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Nunito"/>
      <p:regular r:id="rId43"/>
      <p:bold r:id="rId44"/>
      <p:italic r:id="rId45"/>
      <p:boldItalic r:id="rId46"/>
    </p:embeddedFont>
    <p:embeddedFont>
      <p:font typeface="Comfortaa"/>
      <p:regular r:id="rId47"/>
      <p:bold r:id="rId48"/>
    </p:embeddedFont>
    <p:embeddedFont>
      <p:font typeface="Century Gothic"/>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F20B99-5E1C-436E-B70D-F4C20727E777}">
  <a:tblStyle styleId="{DAF20B99-5E1C-436E-B70D-F4C20727E77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Nunito-bold.fntdata"/><Relationship Id="rId43" Type="http://schemas.openxmlformats.org/officeDocument/2006/relationships/font" Target="fonts/Nunito-regular.fntdata"/><Relationship Id="rId46" Type="http://schemas.openxmlformats.org/officeDocument/2006/relationships/font" Target="fonts/Nunito-boldItalic.fntdata"/><Relationship Id="rId45"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omfortaa-bold.fntdata"/><Relationship Id="rId47" Type="http://schemas.openxmlformats.org/officeDocument/2006/relationships/font" Target="fonts/Comfortaa-regular.fntdata"/><Relationship Id="rId49" Type="http://schemas.openxmlformats.org/officeDocument/2006/relationships/font" Target="fonts/CenturyGothic-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enturyGothic-italic.fntdata"/><Relationship Id="rId50" Type="http://schemas.openxmlformats.org/officeDocument/2006/relationships/font" Target="fonts/CenturyGothic-bold.fntdata"/><Relationship Id="rId52" Type="http://schemas.openxmlformats.org/officeDocument/2006/relationships/font" Target="fonts/CenturyGothic-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year please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ed693f6861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ed693f6861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Tell </a:t>
            </a:r>
            <a:r>
              <a:rPr lang="en-GB"/>
              <a:t>parents</a:t>
            </a:r>
            <a:r>
              <a:rPr lang="en-GB"/>
              <a:t> that they will be informed of their PSHE topic every half term.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fc0f79b10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fc0f79b10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Tell parents that they will be informed of their PSHE topic every half term.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ed716f71a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ed716f71a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Other</a:t>
            </a:r>
            <a:r>
              <a:rPr lang="en-GB"/>
              <a:t> classes get rid of Year 6 bit.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a9d0a4dd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5a9d0a4dd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d693f6861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d693f6861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fc0f79b1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fc0f79b1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5a9d0a4dd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5a9d0a4dd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fe6bb7d4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fe6bb7d4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ed716f71a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ed716f71a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ed716f71a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ed716f71a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a60ed079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a60ed079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class names and teacher names.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5a60ed079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5a60ed079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5a9d0a4dd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5a9d0a4dd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ed693f6861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ed693f6861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5a9d0a4ddd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5a9d0a4dd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Please emphasise how this needs to be accessed regularly - it can be downloaded to phone.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ea6ec51e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ea6ec51e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KS 1 - can you change </a:t>
            </a:r>
            <a:r>
              <a:rPr lang="en-GB"/>
              <a:t>this to SeeSaw. </a:t>
            </a:r>
            <a:endParaRPr/>
          </a:p>
          <a:p>
            <a:pPr indent="0" lvl="0" marL="0" rtl="0" algn="l">
              <a:spcBef>
                <a:spcPts val="0"/>
              </a:spcBef>
              <a:spcAft>
                <a:spcPts val="0"/>
              </a:spcAft>
              <a:buNone/>
            </a:pPr>
            <a:r>
              <a:rPr lang="en-GB"/>
              <a:t>Re: marking. Misconceptions  will be addressed. Try not to use the work ‘marked’ as the feedback will not be very detailed.  No need to bring this up though. </a:t>
            </a:r>
            <a:endParaRPr/>
          </a:p>
          <a:p>
            <a:pPr indent="0" lvl="0" marL="0" rtl="0" algn="l">
              <a:spcBef>
                <a:spcPts val="0"/>
              </a:spcBef>
              <a:spcAft>
                <a:spcPts val="0"/>
              </a:spcAft>
              <a:buNone/>
            </a:pPr>
            <a:r>
              <a:rPr lang="en-GB"/>
              <a:t>Tell parents : Homework will NOT have to be printed at home. Children can see it on google classroom and write answers in the homework book (which is then returned to school). </a:t>
            </a:r>
            <a:endParaRPr/>
          </a:p>
          <a:p>
            <a:pPr indent="0" lvl="0" marL="0" rtl="0" algn="l">
              <a:spcBef>
                <a:spcPts val="0"/>
              </a:spcBef>
              <a:spcAft>
                <a:spcPts val="0"/>
              </a:spcAft>
              <a:buNone/>
            </a:pPr>
            <a:r>
              <a:rPr lang="en-GB"/>
              <a:t>NOTE:Homework books are new to most children so explain how they work.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fc0f79b10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fc0f79b10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KS 1 - can you change this to SeeSaw. </a:t>
            </a:r>
            <a:endParaRPr/>
          </a:p>
          <a:p>
            <a:pPr indent="0" lvl="0" marL="0" rtl="0" algn="l">
              <a:spcBef>
                <a:spcPts val="0"/>
              </a:spcBef>
              <a:spcAft>
                <a:spcPts val="0"/>
              </a:spcAft>
              <a:buNone/>
            </a:pPr>
            <a:r>
              <a:rPr lang="en-GB"/>
              <a:t>Re: marking. Misconceptions  will be addressed. Try not to use the work ‘marked’ as the feedback will not be very detailed.  No need to bring this up though. </a:t>
            </a:r>
            <a:endParaRPr/>
          </a:p>
          <a:p>
            <a:pPr indent="0" lvl="0" marL="0" rtl="0" algn="l">
              <a:spcBef>
                <a:spcPts val="0"/>
              </a:spcBef>
              <a:spcAft>
                <a:spcPts val="0"/>
              </a:spcAft>
              <a:buNone/>
            </a:pPr>
            <a:r>
              <a:rPr lang="en-GB"/>
              <a:t>Tell parents : Homework will NOT have to be printed at home. Children can see it on google classroom and write answers in the homework book (which is then returned to school). </a:t>
            </a:r>
            <a:endParaRPr/>
          </a:p>
          <a:p>
            <a:pPr indent="0" lvl="0" marL="0" rtl="0" algn="l">
              <a:spcBef>
                <a:spcPts val="0"/>
              </a:spcBef>
              <a:spcAft>
                <a:spcPts val="0"/>
              </a:spcAft>
              <a:buNone/>
            </a:pPr>
            <a:r>
              <a:rPr lang="en-GB"/>
              <a:t>NOTE:Homework books are new to most children so explain how they work.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7b7d125af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7b7d125af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Talk about </a:t>
            </a:r>
            <a:r>
              <a:rPr lang="en-GB"/>
              <a:t>reading</a:t>
            </a:r>
            <a:r>
              <a:rPr lang="en-GB"/>
              <a:t> speed. Reading </a:t>
            </a:r>
            <a:r>
              <a:rPr lang="en-GB"/>
              <a:t>regularly</a:t>
            </a:r>
            <a:r>
              <a:rPr lang="en-GB"/>
              <a:t> is the only way to get faster.</a:t>
            </a:r>
            <a:endParaRPr/>
          </a:p>
          <a:p>
            <a:pPr indent="0" lvl="0" marL="0" rtl="0" algn="l">
              <a:spcBef>
                <a:spcPts val="0"/>
              </a:spcBef>
              <a:spcAft>
                <a:spcPts val="0"/>
              </a:spcAft>
              <a:buNone/>
            </a:pPr>
            <a:r>
              <a:rPr lang="en-GB"/>
              <a:t> By year 6 120 words per minute. If they don’t read </a:t>
            </a:r>
            <a:r>
              <a:rPr lang="en-GB"/>
              <a:t>regularly</a:t>
            </a:r>
            <a:r>
              <a:rPr lang="en-GB"/>
              <a:t>, they </a:t>
            </a:r>
            <a:r>
              <a:rPr lang="en-GB"/>
              <a:t>won't</a:t>
            </a:r>
            <a:r>
              <a:rPr lang="en-GB"/>
              <a:t> be fast enough to finish their SATs </a:t>
            </a:r>
            <a:r>
              <a:rPr lang="en-GB"/>
              <a:t>papers</a:t>
            </a:r>
            <a:r>
              <a:rPr lang="en-GB"/>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5a9d0a4dd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5a9d0a4dd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7c4f566ff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7c4f566ff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ed693f6861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ed693f6861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 PE day.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d716f71a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d716f71a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will have half termly themes - this half term ‘Future Me’ . We will discuss our own ambitions. </a:t>
            </a:r>
            <a:endParaRPr/>
          </a:p>
          <a:p>
            <a:pPr indent="0" lvl="0" marL="0" rtl="0" algn="l">
              <a:spcBef>
                <a:spcPts val="0"/>
              </a:spcBef>
              <a:spcAft>
                <a:spcPts val="0"/>
              </a:spcAft>
              <a:buNone/>
            </a:pPr>
            <a:r>
              <a:rPr lang="en-GB"/>
              <a:t>Each half term will have a quest - will we inform you half termly. .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43ef461b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43ef461b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 PE day.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5a9d0a4dd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5a9d0a4dd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ed693f6861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ed693f6861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7e51b0d9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7e51b0d9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5a9d0a4dd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5a9d0a4dd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want to build on the last year’s success of PTA. Discuss some of the events. </a:t>
            </a:r>
            <a:endParaRPr/>
          </a:p>
          <a:p>
            <a:pPr indent="0" lvl="0" marL="0" rtl="0" algn="l">
              <a:spcBef>
                <a:spcPts val="0"/>
              </a:spcBef>
              <a:spcAft>
                <a:spcPts val="0"/>
              </a:spcAft>
              <a:buNone/>
            </a:pPr>
            <a:r>
              <a:rPr lang="en-GB"/>
              <a:t>We need parents to </a:t>
            </a:r>
            <a:r>
              <a:rPr lang="en-GB"/>
              <a:t>support</a:t>
            </a:r>
            <a:r>
              <a:rPr lang="en-GB"/>
              <a:t>. </a:t>
            </a:r>
            <a:r>
              <a:rPr lang="en-GB"/>
              <a:t>We will ask volunteers to sign up .</a:t>
            </a:r>
            <a:r>
              <a:rPr lang="en-GB"/>
              <a:t> Any events that do not have enough volunteers, need to be cancelled.  </a:t>
            </a:r>
            <a:endParaRPr/>
          </a:p>
          <a:p>
            <a:pPr indent="0" lvl="0" marL="0" rtl="0" algn="l">
              <a:spcBef>
                <a:spcPts val="0"/>
              </a:spcBef>
              <a:spcAft>
                <a:spcPts val="0"/>
              </a:spcAft>
              <a:buNone/>
            </a:pPr>
            <a:r>
              <a:rPr lang="en-GB"/>
              <a:t>Summer Fair turn up was amazing. </a:t>
            </a:r>
            <a:endParaRPr/>
          </a:p>
          <a:p>
            <a:pPr indent="0" lvl="0" marL="0" rtl="0" algn="l">
              <a:spcBef>
                <a:spcPts val="0"/>
              </a:spcBef>
              <a:spcAft>
                <a:spcPts val="0"/>
              </a:spcAft>
              <a:buNone/>
            </a:pPr>
            <a:r>
              <a:rPr lang="en-GB"/>
              <a:t>Cake sales were very </a:t>
            </a:r>
            <a:r>
              <a:rPr lang="en-GB"/>
              <a:t>popular</a:t>
            </a:r>
            <a:r>
              <a:rPr lang="en-GB"/>
              <a:t> - these will be run by </a:t>
            </a:r>
            <a:r>
              <a:rPr lang="en-GB"/>
              <a:t>parent</a:t>
            </a:r>
            <a:r>
              <a:rPr lang="en-GB"/>
              <a:t> </a:t>
            </a:r>
            <a:r>
              <a:rPr lang="en-GB"/>
              <a:t>volunteer</a:t>
            </a:r>
            <a:r>
              <a:rPr lang="en-GB"/>
              <a:t> and class </a:t>
            </a:r>
            <a:r>
              <a:rPr lang="en-GB"/>
              <a:t>teachers</a:t>
            </a:r>
            <a:r>
              <a:rPr lang="en-GB"/>
              <a: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5a9d0a4dd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5a9d0a4dd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ed716f71a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ed716f71a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a9d0a4dd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5a9d0a4dd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d693f6861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d693f6861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your weekly timetable. </a:t>
            </a:r>
            <a:endParaRPr/>
          </a:p>
          <a:p>
            <a:pPr indent="0" lvl="0" marL="0" rtl="0" algn="l">
              <a:spcBef>
                <a:spcPts val="0"/>
              </a:spcBef>
              <a:spcAft>
                <a:spcPts val="0"/>
              </a:spcAft>
              <a:buNone/>
            </a:pPr>
            <a:r>
              <a:rPr lang="en-GB"/>
              <a:t>Discuss what the day looks like and what </a:t>
            </a:r>
            <a:r>
              <a:rPr lang="en-GB"/>
              <a:t>topics</a:t>
            </a:r>
            <a:r>
              <a:rPr lang="en-GB"/>
              <a:t> are taught each day. </a:t>
            </a:r>
            <a:r>
              <a:rPr lang="en-GB"/>
              <a:t>Explain</a:t>
            </a:r>
            <a:r>
              <a:rPr lang="en-GB"/>
              <a:t> </a:t>
            </a:r>
            <a:r>
              <a:rPr lang="en-GB"/>
              <a:t>importance</a:t>
            </a:r>
            <a:r>
              <a:rPr lang="en-GB"/>
              <a:t> of being on  time - </a:t>
            </a:r>
            <a:r>
              <a:rPr lang="en-GB"/>
              <a:t>wasted</a:t>
            </a:r>
            <a:r>
              <a:rPr lang="en-GB"/>
              <a:t> </a:t>
            </a:r>
            <a:r>
              <a:rPr lang="en-GB"/>
              <a:t>learning</a:t>
            </a:r>
            <a:r>
              <a:rPr lang="en-GB"/>
              <a:t> </a:t>
            </a:r>
            <a:r>
              <a:rPr lang="en-GB"/>
              <a:t>time</a:t>
            </a:r>
            <a:r>
              <a:rPr lang="en-GB"/>
              <a:t>!</a:t>
            </a:r>
            <a:endParaRPr/>
          </a:p>
          <a:p>
            <a:pPr indent="0" lvl="0" marL="0" rtl="0" algn="l">
              <a:spcBef>
                <a:spcPts val="0"/>
              </a:spcBef>
              <a:spcAft>
                <a:spcPts val="0"/>
              </a:spcAft>
              <a:buNone/>
            </a:pPr>
            <a:r>
              <a:rPr lang="en-GB"/>
              <a:t>Year 1 - for you this is slightly </a:t>
            </a:r>
            <a:r>
              <a:rPr lang="en-GB"/>
              <a:t>different as you line up outside (so no wasted learning time) - you could get rid of this message. </a:t>
            </a:r>
            <a:endParaRPr/>
          </a:p>
          <a:p>
            <a:pPr indent="0" lvl="0" marL="0" rtl="0" algn="l">
              <a:spcBef>
                <a:spcPts val="0"/>
              </a:spcBef>
              <a:spcAft>
                <a:spcPts val="0"/>
              </a:spcAft>
              <a:buNone/>
            </a:pPr>
            <a:r>
              <a:rPr lang="en-GB"/>
              <a:t>NOte - Year 1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ffdffe9c8b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ffdffe9c8b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Insert your year groups  I CANs here. No need to read them all out as they will be on the website. </a:t>
            </a:r>
            <a:endParaRPr/>
          </a:p>
          <a:p>
            <a:pPr indent="0" lvl="0" marL="0" rtl="0" algn="l">
              <a:lnSpc>
                <a:spcPct val="100000"/>
              </a:lnSpc>
              <a:spcBef>
                <a:spcPts val="0"/>
              </a:spcBef>
              <a:spcAft>
                <a:spcPts val="0"/>
              </a:spcAft>
              <a:buSzPts val="1100"/>
              <a:buNone/>
            </a:pPr>
            <a:r>
              <a:rPr lang="en-GB"/>
              <a:t>English work in classrooms is based on these.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fdffe9c8b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2ffdffe9c8b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ffdffe9c8b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ffdffe9c8b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Insert the curriculum overview for your year.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Mention there is no streaming this year.  </a:t>
            </a:r>
            <a:endParaRPr/>
          </a:p>
          <a:p>
            <a:pPr indent="0" lvl="0" marL="0" rtl="0" algn="l">
              <a:lnSpc>
                <a:spcPct val="100000"/>
              </a:lnSpc>
              <a:spcBef>
                <a:spcPts val="0"/>
              </a:spcBef>
              <a:spcAft>
                <a:spcPts val="0"/>
              </a:spcAft>
              <a:buSzPts val="1100"/>
              <a:buNone/>
            </a:pPr>
            <a:r>
              <a:rPr lang="en-GB"/>
              <a:t>Only if asked why - research says that is only benefits the higher achieving children, does nothing to support low ability or lower income families. </a:t>
            </a:r>
            <a:r>
              <a:rPr lang="en-GB">
                <a:solidFill>
                  <a:schemeClr val="dk1"/>
                </a:solidFill>
              </a:rPr>
              <a:t>Our higher achieving children will be supported by adapted , more challenging tasks.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Maths is taught daily.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Discuss structure : </a:t>
            </a:r>
            <a:endParaRPr/>
          </a:p>
          <a:p>
            <a:pPr indent="0" lvl="0" marL="0" rtl="0" algn="l">
              <a:lnSpc>
                <a:spcPct val="100000"/>
              </a:lnSpc>
              <a:spcBef>
                <a:spcPts val="0"/>
              </a:spcBef>
              <a:spcAft>
                <a:spcPts val="0"/>
              </a:spcAft>
              <a:buSzPts val="1100"/>
              <a:buNone/>
            </a:pPr>
            <a:r>
              <a:rPr lang="en-GB"/>
              <a:t>Mental maths , vocabulary, new teaching, talk task, independent work.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b93bdebb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7b93bdebb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Remind parents to use TTRS. </a:t>
            </a:r>
            <a:endParaRPr/>
          </a:p>
          <a:p>
            <a:pPr indent="0" lvl="0" marL="0" rtl="0" algn="l">
              <a:spcBef>
                <a:spcPts val="0"/>
              </a:spcBef>
              <a:spcAft>
                <a:spcPts val="0"/>
              </a:spcAft>
              <a:buNone/>
            </a:pPr>
            <a:r>
              <a:rPr lang="en-GB"/>
              <a:t>Remind </a:t>
            </a:r>
            <a:r>
              <a:rPr lang="en-GB"/>
              <a:t>parents</a:t>
            </a:r>
            <a:r>
              <a:rPr lang="en-GB"/>
              <a:t> that children get certificate to celebrate </a:t>
            </a:r>
            <a:r>
              <a:rPr lang="en-GB"/>
              <a:t>achievements</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23.png"/><Relationship Id="rId5" Type="http://schemas.openxmlformats.org/officeDocument/2006/relationships/image" Target="../media/image5.png"/><Relationship Id="rId6" Type="http://schemas.openxmlformats.org/officeDocument/2006/relationships/image" Target="../media/image20.png"/><Relationship Id="rId7"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jp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jp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jp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jpg"/><Relationship Id="rId4" Type="http://schemas.openxmlformats.org/officeDocument/2006/relationships/hyperlink" Target="https://underhillschool.co.uk/uniform" TargetMode="External"/><Relationship Id="rId5" Type="http://schemas.openxmlformats.org/officeDocument/2006/relationships/image" Target="../media/image4.jpg"/><Relationship Id="rId6"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jpg"/><Relationship Id="rId4" Type="http://schemas.openxmlformats.org/officeDocument/2006/relationships/image" Target="../media/image12.png"/><Relationship Id="rId5"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jp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4.pn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jp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11708" y="138942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000000"/>
                </a:solidFill>
                <a:latin typeface="Comfortaa"/>
                <a:ea typeface="Comfortaa"/>
                <a:cs typeface="Comfortaa"/>
                <a:sym typeface="Comfortaa"/>
              </a:rPr>
              <a:t>Underhill School and Children’s Centre</a:t>
            </a:r>
            <a:endParaRPr b="1">
              <a:solidFill>
                <a:srgbClr val="000000"/>
              </a:solidFill>
              <a:latin typeface="Comfortaa"/>
              <a:ea typeface="Comfortaa"/>
              <a:cs typeface="Comfortaa"/>
              <a:sym typeface="Comfortaa"/>
            </a:endParaRPr>
          </a:p>
        </p:txBody>
      </p:sp>
      <p:sp>
        <p:nvSpPr>
          <p:cNvPr id="129" name="Google Shape;129;p13"/>
          <p:cNvSpPr txBox="1"/>
          <p:nvPr>
            <p:ph idx="1" type="subTitle"/>
          </p:nvPr>
        </p:nvSpPr>
        <p:spPr>
          <a:xfrm>
            <a:off x="379650" y="11083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300">
                <a:solidFill>
                  <a:srgbClr val="FF9900"/>
                </a:solidFill>
                <a:latin typeface="Comfortaa"/>
                <a:ea typeface="Comfortaa"/>
                <a:cs typeface="Comfortaa"/>
                <a:sym typeface="Comfortaa"/>
              </a:rPr>
              <a:t>Understand</a:t>
            </a:r>
            <a:r>
              <a:rPr b="1" lang="en-GB" sz="2300">
                <a:latin typeface="Comfortaa"/>
                <a:ea typeface="Comfortaa"/>
                <a:cs typeface="Comfortaa"/>
                <a:sym typeface="Comfortaa"/>
              </a:rPr>
              <a:t> </a:t>
            </a:r>
            <a:r>
              <a:rPr b="1" lang="en-GB" sz="2300">
                <a:solidFill>
                  <a:srgbClr val="FFFF00"/>
                </a:solidFill>
                <a:latin typeface="Comfortaa"/>
                <a:ea typeface="Comfortaa"/>
                <a:cs typeface="Comfortaa"/>
                <a:sym typeface="Comfortaa"/>
              </a:rPr>
              <a:t>* </a:t>
            </a:r>
            <a:r>
              <a:rPr b="1" lang="en-GB" sz="2300">
                <a:solidFill>
                  <a:srgbClr val="FF9900"/>
                </a:solidFill>
                <a:latin typeface="Comfortaa"/>
                <a:ea typeface="Comfortaa"/>
                <a:cs typeface="Comfortaa"/>
                <a:sym typeface="Comfortaa"/>
              </a:rPr>
              <a:t>Uplift</a:t>
            </a:r>
            <a:r>
              <a:rPr b="1" lang="en-GB" sz="2300">
                <a:solidFill>
                  <a:schemeClr val="accent4"/>
                </a:solidFill>
                <a:latin typeface="Comfortaa"/>
                <a:ea typeface="Comfortaa"/>
                <a:cs typeface="Comfortaa"/>
                <a:sym typeface="Comfortaa"/>
              </a:rPr>
              <a:t> </a:t>
            </a:r>
            <a:r>
              <a:rPr b="1" lang="en-GB" sz="2300">
                <a:solidFill>
                  <a:srgbClr val="FFFF00"/>
                </a:solidFill>
                <a:latin typeface="Comfortaa"/>
                <a:ea typeface="Comfortaa"/>
                <a:cs typeface="Comfortaa"/>
                <a:sym typeface="Comfortaa"/>
              </a:rPr>
              <a:t>*</a:t>
            </a:r>
            <a:r>
              <a:rPr b="1" lang="en-GB" sz="2300">
                <a:latin typeface="Comfortaa"/>
                <a:ea typeface="Comfortaa"/>
                <a:cs typeface="Comfortaa"/>
                <a:sym typeface="Comfortaa"/>
              </a:rPr>
              <a:t> </a:t>
            </a:r>
            <a:r>
              <a:rPr b="1" lang="en-GB" sz="2300">
                <a:solidFill>
                  <a:srgbClr val="FF9900"/>
                </a:solidFill>
                <a:latin typeface="Comfortaa"/>
                <a:ea typeface="Comfortaa"/>
                <a:cs typeface="Comfortaa"/>
                <a:sym typeface="Comfortaa"/>
              </a:rPr>
              <a:t>Unite </a:t>
            </a:r>
            <a:endParaRPr b="1" sz="2300">
              <a:solidFill>
                <a:srgbClr val="FF9900"/>
              </a:solidFill>
              <a:latin typeface="Comfortaa"/>
              <a:ea typeface="Comfortaa"/>
              <a:cs typeface="Comfortaa"/>
              <a:sym typeface="Comfortaa"/>
            </a:endParaRPr>
          </a:p>
        </p:txBody>
      </p:sp>
      <p:sp>
        <p:nvSpPr>
          <p:cNvPr id="130" name="Google Shape;130;p13"/>
          <p:cNvSpPr txBox="1"/>
          <p:nvPr>
            <p:ph idx="1" type="subTitle"/>
          </p:nvPr>
        </p:nvSpPr>
        <p:spPr>
          <a:xfrm>
            <a:off x="379650" y="3270350"/>
            <a:ext cx="8520600" cy="121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4400">
                <a:solidFill>
                  <a:srgbClr val="FF9900"/>
                </a:solidFill>
                <a:latin typeface="Comfortaa"/>
                <a:ea typeface="Comfortaa"/>
                <a:cs typeface="Comfortaa"/>
                <a:sym typeface="Comfortaa"/>
              </a:rPr>
              <a:t>Year 2   </a:t>
            </a:r>
            <a:endParaRPr b="1" sz="4400">
              <a:solidFill>
                <a:srgbClr val="FF9900"/>
              </a:solidFill>
              <a:latin typeface="Comfortaa"/>
              <a:ea typeface="Comfortaa"/>
              <a:cs typeface="Comfortaa"/>
              <a:sym typeface="Comfortaa"/>
            </a:endParaRPr>
          </a:p>
          <a:p>
            <a:pPr indent="0" lvl="0" marL="0" rtl="0" algn="ctr">
              <a:spcBef>
                <a:spcPts val="0"/>
              </a:spcBef>
              <a:spcAft>
                <a:spcPts val="0"/>
              </a:spcAft>
              <a:buNone/>
            </a:pPr>
            <a:r>
              <a:t/>
            </a:r>
            <a:endParaRPr b="1">
              <a:solidFill>
                <a:srgbClr val="FF9900"/>
              </a:solidFill>
              <a:latin typeface="Comfortaa"/>
              <a:ea typeface="Comfortaa"/>
              <a:cs typeface="Comfortaa"/>
              <a:sym typeface="Comfortaa"/>
            </a:endParaRPr>
          </a:p>
        </p:txBody>
      </p:sp>
      <p:pic>
        <p:nvPicPr>
          <p:cNvPr id="131" name="Google Shape;131;p13"/>
          <p:cNvPicPr preferRelativeResize="0"/>
          <p:nvPr/>
        </p:nvPicPr>
        <p:blipFill>
          <a:blip r:embed="rId3">
            <a:alphaModFix/>
          </a:blip>
          <a:stretch>
            <a:fillRect/>
          </a:stretch>
        </p:blipFill>
        <p:spPr>
          <a:xfrm>
            <a:off x="4047150" y="310521"/>
            <a:ext cx="912100" cy="878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2"/>
          <p:cNvSpPr txBox="1"/>
          <p:nvPr>
            <p:ph type="title"/>
          </p:nvPr>
        </p:nvSpPr>
        <p:spPr>
          <a:xfrm>
            <a:off x="3792375" y="715100"/>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PSHE  </a:t>
            </a:r>
            <a:endParaRPr>
              <a:solidFill>
                <a:srgbClr val="FF9900"/>
              </a:solidFill>
              <a:latin typeface="Comfortaa"/>
              <a:ea typeface="Comfortaa"/>
              <a:cs typeface="Comfortaa"/>
              <a:sym typeface="Comfortaa"/>
            </a:endParaRPr>
          </a:p>
        </p:txBody>
      </p:sp>
      <p:sp>
        <p:nvSpPr>
          <p:cNvPr id="205" name="Google Shape;205;p22"/>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206" name="Google Shape;206;p22"/>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207" name="Google Shape;207;p22"/>
          <p:cNvSpPr txBox="1"/>
          <p:nvPr/>
        </p:nvSpPr>
        <p:spPr>
          <a:xfrm>
            <a:off x="788275" y="1271100"/>
            <a:ext cx="7725300" cy="33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latin typeface="Comfortaa"/>
                <a:ea typeface="Comfortaa"/>
                <a:cs typeface="Comfortaa"/>
                <a:sym typeface="Comfortaa"/>
              </a:rPr>
              <a:t>As a part of your child’s education at Underhill, we promote personal wellbeing and development through a comprehensive Personal, Social, Health and Economic (PSHE) education programme. </a:t>
            </a:r>
            <a:endParaRPr sz="1800">
              <a:latin typeface="Comfortaa"/>
              <a:ea typeface="Comfortaa"/>
              <a:cs typeface="Comfortaa"/>
              <a:sym typeface="Comfortaa"/>
            </a:endParaRPr>
          </a:p>
          <a:p>
            <a:pPr indent="0" lvl="0" marL="0" rtl="0" algn="l">
              <a:lnSpc>
                <a:spcPct val="115000"/>
              </a:lnSpc>
              <a:spcBef>
                <a:spcPts val="0"/>
              </a:spcBef>
              <a:spcAft>
                <a:spcPts val="0"/>
              </a:spcAft>
              <a:buNone/>
            </a:pPr>
            <a:r>
              <a:rPr lang="en-GB" sz="1800">
                <a:latin typeface="Comfortaa"/>
                <a:ea typeface="Comfortaa"/>
                <a:cs typeface="Comfortaa"/>
                <a:sym typeface="Comfortaa"/>
              </a:rPr>
              <a:t>PSHE education is the curriculum subject that gives children the knowledge, understanding, attitudes and practical skills to live safe, healthy, productive lives and meet their full potential. </a:t>
            </a:r>
            <a:endParaRPr sz="1800">
              <a:latin typeface="Comfortaa"/>
              <a:ea typeface="Comfortaa"/>
              <a:cs typeface="Comfortaa"/>
              <a:sym typeface="Comfortaa"/>
            </a:endParaRPr>
          </a:p>
          <a:p>
            <a:pPr indent="0" lvl="0" marL="0" rtl="0" algn="l">
              <a:lnSpc>
                <a:spcPct val="115000"/>
              </a:lnSpc>
              <a:spcBef>
                <a:spcPts val="0"/>
              </a:spcBef>
              <a:spcAft>
                <a:spcPts val="0"/>
              </a:spcAft>
              <a:buNone/>
            </a:pPr>
            <a:r>
              <a:rPr lang="en-GB" sz="1800">
                <a:latin typeface="Comfortaa"/>
                <a:ea typeface="Comfortaa"/>
                <a:cs typeface="Comfortaa"/>
                <a:sym typeface="Comfortaa"/>
              </a:rPr>
              <a:t>PSHE lessons cover a range of topics such as keeping safe, health, friendships, growing and changing and RSE (Relationships and Sex Education).</a:t>
            </a:r>
            <a:endParaRPr sz="1800">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3"/>
          <p:cNvSpPr txBox="1"/>
          <p:nvPr>
            <p:ph type="title"/>
          </p:nvPr>
        </p:nvSpPr>
        <p:spPr>
          <a:xfrm>
            <a:off x="3792375" y="715100"/>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PSHE  </a:t>
            </a:r>
            <a:endParaRPr>
              <a:solidFill>
                <a:srgbClr val="FF9900"/>
              </a:solidFill>
              <a:latin typeface="Comfortaa"/>
              <a:ea typeface="Comfortaa"/>
              <a:cs typeface="Comfortaa"/>
              <a:sym typeface="Comfortaa"/>
            </a:endParaRPr>
          </a:p>
        </p:txBody>
      </p:sp>
      <p:sp>
        <p:nvSpPr>
          <p:cNvPr id="213" name="Google Shape;213;p23"/>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214" name="Google Shape;214;p23"/>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215" name="Google Shape;215;p23"/>
          <p:cNvSpPr txBox="1"/>
          <p:nvPr/>
        </p:nvSpPr>
        <p:spPr>
          <a:xfrm>
            <a:off x="788275" y="1271100"/>
            <a:ext cx="7725300" cy="338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400"/>
              <a:buFont typeface="Arial"/>
              <a:buNone/>
            </a:pPr>
            <a:r>
              <a:rPr b="1" lang="en-GB" sz="1100">
                <a:latin typeface="Comfortaa"/>
                <a:ea typeface="Comfortaa"/>
                <a:cs typeface="Comfortaa"/>
                <a:sym typeface="Comfortaa"/>
              </a:rPr>
              <a:t>In Year 2  this year we will be teaching lessons related to the following topics: </a:t>
            </a:r>
            <a:endParaRPr b="1" sz="1100">
              <a:latin typeface="Comfortaa"/>
              <a:ea typeface="Comfortaa"/>
              <a:cs typeface="Comfortaa"/>
              <a:sym typeface="Comfortaa"/>
            </a:endParaRPr>
          </a:p>
          <a:p>
            <a:pPr indent="0" lvl="0" marL="0" rtl="0" algn="l">
              <a:lnSpc>
                <a:spcPct val="115000"/>
              </a:lnSpc>
              <a:spcBef>
                <a:spcPts val="0"/>
              </a:spcBef>
              <a:spcAft>
                <a:spcPts val="0"/>
              </a:spcAft>
              <a:buNone/>
            </a:pPr>
            <a:r>
              <a:t/>
            </a:r>
            <a:endParaRPr b="1" sz="1100">
              <a:latin typeface="Comfortaa"/>
              <a:ea typeface="Comfortaa"/>
              <a:cs typeface="Comfortaa"/>
              <a:sym typeface="Comfortaa"/>
            </a:endParaRPr>
          </a:p>
          <a:p>
            <a:pPr indent="0" lvl="0" marL="0" rtl="0" algn="l">
              <a:lnSpc>
                <a:spcPct val="115000"/>
              </a:lnSpc>
              <a:spcBef>
                <a:spcPts val="0"/>
              </a:spcBef>
              <a:spcAft>
                <a:spcPts val="0"/>
              </a:spcAft>
              <a:buClr>
                <a:srgbClr val="000000"/>
              </a:buClr>
              <a:buSzPts val="1400"/>
              <a:buFont typeface="Arial"/>
              <a:buNone/>
            </a:pPr>
            <a:r>
              <a:rPr b="1" lang="en-GB" sz="1800">
                <a:latin typeface="Comfortaa"/>
                <a:ea typeface="Comfortaa"/>
                <a:cs typeface="Comfortaa"/>
                <a:sym typeface="Comfortaa"/>
              </a:rPr>
              <a:t>Making and breaking friendships</a:t>
            </a:r>
            <a:endParaRPr b="1" sz="1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b="1" lang="en-GB" sz="1800">
                <a:latin typeface="Comfortaa"/>
                <a:ea typeface="Comfortaa"/>
                <a:cs typeface="Comfortaa"/>
                <a:sym typeface="Comfortaa"/>
              </a:rPr>
              <a:t>All about my feelings </a:t>
            </a:r>
            <a:endParaRPr b="1" sz="1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b="1" lang="en-GB" sz="1800">
                <a:latin typeface="Comfortaa"/>
                <a:ea typeface="Comfortaa"/>
                <a:cs typeface="Comfortaa"/>
                <a:sym typeface="Comfortaa"/>
              </a:rPr>
              <a:t>Exploring our families </a:t>
            </a:r>
            <a:endParaRPr b="1" sz="1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b="1" lang="en-GB" sz="1800">
                <a:latin typeface="Comfortaa"/>
                <a:ea typeface="Comfortaa"/>
                <a:cs typeface="Comfortaa"/>
                <a:sym typeface="Comfortaa"/>
              </a:rPr>
              <a:t>Coping with conflict</a:t>
            </a:r>
            <a:endParaRPr b="1" sz="1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b="1" lang="en-GB" sz="1800">
                <a:latin typeface="Comfortaa"/>
                <a:ea typeface="Comfortaa"/>
                <a:cs typeface="Comfortaa"/>
                <a:sym typeface="Comfortaa"/>
              </a:rPr>
              <a:t>Global food</a:t>
            </a:r>
            <a:endParaRPr b="1" sz="1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b="1" lang="en-GB" sz="1800">
                <a:latin typeface="Comfortaa"/>
                <a:ea typeface="Comfortaa"/>
                <a:cs typeface="Comfortaa"/>
                <a:sym typeface="Comfortaa"/>
              </a:rPr>
              <a:t>Healthy people</a:t>
            </a:r>
            <a:endParaRPr b="1" sz="1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b="1" lang="en-GB" sz="1800">
                <a:latin typeface="Comfortaa"/>
                <a:ea typeface="Comfortaa"/>
                <a:cs typeface="Comfortaa"/>
                <a:sym typeface="Comfortaa"/>
              </a:rPr>
              <a:t>Money, shopping and saving</a:t>
            </a:r>
            <a:endParaRPr b="1" sz="1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b="1" lang="en-GB" sz="1800">
                <a:latin typeface="Comfortaa"/>
                <a:ea typeface="Comfortaa"/>
                <a:cs typeface="Comfortaa"/>
                <a:sym typeface="Comfortaa"/>
              </a:rPr>
              <a:t>Special days</a:t>
            </a:r>
            <a:endParaRPr b="1" sz="1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b="1" lang="en-GB" sz="1800">
                <a:latin typeface="Comfortaa"/>
                <a:ea typeface="Comfortaa"/>
                <a:cs typeface="Comfortaa"/>
                <a:sym typeface="Comfortaa"/>
              </a:rPr>
              <a:t>Keeping safe</a:t>
            </a:r>
            <a:endParaRPr b="1" sz="1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b="1" lang="en-GB" sz="1800">
                <a:latin typeface="Comfortaa"/>
                <a:ea typeface="Comfortaa"/>
                <a:cs typeface="Comfortaa"/>
                <a:sym typeface="Comfortaa"/>
              </a:rPr>
              <a:t>About my body</a:t>
            </a:r>
            <a:endParaRPr sz="2500">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ph type="title"/>
          </p:nvPr>
        </p:nvSpPr>
        <p:spPr>
          <a:xfrm>
            <a:off x="2878850" y="692050"/>
            <a:ext cx="2717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School Trips </a:t>
            </a:r>
            <a:endParaRPr>
              <a:solidFill>
                <a:srgbClr val="FF9900"/>
              </a:solidFill>
              <a:latin typeface="Comfortaa"/>
              <a:ea typeface="Comfortaa"/>
              <a:cs typeface="Comfortaa"/>
              <a:sym typeface="Comfortaa"/>
            </a:endParaRPr>
          </a:p>
        </p:txBody>
      </p:sp>
      <p:sp>
        <p:nvSpPr>
          <p:cNvPr id="221" name="Google Shape;221;p24"/>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22" name="Google Shape;222;p24"/>
          <p:cNvSpPr txBox="1"/>
          <p:nvPr/>
        </p:nvSpPr>
        <p:spPr>
          <a:xfrm>
            <a:off x="556950" y="1517725"/>
            <a:ext cx="80301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All classes will have at least three school trips </a:t>
            </a:r>
            <a:r>
              <a:rPr lang="en-GB">
                <a:latin typeface="Comfortaa"/>
                <a:ea typeface="Comfortaa"/>
                <a:cs typeface="Comfortaa"/>
                <a:sym typeface="Comfortaa"/>
              </a:rPr>
              <a:t>per</a:t>
            </a:r>
            <a:r>
              <a:rPr lang="en-GB">
                <a:latin typeface="Comfortaa"/>
                <a:ea typeface="Comfortaa"/>
                <a:cs typeface="Comfortaa"/>
                <a:sym typeface="Comfortaa"/>
              </a:rPr>
              <a:t> year. Please look out for any emails regarding these as we will need parental permission for your </a:t>
            </a:r>
            <a:r>
              <a:rPr lang="en-GB">
                <a:latin typeface="Comfortaa"/>
                <a:ea typeface="Comfortaa"/>
                <a:cs typeface="Comfortaa"/>
                <a:sym typeface="Comfortaa"/>
              </a:rPr>
              <a:t>children</a:t>
            </a:r>
            <a:r>
              <a:rPr lang="en-GB">
                <a:latin typeface="Comfortaa"/>
                <a:ea typeface="Comfortaa"/>
                <a:cs typeface="Comfortaa"/>
                <a:sym typeface="Comfortaa"/>
              </a:rPr>
              <a:t> to attend.</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We try to ensure that all trips are free.</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We also have visitors and workshops </a:t>
            </a:r>
            <a:r>
              <a:rPr lang="en-GB">
                <a:latin typeface="Comfortaa"/>
                <a:ea typeface="Comfortaa"/>
                <a:cs typeface="Comfortaa"/>
                <a:sym typeface="Comfortaa"/>
              </a:rPr>
              <a:t>throughout</a:t>
            </a:r>
            <a:r>
              <a:rPr lang="en-GB">
                <a:latin typeface="Comfortaa"/>
                <a:ea typeface="Comfortaa"/>
                <a:cs typeface="Comfortaa"/>
                <a:sym typeface="Comfortaa"/>
              </a:rPr>
              <a:t> the year.  </a:t>
            </a:r>
            <a:endParaRPr>
              <a:latin typeface="Comfortaa"/>
              <a:ea typeface="Comfortaa"/>
              <a:cs typeface="Comfortaa"/>
              <a:sym typeface="Comfortaa"/>
            </a:endParaRPr>
          </a:p>
          <a:p>
            <a:pPr indent="0" lvl="0" marL="0" rtl="0" algn="l">
              <a:spcBef>
                <a:spcPts val="0"/>
              </a:spcBef>
              <a:spcAft>
                <a:spcPts val="0"/>
              </a:spcAft>
              <a:buNone/>
            </a:pPr>
            <a:r>
              <a:t/>
            </a:r>
            <a:endParaRPr>
              <a:highlight>
                <a:srgbClr val="9E9E9E"/>
              </a:highlight>
              <a:latin typeface="Comfortaa"/>
              <a:ea typeface="Comfortaa"/>
              <a:cs typeface="Comfortaa"/>
              <a:sym typeface="Comfortaa"/>
            </a:endParaRPr>
          </a:p>
        </p:txBody>
      </p:sp>
      <p:pic>
        <p:nvPicPr>
          <p:cNvPr id="223" name="Google Shape;223;p2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5"/>
          <p:cNvSpPr txBox="1"/>
          <p:nvPr>
            <p:ph type="title"/>
          </p:nvPr>
        </p:nvSpPr>
        <p:spPr>
          <a:xfrm>
            <a:off x="2551400" y="1850525"/>
            <a:ext cx="47559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5000" u="sng">
                <a:solidFill>
                  <a:srgbClr val="FF9900"/>
                </a:solidFill>
                <a:latin typeface="Comfortaa"/>
                <a:ea typeface="Comfortaa"/>
                <a:cs typeface="Comfortaa"/>
                <a:sym typeface="Comfortaa"/>
              </a:rPr>
              <a:t>Assessment</a:t>
            </a:r>
            <a:r>
              <a:rPr lang="en-GB" sz="3500">
                <a:solidFill>
                  <a:srgbClr val="FF9900"/>
                </a:solidFill>
                <a:latin typeface="Comfortaa"/>
                <a:ea typeface="Comfortaa"/>
                <a:cs typeface="Comfortaa"/>
                <a:sym typeface="Comfortaa"/>
              </a:rPr>
              <a:t> </a:t>
            </a:r>
            <a:endParaRPr sz="3500">
              <a:solidFill>
                <a:srgbClr val="FF9900"/>
              </a:solidFill>
              <a:latin typeface="Comfortaa"/>
              <a:ea typeface="Comfortaa"/>
              <a:cs typeface="Comfortaa"/>
              <a:sym typeface="Comfortaa"/>
            </a:endParaRPr>
          </a:p>
        </p:txBody>
      </p:sp>
      <p:pic>
        <p:nvPicPr>
          <p:cNvPr id="229" name="Google Shape;229;p2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6"/>
          <p:cNvSpPr txBox="1"/>
          <p:nvPr>
            <p:ph type="title"/>
          </p:nvPr>
        </p:nvSpPr>
        <p:spPr>
          <a:xfrm>
            <a:off x="2855825" y="768850"/>
            <a:ext cx="5665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Assessments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35" name="Google Shape;235;p26"/>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36" name="Google Shape;236;p26"/>
          <p:cNvSpPr txBox="1"/>
          <p:nvPr/>
        </p:nvSpPr>
        <p:spPr>
          <a:xfrm>
            <a:off x="606475" y="1458600"/>
            <a:ext cx="80301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Children are assessed throughout the year in all areas of the curriculum.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Last two weeks of each half term are assessment weeks.</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Children will be assessed in:</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Reading comprehension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Maths: </a:t>
            </a:r>
            <a:r>
              <a:rPr lang="en-GB">
                <a:latin typeface="Comfortaa"/>
                <a:ea typeface="Comfortaa"/>
                <a:cs typeface="Comfortaa"/>
                <a:sym typeface="Comfortaa"/>
              </a:rPr>
              <a:t>arithmetic</a:t>
            </a:r>
            <a:r>
              <a:rPr lang="en-GB">
                <a:latin typeface="Comfortaa"/>
                <a:ea typeface="Comfortaa"/>
                <a:cs typeface="Comfortaa"/>
                <a:sym typeface="Comfortaa"/>
              </a:rPr>
              <a:t>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Maths : </a:t>
            </a:r>
            <a:r>
              <a:rPr lang="en-GB">
                <a:latin typeface="Comfortaa"/>
                <a:ea typeface="Comfortaa"/>
                <a:cs typeface="Comfortaa"/>
                <a:sym typeface="Comfortaa"/>
              </a:rPr>
              <a:t>reasoning</a:t>
            </a:r>
            <a:r>
              <a:rPr lang="en-GB">
                <a:latin typeface="Comfortaa"/>
                <a:ea typeface="Comfortaa"/>
                <a:cs typeface="Comfortaa"/>
                <a:sym typeface="Comfortaa"/>
              </a:rPr>
              <a:t>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Spelling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Grammar</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We always analyse </a:t>
            </a:r>
            <a:r>
              <a:rPr lang="en-GB">
                <a:latin typeface="Comfortaa"/>
                <a:ea typeface="Comfortaa"/>
                <a:cs typeface="Comfortaa"/>
                <a:sym typeface="Comfortaa"/>
              </a:rPr>
              <a:t>assessment</a:t>
            </a:r>
            <a:r>
              <a:rPr lang="en-GB">
                <a:latin typeface="Comfortaa"/>
                <a:ea typeface="Comfortaa"/>
                <a:cs typeface="Comfortaa"/>
                <a:sym typeface="Comfortaa"/>
              </a:rPr>
              <a:t> results and will use the data to inform our </a:t>
            </a:r>
            <a:r>
              <a:rPr lang="en-GB">
                <a:latin typeface="Comfortaa"/>
                <a:ea typeface="Comfortaa"/>
                <a:cs typeface="Comfortaa"/>
                <a:sym typeface="Comfortaa"/>
              </a:rPr>
              <a:t>practice. </a:t>
            </a:r>
            <a:r>
              <a:rPr lang="en-GB">
                <a:latin typeface="Comfortaa"/>
                <a:ea typeface="Comfortaa"/>
                <a:cs typeface="Comfortaa"/>
                <a:sym typeface="Comfortaa"/>
              </a:rPr>
              <a:t> </a:t>
            </a:r>
            <a:endParaRPr>
              <a:latin typeface="Comfortaa"/>
              <a:ea typeface="Comfortaa"/>
              <a:cs typeface="Comfortaa"/>
              <a:sym typeface="Comfortaa"/>
            </a:endParaRPr>
          </a:p>
        </p:txBody>
      </p:sp>
      <p:sp>
        <p:nvSpPr>
          <p:cNvPr id="237" name="Google Shape;237;p26"/>
          <p:cNvSpPr txBox="1"/>
          <p:nvPr/>
        </p:nvSpPr>
        <p:spPr>
          <a:xfrm>
            <a:off x="606475" y="3228275"/>
            <a:ext cx="803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238" name="Google Shape;238;p26"/>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7"/>
          <p:cNvSpPr txBox="1"/>
          <p:nvPr>
            <p:ph type="title"/>
          </p:nvPr>
        </p:nvSpPr>
        <p:spPr>
          <a:xfrm>
            <a:off x="2855825" y="768850"/>
            <a:ext cx="5665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Assessment of reading  </a:t>
            </a:r>
            <a:endParaRPr>
              <a:solidFill>
                <a:srgbClr val="FF9900"/>
              </a:solidFill>
              <a:latin typeface="Comfortaa"/>
              <a:ea typeface="Comfortaa"/>
              <a:cs typeface="Comfortaa"/>
              <a:sym typeface="Comfortaa"/>
            </a:endParaRPr>
          </a:p>
        </p:txBody>
      </p:sp>
      <p:sp>
        <p:nvSpPr>
          <p:cNvPr id="244" name="Google Shape;244;p27"/>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45" name="Google Shape;245;p27"/>
          <p:cNvSpPr txBox="1"/>
          <p:nvPr/>
        </p:nvSpPr>
        <p:spPr>
          <a:xfrm>
            <a:off x="606475" y="1458600"/>
            <a:ext cx="8030100" cy="2339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omfortaa"/>
              <a:buChar char="-"/>
            </a:pPr>
            <a:r>
              <a:rPr lang="en-GB" sz="1800">
                <a:latin typeface="Comfortaa"/>
                <a:ea typeface="Comfortaa"/>
                <a:cs typeface="Comfortaa"/>
                <a:sym typeface="Comfortaa"/>
              </a:rPr>
              <a:t>In school, children read levelled books.</a:t>
            </a:r>
            <a:endParaRPr sz="1800">
              <a:latin typeface="Comfortaa"/>
              <a:ea typeface="Comfortaa"/>
              <a:cs typeface="Comfortaa"/>
              <a:sym typeface="Comfortaa"/>
            </a:endParaRPr>
          </a:p>
          <a:p>
            <a:pPr indent="0" lvl="0" marL="457200" rtl="0" algn="l">
              <a:spcBef>
                <a:spcPts val="0"/>
              </a:spcBef>
              <a:spcAft>
                <a:spcPts val="0"/>
              </a:spcAft>
              <a:buNone/>
            </a:pPr>
            <a:r>
              <a:t/>
            </a:r>
            <a:endParaRPr sz="1800">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GB" sz="1800">
                <a:latin typeface="Comfortaa"/>
                <a:ea typeface="Comfortaa"/>
                <a:cs typeface="Comfortaa"/>
                <a:sym typeface="Comfortaa"/>
              </a:rPr>
              <a:t>Children</a:t>
            </a:r>
            <a:r>
              <a:rPr lang="en-GB" sz="1800">
                <a:latin typeface="Comfortaa"/>
                <a:ea typeface="Comfortaa"/>
                <a:cs typeface="Comfortaa"/>
                <a:sym typeface="Comfortaa"/>
              </a:rPr>
              <a:t> may move up book levels at any point of the year. Teachers assess both </a:t>
            </a:r>
            <a:r>
              <a:rPr lang="en-GB" sz="1800">
                <a:latin typeface="Comfortaa"/>
                <a:ea typeface="Comfortaa"/>
                <a:cs typeface="Comfortaa"/>
                <a:sym typeface="Comfortaa"/>
              </a:rPr>
              <a:t>fluency</a:t>
            </a:r>
            <a:r>
              <a:rPr lang="en-GB" sz="1800">
                <a:latin typeface="Comfortaa"/>
                <a:ea typeface="Comfortaa"/>
                <a:cs typeface="Comfortaa"/>
                <a:sym typeface="Comfortaa"/>
              </a:rPr>
              <a:t> and comprehension before pupils move up a book level. </a:t>
            </a:r>
            <a:endParaRPr sz="1800">
              <a:latin typeface="Comfortaa"/>
              <a:ea typeface="Comfortaa"/>
              <a:cs typeface="Comfortaa"/>
              <a:sym typeface="Comfortaa"/>
            </a:endParaRPr>
          </a:p>
          <a:p>
            <a:pPr indent="0" lvl="0" marL="0" rtl="0" algn="l">
              <a:spcBef>
                <a:spcPts val="0"/>
              </a:spcBef>
              <a:spcAft>
                <a:spcPts val="0"/>
              </a:spcAft>
              <a:buNone/>
            </a:pPr>
            <a:r>
              <a:t/>
            </a:r>
            <a:endParaRPr sz="1800">
              <a:highlight>
                <a:srgbClr val="999999"/>
              </a:highlight>
              <a:latin typeface="Comfortaa"/>
              <a:ea typeface="Comfortaa"/>
              <a:cs typeface="Comfortaa"/>
              <a:sym typeface="Comfortaa"/>
            </a:endParaRPr>
          </a:p>
          <a:p>
            <a:pPr indent="0" lvl="0" marL="45720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pic>
        <p:nvPicPr>
          <p:cNvPr id="246" name="Google Shape;246;p27"/>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247" name="Google Shape;247;p27"/>
          <p:cNvPicPr preferRelativeResize="0"/>
          <p:nvPr/>
        </p:nvPicPr>
        <p:blipFill>
          <a:blip r:embed="rId4">
            <a:alphaModFix/>
          </a:blip>
          <a:stretch>
            <a:fillRect/>
          </a:stretch>
        </p:blipFill>
        <p:spPr>
          <a:xfrm>
            <a:off x="7239275" y="2749100"/>
            <a:ext cx="1411150" cy="2017500"/>
          </a:xfrm>
          <a:prstGeom prst="rect">
            <a:avLst/>
          </a:prstGeom>
          <a:noFill/>
          <a:ln>
            <a:noFill/>
          </a:ln>
        </p:spPr>
      </p:pic>
      <p:pic>
        <p:nvPicPr>
          <p:cNvPr id="248" name="Google Shape;248;p27"/>
          <p:cNvPicPr preferRelativeResize="0"/>
          <p:nvPr/>
        </p:nvPicPr>
        <p:blipFill>
          <a:blip r:embed="rId5">
            <a:alphaModFix/>
          </a:blip>
          <a:stretch>
            <a:fillRect/>
          </a:stretch>
        </p:blipFill>
        <p:spPr>
          <a:xfrm>
            <a:off x="478300" y="3094972"/>
            <a:ext cx="1472200" cy="1494275"/>
          </a:xfrm>
          <a:prstGeom prst="rect">
            <a:avLst/>
          </a:prstGeom>
          <a:noFill/>
          <a:ln>
            <a:noFill/>
          </a:ln>
        </p:spPr>
      </p:pic>
      <p:pic>
        <p:nvPicPr>
          <p:cNvPr id="249" name="Google Shape;249;p27"/>
          <p:cNvPicPr preferRelativeResize="0"/>
          <p:nvPr/>
        </p:nvPicPr>
        <p:blipFill>
          <a:blip r:embed="rId6">
            <a:alphaModFix/>
          </a:blip>
          <a:stretch>
            <a:fillRect/>
          </a:stretch>
        </p:blipFill>
        <p:spPr>
          <a:xfrm>
            <a:off x="2276147" y="3042975"/>
            <a:ext cx="1142775" cy="1723625"/>
          </a:xfrm>
          <a:prstGeom prst="rect">
            <a:avLst/>
          </a:prstGeom>
          <a:noFill/>
          <a:ln>
            <a:noFill/>
          </a:ln>
        </p:spPr>
      </p:pic>
      <p:pic>
        <p:nvPicPr>
          <p:cNvPr id="250" name="Google Shape;250;p27"/>
          <p:cNvPicPr preferRelativeResize="0"/>
          <p:nvPr/>
        </p:nvPicPr>
        <p:blipFill>
          <a:blip r:embed="rId7">
            <a:alphaModFix/>
          </a:blip>
          <a:stretch>
            <a:fillRect/>
          </a:stretch>
        </p:blipFill>
        <p:spPr>
          <a:xfrm>
            <a:off x="3744563" y="3094975"/>
            <a:ext cx="1223811" cy="1494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8"/>
          <p:cNvSpPr txBox="1"/>
          <p:nvPr>
            <p:ph type="title"/>
          </p:nvPr>
        </p:nvSpPr>
        <p:spPr>
          <a:xfrm>
            <a:off x="2660675" y="1806800"/>
            <a:ext cx="36159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5100" u="sng">
                <a:solidFill>
                  <a:srgbClr val="FF9900"/>
                </a:solidFill>
                <a:latin typeface="Comfortaa"/>
                <a:ea typeface="Comfortaa"/>
                <a:cs typeface="Comfortaa"/>
                <a:sym typeface="Comfortaa"/>
              </a:rPr>
              <a:t>Behaviour</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256" name="Google Shape;256;p28"/>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9"/>
          <p:cNvSpPr txBox="1"/>
          <p:nvPr>
            <p:ph type="title"/>
          </p:nvPr>
        </p:nvSpPr>
        <p:spPr>
          <a:xfrm>
            <a:off x="2595475" y="308175"/>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Behaviour </a:t>
            </a:r>
            <a:endParaRPr>
              <a:solidFill>
                <a:srgbClr val="FF9900"/>
              </a:solidFill>
              <a:latin typeface="Comfortaa"/>
              <a:ea typeface="Comfortaa"/>
              <a:cs typeface="Comfortaa"/>
              <a:sym typeface="Comfortaa"/>
            </a:endParaRPr>
          </a:p>
        </p:txBody>
      </p:sp>
      <p:sp>
        <p:nvSpPr>
          <p:cNvPr id="262" name="Google Shape;262;p29"/>
          <p:cNvSpPr txBox="1"/>
          <p:nvPr/>
        </p:nvSpPr>
        <p:spPr>
          <a:xfrm>
            <a:off x="3377825" y="1458600"/>
            <a:ext cx="5228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63" name="Google Shape;263;p29"/>
          <p:cNvSpPr txBox="1"/>
          <p:nvPr/>
        </p:nvSpPr>
        <p:spPr>
          <a:xfrm>
            <a:off x="218100" y="152995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64" name="Google Shape;264;p29"/>
          <p:cNvPicPr preferRelativeResize="0"/>
          <p:nvPr/>
        </p:nvPicPr>
        <p:blipFill>
          <a:blip r:embed="rId3">
            <a:alphaModFix/>
          </a:blip>
          <a:stretch>
            <a:fillRect/>
          </a:stretch>
        </p:blipFill>
        <p:spPr>
          <a:xfrm>
            <a:off x="254775" y="266647"/>
            <a:ext cx="950500" cy="915550"/>
          </a:xfrm>
          <a:prstGeom prst="rect">
            <a:avLst/>
          </a:prstGeom>
          <a:noFill/>
          <a:ln>
            <a:noFill/>
          </a:ln>
        </p:spPr>
      </p:pic>
      <p:graphicFrame>
        <p:nvGraphicFramePr>
          <p:cNvPr id="265" name="Google Shape;265;p29"/>
          <p:cNvGraphicFramePr/>
          <p:nvPr/>
        </p:nvGraphicFramePr>
        <p:xfrm>
          <a:off x="753350" y="1182200"/>
          <a:ext cx="3000000" cy="3000000"/>
        </p:xfrm>
        <a:graphic>
          <a:graphicData uri="http://schemas.openxmlformats.org/drawingml/2006/table">
            <a:tbl>
              <a:tblPr>
                <a:noFill/>
                <a:tableStyleId>{DAF20B99-5E1C-436E-B70D-F4C20727E777}</a:tableStyleId>
              </a:tblPr>
              <a:tblGrid>
                <a:gridCol w="2071375"/>
                <a:gridCol w="5701775"/>
              </a:tblGrid>
              <a:tr h="276400">
                <a:tc>
                  <a:txBody>
                    <a:bodyPr/>
                    <a:lstStyle/>
                    <a:p>
                      <a:pPr indent="0" lvl="0" marL="0" rtl="0" algn="l">
                        <a:spcBef>
                          <a:spcPts val="0"/>
                        </a:spcBef>
                        <a:spcAft>
                          <a:spcPts val="0"/>
                        </a:spcAft>
                        <a:buNone/>
                      </a:pPr>
                      <a:r>
                        <a:rPr b="1" lang="en-GB" sz="1500">
                          <a:latin typeface="Calibri"/>
                          <a:ea typeface="Calibri"/>
                          <a:cs typeface="Calibri"/>
                          <a:sym typeface="Calibri"/>
                        </a:rPr>
                        <a:t>I can, You can, We can…</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b="1" lang="en-GB" sz="1500">
                          <a:latin typeface="Calibri"/>
                          <a:ea typeface="Calibri"/>
                          <a:cs typeface="Calibri"/>
                          <a:sym typeface="Calibri"/>
                        </a:rPr>
                        <a:t>This means that we…</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65175">
                <a:tc>
                  <a:txBody>
                    <a:bodyPr/>
                    <a:lstStyle/>
                    <a:p>
                      <a:pPr indent="0" lvl="0" marL="0" rtl="0" algn="just">
                        <a:spcBef>
                          <a:spcPts val="0"/>
                        </a:spcBef>
                        <a:spcAft>
                          <a:spcPts val="0"/>
                        </a:spcAft>
                        <a:buNone/>
                      </a:pPr>
                      <a:r>
                        <a:rPr b="1" lang="en-GB" sz="1500">
                          <a:latin typeface="Calibri"/>
                          <a:ea typeface="Calibri"/>
                          <a:cs typeface="Calibri"/>
                          <a:sym typeface="Calibri"/>
                        </a:rPr>
                        <a:t>BE Caring</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B6D7A8"/>
                    </a:solidFill>
                  </a:tcPr>
                </a:tc>
                <a:tc>
                  <a:txBody>
                    <a:bodyPr/>
                    <a:lstStyle/>
                    <a:p>
                      <a:pPr indent="0" lvl="0" marL="0" rtl="0" algn="just">
                        <a:spcBef>
                          <a:spcPts val="0"/>
                        </a:spcBef>
                        <a:spcAft>
                          <a:spcPts val="0"/>
                        </a:spcAft>
                        <a:buNone/>
                      </a:pPr>
                      <a:r>
                        <a:rPr lang="en-GB" sz="1500">
                          <a:latin typeface="Calibri"/>
                          <a:ea typeface="Calibri"/>
                          <a:cs typeface="Calibri"/>
                          <a:sym typeface="Calibri"/>
                        </a:rPr>
                        <a:t>Look after ourselves and others, are kind, are honest, look after our school and our things, respect each other, stand up for what’s right, show good manners, are tolerant and show compassion, support each other, understand different feelings</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65175">
                <a:tc>
                  <a:txBody>
                    <a:bodyPr/>
                    <a:lstStyle/>
                    <a:p>
                      <a:pPr indent="0" lvl="0" marL="0" rtl="0" algn="just">
                        <a:spcBef>
                          <a:spcPts val="0"/>
                        </a:spcBef>
                        <a:spcAft>
                          <a:spcPts val="0"/>
                        </a:spcAft>
                        <a:buNone/>
                      </a:pPr>
                      <a:r>
                        <a:rPr b="1" lang="en-GB" sz="1500">
                          <a:latin typeface="Calibri"/>
                          <a:ea typeface="Calibri"/>
                          <a:cs typeface="Calibri"/>
                          <a:sym typeface="Calibri"/>
                        </a:rPr>
                        <a:t>BE Confident</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rPr lang="en-GB" sz="1500">
                          <a:latin typeface="Calibri"/>
                          <a:ea typeface="Calibri"/>
                          <a:cs typeface="Calibri"/>
                          <a:sym typeface="Calibri"/>
                        </a:rPr>
                        <a:t>Solve problems, use our voice, ask questions, have a go, are organised, are honest when things go wrong, take responsibility for making a mistake, feel proud, are brave, try to do our best every day, are active learners </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65175">
                <a:tc>
                  <a:txBody>
                    <a:bodyPr/>
                    <a:lstStyle/>
                    <a:p>
                      <a:pPr indent="0" lvl="0" marL="0" rtl="0" algn="just">
                        <a:spcBef>
                          <a:spcPts val="0"/>
                        </a:spcBef>
                        <a:spcAft>
                          <a:spcPts val="0"/>
                        </a:spcAft>
                        <a:buNone/>
                      </a:pPr>
                      <a:r>
                        <a:rPr b="1" lang="en-GB" sz="1500">
                          <a:latin typeface="Calibri"/>
                          <a:ea typeface="Calibri"/>
                          <a:cs typeface="Calibri"/>
                          <a:sym typeface="Calibri"/>
                        </a:rPr>
                        <a:t>BE Curious</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l">
                        <a:spcBef>
                          <a:spcPts val="0"/>
                        </a:spcBef>
                        <a:spcAft>
                          <a:spcPts val="0"/>
                        </a:spcAft>
                        <a:buNone/>
                      </a:pPr>
                      <a:r>
                        <a:rPr lang="en-GB" sz="1500">
                          <a:latin typeface="Calibri"/>
                          <a:ea typeface="Calibri"/>
                          <a:cs typeface="Calibri"/>
                          <a:sym typeface="Calibri"/>
                        </a:rPr>
                        <a:t>Know our learning style and how to do our best, challenge ourselves to see how far we can go, are resilient, understanding the learning pit, know how to help ourselves achieve, listen, ask questions</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61950">
                <a:tc>
                  <a:txBody>
                    <a:bodyPr/>
                    <a:lstStyle/>
                    <a:p>
                      <a:pPr indent="0" lvl="0" marL="0" rtl="0" algn="l">
                        <a:spcBef>
                          <a:spcPts val="0"/>
                        </a:spcBef>
                        <a:spcAft>
                          <a:spcPts val="0"/>
                        </a:spcAft>
                        <a:buNone/>
                      </a:pPr>
                      <a:r>
                        <a:rPr b="1" lang="en-GB" sz="1500">
                          <a:latin typeface="Calibri"/>
                          <a:ea typeface="Calibri"/>
                          <a:cs typeface="Calibri"/>
                          <a:sym typeface="Calibri"/>
                        </a:rPr>
                        <a:t>BE Co-operative </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1500">
                          <a:latin typeface="Calibri"/>
                          <a:ea typeface="Calibri"/>
                          <a:cs typeface="Calibri"/>
                          <a:sym typeface="Calibri"/>
                        </a:rPr>
                        <a:t>Work together, are a team, follow instructions, share, support others, are responsible citizens, understand our community and our world.</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p:nvPr/>
        </p:nvSpPr>
        <p:spPr>
          <a:xfrm rot="1278959">
            <a:off x="371589" y="1690880"/>
            <a:ext cx="2840628" cy="2579402"/>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
          <p:cNvSpPr txBox="1"/>
          <p:nvPr>
            <p:ph type="title"/>
          </p:nvPr>
        </p:nvSpPr>
        <p:spPr>
          <a:xfrm>
            <a:off x="2595475" y="308175"/>
            <a:ext cx="386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Rewards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72" name="Google Shape;272;p30"/>
          <p:cNvSpPr txBox="1"/>
          <p:nvPr/>
        </p:nvSpPr>
        <p:spPr>
          <a:xfrm>
            <a:off x="2975250" y="783050"/>
            <a:ext cx="328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omfortaa"/>
                <a:ea typeface="Comfortaa"/>
                <a:cs typeface="Comfortaa"/>
                <a:sym typeface="Comfortaa"/>
              </a:rPr>
              <a:t>We have 4 houses at Underhill</a:t>
            </a:r>
            <a:endParaRPr b="1">
              <a:latin typeface="Comfortaa"/>
              <a:ea typeface="Comfortaa"/>
              <a:cs typeface="Comfortaa"/>
              <a:sym typeface="Comfortaa"/>
            </a:endParaRPr>
          </a:p>
        </p:txBody>
      </p:sp>
      <p:sp>
        <p:nvSpPr>
          <p:cNvPr id="273" name="Google Shape;273;p30"/>
          <p:cNvSpPr txBox="1"/>
          <p:nvPr/>
        </p:nvSpPr>
        <p:spPr>
          <a:xfrm>
            <a:off x="1182950" y="1037350"/>
            <a:ext cx="634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rgbClr val="0000FF"/>
                </a:solidFill>
                <a:latin typeface="Comfortaa"/>
                <a:ea typeface="Comfortaa"/>
                <a:cs typeface="Comfortaa"/>
                <a:sym typeface="Comfortaa"/>
              </a:rPr>
              <a:t>Balmoral</a:t>
            </a:r>
            <a:r>
              <a:rPr lang="en-GB" sz="2000">
                <a:latin typeface="Comfortaa"/>
                <a:ea typeface="Comfortaa"/>
                <a:cs typeface="Comfortaa"/>
                <a:sym typeface="Comfortaa"/>
              </a:rPr>
              <a:t> * </a:t>
            </a:r>
            <a:r>
              <a:rPr b="1" lang="en-GB" sz="2000">
                <a:solidFill>
                  <a:srgbClr val="FFFF00"/>
                </a:solidFill>
                <a:latin typeface="Comfortaa"/>
                <a:ea typeface="Comfortaa"/>
                <a:cs typeface="Comfortaa"/>
                <a:sym typeface="Comfortaa"/>
              </a:rPr>
              <a:t>Sandringham</a:t>
            </a:r>
            <a:r>
              <a:rPr lang="en-GB" sz="2000">
                <a:latin typeface="Comfortaa"/>
                <a:ea typeface="Comfortaa"/>
                <a:cs typeface="Comfortaa"/>
                <a:sym typeface="Comfortaa"/>
              </a:rPr>
              <a:t> * </a:t>
            </a:r>
            <a:r>
              <a:rPr b="1" lang="en-GB" sz="2000">
                <a:solidFill>
                  <a:srgbClr val="FF0000"/>
                </a:solidFill>
                <a:latin typeface="Comfortaa"/>
                <a:ea typeface="Comfortaa"/>
                <a:cs typeface="Comfortaa"/>
                <a:sym typeface="Comfortaa"/>
              </a:rPr>
              <a:t>Holyrood</a:t>
            </a:r>
            <a:r>
              <a:rPr lang="en-GB" sz="2000">
                <a:latin typeface="Comfortaa"/>
                <a:ea typeface="Comfortaa"/>
                <a:cs typeface="Comfortaa"/>
                <a:sym typeface="Comfortaa"/>
              </a:rPr>
              <a:t> * </a:t>
            </a:r>
            <a:r>
              <a:rPr b="1" lang="en-GB" sz="2000">
                <a:solidFill>
                  <a:srgbClr val="00FF00"/>
                </a:solidFill>
                <a:latin typeface="Comfortaa"/>
                <a:ea typeface="Comfortaa"/>
                <a:cs typeface="Comfortaa"/>
                <a:sym typeface="Comfortaa"/>
              </a:rPr>
              <a:t>Windsor</a:t>
            </a:r>
            <a:endParaRPr b="1" sz="2000">
              <a:solidFill>
                <a:srgbClr val="00FF00"/>
              </a:solidFill>
              <a:latin typeface="Comfortaa"/>
              <a:ea typeface="Comfortaa"/>
              <a:cs typeface="Comfortaa"/>
              <a:sym typeface="Comfortaa"/>
            </a:endParaRPr>
          </a:p>
        </p:txBody>
      </p:sp>
      <p:sp>
        <p:nvSpPr>
          <p:cNvPr id="274" name="Google Shape;274;p30"/>
          <p:cNvSpPr txBox="1"/>
          <p:nvPr/>
        </p:nvSpPr>
        <p:spPr>
          <a:xfrm>
            <a:off x="2660475" y="1443875"/>
            <a:ext cx="5228100" cy="275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700">
                <a:latin typeface="Comfortaa"/>
                <a:ea typeface="Comfortaa"/>
                <a:cs typeface="Comfortaa"/>
                <a:sym typeface="Comfortaa"/>
              </a:rPr>
              <a:t>Rewards</a:t>
            </a:r>
            <a:endParaRPr sz="2700">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House Dojos (EYFS - House Stickers)</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Star of the Week</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Marbles and marble parties</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Golden tickets</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Our Unsung Heroes</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Yes Days</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75" name="Google Shape;275;p30"/>
          <p:cNvSpPr txBox="1"/>
          <p:nvPr/>
        </p:nvSpPr>
        <p:spPr>
          <a:xfrm>
            <a:off x="218100" y="152995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76" name="Google Shape;276;p30"/>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1"/>
          <p:cNvSpPr/>
          <p:nvPr/>
        </p:nvSpPr>
        <p:spPr>
          <a:xfrm>
            <a:off x="410025" y="1453900"/>
            <a:ext cx="2840400" cy="2579400"/>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1"/>
          <p:cNvSpPr txBox="1"/>
          <p:nvPr>
            <p:ph type="title"/>
          </p:nvPr>
        </p:nvSpPr>
        <p:spPr>
          <a:xfrm>
            <a:off x="2595475" y="308175"/>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Sanctions </a:t>
            </a:r>
            <a:endParaRPr>
              <a:solidFill>
                <a:srgbClr val="FF9900"/>
              </a:solidFill>
              <a:latin typeface="Comfortaa"/>
              <a:ea typeface="Comfortaa"/>
              <a:cs typeface="Comfortaa"/>
              <a:sym typeface="Comfortaa"/>
            </a:endParaRPr>
          </a:p>
        </p:txBody>
      </p:sp>
      <p:sp>
        <p:nvSpPr>
          <p:cNvPr id="283" name="Google Shape;283;p31"/>
          <p:cNvSpPr txBox="1"/>
          <p:nvPr/>
        </p:nvSpPr>
        <p:spPr>
          <a:xfrm>
            <a:off x="765200" y="1142800"/>
            <a:ext cx="7383600" cy="341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While all children work to the Underhill Way, there are times where children will not meet our behaviour expectations and it is important that the children are supported to have a clear understanding of the consequences if they do not work within the Underhill Way.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understand that behaviour is communication and we ensure that we try to understand why a child’s behaviour is not meeting the expectations and that the appropriate support is put in place.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run a warning behaviour system where if children have not met the behaviour expectations, they will lose minutes of their playtimes. All orange and red card behaviours are recorded on School Pod and parents will be informed.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84" name="Google Shape;284;p31"/>
          <p:cNvSpPr txBox="1"/>
          <p:nvPr/>
        </p:nvSpPr>
        <p:spPr>
          <a:xfrm>
            <a:off x="325575" y="178930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85" name="Google Shape;285;p31"/>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3122225" y="738125"/>
            <a:ext cx="32802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Meet the team</a:t>
            </a:r>
            <a:endParaRPr>
              <a:solidFill>
                <a:srgbClr val="FF9900"/>
              </a:solidFill>
              <a:latin typeface="Comfortaa"/>
              <a:ea typeface="Comfortaa"/>
              <a:cs typeface="Comfortaa"/>
              <a:sym typeface="Comfortaa"/>
            </a:endParaRPr>
          </a:p>
        </p:txBody>
      </p:sp>
      <p:graphicFrame>
        <p:nvGraphicFramePr>
          <p:cNvPr id="137" name="Google Shape;137;p14"/>
          <p:cNvGraphicFramePr/>
          <p:nvPr/>
        </p:nvGraphicFramePr>
        <p:xfrm>
          <a:off x="906450" y="1566000"/>
          <a:ext cx="3000000" cy="3000000"/>
        </p:xfrm>
        <a:graphic>
          <a:graphicData uri="http://schemas.openxmlformats.org/drawingml/2006/table">
            <a:tbl>
              <a:tblPr>
                <a:noFill/>
                <a:tableStyleId>{DAF20B99-5E1C-436E-B70D-F4C20727E777}</a:tableStyleId>
              </a:tblPr>
              <a:tblGrid>
                <a:gridCol w="2516650"/>
                <a:gridCol w="2516650"/>
                <a:gridCol w="2516650"/>
              </a:tblGrid>
              <a:tr h="709525">
                <a:tc>
                  <a:txBody>
                    <a:bodyPr/>
                    <a:lstStyle/>
                    <a:p>
                      <a:pPr indent="0" lvl="0" marL="0" rtl="0" algn="ctr">
                        <a:spcBef>
                          <a:spcPts val="0"/>
                        </a:spcBef>
                        <a:spcAft>
                          <a:spcPts val="0"/>
                        </a:spcAft>
                        <a:buNone/>
                      </a:pPr>
                      <a:r>
                        <a:rPr lang="en-GB">
                          <a:latin typeface="Comfortaa"/>
                          <a:ea typeface="Comfortaa"/>
                          <a:cs typeface="Comfortaa"/>
                          <a:sym typeface="Comfortaa"/>
                        </a:rPr>
                        <a:t>Class</a:t>
                      </a:r>
                      <a:endParaRPr>
                        <a:latin typeface="Comfortaa"/>
                        <a:ea typeface="Comfortaa"/>
                        <a:cs typeface="Comfortaa"/>
                        <a:sym typeface="Comfortaa"/>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Comfortaa"/>
                          <a:ea typeface="Comfortaa"/>
                          <a:cs typeface="Comfortaa"/>
                          <a:sym typeface="Comfortaa"/>
                        </a:rPr>
                        <a:t>Teacher</a:t>
                      </a:r>
                      <a:endParaRPr>
                        <a:latin typeface="Comfortaa"/>
                        <a:ea typeface="Comfortaa"/>
                        <a:cs typeface="Comfortaa"/>
                        <a:sym typeface="Comfortaa"/>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Comfortaa"/>
                          <a:ea typeface="Comfortaa"/>
                          <a:cs typeface="Comfortaa"/>
                          <a:sym typeface="Comfortaa"/>
                        </a:rPr>
                        <a:t>Support staff working within the year group</a:t>
                      </a:r>
                      <a:endParaRPr>
                        <a:latin typeface="Comfortaa"/>
                        <a:ea typeface="Comfortaa"/>
                        <a:cs typeface="Comfortaa"/>
                        <a:sym typeface="Comfortaa"/>
                      </a:endParaRPr>
                    </a:p>
                  </a:txBody>
                  <a:tcPr marT="91425" marB="91425" marR="91425" marL="91425"/>
                </a:tc>
              </a:tr>
              <a:tr h="7095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Comfortaa"/>
                          <a:ea typeface="Comfortaa"/>
                          <a:cs typeface="Comfortaa"/>
                          <a:sym typeface="Comfortaa"/>
                        </a:rPr>
                        <a:t>2 Chestnut</a:t>
                      </a:r>
                      <a:endParaRPr sz="1400" u="none" cap="none" strike="noStrike">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Comfortaa"/>
                          <a:ea typeface="Comfortaa"/>
                          <a:cs typeface="Comfortaa"/>
                          <a:sym typeface="Comfortaa"/>
                        </a:rPr>
                        <a:t>Joe Ephgrave</a:t>
                      </a:r>
                      <a:endParaRPr sz="1400" u="none" cap="none" strike="noStrike">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Comfortaa"/>
                          <a:ea typeface="Comfortaa"/>
                          <a:cs typeface="Comfortaa"/>
                          <a:sym typeface="Comfortaa"/>
                        </a:rPr>
                        <a:t>(Key Stage 1 Phase Leader)</a:t>
                      </a:r>
                      <a:endParaRPr sz="1400" u="none" cap="none" strike="noStrike">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ctr">
                        <a:spcBef>
                          <a:spcPts val="0"/>
                        </a:spcBef>
                        <a:spcAft>
                          <a:spcPts val="0"/>
                        </a:spcAft>
                        <a:buClr>
                          <a:srgbClr val="000000"/>
                        </a:buClr>
                        <a:buSzPts val="1400"/>
                        <a:buFont typeface="Arial"/>
                        <a:buNone/>
                      </a:pPr>
                      <a:r>
                        <a:rPr lang="en-GB">
                          <a:latin typeface="Comfortaa"/>
                          <a:ea typeface="Comfortaa"/>
                          <a:cs typeface="Comfortaa"/>
                          <a:sym typeface="Comfortaa"/>
                        </a:rPr>
                        <a:t>Cheryl</a:t>
                      </a:r>
                      <a:endParaRPr>
                        <a:latin typeface="Comfortaa"/>
                        <a:ea typeface="Comfortaa"/>
                        <a:cs typeface="Comfortaa"/>
                        <a:sym typeface="Comfortaa"/>
                      </a:endParaRPr>
                    </a:p>
                    <a:p>
                      <a:pPr indent="0" lvl="0" marL="0" rtl="0" algn="ctr">
                        <a:spcBef>
                          <a:spcPts val="0"/>
                        </a:spcBef>
                        <a:spcAft>
                          <a:spcPts val="0"/>
                        </a:spcAft>
                        <a:buClr>
                          <a:srgbClr val="000000"/>
                        </a:buClr>
                        <a:buSzPts val="1400"/>
                        <a:buFont typeface="Arial"/>
                        <a:buNone/>
                      </a:pPr>
                      <a:r>
                        <a:rPr lang="en-GB">
                          <a:latin typeface="Comfortaa"/>
                          <a:ea typeface="Comfortaa"/>
                          <a:cs typeface="Comfortaa"/>
                          <a:sym typeface="Comfortaa"/>
                        </a:rPr>
                        <a:t>Clare</a:t>
                      </a:r>
                      <a:endParaRPr>
                        <a:latin typeface="Comfortaa"/>
                        <a:ea typeface="Comfortaa"/>
                        <a:cs typeface="Comfortaa"/>
                        <a:sym typeface="Comfortaa"/>
                      </a:endParaRPr>
                    </a:p>
                    <a:p>
                      <a:pPr indent="0" lvl="0" marL="0" rtl="0" algn="ctr">
                        <a:spcBef>
                          <a:spcPts val="0"/>
                        </a:spcBef>
                        <a:spcAft>
                          <a:spcPts val="0"/>
                        </a:spcAft>
                        <a:buClr>
                          <a:srgbClr val="000000"/>
                        </a:buClr>
                        <a:buSzPts val="1400"/>
                        <a:buFont typeface="Arial"/>
                        <a:buNone/>
                      </a:pPr>
                      <a:r>
                        <a:rPr lang="en-GB">
                          <a:latin typeface="Comfortaa"/>
                          <a:ea typeface="Comfortaa"/>
                          <a:cs typeface="Comfortaa"/>
                          <a:sym typeface="Comfortaa"/>
                        </a:rPr>
                        <a:t>Cathy</a:t>
                      </a:r>
                      <a:endParaRPr sz="2100">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tcPr>
                </a:tc>
              </a:tr>
              <a:tr h="7095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Comfortaa"/>
                          <a:ea typeface="Comfortaa"/>
                          <a:cs typeface="Comfortaa"/>
                          <a:sym typeface="Comfortaa"/>
                        </a:rPr>
                        <a:t>2 </a:t>
                      </a:r>
                      <a:r>
                        <a:rPr lang="en-GB">
                          <a:latin typeface="Comfortaa"/>
                          <a:ea typeface="Comfortaa"/>
                          <a:cs typeface="Comfortaa"/>
                          <a:sym typeface="Comfortaa"/>
                        </a:rPr>
                        <a:t>Birch</a:t>
                      </a:r>
                      <a:endParaRPr sz="1400" u="none" cap="none" strike="noStrike">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latin typeface="Comfortaa"/>
                          <a:ea typeface="Comfortaa"/>
                          <a:cs typeface="Comfortaa"/>
                          <a:sym typeface="Comfortaa"/>
                        </a:rPr>
                        <a:t>Judy Dozio</a:t>
                      </a:r>
                      <a:endParaRPr sz="1400" u="none" cap="none" strike="noStrike">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pic>
        <p:nvPicPr>
          <p:cNvPr id="138" name="Google Shape;138;p1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2"/>
          <p:cNvSpPr/>
          <p:nvPr/>
        </p:nvSpPr>
        <p:spPr>
          <a:xfrm>
            <a:off x="410025" y="1453900"/>
            <a:ext cx="1190700" cy="1183500"/>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2"/>
          <p:cNvSpPr txBox="1"/>
          <p:nvPr>
            <p:ph type="title"/>
          </p:nvPr>
        </p:nvSpPr>
        <p:spPr>
          <a:xfrm>
            <a:off x="2595475" y="188200"/>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Sanctions </a:t>
            </a:r>
            <a:endParaRPr>
              <a:solidFill>
                <a:srgbClr val="FF9900"/>
              </a:solidFill>
              <a:latin typeface="Comfortaa"/>
              <a:ea typeface="Comfortaa"/>
              <a:cs typeface="Comfortaa"/>
              <a:sym typeface="Comfortaa"/>
            </a:endParaRPr>
          </a:p>
        </p:txBody>
      </p:sp>
      <p:sp>
        <p:nvSpPr>
          <p:cNvPr id="292" name="Google Shape;292;p32"/>
          <p:cNvSpPr txBox="1"/>
          <p:nvPr/>
        </p:nvSpPr>
        <p:spPr>
          <a:xfrm>
            <a:off x="765200" y="1142800"/>
            <a:ext cx="7383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93" name="Google Shape;293;p32"/>
          <p:cNvSpPr txBox="1"/>
          <p:nvPr/>
        </p:nvSpPr>
        <p:spPr>
          <a:xfrm>
            <a:off x="410025" y="157390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94" name="Google Shape;294;p32"/>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295" name="Google Shape;295;p32"/>
          <p:cNvPicPr preferRelativeResize="0"/>
          <p:nvPr/>
        </p:nvPicPr>
        <p:blipFill>
          <a:blip r:embed="rId4">
            <a:alphaModFix/>
          </a:blip>
          <a:stretch>
            <a:fillRect/>
          </a:stretch>
        </p:blipFill>
        <p:spPr>
          <a:xfrm>
            <a:off x="1759500" y="609425"/>
            <a:ext cx="5601475" cy="4431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3"/>
          <p:cNvSpPr txBox="1"/>
          <p:nvPr>
            <p:ph type="title"/>
          </p:nvPr>
        </p:nvSpPr>
        <p:spPr>
          <a:xfrm>
            <a:off x="1784575" y="1929625"/>
            <a:ext cx="58638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4500" u="sng">
                <a:solidFill>
                  <a:srgbClr val="FF9900"/>
                </a:solidFill>
                <a:latin typeface="Comfortaa"/>
                <a:ea typeface="Comfortaa"/>
                <a:cs typeface="Comfortaa"/>
                <a:sym typeface="Comfortaa"/>
              </a:rPr>
              <a:t>Parents as Partners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301" name="Google Shape;301;p33"/>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4"/>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Parents as Partners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07" name="Google Shape;307;p34"/>
          <p:cNvSpPr txBox="1"/>
          <p:nvPr/>
        </p:nvSpPr>
        <p:spPr>
          <a:xfrm>
            <a:off x="510425" y="1536175"/>
            <a:ext cx="8241900" cy="300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latin typeface="Comfortaa"/>
                <a:ea typeface="Comfortaa"/>
                <a:cs typeface="Comfortaa"/>
                <a:sym typeface="Comfortaa"/>
              </a:rPr>
              <a:t>Parent partnership and communication is very important so that we are all working on the same page. </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Parents evening will take place both this term and in the Spring term, please look out for more information about how to book nearer the time.</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b="1" lang="en-GB" sz="1300" u="sng">
                <a:latin typeface="Comfortaa"/>
                <a:ea typeface="Comfortaa"/>
                <a:cs typeface="Comfortaa"/>
                <a:sym typeface="Comfortaa"/>
              </a:rPr>
              <a:t>Parents evening this half term will be on Wednesday 23rd and </a:t>
            </a:r>
            <a:r>
              <a:rPr b="1" lang="en-GB" sz="1300" u="sng">
                <a:latin typeface="Comfortaa"/>
                <a:ea typeface="Comfortaa"/>
                <a:cs typeface="Comfortaa"/>
                <a:sym typeface="Comfortaa"/>
              </a:rPr>
              <a:t>Thursday</a:t>
            </a:r>
            <a:r>
              <a:rPr b="1" lang="en-GB" sz="1300" u="sng">
                <a:latin typeface="Comfortaa"/>
                <a:ea typeface="Comfortaa"/>
                <a:cs typeface="Comfortaa"/>
                <a:sym typeface="Comfortaa"/>
              </a:rPr>
              <a:t> 24th October 2024. </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Each class will have a class assembly this year  (watch out for the dates on the webpage)</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Please make sure you read the </a:t>
            </a:r>
            <a:r>
              <a:rPr lang="en-GB" sz="1300">
                <a:highlight>
                  <a:srgbClr val="FFFF00"/>
                </a:highlight>
                <a:latin typeface="Comfortaa"/>
                <a:ea typeface="Comfortaa"/>
                <a:cs typeface="Comfortaa"/>
                <a:sym typeface="Comfortaa"/>
              </a:rPr>
              <a:t>newsletter </a:t>
            </a:r>
            <a:r>
              <a:rPr lang="en-GB" sz="1300">
                <a:latin typeface="Comfortaa"/>
                <a:ea typeface="Comfortaa"/>
                <a:cs typeface="Comfortaa"/>
                <a:sym typeface="Comfortaa"/>
              </a:rPr>
              <a:t>, there is lots of important info.</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Please make sure you come and talk to us if you have any problems or </a:t>
            </a:r>
            <a:r>
              <a:rPr lang="en-GB" sz="1300">
                <a:latin typeface="Comfortaa"/>
                <a:ea typeface="Comfortaa"/>
                <a:cs typeface="Comfortaa"/>
                <a:sym typeface="Comfortaa"/>
              </a:rPr>
              <a:t>concerns</a:t>
            </a:r>
            <a:r>
              <a:rPr lang="en-GB" sz="1300">
                <a:latin typeface="Comfortaa"/>
                <a:ea typeface="Comfortaa"/>
                <a:cs typeface="Comfortaa"/>
                <a:sym typeface="Comfortaa"/>
              </a:rPr>
              <a:t>.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pic>
        <p:nvPicPr>
          <p:cNvPr id="308" name="Google Shape;308;p3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5"/>
          <p:cNvSpPr txBox="1"/>
          <p:nvPr>
            <p:ph type="title"/>
          </p:nvPr>
        </p:nvSpPr>
        <p:spPr>
          <a:xfrm>
            <a:off x="1290350" y="371725"/>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SeeSaw</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14" name="Google Shape;314;p35"/>
          <p:cNvSpPr txBox="1"/>
          <p:nvPr/>
        </p:nvSpPr>
        <p:spPr>
          <a:xfrm>
            <a:off x="718650" y="1859225"/>
            <a:ext cx="7706700" cy="22779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omfortaa"/>
              <a:buChar char="-"/>
            </a:pPr>
            <a:r>
              <a:rPr lang="en-GB" sz="1700">
                <a:latin typeface="Comfortaa"/>
                <a:ea typeface="Comfortaa"/>
                <a:cs typeface="Comfortaa"/>
                <a:sym typeface="Comfortaa"/>
              </a:rPr>
              <a:t>Weekly homework</a:t>
            </a:r>
            <a:endParaRPr sz="1700">
              <a:latin typeface="Comfortaa"/>
              <a:ea typeface="Comfortaa"/>
              <a:cs typeface="Comfortaa"/>
              <a:sym typeface="Comfortaa"/>
            </a:endParaRPr>
          </a:p>
          <a:p>
            <a:pPr indent="0" lvl="0" marL="457200" rtl="0" algn="l">
              <a:spcBef>
                <a:spcPts val="0"/>
              </a:spcBef>
              <a:spcAft>
                <a:spcPts val="0"/>
              </a:spcAft>
              <a:buNone/>
            </a:pPr>
            <a:r>
              <a:t/>
            </a:r>
            <a:endParaRPr sz="1700">
              <a:latin typeface="Comfortaa"/>
              <a:ea typeface="Comfortaa"/>
              <a:cs typeface="Comfortaa"/>
              <a:sym typeface="Comfortaa"/>
            </a:endParaRPr>
          </a:p>
          <a:p>
            <a:pPr indent="-336550" lvl="0" marL="457200" rtl="0" algn="l">
              <a:spcBef>
                <a:spcPts val="0"/>
              </a:spcBef>
              <a:spcAft>
                <a:spcPts val="0"/>
              </a:spcAft>
              <a:buSzPts val="1700"/>
              <a:buFont typeface="Comfortaa"/>
              <a:buChar char="-"/>
            </a:pPr>
            <a:r>
              <a:rPr lang="en-GB" sz="1700">
                <a:latin typeface="Comfortaa"/>
                <a:ea typeface="Comfortaa"/>
                <a:cs typeface="Comfortaa"/>
                <a:sym typeface="Comfortaa"/>
              </a:rPr>
              <a:t>Maths Unit </a:t>
            </a:r>
            <a:r>
              <a:rPr lang="en-GB" sz="1700">
                <a:latin typeface="Comfortaa"/>
                <a:ea typeface="Comfortaa"/>
                <a:cs typeface="Comfortaa"/>
                <a:sym typeface="Comfortaa"/>
              </a:rPr>
              <a:t>Narratives at the beginning of  a unit. </a:t>
            </a:r>
            <a:endParaRPr sz="1700">
              <a:latin typeface="Comfortaa"/>
              <a:ea typeface="Comfortaa"/>
              <a:cs typeface="Comfortaa"/>
              <a:sym typeface="Comfortaa"/>
            </a:endParaRPr>
          </a:p>
          <a:p>
            <a:pPr indent="0" lvl="0" marL="457200" rtl="0" algn="l">
              <a:spcBef>
                <a:spcPts val="0"/>
              </a:spcBef>
              <a:spcAft>
                <a:spcPts val="0"/>
              </a:spcAft>
              <a:buNone/>
            </a:pPr>
            <a:r>
              <a:t/>
            </a:r>
            <a:endParaRPr sz="1700">
              <a:latin typeface="Comfortaa"/>
              <a:ea typeface="Comfortaa"/>
              <a:cs typeface="Comfortaa"/>
              <a:sym typeface="Comfortaa"/>
            </a:endParaRPr>
          </a:p>
          <a:p>
            <a:pPr indent="-336550" lvl="0" marL="457200" rtl="0" algn="l">
              <a:spcBef>
                <a:spcPts val="0"/>
              </a:spcBef>
              <a:spcAft>
                <a:spcPts val="0"/>
              </a:spcAft>
              <a:buSzPts val="1700"/>
              <a:buFont typeface="Comfortaa"/>
              <a:buChar char="-"/>
            </a:pPr>
            <a:r>
              <a:rPr lang="en-GB" sz="1700">
                <a:latin typeface="Comfortaa"/>
                <a:ea typeface="Comfortaa"/>
                <a:cs typeface="Comfortaa"/>
                <a:sym typeface="Comfortaa"/>
              </a:rPr>
              <a:t>Half termly topic grid</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A reminder letter with all your child's logins will be coming soon!</a:t>
            </a:r>
            <a:endParaRPr sz="1700">
              <a:latin typeface="Comfortaa"/>
              <a:ea typeface="Comfortaa"/>
              <a:cs typeface="Comfortaa"/>
              <a:sym typeface="Comfortaa"/>
            </a:endParaRPr>
          </a:p>
        </p:txBody>
      </p:sp>
      <p:pic>
        <p:nvPicPr>
          <p:cNvPr id="315" name="Google Shape;315;p35"/>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16" name="Google Shape;316;p35"/>
          <p:cNvPicPr preferRelativeResize="0"/>
          <p:nvPr/>
        </p:nvPicPr>
        <p:blipFill>
          <a:blip r:embed="rId4">
            <a:alphaModFix/>
          </a:blip>
          <a:stretch>
            <a:fillRect/>
          </a:stretch>
        </p:blipFill>
        <p:spPr>
          <a:xfrm>
            <a:off x="6187800" y="371725"/>
            <a:ext cx="1934200" cy="1653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ph type="title"/>
          </p:nvPr>
        </p:nvSpPr>
        <p:spPr>
          <a:xfrm>
            <a:off x="1290350" y="371725"/>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Home learning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22" name="Google Shape;322;p36"/>
          <p:cNvSpPr txBox="1"/>
          <p:nvPr/>
        </p:nvSpPr>
        <p:spPr>
          <a:xfrm>
            <a:off x="336625" y="1512500"/>
            <a:ext cx="84723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Comfortaa"/>
                <a:ea typeface="Comfortaa"/>
                <a:cs typeface="Comfortaa"/>
                <a:sym typeface="Comfortaa"/>
              </a:rPr>
              <a:t>Given</a:t>
            </a:r>
            <a:r>
              <a:rPr lang="en-GB" sz="1700">
                <a:latin typeface="Comfortaa"/>
                <a:ea typeface="Comfortaa"/>
                <a:cs typeface="Comfortaa"/>
                <a:sym typeface="Comfortaa"/>
              </a:rPr>
              <a:t> out every Friday via SeeSaw.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Children complete work in Homework Books.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Return to school by Wednesday.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Homework</a:t>
            </a:r>
            <a:r>
              <a:rPr lang="en-GB" sz="1700">
                <a:latin typeface="Comfortaa"/>
                <a:ea typeface="Comfortaa"/>
                <a:cs typeface="Comfortaa"/>
                <a:sym typeface="Comfortaa"/>
              </a:rPr>
              <a:t> will be </a:t>
            </a:r>
            <a:r>
              <a:rPr lang="en-GB" sz="1700">
                <a:latin typeface="Comfortaa"/>
                <a:ea typeface="Comfortaa"/>
                <a:cs typeface="Comfortaa"/>
                <a:sym typeface="Comfortaa"/>
              </a:rPr>
              <a:t>acknowledged</a:t>
            </a:r>
            <a:r>
              <a:rPr lang="en-GB" sz="1700">
                <a:latin typeface="Comfortaa"/>
                <a:ea typeface="Comfortaa"/>
                <a:cs typeface="Comfortaa"/>
                <a:sym typeface="Comfortaa"/>
              </a:rPr>
              <a:t> and sent home.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b="1" lang="en-GB" sz="1700">
                <a:latin typeface="Comfortaa"/>
                <a:ea typeface="Comfortaa"/>
                <a:cs typeface="Comfortaa"/>
                <a:sym typeface="Comfortaa"/>
              </a:rPr>
              <a:t>Maths </a:t>
            </a:r>
            <a:r>
              <a:rPr lang="en-GB" sz="1700">
                <a:latin typeface="Comfortaa"/>
                <a:ea typeface="Comfortaa"/>
                <a:cs typeface="Comfortaa"/>
                <a:sym typeface="Comfortaa"/>
              </a:rPr>
              <a:t>- a worksheet linked to what children have been </a:t>
            </a:r>
            <a:r>
              <a:rPr lang="en-GB" sz="1700">
                <a:latin typeface="Comfortaa"/>
                <a:ea typeface="Comfortaa"/>
                <a:cs typeface="Comfortaa"/>
                <a:sym typeface="Comfortaa"/>
              </a:rPr>
              <a:t>learning </a:t>
            </a:r>
            <a:r>
              <a:rPr lang="en-GB" sz="1700">
                <a:latin typeface="Comfortaa"/>
                <a:ea typeface="Comfortaa"/>
                <a:cs typeface="Comfortaa"/>
                <a:sym typeface="Comfortaa"/>
              </a:rPr>
              <a:t>about.</a:t>
            </a:r>
            <a:endParaRPr sz="1700">
              <a:latin typeface="Comfortaa"/>
              <a:ea typeface="Comfortaa"/>
              <a:cs typeface="Comfortaa"/>
              <a:sym typeface="Comfortaa"/>
            </a:endParaRPr>
          </a:p>
          <a:p>
            <a:pPr indent="0" lvl="0" marL="0" rtl="0" algn="l">
              <a:spcBef>
                <a:spcPts val="0"/>
              </a:spcBef>
              <a:spcAft>
                <a:spcPts val="0"/>
              </a:spcAft>
              <a:buNone/>
            </a:pPr>
            <a:r>
              <a:rPr b="1" lang="en-GB" sz="1700">
                <a:latin typeface="Comfortaa"/>
                <a:ea typeface="Comfortaa"/>
                <a:cs typeface="Comfortaa"/>
                <a:sym typeface="Comfortaa"/>
              </a:rPr>
              <a:t>English</a:t>
            </a:r>
            <a:r>
              <a:rPr lang="en-GB" sz="1700">
                <a:latin typeface="Comfortaa"/>
                <a:ea typeface="Comfortaa"/>
                <a:cs typeface="Comfortaa"/>
                <a:sym typeface="Comfortaa"/>
              </a:rPr>
              <a:t> - grammar or </a:t>
            </a:r>
            <a:r>
              <a:rPr lang="en-GB" sz="1700">
                <a:latin typeface="Comfortaa"/>
                <a:ea typeface="Comfortaa"/>
                <a:cs typeface="Comfortaa"/>
                <a:sym typeface="Comfortaa"/>
              </a:rPr>
              <a:t>reading</a:t>
            </a:r>
            <a:r>
              <a:rPr lang="en-GB" sz="1700">
                <a:latin typeface="Comfortaa"/>
                <a:ea typeface="Comfortaa"/>
                <a:cs typeface="Comfortaa"/>
                <a:sym typeface="Comfortaa"/>
              </a:rPr>
              <a:t> comprehension</a:t>
            </a:r>
            <a:endParaRPr sz="1700">
              <a:latin typeface="Comfortaa"/>
              <a:ea typeface="Comfortaa"/>
              <a:cs typeface="Comfortaa"/>
              <a:sym typeface="Comfortaa"/>
            </a:endParaRPr>
          </a:p>
          <a:p>
            <a:pPr indent="0" lvl="0" marL="0" rtl="0" algn="l">
              <a:spcBef>
                <a:spcPts val="0"/>
              </a:spcBef>
              <a:spcAft>
                <a:spcPts val="0"/>
              </a:spcAft>
              <a:buNone/>
            </a:pPr>
            <a:r>
              <a:rPr b="1" lang="en-GB" sz="1700">
                <a:latin typeface="Comfortaa"/>
                <a:ea typeface="Comfortaa"/>
                <a:cs typeface="Comfortaa"/>
                <a:sym typeface="Comfortaa"/>
              </a:rPr>
              <a:t>Spellings - </a:t>
            </a:r>
            <a:r>
              <a:rPr lang="en-GB" sz="1700">
                <a:latin typeface="Comfortaa"/>
                <a:ea typeface="Comfortaa"/>
                <a:cs typeface="Comfortaa"/>
                <a:sym typeface="Comfortaa"/>
              </a:rPr>
              <a:t>10 spellings per week</a:t>
            </a:r>
            <a:endParaRPr>
              <a:latin typeface="Comfortaa"/>
              <a:ea typeface="Comfortaa"/>
              <a:cs typeface="Comfortaa"/>
              <a:sym typeface="Comfortaa"/>
            </a:endParaRPr>
          </a:p>
        </p:txBody>
      </p:sp>
      <p:pic>
        <p:nvPicPr>
          <p:cNvPr id="323" name="Google Shape;323;p36"/>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24" name="Google Shape;324;p36"/>
          <p:cNvPicPr preferRelativeResize="0"/>
          <p:nvPr/>
        </p:nvPicPr>
        <p:blipFill>
          <a:blip r:embed="rId4">
            <a:alphaModFix/>
          </a:blip>
          <a:stretch>
            <a:fillRect/>
          </a:stretch>
        </p:blipFill>
        <p:spPr>
          <a:xfrm>
            <a:off x="6187800" y="371725"/>
            <a:ext cx="1934200" cy="1653875"/>
          </a:xfrm>
          <a:prstGeom prst="rect">
            <a:avLst/>
          </a:prstGeom>
          <a:noFill/>
          <a:ln>
            <a:noFill/>
          </a:ln>
        </p:spPr>
      </p:pic>
      <p:sp>
        <p:nvSpPr>
          <p:cNvPr id="325" name="Google Shape;325;p36"/>
          <p:cNvSpPr/>
          <p:nvPr/>
        </p:nvSpPr>
        <p:spPr>
          <a:xfrm>
            <a:off x="6334550" y="2276150"/>
            <a:ext cx="1640700" cy="805500"/>
          </a:xfrm>
          <a:prstGeom prst="rect">
            <a:avLst/>
          </a:prstGeom>
          <a:solidFill>
            <a:srgbClr val="FAC50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You do not have to print work out!!!!</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7"/>
          <p:cNvSpPr txBox="1"/>
          <p:nvPr>
            <p:ph type="title"/>
          </p:nvPr>
        </p:nvSpPr>
        <p:spPr>
          <a:xfrm>
            <a:off x="1290350" y="371725"/>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Home learning    </a:t>
            </a:r>
            <a:endParaRPr>
              <a:solidFill>
                <a:srgbClr val="FF9900"/>
              </a:solidFill>
              <a:latin typeface="Comfortaa"/>
              <a:ea typeface="Comfortaa"/>
              <a:cs typeface="Comfortaa"/>
              <a:sym typeface="Comfortaa"/>
            </a:endParaRPr>
          </a:p>
        </p:txBody>
      </p:sp>
      <p:sp>
        <p:nvSpPr>
          <p:cNvPr id="331" name="Google Shape;331;p37"/>
          <p:cNvSpPr txBox="1"/>
          <p:nvPr/>
        </p:nvSpPr>
        <p:spPr>
          <a:xfrm>
            <a:off x="373575" y="1182200"/>
            <a:ext cx="8472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Comfortaa"/>
                <a:ea typeface="Comfortaa"/>
                <a:cs typeface="Comfortaa"/>
                <a:sym typeface="Comfortaa"/>
              </a:rPr>
              <a:t>Reading homework</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Focus on </a:t>
            </a:r>
            <a:r>
              <a:rPr lang="en-GB" sz="1700">
                <a:latin typeface="Comfortaa"/>
                <a:ea typeface="Comfortaa"/>
                <a:cs typeface="Comfortaa"/>
                <a:sym typeface="Comfortaa"/>
              </a:rPr>
              <a:t>fluency, reading speed and comprehension</a:t>
            </a:r>
            <a:endParaRPr sz="1700">
              <a:latin typeface="Comfortaa"/>
              <a:ea typeface="Comfortaa"/>
              <a:cs typeface="Comfortaa"/>
              <a:sym typeface="Comfortaa"/>
            </a:endParaRPr>
          </a:p>
        </p:txBody>
      </p:sp>
      <p:pic>
        <p:nvPicPr>
          <p:cNvPr id="332" name="Google Shape;332;p37"/>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33" name="Google Shape;333;p37"/>
          <p:cNvPicPr preferRelativeResize="0"/>
          <p:nvPr/>
        </p:nvPicPr>
        <p:blipFill>
          <a:blip r:embed="rId4">
            <a:alphaModFix/>
          </a:blip>
          <a:stretch>
            <a:fillRect/>
          </a:stretch>
        </p:blipFill>
        <p:spPr>
          <a:xfrm>
            <a:off x="7340675" y="305200"/>
            <a:ext cx="1409200" cy="1204975"/>
          </a:xfrm>
          <a:prstGeom prst="rect">
            <a:avLst/>
          </a:prstGeom>
          <a:noFill/>
          <a:ln>
            <a:noFill/>
          </a:ln>
        </p:spPr>
      </p:pic>
      <p:pic>
        <p:nvPicPr>
          <p:cNvPr id="334" name="Google Shape;334;p37"/>
          <p:cNvPicPr preferRelativeResize="0"/>
          <p:nvPr/>
        </p:nvPicPr>
        <p:blipFill>
          <a:blip r:embed="rId5">
            <a:alphaModFix/>
          </a:blip>
          <a:stretch>
            <a:fillRect/>
          </a:stretch>
        </p:blipFill>
        <p:spPr>
          <a:xfrm>
            <a:off x="167175" y="2025600"/>
            <a:ext cx="4003975" cy="2391450"/>
          </a:xfrm>
          <a:prstGeom prst="rect">
            <a:avLst/>
          </a:prstGeom>
          <a:noFill/>
          <a:ln>
            <a:noFill/>
          </a:ln>
        </p:spPr>
      </p:pic>
      <p:pic>
        <p:nvPicPr>
          <p:cNvPr id="335" name="Google Shape;335;p37"/>
          <p:cNvPicPr preferRelativeResize="0"/>
          <p:nvPr/>
        </p:nvPicPr>
        <p:blipFill>
          <a:blip r:embed="rId6">
            <a:alphaModFix/>
          </a:blip>
          <a:stretch>
            <a:fillRect/>
          </a:stretch>
        </p:blipFill>
        <p:spPr>
          <a:xfrm>
            <a:off x="4678825" y="1908917"/>
            <a:ext cx="4130100" cy="26248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8"/>
          <p:cNvSpPr txBox="1"/>
          <p:nvPr>
            <p:ph type="title"/>
          </p:nvPr>
        </p:nvSpPr>
        <p:spPr>
          <a:xfrm>
            <a:off x="1290350" y="371725"/>
            <a:ext cx="4597200" cy="668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FRED - Reading at home    </a:t>
            </a:r>
            <a:endParaRPr>
              <a:solidFill>
                <a:srgbClr val="FF9900"/>
              </a:solidFill>
              <a:latin typeface="Comfortaa"/>
              <a:ea typeface="Comfortaa"/>
              <a:cs typeface="Comfortaa"/>
              <a:sym typeface="Comfortaa"/>
            </a:endParaRPr>
          </a:p>
        </p:txBody>
      </p:sp>
      <p:sp>
        <p:nvSpPr>
          <p:cNvPr id="341" name="Google Shape;341;p38"/>
          <p:cNvSpPr txBox="1"/>
          <p:nvPr/>
        </p:nvSpPr>
        <p:spPr>
          <a:xfrm>
            <a:off x="638375" y="1305900"/>
            <a:ext cx="7706700" cy="3370800"/>
          </a:xfrm>
          <a:prstGeom prst="rect">
            <a:avLst/>
          </a:prstGeom>
          <a:noFill/>
          <a:ln cap="flat" cmpd="sng" w="9525">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Comfortaa"/>
                <a:ea typeface="Comfortaa"/>
                <a:cs typeface="Comfortaa"/>
                <a:sym typeface="Comfortaa"/>
              </a:rPr>
              <a:t>Children need to read at home </a:t>
            </a:r>
            <a:r>
              <a:rPr b="1" lang="en-GB" sz="1700" u="sng">
                <a:latin typeface="Comfortaa"/>
                <a:ea typeface="Comfortaa"/>
                <a:cs typeface="Comfortaa"/>
                <a:sym typeface="Comfortaa"/>
              </a:rPr>
              <a:t>every night.</a:t>
            </a:r>
            <a:r>
              <a:rPr lang="en-GB" sz="1700">
                <a:latin typeface="Comfortaa"/>
                <a:ea typeface="Comfortaa"/>
                <a:cs typeface="Comfortaa"/>
                <a:sym typeface="Comfortaa"/>
              </a:rPr>
              <a:t>  This can be any book that </a:t>
            </a:r>
            <a:r>
              <a:rPr lang="en-GB" sz="1700">
                <a:latin typeface="Comfortaa"/>
                <a:ea typeface="Comfortaa"/>
                <a:cs typeface="Comfortaa"/>
                <a:sym typeface="Comfortaa"/>
              </a:rPr>
              <a:t>children</a:t>
            </a:r>
            <a:r>
              <a:rPr lang="en-GB" sz="1700">
                <a:latin typeface="Comfortaa"/>
                <a:ea typeface="Comfortaa"/>
                <a:cs typeface="Comfortaa"/>
                <a:sym typeface="Comfortaa"/>
              </a:rPr>
              <a:t> enjoy reading (they will get one from the school </a:t>
            </a:r>
            <a:r>
              <a:rPr lang="en-GB" sz="1700">
                <a:latin typeface="Comfortaa"/>
                <a:ea typeface="Comfortaa"/>
                <a:cs typeface="Comfortaa"/>
                <a:sym typeface="Comfortaa"/>
              </a:rPr>
              <a:t>library</a:t>
            </a:r>
            <a:r>
              <a:rPr lang="en-GB" sz="1700">
                <a:latin typeface="Comfortaa"/>
                <a:ea typeface="Comfortaa"/>
                <a:cs typeface="Comfortaa"/>
                <a:sym typeface="Comfortaa"/>
              </a:rPr>
              <a:t> every week).</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KS 1 - </a:t>
            </a:r>
            <a:r>
              <a:rPr lang="en-GB" sz="1700">
                <a:latin typeface="Comfortaa"/>
                <a:ea typeface="Comfortaa"/>
                <a:cs typeface="Comfortaa"/>
                <a:sym typeface="Comfortaa"/>
              </a:rPr>
              <a:t>Please</a:t>
            </a:r>
            <a:r>
              <a:rPr lang="en-GB" sz="1700">
                <a:latin typeface="Comfortaa"/>
                <a:ea typeface="Comfortaa"/>
                <a:cs typeface="Comfortaa"/>
                <a:sym typeface="Comfortaa"/>
              </a:rPr>
              <a:t> can parents </a:t>
            </a:r>
            <a:r>
              <a:rPr lang="en-GB" sz="1700">
                <a:latin typeface="Comfortaa"/>
                <a:ea typeface="Comfortaa"/>
                <a:cs typeface="Comfortaa"/>
                <a:sym typeface="Comfortaa"/>
              </a:rPr>
              <a:t>initial</a:t>
            </a:r>
            <a:r>
              <a:rPr lang="en-GB" sz="1700">
                <a:latin typeface="Comfortaa"/>
                <a:ea typeface="Comfortaa"/>
                <a:cs typeface="Comfortaa"/>
                <a:sym typeface="Comfortaa"/>
              </a:rPr>
              <a:t> reading record.</a:t>
            </a:r>
            <a:endParaRPr sz="1700">
              <a:latin typeface="Comfortaa"/>
              <a:ea typeface="Comfortaa"/>
              <a:cs typeface="Comfortaa"/>
              <a:sym typeface="Comfortaa"/>
            </a:endParaRPr>
          </a:p>
          <a:p>
            <a:pPr indent="0" lvl="0" marL="0" rtl="0" algn="l">
              <a:spcBef>
                <a:spcPts val="0"/>
              </a:spcBef>
              <a:spcAft>
                <a:spcPts val="0"/>
              </a:spcAft>
              <a:buNone/>
            </a:pPr>
            <a:r>
              <a:t/>
            </a:r>
            <a:endParaRPr sz="1500">
              <a:highlight>
                <a:srgbClr val="9E9E9E"/>
              </a:highlight>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KS 2 - Children write down pages they have read.</a:t>
            </a:r>
            <a:r>
              <a:rPr lang="en-GB" sz="1500">
                <a:latin typeface="Comfortaa"/>
                <a:ea typeface="Comfortaa"/>
                <a:cs typeface="Comfortaa"/>
                <a:sym typeface="Comfortaa"/>
              </a:rPr>
              <a:t> </a:t>
            </a:r>
            <a:endParaRPr sz="1500">
              <a:latin typeface="Comfortaa"/>
              <a:ea typeface="Comfortaa"/>
              <a:cs typeface="Comfortaa"/>
              <a:sym typeface="Comfortaa"/>
            </a:endParaRPr>
          </a:p>
          <a:p>
            <a:pPr indent="0" lvl="0" marL="0" rtl="0" algn="l">
              <a:spcBef>
                <a:spcPts val="0"/>
              </a:spcBef>
              <a:spcAft>
                <a:spcPts val="0"/>
              </a:spcAft>
              <a:buNone/>
            </a:pPr>
            <a:r>
              <a:t/>
            </a:r>
            <a:endParaRPr sz="1500">
              <a:latin typeface="Comfortaa"/>
              <a:ea typeface="Comfortaa"/>
              <a:cs typeface="Comfortaa"/>
              <a:sym typeface="Comfortaa"/>
            </a:endParaRPr>
          </a:p>
          <a:p>
            <a:pPr indent="0" lvl="0" marL="0" rtl="0" algn="l">
              <a:spcBef>
                <a:spcPts val="0"/>
              </a:spcBef>
              <a:spcAft>
                <a:spcPts val="0"/>
              </a:spcAft>
              <a:buNone/>
            </a:pPr>
            <a:r>
              <a:rPr lang="en-GB" sz="1500" u="sng">
                <a:latin typeface="Comfortaa"/>
                <a:ea typeface="Comfortaa"/>
                <a:cs typeface="Comfortaa"/>
                <a:sym typeface="Comfortaa"/>
              </a:rPr>
              <a:t>Bring this to school every morning and show to class </a:t>
            </a:r>
            <a:r>
              <a:rPr lang="en-GB" sz="1500" u="sng">
                <a:latin typeface="Comfortaa"/>
                <a:ea typeface="Comfortaa"/>
                <a:cs typeface="Comfortaa"/>
                <a:sym typeface="Comfortaa"/>
              </a:rPr>
              <a:t>teacher. When children collect 10 000  ‘reads’, they will get a reward.  </a:t>
            </a:r>
            <a:endParaRPr sz="1500" u="sng">
              <a:latin typeface="Comfortaa"/>
              <a:ea typeface="Comfortaa"/>
              <a:cs typeface="Comfortaa"/>
              <a:sym typeface="Comfortaa"/>
            </a:endParaRPr>
          </a:p>
          <a:p>
            <a:pPr indent="0" lvl="0" marL="0" rtl="0" algn="l">
              <a:spcBef>
                <a:spcPts val="0"/>
              </a:spcBef>
              <a:spcAft>
                <a:spcPts val="0"/>
              </a:spcAft>
              <a:buNone/>
            </a:pPr>
            <a:r>
              <a:t/>
            </a:r>
            <a:endParaRPr sz="1500">
              <a:latin typeface="Comfortaa"/>
              <a:ea typeface="Comfortaa"/>
              <a:cs typeface="Comfortaa"/>
              <a:sym typeface="Comfortaa"/>
            </a:endParaRPr>
          </a:p>
          <a:p>
            <a:pPr indent="0" lvl="0" marL="0" rtl="0" algn="l">
              <a:spcBef>
                <a:spcPts val="0"/>
              </a:spcBef>
              <a:spcAft>
                <a:spcPts val="0"/>
              </a:spcAft>
              <a:buNone/>
            </a:pPr>
            <a:r>
              <a:rPr lang="en-GB" sz="1500">
                <a:latin typeface="Comfortaa"/>
                <a:ea typeface="Comfortaa"/>
                <a:cs typeface="Comfortaa"/>
                <a:sym typeface="Comfortaa"/>
              </a:rPr>
              <a:t>If home reading is not happening, a class teacher or Reading Lead will be in contact. </a:t>
            </a:r>
            <a:endParaRPr sz="1500">
              <a:latin typeface="Comfortaa"/>
              <a:ea typeface="Comfortaa"/>
              <a:cs typeface="Comfortaa"/>
              <a:sym typeface="Comfortaa"/>
            </a:endParaRPr>
          </a:p>
        </p:txBody>
      </p:sp>
      <p:pic>
        <p:nvPicPr>
          <p:cNvPr id="342" name="Google Shape;342;p38"/>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43" name="Google Shape;343;p38"/>
          <p:cNvPicPr preferRelativeResize="0"/>
          <p:nvPr/>
        </p:nvPicPr>
        <p:blipFill>
          <a:blip r:embed="rId4">
            <a:alphaModFix/>
          </a:blip>
          <a:stretch>
            <a:fillRect/>
          </a:stretch>
        </p:blipFill>
        <p:spPr>
          <a:xfrm>
            <a:off x="8021375" y="63900"/>
            <a:ext cx="1029875" cy="1307175"/>
          </a:xfrm>
          <a:prstGeom prst="rect">
            <a:avLst/>
          </a:prstGeom>
          <a:noFill/>
          <a:ln>
            <a:noFill/>
          </a:ln>
        </p:spPr>
      </p:pic>
      <p:sp>
        <p:nvSpPr>
          <p:cNvPr id="344" name="Google Shape;344;p38"/>
          <p:cNvSpPr/>
          <p:nvPr/>
        </p:nvSpPr>
        <p:spPr>
          <a:xfrm>
            <a:off x="5343025" y="3539850"/>
            <a:ext cx="805518" cy="753786"/>
          </a:xfrm>
          <a:prstGeom prst="irregularSeal1">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Calibri"/>
                <a:ea typeface="Calibri"/>
                <a:cs typeface="Calibri"/>
                <a:sym typeface="Calibri"/>
              </a:rPr>
              <a:t>YES DAY!!!</a:t>
            </a:r>
            <a:endParaRPr sz="13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9"/>
          <p:cNvSpPr txBox="1"/>
          <p:nvPr>
            <p:ph type="title"/>
          </p:nvPr>
        </p:nvSpPr>
        <p:spPr>
          <a:xfrm>
            <a:off x="2954875" y="1806800"/>
            <a:ext cx="27882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900" u="sng">
                <a:solidFill>
                  <a:srgbClr val="FF9900"/>
                </a:solidFill>
                <a:latin typeface="Comfortaa"/>
                <a:ea typeface="Comfortaa"/>
                <a:cs typeface="Comfortaa"/>
                <a:sym typeface="Comfortaa"/>
              </a:rPr>
              <a:t>Notices:</a:t>
            </a:r>
            <a:r>
              <a:rPr lang="en-GB" sz="3400">
                <a:solidFill>
                  <a:srgbClr val="FF9900"/>
                </a:solidFill>
                <a:latin typeface="Comfortaa"/>
                <a:ea typeface="Comfortaa"/>
                <a:cs typeface="Comfortaa"/>
                <a:sym typeface="Comfortaa"/>
              </a:rPr>
              <a:t>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350" name="Google Shape;350;p39"/>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0"/>
          <p:cNvSpPr txBox="1"/>
          <p:nvPr>
            <p:ph type="title"/>
          </p:nvPr>
        </p:nvSpPr>
        <p:spPr>
          <a:xfrm>
            <a:off x="3627750" y="24712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 </a:t>
            </a:r>
            <a:endParaRPr>
              <a:solidFill>
                <a:srgbClr val="FF9900"/>
              </a:solidFill>
              <a:latin typeface="Comfortaa"/>
              <a:ea typeface="Comfortaa"/>
              <a:cs typeface="Comfortaa"/>
              <a:sym typeface="Comfortaa"/>
            </a:endParaRPr>
          </a:p>
        </p:txBody>
      </p:sp>
      <p:sp>
        <p:nvSpPr>
          <p:cNvPr id="356" name="Google Shape;356;p40"/>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357" name="Google Shape;357;p40"/>
          <p:cNvPicPr preferRelativeResize="0"/>
          <p:nvPr/>
        </p:nvPicPr>
        <p:blipFill>
          <a:blip r:embed="rId3">
            <a:alphaModFix/>
          </a:blip>
          <a:stretch>
            <a:fillRect/>
          </a:stretch>
        </p:blipFill>
        <p:spPr>
          <a:xfrm>
            <a:off x="511250" y="1351150"/>
            <a:ext cx="3371276" cy="2871675"/>
          </a:xfrm>
          <a:prstGeom prst="rect">
            <a:avLst/>
          </a:prstGeom>
          <a:noFill/>
          <a:ln>
            <a:noFill/>
          </a:ln>
        </p:spPr>
      </p:pic>
      <p:sp>
        <p:nvSpPr>
          <p:cNvPr id="358" name="Google Shape;358;p40"/>
          <p:cNvSpPr txBox="1"/>
          <p:nvPr/>
        </p:nvSpPr>
        <p:spPr>
          <a:xfrm>
            <a:off x="4783825" y="1848263"/>
            <a:ext cx="31014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Order though Schoolmoney.</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Children should also wear black skirts, trousers or pinafores and black shoes.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Find more information here: </a:t>
            </a:r>
            <a:endParaRPr>
              <a:latin typeface="Comfortaa"/>
              <a:ea typeface="Comfortaa"/>
              <a:cs typeface="Comfortaa"/>
              <a:sym typeface="Comfortaa"/>
            </a:endParaRPr>
          </a:p>
          <a:p>
            <a:pPr indent="0" lvl="0" marL="0" rtl="0" algn="l">
              <a:spcBef>
                <a:spcPts val="0"/>
              </a:spcBef>
              <a:spcAft>
                <a:spcPts val="0"/>
              </a:spcAft>
              <a:buNone/>
            </a:pPr>
            <a:r>
              <a:rPr lang="en-GB" u="sng">
                <a:solidFill>
                  <a:schemeClr val="hlink"/>
                </a:solidFill>
                <a:latin typeface="Comfortaa"/>
                <a:ea typeface="Comfortaa"/>
                <a:cs typeface="Comfortaa"/>
                <a:sym typeface="Comfortaa"/>
                <a:hlinkClick r:id="rId4"/>
              </a:rPr>
              <a:t>https://underhillschool.co.uk/uniform</a:t>
            </a:r>
            <a:endParaRPr>
              <a:latin typeface="Comfortaa"/>
              <a:ea typeface="Comfortaa"/>
              <a:cs typeface="Comfortaa"/>
              <a:sym typeface="Comfortaa"/>
            </a:endParaRPr>
          </a:p>
        </p:txBody>
      </p:sp>
      <p:pic>
        <p:nvPicPr>
          <p:cNvPr id="359" name="Google Shape;359;p40"/>
          <p:cNvPicPr preferRelativeResize="0"/>
          <p:nvPr/>
        </p:nvPicPr>
        <p:blipFill>
          <a:blip r:embed="rId5">
            <a:alphaModFix/>
          </a:blip>
          <a:stretch>
            <a:fillRect/>
          </a:stretch>
        </p:blipFill>
        <p:spPr>
          <a:xfrm>
            <a:off x="254775" y="266647"/>
            <a:ext cx="950500" cy="915550"/>
          </a:xfrm>
          <a:prstGeom prst="rect">
            <a:avLst/>
          </a:prstGeom>
          <a:noFill/>
          <a:ln>
            <a:noFill/>
          </a:ln>
        </p:spPr>
      </p:pic>
      <p:pic>
        <p:nvPicPr>
          <p:cNvPr id="360" name="Google Shape;360;p40"/>
          <p:cNvPicPr preferRelativeResize="0"/>
          <p:nvPr/>
        </p:nvPicPr>
        <p:blipFill>
          <a:blip r:embed="rId6">
            <a:alphaModFix/>
          </a:blip>
          <a:stretch>
            <a:fillRect/>
          </a:stretch>
        </p:blipFill>
        <p:spPr>
          <a:xfrm>
            <a:off x="4513950" y="858242"/>
            <a:ext cx="3371275" cy="893108"/>
          </a:xfrm>
          <a:prstGeom prst="rect">
            <a:avLst/>
          </a:prstGeom>
          <a:noFill/>
          <a:ln>
            <a:noFill/>
          </a:ln>
        </p:spPr>
      </p:pic>
      <p:sp>
        <p:nvSpPr>
          <p:cNvPr id="361" name="Google Shape;361;p40"/>
          <p:cNvSpPr txBox="1"/>
          <p:nvPr/>
        </p:nvSpPr>
        <p:spPr>
          <a:xfrm>
            <a:off x="810925" y="4372250"/>
            <a:ext cx="7706700" cy="446400"/>
          </a:xfrm>
          <a:prstGeom prst="rect">
            <a:avLst/>
          </a:prstGeom>
          <a:noFill/>
          <a:ln cap="flat" cmpd="sng" w="9525">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Comfortaa"/>
                <a:ea typeface="Comfortaa"/>
                <a:cs typeface="Comfortaa"/>
                <a:sym typeface="Comfortaa"/>
              </a:rPr>
              <a:t>Y2 PE Days are on Tuesdays.</a:t>
            </a:r>
            <a:endParaRPr sz="1500">
              <a:latin typeface="Comfortaa"/>
              <a:ea typeface="Comfortaa"/>
              <a:cs typeface="Comfortaa"/>
              <a:sym typeface="Comforta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1"/>
          <p:cNvSpPr txBox="1"/>
          <p:nvPr>
            <p:ph type="title"/>
          </p:nvPr>
        </p:nvSpPr>
        <p:spPr>
          <a:xfrm>
            <a:off x="3627750" y="24712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67" name="Google Shape;367;p41"/>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368" name="Google Shape;368;p41"/>
          <p:cNvSpPr txBox="1"/>
          <p:nvPr/>
        </p:nvSpPr>
        <p:spPr>
          <a:xfrm>
            <a:off x="4783825" y="1848263"/>
            <a:ext cx="31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369" name="Google Shape;369;p41"/>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70" name="Google Shape;370;p41"/>
          <p:cNvPicPr preferRelativeResize="0"/>
          <p:nvPr/>
        </p:nvPicPr>
        <p:blipFill>
          <a:blip r:embed="rId4">
            <a:alphaModFix/>
          </a:blip>
          <a:stretch>
            <a:fillRect/>
          </a:stretch>
        </p:blipFill>
        <p:spPr>
          <a:xfrm>
            <a:off x="4513950" y="858242"/>
            <a:ext cx="3371275" cy="893108"/>
          </a:xfrm>
          <a:prstGeom prst="rect">
            <a:avLst/>
          </a:prstGeom>
          <a:noFill/>
          <a:ln>
            <a:noFill/>
          </a:ln>
        </p:spPr>
      </p:pic>
      <p:pic>
        <p:nvPicPr>
          <p:cNvPr id="371" name="Google Shape;371;p41"/>
          <p:cNvPicPr preferRelativeResize="0"/>
          <p:nvPr/>
        </p:nvPicPr>
        <p:blipFill>
          <a:blip r:embed="rId5">
            <a:alphaModFix/>
          </a:blip>
          <a:stretch>
            <a:fillRect/>
          </a:stretch>
        </p:blipFill>
        <p:spPr>
          <a:xfrm>
            <a:off x="691525" y="1667849"/>
            <a:ext cx="7089300" cy="2076400"/>
          </a:xfrm>
          <a:prstGeom prst="rect">
            <a:avLst/>
          </a:prstGeom>
          <a:noFill/>
          <a:ln>
            <a:noFill/>
          </a:ln>
        </p:spPr>
      </p:pic>
      <p:sp>
        <p:nvSpPr>
          <p:cNvPr id="372" name="Google Shape;372;p41"/>
          <p:cNvSpPr txBox="1"/>
          <p:nvPr/>
        </p:nvSpPr>
        <p:spPr>
          <a:xfrm>
            <a:off x="1223950" y="3963275"/>
            <a:ext cx="6702600" cy="6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2487300" y="607625"/>
            <a:ext cx="36159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The Underhill Way</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144" name="Google Shape;144;p15"/>
          <p:cNvSpPr txBox="1"/>
          <p:nvPr/>
        </p:nvSpPr>
        <p:spPr>
          <a:xfrm>
            <a:off x="2587075" y="1251375"/>
            <a:ext cx="323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At Underhill, we have 4 BE words; </a:t>
            </a:r>
            <a:endParaRPr>
              <a:latin typeface="Comfortaa"/>
              <a:ea typeface="Comfortaa"/>
              <a:cs typeface="Comfortaa"/>
              <a:sym typeface="Comfortaa"/>
            </a:endParaRPr>
          </a:p>
        </p:txBody>
      </p:sp>
      <p:sp>
        <p:nvSpPr>
          <p:cNvPr id="145" name="Google Shape;145;p15"/>
          <p:cNvSpPr txBox="1"/>
          <p:nvPr/>
        </p:nvSpPr>
        <p:spPr>
          <a:xfrm>
            <a:off x="2836525" y="1756675"/>
            <a:ext cx="27408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rgbClr val="FF9900"/>
                </a:solidFill>
                <a:latin typeface="Comfortaa"/>
                <a:ea typeface="Comfortaa"/>
                <a:cs typeface="Comfortaa"/>
                <a:sym typeface="Comfortaa"/>
              </a:rPr>
              <a:t>Be</a:t>
            </a:r>
            <a:r>
              <a:rPr lang="en-GB" sz="1600">
                <a:latin typeface="Comfortaa"/>
                <a:ea typeface="Comfortaa"/>
                <a:cs typeface="Comfortaa"/>
                <a:sym typeface="Comfortaa"/>
              </a:rPr>
              <a:t> Caring</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 </a:t>
            </a:r>
            <a:r>
              <a:rPr lang="en-GB" sz="1600">
                <a:latin typeface="Comfortaa"/>
                <a:ea typeface="Comfortaa"/>
                <a:cs typeface="Comfortaa"/>
                <a:sym typeface="Comfortaa"/>
              </a:rPr>
              <a:t>Confident</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a:t>
            </a:r>
            <a:r>
              <a:rPr lang="en-GB" sz="1600">
                <a:latin typeface="Comfortaa"/>
                <a:ea typeface="Comfortaa"/>
                <a:cs typeface="Comfortaa"/>
                <a:sym typeface="Comfortaa"/>
              </a:rPr>
              <a:t> Curious</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 </a:t>
            </a:r>
            <a:r>
              <a:rPr lang="en-GB" sz="1600">
                <a:latin typeface="Comfortaa"/>
                <a:ea typeface="Comfortaa"/>
                <a:cs typeface="Comfortaa"/>
                <a:sym typeface="Comfortaa"/>
              </a:rPr>
              <a:t>Cooperative</a:t>
            </a:r>
            <a:endParaRPr sz="1600">
              <a:latin typeface="Comfortaa"/>
              <a:ea typeface="Comfortaa"/>
              <a:cs typeface="Comfortaa"/>
              <a:sym typeface="Comfortaa"/>
            </a:endParaRPr>
          </a:p>
        </p:txBody>
      </p:sp>
      <p:sp>
        <p:nvSpPr>
          <p:cNvPr id="146" name="Google Shape;146;p15"/>
          <p:cNvSpPr txBox="1"/>
          <p:nvPr/>
        </p:nvSpPr>
        <p:spPr>
          <a:xfrm>
            <a:off x="261450" y="2926375"/>
            <a:ext cx="8621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These enable all children to become happy, successful 21st Century learners both while they are in school and in their future. </a:t>
            </a:r>
            <a:endParaRPr>
              <a:latin typeface="Comfortaa"/>
              <a:ea typeface="Comfortaa"/>
              <a:cs typeface="Comfortaa"/>
              <a:sym typeface="Comfortaa"/>
            </a:endParaRPr>
          </a:p>
        </p:txBody>
      </p:sp>
      <p:sp>
        <p:nvSpPr>
          <p:cNvPr id="147" name="Google Shape;147;p15"/>
          <p:cNvSpPr txBox="1"/>
          <p:nvPr/>
        </p:nvSpPr>
        <p:spPr>
          <a:xfrm>
            <a:off x="790725" y="3623475"/>
            <a:ext cx="68553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We also instill a </a:t>
            </a:r>
            <a:r>
              <a:rPr lang="en-GB">
                <a:latin typeface="Comfortaa"/>
                <a:ea typeface="Comfortaa"/>
                <a:cs typeface="Comfortaa"/>
                <a:sym typeface="Comfortaa"/>
              </a:rPr>
              <a:t>positive</a:t>
            </a:r>
            <a:r>
              <a:rPr lang="en-GB">
                <a:latin typeface="Comfortaa"/>
                <a:ea typeface="Comfortaa"/>
                <a:cs typeface="Comfortaa"/>
                <a:sym typeface="Comfortaa"/>
              </a:rPr>
              <a:t> and determined attitude though our school chant:</a:t>
            </a:r>
            <a:endParaRPr>
              <a:latin typeface="Comfortaa"/>
              <a:ea typeface="Comfortaa"/>
              <a:cs typeface="Comfortaa"/>
              <a:sym typeface="Comfortaa"/>
            </a:endParaRPr>
          </a:p>
          <a:p>
            <a:pPr indent="0" lvl="0" marL="0" rtl="0" algn="ctr">
              <a:spcBef>
                <a:spcPts val="0"/>
              </a:spcBef>
              <a:spcAft>
                <a:spcPts val="0"/>
              </a:spcAft>
              <a:buNone/>
            </a:pPr>
            <a:r>
              <a:rPr lang="en-GB" sz="1600">
                <a:highlight>
                  <a:srgbClr val="FFFF00"/>
                </a:highlight>
                <a:latin typeface="Comfortaa"/>
                <a:ea typeface="Comfortaa"/>
                <a:cs typeface="Comfortaa"/>
                <a:sym typeface="Comfortaa"/>
              </a:rPr>
              <a:t>I can, you can, we can. </a:t>
            </a:r>
            <a:endParaRPr sz="1600">
              <a:highlight>
                <a:srgbClr val="FFFF00"/>
              </a:highlight>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If you are ever visiting the school, it is likely that you will hear this chant coming from the classrooms to energise the </a:t>
            </a:r>
            <a:r>
              <a:rPr lang="en-GB">
                <a:latin typeface="Comfortaa"/>
                <a:ea typeface="Comfortaa"/>
                <a:cs typeface="Comfortaa"/>
                <a:sym typeface="Comfortaa"/>
              </a:rPr>
              <a:t>children</a:t>
            </a:r>
            <a:r>
              <a:rPr lang="en-GB">
                <a:latin typeface="Comfortaa"/>
                <a:ea typeface="Comfortaa"/>
                <a:cs typeface="Comfortaa"/>
                <a:sym typeface="Comfortaa"/>
              </a:rPr>
              <a:t> for their learning. </a:t>
            </a:r>
            <a:endParaRPr>
              <a:latin typeface="Comfortaa"/>
              <a:ea typeface="Comfortaa"/>
              <a:cs typeface="Comfortaa"/>
              <a:sym typeface="Comfortaa"/>
            </a:endParaRPr>
          </a:p>
        </p:txBody>
      </p:sp>
      <p:sp>
        <p:nvSpPr>
          <p:cNvPr id="148" name="Google Shape;148;p15"/>
          <p:cNvSpPr/>
          <p:nvPr/>
        </p:nvSpPr>
        <p:spPr>
          <a:xfrm>
            <a:off x="2401325" y="1217375"/>
            <a:ext cx="3969000" cy="16275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1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2"/>
          <p:cNvSpPr txBox="1"/>
          <p:nvPr>
            <p:ph type="title"/>
          </p:nvPr>
        </p:nvSpPr>
        <p:spPr>
          <a:xfrm>
            <a:off x="3627750" y="24712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 </a:t>
            </a:r>
            <a:endParaRPr>
              <a:solidFill>
                <a:srgbClr val="FF9900"/>
              </a:solidFill>
              <a:latin typeface="Comfortaa"/>
              <a:ea typeface="Comfortaa"/>
              <a:cs typeface="Comfortaa"/>
              <a:sym typeface="Comfortaa"/>
            </a:endParaRPr>
          </a:p>
        </p:txBody>
      </p:sp>
      <p:sp>
        <p:nvSpPr>
          <p:cNvPr id="378" name="Google Shape;378;p42"/>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379" name="Google Shape;379;p42"/>
          <p:cNvSpPr txBox="1"/>
          <p:nvPr/>
        </p:nvSpPr>
        <p:spPr>
          <a:xfrm>
            <a:off x="4783825" y="1848263"/>
            <a:ext cx="31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380" name="Google Shape;380;p42"/>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81" name="Google Shape;381;p42"/>
          <p:cNvPicPr preferRelativeResize="0"/>
          <p:nvPr/>
        </p:nvPicPr>
        <p:blipFill>
          <a:blip r:embed="rId4">
            <a:alphaModFix/>
          </a:blip>
          <a:stretch>
            <a:fillRect/>
          </a:stretch>
        </p:blipFill>
        <p:spPr>
          <a:xfrm>
            <a:off x="1104900" y="1920288"/>
            <a:ext cx="6934200" cy="2562225"/>
          </a:xfrm>
          <a:prstGeom prst="rect">
            <a:avLst/>
          </a:prstGeom>
          <a:noFill/>
          <a:ln>
            <a:noFill/>
          </a:ln>
        </p:spPr>
      </p:pic>
      <p:pic>
        <p:nvPicPr>
          <p:cNvPr id="382" name="Google Shape;382;p42"/>
          <p:cNvPicPr preferRelativeResize="0"/>
          <p:nvPr/>
        </p:nvPicPr>
        <p:blipFill>
          <a:blip r:embed="rId5">
            <a:alphaModFix/>
          </a:blip>
          <a:stretch>
            <a:fillRect/>
          </a:stretch>
        </p:blipFill>
        <p:spPr>
          <a:xfrm>
            <a:off x="1104900" y="1125818"/>
            <a:ext cx="6934199" cy="55300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3"/>
          <p:cNvSpPr txBox="1"/>
          <p:nvPr>
            <p:ph type="title"/>
          </p:nvPr>
        </p:nvSpPr>
        <p:spPr>
          <a:xfrm>
            <a:off x="3330250" y="95400"/>
            <a:ext cx="23520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Absences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88" name="Google Shape;388;p43"/>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389" name="Google Shape;389;p43"/>
          <p:cNvSpPr txBox="1"/>
          <p:nvPr/>
        </p:nvSpPr>
        <p:spPr>
          <a:xfrm>
            <a:off x="1137750" y="573225"/>
            <a:ext cx="68685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If your child in unwell, please inform the office in the morning.</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https://underhillschool.co.uk/report-an-absence  </a:t>
            </a:r>
            <a:endParaRPr>
              <a:latin typeface="Comfortaa"/>
              <a:ea typeface="Comfortaa"/>
              <a:cs typeface="Comfortaa"/>
              <a:sym typeface="Comfortaa"/>
            </a:endParaRPr>
          </a:p>
        </p:txBody>
      </p:sp>
      <p:pic>
        <p:nvPicPr>
          <p:cNvPr id="390" name="Google Shape;390;p43"/>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91" name="Google Shape;391;p43"/>
          <p:cNvPicPr preferRelativeResize="0"/>
          <p:nvPr/>
        </p:nvPicPr>
        <p:blipFill>
          <a:blip r:embed="rId4">
            <a:alphaModFix/>
          </a:blip>
          <a:stretch>
            <a:fillRect/>
          </a:stretch>
        </p:blipFill>
        <p:spPr>
          <a:xfrm>
            <a:off x="2708012" y="1404525"/>
            <a:ext cx="3596466" cy="3021374"/>
          </a:xfrm>
          <a:prstGeom prst="rect">
            <a:avLst/>
          </a:prstGeom>
          <a:noFill/>
          <a:ln>
            <a:noFill/>
          </a:ln>
        </p:spPr>
      </p:pic>
      <p:sp>
        <p:nvSpPr>
          <p:cNvPr id="392" name="Google Shape;392;p43"/>
          <p:cNvSpPr txBox="1"/>
          <p:nvPr/>
        </p:nvSpPr>
        <p:spPr>
          <a:xfrm>
            <a:off x="2383925" y="4370525"/>
            <a:ext cx="45873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Or you can call </a:t>
            </a:r>
            <a:r>
              <a:rPr lang="en-GB" sz="1350">
                <a:solidFill>
                  <a:srgbClr val="FAC507"/>
                </a:solidFill>
                <a:highlight>
                  <a:srgbClr val="161616"/>
                </a:highlight>
                <a:latin typeface="Comfortaa"/>
                <a:ea typeface="Comfortaa"/>
                <a:cs typeface="Comfortaa"/>
                <a:sym typeface="Comfortaa"/>
              </a:rPr>
              <a:t>020 8449 2423</a:t>
            </a:r>
            <a:endParaRPr>
              <a:latin typeface="Comfortaa"/>
              <a:ea typeface="Comfortaa"/>
              <a:cs typeface="Comfortaa"/>
              <a:sym typeface="Comforta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4"/>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Snacks and Lunch</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98" name="Google Shape;398;p44"/>
          <p:cNvSpPr txBox="1"/>
          <p:nvPr/>
        </p:nvSpPr>
        <p:spPr>
          <a:xfrm>
            <a:off x="491325" y="1235975"/>
            <a:ext cx="7615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We are a </a:t>
            </a:r>
            <a:r>
              <a:rPr b="1" lang="en-GB">
                <a:latin typeface="Comfortaa"/>
                <a:ea typeface="Comfortaa"/>
                <a:cs typeface="Comfortaa"/>
                <a:sym typeface="Comfortaa"/>
              </a:rPr>
              <a:t>healthy, nut free</a:t>
            </a:r>
            <a:r>
              <a:rPr lang="en-GB">
                <a:latin typeface="Comfortaa"/>
                <a:ea typeface="Comfortaa"/>
                <a:cs typeface="Comfortaa"/>
                <a:sym typeface="Comfortaa"/>
              </a:rPr>
              <a:t> school. Children should bring in</a:t>
            </a:r>
            <a:r>
              <a:rPr lang="en-GB" u="sng">
                <a:latin typeface="Comfortaa"/>
                <a:ea typeface="Comfortaa"/>
                <a:cs typeface="Comfortaa"/>
                <a:sym typeface="Comfortaa"/>
              </a:rPr>
              <a:t> </a:t>
            </a:r>
            <a:r>
              <a:rPr b="1" lang="en-GB" u="sng">
                <a:latin typeface="Comfortaa"/>
                <a:ea typeface="Comfortaa"/>
                <a:cs typeface="Comfortaa"/>
                <a:sym typeface="Comfortaa"/>
              </a:rPr>
              <a:t>fruit or vegetables </a:t>
            </a:r>
            <a:r>
              <a:rPr lang="en-GB">
                <a:latin typeface="Comfortaa"/>
                <a:ea typeface="Comfortaa"/>
                <a:cs typeface="Comfortaa"/>
                <a:sym typeface="Comfortaa"/>
              </a:rPr>
              <a:t>(e.g. cut up carrot, pepper or cucumber (not dried </a:t>
            </a:r>
            <a:r>
              <a:rPr lang="en-GB">
                <a:latin typeface="Comfortaa"/>
                <a:ea typeface="Comfortaa"/>
                <a:cs typeface="Comfortaa"/>
                <a:sym typeface="Comfortaa"/>
              </a:rPr>
              <a:t>fruits</a:t>
            </a:r>
            <a:r>
              <a:rPr lang="en-GB">
                <a:latin typeface="Comfortaa"/>
                <a:ea typeface="Comfortaa"/>
                <a:cs typeface="Comfortaa"/>
                <a:sym typeface="Comfortaa"/>
              </a:rPr>
              <a:t> please) to eat at break time. They are not permitted to bring in anything else.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b="1" lang="en-GB" u="sng">
                <a:latin typeface="Comfortaa"/>
                <a:ea typeface="Comfortaa"/>
                <a:cs typeface="Comfortaa"/>
                <a:sym typeface="Comfortaa"/>
              </a:rPr>
              <a:t>ALL CHILDREN ARE </a:t>
            </a:r>
            <a:r>
              <a:rPr b="1" lang="en-GB" u="sng">
                <a:latin typeface="Comfortaa"/>
                <a:ea typeface="Comfortaa"/>
                <a:cs typeface="Comfortaa"/>
                <a:sym typeface="Comfortaa"/>
              </a:rPr>
              <a:t>ENTITLED</a:t>
            </a:r>
            <a:r>
              <a:rPr b="1" lang="en-GB" u="sng">
                <a:latin typeface="Comfortaa"/>
                <a:ea typeface="Comfortaa"/>
                <a:cs typeface="Comfortaa"/>
                <a:sym typeface="Comfortaa"/>
              </a:rPr>
              <a:t> TO A FREE SCHOOL MEAL. </a:t>
            </a:r>
            <a:endParaRPr b="1" u="sng">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If your child has packed lunch, please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ensure that it is healthy and </a:t>
            </a:r>
            <a:r>
              <a:rPr lang="en-GB">
                <a:latin typeface="Comfortaa"/>
                <a:ea typeface="Comfortaa"/>
                <a:cs typeface="Comfortaa"/>
                <a:sym typeface="Comfortaa"/>
              </a:rPr>
              <a:t>nutritious</a:t>
            </a:r>
            <a:r>
              <a:rPr lang="en-GB">
                <a:latin typeface="Comfortaa"/>
                <a:ea typeface="Comfortaa"/>
                <a:cs typeface="Comfortaa"/>
                <a:sym typeface="Comfortaa"/>
              </a:rPr>
              <a:t>.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Please do not give your child any sweets,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chocolate or fizzy drinks.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All lunch boxes should be named.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Please send your child into school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everyday with a named water bottle.  </a:t>
            </a:r>
            <a:endParaRPr>
              <a:latin typeface="Comfortaa"/>
              <a:ea typeface="Comfortaa"/>
              <a:cs typeface="Comfortaa"/>
              <a:sym typeface="Comfortaa"/>
            </a:endParaRPr>
          </a:p>
        </p:txBody>
      </p:sp>
      <p:pic>
        <p:nvPicPr>
          <p:cNvPr id="399" name="Google Shape;399;p44"/>
          <p:cNvPicPr preferRelativeResize="0"/>
          <p:nvPr/>
        </p:nvPicPr>
        <p:blipFill>
          <a:blip r:embed="rId3">
            <a:alphaModFix/>
          </a:blip>
          <a:stretch>
            <a:fillRect/>
          </a:stretch>
        </p:blipFill>
        <p:spPr>
          <a:xfrm>
            <a:off x="5676625" y="2531225"/>
            <a:ext cx="2971151" cy="2103850"/>
          </a:xfrm>
          <a:prstGeom prst="rect">
            <a:avLst/>
          </a:prstGeom>
          <a:noFill/>
          <a:ln>
            <a:noFill/>
          </a:ln>
        </p:spPr>
      </p:pic>
      <p:pic>
        <p:nvPicPr>
          <p:cNvPr id="400" name="Google Shape;400;p44"/>
          <p:cNvPicPr preferRelativeResize="0"/>
          <p:nvPr/>
        </p:nvPicPr>
        <p:blipFill>
          <a:blip r:embed="rId4">
            <a:alphaModFix/>
          </a:blip>
          <a:stretch>
            <a:fillRect/>
          </a:stretch>
        </p:blipFill>
        <p:spPr>
          <a:xfrm>
            <a:off x="254775" y="266647"/>
            <a:ext cx="950500" cy="915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5"/>
          <p:cNvSpPr txBox="1"/>
          <p:nvPr>
            <p:ph type="title"/>
          </p:nvPr>
        </p:nvSpPr>
        <p:spPr>
          <a:xfrm>
            <a:off x="2586125" y="50380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Independent Travel</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406" name="Google Shape;406;p45"/>
          <p:cNvSpPr txBox="1"/>
          <p:nvPr/>
        </p:nvSpPr>
        <p:spPr>
          <a:xfrm>
            <a:off x="507675" y="1458400"/>
            <a:ext cx="7615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Comfortaa"/>
                <a:ea typeface="Comfortaa"/>
                <a:cs typeface="Comfortaa"/>
                <a:sym typeface="Comfortaa"/>
              </a:rPr>
              <a:t>Only </a:t>
            </a:r>
            <a:r>
              <a:rPr lang="en-GB" sz="1600">
                <a:latin typeface="Comfortaa"/>
                <a:ea typeface="Comfortaa"/>
                <a:cs typeface="Comfortaa"/>
                <a:sym typeface="Comfortaa"/>
              </a:rPr>
              <a:t>children</a:t>
            </a:r>
            <a:r>
              <a:rPr lang="en-GB" sz="1600">
                <a:latin typeface="Comfortaa"/>
                <a:ea typeface="Comfortaa"/>
                <a:cs typeface="Comfortaa"/>
                <a:sym typeface="Comfortaa"/>
              </a:rPr>
              <a:t> in Year 6 can be independent travellers.</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b="1" lang="en-GB" sz="1600">
                <a:latin typeface="Comfortaa"/>
                <a:ea typeface="Comfortaa"/>
                <a:cs typeface="Comfortaa"/>
                <a:sym typeface="Comfortaa"/>
              </a:rPr>
              <a:t>Mobile phones</a:t>
            </a:r>
            <a:r>
              <a:rPr lang="en-GB" sz="1600">
                <a:latin typeface="Comfortaa"/>
                <a:ea typeface="Comfortaa"/>
                <a:cs typeface="Comfortaa"/>
                <a:sym typeface="Comfortaa"/>
              </a:rPr>
              <a:t> should </a:t>
            </a:r>
            <a:r>
              <a:rPr lang="en-GB" sz="1600" u="sng">
                <a:latin typeface="Comfortaa"/>
                <a:ea typeface="Comfortaa"/>
                <a:cs typeface="Comfortaa"/>
                <a:sym typeface="Comfortaa"/>
              </a:rPr>
              <a:t>not </a:t>
            </a:r>
            <a:r>
              <a:rPr lang="en-GB" sz="1600">
                <a:latin typeface="Comfortaa"/>
                <a:ea typeface="Comfortaa"/>
                <a:cs typeface="Comfortaa"/>
                <a:sym typeface="Comfortaa"/>
              </a:rPr>
              <a:t>be brought into school.</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If a sibling is </a:t>
            </a:r>
            <a:r>
              <a:rPr lang="en-GB" sz="1600">
                <a:latin typeface="Comfortaa"/>
                <a:ea typeface="Comfortaa"/>
                <a:cs typeface="Comfortaa"/>
                <a:sym typeface="Comfortaa"/>
              </a:rPr>
              <a:t>collecting</a:t>
            </a:r>
            <a:r>
              <a:rPr lang="en-GB" sz="1600">
                <a:latin typeface="Comfortaa"/>
                <a:ea typeface="Comfortaa"/>
                <a:cs typeface="Comfortaa"/>
                <a:sym typeface="Comfortaa"/>
              </a:rPr>
              <a:t> your child, </a:t>
            </a:r>
            <a:r>
              <a:rPr lang="en-GB" sz="1600">
                <a:latin typeface="Comfortaa"/>
                <a:ea typeface="Comfortaa"/>
                <a:cs typeface="Comfortaa"/>
                <a:sym typeface="Comfortaa"/>
              </a:rPr>
              <a:t>please</a:t>
            </a:r>
            <a:r>
              <a:rPr lang="en-GB" sz="1600">
                <a:latin typeface="Comfortaa"/>
                <a:ea typeface="Comfortaa"/>
                <a:cs typeface="Comfortaa"/>
                <a:sym typeface="Comfortaa"/>
              </a:rPr>
              <a:t> arrange with the </a:t>
            </a:r>
            <a:r>
              <a:rPr lang="en-GB" sz="1600">
                <a:latin typeface="Comfortaa"/>
                <a:ea typeface="Comfortaa"/>
                <a:cs typeface="Comfortaa"/>
                <a:sym typeface="Comfortaa"/>
              </a:rPr>
              <a:t>office (unless the sibling is a grown up). </a:t>
            </a:r>
            <a:endParaRPr sz="1600">
              <a:latin typeface="Comfortaa"/>
              <a:ea typeface="Comfortaa"/>
              <a:cs typeface="Comfortaa"/>
              <a:sym typeface="Comfortaa"/>
            </a:endParaRPr>
          </a:p>
        </p:txBody>
      </p:sp>
      <p:pic>
        <p:nvPicPr>
          <p:cNvPr id="407" name="Google Shape;407;p4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6"/>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PTA</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413" name="Google Shape;413;p46"/>
          <p:cNvSpPr txBox="1"/>
          <p:nvPr/>
        </p:nvSpPr>
        <p:spPr>
          <a:xfrm>
            <a:off x="491325" y="1235975"/>
            <a:ext cx="761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 </a:t>
            </a:r>
            <a:endParaRPr>
              <a:latin typeface="Comfortaa"/>
              <a:ea typeface="Comfortaa"/>
              <a:cs typeface="Comfortaa"/>
              <a:sym typeface="Comfortaa"/>
            </a:endParaRPr>
          </a:p>
        </p:txBody>
      </p:sp>
      <p:pic>
        <p:nvPicPr>
          <p:cNvPr id="414" name="Google Shape;414;p46"/>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415" name="Google Shape;415;p46"/>
          <p:cNvSpPr txBox="1"/>
          <p:nvPr/>
        </p:nvSpPr>
        <p:spPr>
          <a:xfrm>
            <a:off x="491325" y="1473700"/>
            <a:ext cx="31731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I</a:t>
            </a:r>
            <a:r>
              <a:rPr lang="en-GB" sz="1700">
                <a:latin typeface="Comfortaa"/>
                <a:ea typeface="Comfortaa"/>
                <a:cs typeface="Comfortaa"/>
                <a:sym typeface="Comfortaa"/>
              </a:rPr>
              <a:t>f you are interested in supporting the PTA, please talk to the school office or Anna in Nursery.</a:t>
            </a:r>
            <a:endParaRPr sz="1800"/>
          </a:p>
        </p:txBody>
      </p:sp>
      <p:pic>
        <p:nvPicPr>
          <p:cNvPr id="416" name="Google Shape;416;p46"/>
          <p:cNvPicPr preferRelativeResize="0"/>
          <p:nvPr/>
        </p:nvPicPr>
        <p:blipFill>
          <a:blip r:embed="rId4">
            <a:alphaModFix/>
          </a:blip>
          <a:stretch>
            <a:fillRect/>
          </a:stretch>
        </p:blipFill>
        <p:spPr>
          <a:xfrm>
            <a:off x="4369050" y="200350"/>
            <a:ext cx="3688674" cy="45025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7"/>
          <p:cNvSpPr txBox="1"/>
          <p:nvPr>
            <p:ph type="title"/>
          </p:nvPr>
        </p:nvSpPr>
        <p:spPr>
          <a:xfrm>
            <a:off x="2087975" y="1907950"/>
            <a:ext cx="5764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500" u="sng">
                <a:solidFill>
                  <a:srgbClr val="FF9900"/>
                </a:solidFill>
                <a:latin typeface="Comfortaa"/>
                <a:ea typeface="Comfortaa"/>
                <a:cs typeface="Comfortaa"/>
                <a:sym typeface="Comfortaa"/>
              </a:rPr>
              <a:t>Any questions?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422" name="Google Shape;422;p47"/>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8"/>
          <p:cNvSpPr txBox="1"/>
          <p:nvPr>
            <p:ph type="ctrTitle"/>
          </p:nvPr>
        </p:nvSpPr>
        <p:spPr>
          <a:xfrm>
            <a:off x="311708" y="138942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000000"/>
                </a:solidFill>
                <a:latin typeface="Comfortaa"/>
                <a:ea typeface="Comfortaa"/>
                <a:cs typeface="Comfortaa"/>
                <a:sym typeface="Comfortaa"/>
              </a:rPr>
              <a:t>Underhill School and Children’s Centre</a:t>
            </a:r>
            <a:endParaRPr b="1">
              <a:solidFill>
                <a:srgbClr val="000000"/>
              </a:solidFill>
              <a:latin typeface="Comfortaa"/>
              <a:ea typeface="Comfortaa"/>
              <a:cs typeface="Comfortaa"/>
              <a:sym typeface="Comfortaa"/>
            </a:endParaRPr>
          </a:p>
        </p:txBody>
      </p:sp>
      <p:sp>
        <p:nvSpPr>
          <p:cNvPr id="428" name="Google Shape;428;p48"/>
          <p:cNvSpPr txBox="1"/>
          <p:nvPr>
            <p:ph idx="1" type="subTitle"/>
          </p:nvPr>
        </p:nvSpPr>
        <p:spPr>
          <a:xfrm>
            <a:off x="311700" y="11467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300">
                <a:solidFill>
                  <a:srgbClr val="FF9900"/>
                </a:solidFill>
                <a:latin typeface="Comfortaa"/>
                <a:ea typeface="Comfortaa"/>
                <a:cs typeface="Comfortaa"/>
                <a:sym typeface="Comfortaa"/>
              </a:rPr>
              <a:t>Understand</a:t>
            </a:r>
            <a:r>
              <a:rPr b="1" lang="en-GB" sz="2300">
                <a:latin typeface="Comfortaa"/>
                <a:ea typeface="Comfortaa"/>
                <a:cs typeface="Comfortaa"/>
                <a:sym typeface="Comfortaa"/>
              </a:rPr>
              <a:t> </a:t>
            </a:r>
            <a:r>
              <a:rPr b="1" lang="en-GB" sz="2300">
                <a:solidFill>
                  <a:srgbClr val="FFFF00"/>
                </a:solidFill>
                <a:latin typeface="Comfortaa"/>
                <a:ea typeface="Comfortaa"/>
                <a:cs typeface="Comfortaa"/>
                <a:sym typeface="Comfortaa"/>
              </a:rPr>
              <a:t>* </a:t>
            </a:r>
            <a:r>
              <a:rPr b="1" lang="en-GB" sz="2300">
                <a:solidFill>
                  <a:srgbClr val="FF9900"/>
                </a:solidFill>
                <a:latin typeface="Comfortaa"/>
                <a:ea typeface="Comfortaa"/>
                <a:cs typeface="Comfortaa"/>
                <a:sym typeface="Comfortaa"/>
              </a:rPr>
              <a:t>Uplift</a:t>
            </a:r>
            <a:r>
              <a:rPr b="1" lang="en-GB" sz="2300">
                <a:solidFill>
                  <a:schemeClr val="accent4"/>
                </a:solidFill>
                <a:latin typeface="Comfortaa"/>
                <a:ea typeface="Comfortaa"/>
                <a:cs typeface="Comfortaa"/>
                <a:sym typeface="Comfortaa"/>
              </a:rPr>
              <a:t> </a:t>
            </a:r>
            <a:r>
              <a:rPr b="1" lang="en-GB" sz="2300">
                <a:solidFill>
                  <a:srgbClr val="FFFF00"/>
                </a:solidFill>
                <a:latin typeface="Comfortaa"/>
                <a:ea typeface="Comfortaa"/>
                <a:cs typeface="Comfortaa"/>
                <a:sym typeface="Comfortaa"/>
              </a:rPr>
              <a:t>*</a:t>
            </a:r>
            <a:r>
              <a:rPr b="1" lang="en-GB" sz="2300">
                <a:latin typeface="Comfortaa"/>
                <a:ea typeface="Comfortaa"/>
                <a:cs typeface="Comfortaa"/>
                <a:sym typeface="Comfortaa"/>
              </a:rPr>
              <a:t> </a:t>
            </a:r>
            <a:r>
              <a:rPr b="1" lang="en-GB" sz="2300">
                <a:solidFill>
                  <a:srgbClr val="FF9900"/>
                </a:solidFill>
                <a:latin typeface="Comfortaa"/>
                <a:ea typeface="Comfortaa"/>
                <a:cs typeface="Comfortaa"/>
                <a:sym typeface="Comfortaa"/>
              </a:rPr>
              <a:t>Unite </a:t>
            </a:r>
            <a:endParaRPr b="1" sz="2300">
              <a:solidFill>
                <a:srgbClr val="FF9900"/>
              </a:solidFill>
              <a:latin typeface="Comfortaa"/>
              <a:ea typeface="Comfortaa"/>
              <a:cs typeface="Comfortaa"/>
              <a:sym typeface="Comfortaa"/>
            </a:endParaRPr>
          </a:p>
        </p:txBody>
      </p:sp>
      <p:sp>
        <p:nvSpPr>
          <p:cNvPr id="429" name="Google Shape;429;p48"/>
          <p:cNvSpPr txBox="1"/>
          <p:nvPr>
            <p:ph idx="1" type="subTitle"/>
          </p:nvPr>
        </p:nvSpPr>
        <p:spPr>
          <a:xfrm>
            <a:off x="379650" y="3270350"/>
            <a:ext cx="8520600" cy="121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4400">
                <a:solidFill>
                  <a:srgbClr val="FF9900"/>
                </a:solidFill>
                <a:latin typeface="Comfortaa"/>
                <a:ea typeface="Comfortaa"/>
                <a:cs typeface="Comfortaa"/>
                <a:sym typeface="Comfortaa"/>
              </a:rPr>
              <a:t>Thank you for coming!</a:t>
            </a:r>
            <a:endParaRPr b="1" sz="4400">
              <a:solidFill>
                <a:srgbClr val="FF9900"/>
              </a:solidFill>
              <a:latin typeface="Comfortaa"/>
              <a:ea typeface="Comfortaa"/>
              <a:cs typeface="Comfortaa"/>
              <a:sym typeface="Comfortaa"/>
            </a:endParaRPr>
          </a:p>
          <a:p>
            <a:pPr indent="0" lvl="0" marL="0" rtl="0" algn="ctr">
              <a:spcBef>
                <a:spcPts val="0"/>
              </a:spcBef>
              <a:spcAft>
                <a:spcPts val="0"/>
              </a:spcAft>
              <a:buNone/>
            </a:pPr>
            <a:r>
              <a:t/>
            </a:r>
            <a:endParaRPr b="1">
              <a:solidFill>
                <a:srgbClr val="FF9900"/>
              </a:solidFill>
              <a:latin typeface="Comfortaa"/>
              <a:ea typeface="Comfortaa"/>
              <a:cs typeface="Comfortaa"/>
              <a:sym typeface="Comfortaa"/>
            </a:endParaRPr>
          </a:p>
        </p:txBody>
      </p:sp>
      <p:pic>
        <p:nvPicPr>
          <p:cNvPr id="430" name="Google Shape;430;p48"/>
          <p:cNvPicPr preferRelativeResize="0"/>
          <p:nvPr/>
        </p:nvPicPr>
        <p:blipFill>
          <a:blip r:embed="rId3">
            <a:alphaModFix/>
          </a:blip>
          <a:stretch>
            <a:fillRect/>
          </a:stretch>
        </p:blipFill>
        <p:spPr>
          <a:xfrm>
            <a:off x="4039475" y="266647"/>
            <a:ext cx="950500" cy="915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9000"/>
        </a:solidFill>
      </p:bgPr>
    </p:bg>
    <p:spTree>
      <p:nvGrpSpPr>
        <p:cNvPr id="153" name="Shape 153"/>
        <p:cNvGrpSpPr/>
        <p:nvPr/>
      </p:nvGrpSpPr>
      <p:grpSpPr>
        <a:xfrm>
          <a:off x="0" y="0"/>
          <a:ext cx="0" cy="0"/>
          <a:chOff x="0" y="0"/>
          <a:chExt cx="0" cy="0"/>
        </a:xfrm>
      </p:grpSpPr>
      <p:sp>
        <p:nvSpPr>
          <p:cNvPr id="154" name="Google Shape;154;p16"/>
          <p:cNvSpPr txBox="1"/>
          <p:nvPr>
            <p:ph type="title"/>
          </p:nvPr>
        </p:nvSpPr>
        <p:spPr>
          <a:xfrm>
            <a:off x="2412975" y="1806800"/>
            <a:ext cx="4384200" cy="158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5566" u="sng">
                <a:solidFill>
                  <a:srgbClr val="FF9900"/>
                </a:solidFill>
                <a:latin typeface="Comfortaa"/>
                <a:ea typeface="Comfortaa"/>
                <a:cs typeface="Comfortaa"/>
                <a:sym typeface="Comfortaa"/>
              </a:rPr>
              <a:t>Curriculum</a:t>
            </a:r>
            <a:r>
              <a:rPr lang="en-GB" sz="3300">
                <a:solidFill>
                  <a:srgbClr val="FF9900"/>
                </a:solidFill>
                <a:latin typeface="Comfortaa"/>
                <a:ea typeface="Comfortaa"/>
                <a:cs typeface="Comfortaa"/>
                <a:sym typeface="Comfortaa"/>
              </a:rPr>
              <a:t> </a:t>
            </a:r>
            <a:r>
              <a:rPr lang="en-GB" sz="3300">
                <a:solidFill>
                  <a:srgbClr val="FF9900"/>
                </a:solidFill>
                <a:latin typeface="Comfortaa"/>
                <a:ea typeface="Comfortaa"/>
                <a:cs typeface="Comfortaa"/>
                <a:sym typeface="Comfortaa"/>
              </a:rPr>
              <a:t> </a:t>
            </a:r>
            <a:endParaRPr sz="3300">
              <a:solidFill>
                <a:srgbClr val="FF9900"/>
              </a:solidFill>
              <a:latin typeface="Comfortaa"/>
              <a:ea typeface="Comfortaa"/>
              <a:cs typeface="Comfortaa"/>
              <a:sym typeface="Comfortaa"/>
            </a:endParaRPr>
          </a:p>
        </p:txBody>
      </p:sp>
      <p:pic>
        <p:nvPicPr>
          <p:cNvPr id="155" name="Google Shape;155;p16"/>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3071650" y="227600"/>
            <a:ext cx="3280200" cy="569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The School Day </a:t>
            </a:r>
            <a:endParaRPr>
              <a:solidFill>
                <a:srgbClr val="FF9900"/>
              </a:solidFill>
              <a:latin typeface="Comfortaa"/>
              <a:ea typeface="Comfortaa"/>
              <a:cs typeface="Comfortaa"/>
              <a:sym typeface="Comfortaa"/>
            </a:endParaRPr>
          </a:p>
        </p:txBody>
      </p:sp>
      <p:pic>
        <p:nvPicPr>
          <p:cNvPr id="161" name="Google Shape;161;p17"/>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162" name="Google Shape;162;p17"/>
          <p:cNvSpPr/>
          <p:nvPr/>
        </p:nvSpPr>
        <p:spPr>
          <a:xfrm>
            <a:off x="1834050" y="4247700"/>
            <a:ext cx="5475900" cy="650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latin typeface="Comfortaa"/>
                <a:ea typeface="Comfortaa"/>
                <a:cs typeface="Comfortaa"/>
                <a:sym typeface="Comfortaa"/>
              </a:rPr>
              <a:t>Early </a:t>
            </a:r>
            <a:r>
              <a:rPr lang="en-GB" sz="1800">
                <a:latin typeface="Comfortaa"/>
                <a:ea typeface="Comfortaa"/>
                <a:cs typeface="Comfortaa"/>
                <a:sym typeface="Comfortaa"/>
              </a:rPr>
              <a:t>morning work - Don’t miss out!</a:t>
            </a:r>
            <a:endParaRPr sz="1800">
              <a:latin typeface="Comfortaa"/>
              <a:ea typeface="Comfortaa"/>
              <a:cs typeface="Comfortaa"/>
              <a:sym typeface="Comfortaa"/>
            </a:endParaRPr>
          </a:p>
          <a:p>
            <a:pPr indent="0" lvl="0" marL="0" rtl="0" algn="ctr">
              <a:spcBef>
                <a:spcPts val="0"/>
              </a:spcBef>
              <a:spcAft>
                <a:spcPts val="0"/>
              </a:spcAft>
              <a:buNone/>
            </a:pPr>
            <a:r>
              <a:rPr lang="en-GB" sz="1500">
                <a:latin typeface="Comfortaa"/>
                <a:ea typeface="Comfortaa"/>
                <a:cs typeface="Comfortaa"/>
                <a:sym typeface="Comfortaa"/>
              </a:rPr>
              <a:t>5 x 20 minutes = an hour of lost learning time </a:t>
            </a:r>
            <a:endParaRPr sz="1500">
              <a:latin typeface="Comfortaa"/>
              <a:ea typeface="Comfortaa"/>
              <a:cs typeface="Comfortaa"/>
              <a:sym typeface="Comfortaa"/>
            </a:endParaRPr>
          </a:p>
        </p:txBody>
      </p:sp>
      <p:pic>
        <p:nvPicPr>
          <p:cNvPr id="163" name="Google Shape;163;p17"/>
          <p:cNvPicPr preferRelativeResize="0"/>
          <p:nvPr/>
        </p:nvPicPr>
        <p:blipFill rotWithShape="1">
          <a:blip r:embed="rId4">
            <a:alphaModFix/>
          </a:blip>
          <a:srcRect b="19886" l="7162" r="7774" t="27096"/>
          <a:stretch/>
        </p:blipFill>
        <p:spPr>
          <a:xfrm>
            <a:off x="1205275" y="797000"/>
            <a:ext cx="6687350" cy="333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pic>
        <p:nvPicPr>
          <p:cNvPr id="169" name="Google Shape;169;p18"/>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
        <p:nvSpPr>
          <p:cNvPr id="170" name="Google Shape;170;p18"/>
          <p:cNvSpPr txBox="1"/>
          <p:nvPr/>
        </p:nvSpPr>
        <p:spPr>
          <a:xfrm>
            <a:off x="153000" y="1296800"/>
            <a:ext cx="1245900" cy="8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rgbClr val="000000"/>
                </a:solidFill>
                <a:latin typeface="Comfortaa"/>
                <a:ea typeface="Comfortaa"/>
                <a:cs typeface="Comfortaa"/>
                <a:sym typeface="Comfortaa"/>
              </a:rPr>
              <a:t>Year 2 </a:t>
            </a:r>
            <a:endParaRPr b="1" i="0" sz="11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mfortaa"/>
                <a:ea typeface="Comfortaa"/>
                <a:cs typeface="Comfortaa"/>
                <a:sym typeface="Comfortaa"/>
              </a:rPr>
              <a:t>Expectations in writing</a:t>
            </a:r>
            <a:r>
              <a:rPr b="0" i="0" lang="en-GB" sz="11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pic>
        <p:nvPicPr>
          <p:cNvPr id="171" name="Google Shape;171;p18"/>
          <p:cNvPicPr preferRelativeResize="0"/>
          <p:nvPr/>
        </p:nvPicPr>
        <p:blipFill rotWithShape="1">
          <a:blip r:embed="rId4">
            <a:alphaModFix/>
          </a:blip>
          <a:srcRect b="0" l="0" r="0" t="0"/>
          <a:stretch/>
        </p:blipFill>
        <p:spPr>
          <a:xfrm>
            <a:off x="1504377" y="237924"/>
            <a:ext cx="6948373" cy="4667652"/>
          </a:xfrm>
          <a:prstGeom prst="rect">
            <a:avLst/>
          </a:prstGeom>
          <a:noFill/>
          <a:ln>
            <a:noFill/>
          </a:ln>
        </p:spPr>
      </p:pic>
      <p:sp>
        <p:nvSpPr>
          <p:cNvPr id="172" name="Google Shape;172;p18"/>
          <p:cNvSpPr/>
          <p:nvPr/>
        </p:nvSpPr>
        <p:spPr>
          <a:xfrm>
            <a:off x="6067250" y="3850225"/>
            <a:ext cx="1441200" cy="76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Link to I CANs</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6105268" y="536115"/>
            <a:ext cx="1481700" cy="95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FF9900"/>
                </a:solidFill>
                <a:latin typeface="Comfortaa"/>
                <a:ea typeface="Comfortaa"/>
                <a:cs typeface="Comfortaa"/>
                <a:sym typeface="Comfortaa"/>
              </a:rPr>
              <a:t>Writing </a:t>
            </a:r>
            <a:endParaRPr>
              <a:solidFill>
                <a:srgbClr val="FF9900"/>
              </a:solidFill>
              <a:latin typeface="Comfortaa"/>
              <a:ea typeface="Comfortaa"/>
              <a:cs typeface="Comfortaa"/>
              <a:sym typeface="Comfortaa"/>
            </a:endParaRPr>
          </a:p>
        </p:txBody>
      </p:sp>
      <p:pic>
        <p:nvPicPr>
          <p:cNvPr id="178" name="Google Shape;178;p19"/>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
        <p:nvSpPr>
          <p:cNvPr id="179" name="Google Shape;179;p19"/>
          <p:cNvSpPr/>
          <p:nvPr/>
        </p:nvSpPr>
        <p:spPr>
          <a:xfrm>
            <a:off x="5927236" y="1760205"/>
            <a:ext cx="1837800" cy="2370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Comfortaa"/>
                <a:ea typeface="Comfortaa"/>
                <a:cs typeface="Comfortaa"/>
                <a:sym typeface="Comfortaa"/>
              </a:rPr>
              <a:t>This is the expected standard for children at the end of Year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180" name="Google Shape;180;p19"/>
          <p:cNvPicPr preferRelativeResize="0"/>
          <p:nvPr/>
        </p:nvPicPr>
        <p:blipFill rotWithShape="1">
          <a:blip r:embed="rId4">
            <a:alphaModFix/>
          </a:blip>
          <a:srcRect b="0" l="0" r="0" t="0"/>
          <a:stretch/>
        </p:blipFill>
        <p:spPr>
          <a:xfrm>
            <a:off x="1357675" y="152400"/>
            <a:ext cx="4307714" cy="4838699"/>
          </a:xfrm>
          <a:prstGeom prst="rect">
            <a:avLst/>
          </a:prstGeom>
          <a:noFill/>
          <a:ln>
            <a:noFill/>
          </a:ln>
        </p:spPr>
      </p:pic>
      <p:sp>
        <p:nvSpPr>
          <p:cNvPr id="181" name="Google Shape;181;p19"/>
          <p:cNvSpPr txBox="1"/>
          <p:nvPr/>
        </p:nvSpPr>
        <p:spPr>
          <a:xfrm>
            <a:off x="254775" y="1322725"/>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u="sng">
                <a:latin typeface="Comfortaa"/>
                <a:ea typeface="Comfortaa"/>
                <a:cs typeface="Comfortaa"/>
                <a:sym typeface="Comfortaa"/>
              </a:rPr>
              <a:t>Year 2 </a:t>
            </a:r>
            <a:endParaRPr b="1" sz="1100" u="sng">
              <a:latin typeface="Comfortaa"/>
              <a:ea typeface="Comfortaa"/>
              <a:cs typeface="Comfortaa"/>
              <a:sym typeface="Comfortaa"/>
            </a:endParaRPr>
          </a:p>
          <a:p>
            <a:pPr indent="0" lvl="0" marL="0" rtl="0" algn="l">
              <a:spcBef>
                <a:spcPts val="0"/>
              </a:spcBef>
              <a:spcAft>
                <a:spcPts val="0"/>
              </a:spcAft>
              <a:buNone/>
            </a:pPr>
            <a:r>
              <a:t/>
            </a:r>
            <a:endParaRPr b="1" sz="1100" u="sng">
              <a:latin typeface="Comfortaa"/>
              <a:ea typeface="Comfortaa"/>
              <a:cs typeface="Comfortaa"/>
              <a:sym typeface="Comfortaa"/>
            </a:endParaRPr>
          </a:p>
          <a:p>
            <a:pPr indent="0" lvl="0" marL="0" rtl="0" algn="l">
              <a:spcBef>
                <a:spcPts val="0"/>
              </a:spcBef>
              <a:spcAft>
                <a:spcPts val="0"/>
              </a:spcAft>
              <a:buNone/>
            </a:pPr>
            <a:r>
              <a:rPr lang="en-GB" sz="1100">
                <a:latin typeface="Comfortaa"/>
                <a:ea typeface="Comfortaa"/>
                <a:cs typeface="Comfortaa"/>
                <a:sym typeface="Comfortaa"/>
              </a:rPr>
              <a:t>Example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title"/>
          </p:nvPr>
        </p:nvSpPr>
        <p:spPr>
          <a:xfrm>
            <a:off x="1692975" y="360825"/>
            <a:ext cx="1481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Maths </a:t>
            </a:r>
            <a:endParaRPr>
              <a:solidFill>
                <a:srgbClr val="FF9900"/>
              </a:solidFill>
              <a:latin typeface="Comfortaa"/>
              <a:ea typeface="Comfortaa"/>
              <a:cs typeface="Comfortaa"/>
              <a:sym typeface="Comfortaa"/>
            </a:endParaRPr>
          </a:p>
        </p:txBody>
      </p:sp>
      <p:pic>
        <p:nvPicPr>
          <p:cNvPr id="187" name="Google Shape;187;p20"/>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
        <p:nvSpPr>
          <p:cNvPr id="188" name="Google Shape;188;p20"/>
          <p:cNvSpPr txBox="1"/>
          <p:nvPr/>
        </p:nvSpPr>
        <p:spPr>
          <a:xfrm>
            <a:off x="153000" y="1296800"/>
            <a:ext cx="1245900" cy="8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rgbClr val="000000"/>
                </a:solidFill>
                <a:latin typeface="Comfortaa"/>
                <a:ea typeface="Comfortaa"/>
                <a:cs typeface="Comfortaa"/>
                <a:sym typeface="Comfortaa"/>
              </a:rPr>
              <a:t>Year 2 </a:t>
            </a:r>
            <a:endParaRPr b="1" i="0" sz="11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mfortaa"/>
                <a:ea typeface="Comfortaa"/>
                <a:cs typeface="Comfortaa"/>
                <a:sym typeface="Comfortaa"/>
              </a:rPr>
              <a:t>Expectations in maths</a:t>
            </a:r>
            <a:r>
              <a:rPr b="0" i="0" lang="en-GB" sz="1100" u="none" cap="none" strike="noStrike">
                <a:solidFill>
                  <a:srgbClr val="000000"/>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p:txBody>
      </p:sp>
      <p:pic>
        <p:nvPicPr>
          <p:cNvPr id="189" name="Google Shape;189;p20"/>
          <p:cNvPicPr preferRelativeResize="0"/>
          <p:nvPr/>
        </p:nvPicPr>
        <p:blipFill rotWithShape="1">
          <a:blip r:embed="rId4">
            <a:alphaModFix/>
          </a:blip>
          <a:srcRect b="0" l="0" r="0" t="0"/>
          <a:stretch/>
        </p:blipFill>
        <p:spPr>
          <a:xfrm>
            <a:off x="1573304" y="917904"/>
            <a:ext cx="6663018" cy="38647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ph type="title"/>
          </p:nvPr>
        </p:nvSpPr>
        <p:spPr>
          <a:xfrm>
            <a:off x="1692975" y="360825"/>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Maths </a:t>
            </a:r>
            <a:endParaRPr>
              <a:solidFill>
                <a:srgbClr val="FF9900"/>
              </a:solidFill>
              <a:latin typeface="Comfortaa"/>
              <a:ea typeface="Comfortaa"/>
              <a:cs typeface="Comfortaa"/>
              <a:sym typeface="Comfortaa"/>
            </a:endParaRPr>
          </a:p>
        </p:txBody>
      </p:sp>
      <p:pic>
        <p:nvPicPr>
          <p:cNvPr id="195" name="Google Shape;195;p21"/>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196" name="Google Shape;196;p21"/>
          <p:cNvPicPr preferRelativeResize="0"/>
          <p:nvPr/>
        </p:nvPicPr>
        <p:blipFill>
          <a:blip r:embed="rId4">
            <a:alphaModFix/>
          </a:blip>
          <a:stretch>
            <a:fillRect/>
          </a:stretch>
        </p:blipFill>
        <p:spPr>
          <a:xfrm>
            <a:off x="4289826" y="584900"/>
            <a:ext cx="4516100" cy="2084375"/>
          </a:xfrm>
          <a:prstGeom prst="rect">
            <a:avLst/>
          </a:prstGeom>
          <a:noFill/>
          <a:ln>
            <a:noFill/>
          </a:ln>
        </p:spPr>
      </p:pic>
      <p:pic>
        <p:nvPicPr>
          <p:cNvPr id="197" name="Google Shape;197;p21"/>
          <p:cNvPicPr preferRelativeResize="0"/>
          <p:nvPr/>
        </p:nvPicPr>
        <p:blipFill>
          <a:blip r:embed="rId5">
            <a:alphaModFix/>
          </a:blip>
          <a:stretch>
            <a:fillRect/>
          </a:stretch>
        </p:blipFill>
        <p:spPr>
          <a:xfrm>
            <a:off x="524225" y="1315888"/>
            <a:ext cx="3819201" cy="2511725"/>
          </a:xfrm>
          <a:prstGeom prst="rect">
            <a:avLst/>
          </a:prstGeom>
          <a:noFill/>
          <a:ln>
            <a:noFill/>
          </a:ln>
        </p:spPr>
      </p:pic>
      <p:sp>
        <p:nvSpPr>
          <p:cNvPr id="198" name="Google Shape;198;p21"/>
          <p:cNvSpPr/>
          <p:nvPr/>
        </p:nvSpPr>
        <p:spPr>
          <a:xfrm>
            <a:off x="4494200" y="2977275"/>
            <a:ext cx="3973200" cy="1751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Comfortaa"/>
                <a:ea typeface="Comfortaa"/>
                <a:cs typeface="Comfortaa"/>
                <a:sym typeface="Comfortaa"/>
              </a:rPr>
              <a:t>Please practise times tables on Times Tables Rock Stars </a:t>
            </a:r>
            <a:r>
              <a:rPr lang="en-GB" sz="1200">
                <a:latin typeface="Comfortaa"/>
                <a:ea typeface="Comfortaa"/>
                <a:cs typeface="Comfortaa"/>
                <a:sym typeface="Comfortaa"/>
              </a:rPr>
              <a:t>regularly</a:t>
            </a:r>
            <a:r>
              <a:rPr lang="en-GB" sz="1200">
                <a:latin typeface="Comfortaa"/>
                <a:ea typeface="Comfortaa"/>
                <a:cs typeface="Comfortaa"/>
                <a:sym typeface="Comfortaa"/>
              </a:rPr>
              <a:t>.  </a:t>
            </a:r>
            <a:endParaRPr sz="1200">
              <a:latin typeface="Comfortaa"/>
              <a:ea typeface="Comfortaa"/>
              <a:cs typeface="Comfortaa"/>
              <a:sym typeface="Comfortaa"/>
            </a:endParaRPr>
          </a:p>
          <a:p>
            <a:pPr indent="0" lvl="0" marL="0" rtl="0" algn="l">
              <a:spcBef>
                <a:spcPts val="0"/>
              </a:spcBef>
              <a:spcAft>
                <a:spcPts val="0"/>
              </a:spcAft>
              <a:buNone/>
            </a:pPr>
            <a:r>
              <a:t/>
            </a:r>
            <a:endParaRPr sz="1200">
              <a:latin typeface="Comfortaa"/>
              <a:ea typeface="Comfortaa"/>
              <a:cs typeface="Comfortaa"/>
              <a:sym typeface="Comfortaa"/>
            </a:endParaRPr>
          </a:p>
          <a:p>
            <a:pPr indent="0" lvl="0" marL="0" rtl="0" algn="l">
              <a:spcBef>
                <a:spcPts val="0"/>
              </a:spcBef>
              <a:spcAft>
                <a:spcPts val="0"/>
              </a:spcAft>
              <a:buNone/>
            </a:pPr>
            <a:r>
              <a:rPr lang="en-GB" sz="1200">
                <a:latin typeface="Comfortaa"/>
                <a:ea typeface="Comfortaa"/>
                <a:cs typeface="Comfortaa"/>
                <a:sym typeface="Comfortaa"/>
              </a:rPr>
              <a:t>It is part of pupils’ home learning and we expect pupils to practise for at least 15 </a:t>
            </a:r>
            <a:r>
              <a:rPr lang="en-GB" sz="1200">
                <a:latin typeface="Comfortaa"/>
                <a:ea typeface="Comfortaa"/>
                <a:cs typeface="Comfortaa"/>
                <a:sym typeface="Comfortaa"/>
              </a:rPr>
              <a:t>minutes</a:t>
            </a:r>
            <a:r>
              <a:rPr lang="en-GB" sz="1200">
                <a:latin typeface="Comfortaa"/>
                <a:ea typeface="Comfortaa"/>
                <a:cs typeface="Comfortaa"/>
                <a:sym typeface="Comfortaa"/>
              </a:rPr>
              <a:t> a week.</a:t>
            </a:r>
            <a:endParaRPr sz="1200">
              <a:latin typeface="Comfortaa"/>
              <a:ea typeface="Comfortaa"/>
              <a:cs typeface="Comfortaa"/>
              <a:sym typeface="Comfortaa"/>
            </a:endParaRPr>
          </a:p>
        </p:txBody>
      </p:sp>
      <p:sp>
        <p:nvSpPr>
          <p:cNvPr id="199" name="Google Shape;199;p21"/>
          <p:cNvSpPr/>
          <p:nvPr/>
        </p:nvSpPr>
        <p:spPr>
          <a:xfrm>
            <a:off x="482525" y="4024450"/>
            <a:ext cx="3819300" cy="338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https://ttrockstars.com/</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