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7"/>
  </p:notesMasterIdLst>
  <p:sldIdLst>
    <p:sldId id="256" r:id="rId3"/>
    <p:sldId id="257" r:id="rId4"/>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aEyT1X5BOipge/0kh3G8CXi12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f69cf85f9f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f69cf85f9f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f69cf85f9f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f69cf85f9f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f69cf85f9f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f69cf85f9f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69cf85f9f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f69cf85f9f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f69cf85f9f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f5b4c83ff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f5b4c83fff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f5b4c83fff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5b4c83fff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5b4c83fff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f5b4c83fff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f5b4c83fff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f5b4c83fff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f5b4c83fff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5b4c83fff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f5b4c83fff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f5b4c83fff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f69cf85f9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f69cf85f9f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f69cf85f9f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5" name="Google Shape;1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1" name="Google Shape;18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2" name="Google Shape;19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 name="Google Shape;20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3" name="Google Shape;9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imestables.me.uk/printable-pdf-quiz-generator.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primaryhomeworkhelp.co.uk/maths/index.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
          <p:cNvSpPr/>
          <p:nvPr/>
        </p:nvSpPr>
        <p:spPr>
          <a:xfrm>
            <a:off x="336884" y="321177"/>
            <a:ext cx="4332307" cy="6179552"/>
          </a:xfrm>
          <a:prstGeom prst="rect">
            <a:avLst/>
          </a:prstGeom>
          <a:solidFill>
            <a:srgbClr val="404040">
              <a:alpha val="89019"/>
            </a:srgbClr>
          </a:solidFill>
          <a:ln w="127000" cap="sq" cmpd="thinThick">
            <a:solidFill>
              <a:srgbClr val="595959">
                <a:alpha val="8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txBox="1">
            <a:spLocks noGrp="1"/>
          </p:cNvSpPr>
          <p:nvPr>
            <p:ph type="ctrTitle"/>
          </p:nvPr>
        </p:nvSpPr>
        <p:spPr>
          <a:xfrm>
            <a:off x="674237" y="914400"/>
            <a:ext cx="3657600" cy="288757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100"/>
              <a:buFont typeface="Calibri"/>
              <a:buNone/>
            </a:pPr>
            <a:r>
              <a:rPr lang="en-GB" sz="4100">
                <a:solidFill>
                  <a:srgbClr val="FFFFFF"/>
                </a:solidFill>
              </a:rPr>
              <a:t> </a:t>
            </a:r>
            <a:br>
              <a:rPr lang="en-GB" sz="4100">
                <a:solidFill>
                  <a:srgbClr val="FFFFFF"/>
                </a:solidFill>
              </a:rPr>
            </a:br>
            <a:r>
              <a:rPr lang="en-GB" sz="4100">
                <a:solidFill>
                  <a:srgbClr val="FFFFFF"/>
                </a:solidFill>
              </a:rPr>
              <a:t>Maths Curriculum</a:t>
            </a:r>
            <a:br>
              <a:rPr lang="en-GB" sz="4100">
                <a:solidFill>
                  <a:srgbClr val="FFFFFF"/>
                </a:solidFill>
              </a:rPr>
            </a:br>
            <a:r>
              <a:rPr lang="en-GB" sz="4100">
                <a:solidFill>
                  <a:srgbClr val="FFFFFF"/>
                </a:solidFill>
              </a:rPr>
              <a:t>At Underhill</a:t>
            </a:r>
            <a:endParaRPr/>
          </a:p>
        </p:txBody>
      </p:sp>
      <p:cxnSp>
        <p:nvCxnSpPr>
          <p:cNvPr id="102" name="Google Shape;102;p1"/>
          <p:cNvCxnSpPr/>
          <p:nvPr/>
        </p:nvCxnSpPr>
        <p:spPr>
          <a:xfrm>
            <a:off x="1191126" y="3910267"/>
            <a:ext cx="2586790" cy="0"/>
          </a:xfrm>
          <a:prstGeom prst="straightConnector1">
            <a:avLst/>
          </a:prstGeom>
          <a:noFill/>
          <a:ln w="22225" cap="flat" cmpd="sng">
            <a:solidFill>
              <a:srgbClr val="D9D9D9"/>
            </a:solidFill>
            <a:prstDash val="solid"/>
            <a:miter lim="800000"/>
            <a:headEnd type="none" w="sm" len="sm"/>
            <a:tailEnd type="none" w="sm" len="sm"/>
          </a:ln>
        </p:spPr>
      </p:cxnSp>
      <p:pic>
        <p:nvPicPr>
          <p:cNvPr id="103" name="Google Shape;103;p1"/>
          <p:cNvPicPr preferRelativeResize="0"/>
          <p:nvPr/>
        </p:nvPicPr>
        <p:blipFill rotWithShape="1">
          <a:blip r:embed="rId3">
            <a:alphaModFix/>
          </a:blip>
          <a:srcRect l="15108" t="20501" r="17016" b="17197"/>
          <a:stretch/>
        </p:blipFill>
        <p:spPr>
          <a:xfrm>
            <a:off x="5351451" y="488602"/>
            <a:ext cx="6166312" cy="58807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13"/>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8" name="Google Shape;228;p13"/>
          <p:cNvSpPr/>
          <p:nvPr/>
        </p:nvSpPr>
        <p:spPr>
          <a:xfrm>
            <a:off x="0" y="0"/>
            <a:ext cx="4709160" cy="685800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9" name="Google Shape;229;p13"/>
          <p:cNvSpPr/>
          <p:nvPr/>
        </p:nvSpPr>
        <p:spPr>
          <a:xfrm>
            <a:off x="0" y="0"/>
            <a:ext cx="3284331" cy="68580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0" name="Google Shape;230;p13"/>
          <p:cNvSpPr txBox="1">
            <a:spLocks noGrp="1"/>
          </p:cNvSpPr>
          <p:nvPr>
            <p:ph type="title"/>
          </p:nvPr>
        </p:nvSpPr>
        <p:spPr>
          <a:xfrm>
            <a:off x="804671" y="640080"/>
            <a:ext cx="3284331" cy="525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solidFill>
                  <a:schemeClr val="lt1"/>
                </a:solidFill>
              </a:rPr>
              <a:t>Maths Data &amp; Assessment at Underhill</a:t>
            </a:r>
            <a:endParaRPr/>
          </a:p>
        </p:txBody>
      </p:sp>
      <p:sp>
        <p:nvSpPr>
          <p:cNvPr id="231" name="Google Shape;231;p13"/>
          <p:cNvSpPr txBox="1">
            <a:spLocks noGrp="1"/>
          </p:cNvSpPr>
          <p:nvPr>
            <p:ph type="body" idx="1"/>
          </p:nvPr>
        </p:nvSpPr>
        <p:spPr>
          <a:xfrm>
            <a:off x="5358384" y="640081"/>
            <a:ext cx="6024654" cy="5257800"/>
          </a:xfrm>
          <a:prstGeom prst="rect">
            <a:avLst/>
          </a:prstGeom>
          <a:noFill/>
          <a:ln>
            <a:noFill/>
          </a:ln>
        </p:spPr>
        <p:txBody>
          <a:bodyPr spcFirstLastPara="1" wrap="square" lIns="91425" tIns="45700" rIns="91425" bIns="45700" anchor="ctr" anchorCtr="0">
            <a:normAutofit lnSpcReduction="10000"/>
          </a:bodyPr>
          <a:lstStyle/>
          <a:p>
            <a:pPr marL="228600" lvl="0" indent="-228631" algn="l" rtl="0">
              <a:lnSpc>
                <a:spcPct val="90000"/>
              </a:lnSpc>
              <a:spcBef>
                <a:spcPts val="0"/>
              </a:spcBef>
              <a:spcAft>
                <a:spcPts val="0"/>
              </a:spcAft>
              <a:buClr>
                <a:schemeClr val="dk1"/>
              </a:buClr>
              <a:buSzPct val="100000"/>
              <a:buChar char="•"/>
            </a:pPr>
            <a:r>
              <a:rPr lang="en-GB" sz="1700" dirty="0"/>
              <a:t>Optional Pre Unit Assessment: At the beginning of a new Unit, carry out the Pre Unit Assessment and add results to your Maths Assessment Data. These will help to inform you who needs to be added to Intervention Groups or needs extra pre-teaching of the unit concepts.</a:t>
            </a:r>
            <a:endParaRPr dirty="0"/>
          </a:p>
          <a:p>
            <a:pPr marL="228600" lvl="0" indent="-228631" algn="l" rtl="0">
              <a:lnSpc>
                <a:spcPct val="90000"/>
              </a:lnSpc>
              <a:spcBef>
                <a:spcPts val="1000"/>
              </a:spcBef>
              <a:spcAft>
                <a:spcPts val="0"/>
              </a:spcAft>
              <a:buClr>
                <a:schemeClr val="dk1"/>
              </a:buClr>
              <a:buSzPct val="100000"/>
              <a:buChar char="•"/>
            </a:pPr>
            <a:r>
              <a:rPr lang="en-GB" sz="1700" dirty="0"/>
              <a:t>Optional Post Unit Assessment: As above but at the end of each Unit.</a:t>
            </a:r>
            <a:endParaRPr dirty="0"/>
          </a:p>
          <a:p>
            <a:pPr marL="228600" lvl="0" indent="-228631" algn="l" rtl="0">
              <a:lnSpc>
                <a:spcPct val="90000"/>
              </a:lnSpc>
              <a:spcBef>
                <a:spcPts val="1000"/>
              </a:spcBef>
              <a:spcAft>
                <a:spcPts val="0"/>
              </a:spcAft>
              <a:buClr>
                <a:schemeClr val="dk1"/>
              </a:buClr>
              <a:buSzPct val="100000"/>
              <a:buChar char="•"/>
            </a:pPr>
            <a:r>
              <a:rPr lang="en-GB" sz="1700" dirty="0"/>
              <a:t>Half-Termly Assessments: These are carried out at the end of each half term.</a:t>
            </a:r>
            <a:endParaRPr dirty="0"/>
          </a:p>
          <a:p>
            <a:pPr marL="228600" lvl="0" indent="-136842" algn="l" rtl="0">
              <a:lnSpc>
                <a:spcPct val="90000"/>
              </a:lnSpc>
              <a:spcBef>
                <a:spcPts val="1000"/>
              </a:spcBef>
              <a:spcAft>
                <a:spcPts val="0"/>
              </a:spcAft>
              <a:buClr>
                <a:schemeClr val="dk1"/>
              </a:buClr>
              <a:buSzPct val="100000"/>
              <a:buNone/>
            </a:pPr>
            <a:endParaRPr sz="1700" dirty="0"/>
          </a:p>
          <a:p>
            <a:pPr marL="228600" lvl="0" indent="-228631" algn="l" rtl="0">
              <a:lnSpc>
                <a:spcPct val="90000"/>
              </a:lnSpc>
              <a:spcBef>
                <a:spcPts val="1000"/>
              </a:spcBef>
              <a:spcAft>
                <a:spcPts val="0"/>
              </a:spcAft>
              <a:buClr>
                <a:schemeClr val="dk1"/>
              </a:buClr>
              <a:buSzPct val="100000"/>
              <a:buChar char="•"/>
            </a:pPr>
            <a:r>
              <a:rPr lang="en-GB" sz="1700" dirty="0"/>
              <a:t>Use the End of Year Test at the start of the year as a baseline, and again at the end of year to show clear progress. Add all results to Maths Assessment Data.</a:t>
            </a:r>
            <a:endParaRPr dirty="0"/>
          </a:p>
          <a:p>
            <a:pPr marL="228600" lvl="0" indent="-136842" algn="l" rtl="0">
              <a:lnSpc>
                <a:spcPct val="90000"/>
              </a:lnSpc>
              <a:spcBef>
                <a:spcPts val="1000"/>
              </a:spcBef>
              <a:spcAft>
                <a:spcPts val="0"/>
              </a:spcAft>
              <a:buClr>
                <a:schemeClr val="dk1"/>
              </a:buClr>
              <a:buSzPct val="100000"/>
              <a:buNone/>
            </a:pPr>
            <a:endParaRPr sz="1700" dirty="0"/>
          </a:p>
          <a:p>
            <a:pPr marL="228600" lvl="0" indent="-228631" algn="l" rtl="0">
              <a:lnSpc>
                <a:spcPct val="90000"/>
              </a:lnSpc>
              <a:spcBef>
                <a:spcPts val="1000"/>
              </a:spcBef>
              <a:spcAft>
                <a:spcPts val="0"/>
              </a:spcAft>
              <a:buClr>
                <a:schemeClr val="dk1"/>
              </a:buClr>
              <a:buSzPct val="100000"/>
              <a:buChar char="•"/>
            </a:pPr>
            <a:r>
              <a:rPr lang="en-GB" sz="1700" dirty="0"/>
              <a:t>Assessments - We are responsible in helping children to prepare for Secondary School. These results will be passed on to the next teacher of the class giving them a much greater understanding of where their new class are currently at and any particular topics a child needs extra support with.</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14"/>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p14"/>
          <p:cNvSpPr/>
          <p:nvPr/>
        </p:nvSpPr>
        <p:spPr>
          <a:xfrm>
            <a:off x="0" y="0"/>
            <a:ext cx="4709160" cy="685800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8" name="Google Shape;238;p14"/>
          <p:cNvSpPr/>
          <p:nvPr/>
        </p:nvSpPr>
        <p:spPr>
          <a:xfrm>
            <a:off x="0" y="0"/>
            <a:ext cx="3284331" cy="68580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9" name="Google Shape;239;p14"/>
          <p:cNvSpPr txBox="1">
            <a:spLocks noGrp="1"/>
          </p:cNvSpPr>
          <p:nvPr>
            <p:ph type="title"/>
          </p:nvPr>
        </p:nvSpPr>
        <p:spPr>
          <a:xfrm>
            <a:off x="713232" y="271945"/>
            <a:ext cx="3282696" cy="6305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11111"/>
              <a:buFont typeface="Calibri"/>
              <a:buNone/>
            </a:pPr>
            <a:r>
              <a:rPr lang="en-GB">
                <a:solidFill>
                  <a:schemeClr val="lt1"/>
                </a:solidFill>
              </a:rPr>
              <a:t>Accelerators</a:t>
            </a:r>
            <a:endParaRPr/>
          </a:p>
        </p:txBody>
      </p:sp>
      <p:sp>
        <p:nvSpPr>
          <p:cNvPr id="240" name="Google Shape;240;p14"/>
          <p:cNvSpPr txBox="1">
            <a:spLocks noGrp="1"/>
          </p:cNvSpPr>
          <p:nvPr>
            <p:ph type="body" idx="1"/>
          </p:nvPr>
        </p:nvSpPr>
        <p:spPr>
          <a:xfrm>
            <a:off x="5023263" y="178130"/>
            <a:ext cx="7030192" cy="6567054"/>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90000"/>
              </a:lnSpc>
              <a:spcBef>
                <a:spcPts val="0"/>
              </a:spcBef>
              <a:spcAft>
                <a:spcPts val="0"/>
              </a:spcAft>
              <a:buSzPct val="142856"/>
              <a:buNone/>
            </a:pPr>
            <a:r>
              <a:rPr lang="en-GB" sz="2200" b="1" dirty="0"/>
              <a:t>Accelerator Aims</a:t>
            </a:r>
            <a:endParaRPr dirty="0"/>
          </a:p>
          <a:p>
            <a:pPr marL="0" lvl="0" indent="0" algn="l" rtl="0">
              <a:lnSpc>
                <a:spcPct val="90000"/>
              </a:lnSpc>
              <a:spcBef>
                <a:spcPts val="0"/>
              </a:spcBef>
              <a:spcAft>
                <a:spcPts val="0"/>
              </a:spcAft>
              <a:buSzPct val="142856"/>
              <a:buNone/>
            </a:pPr>
            <a:r>
              <a:rPr lang="en-GB" sz="2200" dirty="0"/>
              <a:t>Pupils regularly go back over concepts that they have learned in the past. </a:t>
            </a:r>
            <a:endParaRPr dirty="0"/>
          </a:p>
          <a:p>
            <a:pPr marL="0" lvl="0" indent="0" algn="l" rtl="0">
              <a:lnSpc>
                <a:spcPct val="90000"/>
              </a:lnSpc>
              <a:spcBef>
                <a:spcPts val="0"/>
              </a:spcBef>
              <a:spcAft>
                <a:spcPts val="0"/>
              </a:spcAft>
              <a:buSzPct val="142856"/>
              <a:buNone/>
            </a:pPr>
            <a:r>
              <a:rPr lang="en-GB" sz="2200" dirty="0"/>
              <a:t>Teachers explain new ideas clearly so that pupils understand them.</a:t>
            </a:r>
            <a:endParaRPr dirty="0"/>
          </a:p>
          <a:p>
            <a:pPr marL="0" lvl="0" indent="0" algn="l" rtl="0">
              <a:lnSpc>
                <a:spcPct val="90000"/>
              </a:lnSpc>
              <a:spcBef>
                <a:spcPts val="0"/>
              </a:spcBef>
              <a:spcAft>
                <a:spcPts val="0"/>
              </a:spcAft>
              <a:buSzPct val="142856"/>
              <a:buNone/>
            </a:pPr>
            <a:r>
              <a:rPr lang="en-GB" sz="2200" dirty="0"/>
              <a:t>Teachers have high expectations of pupils with SEND.</a:t>
            </a:r>
            <a:endParaRPr dirty="0"/>
          </a:p>
          <a:p>
            <a:pPr marL="0" lvl="0" indent="0" algn="l" rtl="0">
              <a:lnSpc>
                <a:spcPct val="90000"/>
              </a:lnSpc>
              <a:spcBef>
                <a:spcPts val="0"/>
              </a:spcBef>
              <a:spcAft>
                <a:spcPts val="0"/>
              </a:spcAft>
              <a:buSzPct val="142856"/>
              <a:buNone/>
            </a:pPr>
            <a:r>
              <a:rPr lang="en-GB" sz="2200" dirty="0"/>
              <a:t>They provide just the right equipment and support to pupils who need extra help.</a:t>
            </a:r>
            <a:endParaRPr dirty="0"/>
          </a:p>
          <a:p>
            <a:pPr marL="0" lvl="0" indent="0" algn="l" rtl="0">
              <a:lnSpc>
                <a:spcPct val="90000"/>
              </a:lnSpc>
              <a:spcBef>
                <a:spcPts val="0"/>
              </a:spcBef>
              <a:spcAft>
                <a:spcPts val="0"/>
              </a:spcAft>
              <a:buSzPct val="142856"/>
              <a:buNone/>
            </a:pPr>
            <a:r>
              <a:rPr lang="en-GB" sz="2200" dirty="0"/>
              <a:t>Teachers check frequently what pupils know.</a:t>
            </a:r>
            <a:endParaRPr dirty="0"/>
          </a:p>
          <a:p>
            <a:pPr marL="0" lvl="0" indent="0" algn="l" rtl="0">
              <a:lnSpc>
                <a:spcPct val="90000"/>
              </a:lnSpc>
              <a:spcBef>
                <a:spcPts val="0"/>
              </a:spcBef>
              <a:spcAft>
                <a:spcPts val="0"/>
              </a:spcAft>
              <a:buSzPct val="142856"/>
              <a:buNone/>
            </a:pPr>
            <a:r>
              <a:rPr lang="en-GB" sz="2200" dirty="0"/>
              <a:t>They adapt learning and provide additional explanations if pupils need them.</a:t>
            </a:r>
            <a:endParaRPr dirty="0"/>
          </a:p>
          <a:p>
            <a:pPr marL="0" lvl="0" indent="0" algn="l" rtl="0">
              <a:lnSpc>
                <a:spcPct val="90000"/>
              </a:lnSpc>
              <a:spcBef>
                <a:spcPts val="0"/>
              </a:spcBef>
              <a:spcAft>
                <a:spcPts val="0"/>
              </a:spcAft>
              <a:buSzPct val="142856"/>
              <a:buNone/>
            </a:pPr>
            <a:endParaRPr sz="2200" dirty="0"/>
          </a:p>
          <a:p>
            <a:pPr marL="0" lvl="0" indent="0" algn="l" rtl="0">
              <a:lnSpc>
                <a:spcPct val="90000"/>
              </a:lnSpc>
              <a:spcBef>
                <a:spcPts val="0"/>
              </a:spcBef>
              <a:spcAft>
                <a:spcPts val="0"/>
              </a:spcAft>
              <a:buSzPct val="142856"/>
              <a:buNone/>
            </a:pPr>
            <a:endParaRPr sz="2200" dirty="0"/>
          </a:p>
          <a:p>
            <a:pPr marL="0" lvl="0" indent="0" algn="l" rtl="0">
              <a:lnSpc>
                <a:spcPct val="90000"/>
              </a:lnSpc>
              <a:spcBef>
                <a:spcPts val="0"/>
              </a:spcBef>
              <a:spcAft>
                <a:spcPts val="0"/>
              </a:spcAft>
              <a:buSzPct val="142856"/>
              <a:buNone/>
            </a:pPr>
            <a:endParaRPr sz="2200" dirty="0"/>
          </a:p>
          <a:p>
            <a:pPr marL="0" lvl="0" indent="0" algn="l" rtl="0">
              <a:lnSpc>
                <a:spcPct val="90000"/>
              </a:lnSpc>
              <a:spcBef>
                <a:spcPts val="0"/>
              </a:spcBef>
              <a:spcAft>
                <a:spcPts val="0"/>
              </a:spcAft>
              <a:buSzPct val="142856"/>
              <a:buNone/>
            </a:pPr>
            <a:r>
              <a:rPr lang="en-GB" sz="2200" b="1" dirty="0"/>
              <a:t>Accelerator Activity Sheets</a:t>
            </a:r>
            <a:endParaRPr dirty="0"/>
          </a:p>
          <a:p>
            <a:pPr marL="0" lvl="0" indent="0" algn="l" rtl="0">
              <a:lnSpc>
                <a:spcPct val="90000"/>
              </a:lnSpc>
              <a:spcBef>
                <a:spcPts val="0"/>
              </a:spcBef>
              <a:spcAft>
                <a:spcPts val="0"/>
              </a:spcAft>
              <a:buSzPct val="142856"/>
              <a:buNone/>
            </a:pPr>
            <a:r>
              <a:rPr lang="en-GB" sz="2200" dirty="0"/>
              <a:t>• Date and I CAN displayed at the top of the sheet</a:t>
            </a:r>
            <a:endParaRPr dirty="0"/>
          </a:p>
          <a:p>
            <a:pPr marL="0" lvl="0" indent="0" algn="l" rtl="0">
              <a:lnSpc>
                <a:spcPct val="90000"/>
              </a:lnSpc>
              <a:spcBef>
                <a:spcPts val="0"/>
              </a:spcBef>
              <a:spcAft>
                <a:spcPts val="0"/>
              </a:spcAft>
              <a:buSzPct val="142856"/>
              <a:buNone/>
            </a:pPr>
            <a:r>
              <a:rPr lang="en-GB" sz="2200" dirty="0"/>
              <a:t>• Success Criteria Choices: Write the steps to success on the sheet and/or write the steps to success off the sheet</a:t>
            </a:r>
            <a:endParaRPr dirty="0"/>
          </a:p>
          <a:p>
            <a:pPr marL="0" lvl="0" indent="0" algn="l" rtl="0">
              <a:lnSpc>
                <a:spcPct val="90000"/>
              </a:lnSpc>
              <a:spcBef>
                <a:spcPts val="0"/>
              </a:spcBef>
              <a:spcAft>
                <a:spcPts val="0"/>
              </a:spcAft>
              <a:buSzPct val="142856"/>
              <a:buNone/>
            </a:pPr>
            <a:r>
              <a:rPr lang="en-GB" sz="2200" dirty="0"/>
              <a:t>• Fluency based on the I CAN being taught</a:t>
            </a:r>
            <a:endParaRPr dirty="0"/>
          </a:p>
          <a:p>
            <a:pPr marL="0" lvl="0" indent="0" algn="l" rtl="0">
              <a:lnSpc>
                <a:spcPct val="90000"/>
              </a:lnSpc>
              <a:spcBef>
                <a:spcPts val="0"/>
              </a:spcBef>
              <a:spcAft>
                <a:spcPts val="0"/>
              </a:spcAft>
              <a:buSzPct val="142856"/>
              <a:buNone/>
            </a:pPr>
            <a:r>
              <a:rPr lang="en-GB" sz="2200" dirty="0"/>
              <a:t>• Problem Solving Activity based on the I CAN being taught</a:t>
            </a:r>
            <a:endParaRPr dirty="0"/>
          </a:p>
          <a:p>
            <a:pPr marL="0" lvl="0" indent="0" algn="l" rtl="0">
              <a:lnSpc>
                <a:spcPct val="90000"/>
              </a:lnSpc>
              <a:spcBef>
                <a:spcPts val="0"/>
              </a:spcBef>
              <a:spcAft>
                <a:spcPts val="0"/>
              </a:spcAft>
              <a:buSzPct val="142856"/>
              <a:buNone/>
            </a:pPr>
            <a:r>
              <a:rPr lang="en-GB" sz="2200" dirty="0"/>
              <a:t>• Reasoning Activity based on the I CAN being taught</a:t>
            </a:r>
            <a:endParaRPr dirty="0"/>
          </a:p>
          <a:p>
            <a:pPr marL="0" lvl="0" indent="0" algn="l" rtl="0">
              <a:lnSpc>
                <a:spcPct val="90000"/>
              </a:lnSpc>
              <a:spcBef>
                <a:spcPts val="0"/>
              </a:spcBef>
              <a:spcAft>
                <a:spcPts val="0"/>
              </a:spcAft>
              <a:buSzPct val="142856"/>
              <a:buNone/>
            </a:pPr>
            <a:r>
              <a:rPr lang="en-GB" sz="2200" dirty="0"/>
              <a:t>• Key Maths Vocabulary at the bottom of the sheet</a:t>
            </a:r>
            <a:endParaRPr dirty="0"/>
          </a:p>
          <a:p>
            <a:pPr marL="0" lvl="0" indent="0" algn="l" rtl="0">
              <a:lnSpc>
                <a:spcPct val="90000"/>
              </a:lnSpc>
              <a:spcBef>
                <a:spcPts val="0"/>
              </a:spcBef>
              <a:spcAft>
                <a:spcPts val="0"/>
              </a:spcAft>
              <a:buSzPct val="142856"/>
              <a:buNone/>
            </a:pPr>
            <a:endParaRPr sz="2200" dirty="0"/>
          </a:p>
          <a:p>
            <a:pPr marL="0" lvl="0" indent="0" algn="l" rtl="0">
              <a:lnSpc>
                <a:spcPct val="90000"/>
              </a:lnSpc>
              <a:spcBef>
                <a:spcPts val="0"/>
              </a:spcBef>
              <a:spcAft>
                <a:spcPts val="0"/>
              </a:spcAft>
              <a:buSzPct val="142856"/>
              <a:buNone/>
            </a:pPr>
            <a:r>
              <a:rPr lang="en-GB" sz="2200" dirty="0"/>
              <a:t> </a:t>
            </a:r>
            <a:endParaRPr dirty="0"/>
          </a:p>
          <a:p>
            <a:pPr marL="0" lvl="0" indent="0" algn="l" rtl="0">
              <a:lnSpc>
                <a:spcPct val="90000"/>
              </a:lnSpc>
              <a:spcBef>
                <a:spcPts val="0"/>
              </a:spcBef>
              <a:spcAft>
                <a:spcPts val="0"/>
              </a:spcAft>
              <a:buSzPct val="142856"/>
              <a:buNone/>
            </a:pPr>
            <a:endParaRPr sz="2200" dirty="0"/>
          </a:p>
          <a:p>
            <a:pPr marL="0" lvl="0" indent="0" algn="l" rtl="0">
              <a:lnSpc>
                <a:spcPct val="90000"/>
              </a:lnSpc>
              <a:spcBef>
                <a:spcPts val="0"/>
              </a:spcBef>
              <a:spcAft>
                <a:spcPts val="0"/>
              </a:spcAft>
              <a:buSzPct val="142856"/>
              <a:buNone/>
            </a:pPr>
            <a:r>
              <a:rPr lang="en-GB" sz="2200" b="1" dirty="0"/>
              <a:t>Assessments</a:t>
            </a:r>
            <a:endParaRPr dirty="0"/>
          </a:p>
          <a:p>
            <a:pPr marL="0" lvl="0" indent="0" algn="l" rtl="0">
              <a:lnSpc>
                <a:spcPct val="90000"/>
              </a:lnSpc>
              <a:spcBef>
                <a:spcPts val="0"/>
              </a:spcBef>
              <a:spcAft>
                <a:spcPts val="0"/>
              </a:spcAft>
              <a:buSzPct val="142856"/>
              <a:buNone/>
            </a:pPr>
            <a:r>
              <a:rPr lang="en-GB" sz="2200" dirty="0"/>
              <a:t>Same format as Accelerator Activity Sheets</a:t>
            </a:r>
            <a:endParaRPr dirty="0"/>
          </a:p>
          <a:p>
            <a:pPr marL="0" lvl="0" indent="0" algn="l" rtl="0">
              <a:lnSpc>
                <a:spcPct val="90000"/>
              </a:lnSpc>
              <a:spcBef>
                <a:spcPts val="0"/>
              </a:spcBef>
              <a:spcAft>
                <a:spcPts val="0"/>
              </a:spcAft>
              <a:buSzPct val="142856"/>
              <a:buNone/>
            </a:pPr>
            <a:r>
              <a:rPr lang="en-GB" sz="2200" dirty="0"/>
              <a:t>Repeat the Pre-Test (Verbal and/or written) at the end of the unit to assess progress/retention of knowledge/concepts taught.</a:t>
            </a:r>
            <a:endParaRPr dirty="0"/>
          </a:p>
          <a:p>
            <a:pPr marL="0" lvl="0" indent="0" algn="l" rtl="0">
              <a:lnSpc>
                <a:spcPct val="90000"/>
              </a:lnSpc>
              <a:spcBef>
                <a:spcPts val="0"/>
              </a:spcBef>
              <a:spcAft>
                <a:spcPts val="0"/>
              </a:spcAft>
              <a:buSzPct val="142856"/>
              <a:buNone/>
            </a:pPr>
            <a:endParaRPr sz="2200" dirty="0"/>
          </a:p>
          <a:p>
            <a:pPr marL="0" lvl="0" indent="0" algn="l" rtl="0">
              <a:lnSpc>
                <a:spcPct val="90000"/>
              </a:lnSpc>
              <a:spcBef>
                <a:spcPts val="0"/>
              </a:spcBef>
              <a:spcAft>
                <a:spcPts val="0"/>
              </a:spcAft>
              <a:buSzPct val="142856"/>
              <a:buNone/>
            </a:pPr>
            <a:endParaRPr sz="2200" b="1" dirty="0"/>
          </a:p>
          <a:p>
            <a:pPr marL="0" lvl="0" indent="0" algn="l" rtl="0">
              <a:lnSpc>
                <a:spcPct val="90000"/>
              </a:lnSpc>
              <a:spcBef>
                <a:spcPts val="0"/>
              </a:spcBef>
              <a:spcAft>
                <a:spcPts val="0"/>
              </a:spcAft>
              <a:buSzPct val="142856"/>
              <a:buNone/>
            </a:pPr>
            <a:r>
              <a:rPr lang="en-GB" sz="2200" b="1" dirty="0"/>
              <a:t>Times Tables/Number Bond Independent Starters/Early Morning Work</a:t>
            </a:r>
            <a:endParaRPr dirty="0"/>
          </a:p>
          <a:p>
            <a:pPr marL="0" lvl="0" indent="0" algn="l" rtl="0">
              <a:lnSpc>
                <a:spcPct val="90000"/>
              </a:lnSpc>
              <a:spcBef>
                <a:spcPts val="0"/>
              </a:spcBef>
              <a:spcAft>
                <a:spcPts val="0"/>
              </a:spcAft>
              <a:buSzPct val="142856"/>
              <a:buNone/>
            </a:pPr>
            <a:r>
              <a:rPr lang="en-GB" sz="2200" dirty="0"/>
              <a:t>Times Tables/Number Bonds independent starters – Can be carried out as early morning work – See resources in Accelerator Starters Folder</a:t>
            </a:r>
            <a:endParaRPr dirty="0"/>
          </a:p>
          <a:p>
            <a:pPr marL="0" lvl="0" indent="0" algn="l" rtl="0">
              <a:lnSpc>
                <a:spcPct val="90000"/>
              </a:lnSpc>
              <a:spcBef>
                <a:spcPts val="0"/>
              </a:spcBef>
              <a:spcAft>
                <a:spcPts val="0"/>
              </a:spcAft>
              <a:buSzPct val="142856"/>
              <a:buNone/>
            </a:pPr>
            <a:endParaRPr sz="2200" dirty="0"/>
          </a:p>
          <a:p>
            <a:pPr marL="0" lvl="0" indent="0" algn="l" rtl="0">
              <a:lnSpc>
                <a:spcPct val="90000"/>
              </a:lnSpc>
              <a:spcBef>
                <a:spcPts val="0"/>
              </a:spcBef>
              <a:spcAft>
                <a:spcPts val="0"/>
              </a:spcAft>
              <a:buSzPct val="142856"/>
              <a:buNone/>
            </a:pPr>
            <a:endParaRPr sz="2200" dirty="0"/>
          </a:p>
          <a:p>
            <a:pPr marL="0" lvl="0" indent="0" algn="l" rtl="0">
              <a:lnSpc>
                <a:spcPct val="90000"/>
              </a:lnSpc>
              <a:spcBef>
                <a:spcPts val="0"/>
              </a:spcBef>
              <a:spcAft>
                <a:spcPts val="0"/>
              </a:spcAft>
              <a:buSzPct val="142856"/>
              <a:buNone/>
            </a:pPr>
            <a:r>
              <a:rPr lang="en-GB" sz="2200" b="1" dirty="0"/>
              <a:t>Other useful websites:</a:t>
            </a:r>
            <a:endParaRPr dirty="0"/>
          </a:p>
          <a:p>
            <a:pPr marL="0" lvl="0" indent="0" algn="l" rtl="0">
              <a:lnSpc>
                <a:spcPct val="90000"/>
              </a:lnSpc>
              <a:spcBef>
                <a:spcPts val="0"/>
              </a:spcBef>
              <a:spcAft>
                <a:spcPts val="0"/>
              </a:spcAft>
              <a:buSzPct val="142856"/>
              <a:buNone/>
            </a:pPr>
            <a:endParaRPr sz="2200" dirty="0"/>
          </a:p>
          <a:p>
            <a:pPr marL="0" lvl="0" indent="0" algn="l" rtl="0">
              <a:lnSpc>
                <a:spcPct val="90000"/>
              </a:lnSpc>
              <a:spcBef>
                <a:spcPts val="0"/>
              </a:spcBef>
              <a:spcAft>
                <a:spcPts val="0"/>
              </a:spcAft>
              <a:buSzPct val="142856"/>
              <a:buNone/>
            </a:pPr>
            <a:r>
              <a:rPr lang="en-GB" sz="2200" dirty="0"/>
              <a:t>Times Tables Generator:</a:t>
            </a:r>
            <a:endParaRPr dirty="0"/>
          </a:p>
          <a:p>
            <a:pPr marL="0" lvl="0" indent="0" algn="l" rtl="0">
              <a:lnSpc>
                <a:spcPct val="90000"/>
              </a:lnSpc>
              <a:spcBef>
                <a:spcPts val="0"/>
              </a:spcBef>
              <a:spcAft>
                <a:spcPts val="0"/>
              </a:spcAft>
              <a:buSzPct val="142856"/>
              <a:buNone/>
            </a:pPr>
            <a:r>
              <a:rPr lang="en-GB" sz="2200" dirty="0">
                <a:hlinkClick r:id="rId3"/>
              </a:rPr>
              <a:t>http://www.timestables.me.uk/printable-pdf-quiz-generator.htm</a:t>
            </a:r>
            <a:r>
              <a:rPr lang="en-GB" sz="2200" dirty="0"/>
              <a:t>  </a:t>
            </a:r>
            <a:endParaRPr dirty="0"/>
          </a:p>
          <a:p>
            <a:pPr marL="0" lvl="0" indent="0" algn="l" rtl="0">
              <a:lnSpc>
                <a:spcPct val="90000"/>
              </a:lnSpc>
              <a:spcBef>
                <a:spcPts val="0"/>
              </a:spcBef>
              <a:spcAft>
                <a:spcPts val="0"/>
              </a:spcAft>
              <a:buSzPct val="142856"/>
              <a:buNone/>
            </a:pPr>
            <a:endParaRPr sz="2200" dirty="0"/>
          </a:p>
          <a:p>
            <a:pPr marL="0" lvl="0" indent="0" algn="l" rtl="0">
              <a:lnSpc>
                <a:spcPct val="90000"/>
              </a:lnSpc>
              <a:spcBef>
                <a:spcPts val="0"/>
              </a:spcBef>
              <a:spcAft>
                <a:spcPts val="0"/>
              </a:spcAft>
              <a:buSzPct val="142856"/>
              <a:buNone/>
            </a:pPr>
            <a:r>
              <a:rPr lang="en-GB" sz="2200" dirty="0"/>
              <a:t>Woodlands Trust Interactive Maths Resources: </a:t>
            </a:r>
            <a:endParaRPr dirty="0"/>
          </a:p>
          <a:p>
            <a:pPr marL="0" lvl="0" indent="0" algn="l" rtl="0">
              <a:lnSpc>
                <a:spcPct val="90000"/>
              </a:lnSpc>
              <a:spcBef>
                <a:spcPts val="0"/>
              </a:spcBef>
              <a:spcAft>
                <a:spcPts val="0"/>
              </a:spcAft>
              <a:buSzPct val="142856"/>
              <a:buNone/>
            </a:pPr>
            <a:r>
              <a:rPr lang="en-GB" sz="2200" dirty="0">
                <a:hlinkClick r:id="rId4"/>
              </a:rPr>
              <a:t>http://www.primaryhomeworkhelp.co.uk/maths/index.html</a:t>
            </a:r>
            <a:r>
              <a:rPr lang="en-GB" sz="2200" dirty="0"/>
              <a:t> </a:t>
            </a:r>
            <a:endParaRPr dirty="0"/>
          </a:p>
          <a:p>
            <a:pPr marL="0" lvl="0" indent="0" algn="l" rtl="0">
              <a:lnSpc>
                <a:spcPct val="90000"/>
              </a:lnSpc>
              <a:spcBef>
                <a:spcPts val="0"/>
              </a:spcBef>
              <a:spcAft>
                <a:spcPts val="0"/>
              </a:spcAft>
              <a:buClr>
                <a:schemeClr val="dk1"/>
              </a:buClr>
              <a:buSzPct val="142856"/>
              <a:buNone/>
            </a:pPr>
            <a:endParaRPr sz="2200" dirty="0"/>
          </a:p>
        </p:txBody>
      </p:sp>
      <p:pic>
        <p:nvPicPr>
          <p:cNvPr id="241" name="Google Shape;241;p14"/>
          <p:cNvPicPr preferRelativeResize="0"/>
          <p:nvPr/>
        </p:nvPicPr>
        <p:blipFill rotWithShape="1">
          <a:blip r:embed="rId5">
            <a:alphaModFix/>
          </a:blip>
          <a:srcRect/>
          <a:stretch/>
        </p:blipFill>
        <p:spPr>
          <a:xfrm>
            <a:off x="713232" y="975042"/>
            <a:ext cx="3282696" cy="56110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33"/>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7" name="Google Shape;247;p33"/>
          <p:cNvSpPr/>
          <p:nvPr/>
        </p:nvSpPr>
        <p:spPr>
          <a:xfrm>
            <a:off x="0" y="0"/>
            <a:ext cx="4709160" cy="685800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8" name="Google Shape;248;p33"/>
          <p:cNvSpPr/>
          <p:nvPr/>
        </p:nvSpPr>
        <p:spPr>
          <a:xfrm>
            <a:off x="0" y="0"/>
            <a:ext cx="3284331" cy="68580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33"/>
          <p:cNvSpPr txBox="1">
            <a:spLocks noGrp="1"/>
          </p:cNvSpPr>
          <p:nvPr>
            <p:ph type="title"/>
          </p:nvPr>
        </p:nvSpPr>
        <p:spPr>
          <a:xfrm>
            <a:off x="804672" y="640080"/>
            <a:ext cx="3282696" cy="525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solidFill>
                  <a:schemeClr val="lt1"/>
                </a:solidFill>
              </a:rPr>
              <a:t>Interventions</a:t>
            </a:r>
            <a:endParaRPr/>
          </a:p>
        </p:txBody>
      </p:sp>
      <p:sp>
        <p:nvSpPr>
          <p:cNvPr id="250" name="Google Shape;250;p33"/>
          <p:cNvSpPr txBox="1">
            <a:spLocks noGrp="1"/>
          </p:cNvSpPr>
          <p:nvPr>
            <p:ph type="body" idx="1"/>
          </p:nvPr>
        </p:nvSpPr>
        <p:spPr>
          <a:xfrm>
            <a:off x="5358384" y="640081"/>
            <a:ext cx="6024654" cy="5257800"/>
          </a:xfrm>
          <a:prstGeom prst="rect">
            <a:avLst/>
          </a:prstGeom>
          <a:noFill/>
          <a:ln>
            <a:noFill/>
          </a:ln>
        </p:spPr>
        <p:txBody>
          <a:bodyPr spcFirstLastPara="1" wrap="square" lIns="91425" tIns="45700" rIns="91425" bIns="45700" anchor="ctr" anchorCtr="0">
            <a:normAutofit lnSpcReduction="10000"/>
          </a:bodyPr>
          <a:lstStyle/>
          <a:p>
            <a:pPr marL="228600" lvl="0" indent="-228600" algn="l" rtl="0">
              <a:lnSpc>
                <a:spcPct val="90000"/>
              </a:lnSpc>
              <a:spcBef>
                <a:spcPts val="0"/>
              </a:spcBef>
              <a:spcAft>
                <a:spcPts val="0"/>
              </a:spcAft>
              <a:buClr>
                <a:schemeClr val="dk1"/>
              </a:buClr>
              <a:buSzPct val="108108"/>
              <a:buChar char="•"/>
            </a:pPr>
            <a:r>
              <a:rPr lang="en-GB" sz="2200" dirty="0"/>
              <a:t>Focused Intervention Groups are put into place to enable the lowest achieving 20% to narrow the gap and accelerate learning.</a:t>
            </a:r>
            <a:endParaRPr dirty="0"/>
          </a:p>
          <a:p>
            <a:pPr marL="228600" lvl="0" indent="-228600" algn="l" rtl="0">
              <a:lnSpc>
                <a:spcPct val="90000"/>
              </a:lnSpc>
              <a:spcBef>
                <a:spcPts val="1000"/>
              </a:spcBef>
              <a:spcAft>
                <a:spcPts val="0"/>
              </a:spcAft>
              <a:buClr>
                <a:schemeClr val="dk1"/>
              </a:buClr>
              <a:buSzPct val="108108"/>
              <a:buChar char="•"/>
            </a:pPr>
            <a:r>
              <a:rPr lang="en-GB" sz="2200" dirty="0"/>
              <a:t>Same Day Interventions/Post-Lesson Follow-up/ Pre-Teach for future lessons</a:t>
            </a:r>
            <a:endParaRPr dirty="0"/>
          </a:p>
          <a:p>
            <a:pPr marL="228600" lvl="0" indent="-228600" algn="l" rtl="0">
              <a:lnSpc>
                <a:spcPct val="90000"/>
              </a:lnSpc>
              <a:spcBef>
                <a:spcPts val="1000"/>
              </a:spcBef>
              <a:spcAft>
                <a:spcPts val="0"/>
              </a:spcAft>
              <a:buClr>
                <a:schemeClr val="dk1"/>
              </a:buClr>
              <a:buSzPct val="108108"/>
              <a:buChar char="•"/>
            </a:pPr>
            <a:r>
              <a:rPr lang="en-GB" sz="2200" dirty="0"/>
              <a:t>We aim for 3x per week.</a:t>
            </a:r>
            <a:endParaRPr dirty="0"/>
          </a:p>
          <a:p>
            <a:pPr marL="228600" lvl="0" indent="-228600" algn="l" rtl="0">
              <a:lnSpc>
                <a:spcPct val="90000"/>
              </a:lnSpc>
              <a:spcBef>
                <a:spcPts val="1000"/>
              </a:spcBef>
              <a:spcAft>
                <a:spcPts val="0"/>
              </a:spcAft>
              <a:buClr>
                <a:schemeClr val="dk1"/>
              </a:buClr>
              <a:buSzPct val="108108"/>
              <a:buChar char="•"/>
            </a:pPr>
            <a:r>
              <a:rPr lang="en-GB" sz="2200" dirty="0"/>
              <a:t>Teachers to check out MM Ready To Progress Documents for a clear and planned Intervention Programme</a:t>
            </a:r>
          </a:p>
          <a:p>
            <a:pPr marL="228600" lvl="0" indent="-228600" algn="l" rtl="0">
              <a:lnSpc>
                <a:spcPct val="90000"/>
              </a:lnSpc>
              <a:spcBef>
                <a:spcPts val="1000"/>
              </a:spcBef>
              <a:spcAft>
                <a:spcPts val="0"/>
              </a:spcAft>
              <a:buClr>
                <a:schemeClr val="dk1"/>
              </a:buClr>
              <a:buSzPct val="108108"/>
              <a:buChar char="•"/>
            </a:pPr>
            <a:r>
              <a:rPr lang="en-GB" sz="2200" dirty="0"/>
              <a:t>Also check out Power of Maths and Maths No Problem for some great Mastery Intervention Materials.</a:t>
            </a:r>
            <a:endParaRPr dirty="0"/>
          </a:p>
          <a:p>
            <a:pPr marL="228600" lvl="0" indent="-88900" algn="l" rtl="0">
              <a:lnSpc>
                <a:spcPct val="90000"/>
              </a:lnSpc>
              <a:spcBef>
                <a:spcPts val="1000"/>
              </a:spcBef>
              <a:spcAft>
                <a:spcPts val="0"/>
              </a:spcAft>
              <a:buClr>
                <a:schemeClr val="dk1"/>
              </a:buClr>
              <a:buSzPct val="108108"/>
              <a:buNone/>
            </a:pPr>
            <a:endParaRPr sz="2200" dirty="0"/>
          </a:p>
          <a:p>
            <a:pPr marL="228600" lvl="0" indent="-228600" algn="l" rtl="0">
              <a:lnSpc>
                <a:spcPct val="90000"/>
              </a:lnSpc>
              <a:spcBef>
                <a:spcPts val="1000"/>
              </a:spcBef>
              <a:spcAft>
                <a:spcPts val="0"/>
              </a:spcAft>
              <a:buClr>
                <a:schemeClr val="dk1"/>
              </a:buClr>
              <a:buSzPct val="108108"/>
              <a:buChar char="•"/>
            </a:pPr>
            <a:r>
              <a:rPr lang="en-GB" sz="2200" dirty="0"/>
              <a:t>Optional Greater Depth Group at least 6 times per year - to help challenge the Greater Depth (gives those children that special time).</a:t>
            </a:r>
            <a:endParaRPr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6" name="Google Shape;256;p15"/>
          <p:cNvPicPr preferRelativeResize="0"/>
          <p:nvPr/>
        </p:nvPicPr>
        <p:blipFill rotWithShape="1">
          <a:blip r:embed="rId3">
            <a:alphaModFix/>
          </a:blip>
          <a:srcRect/>
          <a:stretch/>
        </p:blipFill>
        <p:spPr>
          <a:xfrm>
            <a:off x="697802" y="643467"/>
            <a:ext cx="2500153" cy="3226004"/>
          </a:xfrm>
          <a:prstGeom prst="rect">
            <a:avLst/>
          </a:prstGeom>
          <a:noFill/>
          <a:ln>
            <a:noFill/>
          </a:ln>
        </p:spPr>
      </p:pic>
      <p:pic>
        <p:nvPicPr>
          <p:cNvPr id="257" name="Google Shape;257;p15"/>
          <p:cNvPicPr preferRelativeResize="0"/>
          <p:nvPr/>
        </p:nvPicPr>
        <p:blipFill rotWithShape="1">
          <a:blip r:embed="rId4">
            <a:alphaModFix/>
          </a:blip>
          <a:srcRect/>
          <a:stretch/>
        </p:blipFill>
        <p:spPr>
          <a:xfrm>
            <a:off x="3437285" y="641274"/>
            <a:ext cx="2556608" cy="3226005"/>
          </a:xfrm>
          <a:prstGeom prst="rect">
            <a:avLst/>
          </a:prstGeom>
          <a:noFill/>
          <a:ln>
            <a:noFill/>
          </a:ln>
        </p:spPr>
      </p:pic>
      <p:pic>
        <p:nvPicPr>
          <p:cNvPr id="258" name="Google Shape;258;p15"/>
          <p:cNvPicPr preferRelativeResize="0"/>
          <p:nvPr/>
        </p:nvPicPr>
        <p:blipFill rotWithShape="1">
          <a:blip r:embed="rId5">
            <a:alphaModFix/>
          </a:blip>
          <a:srcRect/>
          <a:stretch/>
        </p:blipFill>
        <p:spPr>
          <a:xfrm>
            <a:off x="9431178" y="641273"/>
            <a:ext cx="2514759" cy="3226005"/>
          </a:xfrm>
          <a:prstGeom prst="rect">
            <a:avLst/>
          </a:prstGeom>
          <a:noFill/>
          <a:ln>
            <a:noFill/>
          </a:ln>
        </p:spPr>
      </p:pic>
      <p:pic>
        <p:nvPicPr>
          <p:cNvPr id="259" name="Google Shape;259;p15"/>
          <p:cNvPicPr preferRelativeResize="0"/>
          <p:nvPr/>
        </p:nvPicPr>
        <p:blipFill rotWithShape="1">
          <a:blip r:embed="rId6">
            <a:alphaModFix/>
          </a:blip>
          <a:srcRect/>
          <a:stretch/>
        </p:blipFill>
        <p:spPr>
          <a:xfrm>
            <a:off x="6578186" y="641273"/>
            <a:ext cx="2514760" cy="3226006"/>
          </a:xfrm>
          <a:prstGeom prst="rect">
            <a:avLst/>
          </a:prstGeom>
          <a:noFill/>
          <a:ln>
            <a:noFill/>
          </a:ln>
        </p:spPr>
      </p:pic>
      <p:sp>
        <p:nvSpPr>
          <p:cNvPr id="260" name="Google Shape;260;p15"/>
          <p:cNvSpPr/>
          <p:nvPr/>
        </p:nvSpPr>
        <p:spPr>
          <a:xfrm>
            <a:off x="1" y="4233674"/>
            <a:ext cx="12192000" cy="262432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15"/>
          <p:cNvSpPr txBox="1">
            <a:spLocks noGrp="1"/>
          </p:cNvSpPr>
          <p:nvPr>
            <p:ph type="title"/>
          </p:nvPr>
        </p:nvSpPr>
        <p:spPr>
          <a:xfrm>
            <a:off x="969264" y="4535424"/>
            <a:ext cx="3685032" cy="14996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Font typeface="Calibri"/>
              <a:buNone/>
            </a:pPr>
            <a:r>
              <a:rPr lang="en-GB" sz="3400">
                <a:solidFill>
                  <a:schemeClr val="lt1"/>
                </a:solidFill>
              </a:rPr>
              <a:t>Homework</a:t>
            </a:r>
            <a:endParaRPr/>
          </a:p>
        </p:txBody>
      </p:sp>
      <p:sp>
        <p:nvSpPr>
          <p:cNvPr id="262" name="Google Shape;262;p15"/>
          <p:cNvSpPr txBox="1">
            <a:spLocks noGrp="1"/>
          </p:cNvSpPr>
          <p:nvPr>
            <p:ph type="body" idx="1"/>
          </p:nvPr>
        </p:nvSpPr>
        <p:spPr>
          <a:xfrm>
            <a:off x="5074920" y="4535423"/>
            <a:ext cx="4930626" cy="1586163"/>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lt1"/>
              </a:buClr>
              <a:buSzPct val="100000"/>
              <a:buChar char="•"/>
            </a:pPr>
            <a:r>
              <a:rPr lang="en-GB" sz="1400">
                <a:solidFill>
                  <a:schemeClr val="lt1"/>
                </a:solidFill>
              </a:rPr>
              <a:t>One piece of Maths Homework per week (based on the current Unit or in preparation for the next Unit).</a:t>
            </a:r>
            <a:endParaRPr/>
          </a:p>
          <a:p>
            <a:pPr marL="228600" lvl="0" indent="-228600" algn="l" rtl="0">
              <a:lnSpc>
                <a:spcPct val="90000"/>
              </a:lnSpc>
              <a:spcBef>
                <a:spcPts val="1000"/>
              </a:spcBef>
              <a:spcAft>
                <a:spcPts val="0"/>
              </a:spcAft>
              <a:buClr>
                <a:schemeClr val="lt1"/>
              </a:buClr>
              <a:buSzPct val="100000"/>
              <a:buChar char="•"/>
            </a:pPr>
            <a:r>
              <a:rPr lang="en-GB" sz="1400">
                <a:solidFill>
                  <a:schemeClr val="lt1"/>
                </a:solidFill>
              </a:rPr>
              <a:t>Can use resources from Maths Mastery</a:t>
            </a:r>
            <a:endParaRPr/>
          </a:p>
          <a:p>
            <a:pPr marL="228600" lvl="0" indent="-228600" algn="l" rtl="0">
              <a:lnSpc>
                <a:spcPct val="90000"/>
              </a:lnSpc>
              <a:spcBef>
                <a:spcPts val="1000"/>
              </a:spcBef>
              <a:spcAft>
                <a:spcPts val="0"/>
              </a:spcAft>
              <a:buClr>
                <a:schemeClr val="lt1"/>
              </a:buClr>
              <a:buSzPct val="100000"/>
              <a:buChar char="•"/>
            </a:pPr>
            <a:r>
              <a:rPr lang="en-GB" sz="1400">
                <a:solidFill>
                  <a:schemeClr val="lt1"/>
                </a:solidFill>
              </a:rPr>
              <a:t>Power of Maths (KS1)</a:t>
            </a:r>
            <a:endParaRPr/>
          </a:p>
          <a:p>
            <a:pPr marL="228600" lvl="0" indent="-228600" algn="l" rtl="0">
              <a:lnSpc>
                <a:spcPct val="90000"/>
              </a:lnSpc>
              <a:spcBef>
                <a:spcPts val="1000"/>
              </a:spcBef>
              <a:spcAft>
                <a:spcPts val="0"/>
              </a:spcAft>
              <a:buClr>
                <a:schemeClr val="lt1"/>
              </a:buClr>
              <a:buSzPct val="100000"/>
              <a:buChar char="•"/>
            </a:pPr>
            <a:r>
              <a:rPr lang="en-GB" sz="1400">
                <a:solidFill>
                  <a:schemeClr val="lt1"/>
                </a:solidFill>
              </a:rPr>
              <a:t>Maths No Problem (Y1-Y6)</a:t>
            </a:r>
            <a:endParaRPr/>
          </a:p>
          <a:p>
            <a:pPr marL="228600" lvl="0" indent="-228600" algn="l" rtl="0">
              <a:lnSpc>
                <a:spcPct val="90000"/>
              </a:lnSpc>
              <a:spcBef>
                <a:spcPts val="1000"/>
              </a:spcBef>
              <a:spcAft>
                <a:spcPts val="0"/>
              </a:spcAft>
              <a:buClr>
                <a:schemeClr val="lt1"/>
              </a:buClr>
              <a:buSzPct val="100000"/>
              <a:buChar char="•"/>
            </a:pPr>
            <a:r>
              <a:rPr lang="en-GB" sz="1400">
                <a:solidFill>
                  <a:schemeClr val="lt1"/>
                </a:solidFill>
              </a:rPr>
              <a:t>Really easy to set and both really visual</a:t>
            </a:r>
            <a:endParaRPr/>
          </a:p>
          <a:p>
            <a:pPr marL="228600" lvl="0" indent="-228600" algn="l" rtl="0">
              <a:lnSpc>
                <a:spcPct val="90000"/>
              </a:lnSpc>
              <a:spcBef>
                <a:spcPts val="1000"/>
              </a:spcBef>
              <a:spcAft>
                <a:spcPts val="0"/>
              </a:spcAft>
              <a:buClr>
                <a:schemeClr val="lt1"/>
              </a:buClr>
              <a:buSzPct val="100000"/>
              <a:buChar char="•"/>
            </a:pPr>
            <a:r>
              <a:rPr lang="en-GB" sz="1400">
                <a:solidFill>
                  <a:schemeClr val="lt1"/>
                </a:solidFill>
              </a:rPr>
              <a:t>TTRS (3 minutes per day for rapid x tables knowledge)</a:t>
            </a:r>
            <a:endParaRPr/>
          </a:p>
          <a:p>
            <a:pPr marL="228600" lvl="0" indent="-159702" algn="l" rtl="0">
              <a:lnSpc>
                <a:spcPct val="90000"/>
              </a:lnSpc>
              <a:spcBef>
                <a:spcPts val="1000"/>
              </a:spcBef>
              <a:spcAft>
                <a:spcPts val="0"/>
              </a:spcAft>
              <a:buClr>
                <a:schemeClr val="dk1"/>
              </a:buClr>
              <a:buSzPct val="100000"/>
              <a:buNone/>
            </a:pPr>
            <a:endParaRPr sz="1400">
              <a:solidFill>
                <a:schemeClr val="lt1"/>
              </a:solidFill>
            </a:endParaRPr>
          </a:p>
        </p:txBody>
      </p:sp>
      <p:grpSp>
        <p:nvGrpSpPr>
          <p:cNvPr id="263" name="Google Shape;263;p15"/>
          <p:cNvGrpSpPr/>
          <p:nvPr/>
        </p:nvGrpSpPr>
        <p:grpSpPr>
          <a:xfrm>
            <a:off x="10208171" y="4821439"/>
            <a:ext cx="1128382" cy="847206"/>
            <a:chOff x="8183879" y="1000124"/>
            <a:chExt cx="1562267" cy="1172973"/>
          </a:xfrm>
        </p:grpSpPr>
        <p:sp>
          <p:nvSpPr>
            <p:cNvPr id="264" name="Google Shape;264;p15"/>
            <p:cNvSpPr/>
            <p:nvPr/>
          </p:nvSpPr>
          <p:spPr>
            <a:xfrm>
              <a:off x="8183879" y="1348782"/>
              <a:ext cx="935037" cy="824315"/>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15"/>
            <p:cNvSpPr/>
            <p:nvPr/>
          </p:nvSpPr>
          <p:spPr>
            <a:xfrm>
              <a:off x="8983979" y="1000124"/>
              <a:ext cx="762167" cy="671915"/>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f69cf85f9f_0_10"/>
          <p:cNvSpPr txBox="1">
            <a:spLocks noGrp="1"/>
          </p:cNvSpPr>
          <p:nvPr>
            <p:ph type="title"/>
          </p:nvPr>
        </p:nvSpPr>
        <p:spPr>
          <a:xfrm>
            <a:off x="678463" y="1281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Maths in EYFS</a:t>
            </a:r>
            <a:endParaRPr/>
          </a:p>
        </p:txBody>
      </p:sp>
      <p:pic>
        <p:nvPicPr>
          <p:cNvPr id="272" name="Google Shape;272;gf69cf85f9f_0_10"/>
          <p:cNvPicPr preferRelativeResize="0"/>
          <p:nvPr/>
        </p:nvPicPr>
        <p:blipFill rotWithShape="1">
          <a:blip r:embed="rId3">
            <a:alphaModFix/>
          </a:blip>
          <a:srcRect/>
          <a:stretch/>
        </p:blipFill>
        <p:spPr>
          <a:xfrm>
            <a:off x="522875" y="1224300"/>
            <a:ext cx="11197249" cy="5453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f69cf85f9f_0_18"/>
          <p:cNvPicPr preferRelativeResize="0"/>
          <p:nvPr/>
        </p:nvPicPr>
        <p:blipFill rotWithShape="1">
          <a:blip r:embed="rId3">
            <a:alphaModFix/>
          </a:blip>
          <a:srcRect/>
          <a:stretch/>
        </p:blipFill>
        <p:spPr>
          <a:xfrm>
            <a:off x="710425" y="484625"/>
            <a:ext cx="10461326" cy="6227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gf69cf85f9f_0_25"/>
          <p:cNvPicPr preferRelativeResize="0"/>
          <p:nvPr/>
        </p:nvPicPr>
        <p:blipFill rotWithShape="1">
          <a:blip r:embed="rId3">
            <a:alphaModFix/>
          </a:blip>
          <a:srcRect/>
          <a:stretch/>
        </p:blipFill>
        <p:spPr>
          <a:xfrm>
            <a:off x="777300" y="139650"/>
            <a:ext cx="9871575" cy="6428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f5b4c83fff_0_9"/>
          <p:cNvSpPr txBox="1"/>
          <p:nvPr/>
        </p:nvSpPr>
        <p:spPr>
          <a:xfrm>
            <a:off x="0" y="0"/>
            <a:ext cx="12192000" cy="6694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950"/>
              <a:buFont typeface="Arial"/>
              <a:buNone/>
            </a:pPr>
            <a:r>
              <a:rPr lang="en-GB" sz="1950" b="0" i="0" u="none" strike="noStrike" cap="none">
                <a:solidFill>
                  <a:srgbClr val="4C4C4C"/>
                </a:solidFill>
                <a:highlight>
                  <a:srgbClr val="FFFFFF"/>
                </a:highlight>
                <a:latin typeface="Times New Roman"/>
                <a:ea typeface="Times New Roman"/>
                <a:cs typeface="Times New Roman"/>
                <a:sym typeface="Times New Roman"/>
              </a:rPr>
              <a:t>SMSC and Cultural Capital in Mathematics</a:t>
            </a:r>
            <a:endParaRPr sz="1950" b="0" i="0" u="none" strike="noStrike" cap="none">
              <a:solidFill>
                <a:srgbClr val="4C4C4C"/>
              </a:solidFill>
              <a:highlight>
                <a:srgbClr val="FFFFFF"/>
              </a:highlight>
              <a:latin typeface="Times New Roman"/>
              <a:ea typeface="Times New Roman"/>
              <a:cs typeface="Times New Roman"/>
              <a:sym typeface="Times New Roman"/>
            </a:endParaRPr>
          </a:p>
          <a:p>
            <a:pPr marL="0" marR="0" lvl="0" indent="0" algn="l" rtl="0">
              <a:lnSpc>
                <a:spcPct val="115000"/>
              </a:lnSpc>
              <a:spcBef>
                <a:spcPts val="1500"/>
              </a:spcBef>
              <a:spcAft>
                <a:spcPts val="0"/>
              </a:spcAft>
              <a:buClr>
                <a:srgbClr val="000000"/>
              </a:buClr>
              <a:buSzPts val="1200"/>
              <a:buFont typeface="Arial"/>
              <a:buNone/>
            </a:pPr>
            <a:r>
              <a:rPr lang="en-GB" sz="1200" b="1" i="0" u="none" strike="noStrike" cap="none">
                <a:solidFill>
                  <a:srgbClr val="4C4C4C"/>
                </a:solidFill>
                <a:highlight>
                  <a:srgbClr val="FFFFFF"/>
                </a:highlight>
                <a:latin typeface="Arial"/>
                <a:ea typeface="Arial"/>
                <a:cs typeface="Arial"/>
                <a:sym typeface="Arial"/>
              </a:rPr>
              <a:t>Spiritual development in Mathematics</a:t>
            </a:r>
            <a:endParaRPr sz="1200" b="1" i="0" u="none" strike="noStrike" cap="none">
              <a:solidFill>
                <a:srgbClr val="4C4C4C"/>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200"/>
              <a:buFont typeface="Arial"/>
              <a:buNone/>
            </a:pPr>
            <a:r>
              <a:rPr lang="en-GB" sz="1200" b="0" i="0" u="none" strike="noStrike" cap="none">
                <a:solidFill>
                  <a:srgbClr val="4C4C4C"/>
                </a:solidFill>
                <a:highlight>
                  <a:srgbClr val="FFFFFF"/>
                </a:highlight>
                <a:latin typeface="Arial"/>
                <a:ea typeface="Arial"/>
                <a:cs typeface="Arial"/>
                <a:sym typeface="Arial"/>
              </a:rPr>
              <a:t>The study of mathematics enables students to make sense of the world around them and we strive to enable each of our students to explore the connections between their numeracy skills and every-day life. Developing deep thinking and an ability to question the way in which the world works promotes the spiritual growth of students. Students are encouraged to see the sequences, patterns, symmetry and scale both in the man-made and the natural world and to use maths as a tool to explore it more fully.</a:t>
            </a:r>
            <a:endParaRPr sz="1200" b="0" i="0" u="none" strike="noStrike" cap="none">
              <a:solidFill>
                <a:srgbClr val="4C4C4C"/>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200"/>
              <a:buFont typeface="Arial"/>
              <a:buNone/>
            </a:pPr>
            <a:r>
              <a:rPr lang="en-GB" sz="1200" b="0" i="0" u="none" strike="noStrike" cap="none">
                <a:solidFill>
                  <a:srgbClr val="4C4C4C"/>
                </a:solidFill>
                <a:highlight>
                  <a:srgbClr val="FFFFFF"/>
                </a:highlight>
                <a:latin typeface="Arial"/>
                <a:ea typeface="Arial"/>
                <a:cs typeface="Arial"/>
                <a:sym typeface="Arial"/>
              </a:rPr>
              <a:t> </a:t>
            </a:r>
            <a:endParaRPr sz="1200" b="0" i="0" u="none" strike="noStrike" cap="none">
              <a:solidFill>
                <a:srgbClr val="4C4C4C"/>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200"/>
              <a:buFont typeface="Arial"/>
              <a:buNone/>
            </a:pPr>
            <a:r>
              <a:rPr lang="en-GB" sz="1200" b="1" i="0" u="none" strike="noStrike" cap="none">
                <a:solidFill>
                  <a:srgbClr val="4C4C4C"/>
                </a:solidFill>
                <a:highlight>
                  <a:srgbClr val="FFFFFF"/>
                </a:highlight>
                <a:latin typeface="Arial"/>
                <a:ea typeface="Arial"/>
                <a:cs typeface="Arial"/>
                <a:sym typeface="Arial"/>
              </a:rPr>
              <a:t>Moral development in Mathematics</a:t>
            </a:r>
            <a:endParaRPr sz="1200" b="1" i="0" u="none" strike="noStrike" cap="none">
              <a:solidFill>
                <a:srgbClr val="4C4C4C"/>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200"/>
              <a:buFont typeface="Arial"/>
              <a:buNone/>
            </a:pPr>
            <a:r>
              <a:rPr lang="en-GB" sz="1200" b="0" i="0" u="none" strike="noStrike" cap="none">
                <a:solidFill>
                  <a:srgbClr val="4C4C4C"/>
                </a:solidFill>
                <a:highlight>
                  <a:srgbClr val="FFFFFF"/>
                </a:highlight>
                <a:latin typeface="Arial"/>
                <a:ea typeface="Arial"/>
                <a:cs typeface="Arial"/>
                <a:sym typeface="Arial"/>
              </a:rPr>
              <a:t>The moral development of students is an important thread running through mathematics. Students are provided with opportunities to use their maths skills in real life contexts, applying and exploring the skills required in solving various problems.</a:t>
            </a:r>
            <a:endParaRPr sz="1200" b="0" i="0" u="none" strike="noStrike" cap="none">
              <a:solidFill>
                <a:srgbClr val="4C4C4C"/>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200"/>
              <a:buFont typeface="Arial"/>
              <a:buNone/>
            </a:pPr>
            <a:r>
              <a:rPr lang="en-GB" sz="1200" b="0" i="0" u="none" strike="noStrike" cap="none">
                <a:solidFill>
                  <a:srgbClr val="4C4C4C"/>
                </a:solidFill>
                <a:highlight>
                  <a:srgbClr val="FFFFFF"/>
                </a:highlight>
                <a:latin typeface="Arial"/>
                <a:ea typeface="Arial"/>
                <a:cs typeface="Arial"/>
                <a:sym typeface="Arial"/>
              </a:rPr>
              <a:t> </a:t>
            </a:r>
            <a:endParaRPr sz="1200" b="0" i="0" u="none" strike="noStrike" cap="none">
              <a:solidFill>
                <a:srgbClr val="4C4C4C"/>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200"/>
              <a:buFont typeface="Arial"/>
              <a:buNone/>
            </a:pPr>
            <a:r>
              <a:rPr lang="en-GB" sz="1200" b="1" i="0" u="none" strike="noStrike" cap="none">
                <a:solidFill>
                  <a:srgbClr val="4C4C4C"/>
                </a:solidFill>
                <a:highlight>
                  <a:srgbClr val="FFFFFF"/>
                </a:highlight>
                <a:latin typeface="Arial"/>
                <a:ea typeface="Arial"/>
                <a:cs typeface="Arial"/>
                <a:sym typeface="Arial"/>
              </a:rPr>
              <a:t>Social development in Mathematics</a:t>
            </a:r>
            <a:endParaRPr sz="1200" b="1" i="0" u="none" strike="noStrike" cap="none">
              <a:solidFill>
                <a:srgbClr val="4C4C4C"/>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200"/>
              <a:buFont typeface="Arial"/>
              <a:buNone/>
            </a:pPr>
            <a:r>
              <a:rPr lang="en-GB" sz="1200" b="0" i="0" u="none" strike="noStrike" cap="none">
                <a:solidFill>
                  <a:srgbClr val="4C4C4C"/>
                </a:solidFill>
                <a:highlight>
                  <a:srgbClr val="FFFFFF"/>
                </a:highlight>
                <a:latin typeface="Arial"/>
                <a:ea typeface="Arial"/>
                <a:cs typeface="Arial"/>
                <a:sym typeface="Arial"/>
              </a:rPr>
              <a:t>Problem solving skills and teamwork are fundamental to mathematics through creative thinking, discussion and explaining ideas. Students are always encouraged to explain concepts to each other and support each other in their learning. In this manner, students realise their own strengths and feel a sense of achievement which often boosts confidence. Over time they become more independent and resilient learners.</a:t>
            </a:r>
            <a:endParaRPr sz="1200" b="0" i="0" u="none" strike="noStrike" cap="none">
              <a:solidFill>
                <a:srgbClr val="4C4C4C"/>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200"/>
              <a:buFont typeface="Arial"/>
              <a:buNone/>
            </a:pPr>
            <a:r>
              <a:rPr lang="en-GB" sz="1200" b="0" i="0" u="none" strike="noStrike" cap="none">
                <a:solidFill>
                  <a:srgbClr val="4C4C4C"/>
                </a:solidFill>
                <a:highlight>
                  <a:srgbClr val="FFFFFF"/>
                </a:highlight>
                <a:latin typeface="Arial"/>
                <a:ea typeface="Arial"/>
                <a:cs typeface="Arial"/>
                <a:sym typeface="Arial"/>
              </a:rPr>
              <a:t> </a:t>
            </a:r>
            <a:endParaRPr sz="1200" b="0" i="0" u="none" strike="noStrike" cap="none">
              <a:solidFill>
                <a:srgbClr val="4C4C4C"/>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200"/>
              <a:buFont typeface="Arial"/>
              <a:buNone/>
            </a:pPr>
            <a:r>
              <a:rPr lang="en-GB" sz="1200" b="1" i="0" u="none" strike="noStrike" cap="none">
                <a:solidFill>
                  <a:srgbClr val="4C4C4C"/>
                </a:solidFill>
                <a:highlight>
                  <a:srgbClr val="FFFFFF"/>
                </a:highlight>
                <a:latin typeface="Arial"/>
                <a:ea typeface="Arial"/>
                <a:cs typeface="Arial"/>
                <a:sym typeface="Arial"/>
              </a:rPr>
              <a:t>Cultural Capital and development in Mathematics</a:t>
            </a:r>
            <a:endParaRPr sz="1200" b="1" i="0" u="none" strike="noStrike" cap="none">
              <a:solidFill>
                <a:srgbClr val="4C4C4C"/>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rgbClr val="000000"/>
              </a:buClr>
              <a:buSzPts val="1200"/>
              <a:buFont typeface="Arial"/>
              <a:buNone/>
            </a:pPr>
            <a:r>
              <a:rPr lang="en-GB" sz="1200" b="0" i="0" u="none" strike="noStrike" cap="none">
                <a:solidFill>
                  <a:srgbClr val="4C4C4C"/>
                </a:solidFill>
                <a:highlight>
                  <a:srgbClr val="FFFFFF"/>
                </a:highlight>
                <a:latin typeface="Arial"/>
                <a:ea typeface="Arial"/>
                <a:cs typeface="Arial"/>
                <a:sym typeface="Arial"/>
              </a:rPr>
              <a:t>With our firm belief that knowledge is transferable, our pupils are given every opportunity to participate in a wide range of learning experiences beyond their classroom. These experiences include trips to museums, theatres and community projects in and around London. They are also given regular opportunities to participate in school and national competitions to encourage more positive attitudes towards Mathematics. Cultural Capital is the essential knowledge that children need to prepare them for their future success – in the world of work, in relationships forged throughout life and as a valued contributor to society. When beginning their primary school journey in the EYFS, many children arrive to school with different and sometimes more limited experiences than others. Therefore, our aim is to give children the knowledge and skills to prepare them for what comes next in their lives. This includes the relevant vocabulary needed throughout their education and the opportunity to link maths to real-world problem solving.  </a:t>
            </a:r>
            <a:endParaRPr sz="1200" b="0" i="0" u="none" strike="noStrike" cap="none">
              <a:solidFill>
                <a:srgbClr val="4C4C4C"/>
              </a:solidFill>
              <a:highlight>
                <a:srgbClr val="FFFFFF"/>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f5b4c83fff_0_18"/>
          <p:cNvSpPr txBox="1">
            <a:spLocks noGrp="1"/>
          </p:cNvSpPr>
          <p:nvPr>
            <p:ph type="title"/>
          </p:nvPr>
        </p:nvSpPr>
        <p:spPr>
          <a:xfrm>
            <a:off x="344325" y="1100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Intent</a:t>
            </a:r>
            <a:endParaRPr/>
          </a:p>
        </p:txBody>
      </p:sp>
      <p:sp>
        <p:nvSpPr>
          <p:cNvPr id="297" name="Google Shape;297;gf5b4c83fff_0_18"/>
          <p:cNvSpPr txBox="1"/>
          <p:nvPr/>
        </p:nvSpPr>
        <p:spPr>
          <a:xfrm>
            <a:off x="242300" y="1297800"/>
            <a:ext cx="11375700" cy="425190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100"/>
              </a:spcBef>
              <a:spcAft>
                <a:spcPts val="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At Underhill, we believe that children should leave primary education as confident (BE CONFIDENT), curious (BE CURIOUS), co-operative (BE CO-OPERATIVE) and caring (BE CARING) mathematicians with a deep conceptual understanding of the skills required to approach any maths problem. Our mission is to enable all learners to enjoy and succeed in mathematics. We want learners to think about maths beyond what is tested in national examinations and to be equipped with an understanding of mathematics that will be relevant and useful in their future studies and in the world of work. We understand that a deep grasp of mathematics is essential to enabling greater social equity and mobility. </a:t>
            </a: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15000"/>
              </a:lnSpc>
              <a:spcBef>
                <a:spcPts val="1100"/>
              </a:spcBef>
              <a:spcAft>
                <a:spcPts val="0"/>
              </a:spcAft>
              <a:buClr>
                <a:srgbClr val="000000"/>
              </a:buClr>
              <a:buSzPts val="1400"/>
              <a:buFont typeface="Arial"/>
              <a:buNone/>
            </a:pP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15000"/>
              </a:lnSpc>
              <a:spcBef>
                <a:spcPts val="1100"/>
              </a:spcBef>
              <a:spcAft>
                <a:spcPts val="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We want our pupils to be successful not only in their schooling career, but throughout their adult lives. Through carefully designed lessons, our teachers are able to make meaningful connections between content with a high emphasis placed on problem solving. The Mathematics Mastery programme has been designed on principles to provide learners with a deep conceptual understanding of mathematical principles, the ability to confidently communicate in precise mathematical language, while becoming mathematical thinkers. </a:t>
            </a: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15000"/>
              </a:lnSpc>
              <a:spcBef>
                <a:spcPts val="1100"/>
              </a:spcBef>
              <a:spcAft>
                <a:spcPts val="0"/>
              </a:spcAft>
              <a:buClr>
                <a:srgbClr val="000000"/>
              </a:buClr>
              <a:buSzPts val="1400"/>
              <a:buFont typeface="Arial"/>
              <a:buNone/>
            </a:pP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15000"/>
              </a:lnSpc>
              <a:spcBef>
                <a:spcPts val="1100"/>
              </a:spcBef>
              <a:spcAft>
                <a:spcPts val="110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The programme can be delivered with confidence in the knowledge that if a student understands the core principles, they will be able to remember more and do more maths, in whatever context they encounter it. </a:t>
            </a:r>
            <a:endParaRPr sz="1400" b="0" i="0" u="none" strike="noStrike" cap="none">
              <a:solidFill>
                <a:srgbClr val="404040"/>
              </a:solidFill>
              <a:highlight>
                <a:srgbClr val="FFFFFF"/>
              </a:highlight>
              <a:latin typeface="Arial"/>
              <a:ea typeface="Arial"/>
              <a:cs typeface="Arial"/>
              <a:sym typeface="Arial"/>
            </a:endParaRPr>
          </a:p>
        </p:txBody>
      </p:sp>
      <p:pic>
        <p:nvPicPr>
          <p:cNvPr id="298" name="Google Shape;298;gf5b4c83fff_0_18"/>
          <p:cNvPicPr preferRelativeResize="0"/>
          <p:nvPr/>
        </p:nvPicPr>
        <p:blipFill rotWithShape="1">
          <a:blip r:embed="rId3">
            <a:alphaModFix/>
          </a:blip>
          <a:srcRect l="15107" t="20503" r="17020" b="17193"/>
          <a:stretch/>
        </p:blipFill>
        <p:spPr>
          <a:xfrm>
            <a:off x="10127700" y="5043699"/>
            <a:ext cx="1390060" cy="1325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f5b4c83fff_0_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Implementation</a:t>
            </a:r>
            <a:endParaRPr/>
          </a:p>
        </p:txBody>
      </p:sp>
      <p:sp>
        <p:nvSpPr>
          <p:cNvPr id="305" name="Google Shape;305;gf5b4c83fff_0_27"/>
          <p:cNvSpPr txBox="1"/>
          <p:nvPr/>
        </p:nvSpPr>
        <p:spPr>
          <a:xfrm>
            <a:off x="165775" y="1690825"/>
            <a:ext cx="11592600" cy="427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To ensure whole-school consistency and progression, Mathematics at Underhill is planned and sequenced using Mathematics Mastery. This is fully aligned with the National Curriculum and the school’s ongoing engagement with the Mathematics Mastery team continues to ensure that staff at all levels understand the pedagogy of the approach. </a:t>
            </a: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New concepts are shared within the context of an initial related problem or ‘Big Picture’, which children are able to discuss in partners. This initial problem-solving activity prompts discussion and reasoning, as well as promoting an awareness of maths in relatable real-life contexts that link to other areas of learning. </a:t>
            </a: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In EYFS, KS1 and KS2, these problems are almost always presented with objects (concrete manipulatives) and pictorial representations. </a:t>
            </a: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The programme uses a six-part lesson designed to test conceptual and procedural knowledge and assess children regularly to identify those requiring intervention, so that all children keep up. Each lesson phase provides the means to achieve greater depth. </a:t>
            </a: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Independent work provides the means for all children to develop their fluency further, before progressing to more complex related problems. The large majority of children progress through the curriculum content at the same pace. </a:t>
            </a: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Differentiation is achieved by emphasising deep knowledge and through individual support and intervention. Mathematical topics are taught in blocks, to enable the achievement of ‘mastery’ over time. Practice and consolidation play a central role. Carefully designed variation within this builds fluency and understanding of underlying mathematical concepts. </a:t>
            </a:r>
            <a:endParaRPr sz="1400" b="0" i="0" u="none" strike="noStrike" cap="none">
              <a:solidFill>
                <a:srgbClr val="000000"/>
              </a:solidFill>
              <a:latin typeface="Arial"/>
              <a:ea typeface="Arial"/>
              <a:cs typeface="Arial"/>
              <a:sym typeface="Arial"/>
            </a:endParaRPr>
          </a:p>
        </p:txBody>
      </p:sp>
      <p:pic>
        <p:nvPicPr>
          <p:cNvPr id="306" name="Google Shape;306;gf5b4c83fff_0_27"/>
          <p:cNvPicPr preferRelativeResize="0"/>
          <p:nvPr/>
        </p:nvPicPr>
        <p:blipFill rotWithShape="1">
          <a:blip r:embed="rId3">
            <a:alphaModFix/>
          </a:blip>
          <a:srcRect l="15107" t="20503" r="17020" b="17193"/>
          <a:stretch/>
        </p:blipFill>
        <p:spPr>
          <a:xfrm>
            <a:off x="9963750" y="184749"/>
            <a:ext cx="1390060" cy="1325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2"/>
          <p:cNvSpPr/>
          <p:nvPr/>
        </p:nvSpPr>
        <p:spPr>
          <a:xfrm>
            <a:off x="336384" y="303591"/>
            <a:ext cx="4334256" cy="5896743"/>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9" name="Google Shape;109;p2"/>
          <p:cNvCxnSpPr/>
          <p:nvPr/>
        </p:nvCxnSpPr>
        <p:spPr>
          <a:xfrm>
            <a:off x="704088" y="2050687"/>
            <a:ext cx="3685032" cy="0"/>
          </a:xfrm>
          <a:prstGeom prst="straightConnector1">
            <a:avLst/>
          </a:prstGeom>
          <a:noFill/>
          <a:ln w="22225" cap="flat" cmpd="sng">
            <a:solidFill>
              <a:srgbClr val="E7E6E6"/>
            </a:solidFill>
            <a:prstDash val="solid"/>
            <a:miter lim="800000"/>
            <a:headEnd type="none" w="sm" len="sm"/>
            <a:tailEnd type="none" w="sm" len="sm"/>
          </a:ln>
        </p:spPr>
      </p:cxnSp>
      <p:sp>
        <p:nvSpPr>
          <p:cNvPr id="110" name="Google Shape;110;p2"/>
          <p:cNvSpPr txBox="1"/>
          <p:nvPr/>
        </p:nvSpPr>
        <p:spPr>
          <a:xfrm>
            <a:off x="593610" y="2121763"/>
            <a:ext cx="3822192" cy="377301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000"/>
              <a:buFont typeface="Arial"/>
              <a:buChar char="•"/>
            </a:pPr>
            <a:r>
              <a:rPr lang="en-GB" sz="2000" b="0" i="0" u="none" strike="noStrike" cap="none">
                <a:solidFill>
                  <a:schemeClr val="lt1"/>
                </a:solidFill>
                <a:latin typeface="Calibri"/>
                <a:ea typeface="Calibri"/>
                <a:cs typeface="Calibri"/>
                <a:sym typeface="Calibri"/>
              </a:rPr>
              <a:t>What is ‘True Maths Mastery’?</a:t>
            </a:r>
            <a:endParaRPr sz="1400" b="0" i="0" u="none" strike="noStrike" cap="none">
              <a:solidFill>
                <a:srgbClr val="000000"/>
              </a:solidFill>
              <a:latin typeface="Arial"/>
              <a:ea typeface="Arial"/>
              <a:cs typeface="Arial"/>
              <a:sym typeface="Arial"/>
            </a:endParaRPr>
          </a:p>
          <a:p>
            <a:pPr marL="0" marR="0" lvl="0" indent="127000" algn="l" rtl="0">
              <a:lnSpc>
                <a:spcPct val="90000"/>
              </a:lnSpc>
              <a:spcBef>
                <a:spcPts val="600"/>
              </a:spcBef>
              <a:spcAft>
                <a:spcPts val="0"/>
              </a:spcAft>
              <a:buClr>
                <a:schemeClr val="dk1"/>
              </a:buClr>
              <a:buSzPts val="2000"/>
              <a:buFont typeface="Arial"/>
              <a:buNone/>
            </a:pPr>
            <a:endParaRPr sz="2000" b="0" i="0" u="none" strike="noStrike" cap="none">
              <a:solidFill>
                <a:schemeClr val="lt1"/>
              </a:solidFill>
              <a:latin typeface="Calibri"/>
              <a:ea typeface="Calibri"/>
              <a:cs typeface="Calibri"/>
              <a:sym typeface="Calibri"/>
            </a:endParaRPr>
          </a:p>
          <a:p>
            <a:pPr marL="0" marR="0" lvl="0" indent="0" algn="l" rtl="0">
              <a:lnSpc>
                <a:spcPct val="90000"/>
              </a:lnSpc>
              <a:spcBef>
                <a:spcPts val="600"/>
              </a:spcBef>
              <a:spcAft>
                <a:spcPts val="0"/>
              </a:spcAft>
              <a:buClr>
                <a:schemeClr val="lt1"/>
              </a:buClr>
              <a:buSzPts val="2000"/>
              <a:buFont typeface="Arial"/>
              <a:buChar char="•"/>
            </a:pPr>
            <a:r>
              <a:rPr lang="en-GB" sz="2000" b="0" i="0" u="none" strike="noStrike" cap="none">
                <a:solidFill>
                  <a:schemeClr val="lt1"/>
                </a:solidFill>
                <a:latin typeface="Calibri"/>
                <a:ea typeface="Calibri"/>
                <a:cs typeface="Calibri"/>
                <a:sym typeface="Calibri"/>
              </a:rPr>
              <a:t>Fluency</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chemeClr val="lt1"/>
              </a:buClr>
              <a:buSzPts val="2000"/>
              <a:buFont typeface="Arial"/>
              <a:buChar char="•"/>
            </a:pPr>
            <a:r>
              <a:rPr lang="en-GB" sz="2000" b="0" i="0" u="none" strike="noStrike" cap="none">
                <a:solidFill>
                  <a:schemeClr val="lt1"/>
                </a:solidFill>
                <a:latin typeface="Calibri"/>
                <a:ea typeface="Calibri"/>
                <a:cs typeface="Calibri"/>
                <a:sym typeface="Calibri"/>
              </a:rPr>
              <a:t>Representation and Structure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chemeClr val="lt1"/>
              </a:buClr>
              <a:buSzPts val="2000"/>
              <a:buFont typeface="Arial"/>
              <a:buChar char="•"/>
            </a:pPr>
            <a:r>
              <a:rPr lang="en-GB" sz="2000" b="0" i="0" u="none" strike="noStrike" cap="none">
                <a:solidFill>
                  <a:schemeClr val="lt1"/>
                </a:solidFill>
                <a:latin typeface="Calibri"/>
                <a:ea typeface="Calibri"/>
                <a:cs typeface="Calibri"/>
                <a:sym typeface="Calibri"/>
              </a:rPr>
              <a:t>Variation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chemeClr val="lt1"/>
              </a:buClr>
              <a:buSzPts val="2000"/>
              <a:buFont typeface="Arial"/>
              <a:buChar char="•"/>
            </a:pPr>
            <a:r>
              <a:rPr lang="en-GB" sz="2000" b="0" i="0" u="none" strike="noStrike" cap="none">
                <a:solidFill>
                  <a:schemeClr val="lt1"/>
                </a:solidFill>
                <a:latin typeface="Calibri"/>
                <a:ea typeface="Calibri"/>
                <a:cs typeface="Calibri"/>
                <a:sym typeface="Calibri"/>
              </a:rPr>
              <a:t>Mathematical Thinking</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chemeClr val="lt1"/>
              </a:buClr>
              <a:buSzPts val="2000"/>
              <a:buFont typeface="Arial"/>
              <a:buChar char="•"/>
            </a:pPr>
            <a:r>
              <a:rPr lang="en-GB" sz="2000" b="0" i="0" u="none" strike="noStrike" cap="none">
                <a:solidFill>
                  <a:schemeClr val="lt1"/>
                </a:solidFill>
                <a:latin typeface="Calibri"/>
                <a:ea typeface="Calibri"/>
                <a:cs typeface="Calibri"/>
                <a:sym typeface="Calibri"/>
              </a:rPr>
              <a:t>Coherence</a:t>
            </a:r>
            <a:endParaRPr sz="1400" b="0" i="0" u="none" strike="noStrike" cap="none">
              <a:solidFill>
                <a:srgbClr val="000000"/>
              </a:solidFill>
              <a:latin typeface="Arial"/>
              <a:ea typeface="Arial"/>
              <a:cs typeface="Arial"/>
              <a:sym typeface="Arial"/>
            </a:endParaRPr>
          </a:p>
        </p:txBody>
      </p:sp>
      <p:pic>
        <p:nvPicPr>
          <p:cNvPr id="111" name="Google Shape;111;p2"/>
          <p:cNvPicPr preferRelativeResize="0"/>
          <p:nvPr/>
        </p:nvPicPr>
        <p:blipFill rotWithShape="1">
          <a:blip r:embed="rId3">
            <a:alphaModFix/>
          </a:blip>
          <a:srcRect/>
          <a:stretch/>
        </p:blipFill>
        <p:spPr>
          <a:xfrm>
            <a:off x="5110716" y="992973"/>
            <a:ext cx="6596652" cy="47166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f5b4c83fff_0_36"/>
          <p:cNvSpPr txBox="1">
            <a:spLocks noGrp="1"/>
          </p:cNvSpPr>
          <p:nvPr>
            <p:ph type="title"/>
          </p:nvPr>
        </p:nvSpPr>
        <p:spPr>
          <a:xfrm>
            <a:off x="838200" y="973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Impact</a:t>
            </a:r>
            <a:endParaRPr/>
          </a:p>
        </p:txBody>
      </p:sp>
      <p:sp>
        <p:nvSpPr>
          <p:cNvPr id="313" name="Google Shape;313;gf5b4c83fff_0_36"/>
          <p:cNvSpPr txBox="1"/>
          <p:nvPr/>
        </p:nvSpPr>
        <p:spPr>
          <a:xfrm>
            <a:off x="178550" y="1423000"/>
            <a:ext cx="11580000" cy="5211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100"/>
              </a:spcBef>
              <a:spcAft>
                <a:spcPts val="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The school has a supportive ethos and our approach supports the children in developing their collaborative and independent skills, as well as empathy and the need to recognise the achievement of others. Students can underperform in Mathematics because they think they can’t do it or are not naturally good at it. </a:t>
            </a: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15000"/>
              </a:lnSpc>
              <a:spcBef>
                <a:spcPts val="1100"/>
              </a:spcBef>
              <a:spcAft>
                <a:spcPts val="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The Mathematics Mastery programme addresses these preconceptions by ensuring that all children experience challenge and success in Mathematics by developing a growth mindset. It is imperative that the children have a secure understanding of each mathematical concept before moving on. </a:t>
            </a: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15000"/>
              </a:lnSpc>
              <a:spcBef>
                <a:spcPts val="1100"/>
              </a:spcBef>
              <a:spcAft>
                <a:spcPts val="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At Underhill, we ensure that the children have mastered the maths in every lesson, by ensuring that teachers are expertly using assessment for learning, identifying and addressing any misconceptions as and when they arise. Where possible, teachers and teaching assistants deliver targeted focus groups, interventions and boosters based on assessment of the work produced to ensure that all children are ready to move on. </a:t>
            </a: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15000"/>
              </a:lnSpc>
              <a:spcBef>
                <a:spcPts val="1100"/>
              </a:spcBef>
              <a:spcAft>
                <a:spcPts val="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As well as assessment for learning during lessons, regular and ongoing assessment of the pupils’ outcomes informs teaching, as well as intervention, to support and enable the success of each child. </a:t>
            </a: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15000"/>
              </a:lnSpc>
              <a:spcBef>
                <a:spcPts val="1100"/>
              </a:spcBef>
              <a:spcAft>
                <a:spcPts val="0"/>
              </a:spcAft>
              <a:buClr>
                <a:srgbClr val="000000"/>
              </a:buClr>
              <a:buSzPts val="1400"/>
              <a:buFont typeface="Arial"/>
              <a:buNone/>
            </a:pPr>
            <a:r>
              <a:rPr lang="en-GB" sz="1400" b="0" i="0" u="none" strike="noStrike" cap="none">
                <a:solidFill>
                  <a:srgbClr val="404040"/>
                </a:solidFill>
                <a:highlight>
                  <a:srgbClr val="FFFFFF"/>
                </a:highlight>
                <a:latin typeface="Arial"/>
                <a:ea typeface="Arial"/>
                <a:cs typeface="Arial"/>
                <a:sym typeface="Arial"/>
              </a:rPr>
              <a:t>We use a variety of strategies to evaluate the knowledge, skills and understanding that our children gain as they progress from Nursery to Year 6.</a:t>
            </a: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15000"/>
              </a:lnSpc>
              <a:spcBef>
                <a:spcPts val="1100"/>
              </a:spcBef>
              <a:spcAft>
                <a:spcPts val="0"/>
              </a:spcAft>
              <a:buClr>
                <a:srgbClr val="000000"/>
              </a:buClr>
              <a:buSzPts val="1400"/>
              <a:buFont typeface="Arial"/>
              <a:buNone/>
            </a:pPr>
            <a:endParaRPr sz="1400" b="0" i="0" u="none" strike="noStrike" cap="none">
              <a:solidFill>
                <a:srgbClr val="404040"/>
              </a:solidFill>
              <a:highlight>
                <a:srgbClr val="FFFFFF"/>
              </a:highlight>
              <a:latin typeface="Arial"/>
              <a:ea typeface="Arial"/>
              <a:cs typeface="Arial"/>
              <a:sym typeface="Arial"/>
            </a:endParaRPr>
          </a:p>
          <a:p>
            <a:pPr marL="0" marR="0" lvl="0" indent="0" algn="l" rtl="0">
              <a:lnSpc>
                <a:spcPct val="115000"/>
              </a:lnSpc>
              <a:spcBef>
                <a:spcPts val="1100"/>
              </a:spcBef>
              <a:spcAft>
                <a:spcPts val="1100"/>
              </a:spcAft>
              <a:buClr>
                <a:srgbClr val="000000"/>
              </a:buClr>
              <a:buSzPts val="1400"/>
              <a:buFont typeface="Arial"/>
              <a:buNone/>
            </a:pPr>
            <a:r>
              <a:rPr lang="en-GB" sz="1400" b="1" i="0" u="none" strike="noStrike" cap="none">
                <a:solidFill>
                  <a:srgbClr val="111111"/>
                </a:solidFill>
                <a:highlight>
                  <a:srgbClr val="FFFFFF"/>
                </a:highlight>
                <a:latin typeface="Arial"/>
                <a:ea typeface="Arial"/>
                <a:cs typeface="Arial"/>
                <a:sym typeface="Arial"/>
              </a:rPr>
              <a:t>By the end of Year 6, pupils should be fluent in written methods for all four operations, including long division and multiplication, and in working with fractions, decimals, and percentages. They should be able to read, spell, and pronounce mathematical vocabulary correctly.</a:t>
            </a:r>
            <a:endParaRPr sz="1400" b="1" i="0" u="none" strike="noStrike" cap="none">
              <a:solidFill>
                <a:srgbClr val="404040"/>
              </a:solidFill>
              <a:highlight>
                <a:srgbClr val="FFFFFF"/>
              </a:highlight>
              <a:latin typeface="Arial"/>
              <a:ea typeface="Arial"/>
              <a:cs typeface="Arial"/>
              <a:sym typeface="Arial"/>
            </a:endParaRPr>
          </a:p>
        </p:txBody>
      </p:sp>
      <p:pic>
        <p:nvPicPr>
          <p:cNvPr id="314" name="Google Shape;314;gf5b4c83fff_0_36"/>
          <p:cNvPicPr preferRelativeResize="0"/>
          <p:nvPr/>
        </p:nvPicPr>
        <p:blipFill rotWithShape="1">
          <a:blip r:embed="rId3">
            <a:alphaModFix/>
          </a:blip>
          <a:srcRect l="15107" t="20503" r="17020" b="17193"/>
          <a:stretch/>
        </p:blipFill>
        <p:spPr>
          <a:xfrm>
            <a:off x="9872625" y="97299"/>
            <a:ext cx="1390060" cy="1325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19" name="Google Shape;319;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16"/>
          <p:cNvSpPr/>
          <p:nvPr/>
        </p:nvSpPr>
        <p:spPr>
          <a:xfrm>
            <a:off x="0" y="0"/>
            <a:ext cx="4694548"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1" name="Google Shape;321;p16"/>
          <p:cNvSpPr txBox="1">
            <a:spLocks noGrp="1"/>
          </p:cNvSpPr>
          <p:nvPr>
            <p:ph type="title"/>
          </p:nvPr>
        </p:nvSpPr>
        <p:spPr>
          <a:xfrm>
            <a:off x="767290" y="1780661"/>
            <a:ext cx="3582073" cy="14634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Font typeface="Calibri"/>
              <a:buNone/>
            </a:pPr>
            <a:r>
              <a:rPr lang="en-GB" sz="3400">
                <a:solidFill>
                  <a:schemeClr val="lt1"/>
                </a:solidFill>
              </a:rPr>
              <a:t>School Improvement Plan</a:t>
            </a:r>
            <a:endParaRPr/>
          </a:p>
        </p:txBody>
      </p:sp>
      <p:grpSp>
        <p:nvGrpSpPr>
          <p:cNvPr id="322" name="Google Shape;322;p16"/>
          <p:cNvGrpSpPr/>
          <p:nvPr/>
        </p:nvGrpSpPr>
        <p:grpSpPr>
          <a:xfrm>
            <a:off x="767290" y="681628"/>
            <a:ext cx="1128382" cy="847206"/>
            <a:chOff x="668003" y="1684057"/>
            <a:chExt cx="1128382" cy="847206"/>
          </a:xfrm>
        </p:grpSpPr>
        <p:sp>
          <p:nvSpPr>
            <p:cNvPr id="323" name="Google Shape;323;p16"/>
            <p:cNvSpPr/>
            <p:nvPr/>
          </p:nvSpPr>
          <p:spPr>
            <a:xfrm>
              <a:off x="668003" y="1935883"/>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16"/>
            <p:cNvSpPr/>
            <p:nvPr/>
          </p:nvSpPr>
          <p:spPr>
            <a:xfrm>
              <a:off x="1245893" y="1684057"/>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5" name="Google Shape;325;p16"/>
          <p:cNvSpPr txBox="1">
            <a:spLocks noGrp="1"/>
          </p:cNvSpPr>
          <p:nvPr>
            <p:ph type="body" idx="1"/>
          </p:nvPr>
        </p:nvSpPr>
        <p:spPr>
          <a:xfrm>
            <a:off x="767290" y="3383121"/>
            <a:ext cx="3582072" cy="279325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600"/>
              <a:buChar char="•"/>
            </a:pPr>
            <a:r>
              <a:rPr lang="en-GB" sz="1600">
                <a:solidFill>
                  <a:schemeClr val="lt1"/>
                </a:solidFill>
              </a:rPr>
              <a:t> 1 &amp; 2: MM, Fluent In Five</a:t>
            </a:r>
            <a:endParaRPr/>
          </a:p>
          <a:p>
            <a:pPr marL="228600" lvl="0" indent="-228600" algn="l" rtl="0">
              <a:lnSpc>
                <a:spcPct val="90000"/>
              </a:lnSpc>
              <a:spcBef>
                <a:spcPts val="1000"/>
              </a:spcBef>
              <a:spcAft>
                <a:spcPts val="0"/>
              </a:spcAft>
              <a:buClr>
                <a:schemeClr val="lt1"/>
              </a:buClr>
              <a:buSzPts val="1600"/>
              <a:buChar char="•"/>
            </a:pPr>
            <a:r>
              <a:rPr lang="en-GB" sz="1600">
                <a:solidFill>
                  <a:schemeClr val="lt1"/>
                </a:solidFill>
              </a:rPr>
              <a:t>3: We now have access to more high-quality Maths Mastery Resources than any other school that I know</a:t>
            </a:r>
            <a:endParaRPr/>
          </a:p>
          <a:p>
            <a:pPr marL="228600" lvl="0" indent="-228600" algn="l" rtl="0">
              <a:lnSpc>
                <a:spcPct val="90000"/>
              </a:lnSpc>
              <a:spcBef>
                <a:spcPts val="1000"/>
              </a:spcBef>
              <a:spcAft>
                <a:spcPts val="0"/>
              </a:spcAft>
              <a:buClr>
                <a:schemeClr val="lt1"/>
              </a:buClr>
              <a:buSzPts val="1600"/>
              <a:buChar char="•"/>
            </a:pPr>
            <a:r>
              <a:rPr lang="en-GB" sz="1600">
                <a:solidFill>
                  <a:schemeClr val="lt1"/>
                </a:solidFill>
              </a:rPr>
              <a:t>4: Fluent In Five, MM (progressing within each year and then across each year group), Star Words for Key Vocab etc., Times Tables Assessments, TTRS, Daily Rapid Reasoning.</a:t>
            </a:r>
            <a:endParaRPr/>
          </a:p>
        </p:txBody>
      </p:sp>
      <p:pic>
        <p:nvPicPr>
          <p:cNvPr id="326" name="Google Shape;326;p16"/>
          <p:cNvPicPr preferRelativeResize="0"/>
          <p:nvPr/>
        </p:nvPicPr>
        <p:blipFill rotWithShape="1">
          <a:blip r:embed="rId3">
            <a:alphaModFix/>
          </a:blip>
          <a:srcRect t="17818"/>
          <a:stretch/>
        </p:blipFill>
        <p:spPr>
          <a:xfrm>
            <a:off x="5116652" y="2434442"/>
            <a:ext cx="6642532" cy="180145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Google Shape;331;p17"/>
          <p:cNvSpPr/>
          <p:nvPr/>
        </p:nvSpPr>
        <p:spPr>
          <a:xfrm rot="10800000" flipH="1">
            <a:off x="-1" y="-1"/>
            <a:ext cx="4403709" cy="6858001"/>
          </a:xfrm>
          <a:custGeom>
            <a:avLst/>
            <a:gdLst/>
            <a:ahLst/>
            <a:cxnLst/>
            <a:rect l="l" t="t" r="r" b="b"/>
            <a:pathLst>
              <a:path w="4403709" h="6858001" extrusionOk="0">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4141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332" name="Google Shape;332;p17"/>
          <p:cNvGrpSpPr/>
          <p:nvPr/>
        </p:nvGrpSpPr>
        <p:grpSpPr>
          <a:xfrm>
            <a:off x="3315292" y="0"/>
            <a:ext cx="2436813" cy="6858001"/>
            <a:chOff x="1320800" y="0"/>
            <a:chExt cx="2436813" cy="6858001"/>
          </a:xfrm>
        </p:grpSpPr>
        <p:sp>
          <p:nvSpPr>
            <p:cNvPr id="333" name="Google Shape;333;p17"/>
            <p:cNvSpPr/>
            <p:nvPr/>
          </p:nvSpPr>
          <p:spPr>
            <a:xfrm>
              <a:off x="1627188" y="0"/>
              <a:ext cx="1122363" cy="5329238"/>
            </a:xfrm>
            <a:custGeom>
              <a:avLst/>
              <a:gdLst/>
              <a:ahLst/>
              <a:cxnLst/>
              <a:rect l="l" t="t" r="r" b="b"/>
              <a:pathLst>
                <a:path w="707" h="3357" extrusionOk="0">
                  <a:moveTo>
                    <a:pt x="0" y="3330"/>
                  </a:moveTo>
                  <a:lnTo>
                    <a:pt x="156" y="3357"/>
                  </a:lnTo>
                  <a:lnTo>
                    <a:pt x="707" y="0"/>
                  </a:lnTo>
                  <a:lnTo>
                    <a:pt x="547" y="0"/>
                  </a:lnTo>
                  <a:lnTo>
                    <a:pt x="0" y="3330"/>
                  </a:lnTo>
                  <a:close/>
                </a:path>
              </a:pathLst>
            </a:custGeom>
            <a:solidFill>
              <a:schemeClr val="accent1"/>
            </a:solidFill>
            <a:ln>
              <a:noFill/>
            </a:ln>
          </p:spPr>
        </p:sp>
        <p:sp>
          <p:nvSpPr>
            <p:cNvPr id="334" name="Google Shape;334;p17"/>
            <p:cNvSpPr/>
            <p:nvPr/>
          </p:nvSpPr>
          <p:spPr>
            <a:xfrm>
              <a:off x="1320800" y="0"/>
              <a:ext cx="1117600" cy="5276850"/>
            </a:xfrm>
            <a:custGeom>
              <a:avLst/>
              <a:gdLst/>
              <a:ahLst/>
              <a:cxnLst/>
              <a:rect l="l" t="t" r="r" b="b"/>
              <a:pathLst>
                <a:path w="704" h="3324" extrusionOk="0">
                  <a:moveTo>
                    <a:pt x="704" y="0"/>
                  </a:moveTo>
                  <a:lnTo>
                    <a:pt x="545" y="0"/>
                  </a:lnTo>
                  <a:lnTo>
                    <a:pt x="0" y="3300"/>
                  </a:lnTo>
                  <a:lnTo>
                    <a:pt x="157" y="3324"/>
                  </a:lnTo>
                  <a:lnTo>
                    <a:pt x="704" y="0"/>
                  </a:lnTo>
                  <a:close/>
                </a:path>
              </a:pathLst>
            </a:custGeom>
            <a:solidFill>
              <a:srgbClr val="595959"/>
            </a:solidFill>
            <a:ln>
              <a:noFill/>
            </a:ln>
          </p:spPr>
        </p:sp>
        <p:sp>
          <p:nvSpPr>
            <p:cNvPr id="335" name="Google Shape;335;p17"/>
            <p:cNvSpPr/>
            <p:nvPr/>
          </p:nvSpPr>
          <p:spPr>
            <a:xfrm>
              <a:off x="1320800" y="5238750"/>
              <a:ext cx="1228725" cy="1619250"/>
            </a:xfrm>
            <a:custGeom>
              <a:avLst/>
              <a:gdLst/>
              <a:ahLst/>
              <a:cxnLst/>
              <a:rect l="l" t="t" r="r" b="b"/>
              <a:pathLst>
                <a:path w="774" h="1020" extrusionOk="0">
                  <a:moveTo>
                    <a:pt x="0" y="0"/>
                  </a:moveTo>
                  <a:lnTo>
                    <a:pt x="740" y="1020"/>
                  </a:lnTo>
                  <a:lnTo>
                    <a:pt x="774" y="1020"/>
                  </a:lnTo>
                  <a:lnTo>
                    <a:pt x="0" y="0"/>
                  </a:lnTo>
                  <a:close/>
                </a:path>
              </a:pathLst>
            </a:custGeom>
            <a:solidFill>
              <a:srgbClr val="262626"/>
            </a:solidFill>
            <a:ln>
              <a:noFill/>
            </a:ln>
          </p:spPr>
        </p:sp>
        <p:sp>
          <p:nvSpPr>
            <p:cNvPr id="336" name="Google Shape;336;p17"/>
            <p:cNvSpPr/>
            <p:nvPr/>
          </p:nvSpPr>
          <p:spPr>
            <a:xfrm>
              <a:off x="1627188" y="5291138"/>
              <a:ext cx="1495425" cy="1566863"/>
            </a:xfrm>
            <a:custGeom>
              <a:avLst/>
              <a:gdLst/>
              <a:ahLst/>
              <a:cxnLst/>
              <a:rect l="l" t="t" r="r" b="b"/>
              <a:pathLst>
                <a:path w="942" h="987" extrusionOk="0">
                  <a:moveTo>
                    <a:pt x="0" y="0"/>
                  </a:moveTo>
                  <a:lnTo>
                    <a:pt x="909" y="987"/>
                  </a:lnTo>
                  <a:lnTo>
                    <a:pt x="942" y="987"/>
                  </a:lnTo>
                  <a:lnTo>
                    <a:pt x="0" y="0"/>
                  </a:lnTo>
                  <a:close/>
                </a:path>
              </a:pathLst>
            </a:custGeom>
            <a:solidFill>
              <a:srgbClr val="1F3864"/>
            </a:solidFill>
            <a:ln>
              <a:noFill/>
            </a:ln>
          </p:spPr>
        </p:sp>
        <p:sp>
          <p:nvSpPr>
            <p:cNvPr id="337" name="Google Shape;337;p17"/>
            <p:cNvSpPr/>
            <p:nvPr/>
          </p:nvSpPr>
          <p:spPr>
            <a:xfrm>
              <a:off x="1627188" y="5286375"/>
              <a:ext cx="2130425" cy="1571625"/>
            </a:xfrm>
            <a:custGeom>
              <a:avLst/>
              <a:gdLst/>
              <a:ahLst/>
              <a:cxnLst/>
              <a:rect l="l" t="t" r="r" b="b"/>
              <a:pathLst>
                <a:path w="1342" h="990" extrusionOk="0">
                  <a:moveTo>
                    <a:pt x="0" y="3"/>
                  </a:moveTo>
                  <a:lnTo>
                    <a:pt x="942" y="990"/>
                  </a:lnTo>
                  <a:lnTo>
                    <a:pt x="1342" y="990"/>
                  </a:lnTo>
                  <a:lnTo>
                    <a:pt x="156" y="27"/>
                  </a:lnTo>
                  <a:lnTo>
                    <a:pt x="0" y="0"/>
                  </a:lnTo>
                  <a:lnTo>
                    <a:pt x="0" y="3"/>
                  </a:lnTo>
                  <a:close/>
                </a:path>
              </a:pathLst>
            </a:custGeom>
            <a:solidFill>
              <a:srgbClr val="2F5496"/>
            </a:solidFill>
            <a:ln>
              <a:noFill/>
            </a:ln>
          </p:spPr>
        </p:sp>
        <p:sp>
          <p:nvSpPr>
            <p:cNvPr id="338" name="Google Shape;338;p17"/>
            <p:cNvSpPr/>
            <p:nvPr/>
          </p:nvSpPr>
          <p:spPr>
            <a:xfrm>
              <a:off x="1320800" y="5238750"/>
              <a:ext cx="1695450" cy="1619250"/>
            </a:xfrm>
            <a:custGeom>
              <a:avLst/>
              <a:gdLst/>
              <a:ahLst/>
              <a:cxnLst/>
              <a:rect l="l" t="t" r="r" b="b"/>
              <a:pathLst>
                <a:path w="1068" h="1020" extrusionOk="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339" name="Google Shape;339;p17"/>
          <p:cNvSpPr txBox="1">
            <a:spLocks noGrp="1"/>
          </p:cNvSpPr>
          <p:nvPr>
            <p:ph type="title"/>
          </p:nvPr>
        </p:nvSpPr>
        <p:spPr>
          <a:xfrm>
            <a:off x="535020" y="685800"/>
            <a:ext cx="2780271" cy="5105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400"/>
              <a:buFont typeface="Calibri"/>
              <a:buNone/>
            </a:pPr>
            <a:r>
              <a:rPr lang="en-GB" sz="3400">
                <a:solidFill>
                  <a:srgbClr val="FFFFFF"/>
                </a:solidFill>
              </a:rPr>
              <a:t>Teacher Achievements</a:t>
            </a:r>
            <a:br>
              <a:rPr lang="en-GB" sz="3400">
                <a:solidFill>
                  <a:srgbClr val="FFFFFF"/>
                </a:solidFill>
              </a:rPr>
            </a:br>
            <a:br>
              <a:rPr lang="en-GB" sz="3400">
                <a:solidFill>
                  <a:srgbClr val="FFFFFF"/>
                </a:solidFill>
              </a:rPr>
            </a:br>
            <a:r>
              <a:rPr lang="en-GB" sz="3400">
                <a:solidFill>
                  <a:srgbClr val="FFFFFF"/>
                </a:solidFill>
              </a:rPr>
              <a:t>Well done everyone for…</a:t>
            </a:r>
            <a:endParaRPr/>
          </a:p>
        </p:txBody>
      </p:sp>
      <p:grpSp>
        <p:nvGrpSpPr>
          <p:cNvPr id="340" name="Google Shape;340;p17"/>
          <p:cNvGrpSpPr/>
          <p:nvPr/>
        </p:nvGrpSpPr>
        <p:grpSpPr>
          <a:xfrm>
            <a:off x="5010150" y="685800"/>
            <a:ext cx="6492875" cy="5105400"/>
            <a:chOff x="0" y="0"/>
            <a:chExt cx="6492875" cy="5105400"/>
          </a:xfrm>
        </p:grpSpPr>
        <p:cxnSp>
          <p:nvCxnSpPr>
            <p:cNvPr id="341" name="Google Shape;341;p17"/>
            <p:cNvCxnSpPr/>
            <p:nvPr/>
          </p:nvCxnSpPr>
          <p:spPr>
            <a:xfrm>
              <a:off x="0" y="0"/>
              <a:ext cx="6492875"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342" name="Google Shape;342;p17"/>
            <p:cNvSpPr/>
            <p:nvPr/>
          </p:nvSpPr>
          <p:spPr>
            <a:xfrm>
              <a:off x="0" y="0"/>
              <a:ext cx="1298575" cy="12763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7"/>
            <p:cNvSpPr txBox="1"/>
            <p:nvPr/>
          </p:nvSpPr>
          <p:spPr>
            <a:xfrm>
              <a:off x="0" y="0"/>
              <a:ext cx="1298575" cy="127635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b="0" i="0" u="none" strike="noStrike" cap="none">
                  <a:solidFill>
                    <a:schemeClr val="dk1"/>
                  </a:solidFill>
                  <a:latin typeface="Calibri"/>
                  <a:ea typeface="Calibri"/>
                  <a:cs typeface="Calibri"/>
                  <a:sym typeface="Calibri"/>
                </a:rPr>
                <a:t>Adjusting</a:t>
              </a:r>
              <a:endParaRPr sz="1400" b="0" i="0" u="none" strike="noStrike" cap="none">
                <a:solidFill>
                  <a:srgbClr val="000000"/>
                </a:solidFill>
                <a:latin typeface="Arial"/>
                <a:ea typeface="Arial"/>
                <a:cs typeface="Arial"/>
                <a:sym typeface="Arial"/>
              </a:endParaRPr>
            </a:p>
          </p:txBody>
        </p:sp>
        <p:sp>
          <p:nvSpPr>
            <p:cNvPr id="344" name="Google Shape;344;p17"/>
            <p:cNvSpPr/>
            <p:nvPr/>
          </p:nvSpPr>
          <p:spPr>
            <a:xfrm>
              <a:off x="1395968" y="57959"/>
              <a:ext cx="5096906" cy="11591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7"/>
            <p:cNvSpPr txBox="1"/>
            <p:nvPr/>
          </p:nvSpPr>
          <p:spPr>
            <a:xfrm>
              <a:off x="1395968" y="57959"/>
              <a:ext cx="5096906" cy="115918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b="0" i="0" u="none" strike="noStrike" cap="none" dirty="0">
                  <a:solidFill>
                    <a:schemeClr val="dk1"/>
                  </a:solidFill>
                  <a:latin typeface="Calibri"/>
                  <a:ea typeface="Calibri"/>
                  <a:cs typeface="Calibri"/>
                  <a:sym typeface="Calibri"/>
                </a:rPr>
                <a:t>Adjusting to the new style of Mastery Curriculum</a:t>
              </a:r>
              <a:endParaRPr sz="1400" b="0" i="0" u="none" strike="noStrike" cap="none" dirty="0">
                <a:solidFill>
                  <a:srgbClr val="000000"/>
                </a:solidFill>
                <a:latin typeface="Arial"/>
                <a:ea typeface="Arial"/>
                <a:cs typeface="Arial"/>
                <a:sym typeface="Arial"/>
              </a:endParaRPr>
            </a:p>
          </p:txBody>
        </p:sp>
        <p:cxnSp>
          <p:nvCxnSpPr>
            <p:cNvPr id="346" name="Google Shape;346;p17"/>
            <p:cNvCxnSpPr/>
            <p:nvPr/>
          </p:nvCxnSpPr>
          <p:spPr>
            <a:xfrm>
              <a:off x="1298574" y="1217144"/>
              <a:ext cx="5194300" cy="0"/>
            </a:xfrm>
            <a:prstGeom prst="straightConnector1">
              <a:avLst/>
            </a:prstGeom>
            <a:solidFill>
              <a:schemeClr val="dk2"/>
            </a:solidFill>
            <a:ln w="12700" cap="flat" cmpd="sng">
              <a:solidFill>
                <a:srgbClr val="BFC1C6"/>
              </a:solidFill>
              <a:prstDash val="solid"/>
              <a:miter lim="800000"/>
              <a:headEnd type="none" w="sm" len="sm"/>
              <a:tailEnd type="none" w="sm" len="sm"/>
            </a:ln>
          </p:spPr>
        </p:cxnSp>
        <p:cxnSp>
          <p:nvCxnSpPr>
            <p:cNvPr id="347" name="Google Shape;347;p17"/>
            <p:cNvCxnSpPr/>
            <p:nvPr/>
          </p:nvCxnSpPr>
          <p:spPr>
            <a:xfrm>
              <a:off x="0" y="1276350"/>
              <a:ext cx="6492875"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348" name="Google Shape;348;p17"/>
            <p:cNvSpPr/>
            <p:nvPr/>
          </p:nvSpPr>
          <p:spPr>
            <a:xfrm>
              <a:off x="0" y="1276350"/>
              <a:ext cx="1298575" cy="12763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7"/>
            <p:cNvSpPr txBox="1"/>
            <p:nvPr/>
          </p:nvSpPr>
          <p:spPr>
            <a:xfrm>
              <a:off x="0" y="1276350"/>
              <a:ext cx="1298575" cy="127635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b="0" i="0" u="none" strike="noStrike" cap="none">
                  <a:solidFill>
                    <a:schemeClr val="dk1"/>
                  </a:solidFill>
                  <a:latin typeface="Calibri"/>
                  <a:ea typeface="Calibri"/>
                  <a:cs typeface="Calibri"/>
                  <a:sym typeface="Calibri"/>
                </a:rPr>
                <a:t>Competing</a:t>
              </a:r>
              <a:endParaRPr sz="1400" b="0" i="0" u="none" strike="noStrike" cap="none">
                <a:solidFill>
                  <a:srgbClr val="000000"/>
                </a:solidFill>
                <a:latin typeface="Arial"/>
                <a:ea typeface="Arial"/>
                <a:cs typeface="Arial"/>
                <a:sym typeface="Arial"/>
              </a:endParaRPr>
            </a:p>
          </p:txBody>
        </p:sp>
        <p:sp>
          <p:nvSpPr>
            <p:cNvPr id="350" name="Google Shape;350;p17"/>
            <p:cNvSpPr/>
            <p:nvPr/>
          </p:nvSpPr>
          <p:spPr>
            <a:xfrm>
              <a:off x="1395968" y="1334309"/>
              <a:ext cx="5096906" cy="11591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7"/>
            <p:cNvSpPr txBox="1"/>
            <p:nvPr/>
          </p:nvSpPr>
          <p:spPr>
            <a:xfrm>
              <a:off x="1395968" y="1334309"/>
              <a:ext cx="5096906" cy="115918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b="0" i="0" u="none" strike="noStrike" cap="none">
                  <a:solidFill>
                    <a:schemeClr val="dk1"/>
                  </a:solidFill>
                  <a:latin typeface="Calibri"/>
                  <a:ea typeface="Calibri"/>
                  <a:cs typeface="Calibri"/>
                  <a:sym typeface="Calibri"/>
                </a:rPr>
                <a:t>Competing with your fellow teachers (friendly competition) and encouraging your children to practise their times tables at home (TTRS)</a:t>
              </a:r>
              <a:endParaRPr sz="1400" b="0" i="0" u="none" strike="noStrike" cap="none">
                <a:solidFill>
                  <a:srgbClr val="000000"/>
                </a:solidFill>
                <a:latin typeface="Arial"/>
                <a:ea typeface="Arial"/>
                <a:cs typeface="Arial"/>
                <a:sym typeface="Arial"/>
              </a:endParaRPr>
            </a:p>
          </p:txBody>
        </p:sp>
        <p:cxnSp>
          <p:nvCxnSpPr>
            <p:cNvPr id="352" name="Google Shape;352;p17"/>
            <p:cNvCxnSpPr/>
            <p:nvPr/>
          </p:nvCxnSpPr>
          <p:spPr>
            <a:xfrm>
              <a:off x="1298574" y="2493494"/>
              <a:ext cx="5194300" cy="0"/>
            </a:xfrm>
            <a:prstGeom prst="straightConnector1">
              <a:avLst/>
            </a:prstGeom>
            <a:solidFill>
              <a:schemeClr val="dk2"/>
            </a:solidFill>
            <a:ln w="12700" cap="flat" cmpd="sng">
              <a:solidFill>
                <a:srgbClr val="BFC1C6"/>
              </a:solidFill>
              <a:prstDash val="solid"/>
              <a:miter lim="800000"/>
              <a:headEnd type="none" w="sm" len="sm"/>
              <a:tailEnd type="none" w="sm" len="sm"/>
            </a:ln>
          </p:spPr>
        </p:cxnSp>
        <p:cxnSp>
          <p:nvCxnSpPr>
            <p:cNvPr id="353" name="Google Shape;353;p17"/>
            <p:cNvCxnSpPr/>
            <p:nvPr/>
          </p:nvCxnSpPr>
          <p:spPr>
            <a:xfrm>
              <a:off x="0" y="2552700"/>
              <a:ext cx="6492875"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354" name="Google Shape;354;p17"/>
            <p:cNvSpPr/>
            <p:nvPr/>
          </p:nvSpPr>
          <p:spPr>
            <a:xfrm>
              <a:off x="0" y="2552700"/>
              <a:ext cx="1298575" cy="12763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7"/>
            <p:cNvSpPr txBox="1"/>
            <p:nvPr/>
          </p:nvSpPr>
          <p:spPr>
            <a:xfrm>
              <a:off x="0" y="2552700"/>
              <a:ext cx="1298575" cy="127635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b="0" i="0" u="none" strike="noStrike" cap="none">
                  <a:solidFill>
                    <a:schemeClr val="dk1"/>
                  </a:solidFill>
                  <a:latin typeface="Calibri"/>
                  <a:ea typeface="Calibri"/>
                  <a:cs typeface="Calibri"/>
                  <a:sym typeface="Calibri"/>
                </a:rPr>
                <a:t>Inspiring</a:t>
              </a:r>
              <a:endParaRPr sz="1400" b="0" i="0" u="none" strike="noStrike" cap="none">
                <a:solidFill>
                  <a:srgbClr val="000000"/>
                </a:solidFill>
                <a:latin typeface="Arial"/>
                <a:ea typeface="Arial"/>
                <a:cs typeface="Arial"/>
                <a:sym typeface="Arial"/>
              </a:endParaRPr>
            </a:p>
          </p:txBody>
        </p:sp>
        <p:sp>
          <p:nvSpPr>
            <p:cNvPr id="356" name="Google Shape;356;p17"/>
            <p:cNvSpPr/>
            <p:nvPr/>
          </p:nvSpPr>
          <p:spPr>
            <a:xfrm>
              <a:off x="1395968" y="2610659"/>
              <a:ext cx="5096906" cy="11591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7"/>
            <p:cNvSpPr txBox="1"/>
            <p:nvPr/>
          </p:nvSpPr>
          <p:spPr>
            <a:xfrm>
              <a:off x="1395968" y="2610659"/>
              <a:ext cx="5096906" cy="115918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b="0" i="0" u="none" strike="noStrike" cap="none">
                  <a:solidFill>
                    <a:schemeClr val="dk1"/>
                  </a:solidFill>
                  <a:latin typeface="Calibri"/>
                  <a:ea typeface="Calibri"/>
                  <a:cs typeface="Calibri"/>
                  <a:sym typeface="Calibri"/>
                </a:rPr>
                <a:t>Inspiring the children with your fantastic acting in the TTRS Battle of The Bands Videos</a:t>
              </a:r>
              <a:endParaRPr sz="1400" b="0" i="0" u="none" strike="noStrike" cap="none">
                <a:solidFill>
                  <a:srgbClr val="000000"/>
                </a:solidFill>
                <a:latin typeface="Arial"/>
                <a:ea typeface="Arial"/>
                <a:cs typeface="Arial"/>
                <a:sym typeface="Arial"/>
              </a:endParaRPr>
            </a:p>
          </p:txBody>
        </p:sp>
        <p:cxnSp>
          <p:nvCxnSpPr>
            <p:cNvPr id="358" name="Google Shape;358;p17"/>
            <p:cNvCxnSpPr/>
            <p:nvPr/>
          </p:nvCxnSpPr>
          <p:spPr>
            <a:xfrm>
              <a:off x="1298574" y="3769844"/>
              <a:ext cx="5194300" cy="0"/>
            </a:xfrm>
            <a:prstGeom prst="straightConnector1">
              <a:avLst/>
            </a:prstGeom>
            <a:solidFill>
              <a:schemeClr val="dk2"/>
            </a:solidFill>
            <a:ln w="12700" cap="flat" cmpd="sng">
              <a:solidFill>
                <a:srgbClr val="BFC1C6"/>
              </a:solidFill>
              <a:prstDash val="solid"/>
              <a:miter lim="800000"/>
              <a:headEnd type="none" w="sm" len="sm"/>
              <a:tailEnd type="none" w="sm" len="sm"/>
            </a:ln>
          </p:spPr>
        </p:cxnSp>
        <p:cxnSp>
          <p:nvCxnSpPr>
            <p:cNvPr id="359" name="Google Shape;359;p17"/>
            <p:cNvCxnSpPr/>
            <p:nvPr/>
          </p:nvCxnSpPr>
          <p:spPr>
            <a:xfrm>
              <a:off x="0" y="3829050"/>
              <a:ext cx="6492875" cy="0"/>
            </a:xfrm>
            <a:prstGeom prst="straightConnector1">
              <a:avLst/>
            </a:prstGeom>
            <a:solidFill>
              <a:schemeClr val="dk2"/>
            </a:solidFill>
            <a:ln w="12700" cap="flat" cmpd="sng">
              <a:solidFill>
                <a:schemeClr val="dk2"/>
              </a:solidFill>
              <a:prstDash val="solid"/>
              <a:miter lim="800000"/>
              <a:headEnd type="none" w="sm" len="sm"/>
              <a:tailEnd type="none" w="sm" len="sm"/>
            </a:ln>
          </p:spPr>
        </p:cxnSp>
        <p:sp>
          <p:nvSpPr>
            <p:cNvPr id="360" name="Google Shape;360;p17"/>
            <p:cNvSpPr/>
            <p:nvPr/>
          </p:nvSpPr>
          <p:spPr>
            <a:xfrm>
              <a:off x="0" y="3829050"/>
              <a:ext cx="1298575" cy="12763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7"/>
            <p:cNvSpPr txBox="1"/>
            <p:nvPr/>
          </p:nvSpPr>
          <p:spPr>
            <a:xfrm>
              <a:off x="0" y="3829050"/>
              <a:ext cx="1298575" cy="127635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b="0" i="0" u="none" strike="noStrike" cap="none">
                  <a:solidFill>
                    <a:schemeClr val="dk1"/>
                  </a:solidFill>
                  <a:latin typeface="Calibri"/>
                  <a:ea typeface="Calibri"/>
                  <a:cs typeface="Calibri"/>
                  <a:sym typeface="Calibri"/>
                </a:rPr>
                <a:t>Taking part</a:t>
              </a:r>
              <a:endParaRPr sz="1400" b="0" i="0" u="none" strike="noStrike" cap="none">
                <a:solidFill>
                  <a:srgbClr val="000000"/>
                </a:solidFill>
                <a:latin typeface="Arial"/>
                <a:ea typeface="Arial"/>
                <a:cs typeface="Arial"/>
                <a:sym typeface="Arial"/>
              </a:endParaRPr>
            </a:p>
          </p:txBody>
        </p:sp>
        <p:sp>
          <p:nvSpPr>
            <p:cNvPr id="362" name="Google Shape;362;p17"/>
            <p:cNvSpPr/>
            <p:nvPr/>
          </p:nvSpPr>
          <p:spPr>
            <a:xfrm>
              <a:off x="1395968" y="3887009"/>
              <a:ext cx="5096906" cy="11591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7"/>
            <p:cNvSpPr txBox="1"/>
            <p:nvPr/>
          </p:nvSpPr>
          <p:spPr>
            <a:xfrm>
              <a:off x="1395968" y="3887009"/>
              <a:ext cx="5096906" cy="115918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GB" sz="2000" b="0" i="0" u="none" strike="noStrike" cap="none">
                  <a:solidFill>
                    <a:schemeClr val="dk1"/>
                  </a:solidFill>
                  <a:latin typeface="Calibri"/>
                  <a:ea typeface="Calibri"/>
                  <a:cs typeface="Calibri"/>
                  <a:sym typeface="Calibri"/>
                </a:rPr>
                <a:t>Taking part, dressing up and inspiring the children for the NSPCC Numbers Day</a:t>
              </a:r>
              <a:endParaRPr sz="1400" b="0" i="0" u="none" strike="noStrike" cap="none">
                <a:solidFill>
                  <a:srgbClr val="000000"/>
                </a:solidFill>
                <a:latin typeface="Arial"/>
                <a:ea typeface="Arial"/>
                <a:cs typeface="Arial"/>
                <a:sym typeface="Arial"/>
              </a:endParaRPr>
            </a:p>
          </p:txBody>
        </p:sp>
        <p:cxnSp>
          <p:nvCxnSpPr>
            <p:cNvPr id="364" name="Google Shape;364;p17"/>
            <p:cNvCxnSpPr/>
            <p:nvPr/>
          </p:nvCxnSpPr>
          <p:spPr>
            <a:xfrm>
              <a:off x="1298574" y="5046194"/>
              <a:ext cx="5194300" cy="0"/>
            </a:xfrm>
            <a:prstGeom prst="straightConnector1">
              <a:avLst/>
            </a:prstGeom>
            <a:solidFill>
              <a:schemeClr val="dk2"/>
            </a:solidFill>
            <a:ln w="12700" cap="flat" cmpd="sng">
              <a:solidFill>
                <a:srgbClr val="BFC1C6"/>
              </a:solidFill>
              <a:prstDash val="solid"/>
              <a:miter lim="800000"/>
              <a:headEnd type="none" w="sm" len="sm"/>
              <a:tailEnd type="none" w="sm" len="sm"/>
            </a:ln>
          </p:spPr>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18"/>
          <p:cNvSpPr/>
          <p:nvPr/>
        </p:nvSpPr>
        <p:spPr>
          <a:xfrm>
            <a:off x="0" y="0"/>
            <a:ext cx="4694548"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71" name="Google Shape;371;p18"/>
          <p:cNvGrpSpPr/>
          <p:nvPr/>
        </p:nvGrpSpPr>
        <p:grpSpPr>
          <a:xfrm>
            <a:off x="767290" y="681628"/>
            <a:ext cx="1128382" cy="847206"/>
            <a:chOff x="668003" y="1684057"/>
            <a:chExt cx="1128382" cy="847206"/>
          </a:xfrm>
        </p:grpSpPr>
        <p:sp>
          <p:nvSpPr>
            <p:cNvPr id="372" name="Google Shape;372;p18"/>
            <p:cNvSpPr/>
            <p:nvPr/>
          </p:nvSpPr>
          <p:spPr>
            <a:xfrm>
              <a:off x="668003" y="1935883"/>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3" name="Google Shape;373;p18"/>
            <p:cNvSpPr/>
            <p:nvPr/>
          </p:nvSpPr>
          <p:spPr>
            <a:xfrm>
              <a:off x="1245893" y="1684057"/>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74" name="Google Shape;374;p18"/>
          <p:cNvSpPr txBox="1">
            <a:spLocks noGrp="1"/>
          </p:cNvSpPr>
          <p:nvPr>
            <p:ph type="title"/>
          </p:nvPr>
        </p:nvSpPr>
        <p:spPr>
          <a:xfrm>
            <a:off x="767290" y="1769196"/>
            <a:ext cx="3582073" cy="42797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n-GB" sz="4800" dirty="0">
                <a:solidFill>
                  <a:schemeClr val="lt1"/>
                </a:solidFill>
              </a:rPr>
              <a:t>But this is just the start! </a:t>
            </a:r>
            <a:br>
              <a:rPr lang="en-GB" sz="4800" dirty="0">
                <a:solidFill>
                  <a:schemeClr val="lt1"/>
                </a:solidFill>
              </a:rPr>
            </a:br>
            <a:endParaRPr dirty="0"/>
          </a:p>
        </p:txBody>
      </p:sp>
      <p:sp>
        <p:nvSpPr>
          <p:cNvPr id="375" name="Google Shape;375;p18"/>
          <p:cNvSpPr txBox="1">
            <a:spLocks noGrp="1"/>
          </p:cNvSpPr>
          <p:nvPr>
            <p:ph type="body" idx="1"/>
          </p:nvPr>
        </p:nvSpPr>
        <p:spPr>
          <a:xfrm>
            <a:off x="5116653" y="1166932"/>
            <a:ext cx="6803204" cy="5484239"/>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1400"/>
              <a:buChar char="•"/>
            </a:pPr>
            <a:r>
              <a:rPr lang="en-GB" sz="1400" dirty="0"/>
              <a:t>We want to develop a way of teaching and learning Maths that is truly consistent across the school setting the highest of standards.</a:t>
            </a:r>
            <a:endParaRPr dirty="0"/>
          </a:p>
          <a:p>
            <a:pPr marL="228600" lvl="0" indent="-228600" algn="l" rtl="0">
              <a:lnSpc>
                <a:spcPct val="90000"/>
              </a:lnSpc>
              <a:spcBef>
                <a:spcPts val="1000"/>
              </a:spcBef>
              <a:spcAft>
                <a:spcPts val="0"/>
              </a:spcAft>
              <a:buClr>
                <a:schemeClr val="dk1"/>
              </a:buClr>
              <a:buSzPts val="1400"/>
              <a:buChar char="•"/>
            </a:pPr>
            <a:r>
              <a:rPr lang="en-GB" sz="1400" dirty="0"/>
              <a:t>Maths I CANS (Reception-Y6)</a:t>
            </a:r>
            <a:endParaRPr dirty="0"/>
          </a:p>
          <a:p>
            <a:pPr marL="228600" lvl="0" indent="-228600" algn="l" rtl="0">
              <a:lnSpc>
                <a:spcPct val="90000"/>
              </a:lnSpc>
              <a:spcBef>
                <a:spcPts val="1000"/>
              </a:spcBef>
              <a:spcAft>
                <a:spcPts val="0"/>
              </a:spcAft>
              <a:buClr>
                <a:schemeClr val="dk1"/>
              </a:buClr>
              <a:buSzPts val="1400"/>
              <a:buChar char="•"/>
            </a:pPr>
            <a:r>
              <a:rPr lang="en-GB" sz="1400" dirty="0"/>
              <a:t>A clear, progressive Curriculum Map (Reception-Y6)</a:t>
            </a:r>
            <a:endParaRPr dirty="0"/>
          </a:p>
          <a:p>
            <a:pPr marL="228600" lvl="0" indent="-228600" algn="l" rtl="0">
              <a:lnSpc>
                <a:spcPct val="90000"/>
              </a:lnSpc>
              <a:spcBef>
                <a:spcPts val="1000"/>
              </a:spcBef>
              <a:spcAft>
                <a:spcPts val="0"/>
              </a:spcAft>
              <a:buClr>
                <a:schemeClr val="dk1"/>
              </a:buClr>
              <a:buSzPts val="1400"/>
              <a:buChar char="•"/>
            </a:pPr>
            <a:r>
              <a:rPr lang="en-GB" sz="1400" dirty="0"/>
              <a:t>Fluent In Five (Y1-Y6)</a:t>
            </a:r>
            <a:endParaRPr dirty="0"/>
          </a:p>
          <a:p>
            <a:pPr marL="228600" lvl="0" indent="-228600" algn="l" rtl="0">
              <a:lnSpc>
                <a:spcPct val="90000"/>
              </a:lnSpc>
              <a:spcBef>
                <a:spcPts val="1000"/>
              </a:spcBef>
              <a:spcAft>
                <a:spcPts val="0"/>
              </a:spcAft>
              <a:buClr>
                <a:schemeClr val="dk1"/>
              </a:buClr>
              <a:buSzPts val="1400"/>
              <a:buChar char="•"/>
            </a:pPr>
            <a:r>
              <a:rPr lang="en-GB" sz="1400" dirty="0"/>
              <a:t>Maths Mastery (Reception-Y6)</a:t>
            </a:r>
            <a:endParaRPr dirty="0"/>
          </a:p>
          <a:p>
            <a:pPr marL="228600" lvl="0" indent="-228600" algn="l" rtl="0">
              <a:lnSpc>
                <a:spcPct val="90000"/>
              </a:lnSpc>
              <a:spcBef>
                <a:spcPts val="1000"/>
              </a:spcBef>
              <a:spcAft>
                <a:spcPts val="0"/>
              </a:spcAft>
              <a:buClr>
                <a:schemeClr val="dk1"/>
              </a:buClr>
              <a:buSzPts val="1400"/>
              <a:buChar char="•"/>
            </a:pPr>
            <a:r>
              <a:rPr lang="en-GB" sz="1400" dirty="0"/>
              <a:t>Extra Challenge for the GD (Y1-Y6)</a:t>
            </a:r>
            <a:endParaRPr dirty="0"/>
          </a:p>
          <a:p>
            <a:pPr marL="228600" lvl="0" indent="-228600" algn="l" rtl="0">
              <a:lnSpc>
                <a:spcPct val="90000"/>
              </a:lnSpc>
              <a:spcBef>
                <a:spcPts val="1000"/>
              </a:spcBef>
              <a:spcAft>
                <a:spcPts val="0"/>
              </a:spcAft>
              <a:buClr>
                <a:schemeClr val="dk1"/>
              </a:buClr>
              <a:buSzPts val="1400"/>
              <a:buChar char="•"/>
            </a:pPr>
            <a:r>
              <a:rPr lang="en-GB" sz="1400" dirty="0"/>
              <a:t>Weekly Times Tables Knowledge and Assessment (Y1-Y6) – ready for the Y4 Times Tables Assessments</a:t>
            </a:r>
            <a:endParaRPr dirty="0"/>
          </a:p>
          <a:p>
            <a:pPr marL="228600" lvl="0" indent="-228600" algn="l" rtl="0">
              <a:lnSpc>
                <a:spcPct val="90000"/>
              </a:lnSpc>
              <a:spcBef>
                <a:spcPts val="1000"/>
              </a:spcBef>
              <a:spcAft>
                <a:spcPts val="0"/>
              </a:spcAft>
              <a:buClr>
                <a:schemeClr val="dk1"/>
              </a:buClr>
              <a:buSzPts val="1400"/>
              <a:buChar char="•"/>
            </a:pPr>
            <a:r>
              <a:rPr lang="en-GB" sz="1400" dirty="0"/>
              <a:t>Optional Extra Daily Reasoning (KS2)</a:t>
            </a:r>
            <a:endParaRPr dirty="0"/>
          </a:p>
          <a:p>
            <a:pPr marL="228600" lvl="0" indent="-228600" algn="l" rtl="0">
              <a:lnSpc>
                <a:spcPct val="90000"/>
              </a:lnSpc>
              <a:spcBef>
                <a:spcPts val="1000"/>
              </a:spcBef>
              <a:spcAft>
                <a:spcPts val="0"/>
              </a:spcAft>
              <a:buClr>
                <a:schemeClr val="dk1"/>
              </a:buClr>
              <a:buSzPts val="1400"/>
              <a:buChar char="•"/>
            </a:pPr>
            <a:r>
              <a:rPr lang="en-GB" sz="1400" dirty="0"/>
              <a:t>Sharing the Unit Narrative Sheets with parents to keep them up to date with what has, is currently being and is going to be taught</a:t>
            </a:r>
            <a:endParaRPr dirty="0"/>
          </a:p>
          <a:p>
            <a:pPr marL="228600" lvl="0" indent="-228600" algn="l" rtl="0">
              <a:lnSpc>
                <a:spcPct val="90000"/>
              </a:lnSpc>
              <a:spcBef>
                <a:spcPts val="1000"/>
              </a:spcBef>
              <a:spcAft>
                <a:spcPts val="0"/>
              </a:spcAft>
              <a:buClr>
                <a:schemeClr val="dk1"/>
              </a:buClr>
              <a:buSzPts val="1400"/>
              <a:buChar char="•"/>
            </a:pPr>
            <a:r>
              <a:rPr lang="en-GB" sz="1400" dirty="0"/>
              <a:t>Maths Meetings – Regularly revisiting key concepts each term.</a:t>
            </a:r>
            <a:endParaRPr dirty="0"/>
          </a:p>
          <a:p>
            <a:pPr marL="228600" lvl="0" indent="-228600" algn="l" rtl="0">
              <a:lnSpc>
                <a:spcPct val="90000"/>
              </a:lnSpc>
              <a:spcBef>
                <a:spcPts val="1000"/>
              </a:spcBef>
              <a:spcAft>
                <a:spcPts val="0"/>
              </a:spcAft>
              <a:buClr>
                <a:schemeClr val="dk1"/>
              </a:buClr>
              <a:buSzPts val="1400"/>
              <a:buChar char="•"/>
            </a:pPr>
            <a:r>
              <a:rPr lang="en-GB" sz="1400" dirty="0"/>
              <a:t>Maths Homework being set consistently to set high-expectations for children outside of school</a:t>
            </a:r>
            <a:endParaRPr dirty="0"/>
          </a:p>
          <a:p>
            <a:pPr marL="228600" lvl="0" indent="-228600" algn="l" rtl="0">
              <a:lnSpc>
                <a:spcPct val="90000"/>
              </a:lnSpc>
              <a:spcBef>
                <a:spcPts val="1000"/>
              </a:spcBef>
              <a:spcAft>
                <a:spcPts val="0"/>
              </a:spcAft>
              <a:buClr>
                <a:schemeClr val="dk1"/>
              </a:buClr>
              <a:buSzPts val="1400"/>
              <a:buChar char="•"/>
            </a:pPr>
            <a:r>
              <a:rPr lang="en-GB" sz="1400" dirty="0"/>
              <a:t>TTRS</a:t>
            </a:r>
            <a:endParaRPr dirty="0"/>
          </a:p>
          <a:p>
            <a:pPr marL="228600" lvl="0" indent="-228600" algn="l" rtl="0">
              <a:lnSpc>
                <a:spcPct val="90000"/>
              </a:lnSpc>
              <a:spcBef>
                <a:spcPts val="1000"/>
              </a:spcBef>
              <a:spcAft>
                <a:spcPts val="0"/>
              </a:spcAft>
              <a:buClr>
                <a:schemeClr val="dk1"/>
              </a:buClr>
              <a:buSzPts val="1400"/>
              <a:buChar char="•"/>
            </a:pPr>
            <a:r>
              <a:rPr lang="en-GB" sz="1400" dirty="0"/>
              <a:t>Interventions targeting the lowest achieving 20% (post teaching and pre teaching) as well as targeting the Greater Depth at least 6x per year </a:t>
            </a:r>
          </a:p>
          <a:p>
            <a:pPr marL="228600" lvl="0" indent="-228600" algn="l" rtl="0">
              <a:lnSpc>
                <a:spcPct val="90000"/>
              </a:lnSpc>
              <a:spcBef>
                <a:spcPts val="1000"/>
              </a:spcBef>
              <a:spcAft>
                <a:spcPts val="0"/>
              </a:spcAft>
              <a:buClr>
                <a:schemeClr val="dk1"/>
              </a:buClr>
              <a:buSzPts val="1400"/>
              <a:buChar char="•"/>
            </a:pPr>
            <a:r>
              <a:rPr lang="en-GB" sz="1400" dirty="0"/>
              <a:t>Clear and Consistent Data &amp; Assessment Across The School (MM End of Term, End of Half-Term and Baseline)</a:t>
            </a:r>
            <a:endParaRPr dirty="0"/>
          </a:p>
        </p:txBody>
      </p:sp>
      <p:pic>
        <p:nvPicPr>
          <p:cNvPr id="376" name="Google Shape;376;p18"/>
          <p:cNvPicPr preferRelativeResize="0"/>
          <p:nvPr/>
        </p:nvPicPr>
        <p:blipFill rotWithShape="1">
          <a:blip r:embed="rId3">
            <a:alphaModFix/>
          </a:blip>
          <a:srcRect/>
          <a:stretch/>
        </p:blipFill>
        <p:spPr>
          <a:xfrm>
            <a:off x="6864005" y="40756"/>
            <a:ext cx="2936328" cy="10390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gf69cf85f9f_0_3"/>
          <p:cNvPicPr preferRelativeResize="0"/>
          <p:nvPr/>
        </p:nvPicPr>
        <p:blipFill rotWithShape="1">
          <a:blip r:embed="rId3">
            <a:alphaModFix/>
          </a:blip>
          <a:srcRect t="11265" b="36999"/>
          <a:stretch/>
        </p:blipFill>
        <p:spPr>
          <a:xfrm>
            <a:off x="2256675" y="890649"/>
            <a:ext cx="7130375" cy="3390402"/>
          </a:xfrm>
          <a:prstGeom prst="rect">
            <a:avLst/>
          </a:prstGeom>
          <a:noFill/>
          <a:ln>
            <a:noFill/>
          </a:ln>
        </p:spPr>
      </p:pic>
      <p:pic>
        <p:nvPicPr>
          <p:cNvPr id="383" name="Google Shape;383;gf69cf85f9f_0_3"/>
          <p:cNvPicPr preferRelativeResize="0"/>
          <p:nvPr/>
        </p:nvPicPr>
        <p:blipFill rotWithShape="1">
          <a:blip r:embed="rId3">
            <a:alphaModFix/>
          </a:blip>
          <a:srcRect l="9935" t="73103" r="3355" b="18883"/>
          <a:stretch/>
        </p:blipFill>
        <p:spPr>
          <a:xfrm>
            <a:off x="2366950" y="4913275"/>
            <a:ext cx="6182925" cy="5250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6"/>
        <p:cNvGrpSpPr/>
        <p:nvPr/>
      </p:nvGrpSpPr>
      <p:grpSpPr>
        <a:xfrm>
          <a:off x="0" y="0"/>
          <a:ext cx="0" cy="0"/>
          <a:chOff x="0" y="0"/>
          <a:chExt cx="0" cy="0"/>
        </a:xfrm>
      </p:grpSpPr>
      <p:sp>
        <p:nvSpPr>
          <p:cNvPr id="117" name="Google Shape;117;p3"/>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3"/>
          <p:cNvSpPr/>
          <p:nvPr/>
        </p:nvSpPr>
        <p:spPr>
          <a:xfrm>
            <a:off x="-1" y="0"/>
            <a:ext cx="6464595" cy="685800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3"/>
          <p:cNvSpPr/>
          <p:nvPr/>
        </p:nvSpPr>
        <p:spPr>
          <a:xfrm>
            <a:off x="-1" y="0"/>
            <a:ext cx="4546337" cy="68580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3"/>
          <p:cNvSpPr txBox="1">
            <a:spLocks noGrp="1"/>
          </p:cNvSpPr>
          <p:nvPr>
            <p:ph type="title"/>
          </p:nvPr>
        </p:nvSpPr>
        <p:spPr>
          <a:xfrm>
            <a:off x="804672" y="640263"/>
            <a:ext cx="5157216" cy="13449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t>Maths Mastery – Reception to Y6</a:t>
            </a:r>
            <a:endParaRPr/>
          </a:p>
        </p:txBody>
      </p:sp>
      <p:sp>
        <p:nvSpPr>
          <p:cNvPr id="121" name="Google Shape;121;p3"/>
          <p:cNvSpPr txBox="1">
            <a:spLocks noGrp="1"/>
          </p:cNvSpPr>
          <p:nvPr>
            <p:ph type="body" idx="1"/>
          </p:nvPr>
        </p:nvSpPr>
        <p:spPr>
          <a:xfrm>
            <a:off x="217713" y="2121762"/>
            <a:ext cx="6063343" cy="42790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1800"/>
              <a:buChar char="•"/>
            </a:pPr>
            <a:r>
              <a:rPr lang="en-GB" sz="1800" dirty="0"/>
              <a:t>Coherent – shows clear progression across the school</a:t>
            </a:r>
          </a:p>
          <a:p>
            <a:pPr marL="228600" lvl="0" indent="-228600" algn="l" rtl="0">
              <a:lnSpc>
                <a:spcPct val="90000"/>
              </a:lnSpc>
              <a:spcBef>
                <a:spcPts val="0"/>
              </a:spcBef>
              <a:spcAft>
                <a:spcPts val="0"/>
              </a:spcAft>
              <a:buClr>
                <a:schemeClr val="lt1"/>
              </a:buClr>
              <a:buSzPts val="1800"/>
              <a:buChar char="•"/>
            </a:pPr>
            <a:endParaRPr lang="en-GB" sz="1800" dirty="0"/>
          </a:p>
          <a:p>
            <a:pPr marL="228600" lvl="0" indent="-228600" algn="l" rtl="0">
              <a:lnSpc>
                <a:spcPct val="90000"/>
              </a:lnSpc>
              <a:spcBef>
                <a:spcPts val="0"/>
              </a:spcBef>
              <a:spcAft>
                <a:spcPts val="0"/>
              </a:spcAft>
              <a:buClr>
                <a:schemeClr val="lt1"/>
              </a:buClr>
              <a:buSzPts val="1800"/>
              <a:buChar char="•"/>
            </a:pPr>
            <a:endParaRPr dirty="0"/>
          </a:p>
          <a:p>
            <a:pPr marL="228600" lvl="0" indent="-228600" algn="l" rtl="0">
              <a:lnSpc>
                <a:spcPct val="90000"/>
              </a:lnSpc>
              <a:spcBef>
                <a:spcPts val="1000"/>
              </a:spcBef>
              <a:spcAft>
                <a:spcPts val="0"/>
              </a:spcAft>
              <a:buClr>
                <a:schemeClr val="lt1"/>
              </a:buClr>
              <a:buSzPts val="1800"/>
              <a:buChar char="•"/>
            </a:pPr>
            <a:r>
              <a:rPr lang="en-GB" sz="1800" dirty="0"/>
              <a:t>Reasoning, Problem Solving including Word Problems built in</a:t>
            </a:r>
          </a:p>
          <a:p>
            <a:pPr marL="228600" lvl="0" indent="-228600" algn="l" rtl="0">
              <a:lnSpc>
                <a:spcPct val="90000"/>
              </a:lnSpc>
              <a:spcBef>
                <a:spcPts val="1000"/>
              </a:spcBef>
              <a:spcAft>
                <a:spcPts val="0"/>
              </a:spcAft>
              <a:buClr>
                <a:schemeClr val="lt1"/>
              </a:buClr>
              <a:buSzPts val="1800"/>
              <a:buChar char="•"/>
            </a:pPr>
            <a:endParaRPr lang="en-GB" sz="1800" dirty="0"/>
          </a:p>
          <a:p>
            <a:pPr marL="228600" lvl="0" indent="-228600" algn="l" rtl="0">
              <a:lnSpc>
                <a:spcPct val="90000"/>
              </a:lnSpc>
              <a:spcBef>
                <a:spcPts val="1000"/>
              </a:spcBef>
              <a:spcAft>
                <a:spcPts val="0"/>
              </a:spcAft>
              <a:buClr>
                <a:schemeClr val="lt1"/>
              </a:buClr>
              <a:buSzPts val="1800"/>
              <a:buChar char="•"/>
            </a:pPr>
            <a:endParaRPr dirty="0"/>
          </a:p>
          <a:p>
            <a:pPr marL="228600" lvl="0" indent="-228600" algn="l" rtl="0">
              <a:lnSpc>
                <a:spcPct val="90000"/>
              </a:lnSpc>
              <a:spcBef>
                <a:spcPts val="1000"/>
              </a:spcBef>
              <a:spcAft>
                <a:spcPts val="0"/>
              </a:spcAft>
              <a:buClr>
                <a:schemeClr val="lt1"/>
              </a:buClr>
              <a:buSzPts val="1800"/>
              <a:buChar char="•"/>
            </a:pPr>
            <a:r>
              <a:rPr lang="en-GB" sz="1800" dirty="0"/>
              <a:t>Plan for Accelerators (those that cannot access the curriculum and need to learn the fundamental skills) according to their needs.</a:t>
            </a:r>
            <a:endParaRPr sz="1800" dirty="0"/>
          </a:p>
          <a:p>
            <a:pPr marL="228600" lvl="0" indent="-114300" algn="l" rtl="0">
              <a:lnSpc>
                <a:spcPct val="90000"/>
              </a:lnSpc>
              <a:spcBef>
                <a:spcPts val="1000"/>
              </a:spcBef>
              <a:spcAft>
                <a:spcPts val="0"/>
              </a:spcAft>
              <a:buClr>
                <a:schemeClr val="lt1"/>
              </a:buClr>
              <a:buSzPts val="1800"/>
              <a:buNone/>
            </a:pPr>
            <a:endParaRPr sz="1800" dirty="0"/>
          </a:p>
        </p:txBody>
      </p:sp>
      <p:pic>
        <p:nvPicPr>
          <p:cNvPr id="122" name="Google Shape;122;p3"/>
          <p:cNvPicPr preferRelativeResize="0"/>
          <p:nvPr/>
        </p:nvPicPr>
        <p:blipFill rotWithShape="1">
          <a:blip r:embed="rId3">
            <a:alphaModFix/>
          </a:blip>
          <a:srcRect/>
          <a:stretch/>
        </p:blipFill>
        <p:spPr>
          <a:xfrm>
            <a:off x="6969642" y="2717707"/>
            <a:ext cx="4736963" cy="12671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7"/>
          <p:cNvSpPr/>
          <p:nvPr/>
        </p:nvSpPr>
        <p:spPr>
          <a:xfrm>
            <a:off x="1" y="4233674"/>
            <a:ext cx="12192000" cy="262432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7"/>
          <p:cNvSpPr txBox="1">
            <a:spLocks noGrp="1"/>
          </p:cNvSpPr>
          <p:nvPr>
            <p:ph type="title"/>
          </p:nvPr>
        </p:nvSpPr>
        <p:spPr>
          <a:xfrm>
            <a:off x="855447" y="4796029"/>
            <a:ext cx="3685032" cy="14996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Font typeface="Calibri"/>
              <a:buNone/>
            </a:pPr>
            <a:r>
              <a:rPr lang="en-GB" sz="3400" dirty="0">
                <a:solidFill>
                  <a:schemeClr val="lt1"/>
                </a:solidFill>
              </a:rPr>
              <a:t>MM Unit Narrative Sheets (for parents too)</a:t>
            </a:r>
            <a:endParaRPr dirty="0"/>
          </a:p>
        </p:txBody>
      </p:sp>
      <p:sp>
        <p:nvSpPr>
          <p:cNvPr id="162" name="Google Shape;162;p7"/>
          <p:cNvSpPr txBox="1">
            <a:spLocks noGrp="1"/>
          </p:cNvSpPr>
          <p:nvPr>
            <p:ph type="body" idx="1"/>
          </p:nvPr>
        </p:nvSpPr>
        <p:spPr>
          <a:xfrm>
            <a:off x="4540478" y="4875563"/>
            <a:ext cx="5667691" cy="180826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1200"/>
              <a:buChar char="•"/>
            </a:pPr>
            <a:r>
              <a:rPr lang="en-GB" sz="1200" dirty="0">
                <a:solidFill>
                  <a:schemeClr val="lt1"/>
                </a:solidFill>
              </a:rPr>
              <a:t>Maths Unit Summary Sheets to be shared with parents on See Saw/Google Classrooms (This way parents are informed about what has been, is currently being and is going to be taught).</a:t>
            </a:r>
            <a:endParaRPr dirty="0"/>
          </a:p>
          <a:p>
            <a:pPr marL="228600" lvl="0" indent="-228600" algn="l" rtl="0">
              <a:lnSpc>
                <a:spcPct val="90000"/>
              </a:lnSpc>
              <a:spcBef>
                <a:spcPts val="1000"/>
              </a:spcBef>
              <a:spcAft>
                <a:spcPts val="0"/>
              </a:spcAft>
              <a:buClr>
                <a:schemeClr val="lt1"/>
              </a:buClr>
              <a:buSzPts val="1200"/>
              <a:buChar char="•"/>
            </a:pPr>
            <a:r>
              <a:rPr lang="en-GB" sz="1200" dirty="0">
                <a:solidFill>
                  <a:schemeClr val="lt1"/>
                </a:solidFill>
              </a:rPr>
              <a:t>Includes:</a:t>
            </a:r>
            <a:endParaRPr dirty="0"/>
          </a:p>
          <a:p>
            <a:pPr marL="228600" lvl="0" indent="-228600" algn="l" rtl="0">
              <a:lnSpc>
                <a:spcPct val="90000"/>
              </a:lnSpc>
              <a:spcBef>
                <a:spcPts val="1000"/>
              </a:spcBef>
              <a:spcAft>
                <a:spcPts val="0"/>
              </a:spcAft>
              <a:buClr>
                <a:schemeClr val="lt1"/>
              </a:buClr>
              <a:buSzPts val="1200"/>
              <a:buChar char="•"/>
            </a:pPr>
            <a:r>
              <a:rPr lang="en-GB" sz="1200" dirty="0">
                <a:solidFill>
                  <a:schemeClr val="lt1"/>
                </a:solidFill>
              </a:rPr>
              <a:t>Prior Learning, Future Learning, Possible Misconceptions, Outcomes and National Curriculum Objectives</a:t>
            </a:r>
            <a:endParaRPr dirty="0"/>
          </a:p>
        </p:txBody>
      </p:sp>
      <p:grpSp>
        <p:nvGrpSpPr>
          <p:cNvPr id="163" name="Google Shape;163;p7"/>
          <p:cNvGrpSpPr/>
          <p:nvPr/>
        </p:nvGrpSpPr>
        <p:grpSpPr>
          <a:xfrm>
            <a:off x="10208171" y="4821439"/>
            <a:ext cx="1128382" cy="847206"/>
            <a:chOff x="8183879" y="1000124"/>
            <a:chExt cx="1562267" cy="1172973"/>
          </a:xfrm>
        </p:grpSpPr>
        <p:sp>
          <p:nvSpPr>
            <p:cNvPr id="164" name="Google Shape;164;p7"/>
            <p:cNvSpPr/>
            <p:nvPr/>
          </p:nvSpPr>
          <p:spPr>
            <a:xfrm>
              <a:off x="8183879" y="1348782"/>
              <a:ext cx="935037" cy="824315"/>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7"/>
            <p:cNvSpPr/>
            <p:nvPr/>
          </p:nvSpPr>
          <p:spPr>
            <a:xfrm>
              <a:off x="8983979" y="1000124"/>
              <a:ext cx="762167" cy="671915"/>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66" name="Google Shape;166;p7"/>
          <p:cNvPicPr preferRelativeResize="0"/>
          <p:nvPr/>
        </p:nvPicPr>
        <p:blipFill rotWithShape="1">
          <a:blip r:embed="rId3">
            <a:alphaModFix/>
          </a:blip>
          <a:srcRect/>
          <a:stretch/>
        </p:blipFill>
        <p:spPr>
          <a:xfrm>
            <a:off x="0" y="-263817"/>
            <a:ext cx="12192000" cy="49593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8"/>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8"/>
          <p:cNvSpPr/>
          <p:nvPr/>
        </p:nvSpPr>
        <p:spPr>
          <a:xfrm>
            <a:off x="-1" y="0"/>
            <a:ext cx="6464595" cy="685800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8"/>
          <p:cNvSpPr/>
          <p:nvPr/>
        </p:nvSpPr>
        <p:spPr>
          <a:xfrm>
            <a:off x="-1" y="0"/>
            <a:ext cx="4546337" cy="68580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8"/>
          <p:cNvSpPr txBox="1">
            <a:spLocks noGrp="1"/>
          </p:cNvSpPr>
          <p:nvPr>
            <p:ph type="title"/>
          </p:nvPr>
        </p:nvSpPr>
        <p:spPr>
          <a:xfrm>
            <a:off x="804672" y="640263"/>
            <a:ext cx="5157216" cy="13449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t>Maths Meetings</a:t>
            </a:r>
            <a:endParaRPr/>
          </a:p>
        </p:txBody>
      </p:sp>
      <p:sp>
        <p:nvSpPr>
          <p:cNvPr id="176" name="Google Shape;176;p8"/>
          <p:cNvSpPr txBox="1">
            <a:spLocks noGrp="1"/>
          </p:cNvSpPr>
          <p:nvPr>
            <p:ph type="body" idx="1"/>
          </p:nvPr>
        </p:nvSpPr>
        <p:spPr>
          <a:xfrm>
            <a:off x="304800" y="2121763"/>
            <a:ext cx="5867400" cy="423794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n-GB" sz="2000" dirty="0"/>
              <a:t>Maths Meetings are a vital part of the Mathematics Mastery programme.</a:t>
            </a:r>
            <a:endParaRPr dirty="0"/>
          </a:p>
          <a:p>
            <a:pPr marL="228600" lvl="0" indent="-228600" algn="l" rtl="0">
              <a:lnSpc>
                <a:spcPct val="90000"/>
              </a:lnSpc>
              <a:spcBef>
                <a:spcPts val="1000"/>
              </a:spcBef>
              <a:spcAft>
                <a:spcPts val="0"/>
              </a:spcAft>
              <a:buClr>
                <a:schemeClr val="lt1"/>
              </a:buClr>
              <a:buSzPts val="2000"/>
              <a:buChar char="•"/>
            </a:pPr>
            <a:r>
              <a:rPr lang="en-GB" sz="2000" dirty="0"/>
              <a:t>Their purpose is to consolidate key areas of mathematics and develop fluency in recall of key knowledge.</a:t>
            </a:r>
            <a:endParaRPr dirty="0"/>
          </a:p>
          <a:p>
            <a:pPr marL="228600" lvl="0" indent="-228600" algn="l" rtl="0">
              <a:lnSpc>
                <a:spcPct val="90000"/>
              </a:lnSpc>
              <a:spcBef>
                <a:spcPts val="1000"/>
              </a:spcBef>
              <a:spcAft>
                <a:spcPts val="0"/>
              </a:spcAft>
              <a:buClr>
                <a:schemeClr val="lt1"/>
              </a:buClr>
              <a:buSzPts val="2000"/>
              <a:buChar char="•"/>
            </a:pPr>
            <a:r>
              <a:rPr lang="en-GB" sz="2000" dirty="0"/>
              <a:t>A Maths Meeting should cover several curricular areas, broken down into short segments; each segment should take approximately 2 – 3 minutes.</a:t>
            </a:r>
            <a:endParaRPr dirty="0"/>
          </a:p>
          <a:p>
            <a:pPr marL="228600" lvl="0" indent="-228600" algn="l" rtl="0">
              <a:lnSpc>
                <a:spcPct val="90000"/>
              </a:lnSpc>
              <a:spcBef>
                <a:spcPts val="1000"/>
              </a:spcBef>
              <a:spcAft>
                <a:spcPts val="0"/>
              </a:spcAft>
              <a:buClr>
                <a:schemeClr val="lt1"/>
              </a:buClr>
              <a:buSzPts val="2000"/>
              <a:buChar char="•"/>
            </a:pPr>
            <a:r>
              <a:rPr lang="en-GB" sz="2000" dirty="0"/>
              <a:t>Teachers to share these with parents on Google Classroom/</a:t>
            </a:r>
            <a:r>
              <a:rPr lang="en-GB" sz="2000" dirty="0" err="1"/>
              <a:t>SeeSaw</a:t>
            </a:r>
            <a:endParaRPr sz="3000" dirty="0"/>
          </a:p>
        </p:txBody>
      </p:sp>
      <p:pic>
        <p:nvPicPr>
          <p:cNvPr id="177" name="Google Shape;177;p8"/>
          <p:cNvPicPr preferRelativeResize="0"/>
          <p:nvPr/>
        </p:nvPicPr>
        <p:blipFill rotWithShape="1">
          <a:blip r:embed="rId3">
            <a:alphaModFix/>
          </a:blip>
          <a:srcRect/>
          <a:stretch/>
        </p:blipFill>
        <p:spPr>
          <a:xfrm>
            <a:off x="6765036" y="1312750"/>
            <a:ext cx="5069395" cy="4038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2"/>
        <p:cNvGrpSpPr/>
        <p:nvPr/>
      </p:nvGrpSpPr>
      <p:grpSpPr>
        <a:xfrm>
          <a:off x="0" y="0"/>
          <a:ext cx="0" cy="0"/>
          <a:chOff x="0" y="0"/>
          <a:chExt cx="0" cy="0"/>
        </a:xfrm>
      </p:grpSpPr>
      <p:sp>
        <p:nvSpPr>
          <p:cNvPr id="183" name="Google Shape;183;p9"/>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9"/>
          <p:cNvSpPr/>
          <p:nvPr/>
        </p:nvSpPr>
        <p:spPr>
          <a:xfrm>
            <a:off x="-1" y="0"/>
            <a:ext cx="6464595" cy="685800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9"/>
          <p:cNvSpPr/>
          <p:nvPr/>
        </p:nvSpPr>
        <p:spPr>
          <a:xfrm>
            <a:off x="-1" y="0"/>
            <a:ext cx="4546337" cy="68580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9"/>
          <p:cNvSpPr txBox="1">
            <a:spLocks noGrp="1"/>
          </p:cNvSpPr>
          <p:nvPr>
            <p:ph type="title"/>
          </p:nvPr>
        </p:nvSpPr>
        <p:spPr>
          <a:xfrm>
            <a:off x="714319" y="214698"/>
            <a:ext cx="5157216" cy="13449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t>Fluent in Five (Y1-Y6)</a:t>
            </a:r>
            <a:endParaRPr/>
          </a:p>
        </p:txBody>
      </p:sp>
      <p:sp>
        <p:nvSpPr>
          <p:cNvPr id="187" name="Google Shape;187;p9"/>
          <p:cNvSpPr txBox="1">
            <a:spLocks noGrp="1"/>
          </p:cNvSpPr>
          <p:nvPr>
            <p:ph type="body" idx="1"/>
          </p:nvPr>
        </p:nvSpPr>
        <p:spPr>
          <a:xfrm>
            <a:off x="315685" y="1415144"/>
            <a:ext cx="5954485" cy="530134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1800"/>
              <a:buChar char="•"/>
            </a:pPr>
            <a:r>
              <a:rPr lang="en-GB" sz="1800" dirty="0"/>
              <a:t>Children at Underhill are becoming more fluent in arithmetic.</a:t>
            </a:r>
            <a:endParaRPr dirty="0"/>
          </a:p>
          <a:p>
            <a:pPr marL="228600" lvl="0" indent="-228600" algn="l" rtl="0">
              <a:lnSpc>
                <a:spcPct val="90000"/>
              </a:lnSpc>
              <a:spcBef>
                <a:spcPts val="1000"/>
              </a:spcBef>
              <a:spcAft>
                <a:spcPts val="0"/>
              </a:spcAft>
              <a:buClr>
                <a:schemeClr val="lt1"/>
              </a:buClr>
              <a:buSzPts val="1800"/>
              <a:buChar char="•"/>
            </a:pPr>
            <a:r>
              <a:rPr lang="en-GB" sz="1800" dirty="0"/>
              <a:t>Fluent in Five:</a:t>
            </a:r>
            <a:endParaRPr dirty="0"/>
          </a:p>
          <a:p>
            <a:pPr marL="228600" lvl="0" indent="-228600" algn="l" rtl="0">
              <a:lnSpc>
                <a:spcPct val="90000"/>
              </a:lnSpc>
              <a:spcBef>
                <a:spcPts val="1000"/>
              </a:spcBef>
              <a:spcAft>
                <a:spcPts val="0"/>
              </a:spcAft>
              <a:buClr>
                <a:schemeClr val="lt1"/>
              </a:buClr>
              <a:buSzPts val="1800"/>
              <a:buChar char="•"/>
            </a:pPr>
            <a:r>
              <a:rPr lang="en-GB" sz="1800" dirty="0"/>
              <a:t>5-10 minute daily practice</a:t>
            </a:r>
            <a:endParaRPr dirty="0"/>
          </a:p>
          <a:p>
            <a:pPr marL="228600" lvl="0" indent="-228600" algn="l" rtl="0">
              <a:lnSpc>
                <a:spcPct val="90000"/>
              </a:lnSpc>
              <a:spcBef>
                <a:spcPts val="1000"/>
              </a:spcBef>
              <a:spcAft>
                <a:spcPts val="0"/>
              </a:spcAft>
              <a:buClr>
                <a:schemeClr val="lt1"/>
              </a:buClr>
              <a:buSzPts val="1800"/>
              <a:buChar char="•"/>
            </a:pPr>
            <a:r>
              <a:rPr lang="en-GB" sz="1800" dirty="0"/>
              <a:t>Structured with clear progression across the whole school</a:t>
            </a:r>
            <a:endParaRPr dirty="0"/>
          </a:p>
          <a:p>
            <a:pPr marL="228600" lvl="0" indent="-228600" algn="l" rtl="0">
              <a:lnSpc>
                <a:spcPct val="90000"/>
              </a:lnSpc>
              <a:spcBef>
                <a:spcPts val="1000"/>
              </a:spcBef>
              <a:spcAft>
                <a:spcPts val="0"/>
              </a:spcAft>
              <a:buClr>
                <a:schemeClr val="lt1"/>
              </a:buClr>
              <a:buSzPts val="1800"/>
              <a:buChar char="•"/>
            </a:pPr>
            <a:r>
              <a:rPr lang="en-GB" sz="1800" dirty="0"/>
              <a:t>Can be done at the start of the Maths Lesson or as an early morning task/ straight after lunch etc.</a:t>
            </a:r>
            <a:endParaRPr dirty="0"/>
          </a:p>
          <a:p>
            <a:pPr marL="228600" lvl="0" indent="-228600" algn="l" rtl="0">
              <a:lnSpc>
                <a:spcPct val="90000"/>
              </a:lnSpc>
              <a:spcBef>
                <a:spcPts val="1000"/>
              </a:spcBef>
              <a:spcAft>
                <a:spcPts val="0"/>
              </a:spcAft>
              <a:buClr>
                <a:schemeClr val="lt1"/>
              </a:buClr>
              <a:buSzPts val="1800"/>
              <a:buChar char="•"/>
            </a:pPr>
            <a:r>
              <a:rPr lang="en-GB" sz="1800" dirty="0"/>
              <a:t>Children to mark their own Fluency with green pens (Self-Assessment)</a:t>
            </a:r>
            <a:endParaRPr dirty="0"/>
          </a:p>
          <a:p>
            <a:pPr marL="228600" lvl="0" indent="-228600" algn="l" rtl="0">
              <a:lnSpc>
                <a:spcPct val="90000"/>
              </a:lnSpc>
              <a:spcBef>
                <a:spcPts val="1000"/>
              </a:spcBef>
              <a:spcAft>
                <a:spcPts val="0"/>
              </a:spcAft>
              <a:buClr>
                <a:schemeClr val="lt1"/>
              </a:buClr>
              <a:buSzPts val="1800"/>
              <a:buChar char="•"/>
            </a:pPr>
            <a:r>
              <a:rPr lang="en-GB" sz="1800" dirty="0"/>
              <a:t>Progressive and systematic throughout the year and across the year groups</a:t>
            </a:r>
            <a:endParaRPr dirty="0"/>
          </a:p>
        </p:txBody>
      </p:sp>
      <p:pic>
        <p:nvPicPr>
          <p:cNvPr id="188" name="Google Shape;188;p9"/>
          <p:cNvPicPr preferRelativeResize="0"/>
          <p:nvPr/>
        </p:nvPicPr>
        <p:blipFill rotWithShape="1">
          <a:blip r:embed="rId3">
            <a:alphaModFix/>
          </a:blip>
          <a:srcRect/>
          <a:stretch/>
        </p:blipFill>
        <p:spPr>
          <a:xfrm>
            <a:off x="6969642" y="1882817"/>
            <a:ext cx="4736963" cy="29369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3"/>
        <p:cNvGrpSpPr/>
        <p:nvPr/>
      </p:nvGrpSpPr>
      <p:grpSpPr>
        <a:xfrm>
          <a:off x="0" y="0"/>
          <a:ext cx="0" cy="0"/>
          <a:chOff x="0" y="0"/>
          <a:chExt cx="0" cy="0"/>
        </a:xfrm>
      </p:grpSpPr>
      <p:sp>
        <p:nvSpPr>
          <p:cNvPr id="194" name="Google Shape;194;p10"/>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10"/>
          <p:cNvSpPr/>
          <p:nvPr/>
        </p:nvSpPr>
        <p:spPr>
          <a:xfrm>
            <a:off x="-1" y="0"/>
            <a:ext cx="6464595" cy="685800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10"/>
          <p:cNvSpPr/>
          <p:nvPr/>
        </p:nvSpPr>
        <p:spPr>
          <a:xfrm>
            <a:off x="-1" y="0"/>
            <a:ext cx="4546337" cy="68580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10"/>
          <p:cNvSpPr txBox="1">
            <a:spLocks noGrp="1"/>
          </p:cNvSpPr>
          <p:nvPr>
            <p:ph type="title"/>
          </p:nvPr>
        </p:nvSpPr>
        <p:spPr>
          <a:xfrm>
            <a:off x="804672" y="640263"/>
            <a:ext cx="5157216" cy="13449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t>Optional Daily Rapid Reasoning (Y3-Y6)</a:t>
            </a:r>
            <a:endParaRPr/>
          </a:p>
        </p:txBody>
      </p:sp>
      <p:sp>
        <p:nvSpPr>
          <p:cNvPr id="198" name="Google Shape;198;p10"/>
          <p:cNvSpPr txBox="1">
            <a:spLocks noGrp="1"/>
          </p:cNvSpPr>
          <p:nvPr>
            <p:ph type="body" idx="1"/>
          </p:nvPr>
        </p:nvSpPr>
        <p:spPr>
          <a:xfrm>
            <a:off x="163285" y="2121763"/>
            <a:ext cx="6215743" cy="37730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GB" dirty="0"/>
              <a:t>5-10 minute daily rapid reasoning practice</a:t>
            </a:r>
            <a:endParaRPr dirty="0"/>
          </a:p>
          <a:p>
            <a:pPr marL="228600" lvl="0" indent="-228600" algn="l" rtl="0">
              <a:lnSpc>
                <a:spcPct val="90000"/>
              </a:lnSpc>
              <a:spcBef>
                <a:spcPts val="1000"/>
              </a:spcBef>
              <a:spcAft>
                <a:spcPts val="0"/>
              </a:spcAft>
              <a:buClr>
                <a:schemeClr val="lt1"/>
              </a:buClr>
              <a:buSzPts val="2800"/>
              <a:buChar char="•"/>
            </a:pPr>
            <a:r>
              <a:rPr lang="en-GB" dirty="0"/>
              <a:t>Can be carried out during early morning task/ straight after lunch etc.</a:t>
            </a:r>
            <a:endParaRPr dirty="0"/>
          </a:p>
          <a:p>
            <a:pPr marL="228600" lvl="0" indent="-228600" algn="l" rtl="0">
              <a:lnSpc>
                <a:spcPct val="90000"/>
              </a:lnSpc>
              <a:spcBef>
                <a:spcPts val="1000"/>
              </a:spcBef>
              <a:spcAft>
                <a:spcPts val="0"/>
              </a:spcAft>
              <a:buClr>
                <a:schemeClr val="lt1"/>
              </a:buClr>
              <a:buSzPts val="2800"/>
              <a:buChar char="•"/>
            </a:pPr>
            <a:r>
              <a:rPr lang="en-GB" dirty="0"/>
              <a:t>Can also be added at the end of the Maths Lesson (optional)</a:t>
            </a:r>
            <a:endParaRPr dirty="0"/>
          </a:p>
          <a:p>
            <a:pPr marL="228600" lvl="0" indent="-101600" algn="l" rtl="0">
              <a:lnSpc>
                <a:spcPct val="90000"/>
              </a:lnSpc>
              <a:spcBef>
                <a:spcPts val="1000"/>
              </a:spcBef>
              <a:spcAft>
                <a:spcPts val="0"/>
              </a:spcAft>
              <a:buClr>
                <a:schemeClr val="lt1"/>
              </a:buClr>
              <a:buSzPts val="2000"/>
              <a:buNone/>
            </a:pPr>
            <a:endParaRPr sz="2000" dirty="0"/>
          </a:p>
          <a:p>
            <a:pPr marL="228600" lvl="0" indent="-101600" algn="l" rtl="0">
              <a:lnSpc>
                <a:spcPct val="90000"/>
              </a:lnSpc>
              <a:spcBef>
                <a:spcPts val="1000"/>
              </a:spcBef>
              <a:spcAft>
                <a:spcPts val="0"/>
              </a:spcAft>
              <a:buClr>
                <a:schemeClr val="lt1"/>
              </a:buClr>
              <a:buSzPts val="2000"/>
              <a:buNone/>
            </a:pPr>
            <a:endParaRPr sz="2000" dirty="0"/>
          </a:p>
        </p:txBody>
      </p:sp>
      <p:pic>
        <p:nvPicPr>
          <p:cNvPr id="199" name="Google Shape;199;p10"/>
          <p:cNvPicPr preferRelativeResize="0"/>
          <p:nvPr/>
        </p:nvPicPr>
        <p:blipFill rotWithShape="1">
          <a:blip r:embed="rId3">
            <a:alphaModFix/>
          </a:blip>
          <a:srcRect/>
          <a:stretch/>
        </p:blipFill>
        <p:spPr>
          <a:xfrm>
            <a:off x="6969642" y="1882817"/>
            <a:ext cx="4736963" cy="29369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4"/>
        <p:cNvGrpSpPr/>
        <p:nvPr/>
      </p:nvGrpSpPr>
      <p:grpSpPr>
        <a:xfrm>
          <a:off x="0" y="0"/>
          <a:ext cx="0" cy="0"/>
          <a:chOff x="0" y="0"/>
          <a:chExt cx="0" cy="0"/>
        </a:xfrm>
      </p:grpSpPr>
      <p:sp>
        <p:nvSpPr>
          <p:cNvPr id="205" name="Google Shape;205;p11"/>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11"/>
          <p:cNvSpPr/>
          <p:nvPr/>
        </p:nvSpPr>
        <p:spPr>
          <a:xfrm>
            <a:off x="-1" y="0"/>
            <a:ext cx="6464595" cy="6858000"/>
          </a:xfrm>
          <a:prstGeom prst="rect">
            <a:avLst/>
          </a:prstGeom>
          <a:solidFill>
            <a:schemeClr val="dk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p11"/>
          <p:cNvSpPr/>
          <p:nvPr/>
        </p:nvSpPr>
        <p:spPr>
          <a:xfrm>
            <a:off x="-1" y="0"/>
            <a:ext cx="4546337" cy="68580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11"/>
          <p:cNvSpPr txBox="1">
            <a:spLocks noGrp="1"/>
          </p:cNvSpPr>
          <p:nvPr>
            <p:ph type="title"/>
          </p:nvPr>
        </p:nvSpPr>
        <p:spPr>
          <a:xfrm>
            <a:off x="804672" y="640263"/>
            <a:ext cx="5157216" cy="13449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t>Maths I CANS</a:t>
            </a:r>
            <a:endParaRPr/>
          </a:p>
        </p:txBody>
      </p:sp>
      <p:sp>
        <p:nvSpPr>
          <p:cNvPr id="209" name="Google Shape;209;p11"/>
          <p:cNvSpPr txBox="1">
            <a:spLocks noGrp="1"/>
          </p:cNvSpPr>
          <p:nvPr>
            <p:ph type="body" idx="1"/>
          </p:nvPr>
        </p:nvSpPr>
        <p:spPr>
          <a:xfrm>
            <a:off x="304800" y="2121763"/>
            <a:ext cx="5867400" cy="37730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000"/>
              <a:buChar char="•"/>
            </a:pPr>
            <a:r>
              <a:rPr lang="en-GB" sz="3000"/>
              <a:t>Adapted from the Maths Mastery Reception to Y6</a:t>
            </a:r>
            <a:endParaRPr/>
          </a:p>
          <a:p>
            <a:pPr marL="228600" lvl="0" indent="-228600" algn="l" rtl="0">
              <a:lnSpc>
                <a:spcPct val="90000"/>
              </a:lnSpc>
              <a:spcBef>
                <a:spcPts val="1000"/>
              </a:spcBef>
              <a:spcAft>
                <a:spcPts val="0"/>
              </a:spcAft>
              <a:buClr>
                <a:schemeClr val="lt1"/>
              </a:buClr>
              <a:buSzPts val="3000"/>
              <a:buChar char="•"/>
            </a:pPr>
            <a:r>
              <a:rPr lang="en-GB" sz="3000"/>
              <a:t>Clearly ordered for easy access</a:t>
            </a:r>
            <a:endParaRPr/>
          </a:p>
        </p:txBody>
      </p:sp>
      <p:pic>
        <p:nvPicPr>
          <p:cNvPr id="210" name="Google Shape;210;p11"/>
          <p:cNvPicPr preferRelativeResize="0"/>
          <p:nvPr/>
        </p:nvPicPr>
        <p:blipFill rotWithShape="1">
          <a:blip r:embed="rId3">
            <a:alphaModFix/>
          </a:blip>
          <a:srcRect/>
          <a:stretch/>
        </p:blipFill>
        <p:spPr>
          <a:xfrm>
            <a:off x="7001809" y="484632"/>
            <a:ext cx="4672628" cy="57332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12"/>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12"/>
          <p:cNvSpPr txBox="1">
            <a:spLocks noGrp="1"/>
          </p:cNvSpPr>
          <p:nvPr>
            <p:ph type="title"/>
          </p:nvPr>
        </p:nvSpPr>
        <p:spPr>
          <a:xfrm>
            <a:off x="838200" y="448721"/>
            <a:ext cx="4707671" cy="12256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800"/>
              <a:buFont typeface="Calibri"/>
              <a:buNone/>
            </a:pPr>
            <a:r>
              <a:rPr lang="en-GB" sz="3800">
                <a:solidFill>
                  <a:schemeClr val="lt1"/>
                </a:solidFill>
              </a:rPr>
              <a:t>Times Tables Assessments</a:t>
            </a:r>
            <a:endParaRPr/>
          </a:p>
        </p:txBody>
      </p:sp>
      <p:cxnSp>
        <p:nvCxnSpPr>
          <p:cNvPr id="218" name="Google Shape;218;p12"/>
          <p:cNvCxnSpPr/>
          <p:nvPr/>
        </p:nvCxnSpPr>
        <p:spPr>
          <a:xfrm rot="10800000">
            <a:off x="831873" y="1749756"/>
            <a:ext cx="4718304" cy="0"/>
          </a:xfrm>
          <a:prstGeom prst="straightConnector1">
            <a:avLst/>
          </a:prstGeom>
          <a:noFill/>
          <a:ln w="12700" cap="flat" cmpd="sng">
            <a:solidFill>
              <a:schemeClr val="accent2"/>
            </a:solidFill>
            <a:prstDash val="solid"/>
            <a:miter lim="800000"/>
            <a:headEnd type="none" w="sm" len="sm"/>
            <a:tailEnd type="none" w="sm" len="sm"/>
          </a:ln>
        </p:spPr>
      </p:cxnSp>
      <p:sp>
        <p:nvSpPr>
          <p:cNvPr id="219" name="Google Shape;219;p12"/>
          <p:cNvSpPr txBox="1">
            <a:spLocks noGrp="1"/>
          </p:cNvSpPr>
          <p:nvPr>
            <p:ph type="body" idx="1"/>
          </p:nvPr>
        </p:nvSpPr>
        <p:spPr>
          <a:xfrm>
            <a:off x="897769" y="1909192"/>
            <a:ext cx="4586513" cy="36477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600"/>
              <a:buChar char="•"/>
            </a:pPr>
            <a:r>
              <a:rPr lang="en-GB" sz="1600" dirty="0">
                <a:solidFill>
                  <a:schemeClr val="lt1"/>
                </a:solidFill>
              </a:rPr>
              <a:t>Times Tables knowledge is also something Underhill children are accelerating rapidly with across the school.</a:t>
            </a:r>
            <a:endParaRPr dirty="0"/>
          </a:p>
          <a:p>
            <a:pPr marL="228600" lvl="0" indent="-228600" algn="l" rtl="0">
              <a:lnSpc>
                <a:spcPct val="90000"/>
              </a:lnSpc>
              <a:spcBef>
                <a:spcPts val="1000"/>
              </a:spcBef>
              <a:spcAft>
                <a:spcPts val="0"/>
              </a:spcAft>
              <a:buClr>
                <a:schemeClr val="lt1"/>
              </a:buClr>
              <a:buSzPts val="1600"/>
              <a:buChar char="•"/>
            </a:pPr>
            <a:r>
              <a:rPr lang="en-GB" sz="1600" dirty="0">
                <a:solidFill>
                  <a:schemeClr val="lt1"/>
                </a:solidFill>
              </a:rPr>
              <a:t>End of KS2 (Year 4) Times Table Assessments</a:t>
            </a:r>
            <a:endParaRPr dirty="0"/>
          </a:p>
          <a:p>
            <a:pPr marL="228600" lvl="0" indent="-228600" algn="l" rtl="0">
              <a:lnSpc>
                <a:spcPct val="90000"/>
              </a:lnSpc>
              <a:spcBef>
                <a:spcPts val="1000"/>
              </a:spcBef>
              <a:spcAft>
                <a:spcPts val="0"/>
              </a:spcAft>
              <a:buClr>
                <a:schemeClr val="lt1"/>
              </a:buClr>
              <a:buSzPts val="1600"/>
              <a:buChar char="•"/>
            </a:pPr>
            <a:r>
              <a:rPr lang="en-GB" sz="1600" dirty="0">
                <a:solidFill>
                  <a:schemeClr val="lt1"/>
                </a:solidFill>
              </a:rPr>
              <a:t>Times Tables Test Grids made for each year group</a:t>
            </a:r>
            <a:endParaRPr dirty="0"/>
          </a:p>
          <a:p>
            <a:pPr marL="228600" lvl="0" indent="-228600" algn="l" rtl="0">
              <a:lnSpc>
                <a:spcPct val="90000"/>
              </a:lnSpc>
              <a:spcBef>
                <a:spcPts val="1000"/>
              </a:spcBef>
              <a:spcAft>
                <a:spcPts val="0"/>
              </a:spcAft>
              <a:buClr>
                <a:schemeClr val="lt1"/>
              </a:buClr>
              <a:buSzPts val="1600"/>
              <a:buChar char="•"/>
            </a:pPr>
            <a:r>
              <a:rPr lang="en-GB" sz="1600" dirty="0">
                <a:solidFill>
                  <a:schemeClr val="lt1"/>
                </a:solidFill>
              </a:rPr>
              <a:t>Green and orange highlighter for clear strengths/areas for improvement.</a:t>
            </a:r>
            <a:endParaRPr dirty="0"/>
          </a:p>
          <a:p>
            <a:pPr marL="228600" lvl="0" indent="-228600" algn="l" rtl="0">
              <a:lnSpc>
                <a:spcPct val="90000"/>
              </a:lnSpc>
              <a:spcBef>
                <a:spcPts val="1000"/>
              </a:spcBef>
              <a:spcAft>
                <a:spcPts val="0"/>
              </a:spcAft>
              <a:buClr>
                <a:schemeClr val="lt1"/>
              </a:buClr>
              <a:buSzPts val="1600"/>
              <a:buChar char="•"/>
            </a:pPr>
            <a:r>
              <a:rPr lang="en-GB" sz="1600" dirty="0">
                <a:solidFill>
                  <a:schemeClr val="lt1"/>
                </a:solidFill>
              </a:rPr>
              <a:t>Times Tables Resource sheets in school (TTRS outside of school)</a:t>
            </a:r>
            <a:endParaRPr dirty="0"/>
          </a:p>
          <a:p>
            <a:pPr marL="228600" lvl="0" indent="-228600" algn="l" rtl="0">
              <a:lnSpc>
                <a:spcPct val="90000"/>
              </a:lnSpc>
              <a:spcBef>
                <a:spcPts val="1000"/>
              </a:spcBef>
              <a:spcAft>
                <a:spcPts val="0"/>
              </a:spcAft>
              <a:buClr>
                <a:schemeClr val="lt1"/>
              </a:buClr>
              <a:buSzPts val="1600"/>
              <a:buChar char="•"/>
            </a:pPr>
            <a:r>
              <a:rPr lang="en-GB" sz="1600" dirty="0">
                <a:solidFill>
                  <a:schemeClr val="lt1"/>
                </a:solidFill>
              </a:rPr>
              <a:t>Progression to the next grid when children consistently get all greens (no ceiling/threshold)</a:t>
            </a:r>
            <a:endParaRPr dirty="0"/>
          </a:p>
          <a:p>
            <a:pPr marL="228600" lvl="0" indent="-127000" algn="l" rtl="0">
              <a:lnSpc>
                <a:spcPct val="90000"/>
              </a:lnSpc>
              <a:spcBef>
                <a:spcPts val="1000"/>
              </a:spcBef>
              <a:spcAft>
                <a:spcPts val="0"/>
              </a:spcAft>
              <a:buClr>
                <a:schemeClr val="dk1"/>
              </a:buClr>
              <a:buSzPts val="1600"/>
              <a:buNone/>
            </a:pPr>
            <a:endParaRPr sz="1600" dirty="0">
              <a:solidFill>
                <a:schemeClr val="lt1"/>
              </a:solidFill>
            </a:endParaRPr>
          </a:p>
        </p:txBody>
      </p:sp>
      <p:cxnSp>
        <p:nvCxnSpPr>
          <p:cNvPr id="220" name="Google Shape;220;p12"/>
          <p:cNvCxnSpPr/>
          <p:nvPr/>
        </p:nvCxnSpPr>
        <p:spPr>
          <a:xfrm rot="10800000">
            <a:off x="834027" y="5707672"/>
            <a:ext cx="4713997" cy="0"/>
          </a:xfrm>
          <a:prstGeom prst="straightConnector1">
            <a:avLst/>
          </a:prstGeom>
          <a:noFill/>
          <a:ln w="12700" cap="flat" cmpd="sng">
            <a:solidFill>
              <a:schemeClr val="accent2"/>
            </a:solidFill>
            <a:prstDash val="solid"/>
            <a:miter lim="800000"/>
            <a:headEnd type="none" w="sm" len="sm"/>
            <a:tailEnd type="none" w="sm" len="sm"/>
          </a:ln>
        </p:spPr>
      </p:cxnSp>
      <p:pic>
        <p:nvPicPr>
          <p:cNvPr id="221" name="Google Shape;221;p12"/>
          <p:cNvPicPr preferRelativeResize="0"/>
          <p:nvPr/>
        </p:nvPicPr>
        <p:blipFill rotWithShape="1">
          <a:blip r:embed="rId3">
            <a:alphaModFix/>
          </a:blip>
          <a:srcRect l="38396" r="13471" b="-1"/>
          <a:stretch/>
        </p:blipFill>
        <p:spPr>
          <a:xfrm>
            <a:off x="6525453" y="10"/>
            <a:ext cx="5666547" cy="685799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2529</Words>
  <Application>Microsoft Office PowerPoint</Application>
  <PresentationFormat>Widescreen</PresentationFormat>
  <Paragraphs>190</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Times New Roman</vt:lpstr>
      <vt:lpstr>Office Theme</vt:lpstr>
      <vt:lpstr>Office Theme</vt:lpstr>
      <vt:lpstr>  Maths Curriculum At Underhill</vt:lpstr>
      <vt:lpstr>PowerPoint Presentation</vt:lpstr>
      <vt:lpstr>Maths Mastery – Reception to Y6</vt:lpstr>
      <vt:lpstr>MM Unit Narrative Sheets (for parents too)</vt:lpstr>
      <vt:lpstr>Maths Meetings</vt:lpstr>
      <vt:lpstr>Fluent in Five (Y1-Y6)</vt:lpstr>
      <vt:lpstr>Optional Daily Rapid Reasoning (Y3-Y6)</vt:lpstr>
      <vt:lpstr>Maths I CANS</vt:lpstr>
      <vt:lpstr>Times Tables Assessments</vt:lpstr>
      <vt:lpstr>Maths Data &amp; Assessment at Underhill</vt:lpstr>
      <vt:lpstr>Accelerators</vt:lpstr>
      <vt:lpstr>Interventions</vt:lpstr>
      <vt:lpstr>Homework</vt:lpstr>
      <vt:lpstr>Maths in EYFS</vt:lpstr>
      <vt:lpstr>PowerPoint Presentation</vt:lpstr>
      <vt:lpstr>PowerPoint Presentation</vt:lpstr>
      <vt:lpstr>PowerPoint Presentation</vt:lpstr>
      <vt:lpstr>Intent</vt:lpstr>
      <vt:lpstr>Implementation</vt:lpstr>
      <vt:lpstr>Impact</vt:lpstr>
      <vt:lpstr>School Improvement Plan</vt:lpstr>
      <vt:lpstr>Teacher Achievements  Well done everyone for…</vt:lpstr>
      <vt:lpstr>But this is just the start!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Curriculum At Underhill</dc:title>
  <dc:creator>Joe Ephgrave</dc:creator>
  <cp:lastModifiedBy>NHayles</cp:lastModifiedBy>
  <cp:revision>4</cp:revision>
  <dcterms:created xsi:type="dcterms:W3CDTF">2021-05-12T09:26:49Z</dcterms:created>
  <dcterms:modified xsi:type="dcterms:W3CDTF">2023-02-07T16:49:21Z</dcterms:modified>
</cp:coreProperties>
</file>