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Nunito"/>
      <p:regular r:id="rId46"/>
      <p:bold r:id="rId47"/>
      <p:italic r:id="rId48"/>
      <p:boldItalic r:id="rId49"/>
    </p:embeddedFont>
    <p:embeddedFont>
      <p:font typeface="Comfortaa"/>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AF1D2D-07D7-49E1-9F07-BD1AB3AD9634}">
  <a:tblStyle styleId="{19AF1D2D-07D7-49E1-9F07-BD1AB3AD963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Nunito-regular.fntdata"/><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Nunito-italic.fntdata"/><Relationship Id="rId47" Type="http://schemas.openxmlformats.org/officeDocument/2006/relationships/font" Target="fonts/Nunito-bold.fntdata"/><Relationship Id="rId49" Type="http://schemas.openxmlformats.org/officeDocument/2006/relationships/font" Target="fonts/Nuni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omfortaa-bold.fntdata"/><Relationship Id="rId50" Type="http://schemas.openxmlformats.org/officeDocument/2006/relationships/font" Target="fonts/Comfortaa-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d693f6861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d693f6861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ed693f6861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ed693f6861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d693f6861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ed693f6861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ed716f71a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ed716f71a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7ef2ecb15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7ef2ecb15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7ef2ecb15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7ef2ecb15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ed716f71a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ed716f71a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ef2ecb15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7ef2ecb15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ed693f6861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ed693f6861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5a2360f39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5a2360f39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d7c15db3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d7c15db3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1400">
                <a:solidFill>
                  <a:schemeClr val="dk1"/>
                </a:solidFill>
                <a:latin typeface="Calibri"/>
                <a:ea typeface="Calibri"/>
                <a:cs typeface="Calibri"/>
                <a:sym typeface="Calibri"/>
              </a:rPr>
              <a:t>We will also be organising a welcome coffee morning for parents in nursery and reception classes.</a:t>
            </a:r>
            <a:endParaRPr sz="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5a2360f39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5a2360f39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7ef2ecb15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7ef2ecb15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5a2360f39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5a2360f39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7ef2ecb15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7ef2ecb15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ed693f6861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ed693f6861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5a2360f3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5a2360f3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ed7c15db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ed7c15db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ed693f6861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ed693f6861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5a2360f39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5a2360f39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7ef2ecb15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7ef2ecb15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d693f6861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d693f6861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5a2360f39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5a2360f39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5a2360f39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5a2360f39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ed693f6861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ed693f6861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7ef2ecb151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7ef2ecb151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00918bb1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00918bb1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7ef2ecb15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7ef2ecb15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7ef2ecb15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7ef2ecb15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fe794a1d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fe794a1d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7ef2ecb15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7ef2ecb15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ed716f71a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ed716f71a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d716f71a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d716f71a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7ef2ecb15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7ef2ecb15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d7c15db3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ed7c15db3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d7c15db3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ed7c15db3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ed693f6861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ed693f6861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ed7c15db3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ed7c15db3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jpg"/><Relationship Id="rId4" Type="http://schemas.openxmlformats.org/officeDocument/2006/relationships/hyperlink" Target="https://underhillschool.co.uk/uniform" TargetMode="External"/><Relationship Id="rId5" Type="http://schemas.openxmlformats.org/officeDocument/2006/relationships/image" Target="../media/image1.jpg"/><Relationship Id="rId6"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jp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jpg"/><Relationship Id="rId4" Type="http://schemas.openxmlformats.org/officeDocument/2006/relationships/image" Target="../media/image10.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17.jpg"/><Relationship Id="rId5" Type="http://schemas.openxmlformats.org/officeDocument/2006/relationships/image" Target="../media/image4.jpg"/><Relationship Id="rId6" Type="http://schemas.openxmlformats.org/officeDocument/2006/relationships/image" Target="../media/image21.jpg"/><Relationship Id="rId7"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22.jpg"/><Relationship Id="rId5"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3.png"/><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11708" y="138942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000000"/>
                </a:solidFill>
                <a:latin typeface="Comfortaa"/>
                <a:ea typeface="Comfortaa"/>
                <a:cs typeface="Comfortaa"/>
                <a:sym typeface="Comfortaa"/>
              </a:rPr>
              <a:t>Underhill School and Children’s Centre</a:t>
            </a:r>
            <a:endParaRPr b="1">
              <a:solidFill>
                <a:srgbClr val="000000"/>
              </a:solidFill>
              <a:latin typeface="Comfortaa"/>
              <a:ea typeface="Comfortaa"/>
              <a:cs typeface="Comfortaa"/>
              <a:sym typeface="Comfortaa"/>
            </a:endParaRPr>
          </a:p>
        </p:txBody>
      </p:sp>
      <p:sp>
        <p:nvSpPr>
          <p:cNvPr id="129" name="Google Shape;129;p13"/>
          <p:cNvSpPr txBox="1"/>
          <p:nvPr>
            <p:ph idx="1" type="subTitle"/>
          </p:nvPr>
        </p:nvSpPr>
        <p:spPr>
          <a:xfrm>
            <a:off x="379650" y="11083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300">
                <a:solidFill>
                  <a:srgbClr val="FF9900"/>
                </a:solidFill>
                <a:latin typeface="Comfortaa"/>
                <a:ea typeface="Comfortaa"/>
                <a:cs typeface="Comfortaa"/>
                <a:sym typeface="Comfortaa"/>
              </a:rPr>
              <a:t>Understand</a:t>
            </a:r>
            <a:r>
              <a:rPr b="1" lang="en-GB" sz="2300">
                <a:latin typeface="Comfortaa"/>
                <a:ea typeface="Comfortaa"/>
                <a:cs typeface="Comfortaa"/>
                <a:sym typeface="Comfortaa"/>
              </a:rPr>
              <a:t> </a:t>
            </a:r>
            <a:r>
              <a:rPr b="1" lang="en-GB" sz="2300">
                <a:solidFill>
                  <a:srgbClr val="FFFF00"/>
                </a:solidFill>
                <a:latin typeface="Comfortaa"/>
                <a:ea typeface="Comfortaa"/>
                <a:cs typeface="Comfortaa"/>
                <a:sym typeface="Comfortaa"/>
              </a:rPr>
              <a:t>* </a:t>
            </a:r>
            <a:r>
              <a:rPr b="1" lang="en-GB" sz="2300">
                <a:solidFill>
                  <a:srgbClr val="FF9900"/>
                </a:solidFill>
                <a:latin typeface="Comfortaa"/>
                <a:ea typeface="Comfortaa"/>
                <a:cs typeface="Comfortaa"/>
                <a:sym typeface="Comfortaa"/>
              </a:rPr>
              <a:t>Uplift</a:t>
            </a:r>
            <a:r>
              <a:rPr b="1" lang="en-GB" sz="2300">
                <a:solidFill>
                  <a:schemeClr val="accent4"/>
                </a:solidFill>
                <a:latin typeface="Comfortaa"/>
                <a:ea typeface="Comfortaa"/>
                <a:cs typeface="Comfortaa"/>
                <a:sym typeface="Comfortaa"/>
              </a:rPr>
              <a:t> </a:t>
            </a:r>
            <a:r>
              <a:rPr b="1" lang="en-GB" sz="2300">
                <a:solidFill>
                  <a:srgbClr val="FFFF00"/>
                </a:solidFill>
                <a:latin typeface="Comfortaa"/>
                <a:ea typeface="Comfortaa"/>
                <a:cs typeface="Comfortaa"/>
                <a:sym typeface="Comfortaa"/>
              </a:rPr>
              <a:t>*</a:t>
            </a:r>
            <a:r>
              <a:rPr b="1" lang="en-GB" sz="2300">
                <a:latin typeface="Comfortaa"/>
                <a:ea typeface="Comfortaa"/>
                <a:cs typeface="Comfortaa"/>
                <a:sym typeface="Comfortaa"/>
              </a:rPr>
              <a:t> </a:t>
            </a:r>
            <a:r>
              <a:rPr b="1" lang="en-GB" sz="2300">
                <a:solidFill>
                  <a:srgbClr val="FF9900"/>
                </a:solidFill>
                <a:latin typeface="Comfortaa"/>
                <a:ea typeface="Comfortaa"/>
                <a:cs typeface="Comfortaa"/>
                <a:sym typeface="Comfortaa"/>
              </a:rPr>
              <a:t>Unite </a:t>
            </a:r>
            <a:endParaRPr b="1" sz="2300">
              <a:solidFill>
                <a:srgbClr val="FF9900"/>
              </a:solidFill>
              <a:latin typeface="Comfortaa"/>
              <a:ea typeface="Comfortaa"/>
              <a:cs typeface="Comfortaa"/>
              <a:sym typeface="Comfortaa"/>
            </a:endParaRPr>
          </a:p>
        </p:txBody>
      </p:sp>
      <p:sp>
        <p:nvSpPr>
          <p:cNvPr id="130" name="Google Shape;130;p13"/>
          <p:cNvSpPr txBox="1"/>
          <p:nvPr>
            <p:ph idx="1" type="subTitle"/>
          </p:nvPr>
        </p:nvSpPr>
        <p:spPr>
          <a:xfrm>
            <a:off x="379650" y="3270350"/>
            <a:ext cx="8520600" cy="121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4400">
                <a:solidFill>
                  <a:srgbClr val="FF9900"/>
                </a:solidFill>
                <a:latin typeface="Comfortaa"/>
                <a:ea typeface="Comfortaa"/>
                <a:cs typeface="Comfortaa"/>
                <a:sym typeface="Comfortaa"/>
              </a:rPr>
              <a:t>Reception</a:t>
            </a:r>
            <a:endParaRPr b="1" sz="4400">
              <a:solidFill>
                <a:srgbClr val="FF9900"/>
              </a:solidFill>
              <a:latin typeface="Comfortaa"/>
              <a:ea typeface="Comfortaa"/>
              <a:cs typeface="Comfortaa"/>
              <a:sym typeface="Comfortaa"/>
            </a:endParaRPr>
          </a:p>
          <a:p>
            <a:pPr indent="0" lvl="0" marL="0" rtl="0" algn="ctr">
              <a:spcBef>
                <a:spcPts val="0"/>
              </a:spcBef>
              <a:spcAft>
                <a:spcPts val="0"/>
              </a:spcAft>
              <a:buNone/>
            </a:pPr>
            <a:r>
              <a:t/>
            </a:r>
            <a:endParaRPr b="1">
              <a:solidFill>
                <a:srgbClr val="FF9900"/>
              </a:solidFill>
              <a:latin typeface="Comfortaa"/>
              <a:ea typeface="Comfortaa"/>
              <a:cs typeface="Comfortaa"/>
              <a:sym typeface="Comfortaa"/>
            </a:endParaRPr>
          </a:p>
        </p:txBody>
      </p:sp>
      <p:pic>
        <p:nvPicPr>
          <p:cNvPr id="131" name="Google Shape;131;p13"/>
          <p:cNvPicPr preferRelativeResize="0"/>
          <p:nvPr/>
        </p:nvPicPr>
        <p:blipFill>
          <a:blip r:embed="rId3">
            <a:alphaModFix/>
          </a:blip>
          <a:stretch>
            <a:fillRect/>
          </a:stretch>
        </p:blipFill>
        <p:spPr>
          <a:xfrm>
            <a:off x="4047150" y="310521"/>
            <a:ext cx="912100" cy="878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1255050" y="368475"/>
            <a:ext cx="75423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Developmental stages of Writing</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192" name="Google Shape;192;p22"/>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193" name="Google Shape;193;p22"/>
          <p:cNvPicPr preferRelativeResize="0"/>
          <p:nvPr/>
        </p:nvPicPr>
        <p:blipFill>
          <a:blip r:embed="rId4">
            <a:alphaModFix/>
          </a:blip>
          <a:stretch>
            <a:fillRect/>
          </a:stretch>
        </p:blipFill>
        <p:spPr>
          <a:xfrm>
            <a:off x="1157425" y="1021250"/>
            <a:ext cx="7245476" cy="3712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ph type="title"/>
          </p:nvPr>
        </p:nvSpPr>
        <p:spPr>
          <a:xfrm>
            <a:off x="3792375" y="715100"/>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FF9900"/>
                </a:solidFill>
                <a:latin typeface="Comfortaa"/>
                <a:ea typeface="Comfortaa"/>
                <a:cs typeface="Comfortaa"/>
                <a:sym typeface="Comfortaa"/>
              </a:rPr>
              <a:t>PSED</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199" name="Google Shape;199;p23"/>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200" name="Google Shape;200;p23"/>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201" name="Google Shape;201;p23"/>
          <p:cNvSpPr txBox="1"/>
          <p:nvPr/>
        </p:nvSpPr>
        <p:spPr>
          <a:xfrm>
            <a:off x="788275" y="1271100"/>
            <a:ext cx="7725300" cy="328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a:latin typeface="Nunito"/>
                <a:ea typeface="Nunito"/>
                <a:cs typeface="Nunito"/>
                <a:sym typeface="Nunito"/>
              </a:rPr>
              <a:t>Children’s personal, social and emotional development (PSED) is crucial for children to lead healthy and happy lives, and is fundamental to their cognitive development. </a:t>
            </a:r>
            <a:endParaRPr>
              <a:latin typeface="Nunito"/>
              <a:ea typeface="Nunito"/>
              <a:cs typeface="Nunito"/>
              <a:sym typeface="Nunito"/>
            </a:endParaRPr>
          </a:p>
          <a:p>
            <a:pPr indent="0" lvl="0" marL="0" rtl="0" algn="l">
              <a:lnSpc>
                <a:spcPct val="115000"/>
              </a:lnSpc>
              <a:spcBef>
                <a:spcPts val="0"/>
              </a:spcBef>
              <a:spcAft>
                <a:spcPts val="0"/>
              </a:spcAft>
              <a:buNone/>
            </a:pPr>
            <a:r>
              <a:t/>
            </a:r>
            <a:endParaRPr>
              <a:latin typeface="Nunito"/>
              <a:ea typeface="Nunito"/>
              <a:cs typeface="Nunito"/>
              <a:sym typeface="Nunito"/>
            </a:endParaRPr>
          </a:p>
          <a:p>
            <a:pPr indent="0" lvl="0" marL="0" rtl="0" algn="l">
              <a:lnSpc>
                <a:spcPct val="115000"/>
              </a:lnSpc>
              <a:spcBef>
                <a:spcPts val="0"/>
              </a:spcBef>
              <a:spcAft>
                <a:spcPts val="0"/>
              </a:spcAft>
              <a:buNone/>
            </a:pPr>
            <a:r>
              <a:rPr b="1" lang="en-GB" sz="1700">
                <a:latin typeface="Nunito"/>
                <a:ea typeface="Nunito"/>
                <a:cs typeface="Nunito"/>
                <a:sym typeface="Nunito"/>
              </a:rPr>
              <a:t>In Reception  this year we will be teaching lessons related to the following topics;</a:t>
            </a:r>
            <a:endParaRPr b="1" sz="1700">
              <a:latin typeface="Nunito"/>
              <a:ea typeface="Nunito"/>
              <a:cs typeface="Nunito"/>
              <a:sym typeface="Nunito"/>
            </a:endParaRPr>
          </a:p>
          <a:p>
            <a:pPr indent="-330200" lvl="0" marL="457200" rtl="0" algn="l">
              <a:lnSpc>
                <a:spcPct val="115000"/>
              </a:lnSpc>
              <a:spcBef>
                <a:spcPts val="0"/>
              </a:spcBef>
              <a:spcAft>
                <a:spcPts val="0"/>
              </a:spcAft>
              <a:buSzPts val="1600"/>
              <a:buFont typeface="Nunito"/>
              <a:buChar char="●"/>
            </a:pPr>
            <a:r>
              <a:rPr lang="en-GB" sz="1600">
                <a:latin typeface="Nunito"/>
                <a:ea typeface="Nunito"/>
                <a:cs typeface="Nunito"/>
                <a:sym typeface="Nunito"/>
              </a:rPr>
              <a:t>My Feelings</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en-GB" sz="1600">
                <a:latin typeface="Nunito"/>
                <a:ea typeface="Nunito"/>
                <a:cs typeface="Nunito"/>
                <a:sym typeface="Nunito"/>
              </a:rPr>
              <a:t>Special Relationships</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en-GB" sz="1600">
                <a:latin typeface="Nunito"/>
                <a:ea typeface="Nunito"/>
                <a:cs typeface="Nunito"/>
                <a:sym typeface="Nunito"/>
              </a:rPr>
              <a:t>Taking on challenges</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en-GB" sz="1600">
                <a:latin typeface="Nunito"/>
                <a:ea typeface="Nunito"/>
                <a:cs typeface="Nunito"/>
                <a:sym typeface="Nunito"/>
              </a:rPr>
              <a:t>Listening and following instructions</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en-GB" sz="1600">
                <a:latin typeface="Nunito"/>
                <a:ea typeface="Nunito"/>
                <a:cs typeface="Nunito"/>
                <a:sym typeface="Nunito"/>
              </a:rPr>
              <a:t>My family and friends</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en-GB" sz="1600">
                <a:latin typeface="Nunito"/>
                <a:ea typeface="Nunito"/>
                <a:cs typeface="Nunito"/>
                <a:sym typeface="Nunito"/>
              </a:rPr>
              <a:t>My wellbeing</a:t>
            </a:r>
            <a:endParaRPr sz="1600">
              <a:latin typeface="Nunito"/>
              <a:ea typeface="Nunito"/>
              <a:cs typeface="Nunito"/>
              <a:sym typeface="Nunito"/>
            </a:endParaRPr>
          </a:p>
          <a:p>
            <a:pPr indent="0" lvl="0" marL="0" rtl="0" algn="l">
              <a:spcBef>
                <a:spcPts val="200"/>
              </a:spcBef>
              <a:spcAft>
                <a:spcPts val="200"/>
              </a:spcAft>
              <a:buNone/>
            </a:pPr>
            <a:r>
              <a:t/>
            </a:r>
            <a:endParaRPr i="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txBox="1"/>
          <p:nvPr>
            <p:ph type="title"/>
          </p:nvPr>
        </p:nvSpPr>
        <p:spPr>
          <a:xfrm>
            <a:off x="1470125" y="709075"/>
            <a:ext cx="5665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Assessments and SeeSaw</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07" name="Google Shape;207;p24"/>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08" name="Google Shape;208;p24"/>
          <p:cNvSpPr txBox="1"/>
          <p:nvPr/>
        </p:nvSpPr>
        <p:spPr>
          <a:xfrm>
            <a:off x="606475" y="1410800"/>
            <a:ext cx="80301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latin typeface="Comfortaa"/>
                <a:ea typeface="Comfortaa"/>
                <a:cs typeface="Comfortaa"/>
                <a:sym typeface="Comfortaa"/>
              </a:rPr>
              <a:t>In Reception we will be making observations of your child during their play and learning. Each child will have two Spotlight Months during the year (these months occur in relation to where their birthday falls) During these months we will be observing them closely and will share these observations with you on SeeSaw. </a:t>
            </a:r>
            <a:endParaRPr sz="1900">
              <a:latin typeface="Comfortaa"/>
              <a:ea typeface="Comfortaa"/>
              <a:cs typeface="Comfortaa"/>
              <a:sym typeface="Comfortaa"/>
            </a:endParaRPr>
          </a:p>
          <a:p>
            <a:pPr indent="0" lvl="0" marL="0" rtl="0" algn="l">
              <a:spcBef>
                <a:spcPts val="0"/>
              </a:spcBef>
              <a:spcAft>
                <a:spcPts val="0"/>
              </a:spcAft>
              <a:buNone/>
            </a:pPr>
            <a:r>
              <a:rPr lang="en-GB" sz="1900">
                <a:latin typeface="Comfortaa"/>
                <a:ea typeface="Comfortaa"/>
                <a:cs typeface="Comfortaa"/>
                <a:sym typeface="Comfortaa"/>
              </a:rPr>
              <a:t>We will use these observations to assess your child’s development and progress. </a:t>
            </a:r>
            <a:endParaRPr sz="1900">
              <a:latin typeface="Comfortaa"/>
              <a:ea typeface="Comfortaa"/>
              <a:cs typeface="Comfortaa"/>
              <a:sym typeface="Comfortaa"/>
            </a:endParaRPr>
          </a:p>
          <a:p>
            <a:pPr indent="0" lvl="0" marL="0" rtl="0" algn="l">
              <a:spcBef>
                <a:spcPts val="0"/>
              </a:spcBef>
              <a:spcAft>
                <a:spcPts val="0"/>
              </a:spcAft>
              <a:buNone/>
            </a:pPr>
            <a:r>
              <a:rPr lang="en-GB" sz="1900">
                <a:latin typeface="Comfortaa"/>
                <a:ea typeface="Comfortaa"/>
                <a:cs typeface="Comfortaa"/>
                <a:sym typeface="Comfortaa"/>
              </a:rPr>
              <a:t>We will share this information with you during the parent consultations that will happen during the year in a rolling programme.</a:t>
            </a:r>
            <a:endParaRPr>
              <a:latin typeface="Comfortaa"/>
              <a:ea typeface="Comfortaa"/>
              <a:cs typeface="Comfortaa"/>
              <a:sym typeface="Comfortaa"/>
            </a:endParaRPr>
          </a:p>
        </p:txBody>
      </p:sp>
      <p:sp>
        <p:nvSpPr>
          <p:cNvPr id="209" name="Google Shape;209;p24"/>
          <p:cNvSpPr txBox="1"/>
          <p:nvPr/>
        </p:nvSpPr>
        <p:spPr>
          <a:xfrm>
            <a:off x="606475" y="3123325"/>
            <a:ext cx="803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210" name="Google Shape;210;p2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2595475" y="308175"/>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Messy/Sensory Play</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216" name="Google Shape;216;p25"/>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217" name="Google Shape;217;p25"/>
          <p:cNvSpPr txBox="1"/>
          <p:nvPr/>
        </p:nvSpPr>
        <p:spPr>
          <a:xfrm>
            <a:off x="1448450" y="1044450"/>
            <a:ext cx="56757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In Early Years there are lots of activities that we provide for children to explore that can be messy that help them develop important skills. Children are of course supervised by adults but they can get very messy when they are playing in the mud kitchen or with sensory materials!</a:t>
            </a:r>
            <a:endParaRPr>
              <a:latin typeface="Calibri"/>
              <a:ea typeface="Calibri"/>
              <a:cs typeface="Calibri"/>
              <a:sym typeface="Calibri"/>
            </a:endParaRPr>
          </a:p>
        </p:txBody>
      </p:sp>
      <p:pic>
        <p:nvPicPr>
          <p:cNvPr descr="Edible Sludge Sensory Play | Sensory play, Kids sensory, Toddler sensory" id="218" name="Google Shape;218;p25"/>
          <p:cNvPicPr preferRelativeResize="0"/>
          <p:nvPr/>
        </p:nvPicPr>
        <p:blipFill>
          <a:blip r:embed="rId4">
            <a:alphaModFix/>
          </a:blip>
          <a:stretch>
            <a:fillRect/>
          </a:stretch>
        </p:blipFill>
        <p:spPr>
          <a:xfrm>
            <a:off x="2990900" y="2891550"/>
            <a:ext cx="2590800" cy="1714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24" name="Google Shape;224;p26"/>
          <p:cNvSpPr txBox="1"/>
          <p:nvPr>
            <p:ph idx="1" type="body"/>
          </p:nvPr>
        </p:nvSpPr>
        <p:spPr>
          <a:xfrm>
            <a:off x="2209575" y="2033775"/>
            <a:ext cx="3677100" cy="1596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GB" sz="5100" u="sng">
                <a:solidFill>
                  <a:srgbClr val="FF9900"/>
                </a:solidFill>
                <a:latin typeface="Comfortaa"/>
                <a:ea typeface="Comfortaa"/>
                <a:cs typeface="Comfortaa"/>
                <a:sym typeface="Comfortaa"/>
              </a:rPr>
              <a:t>Behaviour</a:t>
            </a:r>
            <a:r>
              <a:rPr lang="en-GB" sz="3000">
                <a:solidFill>
                  <a:srgbClr val="FF9900"/>
                </a:solidFill>
                <a:latin typeface="Comfortaa"/>
                <a:ea typeface="Comfortaa"/>
                <a:cs typeface="Comfortaa"/>
                <a:sym typeface="Comfortaa"/>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1627275" y="266650"/>
            <a:ext cx="47229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Behaviour</a:t>
            </a:r>
            <a:endParaRPr/>
          </a:p>
        </p:txBody>
      </p:sp>
      <p:graphicFrame>
        <p:nvGraphicFramePr>
          <p:cNvPr id="230" name="Google Shape;230;p27"/>
          <p:cNvGraphicFramePr/>
          <p:nvPr/>
        </p:nvGraphicFramePr>
        <p:xfrm>
          <a:off x="866250" y="1340000"/>
          <a:ext cx="3000000" cy="3000000"/>
        </p:xfrm>
        <a:graphic>
          <a:graphicData uri="http://schemas.openxmlformats.org/drawingml/2006/table">
            <a:tbl>
              <a:tblPr>
                <a:noFill/>
                <a:tableStyleId>{19AF1D2D-07D7-49E1-9F07-BD1AB3AD9634}</a:tableStyleId>
              </a:tblPr>
              <a:tblGrid>
                <a:gridCol w="3619500"/>
                <a:gridCol w="3619500"/>
              </a:tblGrid>
              <a:tr h="381000">
                <a:tc>
                  <a:txBody>
                    <a:bodyPr/>
                    <a:lstStyle/>
                    <a:p>
                      <a:pPr indent="0" lvl="0" marL="0" rtl="0" algn="l">
                        <a:spcBef>
                          <a:spcPts val="0"/>
                        </a:spcBef>
                        <a:spcAft>
                          <a:spcPts val="0"/>
                        </a:spcAft>
                        <a:buNone/>
                      </a:pPr>
                      <a:r>
                        <a:rPr lang="en-GB" sz="1200">
                          <a:latin typeface="Calibri"/>
                          <a:ea typeface="Calibri"/>
                          <a:cs typeface="Calibri"/>
                          <a:sym typeface="Calibri"/>
                        </a:rPr>
                        <a:t>I can, You can, We can…</a:t>
                      </a:r>
                      <a:endParaRPr sz="12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GB" sz="1200">
                          <a:latin typeface="Calibri"/>
                          <a:ea typeface="Calibri"/>
                          <a:cs typeface="Calibri"/>
                          <a:sym typeface="Calibri"/>
                        </a:rPr>
                        <a:t>This means that we…</a:t>
                      </a:r>
                      <a:endParaRPr sz="12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GB" sz="1200">
                          <a:latin typeface="Calibri"/>
                          <a:ea typeface="Calibri"/>
                          <a:cs typeface="Calibri"/>
                          <a:sym typeface="Calibri"/>
                        </a:rPr>
                        <a:t>BE Caring</a:t>
                      </a:r>
                      <a:endParaRPr sz="12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B6D7A8"/>
                    </a:solidFill>
                  </a:tcPr>
                </a:tc>
                <a:tc>
                  <a:txBody>
                    <a:bodyPr/>
                    <a:lstStyle/>
                    <a:p>
                      <a:pPr indent="0" lvl="0" marL="0" rtl="0" algn="just">
                        <a:spcBef>
                          <a:spcPts val="0"/>
                        </a:spcBef>
                        <a:spcAft>
                          <a:spcPts val="0"/>
                        </a:spcAft>
                        <a:buNone/>
                      </a:pPr>
                      <a:r>
                        <a:rPr lang="en-GB" sz="1200">
                          <a:latin typeface="Calibri"/>
                          <a:ea typeface="Calibri"/>
                          <a:cs typeface="Calibri"/>
                          <a:sym typeface="Calibri"/>
                        </a:rPr>
                        <a:t>Look after ourselves and others, are kind, are honest, look after our school and our things, respect each other, stand up for what’s right, show good manners, are tolerant and show compassion, support each other, understand different feelings</a:t>
                      </a:r>
                      <a:endParaRPr sz="12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GB" sz="1200">
                          <a:latin typeface="Calibri"/>
                          <a:ea typeface="Calibri"/>
                          <a:cs typeface="Calibri"/>
                          <a:sym typeface="Calibri"/>
                        </a:rPr>
                        <a:t>BE Confident</a:t>
                      </a:r>
                      <a:endParaRPr sz="12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rPr lang="en-GB" sz="1200">
                          <a:latin typeface="Calibri"/>
                          <a:ea typeface="Calibri"/>
                          <a:cs typeface="Calibri"/>
                          <a:sym typeface="Calibri"/>
                        </a:rPr>
                        <a:t>Solve problems, use our voice, ask questions, have a go, are organised, are honest when things go wrong, take responsibility for making a mistake, feel proud, are brave, try to do our best every day, are active learners </a:t>
                      </a:r>
                      <a:endParaRPr sz="12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GB" sz="1200">
                          <a:latin typeface="Calibri"/>
                          <a:ea typeface="Calibri"/>
                          <a:cs typeface="Calibri"/>
                          <a:sym typeface="Calibri"/>
                        </a:rPr>
                        <a:t>BE Curious</a:t>
                      </a:r>
                      <a:endParaRPr sz="12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l">
                        <a:spcBef>
                          <a:spcPts val="0"/>
                        </a:spcBef>
                        <a:spcAft>
                          <a:spcPts val="0"/>
                        </a:spcAft>
                        <a:buNone/>
                      </a:pPr>
                      <a:r>
                        <a:rPr lang="en-GB" sz="1200">
                          <a:latin typeface="Calibri"/>
                          <a:ea typeface="Calibri"/>
                          <a:cs typeface="Calibri"/>
                          <a:sym typeface="Calibri"/>
                        </a:rPr>
                        <a:t>Know our learning style and how to do our best, challenge ourselves to see how far we can go, are resilient, understanding the learning pit, know how to help ourselves achieve, listen, ask questions</a:t>
                      </a:r>
                      <a:endParaRPr sz="12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200">
                          <a:latin typeface="Calibri"/>
                          <a:ea typeface="Calibri"/>
                          <a:cs typeface="Calibri"/>
                          <a:sym typeface="Calibri"/>
                        </a:rPr>
                        <a:t>BE Co-operative </a:t>
                      </a:r>
                      <a:endParaRPr sz="12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1200">
                          <a:latin typeface="Calibri"/>
                          <a:ea typeface="Calibri"/>
                          <a:cs typeface="Calibri"/>
                          <a:sym typeface="Calibri"/>
                        </a:rPr>
                        <a:t>Work together, are a team, follow instructions, share, support others, are responsible citizens, understand our community and our world, </a:t>
                      </a:r>
                      <a:endParaRPr sz="12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pic>
        <p:nvPicPr>
          <p:cNvPr id="231" name="Google Shape;231;p27"/>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p:nvPr/>
        </p:nvSpPr>
        <p:spPr>
          <a:xfrm rot="1278959">
            <a:off x="317839" y="1351680"/>
            <a:ext cx="2840628" cy="2579402"/>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8"/>
          <p:cNvSpPr txBox="1"/>
          <p:nvPr>
            <p:ph type="title"/>
          </p:nvPr>
        </p:nvSpPr>
        <p:spPr>
          <a:xfrm>
            <a:off x="2595475" y="308175"/>
            <a:ext cx="386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Rewards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38" name="Google Shape;238;p28"/>
          <p:cNvSpPr txBox="1"/>
          <p:nvPr/>
        </p:nvSpPr>
        <p:spPr>
          <a:xfrm>
            <a:off x="2975250" y="783050"/>
            <a:ext cx="328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omfortaa"/>
                <a:ea typeface="Comfortaa"/>
                <a:cs typeface="Comfortaa"/>
                <a:sym typeface="Comfortaa"/>
              </a:rPr>
              <a:t>We have 4 houses at Underhill</a:t>
            </a:r>
            <a:endParaRPr b="1">
              <a:latin typeface="Comfortaa"/>
              <a:ea typeface="Comfortaa"/>
              <a:cs typeface="Comfortaa"/>
              <a:sym typeface="Comfortaa"/>
            </a:endParaRPr>
          </a:p>
        </p:txBody>
      </p:sp>
      <p:sp>
        <p:nvSpPr>
          <p:cNvPr id="239" name="Google Shape;239;p28"/>
          <p:cNvSpPr txBox="1"/>
          <p:nvPr/>
        </p:nvSpPr>
        <p:spPr>
          <a:xfrm>
            <a:off x="1182950" y="1037350"/>
            <a:ext cx="634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rgbClr val="0000FF"/>
                </a:solidFill>
                <a:latin typeface="Comfortaa"/>
                <a:ea typeface="Comfortaa"/>
                <a:cs typeface="Comfortaa"/>
                <a:sym typeface="Comfortaa"/>
              </a:rPr>
              <a:t>Balmoral</a:t>
            </a:r>
            <a:r>
              <a:rPr lang="en-GB" sz="2000">
                <a:latin typeface="Comfortaa"/>
                <a:ea typeface="Comfortaa"/>
                <a:cs typeface="Comfortaa"/>
                <a:sym typeface="Comfortaa"/>
              </a:rPr>
              <a:t> * </a:t>
            </a:r>
            <a:r>
              <a:rPr b="1" lang="en-GB" sz="2000">
                <a:solidFill>
                  <a:srgbClr val="FFFF00"/>
                </a:solidFill>
                <a:latin typeface="Comfortaa"/>
                <a:ea typeface="Comfortaa"/>
                <a:cs typeface="Comfortaa"/>
                <a:sym typeface="Comfortaa"/>
              </a:rPr>
              <a:t>Sandringham</a:t>
            </a:r>
            <a:r>
              <a:rPr lang="en-GB" sz="2000">
                <a:latin typeface="Comfortaa"/>
                <a:ea typeface="Comfortaa"/>
                <a:cs typeface="Comfortaa"/>
                <a:sym typeface="Comfortaa"/>
              </a:rPr>
              <a:t> * </a:t>
            </a:r>
            <a:r>
              <a:rPr b="1" lang="en-GB" sz="2000">
                <a:solidFill>
                  <a:srgbClr val="FF0000"/>
                </a:solidFill>
                <a:latin typeface="Comfortaa"/>
                <a:ea typeface="Comfortaa"/>
                <a:cs typeface="Comfortaa"/>
                <a:sym typeface="Comfortaa"/>
              </a:rPr>
              <a:t>Holyrood</a:t>
            </a:r>
            <a:r>
              <a:rPr lang="en-GB" sz="2000">
                <a:latin typeface="Comfortaa"/>
                <a:ea typeface="Comfortaa"/>
                <a:cs typeface="Comfortaa"/>
                <a:sym typeface="Comfortaa"/>
              </a:rPr>
              <a:t> * </a:t>
            </a:r>
            <a:r>
              <a:rPr b="1" lang="en-GB" sz="2000">
                <a:solidFill>
                  <a:srgbClr val="00FF00"/>
                </a:solidFill>
                <a:latin typeface="Comfortaa"/>
                <a:ea typeface="Comfortaa"/>
                <a:cs typeface="Comfortaa"/>
                <a:sym typeface="Comfortaa"/>
              </a:rPr>
              <a:t>Windsor</a:t>
            </a:r>
            <a:endParaRPr b="1" sz="2000">
              <a:solidFill>
                <a:srgbClr val="00FF00"/>
              </a:solidFill>
              <a:latin typeface="Comfortaa"/>
              <a:ea typeface="Comfortaa"/>
              <a:cs typeface="Comfortaa"/>
              <a:sym typeface="Comfortaa"/>
            </a:endParaRPr>
          </a:p>
        </p:txBody>
      </p:sp>
      <p:sp>
        <p:nvSpPr>
          <p:cNvPr id="240" name="Google Shape;240;p28"/>
          <p:cNvSpPr txBox="1"/>
          <p:nvPr/>
        </p:nvSpPr>
        <p:spPr>
          <a:xfrm>
            <a:off x="3377825" y="1458600"/>
            <a:ext cx="5228100" cy="275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                                 </a:t>
            </a:r>
            <a:r>
              <a:rPr lang="en-GB" sz="2700">
                <a:latin typeface="Comfortaa"/>
                <a:ea typeface="Comfortaa"/>
                <a:cs typeface="Comfortaa"/>
                <a:sym typeface="Comfortaa"/>
              </a:rPr>
              <a:t>Rewards</a:t>
            </a:r>
            <a:endParaRPr sz="2700">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Star of the Week</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Marbles and marble parties</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Our Unsung Heroes</a:t>
            </a:r>
            <a:endParaRPr>
              <a:latin typeface="Comfortaa"/>
              <a:ea typeface="Comfortaa"/>
              <a:cs typeface="Comfortaa"/>
              <a:sym typeface="Comfortaa"/>
            </a:endParaRPr>
          </a:p>
          <a:p>
            <a:pPr indent="0" lvl="0" marL="0" rtl="0" algn="ctr">
              <a:spcBef>
                <a:spcPts val="0"/>
              </a:spcBef>
              <a:spcAft>
                <a:spcPts val="0"/>
              </a:spcAft>
              <a:buNone/>
            </a:pPr>
            <a:r>
              <a:t/>
            </a:r>
            <a:endParaRPr b="1">
              <a:latin typeface="Comfortaa"/>
              <a:ea typeface="Comfortaa"/>
              <a:cs typeface="Comfortaa"/>
              <a:sym typeface="Comfortaa"/>
            </a:endParaRPr>
          </a:p>
        </p:txBody>
      </p:sp>
      <p:sp>
        <p:nvSpPr>
          <p:cNvPr id="241" name="Google Shape;241;p28"/>
          <p:cNvSpPr txBox="1"/>
          <p:nvPr/>
        </p:nvSpPr>
        <p:spPr>
          <a:xfrm>
            <a:off x="218100" y="1529950"/>
            <a:ext cx="32856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Comfortaa"/>
                <a:ea typeface="Comfortaa"/>
                <a:cs typeface="Comfortaa"/>
                <a:sym typeface="Comfortaa"/>
              </a:rPr>
              <a:t>We have 6 Expectations</a:t>
            </a:r>
            <a:endParaRPr b="1">
              <a:latin typeface="Comfortaa"/>
              <a:ea typeface="Comfortaa"/>
              <a:cs typeface="Comfortaa"/>
              <a:sym typeface="Comfortaa"/>
            </a:endParaRPr>
          </a:p>
          <a:p>
            <a:pPr indent="0" lvl="0" marL="0" rtl="0" algn="ctr">
              <a:spcBef>
                <a:spcPts val="0"/>
              </a:spcBef>
              <a:spcAft>
                <a:spcPts val="0"/>
              </a:spcAft>
              <a:buNone/>
            </a:pPr>
            <a:r>
              <a:t/>
            </a:r>
            <a:endParaRPr b="1">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are kind and helpful</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try hard with our learning</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look after property</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listen well</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are honest</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are gentle</a:t>
            </a:r>
            <a:endParaRPr>
              <a:latin typeface="Comfortaa"/>
              <a:ea typeface="Comfortaa"/>
              <a:cs typeface="Comfortaa"/>
              <a:sym typeface="Comfortaa"/>
            </a:endParaRPr>
          </a:p>
        </p:txBody>
      </p:sp>
      <p:pic>
        <p:nvPicPr>
          <p:cNvPr id="242" name="Google Shape;242;p28"/>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243" name="Google Shape;243;p28"/>
          <p:cNvSpPr txBox="1"/>
          <p:nvPr/>
        </p:nvSpPr>
        <p:spPr>
          <a:xfrm>
            <a:off x="4860950" y="2048400"/>
            <a:ext cx="2384400" cy="1046700"/>
          </a:xfrm>
          <a:prstGeom prst="rect">
            <a:avLst/>
          </a:prstGeom>
          <a:solidFill>
            <a:srgbClr val="FFFF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Comfortaa"/>
                <a:ea typeface="Comfortaa"/>
                <a:cs typeface="Comfortaa"/>
                <a:sym typeface="Comfortaa"/>
              </a:rPr>
              <a:t>Treasure Charts</a:t>
            </a:r>
            <a:endParaRPr b="1">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In Reception 10 stickers for good behaviour = </a:t>
            </a:r>
            <a:r>
              <a:rPr lang="en-GB">
                <a:latin typeface="Comfortaa"/>
                <a:ea typeface="Comfortaa"/>
                <a:cs typeface="Comfortaa"/>
                <a:sym typeface="Comfortaa"/>
              </a:rPr>
              <a:t>Treasure!</a:t>
            </a:r>
            <a:endParaRPr>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9"/>
          <p:cNvSpPr txBox="1"/>
          <p:nvPr>
            <p:ph idx="1" type="body"/>
          </p:nvPr>
        </p:nvSpPr>
        <p:spPr>
          <a:xfrm>
            <a:off x="1379275" y="1990725"/>
            <a:ext cx="6793200" cy="2448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GB" sz="4500" u="sng">
                <a:solidFill>
                  <a:srgbClr val="FF9900"/>
                </a:solidFill>
                <a:latin typeface="Comfortaa"/>
                <a:ea typeface="Comfortaa"/>
                <a:cs typeface="Comfortaa"/>
                <a:sym typeface="Comfortaa"/>
              </a:rPr>
              <a:t>Parents as Partners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Parents as Partners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54" name="Google Shape;254;p30"/>
          <p:cNvSpPr txBox="1"/>
          <p:nvPr/>
        </p:nvSpPr>
        <p:spPr>
          <a:xfrm>
            <a:off x="1635600" y="1550725"/>
            <a:ext cx="5872800" cy="286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latin typeface="Comfortaa"/>
                <a:ea typeface="Comfortaa"/>
                <a:cs typeface="Comfortaa"/>
                <a:sym typeface="Comfortaa"/>
              </a:rPr>
              <a:t>You are your child’s most important educator!</a:t>
            </a:r>
            <a:endParaRPr b="1" sz="1700">
              <a:latin typeface="Comfortaa"/>
              <a:ea typeface="Comfortaa"/>
              <a:cs typeface="Comfortaa"/>
              <a:sym typeface="Comfortaa"/>
            </a:endParaRPr>
          </a:p>
          <a:p>
            <a:pPr indent="0" lvl="0" marL="0" rtl="0" algn="l">
              <a:spcBef>
                <a:spcPts val="0"/>
              </a:spcBef>
              <a:spcAft>
                <a:spcPts val="0"/>
              </a:spcAft>
              <a:buNone/>
            </a:pPr>
            <a:r>
              <a:t/>
            </a:r>
            <a:endParaRPr b="1" sz="1700">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We will develop a partnership with you through;</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Weekly home learning activities to support your child</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Seesaw - our online journal</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School Newsletter</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Please don’t hesitate to let us know if you have any worries or concerns. We want to build your trust and work in partnership with you so that your child can be happy and successful!</a:t>
            </a:r>
            <a:endParaRPr>
              <a:latin typeface="Comfortaa"/>
              <a:ea typeface="Comfortaa"/>
              <a:cs typeface="Comfortaa"/>
              <a:sym typeface="Comfortaa"/>
            </a:endParaRPr>
          </a:p>
        </p:txBody>
      </p:sp>
      <p:pic>
        <p:nvPicPr>
          <p:cNvPr id="255" name="Google Shape;255;p30"/>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b="1" lang="en-GB"/>
              <a:t> SeeSaw Expectations</a:t>
            </a:r>
            <a:endParaRPr b="1"/>
          </a:p>
        </p:txBody>
      </p:sp>
      <p:sp>
        <p:nvSpPr>
          <p:cNvPr id="261" name="Google Shape;261;p3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GB" sz="1800">
                <a:solidFill>
                  <a:srgbClr val="000000"/>
                </a:solidFill>
              </a:rPr>
              <a:t>SeeSaw is the main way that we can communicate with each other so please….</a:t>
            </a:r>
            <a:endParaRPr b="1" sz="1800">
              <a:solidFill>
                <a:srgbClr val="000000"/>
              </a:solidFill>
            </a:endParaRPr>
          </a:p>
          <a:p>
            <a:pPr indent="-342900" lvl="0" marL="457200" rtl="0" algn="l">
              <a:spcBef>
                <a:spcPts val="1200"/>
              </a:spcBef>
              <a:spcAft>
                <a:spcPts val="0"/>
              </a:spcAft>
              <a:buClr>
                <a:srgbClr val="000000"/>
              </a:buClr>
              <a:buSzPts val="1800"/>
              <a:buChar char="●"/>
            </a:pPr>
            <a:r>
              <a:rPr b="1" lang="en-GB" sz="1800">
                <a:solidFill>
                  <a:srgbClr val="000000"/>
                </a:solidFill>
              </a:rPr>
              <a:t>Download the SeeSaw app and log in as a ‘Family Member’</a:t>
            </a:r>
            <a:endParaRPr b="1" sz="1800">
              <a:solidFill>
                <a:srgbClr val="000000"/>
              </a:solidFill>
            </a:endParaRPr>
          </a:p>
          <a:p>
            <a:pPr indent="-342900" lvl="0" marL="457200" rtl="0" algn="l">
              <a:spcBef>
                <a:spcPts val="0"/>
              </a:spcBef>
              <a:spcAft>
                <a:spcPts val="0"/>
              </a:spcAft>
              <a:buClr>
                <a:srgbClr val="000000"/>
              </a:buClr>
              <a:buSzPts val="1800"/>
              <a:buChar char="●"/>
            </a:pPr>
            <a:r>
              <a:rPr b="1" lang="en-GB" sz="1800">
                <a:solidFill>
                  <a:srgbClr val="000000"/>
                </a:solidFill>
              </a:rPr>
              <a:t>Do like and comment on what we post about your child.</a:t>
            </a:r>
            <a:endParaRPr b="1" sz="1800">
              <a:solidFill>
                <a:srgbClr val="000000"/>
              </a:solidFill>
            </a:endParaRPr>
          </a:p>
          <a:p>
            <a:pPr indent="-342900" lvl="0" marL="457200" rtl="0" algn="l">
              <a:spcBef>
                <a:spcPts val="0"/>
              </a:spcBef>
              <a:spcAft>
                <a:spcPts val="0"/>
              </a:spcAft>
              <a:buClr>
                <a:srgbClr val="000000"/>
              </a:buClr>
              <a:buSzPts val="1800"/>
              <a:buChar char="●"/>
            </a:pPr>
            <a:r>
              <a:rPr b="1" lang="en-GB" sz="1800">
                <a:solidFill>
                  <a:srgbClr val="000000"/>
                </a:solidFill>
              </a:rPr>
              <a:t>Do send </a:t>
            </a:r>
            <a:r>
              <a:rPr b="1" lang="en-GB" sz="1800">
                <a:solidFill>
                  <a:srgbClr val="000000"/>
                </a:solidFill>
              </a:rPr>
              <a:t>photos</a:t>
            </a:r>
            <a:r>
              <a:rPr b="1" lang="en-GB" sz="1800">
                <a:solidFill>
                  <a:srgbClr val="000000"/>
                </a:solidFill>
              </a:rPr>
              <a:t> and videos in </a:t>
            </a:r>
            <a:r>
              <a:rPr b="1" lang="en-GB" sz="1800">
                <a:solidFill>
                  <a:srgbClr val="000000"/>
                </a:solidFill>
              </a:rPr>
              <a:t>response</a:t>
            </a:r>
            <a:r>
              <a:rPr b="1" lang="en-GB" sz="1800">
                <a:solidFill>
                  <a:srgbClr val="000000"/>
                </a:solidFill>
              </a:rPr>
              <a:t> to the home learning each week.</a:t>
            </a:r>
            <a:endParaRPr b="1" sz="1800">
              <a:solidFill>
                <a:srgbClr val="000000"/>
              </a:solidFill>
            </a:endParaRPr>
          </a:p>
          <a:p>
            <a:pPr indent="-342900" lvl="0" marL="457200" rtl="0" algn="l">
              <a:spcBef>
                <a:spcPts val="0"/>
              </a:spcBef>
              <a:spcAft>
                <a:spcPts val="0"/>
              </a:spcAft>
              <a:buClr>
                <a:srgbClr val="000000"/>
              </a:buClr>
              <a:buSzPts val="1800"/>
              <a:buChar char="●"/>
            </a:pPr>
            <a:r>
              <a:rPr b="1" lang="en-GB" sz="1800">
                <a:solidFill>
                  <a:srgbClr val="000000"/>
                </a:solidFill>
              </a:rPr>
              <a:t>Do send us messages and we will respond during working hours.</a:t>
            </a:r>
            <a:endParaRPr b="1" sz="1800">
              <a:solidFill>
                <a:srgbClr val="000000"/>
              </a:solidFill>
            </a:endParaRPr>
          </a:p>
          <a:p>
            <a:pPr indent="-342900" lvl="0" marL="457200" rtl="0" algn="l">
              <a:spcBef>
                <a:spcPts val="0"/>
              </a:spcBef>
              <a:spcAft>
                <a:spcPts val="0"/>
              </a:spcAft>
              <a:buClr>
                <a:srgbClr val="000000"/>
              </a:buClr>
              <a:buSzPts val="1800"/>
              <a:buChar char="●"/>
            </a:pPr>
            <a:r>
              <a:rPr b="1" lang="en-GB" sz="1800">
                <a:solidFill>
                  <a:srgbClr val="000000"/>
                </a:solidFill>
              </a:rPr>
              <a:t>Don’t worry about your own grammar and spelling!</a:t>
            </a:r>
            <a:endParaRPr b="1" sz="1800">
              <a:solidFill>
                <a:srgbClr val="000000"/>
              </a:solidFill>
            </a:endParaRPr>
          </a:p>
        </p:txBody>
      </p:sp>
      <p:pic>
        <p:nvPicPr>
          <p:cNvPr id="262" name="Google Shape;262;p31"/>
          <p:cNvPicPr preferRelativeResize="0"/>
          <p:nvPr/>
        </p:nvPicPr>
        <p:blipFill>
          <a:blip r:embed="rId3">
            <a:alphaModFix/>
          </a:blip>
          <a:stretch>
            <a:fillRect/>
          </a:stretch>
        </p:blipFill>
        <p:spPr>
          <a:xfrm>
            <a:off x="6247963" y="175550"/>
            <a:ext cx="2466975" cy="184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a:t>Children’s Centre</a:t>
            </a:r>
            <a:endParaRPr b="1"/>
          </a:p>
        </p:txBody>
      </p:sp>
      <p:sp>
        <p:nvSpPr>
          <p:cNvPr id="137" name="Google Shape;137;p1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sz="2300">
                <a:solidFill>
                  <a:srgbClr val="000000"/>
                </a:solidFill>
              </a:rPr>
              <a:t>Please sign up for our Children’s Centre, there are so many services and groups available for families of children with Under 5s to support you!</a:t>
            </a:r>
            <a:endParaRPr sz="2300">
              <a:solidFill>
                <a:srgbClr val="000000"/>
              </a:solidFill>
            </a:endParaRPr>
          </a:p>
          <a:p>
            <a:pPr indent="0" lvl="0" marL="0" rtl="0" algn="l">
              <a:spcBef>
                <a:spcPts val="1200"/>
              </a:spcBef>
              <a:spcAft>
                <a:spcPts val="0"/>
              </a:spcAft>
              <a:buNone/>
            </a:pPr>
            <a:r>
              <a:t/>
            </a:r>
            <a:endParaRPr sz="2300">
              <a:solidFill>
                <a:srgbClr val="000000"/>
              </a:solidFill>
            </a:endParaRPr>
          </a:p>
          <a:p>
            <a:pPr indent="0" lvl="0" marL="0" rtl="0" algn="l">
              <a:spcBef>
                <a:spcPts val="1200"/>
              </a:spcBef>
              <a:spcAft>
                <a:spcPts val="1200"/>
              </a:spcAft>
              <a:buNone/>
            </a:pPr>
            <a:r>
              <a:t/>
            </a:r>
            <a:endParaRPr sz="23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2"/>
          <p:cNvSpPr txBox="1"/>
          <p:nvPr>
            <p:ph type="title"/>
          </p:nvPr>
        </p:nvSpPr>
        <p:spPr>
          <a:xfrm>
            <a:off x="1470125" y="709075"/>
            <a:ext cx="5665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FF9900"/>
                </a:solidFill>
                <a:latin typeface="Comfortaa"/>
                <a:ea typeface="Comfortaa"/>
                <a:cs typeface="Comfortaa"/>
                <a:sym typeface="Comfortaa"/>
              </a:rPr>
              <a:t>Reading</a:t>
            </a:r>
            <a:r>
              <a:rPr b="1" lang="en-GB">
                <a:solidFill>
                  <a:srgbClr val="FF9900"/>
                </a:solidFill>
                <a:latin typeface="Comfortaa"/>
                <a:ea typeface="Comfortaa"/>
                <a:cs typeface="Comfortaa"/>
                <a:sym typeface="Comfortaa"/>
              </a:rPr>
              <a:t> in Reception</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68" name="Google Shape;268;p32"/>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69" name="Google Shape;269;p32"/>
          <p:cNvSpPr txBox="1"/>
          <p:nvPr/>
        </p:nvSpPr>
        <p:spPr>
          <a:xfrm>
            <a:off x="606475" y="1410800"/>
            <a:ext cx="8030100" cy="223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latin typeface="Comfortaa"/>
                <a:ea typeface="Comfortaa"/>
                <a:cs typeface="Comfortaa"/>
                <a:sym typeface="Comfortaa"/>
              </a:rPr>
              <a:t>We want to develop a love of reading in our children so you can support this by reading with your child everyday.</a:t>
            </a:r>
            <a:endParaRPr sz="19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a:p>
            <a:pPr indent="-349250" lvl="0" marL="457200" rtl="0" algn="l">
              <a:spcBef>
                <a:spcPts val="0"/>
              </a:spcBef>
              <a:spcAft>
                <a:spcPts val="0"/>
              </a:spcAft>
              <a:buSzPts val="1900"/>
              <a:buFont typeface="Comfortaa"/>
              <a:buChar char="●"/>
            </a:pPr>
            <a:r>
              <a:rPr b="1" lang="en-GB" sz="1900">
                <a:latin typeface="Comfortaa"/>
                <a:ea typeface="Comfortaa"/>
                <a:cs typeface="Comfortaa"/>
                <a:sym typeface="Comfortaa"/>
              </a:rPr>
              <a:t>Library books</a:t>
            </a:r>
            <a:r>
              <a:rPr lang="en-GB" sz="1900">
                <a:latin typeface="Comfortaa"/>
                <a:ea typeface="Comfortaa"/>
                <a:cs typeface="Comfortaa"/>
                <a:sym typeface="Comfortaa"/>
              </a:rPr>
              <a:t> - The children will choose a book to bring home and share with you every Wednesday</a:t>
            </a:r>
            <a:endParaRPr sz="1900">
              <a:latin typeface="Comfortaa"/>
              <a:ea typeface="Comfortaa"/>
              <a:cs typeface="Comfortaa"/>
              <a:sym typeface="Comfortaa"/>
            </a:endParaRPr>
          </a:p>
          <a:p>
            <a:pPr indent="-349250" lvl="0" marL="457200" rtl="0" algn="l">
              <a:spcBef>
                <a:spcPts val="0"/>
              </a:spcBef>
              <a:spcAft>
                <a:spcPts val="0"/>
              </a:spcAft>
              <a:buSzPts val="1900"/>
              <a:buFont typeface="Comfortaa"/>
              <a:buChar char="●"/>
            </a:pPr>
            <a:r>
              <a:rPr b="1" lang="en-GB" sz="1900">
                <a:latin typeface="Comfortaa"/>
                <a:ea typeface="Comfortaa"/>
                <a:cs typeface="Comfortaa"/>
                <a:sym typeface="Comfortaa"/>
              </a:rPr>
              <a:t>Reading books</a:t>
            </a:r>
            <a:r>
              <a:rPr lang="en-GB" sz="1900">
                <a:latin typeface="Comfortaa"/>
                <a:ea typeface="Comfortaa"/>
                <a:cs typeface="Comfortaa"/>
                <a:sym typeface="Comfortaa"/>
              </a:rPr>
              <a:t> - In a few weeks we will be sending reading books home for your child to practise their decoding skills.</a:t>
            </a:r>
            <a:endParaRPr sz="1900">
              <a:latin typeface="Comfortaa"/>
              <a:ea typeface="Comfortaa"/>
              <a:cs typeface="Comfortaa"/>
              <a:sym typeface="Comfortaa"/>
            </a:endParaRPr>
          </a:p>
        </p:txBody>
      </p:sp>
      <p:pic>
        <p:nvPicPr>
          <p:cNvPr id="270" name="Google Shape;270;p32"/>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271" name="Google Shape;271;p32"/>
          <p:cNvPicPr preferRelativeResize="0"/>
          <p:nvPr/>
        </p:nvPicPr>
        <p:blipFill>
          <a:blip r:embed="rId4">
            <a:alphaModFix/>
          </a:blip>
          <a:stretch>
            <a:fillRect/>
          </a:stretch>
        </p:blipFill>
        <p:spPr>
          <a:xfrm>
            <a:off x="6640800" y="329950"/>
            <a:ext cx="1767100" cy="1136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3"/>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     FRED - Families Reading Every Day</a:t>
            </a:r>
            <a:endParaRPr>
              <a:solidFill>
                <a:srgbClr val="FF9900"/>
              </a:solidFill>
              <a:latin typeface="Comfortaa"/>
              <a:ea typeface="Comfortaa"/>
              <a:cs typeface="Comfortaa"/>
              <a:sym typeface="Comfortaa"/>
            </a:endParaRPr>
          </a:p>
          <a:p>
            <a:pPr indent="0" lvl="0" marL="0" rtl="0" algn="l">
              <a:spcBef>
                <a:spcPts val="0"/>
              </a:spcBef>
              <a:spcAft>
                <a:spcPts val="0"/>
              </a:spcAft>
              <a:buNone/>
            </a:pPr>
            <a:r>
              <a:rPr lang="en-GB">
                <a:solidFill>
                  <a:srgbClr val="FF9900"/>
                </a:solidFill>
                <a:latin typeface="Comfortaa"/>
                <a:ea typeface="Comfortaa"/>
                <a:cs typeface="Comfortaa"/>
                <a:sym typeface="Comfortaa"/>
              </a:rPr>
              <a:t>(at home)</a:t>
            </a:r>
            <a:endParaRPr/>
          </a:p>
        </p:txBody>
      </p:sp>
      <p:sp>
        <p:nvSpPr>
          <p:cNvPr id="277" name="Google Shape;277;p33"/>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solidFill>
                  <a:srgbClr val="000000"/>
                </a:solidFill>
                <a:latin typeface="Comfortaa"/>
                <a:ea typeface="Comfortaa"/>
                <a:cs typeface="Comfortaa"/>
                <a:sym typeface="Comfortaa"/>
              </a:rPr>
              <a:t>Children need to read at home </a:t>
            </a:r>
            <a:r>
              <a:rPr b="1" lang="en-GB" u="sng">
                <a:solidFill>
                  <a:srgbClr val="000000"/>
                </a:solidFill>
                <a:latin typeface="Comfortaa"/>
                <a:ea typeface="Comfortaa"/>
                <a:cs typeface="Comfortaa"/>
                <a:sym typeface="Comfortaa"/>
              </a:rPr>
              <a:t>every night.</a:t>
            </a:r>
            <a:r>
              <a:rPr lang="en-GB">
                <a:solidFill>
                  <a:srgbClr val="000000"/>
                </a:solidFill>
                <a:latin typeface="Comfortaa"/>
                <a:ea typeface="Comfortaa"/>
                <a:cs typeface="Comfortaa"/>
                <a:sym typeface="Comfortaa"/>
              </a:rPr>
              <a:t>  </a:t>
            </a:r>
            <a:endParaRPr>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None/>
            </a:pPr>
            <a:r>
              <a:rPr lang="en-GB">
                <a:solidFill>
                  <a:srgbClr val="000000"/>
                </a:solidFill>
                <a:latin typeface="Comfortaa"/>
                <a:ea typeface="Comfortaa"/>
                <a:cs typeface="Comfortaa"/>
                <a:sym typeface="Comfortaa"/>
              </a:rPr>
              <a:t>This can be any book that children enjoy reading (they will get one from the school library every week).</a:t>
            </a:r>
            <a:endParaRPr>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None/>
            </a:pPr>
            <a:r>
              <a:rPr lang="en-GB">
                <a:solidFill>
                  <a:srgbClr val="000000"/>
                </a:solidFill>
                <a:latin typeface="Comfortaa"/>
                <a:ea typeface="Comfortaa"/>
                <a:cs typeface="Comfortaa"/>
                <a:sym typeface="Comfortaa"/>
              </a:rPr>
              <a:t>Parents need to initial the FRED after their child has read for 10-15 minutes. </a:t>
            </a:r>
            <a:endParaRPr>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None/>
            </a:pPr>
            <a:r>
              <a:rPr lang="en-GB">
                <a:solidFill>
                  <a:srgbClr val="000000"/>
                </a:solidFill>
                <a:latin typeface="Comfortaa"/>
                <a:ea typeface="Comfortaa"/>
                <a:cs typeface="Comfortaa"/>
                <a:sym typeface="Comfortaa"/>
              </a:rPr>
              <a:t>Bring this to school every week and show to class teacher. </a:t>
            </a:r>
            <a:endParaRPr>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None/>
            </a:pPr>
            <a:r>
              <a:rPr lang="en-GB">
                <a:solidFill>
                  <a:srgbClr val="000000"/>
                </a:solidFill>
                <a:latin typeface="Comfortaa"/>
                <a:ea typeface="Comfortaa"/>
                <a:cs typeface="Comfortaa"/>
                <a:sym typeface="Comfortaa"/>
              </a:rPr>
              <a:t>If home reading is not happening, a class teacher or Reading Lead will be in contact. </a:t>
            </a:r>
            <a:endParaRPr>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None/>
            </a:pPr>
            <a:r>
              <a:rPr lang="en-GB">
                <a:solidFill>
                  <a:srgbClr val="000000"/>
                </a:solidFill>
                <a:latin typeface="Comfortaa"/>
                <a:ea typeface="Comfortaa"/>
                <a:cs typeface="Comfortaa"/>
                <a:sym typeface="Comfortaa"/>
              </a:rPr>
              <a:t>When children collect ‘reads’, they will get a reward. </a:t>
            </a:r>
            <a:endParaRPr/>
          </a:p>
        </p:txBody>
      </p:sp>
      <p:pic>
        <p:nvPicPr>
          <p:cNvPr id="278" name="Google Shape;278;p33"/>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279" name="Google Shape;279;p33"/>
          <p:cNvPicPr preferRelativeResize="0"/>
          <p:nvPr/>
        </p:nvPicPr>
        <p:blipFill>
          <a:blip r:embed="rId4">
            <a:alphaModFix/>
          </a:blip>
          <a:stretch>
            <a:fillRect/>
          </a:stretch>
        </p:blipFill>
        <p:spPr>
          <a:xfrm>
            <a:off x="7624250" y="311300"/>
            <a:ext cx="1238425" cy="1571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4"/>
          <p:cNvSpPr txBox="1"/>
          <p:nvPr>
            <p:ph type="title"/>
          </p:nvPr>
        </p:nvSpPr>
        <p:spPr>
          <a:xfrm>
            <a:off x="1470125" y="709075"/>
            <a:ext cx="5665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solidFill>
                  <a:srgbClr val="FF9900"/>
                </a:solidFill>
                <a:latin typeface="Comfortaa"/>
                <a:ea typeface="Comfortaa"/>
                <a:cs typeface="Comfortaa"/>
                <a:sym typeface="Comfortaa"/>
              </a:rPr>
              <a:t>Home Learning in Reception</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85" name="Google Shape;285;p34"/>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86" name="Google Shape;286;p34"/>
          <p:cNvSpPr txBox="1"/>
          <p:nvPr/>
        </p:nvSpPr>
        <p:spPr>
          <a:xfrm>
            <a:off x="606475" y="1410800"/>
            <a:ext cx="80301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latin typeface="Comfortaa"/>
                <a:ea typeface="Comfortaa"/>
                <a:cs typeface="Comfortaa"/>
                <a:sym typeface="Comfortaa"/>
              </a:rPr>
              <a:t>Each week on a Thursday on SeeSaw we will send home learning activities to support the children’s learning in;</a:t>
            </a:r>
            <a:endParaRPr sz="19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a:p>
            <a:pPr indent="-349250" lvl="0" marL="457200" rtl="0" algn="l">
              <a:spcBef>
                <a:spcPts val="0"/>
              </a:spcBef>
              <a:spcAft>
                <a:spcPts val="0"/>
              </a:spcAft>
              <a:buSzPts val="1900"/>
              <a:buFont typeface="Comfortaa"/>
              <a:buChar char="●"/>
            </a:pPr>
            <a:r>
              <a:rPr lang="en-GB" sz="1900">
                <a:latin typeface="Comfortaa"/>
                <a:ea typeface="Comfortaa"/>
                <a:cs typeface="Comfortaa"/>
                <a:sym typeface="Comfortaa"/>
              </a:rPr>
              <a:t>Reading</a:t>
            </a:r>
            <a:endParaRPr sz="1900">
              <a:latin typeface="Comfortaa"/>
              <a:ea typeface="Comfortaa"/>
              <a:cs typeface="Comfortaa"/>
              <a:sym typeface="Comfortaa"/>
            </a:endParaRPr>
          </a:p>
          <a:p>
            <a:pPr indent="-349250" lvl="0" marL="457200" rtl="0" algn="l">
              <a:spcBef>
                <a:spcPts val="0"/>
              </a:spcBef>
              <a:spcAft>
                <a:spcPts val="0"/>
              </a:spcAft>
              <a:buSzPts val="1900"/>
              <a:buFont typeface="Comfortaa"/>
              <a:buChar char="●"/>
            </a:pPr>
            <a:r>
              <a:rPr lang="en-GB" sz="1900">
                <a:latin typeface="Comfortaa"/>
                <a:ea typeface="Comfortaa"/>
                <a:cs typeface="Comfortaa"/>
                <a:sym typeface="Comfortaa"/>
              </a:rPr>
              <a:t>Phonics</a:t>
            </a:r>
            <a:endParaRPr sz="1900">
              <a:latin typeface="Comfortaa"/>
              <a:ea typeface="Comfortaa"/>
              <a:cs typeface="Comfortaa"/>
              <a:sym typeface="Comfortaa"/>
            </a:endParaRPr>
          </a:p>
          <a:p>
            <a:pPr indent="-349250" lvl="0" marL="457200" rtl="0" algn="l">
              <a:spcBef>
                <a:spcPts val="0"/>
              </a:spcBef>
              <a:spcAft>
                <a:spcPts val="0"/>
              </a:spcAft>
              <a:buSzPts val="1900"/>
              <a:buFont typeface="Comfortaa"/>
              <a:buChar char="●"/>
            </a:pPr>
            <a:r>
              <a:rPr lang="en-GB" sz="1900">
                <a:latin typeface="Comfortaa"/>
                <a:ea typeface="Comfortaa"/>
                <a:cs typeface="Comfortaa"/>
                <a:sym typeface="Comfortaa"/>
              </a:rPr>
              <a:t>Maths</a:t>
            </a:r>
            <a:endParaRPr sz="1900">
              <a:latin typeface="Comfortaa"/>
              <a:ea typeface="Comfortaa"/>
              <a:cs typeface="Comfortaa"/>
              <a:sym typeface="Comfortaa"/>
            </a:endParaRPr>
          </a:p>
          <a:p>
            <a:pPr indent="-349250" lvl="0" marL="457200" rtl="0" algn="l">
              <a:spcBef>
                <a:spcPts val="0"/>
              </a:spcBef>
              <a:spcAft>
                <a:spcPts val="0"/>
              </a:spcAft>
              <a:buSzPts val="1900"/>
              <a:buFont typeface="Comfortaa"/>
              <a:buChar char="●"/>
            </a:pPr>
            <a:r>
              <a:rPr lang="en-GB" sz="1900">
                <a:latin typeface="Comfortaa"/>
                <a:ea typeface="Comfortaa"/>
                <a:cs typeface="Comfortaa"/>
                <a:sym typeface="Comfortaa"/>
              </a:rPr>
              <a:t>Our topic</a:t>
            </a:r>
            <a:endParaRPr sz="19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p:txBody>
      </p:sp>
      <p:pic>
        <p:nvPicPr>
          <p:cNvPr id="287" name="Google Shape;287;p3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ph idx="1" type="body"/>
          </p:nvPr>
        </p:nvSpPr>
        <p:spPr>
          <a:xfrm>
            <a:off x="2630100" y="1990725"/>
            <a:ext cx="3536700" cy="2448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GB" sz="4900" u="sng">
                <a:solidFill>
                  <a:srgbClr val="FF9900"/>
                </a:solidFill>
                <a:latin typeface="Comfortaa"/>
                <a:ea typeface="Comfortaa"/>
                <a:cs typeface="Comfortaa"/>
                <a:sym typeface="Comfortaa"/>
              </a:rPr>
              <a:t>Notices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6"/>
          <p:cNvSpPr txBox="1"/>
          <p:nvPr>
            <p:ph type="title"/>
          </p:nvPr>
        </p:nvSpPr>
        <p:spPr>
          <a:xfrm>
            <a:off x="3122225" y="738125"/>
            <a:ext cx="32802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The School Day </a:t>
            </a:r>
            <a:endParaRPr>
              <a:solidFill>
                <a:srgbClr val="FF9900"/>
              </a:solidFill>
              <a:latin typeface="Comfortaa"/>
              <a:ea typeface="Comfortaa"/>
              <a:cs typeface="Comfortaa"/>
              <a:sym typeface="Comfortaa"/>
            </a:endParaRPr>
          </a:p>
        </p:txBody>
      </p:sp>
      <p:sp>
        <p:nvSpPr>
          <p:cNvPr id="298" name="Google Shape;298;p36"/>
          <p:cNvSpPr txBox="1"/>
          <p:nvPr/>
        </p:nvSpPr>
        <p:spPr>
          <a:xfrm>
            <a:off x="1420225" y="1310500"/>
            <a:ext cx="6846900" cy="307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t>The Reception day starts at 8.40 a.m. and finishes at 3:20 p.m.</a:t>
            </a:r>
            <a:endParaRPr/>
          </a:p>
          <a:p>
            <a:pPr indent="0" lvl="0" marL="0" rtl="0" algn="l">
              <a:spcBef>
                <a:spcPts val="0"/>
              </a:spcBef>
              <a:spcAft>
                <a:spcPts val="0"/>
              </a:spcAft>
              <a:buNone/>
            </a:pPr>
            <a:r>
              <a:t/>
            </a:r>
            <a:endParaRPr sz="1900"/>
          </a:p>
          <a:p>
            <a:pPr indent="0" lvl="0" marL="0" rtl="0" algn="l">
              <a:spcBef>
                <a:spcPts val="0"/>
              </a:spcBef>
              <a:spcAft>
                <a:spcPts val="0"/>
              </a:spcAft>
              <a:buNone/>
            </a:pPr>
            <a:r>
              <a:rPr lang="en-GB" sz="1900"/>
              <a:t>We will collect the children in the Reception drop off zone, please enter the playground by the gate opposite the main office.</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GB" sz="1900"/>
              <a:t>Please be on time for dropping off and picking up your child.</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700"/>
          </a:p>
        </p:txBody>
      </p:sp>
      <p:pic>
        <p:nvPicPr>
          <p:cNvPr id="299" name="Google Shape;299;p36"/>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Saying goodbye in the morning…</a:t>
            </a:r>
            <a:endParaRPr/>
          </a:p>
        </p:txBody>
      </p:sp>
      <p:sp>
        <p:nvSpPr>
          <p:cNvPr id="305" name="Google Shape;305;p3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000"/>
              <a:t>Please do say a prompt goodbye and leave your child in the line. </a:t>
            </a:r>
            <a:endParaRPr b="1" sz="2000"/>
          </a:p>
          <a:p>
            <a:pPr indent="0" lvl="0" marL="0" rtl="0" algn="l">
              <a:spcBef>
                <a:spcPts val="1200"/>
              </a:spcBef>
              <a:spcAft>
                <a:spcPts val="0"/>
              </a:spcAft>
              <a:buNone/>
            </a:pPr>
            <a:r>
              <a:rPr b="1" lang="en-GB" sz="2000"/>
              <a:t>Please don’t wait to wave to your child as it can unsettle them and the other children. Please leave the school premises as soon as you can.</a:t>
            </a:r>
            <a:endParaRPr b="1" sz="2000"/>
          </a:p>
          <a:p>
            <a:pPr indent="0" lvl="0" marL="0" rtl="0" algn="l">
              <a:spcBef>
                <a:spcPts val="1200"/>
              </a:spcBef>
              <a:spcAft>
                <a:spcPts val="1200"/>
              </a:spcAft>
              <a:buNone/>
            </a:pPr>
            <a:r>
              <a:rPr b="1" lang="en-GB" sz="2000"/>
              <a:t>Please do get on with your day and be proud that you got your child to school on time!</a:t>
            </a:r>
            <a:endParaRPr b="1" sz="2000"/>
          </a:p>
        </p:txBody>
      </p:sp>
      <p:pic>
        <p:nvPicPr>
          <p:cNvPr id="306" name="Google Shape;306;p37"/>
          <p:cNvPicPr preferRelativeResize="0"/>
          <p:nvPr/>
        </p:nvPicPr>
        <p:blipFill>
          <a:blip r:embed="rId3">
            <a:alphaModFix/>
          </a:blip>
          <a:stretch>
            <a:fillRect/>
          </a:stretch>
        </p:blipFill>
        <p:spPr>
          <a:xfrm>
            <a:off x="6910775" y="576650"/>
            <a:ext cx="1414075" cy="1414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Collecting your Child</a:t>
            </a:r>
            <a:endParaRPr/>
          </a:p>
        </p:txBody>
      </p:sp>
      <p:sp>
        <p:nvSpPr>
          <p:cNvPr id="312" name="Google Shape;312;p38"/>
          <p:cNvSpPr txBox="1"/>
          <p:nvPr>
            <p:ph idx="1" type="body"/>
          </p:nvPr>
        </p:nvSpPr>
        <p:spPr>
          <a:xfrm>
            <a:off x="819150" y="1527625"/>
            <a:ext cx="7505700" cy="29082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lang="en-GB" sz="1715">
                <a:solidFill>
                  <a:srgbClr val="000000"/>
                </a:solidFill>
                <a:latin typeface="Arial"/>
                <a:ea typeface="Arial"/>
                <a:cs typeface="Arial"/>
                <a:sym typeface="Arial"/>
              </a:rPr>
              <a:t>If you are going to be delayed please let the school know as soon as possible- please note charges may be applied for late collection. </a:t>
            </a:r>
            <a:endParaRPr sz="1290">
              <a:solidFill>
                <a:srgbClr val="000000"/>
              </a:solidFill>
              <a:latin typeface="Arial"/>
              <a:ea typeface="Arial"/>
              <a:cs typeface="Arial"/>
              <a:sym typeface="Arial"/>
            </a:endParaRPr>
          </a:p>
          <a:p>
            <a:pPr indent="0" lvl="0" marL="0" rtl="0" algn="l">
              <a:lnSpc>
                <a:spcPct val="80000"/>
              </a:lnSpc>
              <a:spcBef>
                <a:spcPts val="0"/>
              </a:spcBef>
              <a:spcAft>
                <a:spcPts val="0"/>
              </a:spcAft>
              <a:buSzPts val="935"/>
              <a:buNone/>
            </a:pPr>
            <a:r>
              <a:rPr lang="en-GB" sz="1715">
                <a:solidFill>
                  <a:srgbClr val="000000"/>
                </a:solidFill>
                <a:latin typeface="Arial"/>
                <a:ea typeface="Arial"/>
                <a:cs typeface="Arial"/>
                <a:sym typeface="Arial"/>
              </a:rPr>
              <a:t> </a:t>
            </a:r>
            <a:endParaRPr sz="1290">
              <a:solidFill>
                <a:srgbClr val="000000"/>
              </a:solidFill>
              <a:latin typeface="Arial"/>
              <a:ea typeface="Arial"/>
              <a:cs typeface="Arial"/>
              <a:sym typeface="Arial"/>
            </a:endParaRPr>
          </a:p>
          <a:p>
            <a:pPr indent="0" lvl="0" marL="0" rtl="0" algn="l">
              <a:lnSpc>
                <a:spcPct val="80000"/>
              </a:lnSpc>
              <a:spcBef>
                <a:spcPts val="0"/>
              </a:spcBef>
              <a:spcAft>
                <a:spcPts val="0"/>
              </a:spcAft>
              <a:buSzPts val="935"/>
              <a:buNone/>
            </a:pPr>
            <a:r>
              <a:rPr lang="en-GB" sz="1715">
                <a:solidFill>
                  <a:srgbClr val="000000"/>
                </a:solidFill>
                <a:latin typeface="Arial"/>
                <a:ea typeface="Arial"/>
                <a:cs typeface="Arial"/>
                <a:sym typeface="Arial"/>
              </a:rPr>
              <a:t>If you need someone else to pick up your child please let the office or the teacher know as soon as possible. The person collecting will need to know the password that you have created.</a:t>
            </a:r>
            <a:endParaRPr sz="1290">
              <a:solidFill>
                <a:srgbClr val="000000"/>
              </a:solidFill>
              <a:latin typeface="Arial"/>
              <a:ea typeface="Arial"/>
              <a:cs typeface="Arial"/>
              <a:sym typeface="Arial"/>
            </a:endParaRPr>
          </a:p>
          <a:p>
            <a:pPr indent="0" lvl="0" marL="0" rtl="0" algn="l">
              <a:lnSpc>
                <a:spcPct val="80000"/>
              </a:lnSpc>
              <a:spcBef>
                <a:spcPts val="0"/>
              </a:spcBef>
              <a:spcAft>
                <a:spcPts val="0"/>
              </a:spcAft>
              <a:buSzPts val="935"/>
              <a:buNone/>
            </a:pPr>
            <a:r>
              <a:t/>
            </a:r>
            <a:endParaRPr sz="1715">
              <a:solidFill>
                <a:srgbClr val="000000"/>
              </a:solidFill>
              <a:latin typeface="Arial"/>
              <a:ea typeface="Arial"/>
              <a:cs typeface="Arial"/>
              <a:sym typeface="Arial"/>
            </a:endParaRPr>
          </a:p>
          <a:p>
            <a:pPr indent="0" lvl="0" marL="0" rtl="0" algn="l">
              <a:lnSpc>
                <a:spcPct val="80000"/>
              </a:lnSpc>
              <a:spcBef>
                <a:spcPts val="0"/>
              </a:spcBef>
              <a:spcAft>
                <a:spcPts val="0"/>
              </a:spcAft>
              <a:buSzPts val="935"/>
              <a:buNone/>
            </a:pPr>
            <a:r>
              <a:rPr lang="en-GB" sz="1715">
                <a:solidFill>
                  <a:srgbClr val="000000"/>
                </a:solidFill>
                <a:latin typeface="Arial"/>
                <a:ea typeface="Arial"/>
                <a:cs typeface="Arial"/>
                <a:sym typeface="Arial"/>
              </a:rPr>
              <a:t>We will dismiss the children in the same area as the morning drop off zone. Please allow us time and space to get the whole class outside before we start dismissing the children. </a:t>
            </a:r>
            <a:r>
              <a:rPr b="1" lang="en-GB" sz="1715">
                <a:solidFill>
                  <a:srgbClr val="000000"/>
                </a:solidFill>
                <a:latin typeface="Arial"/>
                <a:ea typeface="Arial"/>
                <a:cs typeface="Arial"/>
                <a:sym typeface="Arial"/>
              </a:rPr>
              <a:t>We will hand your child to you so please be patient while you are waiting.</a:t>
            </a:r>
            <a:endParaRPr sz="1205"/>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9"/>
          <p:cNvSpPr txBox="1"/>
          <p:nvPr>
            <p:ph type="title"/>
          </p:nvPr>
        </p:nvSpPr>
        <p:spPr>
          <a:xfrm>
            <a:off x="2053013" y="69957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318" name="Google Shape;318;p39"/>
          <p:cNvPicPr preferRelativeResize="0"/>
          <p:nvPr/>
        </p:nvPicPr>
        <p:blipFill>
          <a:blip r:embed="rId3">
            <a:alphaModFix/>
          </a:blip>
          <a:stretch>
            <a:fillRect/>
          </a:stretch>
        </p:blipFill>
        <p:spPr>
          <a:xfrm>
            <a:off x="1311625" y="1989400"/>
            <a:ext cx="3371276" cy="2871675"/>
          </a:xfrm>
          <a:prstGeom prst="rect">
            <a:avLst/>
          </a:prstGeom>
          <a:noFill/>
          <a:ln>
            <a:noFill/>
          </a:ln>
        </p:spPr>
      </p:pic>
      <p:sp>
        <p:nvSpPr>
          <p:cNvPr id="319" name="Google Shape;319;p39"/>
          <p:cNvSpPr txBox="1"/>
          <p:nvPr/>
        </p:nvSpPr>
        <p:spPr>
          <a:xfrm>
            <a:off x="5181725" y="1363554"/>
            <a:ext cx="31014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If you need to order any items of uniform, you can order through school money.</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Children</a:t>
            </a:r>
            <a:r>
              <a:rPr lang="en-GB">
                <a:latin typeface="Comfortaa"/>
                <a:ea typeface="Comfortaa"/>
                <a:cs typeface="Comfortaa"/>
                <a:sym typeface="Comfortaa"/>
              </a:rPr>
              <a:t> should also wear </a:t>
            </a:r>
            <a:r>
              <a:rPr b="1" lang="en-GB">
                <a:latin typeface="Comfortaa"/>
                <a:ea typeface="Comfortaa"/>
                <a:cs typeface="Comfortaa"/>
                <a:sym typeface="Comfortaa"/>
              </a:rPr>
              <a:t>black</a:t>
            </a:r>
            <a:r>
              <a:rPr lang="en-GB">
                <a:latin typeface="Comfortaa"/>
                <a:ea typeface="Comfortaa"/>
                <a:cs typeface="Comfortaa"/>
                <a:sym typeface="Comfortaa"/>
              </a:rPr>
              <a:t> skirts, trousers or pinafores. They should also wear </a:t>
            </a:r>
            <a:r>
              <a:rPr b="1" lang="en-GB">
                <a:latin typeface="Comfortaa"/>
                <a:ea typeface="Comfortaa"/>
                <a:cs typeface="Comfortaa"/>
                <a:sym typeface="Comfortaa"/>
              </a:rPr>
              <a:t>black</a:t>
            </a:r>
            <a:r>
              <a:rPr lang="en-GB">
                <a:latin typeface="Comfortaa"/>
                <a:ea typeface="Comfortaa"/>
                <a:cs typeface="Comfortaa"/>
                <a:sym typeface="Comfortaa"/>
              </a:rPr>
              <a:t> shoes with velcro.</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b="1" lang="en-GB" sz="1500">
                <a:latin typeface="Comfortaa"/>
                <a:ea typeface="Comfortaa"/>
                <a:cs typeface="Comfortaa"/>
                <a:sym typeface="Comfortaa"/>
              </a:rPr>
              <a:t>Please can you make sure you do purchase the book bag. </a:t>
            </a:r>
            <a:endParaRPr b="1" sz="1500">
              <a:latin typeface="Comfortaa"/>
              <a:ea typeface="Comfortaa"/>
              <a:cs typeface="Comfortaa"/>
              <a:sym typeface="Comfortaa"/>
            </a:endParaRPr>
          </a:p>
          <a:p>
            <a:pPr indent="0" lvl="0" marL="0" rtl="0" algn="l">
              <a:spcBef>
                <a:spcPts val="0"/>
              </a:spcBef>
              <a:spcAft>
                <a:spcPts val="0"/>
              </a:spcAft>
              <a:buNone/>
            </a:pPr>
            <a:r>
              <a:t/>
            </a:r>
            <a:endParaRPr b="1" sz="1500">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Find more information here: </a:t>
            </a:r>
            <a:endParaRPr>
              <a:latin typeface="Comfortaa"/>
              <a:ea typeface="Comfortaa"/>
              <a:cs typeface="Comfortaa"/>
              <a:sym typeface="Comfortaa"/>
            </a:endParaRPr>
          </a:p>
          <a:p>
            <a:pPr indent="0" lvl="0" marL="0" rtl="0" algn="l">
              <a:spcBef>
                <a:spcPts val="0"/>
              </a:spcBef>
              <a:spcAft>
                <a:spcPts val="0"/>
              </a:spcAft>
              <a:buNone/>
            </a:pPr>
            <a:r>
              <a:rPr lang="en-GB" u="sng">
                <a:solidFill>
                  <a:schemeClr val="accent5"/>
                </a:solidFill>
                <a:latin typeface="Comfortaa"/>
                <a:ea typeface="Comfortaa"/>
                <a:cs typeface="Comfortaa"/>
                <a:sym typeface="Comfortaa"/>
                <a:hlinkClick r:id="rId4">
                  <a:extLst>
                    <a:ext uri="{A12FA001-AC4F-418D-AE19-62706E023703}">
                      <ahyp:hlinkClr val="tx"/>
                    </a:ext>
                  </a:extLst>
                </a:hlinkClick>
              </a:rPr>
              <a:t>https://underhillschool.co.uk/uniform</a:t>
            </a:r>
            <a:endParaRPr b="1" sz="1500">
              <a:latin typeface="Comfortaa"/>
              <a:ea typeface="Comfortaa"/>
              <a:cs typeface="Comfortaa"/>
              <a:sym typeface="Comfortaa"/>
            </a:endParaRPr>
          </a:p>
        </p:txBody>
      </p:sp>
      <p:pic>
        <p:nvPicPr>
          <p:cNvPr id="320" name="Google Shape;320;p39"/>
          <p:cNvPicPr preferRelativeResize="0"/>
          <p:nvPr/>
        </p:nvPicPr>
        <p:blipFill>
          <a:blip r:embed="rId5">
            <a:alphaModFix/>
          </a:blip>
          <a:stretch>
            <a:fillRect/>
          </a:stretch>
        </p:blipFill>
        <p:spPr>
          <a:xfrm>
            <a:off x="254775" y="266647"/>
            <a:ext cx="950500" cy="915550"/>
          </a:xfrm>
          <a:prstGeom prst="rect">
            <a:avLst/>
          </a:prstGeom>
          <a:noFill/>
          <a:ln>
            <a:noFill/>
          </a:ln>
        </p:spPr>
      </p:pic>
      <p:pic>
        <p:nvPicPr>
          <p:cNvPr id="321" name="Google Shape;321;p39"/>
          <p:cNvPicPr preferRelativeResize="0"/>
          <p:nvPr/>
        </p:nvPicPr>
        <p:blipFill>
          <a:blip r:embed="rId6">
            <a:alphaModFix/>
          </a:blip>
          <a:stretch>
            <a:fillRect/>
          </a:stretch>
        </p:blipFill>
        <p:spPr>
          <a:xfrm>
            <a:off x="4965750" y="523942"/>
            <a:ext cx="3371275" cy="89310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0"/>
          <p:cNvSpPr txBox="1"/>
          <p:nvPr>
            <p:ph type="title"/>
          </p:nvPr>
        </p:nvSpPr>
        <p:spPr>
          <a:xfrm>
            <a:off x="3707925" y="75347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 </a:t>
            </a:r>
            <a:endParaRPr>
              <a:solidFill>
                <a:srgbClr val="FF9900"/>
              </a:solidFill>
              <a:latin typeface="Comfortaa"/>
              <a:ea typeface="Comfortaa"/>
              <a:cs typeface="Comfortaa"/>
              <a:sym typeface="Comfortaa"/>
            </a:endParaRPr>
          </a:p>
        </p:txBody>
      </p:sp>
      <p:pic>
        <p:nvPicPr>
          <p:cNvPr id="327" name="Google Shape;327;p40"/>
          <p:cNvPicPr preferRelativeResize="0"/>
          <p:nvPr/>
        </p:nvPicPr>
        <p:blipFill>
          <a:blip r:embed="rId3">
            <a:alphaModFix/>
          </a:blip>
          <a:stretch>
            <a:fillRect/>
          </a:stretch>
        </p:blipFill>
        <p:spPr>
          <a:xfrm>
            <a:off x="1311625" y="1989400"/>
            <a:ext cx="3371276" cy="2871675"/>
          </a:xfrm>
          <a:prstGeom prst="rect">
            <a:avLst/>
          </a:prstGeom>
          <a:noFill/>
          <a:ln>
            <a:noFill/>
          </a:ln>
        </p:spPr>
      </p:pic>
      <p:sp>
        <p:nvSpPr>
          <p:cNvPr id="328" name="Google Shape;328;p40"/>
          <p:cNvSpPr txBox="1"/>
          <p:nvPr/>
        </p:nvSpPr>
        <p:spPr>
          <a:xfrm>
            <a:off x="5235625" y="1870379"/>
            <a:ext cx="31014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latin typeface="Comfortaa"/>
                <a:ea typeface="Comfortaa"/>
                <a:cs typeface="Comfortaa"/>
                <a:sym typeface="Comfortaa"/>
              </a:rPr>
              <a:t>Please ensure that all items of uniform are clearly named including shoes and coats.</a:t>
            </a:r>
            <a:endParaRPr b="1" sz="2600">
              <a:latin typeface="Comfortaa"/>
              <a:ea typeface="Comfortaa"/>
              <a:cs typeface="Comfortaa"/>
              <a:sym typeface="Comfortaa"/>
            </a:endParaRPr>
          </a:p>
        </p:txBody>
      </p:sp>
      <p:pic>
        <p:nvPicPr>
          <p:cNvPr id="329" name="Google Shape;329;p40"/>
          <p:cNvPicPr preferRelativeResize="0"/>
          <p:nvPr/>
        </p:nvPicPr>
        <p:blipFill>
          <a:blip r:embed="rId4">
            <a:alphaModFix/>
          </a:blip>
          <a:stretch>
            <a:fillRect/>
          </a:stretch>
        </p:blipFill>
        <p:spPr>
          <a:xfrm>
            <a:off x="254775" y="266647"/>
            <a:ext cx="950500" cy="915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                        Uniform</a:t>
            </a:r>
            <a:endParaRPr/>
          </a:p>
        </p:txBody>
      </p:sp>
      <p:sp>
        <p:nvSpPr>
          <p:cNvPr id="335" name="Google Shape;335;p4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6" name="Google Shape;336;p41"/>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37" name="Google Shape;337;p41"/>
          <p:cNvPicPr preferRelativeResize="0"/>
          <p:nvPr/>
        </p:nvPicPr>
        <p:blipFill>
          <a:blip r:embed="rId4">
            <a:alphaModFix/>
          </a:blip>
          <a:stretch>
            <a:fillRect/>
          </a:stretch>
        </p:blipFill>
        <p:spPr>
          <a:xfrm>
            <a:off x="5473650" y="426917"/>
            <a:ext cx="3371275" cy="893108"/>
          </a:xfrm>
          <a:prstGeom prst="rect">
            <a:avLst/>
          </a:prstGeom>
          <a:noFill/>
          <a:ln>
            <a:noFill/>
          </a:ln>
        </p:spPr>
      </p:pic>
      <p:pic>
        <p:nvPicPr>
          <p:cNvPr id="338" name="Google Shape;338;p41"/>
          <p:cNvPicPr preferRelativeResize="0"/>
          <p:nvPr/>
        </p:nvPicPr>
        <p:blipFill>
          <a:blip r:embed="rId5">
            <a:alphaModFix/>
          </a:blip>
          <a:stretch>
            <a:fillRect/>
          </a:stretch>
        </p:blipFill>
        <p:spPr>
          <a:xfrm>
            <a:off x="323300" y="1667850"/>
            <a:ext cx="8133900" cy="2382350"/>
          </a:xfrm>
          <a:prstGeom prst="rect">
            <a:avLst/>
          </a:prstGeom>
          <a:noFill/>
          <a:ln>
            <a:noFill/>
          </a:ln>
        </p:spPr>
      </p:pic>
      <p:sp>
        <p:nvSpPr>
          <p:cNvPr id="339" name="Google Shape;339;p41"/>
          <p:cNvSpPr txBox="1"/>
          <p:nvPr/>
        </p:nvSpPr>
        <p:spPr>
          <a:xfrm>
            <a:off x="548975" y="4244300"/>
            <a:ext cx="790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latin typeface="Comfortaa"/>
                <a:ea typeface="Comfortaa"/>
                <a:cs typeface="Comfortaa"/>
                <a:sym typeface="Comfortaa"/>
              </a:rPr>
              <a:t>Your child will have PE on Mondays - </a:t>
            </a:r>
            <a:r>
              <a:rPr lang="en-GB" sz="1900">
                <a:solidFill>
                  <a:srgbClr val="FF0000"/>
                </a:solidFill>
                <a:latin typeface="Comfortaa"/>
                <a:ea typeface="Comfortaa"/>
                <a:cs typeface="Comfortaa"/>
                <a:sym typeface="Comfortaa"/>
              </a:rPr>
              <a:t>No tights should be worn on PE days.</a:t>
            </a:r>
            <a:endParaRPr>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5"/>
          <p:cNvSpPr txBox="1"/>
          <p:nvPr>
            <p:ph type="title"/>
          </p:nvPr>
        </p:nvSpPr>
        <p:spPr>
          <a:xfrm>
            <a:off x="3122225" y="738125"/>
            <a:ext cx="32802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Meet the team</a:t>
            </a:r>
            <a:endParaRPr>
              <a:solidFill>
                <a:srgbClr val="FF9900"/>
              </a:solidFill>
              <a:latin typeface="Comfortaa"/>
              <a:ea typeface="Comfortaa"/>
              <a:cs typeface="Comfortaa"/>
              <a:sym typeface="Comfortaa"/>
            </a:endParaRPr>
          </a:p>
        </p:txBody>
      </p:sp>
      <p:graphicFrame>
        <p:nvGraphicFramePr>
          <p:cNvPr id="143" name="Google Shape;143;p15"/>
          <p:cNvGraphicFramePr/>
          <p:nvPr/>
        </p:nvGraphicFramePr>
        <p:xfrm>
          <a:off x="906450" y="1566000"/>
          <a:ext cx="3000000" cy="3000000"/>
        </p:xfrm>
        <a:graphic>
          <a:graphicData uri="http://schemas.openxmlformats.org/drawingml/2006/table">
            <a:tbl>
              <a:tblPr>
                <a:noFill/>
                <a:tableStyleId>{19AF1D2D-07D7-49E1-9F07-BD1AB3AD9634}</a:tableStyleId>
              </a:tblPr>
              <a:tblGrid>
                <a:gridCol w="2516650"/>
                <a:gridCol w="2516650"/>
                <a:gridCol w="2516650"/>
              </a:tblGrid>
              <a:tr h="709525">
                <a:tc>
                  <a:txBody>
                    <a:bodyPr/>
                    <a:lstStyle/>
                    <a:p>
                      <a:pPr indent="0" lvl="0" marL="0" rtl="0" algn="ctr">
                        <a:spcBef>
                          <a:spcPts val="0"/>
                        </a:spcBef>
                        <a:spcAft>
                          <a:spcPts val="0"/>
                        </a:spcAft>
                        <a:buNone/>
                      </a:pPr>
                      <a:r>
                        <a:rPr b="1" lang="en-GB" sz="1500">
                          <a:latin typeface="Comfortaa"/>
                          <a:ea typeface="Comfortaa"/>
                          <a:cs typeface="Comfortaa"/>
                          <a:sym typeface="Comfortaa"/>
                        </a:rPr>
                        <a:t>Class</a:t>
                      </a:r>
                      <a:endParaRPr b="1" sz="1500">
                        <a:latin typeface="Comfortaa"/>
                        <a:ea typeface="Comfortaa"/>
                        <a:cs typeface="Comfortaa"/>
                        <a:sym typeface="Comfortaa"/>
                      </a:endParaRPr>
                    </a:p>
                  </a:txBody>
                  <a:tcPr marT="91425" marB="91425" marR="91425" marL="91425"/>
                </a:tc>
                <a:tc>
                  <a:txBody>
                    <a:bodyPr/>
                    <a:lstStyle/>
                    <a:p>
                      <a:pPr indent="0" lvl="0" marL="0" rtl="0" algn="ctr">
                        <a:spcBef>
                          <a:spcPts val="0"/>
                        </a:spcBef>
                        <a:spcAft>
                          <a:spcPts val="0"/>
                        </a:spcAft>
                        <a:buNone/>
                      </a:pPr>
                      <a:r>
                        <a:rPr b="1" lang="en-GB" sz="1500">
                          <a:latin typeface="Comfortaa"/>
                          <a:ea typeface="Comfortaa"/>
                          <a:cs typeface="Comfortaa"/>
                          <a:sym typeface="Comfortaa"/>
                        </a:rPr>
                        <a:t>Teacher</a:t>
                      </a:r>
                      <a:endParaRPr b="1" sz="1500">
                        <a:latin typeface="Comfortaa"/>
                        <a:ea typeface="Comfortaa"/>
                        <a:cs typeface="Comfortaa"/>
                        <a:sym typeface="Comfortaa"/>
                      </a:endParaRPr>
                    </a:p>
                  </a:txBody>
                  <a:tcPr marT="91425" marB="91425" marR="91425" marL="91425"/>
                </a:tc>
                <a:tc>
                  <a:txBody>
                    <a:bodyPr/>
                    <a:lstStyle/>
                    <a:p>
                      <a:pPr indent="0" lvl="0" marL="0" rtl="0" algn="ctr">
                        <a:spcBef>
                          <a:spcPts val="0"/>
                        </a:spcBef>
                        <a:spcAft>
                          <a:spcPts val="0"/>
                        </a:spcAft>
                        <a:buNone/>
                      </a:pPr>
                      <a:r>
                        <a:rPr b="1" lang="en-GB" sz="1500">
                          <a:latin typeface="Comfortaa"/>
                          <a:ea typeface="Comfortaa"/>
                          <a:cs typeface="Comfortaa"/>
                          <a:sym typeface="Comfortaa"/>
                        </a:rPr>
                        <a:t>TAs</a:t>
                      </a:r>
                      <a:endParaRPr b="1" sz="1500">
                        <a:latin typeface="Comfortaa"/>
                        <a:ea typeface="Comfortaa"/>
                        <a:cs typeface="Comfortaa"/>
                        <a:sym typeface="Comfortaa"/>
                      </a:endParaRPr>
                    </a:p>
                  </a:txBody>
                  <a:tcPr marT="91425" marB="91425" marR="91425" marL="91425"/>
                </a:tc>
              </a:tr>
              <a:tr h="709525">
                <a:tc>
                  <a:txBody>
                    <a:bodyPr/>
                    <a:lstStyle/>
                    <a:p>
                      <a:pPr indent="0" lvl="0" marL="0" rtl="0" algn="ctr">
                        <a:spcBef>
                          <a:spcPts val="0"/>
                        </a:spcBef>
                        <a:spcAft>
                          <a:spcPts val="0"/>
                        </a:spcAft>
                        <a:buNone/>
                      </a:pPr>
                      <a:r>
                        <a:rPr b="1" lang="en-GB" sz="1500">
                          <a:latin typeface="Comfortaa"/>
                          <a:ea typeface="Comfortaa"/>
                          <a:cs typeface="Comfortaa"/>
                          <a:sym typeface="Comfortaa"/>
                        </a:rPr>
                        <a:t>Beech Class</a:t>
                      </a:r>
                      <a:endParaRPr b="1" sz="1500">
                        <a:latin typeface="Comfortaa"/>
                        <a:ea typeface="Comfortaa"/>
                        <a:cs typeface="Comfortaa"/>
                        <a:sym typeface="Comfortaa"/>
                      </a:endParaRPr>
                    </a:p>
                  </a:txBody>
                  <a:tcPr marT="91425" marB="91425" marR="91425" marL="91425"/>
                </a:tc>
                <a:tc>
                  <a:txBody>
                    <a:bodyPr/>
                    <a:lstStyle/>
                    <a:p>
                      <a:pPr indent="0" lvl="0" marL="0" rtl="0" algn="ctr">
                        <a:spcBef>
                          <a:spcPts val="0"/>
                        </a:spcBef>
                        <a:spcAft>
                          <a:spcPts val="0"/>
                        </a:spcAft>
                        <a:buNone/>
                      </a:pPr>
                      <a:r>
                        <a:rPr b="1" lang="en-GB" sz="1500">
                          <a:latin typeface="Comfortaa"/>
                          <a:ea typeface="Comfortaa"/>
                          <a:cs typeface="Comfortaa"/>
                          <a:sym typeface="Comfortaa"/>
                        </a:rPr>
                        <a:t>Clare Hallam</a:t>
                      </a:r>
                      <a:endParaRPr b="1" sz="1500">
                        <a:latin typeface="Comfortaa"/>
                        <a:ea typeface="Comfortaa"/>
                        <a:cs typeface="Comfortaa"/>
                        <a:sym typeface="Comfortaa"/>
                      </a:endParaRPr>
                    </a:p>
                  </a:txBody>
                  <a:tcPr marT="91425" marB="91425" marR="91425" marL="91425"/>
                </a:tc>
                <a:tc rowSpan="2">
                  <a:txBody>
                    <a:bodyPr/>
                    <a:lstStyle/>
                    <a:p>
                      <a:pPr indent="0" lvl="0" marL="0" rtl="0" algn="ctr">
                        <a:spcBef>
                          <a:spcPts val="0"/>
                        </a:spcBef>
                        <a:spcAft>
                          <a:spcPts val="0"/>
                        </a:spcAft>
                        <a:buNone/>
                      </a:pPr>
                      <a:r>
                        <a:rPr b="1" lang="en-GB" sz="1500">
                          <a:latin typeface="Comfortaa"/>
                          <a:ea typeface="Comfortaa"/>
                          <a:cs typeface="Comfortaa"/>
                          <a:sym typeface="Comfortaa"/>
                        </a:rPr>
                        <a:t>Laura O’Sullivan</a:t>
                      </a:r>
                      <a:endParaRPr b="1" sz="1500">
                        <a:latin typeface="Comfortaa"/>
                        <a:ea typeface="Comfortaa"/>
                        <a:cs typeface="Comfortaa"/>
                        <a:sym typeface="Comfortaa"/>
                      </a:endParaRPr>
                    </a:p>
                    <a:p>
                      <a:pPr indent="0" lvl="0" marL="0" rtl="0" algn="ctr">
                        <a:spcBef>
                          <a:spcPts val="0"/>
                        </a:spcBef>
                        <a:spcAft>
                          <a:spcPts val="0"/>
                        </a:spcAft>
                        <a:buNone/>
                      </a:pPr>
                      <a:r>
                        <a:rPr b="1" lang="en-GB" sz="1500">
                          <a:latin typeface="Comfortaa"/>
                          <a:ea typeface="Comfortaa"/>
                          <a:cs typeface="Comfortaa"/>
                          <a:sym typeface="Comfortaa"/>
                        </a:rPr>
                        <a:t>Alex Nicolaou</a:t>
                      </a:r>
                      <a:endParaRPr b="1" sz="1500">
                        <a:latin typeface="Comfortaa"/>
                        <a:ea typeface="Comfortaa"/>
                        <a:cs typeface="Comfortaa"/>
                        <a:sym typeface="Comfortaa"/>
                      </a:endParaRPr>
                    </a:p>
                    <a:p>
                      <a:pPr indent="0" lvl="0" marL="0" rtl="0" algn="ctr">
                        <a:spcBef>
                          <a:spcPts val="0"/>
                        </a:spcBef>
                        <a:spcAft>
                          <a:spcPts val="0"/>
                        </a:spcAft>
                        <a:buNone/>
                      </a:pPr>
                      <a:r>
                        <a:rPr b="1" lang="en-GB" sz="1500">
                          <a:latin typeface="Comfortaa"/>
                          <a:ea typeface="Comfortaa"/>
                          <a:cs typeface="Comfortaa"/>
                          <a:sym typeface="Comfortaa"/>
                        </a:rPr>
                        <a:t>Simona Pomian</a:t>
                      </a:r>
                      <a:endParaRPr b="1" sz="1500">
                        <a:latin typeface="Comfortaa"/>
                        <a:ea typeface="Comfortaa"/>
                        <a:cs typeface="Comfortaa"/>
                        <a:sym typeface="Comfortaa"/>
                      </a:endParaRPr>
                    </a:p>
                    <a:p>
                      <a:pPr indent="0" lvl="0" marL="0" rtl="0" algn="ctr">
                        <a:spcBef>
                          <a:spcPts val="0"/>
                        </a:spcBef>
                        <a:spcAft>
                          <a:spcPts val="0"/>
                        </a:spcAft>
                        <a:buNone/>
                      </a:pPr>
                      <a:r>
                        <a:t/>
                      </a:r>
                      <a:endParaRPr b="1" sz="1500">
                        <a:latin typeface="Comfortaa"/>
                        <a:ea typeface="Comfortaa"/>
                        <a:cs typeface="Comfortaa"/>
                        <a:sym typeface="Comfortaa"/>
                      </a:endParaRPr>
                    </a:p>
                  </a:txBody>
                  <a:tcPr marT="91425" marB="91425" marR="91425" marL="91425"/>
                </a:tc>
              </a:tr>
              <a:tr h="709525">
                <a:tc>
                  <a:txBody>
                    <a:bodyPr/>
                    <a:lstStyle/>
                    <a:p>
                      <a:pPr indent="0" lvl="0" marL="0" rtl="0" algn="ctr">
                        <a:spcBef>
                          <a:spcPts val="0"/>
                        </a:spcBef>
                        <a:spcAft>
                          <a:spcPts val="0"/>
                        </a:spcAft>
                        <a:buNone/>
                      </a:pPr>
                      <a:r>
                        <a:rPr b="1" lang="en-GB" sz="1500">
                          <a:latin typeface="Comfortaa"/>
                          <a:ea typeface="Comfortaa"/>
                          <a:cs typeface="Comfortaa"/>
                          <a:sym typeface="Comfortaa"/>
                        </a:rPr>
                        <a:t>Maple Class</a:t>
                      </a:r>
                      <a:endParaRPr b="1" sz="15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b="1" lang="en-GB" sz="1500">
                          <a:latin typeface="Comfortaa"/>
                          <a:ea typeface="Comfortaa"/>
                          <a:cs typeface="Comfortaa"/>
                          <a:sym typeface="Comfortaa"/>
                        </a:rPr>
                        <a:t>          Louise Maley</a:t>
                      </a:r>
                      <a:endParaRPr b="1" sz="1500">
                        <a:latin typeface="Comfortaa"/>
                        <a:ea typeface="Comfortaa"/>
                        <a:cs typeface="Comfortaa"/>
                        <a:sym typeface="Comfortaa"/>
                      </a:endParaRPr>
                    </a:p>
                  </a:txBody>
                  <a:tcPr marT="91425" marB="91425" marR="91425" marL="91425"/>
                </a:tc>
                <a:tc vMerge="1"/>
              </a:tr>
            </a:tbl>
          </a:graphicData>
        </a:graphic>
      </p:graphicFrame>
      <p:pic>
        <p:nvPicPr>
          <p:cNvPr id="144" name="Google Shape;144;p1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2"/>
          <p:cNvSpPr txBox="1"/>
          <p:nvPr>
            <p:ph type="title"/>
          </p:nvPr>
        </p:nvSpPr>
        <p:spPr>
          <a:xfrm>
            <a:off x="2476975" y="753475"/>
            <a:ext cx="38040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FF9900"/>
                </a:solidFill>
                <a:latin typeface="Comfortaa"/>
                <a:ea typeface="Comfortaa"/>
                <a:cs typeface="Comfortaa"/>
                <a:sym typeface="Comfortaa"/>
              </a:rPr>
              <a:t>Spare clothes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45" name="Google Shape;345;p42"/>
          <p:cNvSpPr txBox="1"/>
          <p:nvPr/>
        </p:nvSpPr>
        <p:spPr>
          <a:xfrm>
            <a:off x="5235625" y="1870379"/>
            <a:ext cx="31014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latin typeface="Comfortaa"/>
                <a:ea typeface="Comfortaa"/>
                <a:cs typeface="Comfortaa"/>
                <a:sym typeface="Comfortaa"/>
              </a:rPr>
              <a:t>Please can we have a set of spare clothes for your child to keep at school.</a:t>
            </a:r>
            <a:endParaRPr b="1" sz="2600">
              <a:latin typeface="Comfortaa"/>
              <a:ea typeface="Comfortaa"/>
              <a:cs typeface="Comfortaa"/>
              <a:sym typeface="Comfortaa"/>
            </a:endParaRPr>
          </a:p>
        </p:txBody>
      </p:sp>
      <p:pic>
        <p:nvPicPr>
          <p:cNvPr id="346" name="Google Shape;346;p42"/>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47" name="Google Shape;347;p42"/>
          <p:cNvPicPr preferRelativeResize="0"/>
          <p:nvPr/>
        </p:nvPicPr>
        <p:blipFill>
          <a:blip r:embed="rId4">
            <a:alphaModFix/>
          </a:blip>
          <a:stretch>
            <a:fillRect/>
          </a:stretch>
        </p:blipFill>
        <p:spPr>
          <a:xfrm>
            <a:off x="506250" y="1430775"/>
            <a:ext cx="1717975" cy="1717975"/>
          </a:xfrm>
          <a:prstGeom prst="rect">
            <a:avLst/>
          </a:prstGeom>
          <a:noFill/>
          <a:ln>
            <a:noFill/>
          </a:ln>
        </p:spPr>
      </p:pic>
      <p:pic>
        <p:nvPicPr>
          <p:cNvPr id="348" name="Google Shape;348;p42"/>
          <p:cNvPicPr preferRelativeResize="0"/>
          <p:nvPr/>
        </p:nvPicPr>
        <p:blipFill>
          <a:blip r:embed="rId5">
            <a:alphaModFix/>
          </a:blip>
          <a:stretch>
            <a:fillRect/>
          </a:stretch>
        </p:blipFill>
        <p:spPr>
          <a:xfrm>
            <a:off x="2768375" y="1430775"/>
            <a:ext cx="1541025" cy="1025475"/>
          </a:xfrm>
          <a:prstGeom prst="rect">
            <a:avLst/>
          </a:prstGeom>
          <a:noFill/>
          <a:ln>
            <a:noFill/>
          </a:ln>
        </p:spPr>
      </p:pic>
      <p:pic>
        <p:nvPicPr>
          <p:cNvPr id="349" name="Google Shape;349;p42"/>
          <p:cNvPicPr preferRelativeResize="0"/>
          <p:nvPr/>
        </p:nvPicPr>
        <p:blipFill>
          <a:blip r:embed="rId6">
            <a:alphaModFix/>
          </a:blip>
          <a:stretch>
            <a:fillRect/>
          </a:stretch>
        </p:blipFill>
        <p:spPr>
          <a:xfrm>
            <a:off x="721825" y="2871450"/>
            <a:ext cx="1894900" cy="1894900"/>
          </a:xfrm>
          <a:prstGeom prst="rect">
            <a:avLst/>
          </a:prstGeom>
          <a:noFill/>
          <a:ln>
            <a:noFill/>
          </a:ln>
        </p:spPr>
      </p:pic>
      <p:pic>
        <p:nvPicPr>
          <p:cNvPr id="350" name="Google Shape;350;p42"/>
          <p:cNvPicPr preferRelativeResize="0"/>
          <p:nvPr/>
        </p:nvPicPr>
        <p:blipFill>
          <a:blip r:embed="rId7">
            <a:alphaModFix/>
          </a:blip>
          <a:stretch>
            <a:fillRect/>
          </a:stretch>
        </p:blipFill>
        <p:spPr>
          <a:xfrm>
            <a:off x="3020250" y="2687572"/>
            <a:ext cx="1419346" cy="1894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3"/>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Water Bottles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56" name="Google Shape;356;p43"/>
          <p:cNvSpPr txBox="1"/>
          <p:nvPr/>
        </p:nvSpPr>
        <p:spPr>
          <a:xfrm>
            <a:off x="491325" y="1235975"/>
            <a:ext cx="7615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latin typeface="Comfortaa"/>
                <a:ea typeface="Comfortaa"/>
                <a:cs typeface="Comfortaa"/>
                <a:sym typeface="Comfortaa"/>
              </a:rPr>
              <a:t>Please can water bottles not be put in the black book bags as they can leak and damage the books. Please make sure your child’s water bottle is named.</a:t>
            </a:r>
            <a:endParaRPr b="1" sz="2000">
              <a:latin typeface="Comfortaa"/>
              <a:ea typeface="Comfortaa"/>
              <a:cs typeface="Comfortaa"/>
              <a:sym typeface="Comfortaa"/>
            </a:endParaRPr>
          </a:p>
        </p:txBody>
      </p:sp>
      <p:pic>
        <p:nvPicPr>
          <p:cNvPr id="357" name="Google Shape;357;p43"/>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58" name="Google Shape;358;p43"/>
          <p:cNvPicPr preferRelativeResize="0"/>
          <p:nvPr/>
        </p:nvPicPr>
        <p:blipFill>
          <a:blip r:embed="rId4">
            <a:alphaModFix/>
          </a:blip>
          <a:stretch>
            <a:fillRect/>
          </a:stretch>
        </p:blipFill>
        <p:spPr>
          <a:xfrm>
            <a:off x="1038738" y="2843025"/>
            <a:ext cx="2657475" cy="1724025"/>
          </a:xfrm>
          <a:prstGeom prst="rect">
            <a:avLst/>
          </a:prstGeom>
          <a:noFill/>
          <a:ln>
            <a:noFill/>
          </a:ln>
        </p:spPr>
      </p:pic>
      <p:pic>
        <p:nvPicPr>
          <p:cNvPr id="359" name="Google Shape;359;p43"/>
          <p:cNvPicPr preferRelativeResize="0"/>
          <p:nvPr/>
        </p:nvPicPr>
        <p:blipFill>
          <a:blip r:embed="rId5">
            <a:alphaModFix/>
          </a:blip>
          <a:stretch>
            <a:fillRect/>
          </a:stretch>
        </p:blipFill>
        <p:spPr>
          <a:xfrm>
            <a:off x="4834364" y="2698775"/>
            <a:ext cx="2083450" cy="159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4"/>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Snacks and Lunch</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65" name="Google Shape;365;p44"/>
          <p:cNvSpPr txBox="1"/>
          <p:nvPr/>
        </p:nvSpPr>
        <p:spPr>
          <a:xfrm>
            <a:off x="491325" y="1235975"/>
            <a:ext cx="76155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We are a </a:t>
            </a:r>
            <a:r>
              <a:rPr b="1" lang="en-GB">
                <a:latin typeface="Comfortaa"/>
                <a:ea typeface="Comfortaa"/>
                <a:cs typeface="Comfortaa"/>
                <a:sym typeface="Comfortaa"/>
              </a:rPr>
              <a:t>healthy, nut free</a:t>
            </a:r>
            <a:r>
              <a:rPr lang="en-GB">
                <a:latin typeface="Comfortaa"/>
                <a:ea typeface="Comfortaa"/>
                <a:cs typeface="Comfortaa"/>
                <a:sym typeface="Comfortaa"/>
              </a:rPr>
              <a:t> school. Children under the age of 5 are entitled to a carton of milk for free. They are also entitled to a piece of fruit each day too.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Children are entitled to a free, healthy, hot lunch at school up until the age of 7.</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If your child has packed lunch, please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ensure that it is healthy and </a:t>
            </a:r>
            <a:r>
              <a:rPr lang="en-GB">
                <a:latin typeface="Comfortaa"/>
                <a:ea typeface="Comfortaa"/>
                <a:cs typeface="Comfortaa"/>
                <a:sym typeface="Comfortaa"/>
              </a:rPr>
              <a:t>nutritious</a:t>
            </a:r>
            <a:r>
              <a:rPr lang="en-GB">
                <a:latin typeface="Comfortaa"/>
                <a:ea typeface="Comfortaa"/>
                <a:cs typeface="Comfortaa"/>
                <a:sym typeface="Comfortaa"/>
              </a:rPr>
              <a:t>.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Please do not give your child any sweets,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chocolate or fizzy drinks.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All lunch boxes should be named.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Please send your child into school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everyday with a named water bottle.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b="1" lang="en-GB">
                <a:latin typeface="Comfortaa"/>
                <a:ea typeface="Comfortaa"/>
                <a:cs typeface="Comfortaa"/>
                <a:sym typeface="Comfortaa"/>
              </a:rPr>
              <a:t>Donations of plain crackers and breadsticks</a:t>
            </a:r>
            <a:endParaRPr b="1">
              <a:latin typeface="Comfortaa"/>
              <a:ea typeface="Comfortaa"/>
              <a:cs typeface="Comfortaa"/>
              <a:sym typeface="Comfortaa"/>
            </a:endParaRPr>
          </a:p>
          <a:p>
            <a:pPr indent="0" lvl="0" marL="0" rtl="0" algn="l">
              <a:spcBef>
                <a:spcPts val="0"/>
              </a:spcBef>
              <a:spcAft>
                <a:spcPts val="0"/>
              </a:spcAft>
              <a:buNone/>
            </a:pPr>
            <a:r>
              <a:rPr b="1" lang="en-GB">
                <a:latin typeface="Comfortaa"/>
                <a:ea typeface="Comfortaa"/>
                <a:cs typeface="Comfortaa"/>
                <a:sym typeface="Comfortaa"/>
              </a:rPr>
              <a:t>Will be gratefully received for an additional afternoon snack! </a:t>
            </a:r>
            <a:endParaRPr b="1">
              <a:latin typeface="Comfortaa"/>
              <a:ea typeface="Comfortaa"/>
              <a:cs typeface="Comfortaa"/>
              <a:sym typeface="Comfortaa"/>
            </a:endParaRPr>
          </a:p>
        </p:txBody>
      </p:sp>
      <p:pic>
        <p:nvPicPr>
          <p:cNvPr id="366" name="Google Shape;366;p44"/>
          <p:cNvPicPr preferRelativeResize="0"/>
          <p:nvPr/>
        </p:nvPicPr>
        <p:blipFill>
          <a:blip r:embed="rId3">
            <a:alphaModFix/>
          </a:blip>
          <a:stretch>
            <a:fillRect/>
          </a:stretch>
        </p:blipFill>
        <p:spPr>
          <a:xfrm>
            <a:off x="4700075" y="2286500"/>
            <a:ext cx="3138926" cy="2222651"/>
          </a:xfrm>
          <a:prstGeom prst="rect">
            <a:avLst/>
          </a:prstGeom>
          <a:noFill/>
          <a:ln>
            <a:noFill/>
          </a:ln>
        </p:spPr>
      </p:pic>
      <p:pic>
        <p:nvPicPr>
          <p:cNvPr id="367" name="Google Shape;367;p44"/>
          <p:cNvPicPr preferRelativeResize="0"/>
          <p:nvPr/>
        </p:nvPicPr>
        <p:blipFill>
          <a:blip r:embed="rId4">
            <a:alphaModFix/>
          </a:blip>
          <a:stretch>
            <a:fillRect/>
          </a:stretch>
        </p:blipFill>
        <p:spPr>
          <a:xfrm>
            <a:off x="254775" y="266647"/>
            <a:ext cx="950500" cy="915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                            Toys</a:t>
            </a:r>
            <a:endParaRPr/>
          </a:p>
        </p:txBody>
      </p:sp>
      <p:sp>
        <p:nvSpPr>
          <p:cNvPr id="373" name="Google Shape;373;p4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2600"/>
              <a:t>                    </a:t>
            </a:r>
            <a:r>
              <a:rPr lang="en-GB" sz="2600"/>
              <a:t>Toys are not allowed at school. </a:t>
            </a:r>
            <a:endParaRPr sz="2600"/>
          </a:p>
        </p:txBody>
      </p:sp>
      <p:pic>
        <p:nvPicPr>
          <p:cNvPr id="374" name="Google Shape;374;p45"/>
          <p:cNvPicPr preferRelativeResize="0"/>
          <p:nvPr/>
        </p:nvPicPr>
        <p:blipFill>
          <a:blip r:embed="rId3">
            <a:alphaModFix/>
          </a:blip>
          <a:stretch>
            <a:fillRect/>
          </a:stretch>
        </p:blipFill>
        <p:spPr>
          <a:xfrm>
            <a:off x="3527338" y="2571738"/>
            <a:ext cx="2238375" cy="2047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                       </a:t>
            </a:r>
            <a:r>
              <a:rPr b="1" lang="en-GB">
                <a:solidFill>
                  <a:srgbClr val="FF9900"/>
                </a:solidFill>
                <a:latin typeface="Comfortaa"/>
                <a:ea typeface="Comfortaa"/>
                <a:cs typeface="Comfortaa"/>
                <a:sym typeface="Comfortaa"/>
              </a:rPr>
              <a:t>Head Bumps</a:t>
            </a:r>
            <a:endParaRPr b="1"/>
          </a:p>
        </p:txBody>
      </p:sp>
      <p:sp>
        <p:nvSpPr>
          <p:cNvPr id="380" name="Google Shape;380;p4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t>If your child bumps their head at school, it is our policy to phone you to let you know. Please do not worry as this is just our procedure.</a:t>
            </a:r>
            <a:endParaRPr sz="2600"/>
          </a:p>
          <a:p>
            <a:pPr indent="0" lvl="0" marL="0" rtl="0" algn="l">
              <a:spcBef>
                <a:spcPts val="1200"/>
              </a:spcBef>
              <a:spcAft>
                <a:spcPts val="1200"/>
              </a:spcAft>
              <a:buNone/>
            </a:pPr>
            <a:r>
              <a:t/>
            </a:r>
            <a:endParaRPr sz="2600"/>
          </a:p>
        </p:txBody>
      </p:sp>
      <p:pic>
        <p:nvPicPr>
          <p:cNvPr id="381" name="Google Shape;381;p46"/>
          <p:cNvPicPr preferRelativeResize="0"/>
          <p:nvPr/>
        </p:nvPicPr>
        <p:blipFill>
          <a:blip r:embed="rId3">
            <a:alphaModFix/>
          </a:blip>
          <a:stretch>
            <a:fillRect/>
          </a:stretch>
        </p:blipFill>
        <p:spPr>
          <a:xfrm>
            <a:off x="5874875" y="3098225"/>
            <a:ext cx="2857500" cy="1600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7"/>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sz="1400">
                <a:solidFill>
                  <a:srgbClr val="000000"/>
                </a:solidFill>
                <a:latin typeface="Comfortaa"/>
                <a:ea typeface="Comfortaa"/>
                <a:cs typeface="Comfortaa"/>
                <a:sym typeface="Comfortaa"/>
              </a:rPr>
              <a:t>If your child in unwell, please inform the office in the morning.</a:t>
            </a:r>
            <a:endParaRPr sz="1400">
              <a:solidFill>
                <a:srgbClr val="000000"/>
              </a:solidFill>
              <a:latin typeface="Comfortaa"/>
              <a:ea typeface="Comfortaa"/>
              <a:cs typeface="Comfortaa"/>
              <a:sym typeface="Comfortaa"/>
            </a:endParaRPr>
          </a:p>
          <a:p>
            <a:pPr indent="0" lvl="0" marL="0" rtl="0" algn="ctr">
              <a:spcBef>
                <a:spcPts val="0"/>
              </a:spcBef>
              <a:spcAft>
                <a:spcPts val="0"/>
              </a:spcAft>
              <a:buNone/>
            </a:pPr>
            <a:r>
              <a:t/>
            </a:r>
            <a:endParaRPr sz="1400">
              <a:solidFill>
                <a:srgbClr val="000000"/>
              </a:solidFill>
              <a:latin typeface="Comfortaa"/>
              <a:ea typeface="Comfortaa"/>
              <a:cs typeface="Comfortaa"/>
              <a:sym typeface="Comfortaa"/>
            </a:endParaRPr>
          </a:p>
          <a:p>
            <a:pPr indent="0" lvl="0" marL="0" rtl="0" algn="ctr">
              <a:spcBef>
                <a:spcPts val="0"/>
              </a:spcBef>
              <a:spcAft>
                <a:spcPts val="0"/>
              </a:spcAft>
              <a:buNone/>
            </a:pPr>
            <a:r>
              <a:rPr lang="en-GB" sz="1400">
                <a:solidFill>
                  <a:srgbClr val="000000"/>
                </a:solidFill>
                <a:latin typeface="Comfortaa"/>
                <a:ea typeface="Comfortaa"/>
                <a:cs typeface="Comfortaa"/>
                <a:sym typeface="Comfortaa"/>
              </a:rPr>
              <a:t>https://underhillschool.co.uk/report-an-absence  </a:t>
            </a:r>
            <a:endParaRPr sz="14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a:p>
        </p:txBody>
      </p:sp>
      <p:sp>
        <p:nvSpPr>
          <p:cNvPr id="387" name="Google Shape;387;p4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88" name="Google Shape;388;p47"/>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389" name="Google Shape;389;p47"/>
          <p:cNvSpPr txBox="1"/>
          <p:nvPr/>
        </p:nvSpPr>
        <p:spPr>
          <a:xfrm>
            <a:off x="3211600" y="55075"/>
            <a:ext cx="2352000" cy="954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GB" sz="3000">
                <a:solidFill>
                  <a:srgbClr val="FF9900"/>
                </a:solidFill>
                <a:latin typeface="Comfortaa"/>
                <a:ea typeface="Comfortaa"/>
                <a:cs typeface="Comfortaa"/>
                <a:sym typeface="Comfortaa"/>
              </a:rPr>
              <a:t>Absences </a:t>
            </a:r>
            <a:endParaRPr sz="3000">
              <a:solidFill>
                <a:srgbClr val="FF9900"/>
              </a:solidFill>
              <a:latin typeface="Comfortaa"/>
              <a:ea typeface="Comfortaa"/>
              <a:cs typeface="Comfortaa"/>
              <a:sym typeface="Comfortaa"/>
            </a:endParaRPr>
          </a:p>
        </p:txBody>
      </p:sp>
      <p:pic>
        <p:nvPicPr>
          <p:cNvPr id="390" name="Google Shape;390;p47"/>
          <p:cNvPicPr preferRelativeResize="0"/>
          <p:nvPr/>
        </p:nvPicPr>
        <p:blipFill>
          <a:blip r:embed="rId4">
            <a:alphaModFix/>
          </a:blip>
          <a:stretch>
            <a:fillRect/>
          </a:stretch>
        </p:blipFill>
        <p:spPr>
          <a:xfrm>
            <a:off x="2905562" y="1584525"/>
            <a:ext cx="3332875" cy="2799951"/>
          </a:xfrm>
          <a:prstGeom prst="rect">
            <a:avLst/>
          </a:prstGeom>
          <a:noFill/>
          <a:ln>
            <a:noFill/>
          </a:ln>
        </p:spPr>
      </p:pic>
      <p:sp>
        <p:nvSpPr>
          <p:cNvPr id="391" name="Google Shape;391;p47"/>
          <p:cNvSpPr txBox="1"/>
          <p:nvPr/>
        </p:nvSpPr>
        <p:spPr>
          <a:xfrm>
            <a:off x="2383925" y="4370525"/>
            <a:ext cx="45873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Or you can call </a:t>
            </a:r>
            <a:r>
              <a:rPr lang="en-GB" sz="1350">
                <a:solidFill>
                  <a:srgbClr val="FAC507"/>
                </a:solidFill>
                <a:highlight>
                  <a:srgbClr val="161616"/>
                </a:highlight>
                <a:latin typeface="Comfortaa"/>
                <a:ea typeface="Comfortaa"/>
                <a:cs typeface="Comfortaa"/>
                <a:sym typeface="Comfortaa"/>
              </a:rPr>
              <a:t>020 8449 2423</a:t>
            </a:r>
            <a:endParaRPr>
              <a:latin typeface="Comfortaa"/>
              <a:ea typeface="Comfortaa"/>
              <a:cs typeface="Comfortaa"/>
              <a:sym typeface="Comforta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           PTA</a:t>
            </a:r>
            <a:endParaRPr/>
          </a:p>
        </p:txBody>
      </p:sp>
      <p:pic>
        <p:nvPicPr>
          <p:cNvPr id="397" name="Google Shape;397;p48"/>
          <p:cNvPicPr preferRelativeResize="0"/>
          <p:nvPr/>
        </p:nvPicPr>
        <p:blipFill>
          <a:blip r:embed="rId3">
            <a:alphaModFix/>
          </a:blip>
          <a:stretch>
            <a:fillRect/>
          </a:stretch>
        </p:blipFill>
        <p:spPr>
          <a:xfrm>
            <a:off x="4369050" y="200350"/>
            <a:ext cx="3688674" cy="4502551"/>
          </a:xfrm>
          <a:prstGeom prst="rect">
            <a:avLst/>
          </a:prstGeom>
          <a:noFill/>
          <a:ln>
            <a:noFill/>
          </a:ln>
        </p:spPr>
      </p:pic>
      <p:sp>
        <p:nvSpPr>
          <p:cNvPr id="398" name="Google Shape;398;p48"/>
          <p:cNvSpPr txBox="1"/>
          <p:nvPr/>
        </p:nvSpPr>
        <p:spPr>
          <a:xfrm>
            <a:off x="1008900" y="2357925"/>
            <a:ext cx="31731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If you are interested in supporting the PTA, please talk to our Reception rep or Anna in Nursery.</a:t>
            </a:r>
            <a:endParaRPr sz="1800"/>
          </a:p>
        </p:txBody>
      </p:sp>
      <p:pic>
        <p:nvPicPr>
          <p:cNvPr id="399" name="Google Shape;399;p48"/>
          <p:cNvPicPr preferRelativeResize="0"/>
          <p:nvPr/>
        </p:nvPicPr>
        <p:blipFill>
          <a:blip r:embed="rId4">
            <a:alphaModFix/>
          </a:blip>
          <a:stretch>
            <a:fillRect/>
          </a:stretch>
        </p:blipFill>
        <p:spPr>
          <a:xfrm>
            <a:off x="254775" y="266647"/>
            <a:ext cx="950500" cy="915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                            </a:t>
            </a:r>
            <a:r>
              <a:rPr b="1" lang="en-GB">
                <a:solidFill>
                  <a:srgbClr val="FF9900"/>
                </a:solidFill>
                <a:latin typeface="Comfortaa"/>
                <a:ea typeface="Comfortaa"/>
                <a:cs typeface="Comfortaa"/>
                <a:sym typeface="Comfortaa"/>
              </a:rPr>
              <a:t>Clubs</a:t>
            </a:r>
            <a:endParaRPr b="1"/>
          </a:p>
        </p:txBody>
      </p:sp>
      <p:sp>
        <p:nvSpPr>
          <p:cNvPr id="405" name="Google Shape;405;p4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GB" sz="2600"/>
              <a:t>Breakfast and after school club.</a:t>
            </a:r>
            <a:endParaRPr sz="2600"/>
          </a:p>
          <a:p>
            <a:pPr indent="-393700" lvl="0" marL="457200" rtl="0" algn="l">
              <a:spcBef>
                <a:spcPts val="0"/>
              </a:spcBef>
              <a:spcAft>
                <a:spcPts val="0"/>
              </a:spcAft>
              <a:buSzPts val="2600"/>
              <a:buChar char="●"/>
            </a:pPr>
            <a:r>
              <a:rPr lang="en-GB" sz="2600"/>
              <a:t>Other enrichment clubs.</a:t>
            </a:r>
            <a:endParaRPr sz="2600"/>
          </a:p>
        </p:txBody>
      </p:sp>
      <p:pic>
        <p:nvPicPr>
          <p:cNvPr id="406" name="Google Shape;406;p49"/>
          <p:cNvPicPr preferRelativeResize="0"/>
          <p:nvPr/>
        </p:nvPicPr>
        <p:blipFill>
          <a:blip r:embed="rId3">
            <a:alphaModFix/>
          </a:blip>
          <a:stretch>
            <a:fillRect/>
          </a:stretch>
        </p:blipFill>
        <p:spPr>
          <a:xfrm>
            <a:off x="5613250" y="1800200"/>
            <a:ext cx="3175000" cy="2207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0"/>
          <p:cNvSpPr txBox="1"/>
          <p:nvPr>
            <p:ph idx="1" type="body"/>
          </p:nvPr>
        </p:nvSpPr>
        <p:spPr>
          <a:xfrm>
            <a:off x="2382100" y="1990725"/>
            <a:ext cx="5942700" cy="2448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GB" sz="4500" u="sng">
                <a:solidFill>
                  <a:srgbClr val="FF9900"/>
                </a:solidFill>
                <a:latin typeface="Comfortaa"/>
                <a:ea typeface="Comfortaa"/>
                <a:cs typeface="Comfortaa"/>
                <a:sym typeface="Comfortaa"/>
              </a:rPr>
              <a:t>Any questions?</a:t>
            </a:r>
            <a:r>
              <a:rPr lang="en-GB" sz="3000">
                <a:solidFill>
                  <a:srgbClr val="FF9900"/>
                </a:solidFill>
                <a:latin typeface="Comfortaa"/>
                <a:ea typeface="Comfortaa"/>
                <a:cs typeface="Comfortaa"/>
                <a:sym typeface="Comfortaa"/>
              </a:rPr>
              <a:t> </a:t>
            </a:r>
            <a:endParaRPr/>
          </a:p>
        </p:txBody>
      </p:sp>
      <p:pic>
        <p:nvPicPr>
          <p:cNvPr id="412" name="Google Shape;412;p50"/>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1"/>
          <p:cNvSpPr txBox="1"/>
          <p:nvPr>
            <p:ph type="ctrTitle"/>
          </p:nvPr>
        </p:nvSpPr>
        <p:spPr>
          <a:xfrm>
            <a:off x="311708" y="138942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000000"/>
                </a:solidFill>
                <a:latin typeface="Comfortaa"/>
                <a:ea typeface="Comfortaa"/>
                <a:cs typeface="Comfortaa"/>
                <a:sym typeface="Comfortaa"/>
              </a:rPr>
              <a:t>Underhill School and Children’s Centre</a:t>
            </a:r>
            <a:endParaRPr b="1">
              <a:solidFill>
                <a:srgbClr val="000000"/>
              </a:solidFill>
              <a:latin typeface="Comfortaa"/>
              <a:ea typeface="Comfortaa"/>
              <a:cs typeface="Comfortaa"/>
              <a:sym typeface="Comfortaa"/>
            </a:endParaRPr>
          </a:p>
        </p:txBody>
      </p:sp>
      <p:sp>
        <p:nvSpPr>
          <p:cNvPr id="418" name="Google Shape;418;p51"/>
          <p:cNvSpPr txBox="1"/>
          <p:nvPr>
            <p:ph idx="1" type="subTitle"/>
          </p:nvPr>
        </p:nvSpPr>
        <p:spPr>
          <a:xfrm>
            <a:off x="311700" y="11467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300">
                <a:solidFill>
                  <a:srgbClr val="FF9900"/>
                </a:solidFill>
                <a:latin typeface="Comfortaa"/>
                <a:ea typeface="Comfortaa"/>
                <a:cs typeface="Comfortaa"/>
                <a:sym typeface="Comfortaa"/>
              </a:rPr>
              <a:t>Understand</a:t>
            </a:r>
            <a:r>
              <a:rPr b="1" lang="en-GB" sz="2300">
                <a:latin typeface="Comfortaa"/>
                <a:ea typeface="Comfortaa"/>
                <a:cs typeface="Comfortaa"/>
                <a:sym typeface="Comfortaa"/>
              </a:rPr>
              <a:t> </a:t>
            </a:r>
            <a:r>
              <a:rPr b="1" lang="en-GB" sz="2300">
                <a:solidFill>
                  <a:srgbClr val="FFFF00"/>
                </a:solidFill>
                <a:latin typeface="Comfortaa"/>
                <a:ea typeface="Comfortaa"/>
                <a:cs typeface="Comfortaa"/>
                <a:sym typeface="Comfortaa"/>
              </a:rPr>
              <a:t>* </a:t>
            </a:r>
            <a:r>
              <a:rPr b="1" lang="en-GB" sz="2300">
                <a:solidFill>
                  <a:srgbClr val="FF9900"/>
                </a:solidFill>
                <a:latin typeface="Comfortaa"/>
                <a:ea typeface="Comfortaa"/>
                <a:cs typeface="Comfortaa"/>
                <a:sym typeface="Comfortaa"/>
              </a:rPr>
              <a:t>Uplift</a:t>
            </a:r>
            <a:r>
              <a:rPr b="1" lang="en-GB" sz="2300">
                <a:solidFill>
                  <a:schemeClr val="accent4"/>
                </a:solidFill>
                <a:latin typeface="Comfortaa"/>
                <a:ea typeface="Comfortaa"/>
                <a:cs typeface="Comfortaa"/>
                <a:sym typeface="Comfortaa"/>
              </a:rPr>
              <a:t> </a:t>
            </a:r>
            <a:r>
              <a:rPr b="1" lang="en-GB" sz="2300">
                <a:solidFill>
                  <a:srgbClr val="FFFF00"/>
                </a:solidFill>
                <a:latin typeface="Comfortaa"/>
                <a:ea typeface="Comfortaa"/>
                <a:cs typeface="Comfortaa"/>
                <a:sym typeface="Comfortaa"/>
              </a:rPr>
              <a:t>*</a:t>
            </a:r>
            <a:r>
              <a:rPr b="1" lang="en-GB" sz="2300">
                <a:latin typeface="Comfortaa"/>
                <a:ea typeface="Comfortaa"/>
                <a:cs typeface="Comfortaa"/>
                <a:sym typeface="Comfortaa"/>
              </a:rPr>
              <a:t> </a:t>
            </a:r>
            <a:r>
              <a:rPr b="1" lang="en-GB" sz="2300">
                <a:solidFill>
                  <a:srgbClr val="FF9900"/>
                </a:solidFill>
                <a:latin typeface="Comfortaa"/>
                <a:ea typeface="Comfortaa"/>
                <a:cs typeface="Comfortaa"/>
                <a:sym typeface="Comfortaa"/>
              </a:rPr>
              <a:t>Unite </a:t>
            </a:r>
            <a:endParaRPr b="1" sz="2300">
              <a:solidFill>
                <a:srgbClr val="FF9900"/>
              </a:solidFill>
              <a:latin typeface="Comfortaa"/>
              <a:ea typeface="Comfortaa"/>
              <a:cs typeface="Comfortaa"/>
              <a:sym typeface="Comfortaa"/>
            </a:endParaRPr>
          </a:p>
        </p:txBody>
      </p:sp>
      <p:sp>
        <p:nvSpPr>
          <p:cNvPr id="419" name="Google Shape;419;p51"/>
          <p:cNvSpPr txBox="1"/>
          <p:nvPr>
            <p:ph idx="1" type="subTitle"/>
          </p:nvPr>
        </p:nvSpPr>
        <p:spPr>
          <a:xfrm>
            <a:off x="379650" y="3270350"/>
            <a:ext cx="8520600" cy="121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4400">
                <a:solidFill>
                  <a:srgbClr val="FF9900"/>
                </a:solidFill>
                <a:latin typeface="Comfortaa"/>
                <a:ea typeface="Comfortaa"/>
                <a:cs typeface="Comfortaa"/>
                <a:sym typeface="Comfortaa"/>
              </a:rPr>
              <a:t>Thank you for coming!</a:t>
            </a:r>
            <a:endParaRPr b="1" sz="4400">
              <a:solidFill>
                <a:srgbClr val="FF9900"/>
              </a:solidFill>
              <a:latin typeface="Comfortaa"/>
              <a:ea typeface="Comfortaa"/>
              <a:cs typeface="Comfortaa"/>
              <a:sym typeface="Comfortaa"/>
            </a:endParaRPr>
          </a:p>
          <a:p>
            <a:pPr indent="0" lvl="0" marL="0" rtl="0" algn="ctr">
              <a:spcBef>
                <a:spcPts val="0"/>
              </a:spcBef>
              <a:spcAft>
                <a:spcPts val="0"/>
              </a:spcAft>
              <a:buNone/>
            </a:pPr>
            <a:r>
              <a:t/>
            </a:r>
            <a:endParaRPr b="1">
              <a:solidFill>
                <a:srgbClr val="FF9900"/>
              </a:solidFill>
              <a:latin typeface="Comfortaa"/>
              <a:ea typeface="Comfortaa"/>
              <a:cs typeface="Comfortaa"/>
              <a:sym typeface="Comfortaa"/>
            </a:endParaRPr>
          </a:p>
        </p:txBody>
      </p:sp>
      <p:pic>
        <p:nvPicPr>
          <p:cNvPr id="420" name="Google Shape;420;p51"/>
          <p:cNvPicPr preferRelativeResize="0"/>
          <p:nvPr/>
        </p:nvPicPr>
        <p:blipFill>
          <a:blip r:embed="rId3">
            <a:alphaModFix/>
          </a:blip>
          <a:stretch>
            <a:fillRect/>
          </a:stretch>
        </p:blipFill>
        <p:spPr>
          <a:xfrm>
            <a:off x="4039475" y="266647"/>
            <a:ext cx="950500" cy="915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title"/>
          </p:nvPr>
        </p:nvSpPr>
        <p:spPr>
          <a:xfrm>
            <a:off x="2487300" y="607625"/>
            <a:ext cx="36159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The Underhill Way</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150" name="Google Shape;150;p16"/>
          <p:cNvSpPr txBox="1"/>
          <p:nvPr/>
        </p:nvSpPr>
        <p:spPr>
          <a:xfrm>
            <a:off x="2587075" y="1251375"/>
            <a:ext cx="323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At Underhill, we have 4 BE words; </a:t>
            </a:r>
            <a:endParaRPr>
              <a:latin typeface="Comfortaa"/>
              <a:ea typeface="Comfortaa"/>
              <a:cs typeface="Comfortaa"/>
              <a:sym typeface="Comfortaa"/>
            </a:endParaRPr>
          </a:p>
        </p:txBody>
      </p:sp>
      <p:sp>
        <p:nvSpPr>
          <p:cNvPr id="151" name="Google Shape;151;p16"/>
          <p:cNvSpPr txBox="1"/>
          <p:nvPr/>
        </p:nvSpPr>
        <p:spPr>
          <a:xfrm>
            <a:off x="2836525" y="1756675"/>
            <a:ext cx="27408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rgbClr val="FF9900"/>
                </a:solidFill>
                <a:latin typeface="Comfortaa"/>
                <a:ea typeface="Comfortaa"/>
                <a:cs typeface="Comfortaa"/>
                <a:sym typeface="Comfortaa"/>
              </a:rPr>
              <a:t>Be</a:t>
            </a:r>
            <a:r>
              <a:rPr lang="en-GB" sz="1600">
                <a:latin typeface="Comfortaa"/>
                <a:ea typeface="Comfortaa"/>
                <a:cs typeface="Comfortaa"/>
                <a:sym typeface="Comfortaa"/>
              </a:rPr>
              <a:t> Caring</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 </a:t>
            </a:r>
            <a:r>
              <a:rPr lang="en-GB" sz="1600">
                <a:latin typeface="Comfortaa"/>
                <a:ea typeface="Comfortaa"/>
                <a:cs typeface="Comfortaa"/>
                <a:sym typeface="Comfortaa"/>
              </a:rPr>
              <a:t>Confident</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a:t>
            </a:r>
            <a:r>
              <a:rPr lang="en-GB" sz="1600">
                <a:latin typeface="Comfortaa"/>
                <a:ea typeface="Comfortaa"/>
                <a:cs typeface="Comfortaa"/>
                <a:sym typeface="Comfortaa"/>
              </a:rPr>
              <a:t> Curious</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 </a:t>
            </a:r>
            <a:r>
              <a:rPr lang="en-GB" sz="1600">
                <a:latin typeface="Comfortaa"/>
                <a:ea typeface="Comfortaa"/>
                <a:cs typeface="Comfortaa"/>
                <a:sym typeface="Comfortaa"/>
              </a:rPr>
              <a:t>Cooperative</a:t>
            </a:r>
            <a:endParaRPr sz="1600">
              <a:latin typeface="Comfortaa"/>
              <a:ea typeface="Comfortaa"/>
              <a:cs typeface="Comfortaa"/>
              <a:sym typeface="Comfortaa"/>
            </a:endParaRPr>
          </a:p>
        </p:txBody>
      </p:sp>
      <p:sp>
        <p:nvSpPr>
          <p:cNvPr id="152" name="Google Shape;152;p16"/>
          <p:cNvSpPr txBox="1"/>
          <p:nvPr/>
        </p:nvSpPr>
        <p:spPr>
          <a:xfrm>
            <a:off x="261450" y="2926375"/>
            <a:ext cx="8621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These enable all children to become happy, successful 21st Century learners both while they are in school and in their future. </a:t>
            </a:r>
            <a:endParaRPr>
              <a:latin typeface="Comfortaa"/>
              <a:ea typeface="Comfortaa"/>
              <a:cs typeface="Comfortaa"/>
              <a:sym typeface="Comfortaa"/>
            </a:endParaRPr>
          </a:p>
        </p:txBody>
      </p:sp>
      <p:sp>
        <p:nvSpPr>
          <p:cNvPr id="153" name="Google Shape;153;p16"/>
          <p:cNvSpPr txBox="1"/>
          <p:nvPr/>
        </p:nvSpPr>
        <p:spPr>
          <a:xfrm>
            <a:off x="790725" y="3623475"/>
            <a:ext cx="68553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We also instill a </a:t>
            </a:r>
            <a:r>
              <a:rPr lang="en-GB">
                <a:latin typeface="Comfortaa"/>
                <a:ea typeface="Comfortaa"/>
                <a:cs typeface="Comfortaa"/>
                <a:sym typeface="Comfortaa"/>
              </a:rPr>
              <a:t>positive</a:t>
            </a:r>
            <a:r>
              <a:rPr lang="en-GB">
                <a:latin typeface="Comfortaa"/>
                <a:ea typeface="Comfortaa"/>
                <a:cs typeface="Comfortaa"/>
                <a:sym typeface="Comfortaa"/>
              </a:rPr>
              <a:t> and determined attitude though our school chant:</a:t>
            </a:r>
            <a:endParaRPr>
              <a:latin typeface="Comfortaa"/>
              <a:ea typeface="Comfortaa"/>
              <a:cs typeface="Comfortaa"/>
              <a:sym typeface="Comfortaa"/>
            </a:endParaRPr>
          </a:p>
          <a:p>
            <a:pPr indent="0" lvl="0" marL="0" rtl="0" algn="ctr">
              <a:spcBef>
                <a:spcPts val="0"/>
              </a:spcBef>
              <a:spcAft>
                <a:spcPts val="0"/>
              </a:spcAft>
              <a:buNone/>
            </a:pPr>
            <a:r>
              <a:rPr lang="en-GB" sz="1600">
                <a:highlight>
                  <a:srgbClr val="FFFF00"/>
                </a:highlight>
                <a:latin typeface="Comfortaa"/>
                <a:ea typeface="Comfortaa"/>
                <a:cs typeface="Comfortaa"/>
                <a:sym typeface="Comfortaa"/>
              </a:rPr>
              <a:t>I can, you can, we can. </a:t>
            </a:r>
            <a:endParaRPr sz="1600">
              <a:highlight>
                <a:srgbClr val="FFFF00"/>
              </a:highlight>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If you are ever visiting the school, it is likely that you will hear this chant coming from the classrooms to energise the </a:t>
            </a:r>
            <a:r>
              <a:rPr lang="en-GB">
                <a:latin typeface="Comfortaa"/>
                <a:ea typeface="Comfortaa"/>
                <a:cs typeface="Comfortaa"/>
                <a:sym typeface="Comfortaa"/>
              </a:rPr>
              <a:t>children</a:t>
            </a:r>
            <a:r>
              <a:rPr lang="en-GB">
                <a:latin typeface="Comfortaa"/>
                <a:ea typeface="Comfortaa"/>
                <a:cs typeface="Comfortaa"/>
                <a:sym typeface="Comfortaa"/>
              </a:rPr>
              <a:t> for their learning. </a:t>
            </a:r>
            <a:endParaRPr>
              <a:latin typeface="Comfortaa"/>
              <a:ea typeface="Comfortaa"/>
              <a:cs typeface="Comfortaa"/>
              <a:sym typeface="Comfortaa"/>
            </a:endParaRPr>
          </a:p>
        </p:txBody>
      </p:sp>
      <p:sp>
        <p:nvSpPr>
          <p:cNvPr id="154" name="Google Shape;154;p16"/>
          <p:cNvSpPr/>
          <p:nvPr/>
        </p:nvSpPr>
        <p:spPr>
          <a:xfrm>
            <a:off x="2257000" y="1266675"/>
            <a:ext cx="3969000" cy="16275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16"/>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idx="1" type="body"/>
          </p:nvPr>
        </p:nvSpPr>
        <p:spPr>
          <a:xfrm>
            <a:off x="2522275" y="1979850"/>
            <a:ext cx="4604100" cy="2340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GB" sz="5566" u="sng">
                <a:solidFill>
                  <a:srgbClr val="FF9900"/>
                </a:solidFill>
                <a:latin typeface="Comfortaa"/>
                <a:ea typeface="Comfortaa"/>
                <a:cs typeface="Comfortaa"/>
                <a:sym typeface="Comfortaa"/>
              </a:rPr>
              <a:t>Curriculum</a:t>
            </a:r>
            <a:endParaRPr/>
          </a:p>
        </p:txBody>
      </p:sp>
      <p:pic>
        <p:nvPicPr>
          <p:cNvPr id="161" name="Google Shape;161;p17"/>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434850" y="9047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a:t>Early Years Foundation Stage</a:t>
            </a:r>
            <a:endParaRPr b="1"/>
          </a:p>
        </p:txBody>
      </p:sp>
      <p:sp>
        <p:nvSpPr>
          <p:cNvPr id="167" name="Google Shape;167;p1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sz="1600">
                <a:latin typeface="Nunito"/>
                <a:ea typeface="Nunito"/>
                <a:cs typeface="Nunito"/>
                <a:sym typeface="Nunito"/>
              </a:rPr>
              <a:t>In the EYFS we promote learning in the following areas;</a:t>
            </a:r>
            <a:endParaRPr sz="1600">
              <a:latin typeface="Nunito"/>
              <a:ea typeface="Nunito"/>
              <a:cs typeface="Nunito"/>
              <a:sym typeface="Nunito"/>
            </a:endParaRPr>
          </a:p>
          <a:p>
            <a:pPr indent="-330200" lvl="0" marL="457200" rtl="0" algn="l">
              <a:spcBef>
                <a:spcPts val="1200"/>
              </a:spcBef>
              <a:spcAft>
                <a:spcPts val="0"/>
              </a:spcAft>
              <a:buClr>
                <a:srgbClr val="0000FF"/>
              </a:buClr>
              <a:buSzPts val="1600"/>
              <a:buFont typeface="Nunito"/>
              <a:buChar char="●"/>
            </a:pPr>
            <a:r>
              <a:rPr b="1" lang="en-GB" sz="1600">
                <a:solidFill>
                  <a:srgbClr val="0000FF"/>
                </a:solidFill>
                <a:latin typeface="Nunito"/>
                <a:ea typeface="Nunito"/>
                <a:cs typeface="Nunito"/>
                <a:sym typeface="Nunito"/>
              </a:rPr>
              <a:t>Communication and Language</a:t>
            </a:r>
            <a:endParaRPr b="1" sz="1600">
              <a:solidFill>
                <a:srgbClr val="0000FF"/>
              </a:solidFill>
              <a:latin typeface="Nunito"/>
              <a:ea typeface="Nunito"/>
              <a:cs typeface="Nunito"/>
              <a:sym typeface="Nunito"/>
            </a:endParaRPr>
          </a:p>
          <a:p>
            <a:pPr indent="-330200" lvl="0" marL="457200" rtl="0" algn="l">
              <a:spcBef>
                <a:spcPts val="0"/>
              </a:spcBef>
              <a:spcAft>
                <a:spcPts val="0"/>
              </a:spcAft>
              <a:buClr>
                <a:srgbClr val="0000FF"/>
              </a:buClr>
              <a:buSzPts val="1600"/>
              <a:buFont typeface="Nunito"/>
              <a:buChar char="●"/>
            </a:pPr>
            <a:r>
              <a:rPr b="1" lang="en-GB" sz="1600">
                <a:solidFill>
                  <a:srgbClr val="0000FF"/>
                </a:solidFill>
                <a:latin typeface="Nunito"/>
                <a:ea typeface="Nunito"/>
                <a:cs typeface="Nunito"/>
                <a:sym typeface="Nunito"/>
              </a:rPr>
              <a:t>Physical Development</a:t>
            </a:r>
            <a:endParaRPr b="1" sz="1600">
              <a:solidFill>
                <a:srgbClr val="0000FF"/>
              </a:solidFill>
              <a:latin typeface="Nunito"/>
              <a:ea typeface="Nunito"/>
              <a:cs typeface="Nunito"/>
              <a:sym typeface="Nunito"/>
            </a:endParaRPr>
          </a:p>
          <a:p>
            <a:pPr indent="-330200" lvl="0" marL="457200" rtl="0" algn="l">
              <a:spcBef>
                <a:spcPts val="0"/>
              </a:spcBef>
              <a:spcAft>
                <a:spcPts val="0"/>
              </a:spcAft>
              <a:buClr>
                <a:srgbClr val="0000FF"/>
              </a:buClr>
              <a:buSzPts val="1600"/>
              <a:buFont typeface="Nunito"/>
              <a:buChar char="●"/>
            </a:pPr>
            <a:r>
              <a:rPr b="1" lang="en-GB" sz="1600">
                <a:solidFill>
                  <a:srgbClr val="0000FF"/>
                </a:solidFill>
                <a:latin typeface="Nunito"/>
                <a:ea typeface="Nunito"/>
                <a:cs typeface="Nunito"/>
                <a:sym typeface="Nunito"/>
              </a:rPr>
              <a:t>Personal, Social and Emotional Development</a:t>
            </a:r>
            <a:endParaRPr b="1" sz="1600">
              <a:solidFill>
                <a:srgbClr val="0000FF"/>
              </a:solidFill>
              <a:latin typeface="Nunito"/>
              <a:ea typeface="Nunito"/>
              <a:cs typeface="Nunito"/>
              <a:sym typeface="Nunito"/>
            </a:endParaRPr>
          </a:p>
          <a:p>
            <a:pPr indent="-330200" lvl="0" marL="457200" rtl="0" algn="l">
              <a:spcBef>
                <a:spcPts val="0"/>
              </a:spcBef>
              <a:spcAft>
                <a:spcPts val="0"/>
              </a:spcAft>
              <a:buClr>
                <a:srgbClr val="6AA84F"/>
              </a:buClr>
              <a:buSzPts val="1600"/>
              <a:buFont typeface="Nunito"/>
              <a:buChar char="●"/>
            </a:pPr>
            <a:r>
              <a:rPr b="1" lang="en-GB" sz="1600">
                <a:solidFill>
                  <a:srgbClr val="6AA84F"/>
                </a:solidFill>
                <a:latin typeface="Nunito"/>
                <a:ea typeface="Nunito"/>
                <a:cs typeface="Nunito"/>
                <a:sym typeface="Nunito"/>
              </a:rPr>
              <a:t>Literacy</a:t>
            </a:r>
            <a:endParaRPr b="1" sz="1600">
              <a:solidFill>
                <a:srgbClr val="6AA84F"/>
              </a:solidFill>
              <a:latin typeface="Nunito"/>
              <a:ea typeface="Nunito"/>
              <a:cs typeface="Nunito"/>
              <a:sym typeface="Nunito"/>
            </a:endParaRPr>
          </a:p>
          <a:p>
            <a:pPr indent="-330200" lvl="0" marL="457200" rtl="0" algn="l">
              <a:spcBef>
                <a:spcPts val="0"/>
              </a:spcBef>
              <a:spcAft>
                <a:spcPts val="0"/>
              </a:spcAft>
              <a:buClr>
                <a:srgbClr val="6AA84F"/>
              </a:buClr>
              <a:buSzPts val="1600"/>
              <a:buFont typeface="Nunito"/>
              <a:buChar char="●"/>
            </a:pPr>
            <a:r>
              <a:rPr b="1" lang="en-GB" sz="1600">
                <a:solidFill>
                  <a:srgbClr val="6AA84F"/>
                </a:solidFill>
                <a:latin typeface="Nunito"/>
                <a:ea typeface="Nunito"/>
                <a:cs typeface="Nunito"/>
                <a:sym typeface="Nunito"/>
              </a:rPr>
              <a:t>Maths</a:t>
            </a:r>
            <a:endParaRPr b="1" sz="1600">
              <a:solidFill>
                <a:srgbClr val="6AA84F"/>
              </a:solidFill>
              <a:latin typeface="Nunito"/>
              <a:ea typeface="Nunito"/>
              <a:cs typeface="Nunito"/>
              <a:sym typeface="Nunito"/>
            </a:endParaRPr>
          </a:p>
          <a:p>
            <a:pPr indent="-330200" lvl="0" marL="457200" rtl="0" algn="l">
              <a:spcBef>
                <a:spcPts val="0"/>
              </a:spcBef>
              <a:spcAft>
                <a:spcPts val="0"/>
              </a:spcAft>
              <a:buClr>
                <a:srgbClr val="6AA84F"/>
              </a:buClr>
              <a:buSzPts val="1600"/>
              <a:buFont typeface="Nunito"/>
              <a:buChar char="●"/>
            </a:pPr>
            <a:r>
              <a:rPr b="1" lang="en-GB" sz="1600">
                <a:solidFill>
                  <a:srgbClr val="6AA84F"/>
                </a:solidFill>
                <a:latin typeface="Nunito"/>
                <a:ea typeface="Nunito"/>
                <a:cs typeface="Nunito"/>
                <a:sym typeface="Nunito"/>
              </a:rPr>
              <a:t>Understanding the World</a:t>
            </a:r>
            <a:endParaRPr b="1" sz="1600">
              <a:solidFill>
                <a:srgbClr val="6AA84F"/>
              </a:solidFill>
              <a:latin typeface="Nunito"/>
              <a:ea typeface="Nunito"/>
              <a:cs typeface="Nunito"/>
              <a:sym typeface="Nunito"/>
            </a:endParaRPr>
          </a:p>
          <a:p>
            <a:pPr indent="-330200" lvl="0" marL="457200" rtl="0" algn="l">
              <a:spcBef>
                <a:spcPts val="0"/>
              </a:spcBef>
              <a:spcAft>
                <a:spcPts val="0"/>
              </a:spcAft>
              <a:buClr>
                <a:srgbClr val="6AA84F"/>
              </a:buClr>
              <a:buSzPts val="1600"/>
              <a:buFont typeface="Nunito"/>
              <a:buChar char="●"/>
            </a:pPr>
            <a:r>
              <a:rPr b="1" lang="en-GB" sz="1600">
                <a:solidFill>
                  <a:srgbClr val="6AA84F"/>
                </a:solidFill>
                <a:latin typeface="Nunito"/>
                <a:ea typeface="Nunito"/>
                <a:cs typeface="Nunito"/>
                <a:sym typeface="Nunito"/>
              </a:rPr>
              <a:t>Expressive Art and Design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EYFS Curriculum Aims</a:t>
            </a:r>
            <a:endParaRPr/>
          </a:p>
        </p:txBody>
      </p:sp>
      <p:sp>
        <p:nvSpPr>
          <p:cNvPr id="173" name="Google Shape;173;p1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Broaden the children’s understanding of the world. </a:t>
            </a:r>
            <a:r>
              <a:rPr b="1" lang="en-GB" sz="1800">
                <a:solidFill>
                  <a:srgbClr val="000000"/>
                </a:solidFill>
                <a:latin typeface="Arial"/>
                <a:ea typeface="Arial"/>
                <a:cs typeface="Arial"/>
                <a:sym typeface="Arial"/>
              </a:rPr>
              <a:t>(Be Caring)</a:t>
            </a:r>
            <a:endParaRPr b="1"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Spark their curiosity and imagination </a:t>
            </a:r>
            <a:r>
              <a:rPr b="1" lang="en-GB" sz="1800">
                <a:solidFill>
                  <a:srgbClr val="000000"/>
                </a:solidFill>
                <a:latin typeface="Arial"/>
                <a:ea typeface="Arial"/>
                <a:cs typeface="Arial"/>
                <a:sym typeface="Arial"/>
              </a:rPr>
              <a:t>(Be Curious)</a:t>
            </a:r>
            <a:endParaRPr b="1"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Teach the children how to work collaboratively </a:t>
            </a:r>
            <a:r>
              <a:rPr b="1" lang="en-GB" sz="1800">
                <a:solidFill>
                  <a:srgbClr val="000000"/>
                </a:solidFill>
                <a:latin typeface="Arial"/>
                <a:ea typeface="Arial"/>
                <a:cs typeface="Arial"/>
                <a:sym typeface="Arial"/>
              </a:rPr>
              <a:t>(Be Cooperative)</a:t>
            </a:r>
            <a:endParaRPr b="1"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Prepare them for life after Underhill </a:t>
            </a:r>
            <a:r>
              <a:rPr b="1" lang="en-GB" sz="1800">
                <a:solidFill>
                  <a:srgbClr val="000000"/>
                </a:solidFill>
                <a:latin typeface="Arial"/>
                <a:ea typeface="Arial"/>
                <a:cs typeface="Arial"/>
                <a:sym typeface="Arial"/>
              </a:rPr>
              <a:t>(Be Confident)</a:t>
            </a:r>
            <a:endParaRPr b="1"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Make them lifelong readers</a:t>
            </a:r>
            <a:endParaRPr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Increase and improve their oracy skills </a:t>
            </a:r>
            <a:r>
              <a:rPr lang="en-GB" sz="1800">
                <a:solidFill>
                  <a:srgbClr val="000000"/>
                </a:solidFill>
                <a:highlight>
                  <a:srgbClr val="FFFF00"/>
                </a:highlight>
                <a:latin typeface="Arial"/>
                <a:ea typeface="Arial"/>
                <a:cs typeface="Arial"/>
                <a:sym typeface="Arial"/>
              </a:rPr>
              <a:t>(</a:t>
            </a:r>
            <a:r>
              <a:rPr b="1" lang="en-GB" sz="1800">
                <a:solidFill>
                  <a:srgbClr val="000000"/>
                </a:solidFill>
                <a:highlight>
                  <a:srgbClr val="FFFF00"/>
                </a:highlight>
                <a:latin typeface="Arial"/>
                <a:ea typeface="Arial"/>
                <a:cs typeface="Arial"/>
                <a:sym typeface="Arial"/>
              </a:rPr>
              <a:t>and in EYFS their storytelling skills)</a:t>
            </a:r>
            <a:endParaRPr b="1" sz="1800">
              <a:solidFill>
                <a:srgbClr val="000000"/>
              </a:solidFill>
              <a:highlight>
                <a:srgbClr val="FFFF00"/>
              </a:highlight>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Build on their physical and mental fitness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2602450" y="699750"/>
            <a:ext cx="41301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Reception curriculum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graphicFrame>
        <p:nvGraphicFramePr>
          <p:cNvPr id="179" name="Google Shape;179;p20"/>
          <p:cNvGraphicFramePr/>
          <p:nvPr/>
        </p:nvGraphicFramePr>
        <p:xfrm>
          <a:off x="465100" y="1461450"/>
          <a:ext cx="3000000" cy="3000000"/>
        </p:xfrm>
        <a:graphic>
          <a:graphicData uri="http://schemas.openxmlformats.org/drawingml/2006/table">
            <a:tbl>
              <a:tblPr>
                <a:noFill/>
                <a:tableStyleId>{19AF1D2D-07D7-49E1-9F07-BD1AB3AD9634}</a:tableStyleId>
              </a:tblPr>
              <a:tblGrid>
                <a:gridCol w="1211475"/>
                <a:gridCol w="1144175"/>
                <a:gridCol w="1177800"/>
                <a:gridCol w="1177800"/>
                <a:gridCol w="1177800"/>
                <a:gridCol w="1177800"/>
                <a:gridCol w="1177800"/>
              </a:tblGrid>
              <a:tr h="443500">
                <a:tc>
                  <a:txBody>
                    <a:bodyPr/>
                    <a:lstStyle/>
                    <a:p>
                      <a:pPr indent="0" lvl="0" marL="0" rtl="0" algn="l">
                        <a:spcBef>
                          <a:spcPts val="0"/>
                        </a:spcBef>
                        <a:spcAft>
                          <a:spcPts val="0"/>
                        </a:spcAft>
                        <a:buNone/>
                      </a:pPr>
                      <a:r>
                        <a:t/>
                      </a:r>
                      <a:endParaRPr>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GB">
                          <a:latin typeface="Comfortaa"/>
                          <a:ea typeface="Comfortaa"/>
                          <a:cs typeface="Comfortaa"/>
                          <a:sym typeface="Comfortaa"/>
                        </a:rPr>
                        <a:t>Autumn 1</a:t>
                      </a:r>
                      <a:endParaRPr>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GB">
                          <a:latin typeface="Comfortaa"/>
                          <a:ea typeface="Comfortaa"/>
                          <a:cs typeface="Comfortaa"/>
                          <a:sym typeface="Comfortaa"/>
                        </a:rPr>
                        <a:t>Autumn 2</a:t>
                      </a:r>
                      <a:endParaRPr>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GB">
                          <a:latin typeface="Comfortaa"/>
                          <a:ea typeface="Comfortaa"/>
                          <a:cs typeface="Comfortaa"/>
                          <a:sym typeface="Comfortaa"/>
                        </a:rPr>
                        <a:t>Spring 1 </a:t>
                      </a:r>
                      <a:endParaRPr>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GB">
                          <a:latin typeface="Comfortaa"/>
                          <a:ea typeface="Comfortaa"/>
                          <a:cs typeface="Comfortaa"/>
                          <a:sym typeface="Comfortaa"/>
                        </a:rPr>
                        <a:t>Spring</a:t>
                      </a:r>
                      <a:r>
                        <a:rPr lang="en-GB">
                          <a:latin typeface="Comfortaa"/>
                          <a:ea typeface="Comfortaa"/>
                          <a:cs typeface="Comfortaa"/>
                          <a:sym typeface="Comfortaa"/>
                        </a:rPr>
                        <a:t> 2</a:t>
                      </a:r>
                      <a:endParaRPr>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GB">
                          <a:latin typeface="Comfortaa"/>
                          <a:ea typeface="Comfortaa"/>
                          <a:cs typeface="Comfortaa"/>
                          <a:sym typeface="Comfortaa"/>
                        </a:rPr>
                        <a:t>Summer 1</a:t>
                      </a:r>
                      <a:endParaRPr>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GB">
                          <a:latin typeface="Comfortaa"/>
                          <a:ea typeface="Comfortaa"/>
                          <a:cs typeface="Comfortaa"/>
                          <a:sym typeface="Comfortaa"/>
                        </a:rPr>
                        <a:t>Summer 2</a:t>
                      </a:r>
                      <a:endParaRPr>
                        <a:latin typeface="Comfortaa"/>
                        <a:ea typeface="Comfortaa"/>
                        <a:cs typeface="Comfortaa"/>
                        <a:sym typeface="Comfortaa"/>
                      </a:endParaRPr>
                    </a:p>
                  </a:txBody>
                  <a:tcPr marT="91425" marB="91425" marR="91425" marL="91425"/>
                </a:tc>
              </a:tr>
              <a:tr h="727350">
                <a:tc>
                  <a:txBody>
                    <a:bodyPr/>
                    <a:lstStyle/>
                    <a:p>
                      <a:pPr indent="0" lvl="0" marL="0" rtl="0" algn="l">
                        <a:spcBef>
                          <a:spcPts val="0"/>
                        </a:spcBef>
                        <a:spcAft>
                          <a:spcPts val="0"/>
                        </a:spcAft>
                        <a:buNone/>
                      </a:pPr>
                      <a:r>
                        <a:rPr lang="en-GB">
                          <a:latin typeface="Comfortaa"/>
                          <a:ea typeface="Comfortaa"/>
                          <a:cs typeface="Comfortaa"/>
                          <a:sym typeface="Comfortaa"/>
                        </a:rPr>
                        <a:t>Topics linking to children’s interests</a:t>
                      </a:r>
                      <a:endParaRPr>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GB">
                          <a:latin typeface="Comfortaa"/>
                          <a:ea typeface="Comfortaa"/>
                          <a:cs typeface="Comfortaa"/>
                          <a:sym typeface="Comfortaa"/>
                        </a:rPr>
                        <a:t>Feelings</a:t>
                      </a:r>
                      <a:endParaRPr>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GB">
                          <a:latin typeface="Comfortaa"/>
                          <a:ea typeface="Comfortaa"/>
                          <a:cs typeface="Comfortaa"/>
                          <a:sym typeface="Comfortaa"/>
                        </a:rPr>
                        <a:t>Autumn</a:t>
                      </a:r>
                      <a:endParaRPr>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GB">
                          <a:latin typeface="Comfortaa"/>
                          <a:ea typeface="Comfortaa"/>
                          <a:cs typeface="Comfortaa"/>
                          <a:sym typeface="Comfortaa"/>
                        </a:rPr>
                        <a:t>Journeys</a:t>
                      </a:r>
                      <a:endParaRPr>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GB">
                          <a:latin typeface="Comfortaa"/>
                          <a:ea typeface="Comfortaa"/>
                          <a:cs typeface="Comfortaa"/>
                          <a:sym typeface="Comfortaa"/>
                        </a:rPr>
                        <a:t>Food and Growing</a:t>
                      </a:r>
                      <a:endParaRPr>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GB" sz="1300">
                          <a:latin typeface="Comfortaa"/>
                          <a:ea typeface="Comfortaa"/>
                          <a:cs typeface="Comfortaa"/>
                          <a:sym typeface="Comfortaa"/>
                        </a:rPr>
                        <a:t>Minibeasts</a:t>
                      </a:r>
                      <a:endParaRPr sz="13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GB">
                          <a:latin typeface="Comfortaa"/>
                          <a:ea typeface="Comfortaa"/>
                          <a:cs typeface="Comfortaa"/>
                          <a:sym typeface="Comfortaa"/>
                        </a:rPr>
                        <a:t>Seaside</a:t>
                      </a:r>
                      <a:endParaRPr>
                        <a:latin typeface="Comfortaa"/>
                        <a:ea typeface="Comfortaa"/>
                        <a:cs typeface="Comfortaa"/>
                        <a:sym typeface="Comfortaa"/>
                      </a:endParaRPr>
                    </a:p>
                  </a:txBody>
                  <a:tcPr marT="91425" marB="91425" marR="91425" marL="91425"/>
                </a:tc>
              </a:tr>
            </a:tbl>
          </a:graphicData>
        </a:graphic>
      </p:graphicFrame>
      <p:pic>
        <p:nvPicPr>
          <p:cNvPr id="180" name="Google Shape;180;p20"/>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Developing a love of Reading in EYFS</a:t>
            </a:r>
            <a:endParaRPr/>
          </a:p>
        </p:txBody>
      </p:sp>
      <p:sp>
        <p:nvSpPr>
          <p:cNvPr id="186" name="Google Shape;186;p21"/>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Nunito"/>
              <a:buChar char="●"/>
            </a:pPr>
            <a:r>
              <a:rPr b="1" lang="en-GB" sz="1800">
                <a:latin typeface="Nunito"/>
                <a:ea typeface="Nunito"/>
                <a:cs typeface="Nunito"/>
                <a:sym typeface="Nunito"/>
              </a:rPr>
              <a:t>ERICA time everyday</a:t>
            </a:r>
            <a:endParaRPr b="1" sz="1800">
              <a:latin typeface="Nunito"/>
              <a:ea typeface="Nunito"/>
              <a:cs typeface="Nunito"/>
              <a:sym typeface="Nunito"/>
            </a:endParaRPr>
          </a:p>
          <a:p>
            <a:pPr indent="-342900" lvl="0" marL="457200" rtl="0" algn="l">
              <a:spcBef>
                <a:spcPts val="0"/>
              </a:spcBef>
              <a:spcAft>
                <a:spcPts val="0"/>
              </a:spcAft>
              <a:buSzPts val="1800"/>
              <a:buFont typeface="Nunito"/>
              <a:buChar char="●"/>
            </a:pPr>
            <a:r>
              <a:rPr b="1" lang="en-GB" sz="1800">
                <a:latin typeface="Nunito"/>
                <a:ea typeface="Nunito"/>
                <a:cs typeface="Nunito"/>
                <a:sym typeface="Nunito"/>
              </a:rPr>
              <a:t>Phonics lessons- helping children to learn to read</a:t>
            </a:r>
            <a:endParaRPr b="1" sz="1800">
              <a:latin typeface="Nunito"/>
              <a:ea typeface="Nunito"/>
              <a:cs typeface="Nunito"/>
              <a:sym typeface="Nunito"/>
            </a:endParaRPr>
          </a:p>
          <a:p>
            <a:pPr indent="-342900" lvl="0" marL="457200" rtl="0" algn="l">
              <a:spcBef>
                <a:spcPts val="0"/>
              </a:spcBef>
              <a:spcAft>
                <a:spcPts val="0"/>
              </a:spcAft>
              <a:buSzPts val="1800"/>
              <a:buFont typeface="Nunito"/>
              <a:buChar char="●"/>
            </a:pPr>
            <a:r>
              <a:rPr b="1" lang="en-GB" sz="1800">
                <a:latin typeface="Nunito"/>
                <a:ea typeface="Nunito"/>
                <a:cs typeface="Nunito"/>
                <a:sym typeface="Nunito"/>
              </a:rPr>
              <a:t>Story telling</a:t>
            </a:r>
            <a:endParaRPr b="1" sz="1800">
              <a:latin typeface="Nunito"/>
              <a:ea typeface="Nunito"/>
              <a:cs typeface="Nunito"/>
              <a:sym typeface="Nunito"/>
            </a:endParaRPr>
          </a:p>
          <a:p>
            <a:pPr indent="-342900" lvl="0" marL="457200" rtl="0" algn="l">
              <a:spcBef>
                <a:spcPts val="0"/>
              </a:spcBef>
              <a:spcAft>
                <a:spcPts val="0"/>
              </a:spcAft>
              <a:buSzPts val="1800"/>
              <a:buFont typeface="Nunito"/>
              <a:buChar char="●"/>
            </a:pPr>
            <a:r>
              <a:rPr b="1" lang="en-GB" sz="1800">
                <a:latin typeface="Nunito"/>
                <a:ea typeface="Nunito"/>
                <a:cs typeface="Nunito"/>
                <a:sym typeface="Nunito"/>
              </a:rPr>
              <a:t>Reading and loving stories at home and school - we will be sending reading books and stories home. Reading with your child is essential!</a:t>
            </a:r>
            <a:endParaRPr b="1" sz="18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