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
  </p:notesMasterIdLst>
  <p:sldIdLst>
    <p:sldId id="256" r:id="rId2"/>
    <p:sldId id="270" r:id="rId3"/>
    <p:sldId id="269" r:id="rId4"/>
    <p:sldId id="272" r:id="rId5"/>
    <p:sldId id="264" r:id="rId6"/>
    <p:sldId id="265" r:id="rId7"/>
    <p:sldId id="266" r:id="rId8"/>
    <p:sldId id="262"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8BAAD-DFF8-458E-A25C-879F9B4CEF06}"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A5607-230F-4151-8DC7-3605C6C03992}" type="slidenum">
              <a:rPr lang="en-GB" smtClean="0"/>
              <a:t>‹#›</a:t>
            </a:fld>
            <a:endParaRPr lang="en-GB"/>
          </a:p>
        </p:txBody>
      </p:sp>
    </p:spTree>
    <p:extLst>
      <p:ext uri="{BB962C8B-B14F-4D97-AF65-F5344CB8AC3E}">
        <p14:creationId xmlns:p14="http://schemas.microsoft.com/office/powerpoint/2010/main" val="20614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first semester, the committee will be putting on tutorials for new members to learn the skills required to make a robot. They are not mandatory and you do not need to attend all of them if you are already confident with your skills. However, it is highly recommended that new members attend the tutorials before starting a competition or project team. </a:t>
            </a:r>
          </a:p>
          <a:p>
            <a:endParaRPr lang="en-GB" dirty="0"/>
          </a:p>
        </p:txBody>
      </p:sp>
      <p:sp>
        <p:nvSpPr>
          <p:cNvPr id="4" name="Slide Number Placeholder 3"/>
          <p:cNvSpPr>
            <a:spLocks noGrp="1"/>
          </p:cNvSpPr>
          <p:nvPr>
            <p:ph type="sldNum" sz="quarter" idx="5"/>
          </p:nvPr>
        </p:nvSpPr>
        <p:spPr/>
        <p:txBody>
          <a:bodyPr/>
          <a:lstStyle/>
          <a:p>
            <a:fld id="{BD2A5607-230F-4151-8DC7-3605C6C03992}" type="slidenum">
              <a:rPr lang="en-GB" smtClean="0"/>
              <a:t>6</a:t>
            </a:fld>
            <a:endParaRPr lang="en-GB"/>
          </a:p>
        </p:txBody>
      </p:sp>
    </p:spTree>
    <p:extLst>
      <p:ext uri="{BB962C8B-B14F-4D97-AF65-F5344CB8AC3E}">
        <p14:creationId xmlns:p14="http://schemas.microsoft.com/office/powerpoint/2010/main" val="134407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using components (servos, motors etc.) </a:t>
            </a:r>
            <a:r>
              <a:rPr lang="en-GB" b="1" i="1" u="sng" dirty="0"/>
              <a:t>check with a committee member first</a:t>
            </a:r>
            <a:r>
              <a:rPr lang="en-GB" u="sng" dirty="0"/>
              <a:t> (so we can keep track of them)</a:t>
            </a:r>
            <a:endParaRPr lang="en-GB" dirty="0"/>
          </a:p>
          <a:p>
            <a:r>
              <a:rPr lang="en-GB" dirty="0"/>
              <a:t>For some of the tools, you will need to prove to us that you know how to use them safely (Soldering iron, Drill, Saw, Glue gun). Training will be provided if needed</a:t>
            </a:r>
          </a:p>
          <a:p>
            <a:pPr lvl="1"/>
            <a:r>
              <a:rPr lang="en-GB" dirty="0"/>
              <a:t>If we see you using these in a dangerous way, we will revoke your right to use them</a:t>
            </a:r>
          </a:p>
          <a:p>
            <a:r>
              <a:rPr lang="en-GB" dirty="0"/>
              <a:t>You may use our stuff for any of your coursework as you need, but you </a:t>
            </a:r>
            <a:r>
              <a:rPr lang="en-GB" b="1" i="1" u="sng" dirty="0"/>
              <a:t>must ask a committee member first.</a:t>
            </a:r>
          </a:p>
          <a:p>
            <a:r>
              <a:rPr lang="en-GB" dirty="0"/>
              <a:t>If you take stuff out of the cupboard, it is your responsibility to put it back where it came from. </a:t>
            </a:r>
            <a:r>
              <a:rPr lang="en-GB" b="1" i="1" u="sng" dirty="0"/>
              <a:t>Please try to keep the cupboard tidy and organised.</a:t>
            </a:r>
            <a:endParaRPr lang="en-GB" dirty="0"/>
          </a:p>
          <a:p>
            <a:endParaRPr lang="en-GB" dirty="0"/>
          </a:p>
        </p:txBody>
      </p:sp>
      <p:sp>
        <p:nvSpPr>
          <p:cNvPr id="4" name="Slide Number Placeholder 3"/>
          <p:cNvSpPr>
            <a:spLocks noGrp="1"/>
          </p:cNvSpPr>
          <p:nvPr>
            <p:ph type="sldNum" sz="quarter" idx="5"/>
          </p:nvPr>
        </p:nvSpPr>
        <p:spPr/>
        <p:txBody>
          <a:bodyPr/>
          <a:lstStyle/>
          <a:p>
            <a:fld id="{BD2A5607-230F-4151-8DC7-3605C6C03992}" type="slidenum">
              <a:rPr lang="en-GB" smtClean="0"/>
              <a:t>8</a:t>
            </a:fld>
            <a:endParaRPr lang="en-GB"/>
          </a:p>
        </p:txBody>
      </p:sp>
    </p:spTree>
    <p:extLst>
      <p:ext uri="{BB962C8B-B14F-4D97-AF65-F5344CB8AC3E}">
        <p14:creationId xmlns:p14="http://schemas.microsoft.com/office/powerpoint/2010/main" val="396155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0349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02884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91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25392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297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363815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5054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85317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87287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4682A-6826-46C1-81A0-C4F9BC2778A4}"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271997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94682A-6826-46C1-81A0-C4F9BC2778A4}"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212329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94682A-6826-46C1-81A0-C4F9BC2778A4}"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60670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94682A-6826-46C1-81A0-C4F9BC2778A4}"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95427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4682A-6826-46C1-81A0-C4F9BC2778A4}"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147068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94682A-6826-46C1-81A0-C4F9BC2778A4}"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Tree>
    <p:extLst>
      <p:ext uri="{BB962C8B-B14F-4D97-AF65-F5344CB8AC3E}">
        <p14:creationId xmlns:p14="http://schemas.microsoft.com/office/powerpoint/2010/main" val="410740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69BE9-90BA-4558-A39A-3405AFC7E8F0}" type="slidenum">
              <a:rPr lang="en-GB" smtClean="0"/>
              <a:t>‹#›</a:t>
            </a:fld>
            <a:endParaRPr lang="en-GB"/>
          </a:p>
        </p:txBody>
      </p:sp>
      <p:sp>
        <p:nvSpPr>
          <p:cNvPr id="5" name="Date Placeholder 4"/>
          <p:cNvSpPr>
            <a:spLocks noGrp="1"/>
          </p:cNvSpPr>
          <p:nvPr>
            <p:ph type="dt" sz="half" idx="10"/>
          </p:nvPr>
        </p:nvSpPr>
        <p:spPr/>
        <p:txBody>
          <a:bodyPr/>
          <a:lstStyle/>
          <a:p>
            <a:fld id="{2194682A-6826-46C1-81A0-C4F9BC2778A4}" type="datetimeFigureOut">
              <a:rPr lang="en-GB" smtClean="0"/>
              <a:t>29/09/2020</a:t>
            </a:fld>
            <a:endParaRPr lang="en-GB"/>
          </a:p>
        </p:txBody>
      </p:sp>
    </p:spTree>
    <p:extLst>
      <p:ext uri="{BB962C8B-B14F-4D97-AF65-F5344CB8AC3E}">
        <p14:creationId xmlns:p14="http://schemas.microsoft.com/office/powerpoint/2010/main" val="138217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94682A-6826-46C1-81A0-C4F9BC2778A4}" type="datetimeFigureOut">
              <a:rPr lang="en-GB" smtClean="0"/>
              <a:t>29/09/2020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469BE9-90BA-4558-A39A-3405AFC7E8F0}" type="slidenum">
              <a:rPr lang="en-GB" smtClean="0"/>
              <a:t>‹#›</a:t>
            </a:fld>
            <a:endParaRPr lang="en-GB"/>
          </a:p>
        </p:txBody>
      </p:sp>
    </p:spTree>
    <p:extLst>
      <p:ext uri="{BB962C8B-B14F-4D97-AF65-F5344CB8AC3E}">
        <p14:creationId xmlns:p14="http://schemas.microsoft.com/office/powerpoint/2010/main" val="18474341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usu.org/groups/robos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facebook.com/UoSRoboSoc/" TargetMode="External"/><Relationship Id="rId7" Type="http://schemas.openxmlformats.org/officeDocument/2006/relationships/hyperlink" Target="https://docs.google.com/forms/d/e/1FAIpQLSdZDx8ueo2zvHaU0ObXGJHpHTopCSgbujpWPQr8nSyfhZQe-A/view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iscord.gg/PYu7Y6" TargetMode="External"/><Relationship Id="rId5" Type="http://schemas.openxmlformats.org/officeDocument/2006/relationships/hyperlink" Target="mailto:robosoc@soton.ac.uk" TargetMode="External"/><Relationship Id="rId4" Type="http://schemas.openxmlformats.org/officeDocument/2006/relationships/hyperlink" Target="http://www.roboso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charlie.mw.5" TargetMode="External"/><Relationship Id="rId2" Type="http://schemas.openxmlformats.org/officeDocument/2006/relationships/hyperlink" Target="https://www.facebook.com/tia.burden.9"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AA83A0-F2B5-4D8F-9572-FFCDC3F67C5C}"/>
              </a:ext>
            </a:extLst>
          </p:cNvPr>
          <p:cNvSpPr>
            <a:spLocks noGrp="1"/>
          </p:cNvSpPr>
          <p:nvPr>
            <p:ph type="subTitle" idx="1"/>
          </p:nvPr>
        </p:nvSpPr>
        <p:spPr>
          <a:xfrm>
            <a:off x="2860964" y="4884034"/>
            <a:ext cx="3750906" cy="1096899"/>
          </a:xfrm>
        </p:spPr>
        <p:txBody>
          <a:bodyPr/>
          <a:lstStyle/>
          <a:p>
            <a:r>
              <a:rPr lang="en-GB" dirty="0"/>
              <a:t>2020 ECS Bunfight</a:t>
            </a:r>
          </a:p>
        </p:txBody>
      </p:sp>
      <p:pic>
        <p:nvPicPr>
          <p:cNvPr id="9" name="Picture 8">
            <a:extLst>
              <a:ext uri="{FF2B5EF4-FFF2-40B4-BE49-F238E27FC236}">
                <a16:creationId xmlns:a16="http://schemas.microsoft.com/office/drawing/2014/main" id="{06F74E12-B643-4843-A569-3A7C0523E51F}"/>
              </a:ext>
            </a:extLst>
          </p:cNvPr>
          <p:cNvPicPr>
            <a:picLocks noChangeAspect="1"/>
          </p:cNvPicPr>
          <p:nvPr/>
        </p:nvPicPr>
        <p:blipFill rotWithShape="1">
          <a:blip r:embed="rId2">
            <a:extLst>
              <a:ext uri="{28A0092B-C50C-407E-A947-70E740481C1C}">
                <a14:useLocalDpi xmlns:a14="http://schemas.microsoft.com/office/drawing/2010/main" val="0"/>
              </a:ext>
            </a:extLst>
          </a:blip>
          <a:srcRect l="9647" t="5716" r="7517" b="16901"/>
          <a:stretch/>
        </p:blipFill>
        <p:spPr>
          <a:xfrm>
            <a:off x="3790765" y="1425516"/>
            <a:ext cx="3506680" cy="3275860"/>
          </a:xfrm>
          <a:prstGeom prst="rect">
            <a:avLst/>
          </a:prstGeom>
        </p:spPr>
      </p:pic>
    </p:spTree>
    <p:extLst>
      <p:ext uri="{BB962C8B-B14F-4D97-AF65-F5344CB8AC3E}">
        <p14:creationId xmlns:p14="http://schemas.microsoft.com/office/powerpoint/2010/main" val="361564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Building robots for fun!</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2">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pic>
        <p:nvPicPr>
          <p:cNvPr id="21" name="Picture 20">
            <a:extLst>
              <a:ext uri="{FF2B5EF4-FFF2-40B4-BE49-F238E27FC236}">
                <a16:creationId xmlns:a16="http://schemas.microsoft.com/office/drawing/2014/main" id="{65228A59-1497-4979-85AF-98ABB54C9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36" y="3721669"/>
            <a:ext cx="4321925" cy="2876781"/>
          </a:xfrm>
          <a:prstGeom prst="rect">
            <a:avLst/>
          </a:prstGeom>
        </p:spPr>
      </p:pic>
      <p:pic>
        <p:nvPicPr>
          <p:cNvPr id="25" name="Content Placeholder 24">
            <a:extLst>
              <a:ext uri="{FF2B5EF4-FFF2-40B4-BE49-F238E27FC236}">
                <a16:creationId xmlns:a16="http://schemas.microsoft.com/office/drawing/2014/main" id="{DC56B088-6071-4430-BF72-8B3BC3238E5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28840" y="3632677"/>
            <a:ext cx="4588878" cy="3054766"/>
          </a:xfrm>
        </p:spPr>
      </p:pic>
      <p:sp>
        <p:nvSpPr>
          <p:cNvPr id="26" name="TextBox 25">
            <a:extLst>
              <a:ext uri="{FF2B5EF4-FFF2-40B4-BE49-F238E27FC236}">
                <a16:creationId xmlns:a16="http://schemas.microsoft.com/office/drawing/2014/main" id="{B4143B8B-CC6E-4365-B32E-F6646DD2916E}"/>
              </a:ext>
            </a:extLst>
          </p:cNvPr>
          <p:cNvSpPr txBox="1"/>
          <p:nvPr/>
        </p:nvSpPr>
        <p:spPr>
          <a:xfrm>
            <a:off x="745647" y="1730345"/>
            <a:ext cx="7559313" cy="1323439"/>
          </a:xfrm>
          <a:prstGeom prst="rect">
            <a:avLst/>
          </a:prstGeom>
          <a:noFill/>
        </p:spPr>
        <p:txBody>
          <a:bodyPr wrap="none" rtlCol="0">
            <a:spAutoFit/>
          </a:bodyPr>
          <a:lstStyle/>
          <a:p>
            <a:r>
              <a:rPr lang="en-GB" sz="2000" dirty="0" err="1"/>
              <a:t>RoboSoc</a:t>
            </a:r>
            <a:r>
              <a:rPr lang="en-GB" sz="2000" dirty="0"/>
              <a:t> is a society for people who want to build robots for fun</a:t>
            </a:r>
          </a:p>
          <a:p>
            <a:pPr marL="342900" indent="-342900">
              <a:buFont typeface="Arial" panose="020B0604020202020204" pitchFamily="34" charset="0"/>
              <a:buChar char="•"/>
            </a:pPr>
            <a:r>
              <a:rPr lang="en-GB" sz="2000" i="1" dirty="0"/>
              <a:t>You</a:t>
            </a:r>
            <a:r>
              <a:rPr lang="en-GB" sz="2000" dirty="0"/>
              <a:t> choose your team and what you want to build</a:t>
            </a:r>
          </a:p>
          <a:p>
            <a:pPr marL="342900" indent="-342900">
              <a:buFont typeface="Arial" panose="020B0604020202020204" pitchFamily="34" charset="0"/>
              <a:buChar char="•"/>
            </a:pPr>
            <a:r>
              <a:rPr lang="en-GB" sz="2000" i="1" dirty="0"/>
              <a:t>You and your team </a:t>
            </a:r>
            <a:r>
              <a:rPr lang="en-GB" sz="2000" dirty="0"/>
              <a:t>go at your own pace</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74495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Projects</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2">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sp>
        <p:nvSpPr>
          <p:cNvPr id="13" name="TextBox 12">
            <a:extLst>
              <a:ext uri="{FF2B5EF4-FFF2-40B4-BE49-F238E27FC236}">
                <a16:creationId xmlns:a16="http://schemas.microsoft.com/office/drawing/2014/main" id="{303FE995-CB73-4DA8-AED6-0703DA5F2B6D}"/>
              </a:ext>
            </a:extLst>
          </p:cNvPr>
          <p:cNvSpPr txBox="1"/>
          <p:nvPr/>
        </p:nvSpPr>
        <p:spPr>
          <a:xfrm>
            <a:off x="745647" y="1730344"/>
            <a:ext cx="8822481" cy="1323439"/>
          </a:xfrm>
          <a:prstGeom prst="rect">
            <a:avLst/>
          </a:prstGeom>
          <a:noFill/>
        </p:spPr>
        <p:txBody>
          <a:bodyPr wrap="square" rtlCol="0">
            <a:spAutoFit/>
          </a:bodyPr>
          <a:lstStyle/>
          <a:p>
            <a:r>
              <a:rPr lang="en-GB" sz="2000" dirty="0"/>
              <a:t>Ongoing projects include a solar powered UAV and a homemade 3D printer. In the past, members have also worked on line-following robots and robotic arms, but we would love to start new projects with your fresh ideas!</a:t>
            </a:r>
          </a:p>
          <a:p>
            <a:pPr marL="342900" indent="-342900">
              <a:buFont typeface="Arial" panose="020B0604020202020204" pitchFamily="34" charset="0"/>
              <a:buChar char="•"/>
            </a:pPr>
            <a:endParaRPr lang="en-GB" sz="2000" dirty="0"/>
          </a:p>
        </p:txBody>
      </p:sp>
      <p:pic>
        <p:nvPicPr>
          <p:cNvPr id="15" name="Picture 14">
            <a:extLst>
              <a:ext uri="{FF2B5EF4-FFF2-40B4-BE49-F238E27FC236}">
                <a16:creationId xmlns:a16="http://schemas.microsoft.com/office/drawing/2014/main" id="{31C047D7-C5C3-4224-A493-D05B7E291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76356"/>
            <a:ext cx="3746377" cy="2809783"/>
          </a:xfrm>
          <a:prstGeom prst="rect">
            <a:avLst/>
          </a:prstGeom>
        </p:spPr>
      </p:pic>
      <p:pic>
        <p:nvPicPr>
          <p:cNvPr id="4" name="Picture 3">
            <a:extLst>
              <a:ext uri="{FF2B5EF4-FFF2-40B4-BE49-F238E27FC236}">
                <a16:creationId xmlns:a16="http://schemas.microsoft.com/office/drawing/2014/main" id="{0B8C39A8-4F6D-491E-A39F-BAF7EE791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47" y="3223234"/>
            <a:ext cx="4544412" cy="3025166"/>
          </a:xfrm>
          <a:prstGeom prst="rect">
            <a:avLst/>
          </a:prstGeom>
        </p:spPr>
      </p:pic>
    </p:spTree>
    <p:extLst>
      <p:ext uri="{BB962C8B-B14F-4D97-AF65-F5344CB8AC3E}">
        <p14:creationId xmlns:p14="http://schemas.microsoft.com/office/powerpoint/2010/main" val="412265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Events</a:t>
            </a:r>
          </a:p>
        </p:txBody>
      </p:sp>
      <p:pic>
        <p:nvPicPr>
          <p:cNvPr id="7" name="Content Placeholder 6">
            <a:extLst>
              <a:ext uri="{FF2B5EF4-FFF2-40B4-BE49-F238E27FC236}">
                <a16:creationId xmlns:a16="http://schemas.microsoft.com/office/drawing/2014/main" id="{AA6F4365-420F-4F63-B40A-2B3DCD652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9305" y="3051144"/>
            <a:ext cx="2265321" cy="3740858"/>
          </a:xfrm>
        </p:spPr>
      </p:pic>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3">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sp>
        <p:nvSpPr>
          <p:cNvPr id="13" name="TextBox 12">
            <a:extLst>
              <a:ext uri="{FF2B5EF4-FFF2-40B4-BE49-F238E27FC236}">
                <a16:creationId xmlns:a16="http://schemas.microsoft.com/office/drawing/2014/main" id="{303FE995-CB73-4DA8-AED6-0703DA5F2B6D}"/>
              </a:ext>
            </a:extLst>
          </p:cNvPr>
          <p:cNvSpPr txBox="1"/>
          <p:nvPr/>
        </p:nvSpPr>
        <p:spPr>
          <a:xfrm>
            <a:off x="745647" y="1730344"/>
            <a:ext cx="8822481" cy="1631216"/>
          </a:xfrm>
          <a:prstGeom prst="rect">
            <a:avLst/>
          </a:prstGeom>
          <a:noFill/>
        </p:spPr>
        <p:txBody>
          <a:bodyPr wrap="square" rtlCol="0">
            <a:spAutoFit/>
          </a:bodyPr>
          <a:lstStyle/>
          <a:p>
            <a:r>
              <a:rPr lang="en-GB" sz="2000" dirty="0"/>
              <a:t>One of our favourite things to do is enter robotics competitions. Our favourites include </a:t>
            </a:r>
            <a:r>
              <a:rPr lang="en-GB" sz="2000" dirty="0" err="1"/>
              <a:t>Sumobot</a:t>
            </a:r>
            <a:r>
              <a:rPr lang="en-GB" sz="2000" dirty="0"/>
              <a:t> (left) and </a:t>
            </a:r>
            <a:r>
              <a:rPr lang="en-GB" sz="2000" dirty="0" err="1"/>
              <a:t>Eurobot</a:t>
            </a:r>
            <a:r>
              <a:rPr lang="en-GB" sz="2000" dirty="0"/>
              <a:t>(right). Again, if you see an event you want to go to and gather a team to build a robot, we are all for it!</a:t>
            </a:r>
          </a:p>
          <a:p>
            <a:pPr marL="342900" indent="-342900">
              <a:buFont typeface="Arial" panose="020B0604020202020204" pitchFamily="34" charset="0"/>
              <a:buChar char="•"/>
            </a:pPr>
            <a:endParaRPr lang="en-GB" sz="2000" dirty="0"/>
          </a:p>
        </p:txBody>
      </p:sp>
      <p:pic>
        <p:nvPicPr>
          <p:cNvPr id="1026" name="Picture 2">
            <a:extLst>
              <a:ext uri="{FF2B5EF4-FFF2-40B4-BE49-F238E27FC236}">
                <a16:creationId xmlns:a16="http://schemas.microsoft.com/office/drawing/2014/main" id="{9511F755-4A3B-4FBF-ADB7-0267A93EF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67" y="3429000"/>
            <a:ext cx="5173365" cy="29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4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Normal meetings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677334" y="1522057"/>
            <a:ext cx="7250425" cy="5170737"/>
          </a:xfrm>
        </p:spPr>
        <p:txBody>
          <a:bodyPr>
            <a:normAutofit/>
          </a:bodyPr>
          <a:lstStyle/>
          <a:p>
            <a:pPr marL="0" indent="0">
              <a:buNone/>
            </a:pPr>
            <a:r>
              <a:rPr lang="en-GB" dirty="0"/>
              <a:t>For this year, meetings will be a little different to follow COVID guidelines</a:t>
            </a:r>
          </a:p>
          <a:p>
            <a:pPr marL="0" indent="0">
              <a:buNone/>
            </a:pPr>
            <a:r>
              <a:rPr lang="en-GB" dirty="0"/>
              <a:t>We will be starting with a few online social events, so that we everyone can get to know each other and come up with project ideas. Once you’ve decided what robot you want to build, you and your team do it at your own pace, meeting up whenever is easiest for you.</a:t>
            </a:r>
          </a:p>
          <a:p>
            <a:pPr marL="0" indent="0">
              <a:buNone/>
            </a:pPr>
            <a:r>
              <a:rPr lang="en-GB" dirty="0"/>
              <a:t>Current COVID guidelines mean that we can’t all meet up in our usual weekly meetings for the time being. Instead, we will have online catch-ups weekly on Tuesdays from 6:30-8:30pm.</a:t>
            </a:r>
          </a:p>
          <a:p>
            <a:pPr marL="0" indent="0">
              <a:buNone/>
            </a:pPr>
            <a:r>
              <a:rPr lang="en-GB" dirty="0"/>
              <a:t>Access to our cupboard of many things (left) for equipment and components being arranged on a case by case basis. We have tools, a 3D-printer, motors, servos and other components ready for when you need.</a:t>
            </a:r>
          </a:p>
          <a:p>
            <a:pPr marL="0" indent="0">
              <a:buNone/>
            </a:pPr>
            <a:endParaRPr lang="en-GB" dirty="0"/>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2">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pic>
        <p:nvPicPr>
          <p:cNvPr id="6" name="Picture 2">
            <a:extLst>
              <a:ext uri="{FF2B5EF4-FFF2-40B4-BE49-F238E27FC236}">
                <a16:creationId xmlns:a16="http://schemas.microsoft.com/office/drawing/2014/main" id="{E3ED898D-06DE-4667-8374-76AA5A670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257" y="1412569"/>
            <a:ext cx="2685910" cy="517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Tutorials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423501" y="1365728"/>
            <a:ext cx="6394549" cy="5037629"/>
          </a:xfrm>
        </p:spPr>
        <p:txBody>
          <a:bodyPr>
            <a:normAutofit/>
          </a:bodyPr>
          <a:lstStyle/>
          <a:p>
            <a:pPr marL="0" indent="0">
              <a:buNone/>
            </a:pPr>
            <a:r>
              <a:rPr lang="en-GB" sz="2000" dirty="0"/>
              <a:t>New to robotics? No worries! We will be running online tutorials during semester 1. We will have different rooms open where we will be running exercises key skills such as:</a:t>
            </a:r>
          </a:p>
          <a:p>
            <a:pPr lvl="1"/>
            <a:r>
              <a:rPr lang="en-GB" sz="1800" dirty="0"/>
              <a:t>Coding and remote control</a:t>
            </a:r>
          </a:p>
          <a:p>
            <a:pPr lvl="1"/>
            <a:r>
              <a:rPr lang="en-GB" sz="1800" dirty="0"/>
              <a:t>CAD and design</a:t>
            </a:r>
          </a:p>
          <a:p>
            <a:pPr lvl="1"/>
            <a:r>
              <a:rPr lang="en-GB" sz="1800" dirty="0"/>
              <a:t>Wiring and power</a:t>
            </a:r>
          </a:p>
          <a:p>
            <a:pPr marL="0" indent="0">
              <a:buNone/>
            </a:pPr>
            <a:endParaRPr lang="en-GB" sz="2000" dirty="0"/>
          </a:p>
          <a:p>
            <a:pPr marL="0" indent="0">
              <a:buNone/>
            </a:pPr>
            <a:r>
              <a:rPr lang="en-GB" sz="2000" dirty="0"/>
              <a:t>You can join as you please to learn all the skills you need quickly to build your first robots.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3">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pic>
        <p:nvPicPr>
          <p:cNvPr id="6" name="Picture 5">
            <a:extLst>
              <a:ext uri="{FF2B5EF4-FFF2-40B4-BE49-F238E27FC236}">
                <a16:creationId xmlns:a16="http://schemas.microsoft.com/office/drawing/2014/main" id="{B075AFBA-4F64-4BCA-BDC5-F9E43D980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050" y="2162067"/>
            <a:ext cx="4440274" cy="3330205"/>
          </a:xfrm>
          <a:prstGeom prst="rect">
            <a:avLst/>
          </a:prstGeom>
        </p:spPr>
      </p:pic>
    </p:spTree>
    <p:extLst>
      <p:ext uri="{BB962C8B-B14F-4D97-AF65-F5344CB8AC3E}">
        <p14:creationId xmlns:p14="http://schemas.microsoft.com/office/powerpoint/2010/main" val="412489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Membership</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494522" y="1507772"/>
            <a:ext cx="8938727" cy="4669094"/>
          </a:xfrm>
        </p:spPr>
        <p:txBody>
          <a:bodyPr>
            <a:normAutofit/>
          </a:bodyPr>
          <a:lstStyle/>
          <a:p>
            <a:pPr marL="0" indent="0">
              <a:buNone/>
            </a:pPr>
            <a:r>
              <a:rPr lang="en-GB" sz="2000" dirty="0"/>
              <a:t>Only members can use our equipment and be entered into competitions. Our membership fees are:</a:t>
            </a:r>
          </a:p>
          <a:p>
            <a:pPr algn="ctr"/>
            <a:r>
              <a:rPr lang="en-GB" sz="2000" b="1" dirty="0"/>
              <a:t>£15 for a one-year membership</a:t>
            </a:r>
          </a:p>
          <a:p>
            <a:pPr marL="0" indent="0">
              <a:buNone/>
            </a:pPr>
            <a:endParaRPr lang="en-GB" sz="2000" dirty="0"/>
          </a:p>
          <a:p>
            <a:pPr marL="0" indent="0">
              <a:buNone/>
            </a:pPr>
            <a:r>
              <a:rPr lang="en-GB" sz="2000" dirty="0"/>
              <a:t>These fees help us buy new equipment and components. Memberships can only be bought through the SUSU system. </a:t>
            </a:r>
          </a:p>
          <a:p>
            <a:pPr marL="0" indent="0">
              <a:buNone/>
            </a:pPr>
            <a:r>
              <a:rPr lang="en-GB" sz="2000" dirty="0"/>
              <a:t>SUSU Link: 	</a:t>
            </a:r>
            <a:r>
              <a:rPr lang="en-GB" sz="2000" dirty="0">
                <a:hlinkClick r:id="rId2"/>
              </a:rPr>
              <a:t>https://www.susu.org/groups/robosoc</a:t>
            </a:r>
            <a:r>
              <a:rPr lang="en-GB" sz="2000" dirty="0"/>
              <a:t> (note, SUSU put on an 				extra 50p booking fee 😠)</a:t>
            </a:r>
          </a:p>
          <a:p>
            <a:pPr marL="0" indent="0">
              <a:buNone/>
            </a:pPr>
            <a:endParaRPr lang="en-GB" sz="2000" dirty="0"/>
          </a:p>
          <a:p>
            <a:pPr marL="0" indent="0" algn="ctr">
              <a:buNone/>
            </a:pPr>
            <a:r>
              <a:rPr lang="en-GB" sz="2000" dirty="0"/>
              <a:t>If you want to, you can buy memberships </a:t>
            </a:r>
            <a:r>
              <a:rPr lang="en-GB" sz="2000" b="1" dirty="0"/>
              <a:t>now</a:t>
            </a:r>
            <a:r>
              <a:rPr lang="en-GB" sz="2000" dirty="0"/>
              <a:t>! </a:t>
            </a:r>
          </a:p>
          <a:p>
            <a:pPr marL="0" indent="0" algn="ctr">
              <a:buNone/>
            </a:pPr>
            <a:r>
              <a:rPr lang="en-GB" sz="2000" dirty="0"/>
              <a:t>However, don’t worry about membership for the first few weeks.</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3">
            <a:extLst>
              <a:ext uri="{28A0092B-C50C-407E-A947-70E740481C1C}">
                <a14:useLocalDpi xmlns:a14="http://schemas.microsoft.com/office/drawing/2010/main" val="0"/>
              </a:ext>
            </a:extLst>
          </a:blip>
          <a:srcRect l="9596" t="6363" r="6854" b="16646"/>
          <a:stretch/>
        </p:blipFill>
        <p:spPr>
          <a:xfrm>
            <a:off x="7927759" y="312600"/>
            <a:ext cx="1346243" cy="1195171"/>
          </a:xfrm>
          <a:prstGeom prst="rect">
            <a:avLst/>
          </a:prstGeom>
        </p:spPr>
      </p:pic>
    </p:spTree>
    <p:extLst>
      <p:ext uri="{BB962C8B-B14F-4D97-AF65-F5344CB8AC3E}">
        <p14:creationId xmlns:p14="http://schemas.microsoft.com/office/powerpoint/2010/main" val="41338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408373" y="1553141"/>
            <a:ext cx="9374819" cy="4892047"/>
          </a:xfrm>
        </p:spPr>
        <p:txBody>
          <a:bodyPr>
            <a:normAutofit fontScale="77500" lnSpcReduction="20000"/>
          </a:bodyPr>
          <a:lstStyle/>
          <a:p>
            <a:pPr marL="0" indent="0">
              <a:buNone/>
            </a:pPr>
            <a:r>
              <a:rPr lang="en-GB" sz="2400" dirty="0"/>
              <a:t>You can follow along with us </a:t>
            </a:r>
          </a:p>
          <a:p>
            <a:r>
              <a:rPr lang="en-GB" sz="2400" dirty="0"/>
              <a:t>On our Facebook </a:t>
            </a:r>
            <a:r>
              <a:rPr lang="en-GB" sz="2400" dirty="0">
                <a:hlinkClick r:id="rId3"/>
              </a:rPr>
              <a:t>www.facebook.com/UoSRoboSoc/</a:t>
            </a:r>
            <a:endParaRPr lang="en-GB" sz="2400" dirty="0"/>
          </a:p>
          <a:p>
            <a:r>
              <a:rPr lang="en-GB" sz="2400" dirty="0"/>
              <a:t>On our website </a:t>
            </a:r>
            <a:r>
              <a:rPr lang="en-GB" sz="2400" dirty="0">
                <a:hlinkClick r:id="rId4"/>
              </a:rPr>
              <a:t>www.robosoc.uk</a:t>
            </a:r>
            <a:r>
              <a:rPr lang="en-GB" sz="2400" dirty="0"/>
              <a:t> </a:t>
            </a:r>
          </a:p>
          <a:p>
            <a:r>
              <a:rPr lang="en-GB" sz="2400" dirty="0"/>
              <a:t>Email us at </a:t>
            </a:r>
            <a:r>
              <a:rPr lang="en-GB" sz="2400" dirty="0">
                <a:hlinkClick r:id="rId5"/>
              </a:rPr>
              <a:t>robosoc@soton.ac.uk</a:t>
            </a:r>
            <a:r>
              <a:rPr lang="en-GB" sz="2400" dirty="0"/>
              <a:t> </a:t>
            </a:r>
          </a:p>
          <a:p>
            <a:r>
              <a:rPr lang="en-GB" sz="2400" dirty="0"/>
              <a:t>Or join our Discord </a:t>
            </a:r>
            <a:r>
              <a:rPr lang="en-GB" sz="2400" dirty="0">
                <a:hlinkClick r:id="rId6"/>
              </a:rPr>
              <a:t>https://discord.gg/PYu7Y6</a:t>
            </a:r>
            <a:r>
              <a:rPr lang="en-GB" sz="2400" dirty="0"/>
              <a:t> </a:t>
            </a:r>
          </a:p>
          <a:p>
            <a:endParaRPr lang="en-GB" sz="2400" dirty="0"/>
          </a:p>
          <a:p>
            <a:pPr marL="0" indent="0">
              <a:buNone/>
            </a:pPr>
            <a:r>
              <a:rPr lang="en-GB" sz="2400" dirty="0"/>
              <a:t>We will have a live meet and greet for the Big SUSU Online fair on 30</a:t>
            </a:r>
            <a:r>
              <a:rPr lang="en-GB" sz="2400" baseline="30000" dirty="0"/>
              <a:t>th</a:t>
            </a:r>
            <a:r>
              <a:rPr lang="en-GB" sz="2400" dirty="0"/>
              <a:t> Sept between 3pm and 6pm. Feel free to pop along at any time and have a chat. Link:</a:t>
            </a:r>
          </a:p>
          <a:p>
            <a:pPr marL="0" indent="0">
              <a:buNone/>
            </a:pPr>
            <a:r>
              <a:rPr lang="en-GB" sz="2400" dirty="0"/>
              <a:t>If you want to be notified of our first events, you can also join our mailing list at: </a:t>
            </a:r>
            <a:r>
              <a:rPr lang="en-GB" sz="2400" dirty="0">
                <a:hlinkClick r:id="rId7"/>
              </a:rPr>
              <a:t>https://docs.google.com/forms/d/e/1FAIpQLSdZDx8ueo2zvHaU0ObXGJHpHTopCSgbujpWPQr8nSyfhZQe-A/viewform</a:t>
            </a:r>
            <a:r>
              <a:rPr lang="en-GB" sz="2400" dirty="0"/>
              <a:t> </a:t>
            </a:r>
          </a:p>
          <a:p>
            <a:pPr marL="0" indent="0">
              <a:buNone/>
            </a:pPr>
            <a:r>
              <a:rPr lang="en-GB" sz="2400" dirty="0"/>
              <a:t>(note mailing list will only be used for the first few events)</a:t>
            </a:r>
          </a:p>
          <a:p>
            <a:pPr marL="0" indent="0">
              <a:buNone/>
            </a:pPr>
            <a:endParaRPr lang="en-GB" sz="2400" dirty="0"/>
          </a:p>
          <a:p>
            <a:pPr marL="0" indent="0">
              <a:buNone/>
            </a:pPr>
            <a:r>
              <a:rPr lang="en-GB" sz="2400" dirty="0"/>
              <a:t>We will be putting this presentation up on both the Facebook page and the website if you need to reference anything</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8">
            <a:extLst>
              <a:ext uri="{28A0092B-C50C-407E-A947-70E740481C1C}">
                <a14:useLocalDpi xmlns:a14="http://schemas.microsoft.com/office/drawing/2010/main" val="0"/>
              </a:ext>
            </a:extLst>
          </a:blip>
          <a:srcRect l="9596" t="6363" r="6854" b="16646"/>
          <a:stretch/>
        </p:blipFill>
        <p:spPr>
          <a:xfrm>
            <a:off x="7927759" y="312600"/>
            <a:ext cx="1346243" cy="1240541"/>
          </a:xfrm>
          <a:prstGeom prst="rect">
            <a:avLst/>
          </a:prstGeom>
        </p:spPr>
      </p:pic>
    </p:spTree>
    <p:extLst>
      <p:ext uri="{BB962C8B-B14F-4D97-AF65-F5344CB8AC3E}">
        <p14:creationId xmlns:p14="http://schemas.microsoft.com/office/powerpoint/2010/main" val="45231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C0-B7BE-4DE3-B363-3F51C74F8427}"/>
              </a:ext>
            </a:extLst>
          </p:cNvPr>
          <p:cNvSpPr>
            <a:spLocks noGrp="1"/>
          </p:cNvSpPr>
          <p:nvPr>
            <p:ph type="title"/>
          </p:nvPr>
        </p:nvSpPr>
        <p:spPr/>
        <p:txBody>
          <a:bodyPr/>
          <a:lstStyle/>
          <a:p>
            <a:r>
              <a:rPr lang="en-GB" dirty="0"/>
              <a:t>The Committee</a:t>
            </a:r>
          </a:p>
        </p:txBody>
      </p:sp>
      <p:sp>
        <p:nvSpPr>
          <p:cNvPr id="3" name="Content Placeholder 2">
            <a:extLst>
              <a:ext uri="{FF2B5EF4-FFF2-40B4-BE49-F238E27FC236}">
                <a16:creationId xmlns:a16="http://schemas.microsoft.com/office/drawing/2014/main" id="{9A1860DB-ED6A-4C3F-AD4B-551BE5D50DAE}"/>
              </a:ext>
            </a:extLst>
          </p:cNvPr>
          <p:cNvSpPr>
            <a:spLocks noGrp="1"/>
          </p:cNvSpPr>
          <p:nvPr>
            <p:ph idx="1"/>
          </p:nvPr>
        </p:nvSpPr>
        <p:spPr>
          <a:xfrm>
            <a:off x="677334" y="1408922"/>
            <a:ext cx="8596668" cy="5042987"/>
          </a:xfrm>
        </p:spPr>
        <p:txBody>
          <a:bodyPr>
            <a:normAutofit/>
          </a:bodyPr>
          <a:lstStyle/>
          <a:p>
            <a:pPr marL="0" indent="0">
              <a:buNone/>
            </a:pPr>
            <a:r>
              <a:rPr lang="en-GB" sz="2400" dirty="0"/>
              <a:t>Benedict Allen - President</a:t>
            </a:r>
          </a:p>
          <a:p>
            <a:pPr marL="0" indent="0">
              <a:buNone/>
            </a:pPr>
            <a:endParaRPr lang="en-GB" sz="2400" dirty="0"/>
          </a:p>
          <a:p>
            <a:pPr marL="0" indent="0">
              <a:buNone/>
            </a:pPr>
            <a:r>
              <a:rPr lang="en-GB" sz="2400" dirty="0"/>
              <a:t>Tia Burden – Secretary 	(</a:t>
            </a:r>
            <a:r>
              <a:rPr lang="en-GB" sz="2400" dirty="0">
                <a:hlinkClick r:id="rId2"/>
              </a:rPr>
              <a:t>https://www.facebook.com/tia.burden.9</a:t>
            </a:r>
            <a:r>
              <a:rPr lang="en-GB" sz="2400" dirty="0"/>
              <a:t>)</a:t>
            </a:r>
          </a:p>
          <a:p>
            <a:pPr marL="0" indent="0">
              <a:buNone/>
            </a:pPr>
            <a:r>
              <a:rPr lang="en-GB" sz="2400" dirty="0"/>
              <a:t>Charlie Mullings-Wong – Social Secretary 	(</a:t>
            </a:r>
            <a:r>
              <a:rPr lang="en-GB" sz="2400" dirty="0">
                <a:hlinkClick r:id="rId3"/>
              </a:rPr>
              <a:t>https://www.facebook.com/charlie.mw.5</a:t>
            </a:r>
            <a:r>
              <a:rPr lang="en-GB" sz="2400" dirty="0"/>
              <a:t>)</a:t>
            </a:r>
          </a:p>
          <a:p>
            <a:pPr marL="0" indent="0">
              <a:buNone/>
            </a:pPr>
            <a:r>
              <a:rPr lang="en-GB" sz="2400" dirty="0"/>
              <a:t>Andrew Woods – Treasurer</a:t>
            </a:r>
          </a:p>
          <a:p>
            <a:pPr marL="0" indent="0">
              <a:buNone/>
            </a:pPr>
            <a:endParaRPr lang="en-GB" sz="2400" dirty="0"/>
          </a:p>
          <a:p>
            <a:pPr marL="0" indent="0">
              <a:buNone/>
            </a:pPr>
            <a:r>
              <a:rPr lang="en-GB" sz="2400" dirty="0"/>
              <a:t>Jamie Hughes – Marketing Officer</a:t>
            </a:r>
          </a:p>
        </p:txBody>
      </p:sp>
      <p:pic>
        <p:nvPicPr>
          <p:cNvPr id="5" name="Picture 4">
            <a:extLst>
              <a:ext uri="{FF2B5EF4-FFF2-40B4-BE49-F238E27FC236}">
                <a16:creationId xmlns:a16="http://schemas.microsoft.com/office/drawing/2014/main" id="{F03389DC-98CD-41F3-964A-27A17900760F}"/>
              </a:ext>
            </a:extLst>
          </p:cNvPr>
          <p:cNvPicPr>
            <a:picLocks noChangeAspect="1"/>
          </p:cNvPicPr>
          <p:nvPr/>
        </p:nvPicPr>
        <p:blipFill rotWithShape="1">
          <a:blip r:embed="rId4">
            <a:extLst>
              <a:ext uri="{28A0092B-C50C-407E-A947-70E740481C1C}">
                <a14:useLocalDpi xmlns:a14="http://schemas.microsoft.com/office/drawing/2010/main" val="0"/>
              </a:ext>
            </a:extLst>
          </a:blip>
          <a:srcRect l="9596" t="6363" r="6854" b="16646"/>
          <a:stretch/>
        </p:blipFill>
        <p:spPr>
          <a:xfrm>
            <a:off x="7927759" y="312600"/>
            <a:ext cx="1346243" cy="1240541"/>
          </a:xfrm>
          <a:prstGeom prst="rect">
            <a:avLst/>
          </a:prstGeom>
        </p:spPr>
      </p:pic>
    </p:spTree>
    <p:extLst>
      <p:ext uri="{BB962C8B-B14F-4D97-AF65-F5344CB8AC3E}">
        <p14:creationId xmlns:p14="http://schemas.microsoft.com/office/powerpoint/2010/main" val="30091728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658</TotalTime>
  <Words>867</Words>
  <Application>Microsoft Office PowerPoint</Application>
  <PresentationFormat>Widescreen</PresentationFormat>
  <Paragraphs>60</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PowerPoint Presentation</vt:lpstr>
      <vt:lpstr>Building robots for fun!</vt:lpstr>
      <vt:lpstr>Projects</vt:lpstr>
      <vt:lpstr>Events</vt:lpstr>
      <vt:lpstr>Normal meetings</vt:lpstr>
      <vt:lpstr>Tutorials</vt:lpstr>
      <vt:lpstr>Membership</vt:lpstr>
      <vt:lpstr>Contact us</vt:lpstr>
      <vt:lpstr>The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RoboSoc</dc:title>
  <dc:creator>Andrew Woods</dc:creator>
  <cp:lastModifiedBy>Andrew Woods</cp:lastModifiedBy>
  <cp:revision>39</cp:revision>
  <dcterms:created xsi:type="dcterms:W3CDTF">2019-09-30T09:02:59Z</dcterms:created>
  <dcterms:modified xsi:type="dcterms:W3CDTF">2020-09-29T08:54:43Z</dcterms:modified>
</cp:coreProperties>
</file>