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63" r:id="rId2"/>
    <p:sldId id="257" r:id="rId3"/>
    <p:sldId id="293" r:id="rId4"/>
    <p:sldId id="261" r:id="rId5"/>
    <p:sldId id="272" r:id="rId6"/>
    <p:sldId id="274" r:id="rId7"/>
    <p:sldId id="275" r:id="rId8"/>
    <p:sldId id="276" r:id="rId9"/>
    <p:sldId id="258" r:id="rId10"/>
    <p:sldId id="277" r:id="rId11"/>
    <p:sldId id="25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80" autoAdjust="0"/>
  </p:normalViewPr>
  <p:slideViewPr>
    <p:cSldViewPr>
      <p:cViewPr>
        <p:scale>
          <a:sx n="60" d="100"/>
          <a:sy n="60" d="100"/>
        </p:scale>
        <p:origin x="-164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notesViewPr>
    <p:cSldViewPr>
      <p:cViewPr varScale="1">
        <p:scale>
          <a:sx n="60" d="100"/>
          <a:sy n="60" d="100"/>
        </p:scale>
        <p:origin x="-273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90C3C-0CD9-4ABD-9759-0415B4DE741C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316EF-98B5-4944-BD58-55D5A9E7D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01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68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84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52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16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97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06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12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6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6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6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68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6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6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6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66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6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66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6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6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6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687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66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66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66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66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7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5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62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6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44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20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16EF-98B5-4944-BD58-55D5A9E7DF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6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24ED-5F2B-4B11-B44D-FBC1F8691CCB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7D303D-305F-4D67-B4BD-FA94ED5C2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24ED-5F2B-4B11-B44D-FBC1F8691CCB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03D-305F-4D67-B4BD-FA94ED5C2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24ED-5F2B-4B11-B44D-FBC1F8691CCB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03D-305F-4D67-B4BD-FA94ED5C2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24ED-5F2B-4B11-B44D-FBC1F8691CCB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7D303D-305F-4D67-B4BD-FA94ED5C2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24ED-5F2B-4B11-B44D-FBC1F8691CCB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03D-305F-4D67-B4BD-FA94ED5C25F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24ED-5F2B-4B11-B44D-FBC1F8691CCB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03D-305F-4D67-B4BD-FA94ED5C2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24ED-5F2B-4B11-B44D-FBC1F8691CCB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7D303D-305F-4D67-B4BD-FA94ED5C25F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24ED-5F2B-4B11-B44D-FBC1F8691CCB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03D-305F-4D67-B4BD-FA94ED5C2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24ED-5F2B-4B11-B44D-FBC1F8691CCB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03D-305F-4D67-B4BD-FA94ED5C2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24ED-5F2B-4B11-B44D-FBC1F8691CCB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03D-305F-4D67-B4BD-FA94ED5C25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A24ED-5F2B-4B11-B44D-FBC1F8691CCB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303D-305F-4D67-B4BD-FA94ED5C25F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FA24ED-5F2B-4B11-B44D-FBC1F8691CCB}" type="datetimeFigureOut">
              <a:rPr lang="en-US" smtClean="0"/>
              <a:t>1/31/2011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7D303D-305F-4D67-B4BD-FA94ED5C25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MOUNT JOY BOROUGH, PENNSYLVANIA</a:t>
            </a:r>
            <a:endParaRPr lang="en-US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371600"/>
            <a:ext cx="8686799" cy="5268938"/>
            <a:chOff x="930181" y="1371600"/>
            <a:chExt cx="7451819" cy="5268938"/>
          </a:xfrm>
        </p:grpSpPr>
        <p:pic>
          <p:nvPicPr>
            <p:cNvPr id="1028" name="Picture 4" descr="http://t2.gstatic.com/images?q=tbn:ANd9GcRD5WUaLW3DUmBcdwqkMEVP_D0LrwJfGOQuTyw--9YuqZ7B5Cn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475" y="1371600"/>
              <a:ext cx="2314575" cy="1971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t2.gstatic.com/images?q=tbn:ANd9GcSJK41VHLjG32pHAgIqfWXqpKgl8F9puwo5ggwW_cLZOCbPcljpv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3124200"/>
              <a:ext cx="2466975" cy="1847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t1.gstatic.com/images?q=tbn:ANd9GcSvfEek2d8Klz_qAKnryfo-7OTKMdunnjtVO6NOuyUjTBboiZQ7uQ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0" y="1389529"/>
              <a:ext cx="2466975" cy="1847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t3.gstatic.com/images?q=tbn:ANd9GcTBxmuUGcV-a6aDAMupWuJk2kcgaoxmzQL4ZNUkK8x4AAFGUf98uw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181" y="3243824"/>
              <a:ext cx="2628900" cy="17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t0.gstatic.com/images?q=tbn:ANd9GcSWT607BLb44KrzHb7D4bFUAuEiD9CMDWxeoup8AmkHL0L2JxK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700" y="3067051"/>
              <a:ext cx="24003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t0.gstatic.com/images?q=tbn:ANd9GcSKsmGDEMJT6shLV6M70e7Su0aRY8NTFmQmmoeAGqso2lyINUjk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1371600"/>
              <a:ext cx="2619375" cy="17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://t0.gstatic.com/images?q=tbn:ANd9GcQLQzEoFBebGGUFiA8HLXhihIym03mOyrQFw-YrMd7sWRz4L1Ih9w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925" y="2819400"/>
              <a:ext cx="1323975" cy="94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ollage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68"/>
            <a:stretch/>
          </p:blipFill>
          <p:spPr bwMode="auto">
            <a:xfrm>
              <a:off x="930181" y="4953000"/>
              <a:ext cx="7451819" cy="1687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17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Qualifications and Requirements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cont</a:t>
            </a:r>
            <a:r>
              <a:rPr lang="en-US" b="1" dirty="0" smtClean="0"/>
              <a:t>…)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Chaplains…</a:t>
            </a:r>
          </a:p>
          <a:p>
            <a:endParaRPr lang="en-US" sz="2000" dirty="0" smtClean="0"/>
          </a:p>
          <a:p>
            <a:pPr marL="457200" indent="-457200">
              <a:buClr>
                <a:schemeClr val="tx2"/>
              </a:buClr>
              <a:buFont typeface="+mj-lt"/>
              <a:buAutoNum type="arabicPeriod" startAt="8"/>
            </a:pPr>
            <a:r>
              <a:rPr lang="en-US" sz="2000" dirty="0" smtClean="0"/>
              <a:t>Have a deep concern for the spiritual and emotional well being of emergency response personnel, their families and the victims of accidents and disasters.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 startAt="8"/>
            </a:pPr>
            <a:r>
              <a:rPr lang="en-US" sz="2000" dirty="0" smtClean="0"/>
              <a:t>Be willing to respond to any and all situations where the presence of a Chaplain is required.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 startAt="8"/>
            </a:pPr>
            <a:r>
              <a:rPr lang="en-US" sz="2000" dirty="0" smtClean="0"/>
              <a:t>Be willing to obtain training in Critical Incident Stress Management, Crisis Counseling and other related topics as available.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 startAt="8"/>
            </a:pPr>
            <a:r>
              <a:rPr lang="en-US" sz="2000" dirty="0" smtClean="0"/>
              <a:t>Possess valid Pennsylvania license.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 startAt="8"/>
            </a:pPr>
            <a:r>
              <a:rPr lang="en-US" sz="2000" dirty="0" smtClean="0"/>
              <a:t>Network with other clergy, i.e. hospital and other area clergy.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13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Assistant Chaplains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Tx/>
              <a:buFont typeface="+mj-lt"/>
              <a:buAutoNum type="arabicPeriod"/>
            </a:pPr>
            <a:r>
              <a:rPr lang="en-US" sz="1800" dirty="0" smtClean="0"/>
              <a:t>Must be recommended by their pastor/clergy, MJCC Chaplain or by their affiliated emergency service or law enforcement agency.</a:t>
            </a:r>
          </a:p>
          <a:p>
            <a:pPr>
              <a:buClrTx/>
              <a:buFont typeface="+mj-lt"/>
              <a:buAutoNum type="arabicPeriod"/>
            </a:pPr>
            <a:r>
              <a:rPr lang="en-US" sz="1800" dirty="0" smtClean="0"/>
              <a:t>Must be able to pass a criminal background check.</a:t>
            </a:r>
          </a:p>
          <a:p>
            <a:pPr>
              <a:buClrTx/>
              <a:buFont typeface="+mj-lt"/>
              <a:buAutoNum type="arabicPeriod"/>
            </a:pPr>
            <a:r>
              <a:rPr lang="en-US" sz="1800" dirty="0" smtClean="0"/>
              <a:t>Show a God-like compassion, understanding and love for others.</a:t>
            </a:r>
          </a:p>
          <a:p>
            <a:pPr>
              <a:buClrTx/>
              <a:buFont typeface="+mj-lt"/>
              <a:buAutoNum type="arabicPeriod"/>
            </a:pPr>
            <a:r>
              <a:rPr lang="en-US" sz="1800" dirty="0" smtClean="0"/>
              <a:t>Maintain Biblical ethical and moral standards.</a:t>
            </a:r>
          </a:p>
          <a:p>
            <a:pPr>
              <a:buClrTx/>
              <a:buFont typeface="+mj-lt"/>
              <a:buAutoNum type="arabicPeriod"/>
            </a:pPr>
            <a:r>
              <a:rPr lang="en-US" sz="1800" dirty="0" smtClean="0"/>
              <a:t>Demonstrate maturity in judgment, emotional stability and personal flexibility.</a:t>
            </a:r>
          </a:p>
          <a:p>
            <a:pPr>
              <a:buClrTx/>
              <a:buFont typeface="+mj-lt"/>
              <a:buAutoNum type="arabicPeriod"/>
            </a:pPr>
            <a:r>
              <a:rPr lang="en-US" sz="1800" dirty="0" smtClean="0"/>
              <a:t>Be tactful and considerate in approach, relating easily to all people.</a:t>
            </a:r>
          </a:p>
          <a:p>
            <a:pPr>
              <a:buClrTx/>
              <a:buFont typeface="+mj-lt"/>
              <a:buAutoNum type="arabicPeriod"/>
            </a:pPr>
            <a:r>
              <a:rPr lang="en-US" sz="1800" dirty="0"/>
              <a:t>Be familiar with and or willing to learn the various helping agencies in the community.</a:t>
            </a:r>
          </a:p>
          <a:p>
            <a:pPr>
              <a:buClrTx/>
              <a:buFont typeface="+mj-lt"/>
              <a:buAutoNum type="arabicPeriod"/>
            </a:pPr>
            <a:r>
              <a:rPr lang="en-US" sz="1800" dirty="0"/>
              <a:t>Have a deep concern for the spiritual and emotional well being of emergency response personnel, their families and the victims of accidents and disasters.</a:t>
            </a:r>
          </a:p>
          <a:p>
            <a:pPr>
              <a:buClrTx/>
              <a:buFont typeface="+mj-lt"/>
              <a:buAutoNum type="arabicPeriod"/>
            </a:pPr>
            <a:r>
              <a:rPr lang="en-US" sz="1800" dirty="0"/>
              <a:t>Be willing to assist the Chaplain in carrying out his/her duties</a:t>
            </a:r>
          </a:p>
          <a:p>
            <a:pPr>
              <a:buClrTx/>
              <a:buFont typeface="+mj-lt"/>
              <a:buAutoNum type="arabicPeriod"/>
            </a:pPr>
            <a:r>
              <a:rPr lang="en-US" sz="1800" dirty="0"/>
              <a:t>Be willing to obtain training in Critical Incident Stress Management, Crisis</a:t>
            </a:r>
          </a:p>
          <a:p>
            <a:pPr>
              <a:buClrTx/>
              <a:buFont typeface="+mj-lt"/>
              <a:buAutoNum type="arabicPeriod"/>
            </a:pPr>
            <a:r>
              <a:rPr lang="en-US" sz="1800" dirty="0"/>
              <a:t>Counseling and other related topics as available.</a:t>
            </a:r>
          </a:p>
          <a:p>
            <a:pPr>
              <a:buClrTx/>
              <a:buFont typeface="+mj-lt"/>
              <a:buAutoNum type="arabicPeriod"/>
            </a:pPr>
            <a:r>
              <a:rPr lang="en-US" sz="1800" dirty="0"/>
              <a:t>Possess a valid Pennsylvania driver’s license.</a:t>
            </a:r>
          </a:p>
          <a:p>
            <a:pPr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502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Application and Selection of Chaplains and Assistant </a:t>
            </a:r>
            <a:r>
              <a:rPr lang="en-US" b="1" dirty="0" smtClean="0"/>
              <a:t>Chaplains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Individuals </a:t>
            </a:r>
            <a:r>
              <a:rPr lang="en-US" sz="1800" dirty="0"/>
              <a:t>interested in serving as volunteer </a:t>
            </a:r>
            <a:r>
              <a:rPr lang="en-US" sz="1800" dirty="0" smtClean="0"/>
              <a:t>Chaplains / Assistant </a:t>
            </a:r>
            <a:r>
              <a:rPr lang="en-US" sz="1800" dirty="0"/>
              <a:t>Chaplains, </a:t>
            </a:r>
            <a:r>
              <a:rPr lang="en-US" sz="1800" dirty="0" smtClean="0"/>
              <a:t>must complete </a:t>
            </a:r>
            <a:r>
              <a:rPr lang="en-US" sz="1800" dirty="0"/>
              <a:t>a formal application and have the endorsement of their congregation. </a:t>
            </a:r>
            <a:r>
              <a:rPr lang="en-US" sz="1800" dirty="0" smtClean="0"/>
              <a:t>The Senior </a:t>
            </a:r>
            <a:r>
              <a:rPr lang="en-US" sz="1800" dirty="0"/>
              <a:t>Chaplain will review all applications submitted, giving careful and </a:t>
            </a:r>
            <a:r>
              <a:rPr lang="en-US" sz="1800" dirty="0" smtClean="0"/>
              <a:t>prayerful consideration </a:t>
            </a:r>
            <a:r>
              <a:rPr lang="en-US" sz="1800" dirty="0"/>
              <a:t>to each one. Once the application has been reviewed and the candidate is</a:t>
            </a:r>
          </a:p>
          <a:p>
            <a:pPr marL="0" indent="0">
              <a:buNone/>
            </a:pPr>
            <a:r>
              <a:rPr lang="en-US" sz="1800" dirty="0"/>
              <a:t>found to meet the basic requirements, a personal interview may be conducted by </a:t>
            </a:r>
            <a:r>
              <a:rPr lang="en-US" sz="1800" dirty="0" smtClean="0"/>
              <a:t>the Senior </a:t>
            </a:r>
            <a:r>
              <a:rPr lang="en-US" sz="1800" dirty="0"/>
              <a:t>Chaplain and/or </a:t>
            </a:r>
            <a:r>
              <a:rPr lang="en-US" sz="1800" dirty="0" smtClean="0"/>
              <a:t>MJCC Board </a:t>
            </a:r>
            <a:r>
              <a:rPr lang="en-US" sz="1800" dirty="0"/>
              <a:t>Member(s).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936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Duties of a </a:t>
            </a:r>
            <a:r>
              <a:rPr lang="en-US" b="1" dirty="0" smtClean="0"/>
              <a:t>Chaplain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200" dirty="0" smtClean="0"/>
              <a:t>Death </a:t>
            </a:r>
            <a:r>
              <a:rPr lang="en-US" sz="2200" dirty="0"/>
              <a:t>notification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200" dirty="0"/>
              <a:t>Suicide threats, attempts and completions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200" dirty="0"/>
              <a:t>Deaths of children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200" dirty="0"/>
              <a:t>Fatal accidents or other disaster scenes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200" dirty="0"/>
              <a:t>Scenes of violent crimes against people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200" dirty="0" smtClean="0"/>
              <a:t>Structure </a:t>
            </a:r>
            <a:r>
              <a:rPr lang="en-US" sz="2200" dirty="0"/>
              <a:t>fire </a:t>
            </a:r>
            <a:r>
              <a:rPr lang="en-US" sz="2200" dirty="0" smtClean="0"/>
              <a:t>scenes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200" dirty="0"/>
              <a:t>Responding to hospital emergency rooms when emergency personnel are severely injured or have died while on </a:t>
            </a:r>
            <a:r>
              <a:rPr lang="en-US" sz="2200" dirty="0" smtClean="0"/>
              <a:t>duty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US" sz="2200" dirty="0"/>
              <a:t>Assist department officials in making line of duty death or injury notifications.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238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DUTIES OA A CHAPLAIN (</a:t>
            </a:r>
            <a:r>
              <a:rPr lang="en-US" b="1" dirty="0" err="1" smtClean="0"/>
              <a:t>cont</a:t>
            </a:r>
            <a:r>
              <a:rPr lang="en-US" b="1" dirty="0" smtClean="0"/>
              <a:t>…)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Visit </a:t>
            </a:r>
            <a:r>
              <a:rPr lang="en-US" dirty="0"/>
              <a:t>sick or injured emergency services, law enforcement or crisis personnel at home or in the hospital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Attend and participate in funerals of active as well as retired members of law enforcement, fire department and EMS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Plan and preside at memorial services when appropriate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Go for regular </a:t>
            </a:r>
            <a:r>
              <a:rPr lang="en-US" dirty="0" smtClean="0"/>
              <a:t>“ride </a:t>
            </a:r>
            <a:r>
              <a:rPr lang="en-US" dirty="0" err="1" smtClean="0"/>
              <a:t>alongs</a:t>
            </a:r>
            <a:r>
              <a:rPr lang="en-US" dirty="0" smtClean="0"/>
              <a:t>” </a:t>
            </a:r>
            <a:r>
              <a:rPr lang="en-US" dirty="0"/>
              <a:t>with law enforcement and EMS personnel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Assist personnel in dealing with confused or emotionally distressed individuals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Assist with domestic disputes where families indicate a willingness to accept counseling (short term crisis counseling) and refer to family’s own pastor or appropriate agency</a:t>
            </a:r>
          </a:p>
          <a:p>
            <a:pPr marL="171450" indent="-171450"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Attend social or other important events at the various </a:t>
            </a:r>
            <a:r>
              <a:rPr lang="en-US" dirty="0" smtClean="0"/>
              <a:t>agencies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Ride </a:t>
            </a:r>
            <a:r>
              <a:rPr lang="en-US" b="1" dirty="0" err="1" smtClean="0"/>
              <a:t>Alongs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25963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Ride </a:t>
            </a:r>
            <a:r>
              <a:rPr lang="en-US" dirty="0" err="1"/>
              <a:t>alongs</a:t>
            </a:r>
            <a:r>
              <a:rPr lang="en-US" dirty="0"/>
              <a:t> may be arranged by the Senior Chaplain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Arrive early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Have clear objectives. Pre-arrange with the officer or crew that you will be </a:t>
            </a:r>
            <a:r>
              <a:rPr lang="en-US" dirty="0" smtClean="0"/>
              <a:t>riding with </a:t>
            </a:r>
            <a:r>
              <a:rPr lang="en-US" dirty="0"/>
              <a:t>the extent of your involvement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Your safety is now an additional responsibility of the officer or crew that you </a:t>
            </a:r>
            <a:r>
              <a:rPr lang="en-US" dirty="0" smtClean="0"/>
              <a:t>are riding </a:t>
            </a:r>
            <a:r>
              <a:rPr lang="en-US" dirty="0"/>
              <a:t>with. FOLLOW THEIR GUIDANCE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Do not talk while radio is transmitting or receiving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Know the unit number in which you are riding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Do not preach – you are a visitor in their office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Be open and listen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Each ride should be for a minimum of four hours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All </a:t>
            </a:r>
            <a:r>
              <a:rPr lang="en-US" dirty="0"/>
              <a:t>chaplains are expected to participate in ride </a:t>
            </a:r>
            <a:r>
              <a:rPr lang="en-US" dirty="0" err="1"/>
              <a:t>alongs</a:t>
            </a:r>
            <a:r>
              <a:rPr lang="en-US" dirty="0"/>
              <a:t> on a monthly </a:t>
            </a:r>
            <a:r>
              <a:rPr lang="en-US" dirty="0" smtClean="0"/>
              <a:t>basis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49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Critical Incident Stress </a:t>
            </a:r>
            <a:r>
              <a:rPr lang="en-US" b="1" dirty="0" smtClean="0"/>
              <a:t>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influence of a Chaplain’s initial handling of a critical incident can reduce </a:t>
            </a:r>
            <a:r>
              <a:rPr lang="en-US" dirty="0" smtClean="0"/>
              <a:t>the possibility </a:t>
            </a:r>
            <a:r>
              <a:rPr lang="en-US" dirty="0"/>
              <a:t>of Post Traumatic Stress Disorder. Prompt initiation of a Critical </a:t>
            </a:r>
            <a:r>
              <a:rPr lang="en-US" dirty="0" smtClean="0"/>
              <a:t>Incident Defusing </a:t>
            </a:r>
            <a:r>
              <a:rPr lang="en-US" dirty="0"/>
              <a:t>may eliminate the need for a much more involved debriefing. The definition </a:t>
            </a:r>
            <a:r>
              <a:rPr lang="en-US" dirty="0" smtClean="0"/>
              <a:t>of a </a:t>
            </a:r>
            <a:r>
              <a:rPr lang="en-US" dirty="0"/>
              <a:t>critical incident varies from individual to individual.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will define a critical incident as: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death or severe injury of a child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death or severe injury of a co-worker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multiple </a:t>
            </a:r>
            <a:r>
              <a:rPr lang="en-US" dirty="0"/>
              <a:t>casualties with death or severe trauma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structure </a:t>
            </a:r>
            <a:r>
              <a:rPr lang="en-US" dirty="0"/>
              <a:t>fire with entrapment</a:t>
            </a:r>
          </a:p>
        </p:txBody>
      </p:sp>
    </p:spTree>
    <p:extLst>
      <p:ext uri="{BB962C8B-B14F-4D97-AF65-F5344CB8AC3E}">
        <p14:creationId xmlns:p14="http://schemas.microsoft.com/office/powerpoint/2010/main" val="35991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Critical Incident Stress </a:t>
            </a:r>
            <a:r>
              <a:rPr lang="en-US" b="1" dirty="0" smtClean="0"/>
              <a:t>Management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cont</a:t>
            </a:r>
            <a:r>
              <a:rPr lang="en-US" b="1" dirty="0" smtClean="0"/>
              <a:t>…)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…There </a:t>
            </a:r>
            <a:r>
              <a:rPr lang="en-US" sz="2200" dirty="0"/>
              <a:t>may be events not mentioned here where the need for </a:t>
            </a:r>
            <a:r>
              <a:rPr lang="en-US" sz="2200" dirty="0" smtClean="0"/>
              <a:t>the </a:t>
            </a:r>
            <a:r>
              <a:rPr lang="en-US" sz="2200" dirty="0"/>
              <a:t>Critical Incident </a:t>
            </a:r>
            <a:r>
              <a:rPr lang="en-US" sz="2200" dirty="0" smtClean="0"/>
              <a:t>Stress Management </a:t>
            </a:r>
            <a:r>
              <a:rPr lang="en-US" sz="2200" dirty="0"/>
              <a:t>process may need to </a:t>
            </a:r>
            <a:r>
              <a:rPr lang="en-US" sz="2200" dirty="0" smtClean="0"/>
              <a:t>be implemented</a:t>
            </a:r>
            <a:r>
              <a:rPr lang="en-US" sz="2200" dirty="0"/>
              <a:t>. What follows is a brief overview </a:t>
            </a:r>
            <a:r>
              <a:rPr lang="en-US" sz="2200" dirty="0" smtClean="0"/>
              <a:t>of the </a:t>
            </a:r>
            <a:r>
              <a:rPr lang="en-US" sz="2200" dirty="0"/>
              <a:t>debriefing process (Mitchell model). This debriefing should occur within </a:t>
            </a:r>
            <a:r>
              <a:rPr lang="en-US" sz="2200" dirty="0" smtClean="0"/>
              <a:t>48-72 hours </a:t>
            </a:r>
            <a:r>
              <a:rPr lang="en-US" sz="2200" dirty="0"/>
              <a:t>following the critical incident and should </a:t>
            </a:r>
            <a:r>
              <a:rPr lang="en-US" sz="2200" dirty="0" smtClean="0"/>
              <a:t>be a standardize process.</a:t>
            </a:r>
            <a:endParaRPr lang="en-US" sz="2200" dirty="0"/>
          </a:p>
        </p:txBody>
      </p:sp>
      <p:pic>
        <p:nvPicPr>
          <p:cNvPr id="30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0"/>
            <a:ext cx="1524000" cy="218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12372"/>
            <a:ext cx="3294951" cy="24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2779"/>
            <a:ext cx="330517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15344"/>
            <a:ext cx="1905000" cy="152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8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Critical Incident Stress </a:t>
            </a:r>
            <a:r>
              <a:rPr lang="en-US" b="1" dirty="0" smtClean="0"/>
              <a:t>Management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cont</a:t>
            </a:r>
            <a:r>
              <a:rPr lang="en-US" b="1" dirty="0" smtClean="0"/>
              <a:t>…)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1</a:t>
            </a:r>
            <a:r>
              <a:rPr lang="en-US" sz="1800" b="1" dirty="0"/>
              <a:t>. Introductory phase</a:t>
            </a:r>
            <a:r>
              <a:rPr lang="en-US" sz="1800" dirty="0"/>
              <a:t>: Providing the structure and ground rules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(a) Introduce the debriefing team. Explain who we are, why we are assembled and </a:t>
            </a:r>
            <a:r>
              <a:rPr lang="en-US" sz="1800" dirty="0" smtClean="0"/>
              <a:t>give some </a:t>
            </a:r>
            <a:r>
              <a:rPr lang="en-US" sz="1800" dirty="0"/>
              <a:t>background on the team’s experience.</a:t>
            </a:r>
          </a:p>
          <a:p>
            <a:pPr marL="0" indent="0">
              <a:buNone/>
            </a:pPr>
            <a:r>
              <a:rPr lang="en-US" sz="1800" dirty="0"/>
              <a:t>(b) Explain why we carry out debriefings, emphasizing that it is normal for people </a:t>
            </a:r>
            <a:r>
              <a:rPr lang="en-US" sz="1800" dirty="0" smtClean="0"/>
              <a:t>to have </a:t>
            </a:r>
            <a:r>
              <a:rPr lang="en-US" sz="1800" dirty="0"/>
              <a:t>reactions after exposure to traumatic events.</a:t>
            </a:r>
          </a:p>
          <a:p>
            <a:pPr marL="0" indent="0">
              <a:buNone/>
            </a:pPr>
            <a:r>
              <a:rPr lang="en-US" sz="1800" dirty="0"/>
              <a:t>(c) Structure and ground rules</a:t>
            </a:r>
            <a:r>
              <a:rPr lang="en-US" sz="1800" dirty="0" smtClean="0"/>
              <a:t>: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Make sure that the room is set up before participants arrive and that the           “after- meeting” refreshments will be in place when required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No criticism of others' feelings or reactions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No gallows humor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Explain that the meeting is totally confidential and that no notes will be taken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No one is obliged to speak and no one should try and speak for someone else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Ask for names and connection with the event (i.e., John - fireman)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956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Critical Incident Stress </a:t>
            </a:r>
            <a:r>
              <a:rPr lang="en-US" b="1" dirty="0" smtClean="0"/>
              <a:t>Management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cont</a:t>
            </a:r>
            <a:r>
              <a:rPr lang="en-US" b="1" dirty="0" smtClean="0"/>
              <a:t>…)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Introductory </a:t>
            </a:r>
            <a:r>
              <a:rPr lang="en-US" sz="1800" b="1" dirty="0" smtClean="0"/>
              <a:t>phase (</a:t>
            </a:r>
            <a:r>
              <a:rPr lang="en-US" sz="1800" b="1" dirty="0" err="1" smtClean="0"/>
              <a:t>cont</a:t>
            </a:r>
            <a:r>
              <a:rPr lang="en-US" sz="1800" b="1" dirty="0" smtClean="0"/>
              <a:t>…)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(</a:t>
            </a:r>
            <a:r>
              <a:rPr lang="en-US" sz="1800" dirty="0"/>
              <a:t>c) Structure and ground rules</a:t>
            </a:r>
            <a:r>
              <a:rPr lang="en-US" sz="1800" dirty="0" smtClean="0"/>
              <a:t>: (</a:t>
            </a:r>
            <a:r>
              <a:rPr lang="en-US" sz="1800" dirty="0" err="1" smtClean="0"/>
              <a:t>cont</a:t>
            </a:r>
            <a:r>
              <a:rPr lang="en-US" sz="1800" dirty="0" smtClean="0"/>
              <a:t>…)</a:t>
            </a:r>
            <a:endParaRPr lang="en-US" sz="1800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Differentiate </a:t>
            </a:r>
            <a:r>
              <a:rPr lang="en-US" sz="1800" dirty="0"/>
              <a:t>between CID and technical or operational debriefings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Explain how other people have responded to similar situations in the past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Explain that people may initially feel worse about things during the debrief, this is part of unloading and not bottling things up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Explain that the debrief continues without a break from commencement and may take between two to three hours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No journalists should be present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Ask participants if there is anyone in the room to whom they object to being present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Ensure that all of the participants receive suitable literature with contact details of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individuals, groups or organizations who can offer help or support in the future</a:t>
            </a:r>
          </a:p>
        </p:txBody>
      </p:sp>
    </p:spTree>
    <p:extLst>
      <p:ext uri="{BB962C8B-B14F-4D97-AF65-F5344CB8AC3E}">
        <p14:creationId xmlns:p14="http://schemas.microsoft.com/office/powerpoint/2010/main" val="40000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458200" cy="1222375"/>
          </a:xfrm>
        </p:spPr>
        <p:txBody>
          <a:bodyPr>
            <a:normAutofit/>
          </a:bodyPr>
          <a:lstStyle/>
          <a:p>
            <a:r>
              <a:rPr lang="en-US" b="1" dirty="0" smtClean="0"/>
              <a:t>Mount joy CHAPLAINCY corps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458200" cy="2514600"/>
          </a:xfrm>
        </p:spPr>
        <p:txBody>
          <a:bodyPr>
            <a:normAutofit/>
          </a:bodyPr>
          <a:lstStyle/>
          <a:p>
            <a:r>
              <a:rPr lang="en-US" b="1" dirty="0" smtClean="0"/>
              <a:t>…a </a:t>
            </a:r>
            <a:r>
              <a:rPr lang="en-US" b="1" dirty="0"/>
              <a:t>ministry of </a:t>
            </a:r>
            <a:r>
              <a:rPr lang="en-US" b="1" dirty="0" smtClean="0"/>
              <a:t>presence</a:t>
            </a:r>
          </a:p>
          <a:p>
            <a:endParaRPr lang="en-US" b="1" dirty="0"/>
          </a:p>
          <a:p>
            <a:r>
              <a:rPr lang="en-US" b="1" dirty="0" smtClean="0"/>
              <a:t>CITY OF MOUNT JOY</a:t>
            </a:r>
          </a:p>
          <a:p>
            <a:r>
              <a:rPr lang="en-US" b="1" dirty="0" smtClean="0"/>
              <a:t>PENNSYLVANIA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486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REV. WALTER M. DETRINIDAD</a:t>
            </a:r>
          </a:p>
          <a:p>
            <a:pPr algn="r"/>
            <a:r>
              <a:rPr lang="en-US" dirty="0" smtClean="0"/>
              <a:t>CHAPLAIN</a:t>
            </a:r>
          </a:p>
        </p:txBody>
      </p:sp>
    </p:spTree>
    <p:extLst>
      <p:ext uri="{BB962C8B-B14F-4D97-AF65-F5344CB8AC3E}">
        <p14:creationId xmlns:p14="http://schemas.microsoft.com/office/powerpoint/2010/main" val="19937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Critical Incident Stress </a:t>
            </a:r>
            <a:r>
              <a:rPr lang="en-US" b="1" dirty="0" smtClean="0"/>
              <a:t>Management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cont</a:t>
            </a:r>
            <a:r>
              <a:rPr lang="en-US" b="1" dirty="0" smtClean="0"/>
              <a:t>…)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2</a:t>
            </a:r>
            <a:r>
              <a:rPr lang="en-US" sz="1800" b="1" dirty="0"/>
              <a:t>. Fact </a:t>
            </a:r>
            <a:r>
              <a:rPr lang="en-US" sz="1800" b="1" dirty="0" smtClean="0"/>
              <a:t>phase: </a:t>
            </a:r>
            <a:r>
              <a:rPr lang="en-US" sz="1800" dirty="0"/>
              <a:t>Establishing what happened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Here the aim is to build up a comprehensive picture of what happened, asking </a:t>
            </a:r>
            <a:r>
              <a:rPr lang="en-US" sz="1800" dirty="0" smtClean="0"/>
              <a:t>each participant </a:t>
            </a:r>
            <a:r>
              <a:rPr lang="en-US" sz="1800" dirty="0"/>
              <a:t>to contribute. The emphasis of this phase is on facts, what </a:t>
            </a:r>
            <a:r>
              <a:rPr lang="en-US" sz="1800" dirty="0" smtClean="0"/>
              <a:t>happened rather than </a:t>
            </a:r>
            <a:r>
              <a:rPr lang="en-US" sz="1800" dirty="0"/>
              <a:t>on emotions which are dealt with later during the debriefing process. </a:t>
            </a:r>
            <a:r>
              <a:rPr lang="en-US" sz="1800" dirty="0" smtClean="0"/>
              <a:t>Ask participants </a:t>
            </a:r>
            <a:r>
              <a:rPr lang="en-US" sz="1800" dirty="0"/>
              <a:t>to tell their part of what happened, STICKING TO THE FACTS. </a:t>
            </a:r>
            <a:endParaRPr lang="en-US" sz="1800" dirty="0" smtClean="0"/>
          </a:p>
          <a:p>
            <a:pPr>
              <a:buFont typeface="Wingdings" pitchFamily="2" charset="2"/>
              <a:buChar char="§"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They should </a:t>
            </a:r>
            <a:r>
              <a:rPr lang="en-US" sz="1800" dirty="0"/>
              <a:t>be asked to answer the following set of questions:</a:t>
            </a:r>
          </a:p>
          <a:p>
            <a:endParaRPr lang="en-US" sz="1800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What </a:t>
            </a:r>
            <a:r>
              <a:rPr lang="en-US" sz="1800" dirty="0"/>
              <a:t>happened?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What </a:t>
            </a:r>
            <a:r>
              <a:rPr lang="en-US" sz="1800" dirty="0"/>
              <a:t>did you do?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What </a:t>
            </a:r>
            <a:r>
              <a:rPr lang="en-US" sz="1800" dirty="0"/>
              <a:t>did you see others do?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How </a:t>
            </a:r>
            <a:r>
              <a:rPr lang="en-US" sz="1800" dirty="0"/>
              <a:t>did the incident/event end?</a:t>
            </a:r>
          </a:p>
        </p:txBody>
      </p:sp>
    </p:spTree>
    <p:extLst>
      <p:ext uri="{BB962C8B-B14F-4D97-AF65-F5344CB8AC3E}">
        <p14:creationId xmlns:p14="http://schemas.microsoft.com/office/powerpoint/2010/main" val="5303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Critical Incident Stress </a:t>
            </a:r>
            <a:r>
              <a:rPr lang="en-US" b="1" dirty="0" smtClean="0"/>
              <a:t>Management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cont</a:t>
            </a:r>
            <a:r>
              <a:rPr lang="en-US" b="1" dirty="0" smtClean="0"/>
              <a:t>…)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Fact </a:t>
            </a:r>
            <a:r>
              <a:rPr lang="en-US" sz="1800" b="1" dirty="0" smtClean="0"/>
              <a:t>phase (</a:t>
            </a:r>
            <a:r>
              <a:rPr lang="en-US" sz="1800" b="1" dirty="0" err="1" smtClean="0"/>
              <a:t>cont</a:t>
            </a:r>
            <a:r>
              <a:rPr lang="en-US" sz="1800" b="1" dirty="0" smtClean="0"/>
              <a:t>…)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dirty="0"/>
              <a:t>Questions should be tailored according to the incident to obtain the </a:t>
            </a:r>
            <a:r>
              <a:rPr lang="en-US" sz="1800" dirty="0" smtClean="0"/>
              <a:t>following information</a:t>
            </a:r>
            <a:r>
              <a:rPr lang="en-US" sz="1800" dirty="0"/>
              <a:t>:</a:t>
            </a:r>
          </a:p>
          <a:p>
            <a:endParaRPr lang="en-US" sz="1800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What </a:t>
            </a:r>
            <a:r>
              <a:rPr lang="en-US" sz="1800" dirty="0"/>
              <a:t>happened from the participants point of </a:t>
            </a:r>
            <a:r>
              <a:rPr lang="en-US" sz="1800" dirty="0" smtClean="0"/>
              <a:t>view?</a:t>
            </a:r>
            <a:endParaRPr lang="en-US" sz="1800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How </a:t>
            </a:r>
            <a:r>
              <a:rPr lang="en-US" sz="1800" dirty="0"/>
              <a:t>they </a:t>
            </a:r>
            <a:r>
              <a:rPr lang="en-US" sz="1800" dirty="0" smtClean="0"/>
              <a:t>reacted?</a:t>
            </a:r>
            <a:endParaRPr lang="en-US" sz="1800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How </a:t>
            </a:r>
            <a:r>
              <a:rPr lang="en-US" sz="1800" dirty="0"/>
              <a:t>they related to others involved, if </a:t>
            </a:r>
            <a:r>
              <a:rPr lang="en-US" sz="1800" dirty="0" smtClean="0"/>
              <a:t>appropriate?</a:t>
            </a:r>
            <a:endParaRPr lang="en-US" sz="1800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How </a:t>
            </a:r>
            <a:r>
              <a:rPr lang="en-US" sz="1800" dirty="0"/>
              <a:t>the incident came to an </a:t>
            </a:r>
            <a:r>
              <a:rPr lang="en-US" sz="1800" dirty="0" smtClean="0"/>
              <a:t>end?</a:t>
            </a:r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members of the group may have widely divergent views on the events at the </a:t>
            </a:r>
            <a:r>
              <a:rPr lang="en-US" sz="1800" dirty="0" smtClean="0"/>
              <a:t>incident scene </a:t>
            </a:r>
            <a:r>
              <a:rPr lang="en-US" sz="1800" dirty="0"/>
              <a:t>due to personal perceptions.</a:t>
            </a:r>
          </a:p>
        </p:txBody>
      </p:sp>
    </p:spTree>
    <p:extLst>
      <p:ext uri="{BB962C8B-B14F-4D97-AF65-F5344CB8AC3E}">
        <p14:creationId xmlns:p14="http://schemas.microsoft.com/office/powerpoint/2010/main" val="37643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Critical Incident Stress </a:t>
            </a:r>
            <a:r>
              <a:rPr lang="en-US" b="1" dirty="0" smtClean="0"/>
              <a:t>Management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cont</a:t>
            </a:r>
            <a:r>
              <a:rPr lang="en-US" b="1" dirty="0" smtClean="0"/>
              <a:t>…)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3. Cognition phase: </a:t>
            </a:r>
            <a:r>
              <a:rPr lang="en-US" sz="1800" dirty="0"/>
              <a:t>Discuss thoughts about what happened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Ask </a:t>
            </a:r>
            <a:r>
              <a:rPr lang="en-US" sz="1800" dirty="0"/>
              <a:t>participants to share their thoughts leading up to, during and after </a:t>
            </a:r>
            <a:r>
              <a:rPr lang="en-US" sz="1800" dirty="0" smtClean="0"/>
              <a:t>the incident</a:t>
            </a:r>
            <a:r>
              <a:rPr lang="en-US" sz="1800" dirty="0"/>
              <a:t>.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Ask </a:t>
            </a:r>
            <a:r>
              <a:rPr lang="en-US" sz="1800" dirty="0"/>
              <a:t>them to tell why they did what they did (as discussed in the fact phase). </a:t>
            </a:r>
            <a:r>
              <a:rPr lang="en-US" sz="1800" dirty="0" smtClean="0"/>
              <a:t>This is </a:t>
            </a:r>
            <a:r>
              <a:rPr lang="en-US" sz="1800" dirty="0"/>
              <a:t>important because people will often have baseless misgivings about what </a:t>
            </a:r>
            <a:r>
              <a:rPr lang="en-US" sz="1800" dirty="0" smtClean="0"/>
              <a:t>they could</a:t>
            </a:r>
            <a:r>
              <a:rPr lang="en-US" sz="1800" dirty="0"/>
              <a:t>, should or would have liked to have done during an incident. There may </a:t>
            </a:r>
            <a:r>
              <a:rPr lang="en-US" sz="1800" dirty="0" smtClean="0"/>
              <a:t>be an </a:t>
            </a:r>
            <a:r>
              <a:rPr lang="en-US" sz="1800" dirty="0"/>
              <a:t>element of the armchair expert syndrome involved here. We often hear </a:t>
            </a:r>
            <a:r>
              <a:rPr lang="en-US" sz="1800" dirty="0" smtClean="0"/>
              <a:t>of people </a:t>
            </a:r>
            <a:r>
              <a:rPr lang="en-US" sz="1800" dirty="0"/>
              <a:t>not involved in an incident saying things such as 'If I had been there </a:t>
            </a:r>
            <a:r>
              <a:rPr lang="en-US" sz="1800" dirty="0" smtClean="0"/>
              <a:t>I would </a:t>
            </a:r>
            <a:r>
              <a:rPr lang="en-US" sz="1800" dirty="0"/>
              <a:t>have done…' Although these are often overly optimistic and </a:t>
            </a:r>
            <a:r>
              <a:rPr lang="en-US" sz="1800" dirty="0" smtClean="0"/>
              <a:t>rather expressions </a:t>
            </a:r>
            <a:r>
              <a:rPr lang="en-US" sz="1800" dirty="0"/>
              <a:t>of what they hope they would do, the reality is somewhat different</a:t>
            </a:r>
            <a:r>
              <a:rPr lang="en-US" sz="1800" dirty="0" smtClean="0"/>
              <a:t>. This </a:t>
            </a:r>
            <a:r>
              <a:rPr lang="en-US" sz="1800" dirty="0"/>
              <a:t>notwithstanding, statements such as this, stated as they usually are with </a:t>
            </a:r>
            <a:r>
              <a:rPr lang="en-US" sz="1800" dirty="0" smtClean="0"/>
              <a:t>great conviction</a:t>
            </a:r>
            <a:r>
              <a:rPr lang="en-US" sz="1800" dirty="0"/>
              <a:t>, can have seriously detrimental effects on recently </a:t>
            </a:r>
            <a:r>
              <a:rPr lang="en-US" sz="1800" dirty="0" smtClean="0"/>
              <a:t>traumatized persons</a:t>
            </a:r>
            <a:r>
              <a:rPr lang="en-US" sz="1800" dirty="0"/>
              <a:t>. Their sense of self-worth can be further undermined. The only </a:t>
            </a:r>
            <a:r>
              <a:rPr lang="en-US" sz="1800" dirty="0" smtClean="0"/>
              <a:t>effective counter </a:t>
            </a:r>
            <a:r>
              <a:rPr lang="en-US" sz="1800" dirty="0"/>
              <a:t>to the armchair expert is the 'man on scene' principle. The only “expert” </a:t>
            </a:r>
            <a:r>
              <a:rPr lang="en-US" sz="1800" dirty="0" smtClean="0"/>
              <a:t>is the </a:t>
            </a:r>
            <a:r>
              <a:rPr lang="en-US" sz="1800" dirty="0"/>
              <a:t>person who was there when it happened, and no one else! Even </a:t>
            </a:r>
            <a:r>
              <a:rPr lang="en-US" sz="1800" dirty="0" smtClean="0"/>
              <a:t>people who have </a:t>
            </a:r>
            <a:r>
              <a:rPr lang="en-US" sz="1800" dirty="0"/>
              <a:t>survived other traumatic situations cannot claim to be experts on </a:t>
            </a:r>
            <a:r>
              <a:rPr lang="en-US" sz="1800" dirty="0" smtClean="0"/>
              <a:t>YOUR trauma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14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Critical Incident Stress </a:t>
            </a:r>
            <a:r>
              <a:rPr lang="en-US" b="1" dirty="0" smtClean="0"/>
              <a:t>Management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cont</a:t>
            </a:r>
            <a:r>
              <a:rPr lang="en-US" b="1" dirty="0" smtClean="0"/>
              <a:t>…)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3. Cognition </a:t>
            </a:r>
            <a:r>
              <a:rPr lang="en-US" sz="1800" b="1" dirty="0" smtClean="0"/>
              <a:t>phase (</a:t>
            </a:r>
            <a:r>
              <a:rPr lang="en-US" sz="1800" b="1" dirty="0" err="1" smtClean="0"/>
              <a:t>cont</a:t>
            </a:r>
            <a:r>
              <a:rPr lang="en-US" sz="1800" b="1" dirty="0" smtClean="0"/>
              <a:t>…)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Ask </a:t>
            </a:r>
            <a:r>
              <a:rPr lang="en-US" sz="1800" dirty="0"/>
              <a:t>participants what their impressions are now and compare them to </a:t>
            </a:r>
            <a:r>
              <a:rPr lang="en-US" sz="1800" dirty="0" smtClean="0"/>
              <a:t>their impressions </a:t>
            </a:r>
            <a:r>
              <a:rPr lang="en-US" sz="1800" dirty="0"/>
              <a:t>at the time of the incident or shortly afterwards</a:t>
            </a:r>
            <a:r>
              <a:rPr lang="en-US" sz="18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4. Reaction phase: </a:t>
            </a:r>
            <a:r>
              <a:rPr lang="en-US" sz="1800" dirty="0"/>
              <a:t>Discuss emotions associated with what happened</a:t>
            </a:r>
          </a:p>
          <a:p>
            <a:pPr marL="0" indent="0">
              <a:buNone/>
            </a:pPr>
            <a:r>
              <a:rPr lang="en-US" sz="1800" dirty="0"/>
              <a:t>This is usually the longest and most involved phase of the debriefing process. </a:t>
            </a:r>
            <a:r>
              <a:rPr lang="en-US" sz="1800" dirty="0" smtClean="0"/>
              <a:t>This phase </a:t>
            </a:r>
            <a:r>
              <a:rPr lang="en-US" sz="1800" dirty="0"/>
              <a:t>deals with feelings and emotional reactions to what people experienced. </a:t>
            </a:r>
            <a:r>
              <a:rPr lang="en-US" sz="1800" dirty="0" smtClean="0"/>
              <a:t>You should </a:t>
            </a:r>
            <a:r>
              <a:rPr lang="en-US" sz="1800" dirty="0"/>
              <a:t>include questions about impressions, what people saw, heard, felt and smelled</a:t>
            </a:r>
            <a:r>
              <a:rPr lang="en-US" sz="1800" dirty="0" smtClean="0"/>
              <a:t>. Great </a:t>
            </a:r>
            <a:r>
              <a:rPr lang="en-US" sz="1800" dirty="0"/>
              <a:t>importance is placed on ensuring that the normalcy of reactions is understood. </a:t>
            </a:r>
            <a:r>
              <a:rPr lang="en-US" sz="1800" dirty="0" smtClean="0"/>
              <a:t>Be prepared </a:t>
            </a:r>
            <a:r>
              <a:rPr lang="en-US" sz="1800" dirty="0"/>
              <a:t>to offer reassurance and to encourage reassurance and supportive </a:t>
            </a:r>
            <a:r>
              <a:rPr lang="en-US" sz="1800" dirty="0" smtClean="0"/>
              <a:t>comment from the </a:t>
            </a:r>
            <a:r>
              <a:rPr lang="en-US" sz="1800" dirty="0"/>
              <a:t>floor.</a:t>
            </a:r>
          </a:p>
        </p:txBody>
      </p:sp>
    </p:spTree>
    <p:extLst>
      <p:ext uri="{BB962C8B-B14F-4D97-AF65-F5344CB8AC3E}">
        <p14:creationId xmlns:p14="http://schemas.microsoft.com/office/powerpoint/2010/main" val="324740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Critical Incident Stress </a:t>
            </a:r>
            <a:r>
              <a:rPr lang="en-US" b="1" dirty="0" smtClean="0"/>
              <a:t>Management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cont</a:t>
            </a:r>
            <a:r>
              <a:rPr lang="en-US" b="1" dirty="0" smtClean="0"/>
              <a:t>…)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5. Symptom phase: </a:t>
            </a:r>
            <a:r>
              <a:rPr lang="en-US" sz="1800" dirty="0"/>
              <a:t>Review signs and symptoms of stress and PTSD</a:t>
            </a:r>
          </a:p>
          <a:p>
            <a:pPr marL="0" indent="0">
              <a:buNone/>
            </a:pPr>
            <a:r>
              <a:rPr lang="en-US" sz="1800" dirty="0"/>
              <a:t>The important questions here focus on what did a person feel during the incident. If </a:t>
            </a:r>
            <a:r>
              <a:rPr lang="en-US" sz="1800" dirty="0" smtClean="0"/>
              <a:t>they experienced </a:t>
            </a:r>
            <a:r>
              <a:rPr lang="en-US" sz="1800" dirty="0"/>
              <a:t>shaking legs ask them to say so, if they were paralyzed with fear, again </a:t>
            </a:r>
            <a:r>
              <a:rPr lang="en-US" sz="1800" dirty="0" smtClean="0"/>
              <a:t>ask them </a:t>
            </a:r>
            <a:r>
              <a:rPr lang="en-US" sz="1800" dirty="0"/>
              <a:t>to get it out. Expect some reticence if debriefing a group with a strong </a:t>
            </a:r>
            <a:r>
              <a:rPr lang="en-US" sz="1800" dirty="0" smtClean="0"/>
              <a:t>macho image and </a:t>
            </a:r>
            <a:r>
              <a:rPr lang="en-US" sz="1800" dirty="0"/>
              <a:t>culture, but explain that they are human beings - not robots! The aim of </a:t>
            </a:r>
            <a:r>
              <a:rPr lang="en-US" sz="1800" dirty="0" smtClean="0"/>
              <a:t>this phase is that </a:t>
            </a:r>
            <a:r>
              <a:rPr lang="en-US" sz="1800" dirty="0"/>
              <a:t>people can understand that their reactions at the time and any continuing </a:t>
            </a:r>
            <a:r>
              <a:rPr lang="en-US" sz="1800" dirty="0" smtClean="0"/>
              <a:t>reactions dating </a:t>
            </a:r>
            <a:r>
              <a:rPr lang="en-US" sz="1800" dirty="0"/>
              <a:t>from the event are normal and predictable under the conditions that they </a:t>
            </a:r>
            <a:r>
              <a:rPr lang="en-US" sz="1800" dirty="0" smtClean="0"/>
              <a:t>were facing</a:t>
            </a:r>
            <a:r>
              <a:rPr lang="en-US" sz="1800" dirty="0"/>
              <a:t>, and again, this point must be emphasized throughout.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Common </a:t>
            </a:r>
            <a:r>
              <a:rPr lang="en-US" sz="1800" dirty="0"/>
              <a:t>symptoms may include gastro-intestinal distress, frequent urination, loss </a:t>
            </a:r>
            <a:r>
              <a:rPr lang="en-US" sz="1800" dirty="0" smtClean="0"/>
              <a:t>of bowel </a:t>
            </a:r>
            <a:r>
              <a:rPr lang="en-US" sz="1800" dirty="0"/>
              <a:t>and bladder control, loss of sexual interest, heart pounding, shortness of breath</a:t>
            </a:r>
            <a:r>
              <a:rPr lang="en-US" sz="1800" dirty="0" smtClean="0"/>
              <a:t>, muscle</a:t>
            </a:r>
            <a:r>
              <a:rPr lang="en-US" sz="1800" dirty="0"/>
              <a:t>, back, neck and head ache, trembling, jumpiness and startle reactions.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Insomnia</a:t>
            </a:r>
            <a:r>
              <a:rPr lang="en-US" sz="1800" dirty="0"/>
              <a:t>, bad dreams, intrusive memories, trouble concentrating, remembering </a:t>
            </a:r>
            <a:r>
              <a:rPr lang="en-US" sz="1800" dirty="0" smtClean="0"/>
              <a:t>details and </a:t>
            </a:r>
            <a:r>
              <a:rPr lang="en-US" sz="1800" dirty="0"/>
              <a:t>irritability are also symptoms.</a:t>
            </a:r>
          </a:p>
        </p:txBody>
      </p:sp>
    </p:spTree>
    <p:extLst>
      <p:ext uri="{BB962C8B-B14F-4D97-AF65-F5344CB8AC3E}">
        <p14:creationId xmlns:p14="http://schemas.microsoft.com/office/powerpoint/2010/main" val="14863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Critical Incident Stress </a:t>
            </a:r>
            <a:r>
              <a:rPr lang="en-US" b="1" dirty="0" smtClean="0"/>
              <a:t>Management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cont</a:t>
            </a:r>
            <a:r>
              <a:rPr lang="en-US" b="1" dirty="0" smtClean="0"/>
              <a:t>…)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6. Educational phase: E</a:t>
            </a:r>
            <a:r>
              <a:rPr lang="en-US" sz="1800" dirty="0"/>
              <a:t>mphasizing the normality of reactions plus information </a:t>
            </a:r>
            <a:r>
              <a:rPr lang="en-US" sz="1800" dirty="0" smtClean="0"/>
              <a:t>about useful </a:t>
            </a:r>
            <a:r>
              <a:rPr lang="en-US" sz="1800" dirty="0"/>
              <a:t>coping </a:t>
            </a:r>
            <a:r>
              <a:rPr lang="en-US" sz="1800" dirty="0" smtClean="0"/>
              <a:t>strategies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This is another phase whose aim is cognitive understanding. We continue to </a:t>
            </a:r>
            <a:r>
              <a:rPr lang="en-US" sz="1800" dirty="0" smtClean="0"/>
              <a:t>emphasize the </a:t>
            </a:r>
            <a:r>
              <a:rPr lang="en-US" sz="1800" dirty="0"/>
              <a:t>normalcy of reactions, and to prepare people for the possibility of any </a:t>
            </a:r>
            <a:r>
              <a:rPr lang="en-US" sz="1800" dirty="0" smtClean="0"/>
              <a:t>future reactions</a:t>
            </a:r>
            <a:r>
              <a:rPr lang="en-US" sz="1800" dirty="0"/>
              <a:t>. During this phase possible coping strategies are also introduced </a:t>
            </a:r>
            <a:r>
              <a:rPr lang="en-US" sz="1800" dirty="0" smtClean="0"/>
              <a:t>and discussed. The </a:t>
            </a:r>
            <a:r>
              <a:rPr lang="en-US" sz="1800" dirty="0" err="1"/>
              <a:t>debriefer</a:t>
            </a:r>
            <a:r>
              <a:rPr lang="en-US" sz="1800" dirty="0"/>
              <a:t> should also look for any positive aspects arising from what happened.</a:t>
            </a:r>
          </a:p>
        </p:txBody>
      </p:sp>
    </p:spTree>
    <p:extLst>
      <p:ext uri="{BB962C8B-B14F-4D97-AF65-F5344CB8AC3E}">
        <p14:creationId xmlns:p14="http://schemas.microsoft.com/office/powerpoint/2010/main" val="29814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Critical Incident Stress </a:t>
            </a:r>
            <a:r>
              <a:rPr lang="en-US" b="1" dirty="0" smtClean="0"/>
              <a:t>Management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 err="1" smtClean="0"/>
              <a:t>cont</a:t>
            </a:r>
            <a:r>
              <a:rPr lang="en-US" b="1" dirty="0" smtClean="0"/>
              <a:t>…)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7. Re-entry phase </a:t>
            </a:r>
            <a:r>
              <a:rPr lang="en-US" sz="1800" dirty="0"/>
              <a:t>Summing up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This </a:t>
            </a:r>
            <a:r>
              <a:rPr lang="en-US" sz="1800" dirty="0"/>
              <a:t>phase looks to the future, available support and allows time for any questions to </a:t>
            </a:r>
            <a:r>
              <a:rPr lang="en-US" sz="1800" dirty="0" smtClean="0"/>
              <a:t>be  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raised. The team leader gives a brief summary of the preceding session and </a:t>
            </a:r>
            <a:r>
              <a:rPr lang="en-US" sz="1800" dirty="0" smtClean="0"/>
              <a:t>ensures  that team </a:t>
            </a:r>
            <a:r>
              <a:rPr lang="en-US" sz="1800" dirty="0"/>
              <a:t>members have distributed informational leaflets. Any loose ends are </a:t>
            </a:r>
            <a:r>
              <a:rPr lang="en-US" sz="1800" dirty="0" smtClean="0"/>
              <a:t>dealt with </a:t>
            </a:r>
            <a:r>
              <a:rPr lang="en-US" sz="1800" dirty="0"/>
              <a:t>now.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refreshment gathering after the debriefing is officially brought to an end can </a:t>
            </a:r>
            <a:r>
              <a:rPr lang="en-US" sz="1800" dirty="0" smtClean="0"/>
              <a:t>and should </a:t>
            </a:r>
            <a:r>
              <a:rPr lang="en-US" sz="1800" dirty="0"/>
              <a:t>be considered </a:t>
            </a:r>
            <a:r>
              <a:rPr lang="en-US" sz="1800" b="1" dirty="0"/>
              <a:t>BY THE DEBRIEF TEAM ONLY </a:t>
            </a:r>
            <a:r>
              <a:rPr lang="en-US" sz="1800" dirty="0"/>
              <a:t>as a continuation of </a:t>
            </a:r>
            <a:r>
              <a:rPr lang="en-US" sz="1800" dirty="0" smtClean="0"/>
              <a:t>the normalization </a:t>
            </a:r>
            <a:r>
              <a:rPr lang="en-US" sz="1800" dirty="0"/>
              <a:t>process. Some people benefit more from their interactions during </a:t>
            </a:r>
            <a:r>
              <a:rPr lang="en-US" sz="1800" dirty="0" smtClean="0"/>
              <a:t>this informal </a:t>
            </a:r>
            <a:r>
              <a:rPr lang="en-US" sz="1800" dirty="0"/>
              <a:t>gathering and welcome the opportunities to talk without worrying about </a:t>
            </a:r>
            <a:r>
              <a:rPr lang="en-US" sz="1800" dirty="0" smtClean="0"/>
              <a:t>being under </a:t>
            </a:r>
            <a:r>
              <a:rPr lang="en-US" sz="1800" dirty="0"/>
              <a:t>scrutiny and to discuss personal issues and concerns in more detail. </a:t>
            </a:r>
            <a:r>
              <a:rPr lang="en-US" sz="1800" dirty="0" smtClean="0"/>
              <a:t>Although this is </a:t>
            </a:r>
            <a:r>
              <a:rPr lang="en-US" sz="1800" dirty="0"/>
              <a:t>not listed in any of the official literature that we have seen it is a very </a:t>
            </a:r>
            <a:r>
              <a:rPr lang="en-US" sz="1800" dirty="0" smtClean="0"/>
              <a:t>important point to </a:t>
            </a:r>
            <a:r>
              <a:rPr lang="en-US" sz="1800" dirty="0"/>
              <a:t>bear in mind.</a:t>
            </a:r>
          </a:p>
        </p:txBody>
      </p:sp>
    </p:spTree>
    <p:extLst>
      <p:ext uri="{BB962C8B-B14F-4D97-AF65-F5344CB8AC3E}">
        <p14:creationId xmlns:p14="http://schemas.microsoft.com/office/powerpoint/2010/main" val="15413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DEATH NOTIFICATION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Death Notification</a:t>
            </a: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n-US" sz="1800" dirty="0" smtClean="0"/>
              <a:t>The </a:t>
            </a:r>
            <a:r>
              <a:rPr lang="en-US" sz="1800" dirty="0"/>
              <a:t>coroner or medical examiner is absolutely responsible for determining the </a:t>
            </a:r>
            <a:r>
              <a:rPr lang="en-US" sz="1800" dirty="0" smtClean="0"/>
              <a:t>identity of </a:t>
            </a:r>
            <a:r>
              <a:rPr lang="en-US" sz="1800" dirty="0"/>
              <a:t>the deceased.</a:t>
            </a: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n-US" sz="1800" dirty="0" smtClean="0"/>
              <a:t>Notify </a:t>
            </a:r>
            <a:r>
              <a:rPr lang="en-US" sz="1800" dirty="0"/>
              <a:t>in person. Don't call. Do not take any possessions of the victim to </a:t>
            </a:r>
            <a:r>
              <a:rPr lang="en-US" sz="1800" dirty="0" smtClean="0"/>
              <a:t>the notification</a:t>
            </a:r>
            <a:r>
              <a:rPr lang="en-US" sz="1800" dirty="0"/>
              <a:t>. If there is absolutely no alternative to a phone call, arrange for </a:t>
            </a:r>
            <a:r>
              <a:rPr lang="en-US" sz="1800" dirty="0" smtClean="0"/>
              <a:t>a professional</a:t>
            </a:r>
            <a:r>
              <a:rPr lang="en-US" sz="1800" dirty="0"/>
              <a:t>, neighbor, or a friend to be with the next of kin when the call comes.</a:t>
            </a: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n-US" sz="1800" dirty="0" smtClean="0"/>
              <a:t>If </a:t>
            </a:r>
            <a:r>
              <a:rPr lang="en-US" sz="1800" dirty="0"/>
              <a:t>a large group is to be notified, request additional chaplains.</a:t>
            </a: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n-US" sz="1800" dirty="0" smtClean="0"/>
              <a:t>Talk </a:t>
            </a:r>
            <a:r>
              <a:rPr lang="en-US" sz="1800" dirty="0"/>
              <a:t>about your reactions to the death with your team member(s) before </a:t>
            </a:r>
            <a:r>
              <a:rPr lang="en-US" sz="1800" dirty="0" smtClean="0"/>
              <a:t>the notification </a:t>
            </a:r>
            <a:r>
              <a:rPr lang="en-US" sz="1800" dirty="0"/>
              <a:t>to enable you to better focus on the family when you arrive.</a:t>
            </a: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n-US" sz="1800" dirty="0" smtClean="0"/>
              <a:t>Present </a:t>
            </a:r>
            <a:r>
              <a:rPr lang="en-US" sz="1800" dirty="0"/>
              <a:t>credentials and ask to come in.</a:t>
            </a: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n-US" sz="1800" dirty="0" smtClean="0"/>
              <a:t>Sit </a:t>
            </a:r>
            <a:r>
              <a:rPr lang="en-US" sz="1800" dirty="0"/>
              <a:t>down, ask them to sit down, and be sure you have the nearest next of kin (do </a:t>
            </a:r>
            <a:r>
              <a:rPr lang="en-US" sz="1800" dirty="0" smtClean="0"/>
              <a:t>not notify </a:t>
            </a:r>
            <a:r>
              <a:rPr lang="en-US" sz="1800" dirty="0"/>
              <a:t>siblings before notifying parents or spouse). Never notify a child. Never use a </a:t>
            </a:r>
            <a:r>
              <a:rPr lang="en-US" sz="1800" dirty="0" smtClean="0"/>
              <a:t>child as </a:t>
            </a:r>
            <a:r>
              <a:rPr lang="en-US" sz="1800" dirty="0"/>
              <a:t>a translator.</a:t>
            </a: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n-US" sz="1800" dirty="0" smtClean="0"/>
              <a:t>Use </a:t>
            </a:r>
            <a:r>
              <a:rPr lang="en-US" sz="1800" dirty="0"/>
              <a:t>the victim's name... "Are you the parents of ________?"</a:t>
            </a: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n-US" sz="1800" dirty="0" smtClean="0"/>
              <a:t>Inform </a:t>
            </a:r>
            <a:r>
              <a:rPr lang="en-US" sz="1800" dirty="0"/>
              <a:t>simply and directly with warmth and compassion.</a:t>
            </a:r>
          </a:p>
          <a:p>
            <a:pPr>
              <a:buClr>
                <a:schemeClr val="tx2"/>
              </a:buClr>
              <a:buFont typeface="+mj-lt"/>
              <a:buAutoNum type="arabicPeriod"/>
            </a:pPr>
            <a:r>
              <a:rPr lang="en-US" sz="1800" dirty="0" smtClean="0"/>
              <a:t>Do </a:t>
            </a:r>
            <a:r>
              <a:rPr lang="en-US" sz="1800" dirty="0"/>
              <a:t>not use expressions like "expired," "passed away," or "we've lost __________."</a:t>
            </a:r>
          </a:p>
        </p:txBody>
      </p:sp>
    </p:spTree>
    <p:extLst>
      <p:ext uri="{BB962C8B-B14F-4D97-AF65-F5344CB8AC3E}">
        <p14:creationId xmlns:p14="http://schemas.microsoft.com/office/powerpoint/2010/main" val="1771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DEATH NOTIFICATION (</a:t>
            </a:r>
            <a:r>
              <a:rPr lang="en-US" b="1" dirty="0" err="1" smtClean="0"/>
              <a:t>cont</a:t>
            </a:r>
            <a:r>
              <a:rPr lang="en-US" b="1" dirty="0" smtClean="0"/>
              <a:t>…)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Death </a:t>
            </a:r>
            <a:r>
              <a:rPr lang="en-US" sz="1800" dirty="0" smtClean="0"/>
              <a:t>Notification (</a:t>
            </a:r>
            <a:r>
              <a:rPr lang="en-US" sz="1800" dirty="0" err="1" smtClean="0"/>
              <a:t>cont</a:t>
            </a:r>
            <a:r>
              <a:rPr lang="en-US" sz="1800" dirty="0" smtClean="0"/>
              <a:t>…)</a:t>
            </a:r>
            <a:endParaRPr lang="en-US" sz="1800" dirty="0"/>
          </a:p>
          <a:p>
            <a:pPr>
              <a:buClr>
                <a:schemeClr val="tx2"/>
              </a:buClr>
              <a:buFont typeface="+mj-lt"/>
              <a:buAutoNum type="arabicPeriod" startAt="10"/>
            </a:pPr>
            <a:r>
              <a:rPr lang="en-US" sz="1800" dirty="0" smtClean="0"/>
              <a:t>Sample </a:t>
            </a:r>
            <a:r>
              <a:rPr lang="en-US" sz="1800" dirty="0"/>
              <a:t>script: "I'm afraid I have some very bad news for you." Pause a </a:t>
            </a:r>
            <a:r>
              <a:rPr lang="en-US" sz="1800" dirty="0" smtClean="0"/>
              <a:t>moment to allow </a:t>
            </a:r>
            <a:r>
              <a:rPr lang="en-US" sz="1800" dirty="0"/>
              <a:t>them to "prepare." "Name has been involved in __________ and (s)he </a:t>
            </a:r>
            <a:r>
              <a:rPr lang="en-US" sz="1800" dirty="0" smtClean="0"/>
              <a:t>has died.“ Pause </a:t>
            </a:r>
            <a:r>
              <a:rPr lang="en-US" sz="1800" dirty="0"/>
              <a:t>again. "I am so sorry." Adding your condolence is very important because </a:t>
            </a:r>
            <a:r>
              <a:rPr lang="en-US" sz="1800" dirty="0" smtClean="0"/>
              <a:t>it expresses </a:t>
            </a:r>
            <a:r>
              <a:rPr lang="en-US" sz="1800" dirty="0"/>
              <a:t>feelings rather than facts, and invites them to express their own.</a:t>
            </a:r>
          </a:p>
          <a:p>
            <a:pPr>
              <a:buClr>
                <a:schemeClr val="tx2"/>
              </a:buClr>
              <a:buFont typeface="+mj-lt"/>
              <a:buAutoNum type="arabicPeriod" startAt="10"/>
            </a:pPr>
            <a:r>
              <a:rPr lang="en-US" sz="1800" dirty="0" smtClean="0"/>
              <a:t>Continue </a:t>
            </a:r>
            <a:r>
              <a:rPr lang="en-US" sz="1800" dirty="0"/>
              <a:t>to use the words "dead" or "died" through ongoing conversation</a:t>
            </a:r>
            <a:r>
              <a:rPr lang="en-US" sz="1800" dirty="0" smtClean="0"/>
              <a:t>. Continue to </a:t>
            </a:r>
            <a:r>
              <a:rPr lang="en-US" sz="1800" dirty="0"/>
              <a:t>use the victim's name, not "body" or "the deceased."</a:t>
            </a:r>
          </a:p>
          <a:p>
            <a:pPr>
              <a:buClr>
                <a:schemeClr val="tx2"/>
              </a:buClr>
              <a:buFont typeface="+mj-lt"/>
              <a:buAutoNum type="arabicPeriod" startAt="10"/>
            </a:pPr>
            <a:r>
              <a:rPr lang="en-US" sz="1800" dirty="0" smtClean="0"/>
              <a:t>Do </a:t>
            </a:r>
            <a:r>
              <a:rPr lang="en-US" sz="1800" dirty="0"/>
              <a:t>not blame the victim in any way for what happened, even though he/she may </a:t>
            </a:r>
            <a:r>
              <a:rPr lang="en-US" sz="1800" dirty="0" smtClean="0"/>
              <a:t>have been </a:t>
            </a:r>
            <a:r>
              <a:rPr lang="en-US" sz="1800" dirty="0"/>
              <a:t>fully or partially at fault.</a:t>
            </a:r>
          </a:p>
          <a:p>
            <a:pPr>
              <a:buClr>
                <a:schemeClr val="tx2"/>
              </a:buClr>
              <a:buFont typeface="+mj-lt"/>
              <a:buAutoNum type="arabicPeriod" startAt="10"/>
            </a:pPr>
            <a:r>
              <a:rPr lang="en-US" sz="1800" dirty="0" smtClean="0"/>
              <a:t>Do </a:t>
            </a:r>
            <a:r>
              <a:rPr lang="en-US" sz="1800" dirty="0"/>
              <a:t>not discount feelings, theirs or yours. Intense reactions are normal. Expect fight</a:t>
            </a:r>
            <a:r>
              <a:rPr lang="en-US" sz="1800" dirty="0" smtClean="0"/>
              <a:t>, flight</a:t>
            </a:r>
            <a:r>
              <a:rPr lang="en-US" sz="1800" dirty="0"/>
              <a:t>, freezing, or other forms of regression. If someone goes into shock have them </a:t>
            </a:r>
            <a:r>
              <a:rPr lang="en-US" sz="1800" dirty="0" smtClean="0"/>
              <a:t>lie down</a:t>
            </a:r>
            <a:r>
              <a:rPr lang="en-US" sz="1800" dirty="0"/>
              <a:t>, elevate their feet, keep them warm, monitor breathing and pulse, and call </a:t>
            </a:r>
            <a:r>
              <a:rPr lang="en-US" sz="1800" dirty="0" smtClean="0"/>
              <a:t>for medical </a:t>
            </a:r>
            <a:r>
              <a:rPr lang="en-US" sz="1800" dirty="0"/>
              <a:t>assistance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67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DEATH NOTIFICATION (</a:t>
            </a:r>
            <a:r>
              <a:rPr lang="en-US" b="1" dirty="0" err="1" smtClean="0"/>
              <a:t>cont</a:t>
            </a:r>
            <a:r>
              <a:rPr lang="en-US" b="1" dirty="0" smtClean="0"/>
              <a:t>…)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Death </a:t>
            </a:r>
            <a:r>
              <a:rPr lang="en-US" sz="1800" dirty="0" smtClean="0"/>
              <a:t>Notification (</a:t>
            </a:r>
            <a:r>
              <a:rPr lang="en-US" sz="1800" dirty="0" err="1" smtClean="0"/>
              <a:t>cont</a:t>
            </a:r>
            <a:r>
              <a:rPr lang="en-US" sz="1800" dirty="0" smtClean="0"/>
              <a:t>…)</a:t>
            </a:r>
            <a:endParaRPr lang="en-US" sz="1800" dirty="0"/>
          </a:p>
          <a:p>
            <a:pPr>
              <a:buClr>
                <a:schemeClr val="tx2"/>
              </a:buClr>
              <a:buFont typeface="+mj-lt"/>
              <a:buAutoNum type="arabicPeriod" startAt="14"/>
            </a:pPr>
            <a:r>
              <a:rPr lang="en-US" sz="1800" dirty="0" smtClean="0"/>
              <a:t>Join </a:t>
            </a:r>
            <a:r>
              <a:rPr lang="en-US" sz="1800" dirty="0"/>
              <a:t>the survivors in their grief without being overwhelmed by it. Do not use </a:t>
            </a:r>
            <a:r>
              <a:rPr lang="en-US" sz="1800" dirty="0" smtClean="0"/>
              <a:t>clichés. Helpful </a:t>
            </a:r>
            <a:r>
              <a:rPr lang="en-US" sz="1800" dirty="0"/>
              <a:t>remarks are simple, direct, validate, normalize, assure, empower, express concern. </a:t>
            </a:r>
            <a:r>
              <a:rPr lang="en-US" sz="1800" i="1" dirty="0"/>
              <a:t>Examples: "I am so sorry." "It's harder than people think." </a:t>
            </a:r>
            <a:r>
              <a:rPr lang="en-US" sz="1800" dirty="0"/>
              <a:t>"Most people </a:t>
            </a:r>
            <a:r>
              <a:rPr lang="en-US" sz="1800" dirty="0" smtClean="0"/>
              <a:t>who have </a:t>
            </a:r>
            <a:r>
              <a:rPr lang="en-US" sz="1800" dirty="0"/>
              <a:t>gone through this react similarly to what you are experiencing." "If I were in </a:t>
            </a:r>
            <a:r>
              <a:rPr lang="en-US" sz="1800" dirty="0" smtClean="0"/>
              <a:t>your situation</a:t>
            </a:r>
            <a:r>
              <a:rPr lang="en-US" sz="1800" dirty="0"/>
              <a:t>, I'd feel very ___________ too."</a:t>
            </a:r>
          </a:p>
          <a:p>
            <a:pPr>
              <a:buClr>
                <a:schemeClr val="tx2"/>
              </a:buClr>
              <a:buFont typeface="+mj-lt"/>
              <a:buAutoNum type="arabicPeriod" startAt="14"/>
            </a:pPr>
            <a:r>
              <a:rPr lang="en-US" sz="1800" dirty="0" smtClean="0"/>
              <a:t>Answer </a:t>
            </a:r>
            <a:r>
              <a:rPr lang="en-US" sz="1800" dirty="0"/>
              <a:t>all questions honestly (requires knowing the facts before you go). Do </a:t>
            </a:r>
            <a:r>
              <a:rPr lang="en-US" sz="1800" dirty="0" smtClean="0"/>
              <a:t>not give </a:t>
            </a:r>
            <a:r>
              <a:rPr lang="en-US" sz="1800" dirty="0"/>
              <a:t>more detail than is asked for, but be honest in your answers.</a:t>
            </a:r>
          </a:p>
          <a:p>
            <a:pPr>
              <a:buClr>
                <a:schemeClr val="tx2"/>
              </a:buClr>
              <a:buFont typeface="+mj-lt"/>
              <a:buAutoNum type="arabicPeriod" startAt="14"/>
            </a:pPr>
            <a:r>
              <a:rPr lang="en-US" sz="1800" dirty="0" smtClean="0"/>
              <a:t>Offer </a:t>
            </a:r>
            <a:r>
              <a:rPr lang="en-US" sz="1800" dirty="0"/>
              <a:t>to make calls, arrange for child care, call clergy, relatives, employer. </a:t>
            </a:r>
            <a:r>
              <a:rPr lang="en-US" sz="1800" dirty="0" smtClean="0"/>
              <a:t>Provide them </a:t>
            </a:r>
            <a:r>
              <a:rPr lang="en-US" sz="1800" dirty="0"/>
              <a:t>with a list of the calls you make as they will have difficulty remembering </a:t>
            </a:r>
            <a:r>
              <a:rPr lang="en-US" sz="1800" dirty="0" smtClean="0"/>
              <a:t>what you have </a:t>
            </a:r>
            <a:r>
              <a:rPr lang="en-US" sz="1800" dirty="0"/>
              <a:t>told them.</a:t>
            </a:r>
          </a:p>
          <a:p>
            <a:pPr>
              <a:buClr>
                <a:schemeClr val="tx2"/>
              </a:buClr>
              <a:buFont typeface="+mj-lt"/>
              <a:buAutoNum type="arabicPeriod" startAt="14"/>
            </a:pPr>
            <a:r>
              <a:rPr lang="en-US" sz="1800" dirty="0" smtClean="0"/>
              <a:t>When </a:t>
            </a:r>
            <a:r>
              <a:rPr lang="en-US" sz="1800" dirty="0"/>
              <a:t>a child is killed and one parent is at home, notify that parent, then offer to </a:t>
            </a:r>
            <a:r>
              <a:rPr lang="en-US" sz="1800" dirty="0" smtClean="0"/>
              <a:t>take them </a:t>
            </a:r>
            <a:r>
              <a:rPr lang="en-US" sz="1800" dirty="0"/>
              <a:t>to notify the other parent.</a:t>
            </a:r>
          </a:p>
          <a:p>
            <a:pPr>
              <a:buClr>
                <a:schemeClr val="tx2"/>
              </a:buClr>
              <a:buFont typeface="+mj-lt"/>
              <a:buAutoNum type="arabicPeriod" startAt="14"/>
            </a:pPr>
            <a:r>
              <a:rPr lang="en-US" sz="1800" dirty="0" smtClean="0"/>
              <a:t>Do </a:t>
            </a:r>
            <a:r>
              <a:rPr lang="en-US" sz="1800" dirty="0"/>
              <a:t>not speak to the media without the family's permission.</a:t>
            </a:r>
          </a:p>
        </p:txBody>
      </p:sp>
    </p:spTree>
    <p:extLst>
      <p:ext uri="{BB962C8B-B14F-4D97-AF65-F5344CB8AC3E}">
        <p14:creationId xmlns:p14="http://schemas.microsoft.com/office/powerpoint/2010/main" val="6340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458200" cy="1222375"/>
          </a:xfrm>
        </p:spPr>
        <p:txBody>
          <a:bodyPr>
            <a:normAutofit/>
          </a:bodyPr>
          <a:lstStyle/>
          <a:p>
            <a:r>
              <a:rPr lang="en-US" b="1" dirty="0" smtClean="0"/>
              <a:t>Mount joy CHAPLAINCY corps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458200" cy="1938010"/>
          </a:xfrm>
        </p:spPr>
        <p:txBody>
          <a:bodyPr>
            <a:normAutofit fontScale="92500" lnSpcReduction="20000"/>
          </a:bodyPr>
          <a:lstStyle/>
          <a:p>
            <a:endParaRPr lang="en-US" sz="2000" i="1" dirty="0" smtClean="0"/>
          </a:p>
          <a:p>
            <a:endParaRPr lang="en-US" sz="2000" i="1" dirty="0"/>
          </a:p>
          <a:p>
            <a:pPr algn="ctr"/>
            <a:r>
              <a:rPr lang="en-US" sz="2000" i="1" dirty="0" smtClean="0"/>
              <a:t>“This presentation will be </a:t>
            </a:r>
            <a:r>
              <a:rPr lang="en-US" sz="2000" i="1" dirty="0"/>
              <a:t>used </a:t>
            </a:r>
            <a:r>
              <a:rPr lang="en-US" sz="2000" i="1" dirty="0" smtClean="0"/>
              <a:t>to </a:t>
            </a:r>
            <a:r>
              <a:rPr lang="en-US" sz="2000" i="1" dirty="0"/>
              <a:t>set </a:t>
            </a:r>
            <a:r>
              <a:rPr lang="en-US" sz="2000" i="1" dirty="0" smtClean="0"/>
              <a:t>guidelines </a:t>
            </a:r>
            <a:r>
              <a:rPr lang="en-US" sz="2000" i="1" dirty="0"/>
              <a:t>for the orientation </a:t>
            </a:r>
            <a:r>
              <a:rPr lang="en-US" sz="2000" i="1" dirty="0" smtClean="0"/>
              <a:t>of new Chaplains </a:t>
            </a:r>
            <a:r>
              <a:rPr lang="en-US" sz="2000" i="1" dirty="0"/>
              <a:t>coming into the ministry as </a:t>
            </a:r>
            <a:r>
              <a:rPr lang="en-US" sz="2000" i="1" dirty="0" smtClean="0"/>
              <a:t>members </a:t>
            </a:r>
            <a:r>
              <a:rPr lang="en-US" sz="2000" i="1" dirty="0"/>
              <a:t>of </a:t>
            </a:r>
            <a:r>
              <a:rPr lang="en-US" sz="2000" i="1" dirty="0" smtClean="0"/>
              <a:t>MJCC team. Each Chaplain will receive in-depth training in the following areas: Stress Management, Grief, CISM, Death Notification, PTSD, Counseling, Suicide Intervention and Prevention” ”</a:t>
            </a:r>
            <a:endParaRPr lang="en-US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038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 algn="r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438400" y="1828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OVERVIEW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DEATH NOTIFICATION (</a:t>
            </a:r>
            <a:r>
              <a:rPr lang="en-US" b="1" dirty="0" err="1" smtClean="0"/>
              <a:t>cont</a:t>
            </a:r>
            <a:r>
              <a:rPr lang="en-US" b="1" dirty="0" smtClean="0"/>
              <a:t>…)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Death </a:t>
            </a:r>
            <a:r>
              <a:rPr lang="en-US" sz="1800" dirty="0" smtClean="0"/>
              <a:t>Notification (</a:t>
            </a:r>
            <a:r>
              <a:rPr lang="en-US" sz="1800" dirty="0" err="1" smtClean="0"/>
              <a:t>cont</a:t>
            </a:r>
            <a:r>
              <a:rPr lang="en-US" sz="1800" dirty="0" smtClean="0"/>
              <a:t>…)</a:t>
            </a:r>
            <a:endParaRPr lang="en-US" sz="1800" dirty="0"/>
          </a:p>
          <a:p>
            <a:pPr>
              <a:buClr>
                <a:schemeClr val="tx2"/>
              </a:buClr>
              <a:buFont typeface="+mj-lt"/>
              <a:buAutoNum type="arabicPeriod" startAt="19"/>
            </a:pPr>
            <a:r>
              <a:rPr lang="en-US" sz="1800" dirty="0" smtClean="0"/>
              <a:t>Determine </a:t>
            </a:r>
            <a:r>
              <a:rPr lang="en-US" sz="1800" dirty="0"/>
              <a:t>if autopsy will be performed or if identification of the body is necessary</a:t>
            </a:r>
            <a:r>
              <a:rPr lang="en-US" sz="1800" dirty="0" smtClean="0"/>
              <a:t>.  If </a:t>
            </a:r>
            <a:r>
              <a:rPr lang="en-US" sz="1800" dirty="0"/>
              <a:t>identification is necessary, transport next of kin to and from morgue and help </a:t>
            </a:r>
            <a:r>
              <a:rPr lang="en-US" sz="1800" dirty="0" smtClean="0"/>
              <a:t>prepare them </a:t>
            </a:r>
            <a:r>
              <a:rPr lang="en-US" sz="1800" dirty="0"/>
              <a:t>by giving a physical description of the morgue, and telling them that "Name" </a:t>
            </a:r>
            <a:r>
              <a:rPr lang="en-US" sz="1800" dirty="0" smtClean="0"/>
              <a:t>will look </a:t>
            </a:r>
            <a:r>
              <a:rPr lang="en-US" sz="1800" dirty="0"/>
              <a:t>pale because blood settles to point of lowest gravity.</a:t>
            </a:r>
          </a:p>
          <a:p>
            <a:pPr>
              <a:buClr>
                <a:schemeClr val="tx2"/>
              </a:buClr>
              <a:buFont typeface="+mj-lt"/>
              <a:buAutoNum type="arabicPeriod" startAt="19"/>
            </a:pPr>
            <a:r>
              <a:rPr lang="en-US" sz="1800" dirty="0" smtClean="0"/>
              <a:t>Do </a:t>
            </a:r>
            <a:r>
              <a:rPr lang="en-US" sz="1800" dirty="0"/>
              <a:t>not leave survivors alone. Arrange for someone to come and wait until they </a:t>
            </a:r>
            <a:r>
              <a:rPr lang="en-US" sz="1800" dirty="0" smtClean="0"/>
              <a:t>arrive before </a:t>
            </a:r>
            <a:r>
              <a:rPr lang="en-US" sz="1800" dirty="0"/>
              <a:t>leaving.</a:t>
            </a:r>
          </a:p>
          <a:p>
            <a:pPr>
              <a:buClr>
                <a:schemeClr val="tx2"/>
              </a:buClr>
              <a:buFont typeface="+mj-lt"/>
              <a:buAutoNum type="arabicPeriod" startAt="19"/>
            </a:pPr>
            <a:r>
              <a:rPr lang="en-US" sz="1800" dirty="0" smtClean="0"/>
              <a:t>When </a:t>
            </a:r>
            <a:r>
              <a:rPr lang="en-US" sz="1800" dirty="0"/>
              <a:t>leaving let him/her or them know you will check back the next day to see </a:t>
            </a:r>
            <a:r>
              <a:rPr lang="en-US" sz="1800" dirty="0" smtClean="0"/>
              <a:t>how they </a:t>
            </a:r>
            <a:r>
              <a:rPr lang="en-US" sz="1800" dirty="0"/>
              <a:t>are doing and ask if there is anything else you can do for them.</a:t>
            </a:r>
          </a:p>
          <a:p>
            <a:pPr>
              <a:buClr>
                <a:schemeClr val="tx2"/>
              </a:buClr>
              <a:buFont typeface="+mj-lt"/>
              <a:buAutoNum type="arabicPeriod" startAt="19"/>
            </a:pPr>
            <a:r>
              <a:rPr lang="en-US" sz="1800" dirty="0" smtClean="0"/>
              <a:t>Call </a:t>
            </a:r>
            <a:r>
              <a:rPr lang="en-US" sz="1800" dirty="0"/>
              <a:t>and visit again the next day. If the family does not want you to come, </a:t>
            </a:r>
            <a:r>
              <a:rPr lang="en-US" sz="1800" dirty="0" smtClean="0"/>
              <a:t>spend some </a:t>
            </a:r>
            <a:r>
              <a:rPr lang="en-US" sz="1800" dirty="0"/>
              <a:t>time on the phone and re-express willingness to answer all questions. They </a:t>
            </a:r>
            <a:r>
              <a:rPr lang="en-US" sz="1800" dirty="0" smtClean="0"/>
              <a:t>will probably </a:t>
            </a:r>
            <a:r>
              <a:rPr lang="en-US" sz="1800" dirty="0"/>
              <a:t>have more questions than when they were first notified.</a:t>
            </a:r>
          </a:p>
          <a:p>
            <a:pPr>
              <a:buClr>
                <a:schemeClr val="tx2"/>
              </a:buClr>
              <a:buFont typeface="+mj-lt"/>
              <a:buAutoNum type="arabicPeriod" startAt="19"/>
            </a:pPr>
            <a:r>
              <a:rPr lang="en-US" sz="1800" dirty="0" smtClean="0"/>
              <a:t>Ask </a:t>
            </a:r>
            <a:r>
              <a:rPr lang="en-US" sz="1800" dirty="0"/>
              <a:t>the family if they are ready to receive "Name's" clothing, jewelry, etc. </a:t>
            </a:r>
            <a:r>
              <a:rPr lang="en-US" sz="1800" dirty="0" smtClean="0"/>
              <a:t>Honor their </a:t>
            </a:r>
            <a:r>
              <a:rPr lang="en-US" sz="1800" dirty="0"/>
              <a:t>wishes. Possessions should be presented neatly in a box and not in a </a:t>
            </a:r>
            <a:r>
              <a:rPr lang="en-US" sz="1800" dirty="0" smtClean="0"/>
              <a:t>trash bag. Clothing </a:t>
            </a:r>
            <a:r>
              <a:rPr lang="en-US" sz="1800" dirty="0"/>
              <a:t>should be dried thoroughly to eliminate bad odor. When the </a:t>
            </a:r>
            <a:r>
              <a:rPr lang="en-US" sz="1800" dirty="0" smtClean="0"/>
              <a:t>family receives the items</a:t>
            </a:r>
            <a:r>
              <a:rPr lang="en-US" sz="1800" dirty="0"/>
              <a:t>, explain what the box contains and the condition of the items so they will </a:t>
            </a:r>
            <a:r>
              <a:rPr lang="en-US" sz="1800" dirty="0" smtClean="0"/>
              <a:t>know what </a:t>
            </a:r>
            <a:r>
              <a:rPr lang="en-US" sz="1800" dirty="0"/>
              <a:t>to expect when they decide to open it.</a:t>
            </a:r>
          </a:p>
        </p:txBody>
      </p:sp>
    </p:spTree>
    <p:extLst>
      <p:ext uri="{BB962C8B-B14F-4D97-AF65-F5344CB8AC3E}">
        <p14:creationId xmlns:p14="http://schemas.microsoft.com/office/powerpoint/2010/main" val="7232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DEATH NOTIFICATION (</a:t>
            </a:r>
            <a:r>
              <a:rPr lang="en-US" b="1" dirty="0" err="1" smtClean="0"/>
              <a:t>cont</a:t>
            </a:r>
            <a:r>
              <a:rPr lang="en-US" b="1" dirty="0" smtClean="0"/>
              <a:t>…)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Death </a:t>
            </a:r>
            <a:r>
              <a:rPr lang="en-US" sz="1800" dirty="0" smtClean="0"/>
              <a:t>Notification (</a:t>
            </a:r>
            <a:r>
              <a:rPr lang="en-US" sz="1800" dirty="0" err="1" smtClean="0"/>
              <a:t>cont</a:t>
            </a:r>
            <a:r>
              <a:rPr lang="en-US" sz="1800" dirty="0" smtClean="0"/>
              <a:t>…)</a:t>
            </a:r>
            <a:endParaRPr lang="en-US" sz="1800" dirty="0"/>
          </a:p>
          <a:p>
            <a:pPr>
              <a:buClr>
                <a:schemeClr val="tx2"/>
              </a:buClr>
              <a:buFont typeface="+mj-lt"/>
              <a:buAutoNum type="arabicPeriod" startAt="24"/>
            </a:pPr>
            <a:r>
              <a:rPr lang="en-US" sz="1800" dirty="0" smtClean="0"/>
              <a:t>If </a:t>
            </a:r>
            <a:r>
              <a:rPr lang="en-US" sz="1800" dirty="0"/>
              <a:t>there is anything positive to say about the last moments, share them now. </a:t>
            </a:r>
            <a:r>
              <a:rPr lang="en-US" sz="1800" dirty="0" smtClean="0"/>
              <a:t>Give assurances </a:t>
            </a:r>
            <a:r>
              <a:rPr lang="en-US" sz="1800" dirty="0"/>
              <a:t>such as "most people who are severely injured do not remember the </a:t>
            </a:r>
            <a:r>
              <a:rPr lang="en-US" sz="1800" dirty="0" smtClean="0"/>
              <a:t>direct assault </a:t>
            </a:r>
            <a:r>
              <a:rPr lang="en-US" sz="1800" dirty="0"/>
              <a:t>and do not feel pain for some time." Do not say, "s(he) did not know what </a:t>
            </a:r>
            <a:r>
              <a:rPr lang="en-US" sz="1800" dirty="0" smtClean="0"/>
              <a:t>hit them</a:t>
            </a:r>
            <a:r>
              <a:rPr lang="en-US" sz="1800" dirty="0"/>
              <a:t>" unless you are absolutely sure.</a:t>
            </a:r>
          </a:p>
          <a:p>
            <a:pPr>
              <a:buClr>
                <a:schemeClr val="tx2"/>
              </a:buClr>
              <a:buFont typeface="+mj-lt"/>
              <a:buAutoNum type="arabicPeriod" startAt="24"/>
            </a:pPr>
            <a:r>
              <a:rPr lang="en-US" sz="1800" dirty="0" smtClean="0"/>
              <a:t>Let </a:t>
            </a:r>
            <a:r>
              <a:rPr lang="en-US" sz="1800" dirty="0"/>
              <a:t>the survivor(s) know you care. The most beloved professionals and </a:t>
            </a:r>
            <a:r>
              <a:rPr lang="en-US" sz="1800" dirty="0" smtClean="0"/>
              <a:t>first responders </a:t>
            </a:r>
            <a:r>
              <a:rPr lang="en-US" sz="1800" dirty="0"/>
              <a:t>are those who are willing to share the pain of the loss. Attend the </a:t>
            </a:r>
            <a:r>
              <a:rPr lang="en-US" sz="1800" dirty="0" smtClean="0"/>
              <a:t>funeral if possible</a:t>
            </a:r>
            <a:r>
              <a:rPr lang="en-US" sz="1800" dirty="0"/>
              <a:t>. This will mean a great deal to the family and reinforces a positive image of </a:t>
            </a:r>
            <a:r>
              <a:rPr lang="en-US" sz="1800" dirty="0" smtClean="0"/>
              <a:t>your profession.</a:t>
            </a:r>
          </a:p>
          <a:p>
            <a:pPr>
              <a:buClr>
                <a:schemeClr val="tx2"/>
              </a:buClr>
              <a:buFont typeface="+mj-lt"/>
              <a:buAutoNum type="arabicPeriod" startAt="24"/>
            </a:pPr>
            <a:r>
              <a:rPr lang="en-US" sz="1800" dirty="0" smtClean="0"/>
              <a:t>Know </a:t>
            </a:r>
            <a:r>
              <a:rPr lang="en-US" sz="1800" dirty="0"/>
              <a:t>exactly how to access immediate medical or mental health care should </a:t>
            </a:r>
            <a:r>
              <a:rPr lang="en-US" sz="1800" dirty="0" smtClean="0"/>
              <a:t>family members </a:t>
            </a:r>
            <a:r>
              <a:rPr lang="en-US" sz="1800" dirty="0"/>
              <a:t>experience a crisis reaction that is beyond your response capability.</a:t>
            </a:r>
          </a:p>
          <a:p>
            <a:pPr>
              <a:buClr>
                <a:schemeClr val="tx2"/>
              </a:buClr>
              <a:buFont typeface="+mj-lt"/>
              <a:buAutoNum type="arabicPeriod" startAt="24"/>
            </a:pPr>
            <a:r>
              <a:rPr lang="en-US" sz="1800" dirty="0" smtClean="0"/>
              <a:t>Debrief </a:t>
            </a:r>
            <a:r>
              <a:rPr lang="en-US" sz="1800" dirty="0"/>
              <a:t>your own personal reactions with another chaplain or member of </a:t>
            </a:r>
            <a:r>
              <a:rPr lang="en-US" sz="1800" dirty="0" smtClean="0"/>
              <a:t>your personal </a:t>
            </a:r>
            <a:r>
              <a:rPr lang="en-US" sz="1800" dirty="0"/>
              <a:t>clergy on a frequent and regular basis - don't try to carry the emotional </a:t>
            </a:r>
            <a:r>
              <a:rPr lang="en-US" sz="1800" dirty="0" smtClean="0"/>
              <a:t>pain all by </a:t>
            </a:r>
            <a:r>
              <a:rPr lang="en-US" sz="1800" dirty="0"/>
              <a:t>yourself, and don't let your emotions and the stress you naturally experience </a:t>
            </a:r>
            <a:r>
              <a:rPr lang="en-US" sz="1800" dirty="0" smtClean="0"/>
              <a:t>in empathizing </a:t>
            </a:r>
            <a:r>
              <a:rPr lang="en-US" sz="1800" dirty="0"/>
              <a:t>with the bereaved build into a problem for you.</a:t>
            </a:r>
          </a:p>
        </p:txBody>
      </p:sp>
    </p:spTree>
    <p:extLst>
      <p:ext uri="{BB962C8B-B14F-4D97-AF65-F5344CB8AC3E}">
        <p14:creationId xmlns:p14="http://schemas.microsoft.com/office/powerpoint/2010/main" val="14637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Motor </a:t>
            </a:r>
            <a:r>
              <a:rPr lang="en-US" dirty="0"/>
              <a:t>Vehicle </a:t>
            </a:r>
            <a:r>
              <a:rPr lang="en-US" dirty="0" smtClean="0"/>
              <a:t>Accidents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Park </a:t>
            </a:r>
            <a:r>
              <a:rPr lang="en-US" sz="1800" dirty="0"/>
              <a:t>your vehicle away from accident scene and off roadway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Report </a:t>
            </a:r>
            <a:r>
              <a:rPr lang="en-US" sz="1800" dirty="0"/>
              <a:t>to Incident Commander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Assist </a:t>
            </a:r>
            <a:r>
              <a:rPr lang="en-US" sz="1800" dirty="0"/>
              <a:t>as requested by the IC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In </a:t>
            </a:r>
            <a:r>
              <a:rPr lang="en-US" sz="1800" dirty="0"/>
              <a:t>any situation where there is a possibility of bodily fluid contact, </a:t>
            </a:r>
            <a:r>
              <a:rPr lang="en-US" sz="1800" dirty="0" smtClean="0"/>
              <a:t>don appropriate </a:t>
            </a:r>
            <a:r>
              <a:rPr lang="en-US" sz="1800" dirty="0"/>
              <a:t>protective clothing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Do </a:t>
            </a:r>
            <a:r>
              <a:rPr lang="en-US" sz="1800" dirty="0"/>
              <a:t>not hesitate to request additional Chaplains as needed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In </a:t>
            </a:r>
            <a:r>
              <a:rPr lang="en-US" sz="1800" dirty="0"/>
              <a:t>vehicle versus pedestrian situations, particular attention should be paid </a:t>
            </a:r>
            <a:r>
              <a:rPr lang="en-US" sz="1800" dirty="0" smtClean="0"/>
              <a:t>to vehicle </a:t>
            </a:r>
            <a:r>
              <a:rPr lang="en-US" sz="1800" dirty="0"/>
              <a:t>operator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Assist </a:t>
            </a:r>
            <a:r>
              <a:rPr lang="en-US" sz="1800" dirty="0"/>
              <a:t>in transporting non-injured patients to homes or hospitals with </a:t>
            </a:r>
            <a:r>
              <a:rPr lang="en-US" sz="1800" dirty="0" smtClean="0"/>
              <a:t>permission of </a:t>
            </a:r>
            <a:r>
              <a:rPr lang="en-US" sz="1800" dirty="0"/>
              <a:t>the IC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In </a:t>
            </a:r>
            <a:r>
              <a:rPr lang="en-US" sz="1800" dirty="0"/>
              <a:t>extended extrication situations, request permission of the IC to comfort </a:t>
            </a:r>
            <a:r>
              <a:rPr lang="en-US" sz="1800" dirty="0" smtClean="0"/>
              <a:t>patient (</a:t>
            </a:r>
            <a:r>
              <a:rPr lang="en-US" sz="1800" dirty="0"/>
              <a:t>even if patient appears to be unconscious they may still hear your words </a:t>
            </a:r>
            <a:r>
              <a:rPr lang="en-US" sz="1800" dirty="0" smtClean="0"/>
              <a:t>of encouragement </a:t>
            </a:r>
            <a:r>
              <a:rPr lang="en-US" sz="1800" dirty="0"/>
              <a:t>and hope)</a:t>
            </a:r>
          </a:p>
        </p:txBody>
      </p:sp>
    </p:spTree>
    <p:extLst>
      <p:ext uri="{BB962C8B-B14F-4D97-AF65-F5344CB8AC3E}">
        <p14:creationId xmlns:p14="http://schemas.microsoft.com/office/powerpoint/2010/main" val="29306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Helpful Hints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PRAY</a:t>
            </a:r>
            <a:endParaRPr lang="en-US" sz="1800" b="1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Always </a:t>
            </a:r>
            <a:r>
              <a:rPr lang="en-US" sz="1800" dirty="0"/>
              <a:t>report to Incident Commander or Staging Officer on arrival at scene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Keep </a:t>
            </a:r>
            <a:r>
              <a:rPr lang="en-US" sz="1800" dirty="0"/>
              <a:t>stuffed animal toys for children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Keep </a:t>
            </a:r>
            <a:r>
              <a:rPr lang="en-US" sz="1800" dirty="0"/>
              <a:t>change of clothing available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If </a:t>
            </a:r>
            <a:r>
              <a:rPr lang="en-US" sz="1800" dirty="0"/>
              <a:t>difficulty in approaching an incident is due to roadblocks or </a:t>
            </a:r>
            <a:r>
              <a:rPr lang="en-US" sz="1800" dirty="0" smtClean="0"/>
              <a:t>emergency vehicles</a:t>
            </a:r>
            <a:r>
              <a:rPr lang="en-US" sz="1800" dirty="0"/>
              <a:t>, contact dispatch and request an escort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Wear </a:t>
            </a:r>
            <a:r>
              <a:rPr lang="en-US" sz="1800" dirty="0"/>
              <a:t>reflective clothing in low light situations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Always </a:t>
            </a:r>
            <a:r>
              <a:rPr lang="en-US" sz="1800" dirty="0"/>
              <a:t>be easily identifiable on the scene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Keep </a:t>
            </a:r>
            <a:r>
              <a:rPr lang="en-US" sz="1800" dirty="0"/>
              <a:t>insect repellant, sunscreen, hat and raingear available for protracted </a:t>
            </a:r>
            <a:r>
              <a:rPr lang="en-US" sz="1800" dirty="0" smtClean="0"/>
              <a:t>events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62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Helpful Hints (</a:t>
            </a:r>
            <a:r>
              <a:rPr lang="en-US" dirty="0" err="1" smtClean="0"/>
              <a:t>cont</a:t>
            </a:r>
            <a:r>
              <a:rPr lang="en-US" dirty="0" smtClean="0"/>
              <a:t>…)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Remember </a:t>
            </a:r>
            <a:r>
              <a:rPr lang="en-US" sz="1800" dirty="0"/>
              <a:t>there may not be restroom facilities at the incident scene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Know your exact destination prior to departure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Use caution in releasing personal information at the incident scene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Prior to discussing any occurrence in your role as an </a:t>
            </a:r>
            <a:r>
              <a:rPr lang="en-US" sz="1800" dirty="0" smtClean="0"/>
              <a:t>MJCC </a:t>
            </a:r>
            <a:r>
              <a:rPr lang="en-US" sz="1800" dirty="0"/>
              <a:t>Chaplain with a lawyer, contact the Senior Chaplain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Notify the Senior Chaplain of any negative encounters with Law Enforcement or Emergency Services personnel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Notify Senior Chaplain if you are requested to write an incident or witness report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Refer media to the Information Officer for comments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/>
              <a:t>Keep a list of agency numbers available</a:t>
            </a:r>
          </a:p>
          <a:p>
            <a:pPr marL="0" indent="0">
              <a:buNone/>
            </a:pPr>
            <a:r>
              <a:rPr lang="en-US" sz="1800" b="1" dirty="0"/>
              <a:t>PRAY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184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Mount joy Chaplaincy corps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561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i="1" dirty="0" smtClean="0"/>
              <a:t>MISSION STATEMENT</a:t>
            </a:r>
          </a:p>
          <a:p>
            <a:pPr marL="0" indent="0">
              <a:buNone/>
            </a:pPr>
            <a:endParaRPr lang="en-US" sz="2100" i="1" dirty="0" smtClean="0"/>
          </a:p>
          <a:p>
            <a:pPr marL="0" indent="0">
              <a:buNone/>
            </a:pPr>
            <a:r>
              <a:rPr lang="en-US" i="1" dirty="0" smtClean="0"/>
              <a:t>Chaplains</a:t>
            </a:r>
            <a:r>
              <a:rPr lang="en-US" i="1" dirty="0"/>
              <a:t>, whether paid or volunteer, </a:t>
            </a:r>
            <a:r>
              <a:rPr lang="en-US" i="1" dirty="0" smtClean="0"/>
              <a:t>will provide </a:t>
            </a:r>
            <a:r>
              <a:rPr lang="en-US" i="1" dirty="0"/>
              <a:t>support to employees and families of law enforcement, fire and emergency medical service </a:t>
            </a:r>
            <a:r>
              <a:rPr lang="en-US" i="1" dirty="0" smtClean="0"/>
              <a:t>agencies. </a:t>
            </a:r>
            <a:r>
              <a:rPr lang="en-US" i="1" dirty="0"/>
              <a:t>Chaplains </a:t>
            </a:r>
            <a:r>
              <a:rPr lang="en-US" i="1" dirty="0" smtClean="0"/>
              <a:t>will serve </a:t>
            </a:r>
            <a:r>
              <a:rPr lang="en-US" i="1" dirty="0"/>
              <a:t>in a nondenominational capacity regardless of their individual faith. </a:t>
            </a:r>
            <a:r>
              <a:rPr lang="en-US" i="1" dirty="0" smtClean="0"/>
              <a:t>We understand that our Chaplain’s will be utilized </a:t>
            </a:r>
            <a:r>
              <a:rPr lang="en-US" i="1" dirty="0"/>
              <a:t>to provide support and </a:t>
            </a:r>
            <a:r>
              <a:rPr lang="en-US" i="1" dirty="0" smtClean="0"/>
              <a:t>assistance where needed. We will also extend our reach as Chaplains to assist </a:t>
            </a:r>
            <a:r>
              <a:rPr lang="en-US" i="1" dirty="0"/>
              <a:t>crime victims. Ultimately, </a:t>
            </a:r>
            <a:r>
              <a:rPr lang="en-US" i="1" dirty="0" smtClean="0"/>
              <a:t>it is understood Mount Joy Chaplaincy Corps (MJCC) will be a </a:t>
            </a:r>
            <a:r>
              <a:rPr lang="en-US" i="1" dirty="0"/>
              <a:t>ministry of presence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253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Topics of 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/>
              <a:t>Introduction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/>
              <a:t>Ethics </a:t>
            </a:r>
            <a:r>
              <a:rPr lang="en-US" sz="1600" dirty="0"/>
              <a:t>and </a:t>
            </a:r>
            <a:r>
              <a:rPr lang="en-US" sz="1600" dirty="0" smtClean="0"/>
              <a:t>Confidentiality</a:t>
            </a:r>
            <a:endParaRPr lang="en-US" sz="1600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/>
              <a:t>Qualifications and </a:t>
            </a:r>
            <a:r>
              <a:rPr lang="en-US" sz="1600" dirty="0" smtClean="0"/>
              <a:t>Requirements</a:t>
            </a:r>
            <a:endParaRPr lang="en-US" sz="1600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/>
              <a:t>Chaplains</a:t>
            </a:r>
            <a:endParaRPr lang="en-US" sz="1600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/>
              <a:t>Assistant </a:t>
            </a:r>
            <a:r>
              <a:rPr lang="en-US" sz="1600" dirty="0" smtClean="0"/>
              <a:t>Chaplains</a:t>
            </a:r>
            <a:endParaRPr lang="en-US" sz="1600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/>
              <a:t>Application and Selection of Chaplains and Assistant </a:t>
            </a:r>
            <a:r>
              <a:rPr lang="en-US" sz="1600" dirty="0" smtClean="0"/>
              <a:t>Chaplains</a:t>
            </a:r>
            <a:endParaRPr lang="en-US" sz="1600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/>
              <a:t>Duties of a </a:t>
            </a:r>
            <a:r>
              <a:rPr lang="en-US" sz="1600" dirty="0" smtClean="0"/>
              <a:t>Chaplain</a:t>
            </a:r>
            <a:endParaRPr lang="en-US" sz="1600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/>
              <a:t>Ride </a:t>
            </a:r>
            <a:r>
              <a:rPr lang="en-US" sz="1600" dirty="0" err="1" smtClean="0"/>
              <a:t>Alongs</a:t>
            </a:r>
            <a:endParaRPr lang="en-US" sz="1600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/>
              <a:t>Critical Incident Stress </a:t>
            </a:r>
            <a:r>
              <a:rPr lang="en-US" sz="1600" dirty="0" smtClean="0"/>
              <a:t>Management</a:t>
            </a:r>
            <a:endParaRPr lang="en-US" sz="1600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/>
              <a:t>Death </a:t>
            </a:r>
            <a:r>
              <a:rPr lang="en-US" sz="1600" dirty="0" smtClean="0"/>
              <a:t>Notification</a:t>
            </a:r>
            <a:endParaRPr lang="en-US" sz="1600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/>
              <a:t>Motor Vehicle </a:t>
            </a:r>
            <a:r>
              <a:rPr lang="en-US" sz="1600" dirty="0" smtClean="0"/>
              <a:t>Accidents</a:t>
            </a:r>
            <a:endParaRPr lang="en-US" sz="1600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/>
              <a:t>Helpful </a:t>
            </a:r>
            <a:r>
              <a:rPr lang="en-US" sz="1600" dirty="0" smtClean="0"/>
              <a:t>Hints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35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b="1" dirty="0"/>
              <a:t>Mission and Governance</a:t>
            </a:r>
            <a:endParaRPr lang="en-US" sz="1800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Mission </a:t>
            </a:r>
            <a:r>
              <a:rPr lang="en-US" sz="1800" dirty="0"/>
              <a:t>of the </a:t>
            </a:r>
            <a:r>
              <a:rPr lang="en-US" sz="1800" dirty="0" smtClean="0"/>
              <a:t>MJCC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sz="1800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Provide </a:t>
            </a:r>
            <a:r>
              <a:rPr lang="en-US" sz="1800" dirty="0"/>
              <a:t>pastoral care and counseling to employees and families of </a:t>
            </a:r>
            <a:r>
              <a:rPr lang="en-US" sz="1800" dirty="0" smtClean="0"/>
              <a:t>law enforcement</a:t>
            </a:r>
            <a:r>
              <a:rPr lang="en-US" sz="1800" dirty="0"/>
              <a:t>, fire and emergency medical service agencies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Comfort </a:t>
            </a:r>
            <a:r>
              <a:rPr lang="en-US" sz="1800" dirty="0"/>
              <a:t>and provide resource information to victims of fire, crime, </a:t>
            </a:r>
            <a:r>
              <a:rPr lang="en-US" sz="1800" dirty="0" smtClean="0"/>
              <a:t>medical emergencies </a:t>
            </a:r>
            <a:r>
              <a:rPr lang="en-US" sz="1800" dirty="0"/>
              <a:t>and natural/manmade disasters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Assist </a:t>
            </a:r>
            <a:r>
              <a:rPr lang="en-US" sz="1800" dirty="0"/>
              <a:t>the Coroner in notifying individuals who have lost a family member </a:t>
            </a:r>
            <a:r>
              <a:rPr lang="en-US" sz="1800" dirty="0" smtClean="0"/>
              <a:t>in an </a:t>
            </a:r>
            <a:r>
              <a:rPr lang="en-US" sz="1800" dirty="0"/>
              <a:t>unexpected </a:t>
            </a:r>
            <a:r>
              <a:rPr lang="en-US" sz="1800" dirty="0" smtClean="0"/>
              <a:t>manner 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The </a:t>
            </a:r>
            <a:r>
              <a:rPr lang="en-US" sz="1800" dirty="0"/>
              <a:t>Senior Chaplain receives guidance from an Advisory Board. The Advisory Board </a:t>
            </a:r>
            <a:r>
              <a:rPr lang="en-US" sz="1800" dirty="0" smtClean="0"/>
              <a:t>is comprised </a:t>
            </a:r>
            <a:r>
              <a:rPr lang="en-US" sz="1800" dirty="0"/>
              <a:t>of members representing the various agencies supported and the </a:t>
            </a:r>
            <a:r>
              <a:rPr lang="en-US" sz="1800" dirty="0" smtClean="0"/>
              <a:t>general public</a:t>
            </a:r>
            <a:r>
              <a:rPr lang="en-US" sz="1800" dirty="0"/>
              <a:t>. This Advisory Board is responsible for providing guidance to the </a:t>
            </a:r>
            <a:r>
              <a:rPr lang="en-US" sz="1800" dirty="0" smtClean="0"/>
              <a:t>Senior Chaplain </a:t>
            </a:r>
            <a:r>
              <a:rPr lang="en-US" sz="1800" dirty="0"/>
              <a:t>on policy and </a:t>
            </a:r>
            <a:r>
              <a:rPr lang="en-US" sz="1800" dirty="0" smtClean="0"/>
              <a:t>budget (if budget is available).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887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b="1" dirty="0" smtClean="0"/>
              <a:t>Scope </a:t>
            </a:r>
            <a:r>
              <a:rPr lang="en-US" sz="1800" b="1" dirty="0"/>
              <a:t>and Role of the </a:t>
            </a:r>
            <a:r>
              <a:rPr lang="en-US" sz="1800" b="1" dirty="0" smtClean="0"/>
              <a:t>Ministry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sz="1800" b="1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MJCC Chaplains </a:t>
            </a:r>
            <a:r>
              <a:rPr lang="en-US" sz="1800" dirty="0"/>
              <a:t>bring comfort and consolation to all persons in need with </a:t>
            </a:r>
            <a:r>
              <a:rPr lang="en-US" sz="1800" dirty="0" smtClean="0"/>
              <a:t>special emphasis </a:t>
            </a:r>
            <a:r>
              <a:rPr lang="en-US" sz="1800" dirty="0"/>
              <a:t>on those confronted </a:t>
            </a:r>
            <a:r>
              <a:rPr lang="en-US" sz="1800" dirty="0" smtClean="0"/>
              <a:t>with </a:t>
            </a:r>
            <a:r>
              <a:rPr lang="en-US" sz="1800" dirty="0"/>
              <a:t>death, </a:t>
            </a:r>
            <a:r>
              <a:rPr lang="en-US" sz="1800" dirty="0" smtClean="0"/>
              <a:t>accidents, fire or </a:t>
            </a:r>
            <a:r>
              <a:rPr lang="en-US" sz="1800" dirty="0"/>
              <a:t>natural/manmade disasters.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The </a:t>
            </a:r>
            <a:r>
              <a:rPr lang="en-US" sz="1800" dirty="0"/>
              <a:t>ministry includes the provision of pastoral care to members of law enforcement </a:t>
            </a:r>
            <a:r>
              <a:rPr lang="en-US" sz="1800" dirty="0" smtClean="0"/>
              <a:t>and emergency </a:t>
            </a:r>
            <a:r>
              <a:rPr lang="en-US" sz="1800" dirty="0"/>
              <a:t>agencies. </a:t>
            </a:r>
            <a:r>
              <a:rPr lang="en-US" sz="1800" dirty="0" smtClean="0"/>
              <a:t>MJCC </a:t>
            </a:r>
            <a:r>
              <a:rPr lang="en-US" sz="1800" dirty="0"/>
              <a:t>Chaplains also provide guidance and counseling, </a:t>
            </a:r>
            <a:r>
              <a:rPr lang="en-US" sz="1800" dirty="0" smtClean="0"/>
              <a:t>survivor support</a:t>
            </a:r>
            <a:r>
              <a:rPr lang="en-US" sz="1800" dirty="0"/>
              <a:t>, a jail ministry and ministry in the schools as needed. They may also </a:t>
            </a:r>
            <a:r>
              <a:rPr lang="en-US" sz="1800" dirty="0" smtClean="0"/>
              <a:t>assist individuals </a:t>
            </a:r>
            <a:r>
              <a:rPr lang="en-US" sz="1800" dirty="0"/>
              <a:t>by referring them to other care providers or agencies.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sz="1800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/>
              <a:t>The </a:t>
            </a:r>
            <a:r>
              <a:rPr lang="en-US" sz="1800" dirty="0"/>
              <a:t>role of the </a:t>
            </a:r>
            <a:r>
              <a:rPr lang="en-US" sz="1800" dirty="0" smtClean="0"/>
              <a:t>MJCC </a:t>
            </a:r>
            <a:r>
              <a:rPr lang="en-US" sz="1800" dirty="0"/>
              <a:t>Chaplain is to be a representative of God bearing witness to </a:t>
            </a:r>
            <a:r>
              <a:rPr lang="en-US" sz="1800" dirty="0" smtClean="0"/>
              <a:t>His forgiving </a:t>
            </a:r>
            <a:r>
              <a:rPr lang="en-US" sz="1800" dirty="0"/>
              <a:t>and redeeming power in accordance with 2 Corinthians 1:3-4.</a:t>
            </a:r>
          </a:p>
        </p:txBody>
      </p:sp>
    </p:spTree>
    <p:extLst>
      <p:ext uri="{BB962C8B-B14F-4D97-AF65-F5344CB8AC3E}">
        <p14:creationId xmlns:p14="http://schemas.microsoft.com/office/powerpoint/2010/main" val="22143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Ethics and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Confidentiality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525963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All chaplains are expected to demonstrate behavior consistent with the mission </a:t>
            </a:r>
            <a:r>
              <a:rPr lang="en-US" dirty="0" smtClean="0"/>
              <a:t>of Mount Joy Chaplaincy Corps </a:t>
            </a:r>
            <a:r>
              <a:rPr lang="en-US" dirty="0"/>
              <a:t>and the congregation they represent.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Any </a:t>
            </a:r>
            <a:r>
              <a:rPr lang="en-US" dirty="0"/>
              <a:t>ethical concerns should be immediately addressed with the Senior Chaplain.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Mount Joy Chaplaincy Corps </a:t>
            </a:r>
            <a:r>
              <a:rPr lang="en-US" dirty="0"/>
              <a:t>is committed to treating all those whom they minister </a:t>
            </a:r>
            <a:r>
              <a:rPr lang="en-US" dirty="0" smtClean="0"/>
              <a:t>to with </a:t>
            </a:r>
            <a:r>
              <a:rPr lang="en-US" dirty="0"/>
              <a:t>respect for their personal dignity, right to privacy and to protect the </a:t>
            </a:r>
            <a:r>
              <a:rPr lang="en-US" dirty="0" smtClean="0"/>
              <a:t>confidentiality of </a:t>
            </a:r>
            <a:r>
              <a:rPr lang="en-US" dirty="0"/>
              <a:t>all personal information shared with the Chaplain. Confidentiality will be </a:t>
            </a:r>
            <a:r>
              <a:rPr lang="en-US" dirty="0" smtClean="0"/>
              <a:t>maintained within </a:t>
            </a:r>
            <a:r>
              <a:rPr lang="en-US" dirty="0"/>
              <a:t>the limits of the law.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/>
              <a:t>The Chaplain is </a:t>
            </a:r>
            <a:r>
              <a:rPr lang="en-US" b="1" dirty="0"/>
              <a:t>NOT </a:t>
            </a:r>
            <a:r>
              <a:rPr lang="en-US" dirty="0"/>
              <a:t>held to confidentiality in the event of current child abuse </a:t>
            </a:r>
            <a:r>
              <a:rPr lang="en-US" dirty="0" smtClean="0"/>
              <a:t>or neglect</a:t>
            </a:r>
            <a:r>
              <a:rPr lang="en-US" dirty="0"/>
              <a:t>, intended suicide/homicide, the threat of bodily injury to self or danger to others</a:t>
            </a:r>
            <a:r>
              <a:rPr lang="en-US" dirty="0" smtClean="0"/>
              <a:t>. No </a:t>
            </a:r>
            <a:r>
              <a:rPr lang="en-US" dirty="0"/>
              <a:t>promises of confidentiality shall be made of potentially serious situations </a:t>
            </a:r>
            <a:r>
              <a:rPr lang="en-US" dirty="0" smtClean="0"/>
              <a:t>noted above</a:t>
            </a:r>
            <a:r>
              <a:rPr lang="en-US" dirty="0"/>
              <a:t>.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Qualifications and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/>
              <a:t>Must </a:t>
            </a:r>
            <a:r>
              <a:rPr lang="en-US" sz="2000" dirty="0"/>
              <a:t>be ordained or licensed as clergy in good standing or duly appointed as a Chaplain by their affiliated emergency service or law enforcement agency.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/>
              <a:t>Must </a:t>
            </a:r>
            <a:r>
              <a:rPr lang="en-US" sz="2000" dirty="0"/>
              <a:t>be able to pass a criminal background check.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/>
              <a:t>Show </a:t>
            </a:r>
            <a:r>
              <a:rPr lang="en-US" sz="2000" dirty="0"/>
              <a:t>a God-like compassion, understanding and love for others.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/>
              <a:t>Maintain </a:t>
            </a:r>
            <a:r>
              <a:rPr lang="en-US" sz="2000" dirty="0"/>
              <a:t>Biblical, ethical and moral standards.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/>
              <a:t>Demonstrate </a:t>
            </a:r>
            <a:r>
              <a:rPr lang="en-US" sz="2000" dirty="0"/>
              <a:t>maturity in judgment, emotional stability and personal flexibility.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/>
              <a:t>Be </a:t>
            </a:r>
            <a:r>
              <a:rPr lang="en-US" sz="2000" dirty="0"/>
              <a:t>tactful and considerate in approach, relating easily to all people.</a:t>
            </a: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/>
              <a:t>Be </a:t>
            </a:r>
            <a:r>
              <a:rPr lang="en-US" sz="2000" dirty="0"/>
              <a:t>familiar with and/or willing to learn the various helping agencies in the community.</a:t>
            </a:r>
          </a:p>
        </p:txBody>
      </p:sp>
    </p:spTree>
    <p:extLst>
      <p:ext uri="{BB962C8B-B14F-4D97-AF65-F5344CB8AC3E}">
        <p14:creationId xmlns:p14="http://schemas.microsoft.com/office/powerpoint/2010/main" val="30678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2946</TotalTime>
  <Words>4010</Words>
  <Application>Microsoft Office PowerPoint</Application>
  <PresentationFormat>On-screen Show (4:3)</PresentationFormat>
  <Paragraphs>299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Trek</vt:lpstr>
      <vt:lpstr>MOUNT JOY BOROUGH, PENNSYLVANIA</vt:lpstr>
      <vt:lpstr>Mount joy CHAPLAINCY corps</vt:lpstr>
      <vt:lpstr>Mount joy CHAPLAINCY corps</vt:lpstr>
      <vt:lpstr>Mount joy Chaplaincy corps</vt:lpstr>
      <vt:lpstr>Topics of discussion</vt:lpstr>
      <vt:lpstr>introduction</vt:lpstr>
      <vt:lpstr>Introduction</vt:lpstr>
      <vt:lpstr>Ethics and Confidentiality</vt:lpstr>
      <vt:lpstr>Qualifications and Requirements</vt:lpstr>
      <vt:lpstr>Qualifications and Requirements (cont…)</vt:lpstr>
      <vt:lpstr>Assistant Chaplains</vt:lpstr>
      <vt:lpstr>Application and Selection of Chaplains and Assistant Chaplains</vt:lpstr>
      <vt:lpstr>Duties of a Chaplain</vt:lpstr>
      <vt:lpstr>DUTIES OA A CHAPLAIN (cont…)</vt:lpstr>
      <vt:lpstr>Ride Alongs</vt:lpstr>
      <vt:lpstr>Critical Incident Stress Management</vt:lpstr>
      <vt:lpstr>Critical Incident Stress Management (cont…)</vt:lpstr>
      <vt:lpstr>Critical Incident Stress Management (cont…)</vt:lpstr>
      <vt:lpstr>Critical Incident Stress Management (cont…)</vt:lpstr>
      <vt:lpstr>Critical Incident Stress Management (cont…)</vt:lpstr>
      <vt:lpstr>Critical Incident Stress Management (cont…)</vt:lpstr>
      <vt:lpstr>Critical Incident Stress Management (cont…)</vt:lpstr>
      <vt:lpstr>Critical Incident Stress Management (cont…)</vt:lpstr>
      <vt:lpstr>Critical Incident Stress Management (cont…)</vt:lpstr>
      <vt:lpstr>Critical Incident Stress Management (cont…)</vt:lpstr>
      <vt:lpstr>Critical Incident Stress Management (cont…)</vt:lpstr>
      <vt:lpstr>DEATH NOTIFICATION</vt:lpstr>
      <vt:lpstr>DEATH NOTIFICATION (cont…)</vt:lpstr>
      <vt:lpstr>DEATH NOTIFICATION (cont…)</vt:lpstr>
      <vt:lpstr>DEATH NOTIFICATION (cont…)</vt:lpstr>
      <vt:lpstr>DEATH NOTIFICATION (cont…)</vt:lpstr>
      <vt:lpstr>Motor Vehicle Accidents</vt:lpstr>
      <vt:lpstr>Helpful Hints</vt:lpstr>
      <vt:lpstr>Helpful Hints (cont…)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Chaplain Ministry</dc:title>
  <dc:creator>WMD</dc:creator>
  <cp:lastModifiedBy>WMD</cp:lastModifiedBy>
  <cp:revision>24</cp:revision>
  <dcterms:created xsi:type="dcterms:W3CDTF">2011-01-23T20:15:48Z</dcterms:created>
  <dcterms:modified xsi:type="dcterms:W3CDTF">2011-02-02T01:10:52Z</dcterms:modified>
</cp:coreProperties>
</file>