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4" r:id="rId2"/>
    <p:sldId id="258" r:id="rId3"/>
    <p:sldId id="4311" r:id="rId4"/>
    <p:sldId id="281" r:id="rId5"/>
    <p:sldId id="278" r:id="rId6"/>
    <p:sldId id="4309" r:id="rId7"/>
    <p:sldId id="4324" r:id="rId8"/>
    <p:sldId id="4307" r:id="rId9"/>
    <p:sldId id="280" r:id="rId10"/>
    <p:sldId id="4313" r:id="rId11"/>
    <p:sldId id="4326" r:id="rId12"/>
    <p:sldId id="4322" r:id="rId13"/>
    <p:sldId id="4325" r:id="rId14"/>
    <p:sldId id="4317" r:id="rId15"/>
    <p:sldId id="4310" r:id="rId16"/>
    <p:sldId id="4318" r:id="rId17"/>
    <p:sldId id="4334" r:id="rId18"/>
    <p:sldId id="334" r:id="rId19"/>
    <p:sldId id="4328" r:id="rId20"/>
    <p:sldId id="4231" r:id="rId21"/>
    <p:sldId id="4329" r:id="rId22"/>
    <p:sldId id="598" r:id="rId23"/>
    <p:sldId id="4312" r:id="rId24"/>
    <p:sldId id="4315" r:id="rId25"/>
    <p:sldId id="4314" r:id="rId26"/>
    <p:sldId id="4316" r:id="rId27"/>
    <p:sldId id="4320" r:id="rId28"/>
    <p:sldId id="4323" r:id="rId29"/>
    <p:sldId id="4321" r:id="rId30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2CA968-B897-43F4-82D6-36935E400B8E}" v="47" dt="2024-03-19T14:43:56.0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D501C6-CCAF-0F40-B908-6C4362480B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9A086F-98E0-EC48-9464-C463DD92731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FD671E2-9361-6543-B754-3BFA8490ECE8}" type="datetimeFigureOut">
              <a:rPr lang="en-US"/>
              <a:pPr>
                <a:defRPr/>
              </a:pPr>
              <a:t>4/7/2024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5D781C7-C6CD-AC44-8178-97F72EA4CD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8547AB4-2489-CD4E-9719-30072216E3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E0440-46E2-614B-AFD6-F74752F4B0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FB5D4-ABCE-5545-81AD-A2F4968F15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E31C95C-A747-0948-86D7-292AB8063F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Feb 4</a:t>
            </a:r>
            <a:r>
              <a:rPr lang="en-US" baseline="30000" dirty="0"/>
              <a:t>th</a:t>
            </a:r>
            <a:r>
              <a:rPr lang="en-US" dirty="0"/>
              <a:t> project!  Current storage for common replacement instruments used in trays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ED76-E85B-4061-BAE5-AD4AF253CDD6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4423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Making the most out of our real estate; new shelving installed in December, increased storage so that the department DOES NOT need more space (previous plan was to consume much larger footprint on the 9</a:t>
            </a:r>
            <a:r>
              <a:rPr lang="en-US" baseline="30000" dirty="0"/>
              <a:t>th</a:t>
            </a:r>
            <a:r>
              <a:rPr lang="en-US" dirty="0"/>
              <a:t> floor)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ED76-E85B-4061-BAE5-AD4AF253CDD6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0981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1E66B8-4CDF-1543-BC84-F3FC5ACF3222}"/>
              </a:ext>
            </a:extLst>
          </p:cNvPr>
          <p:cNvSpPr/>
          <p:nvPr/>
        </p:nvSpPr>
        <p:spPr bwMode="white">
          <a:xfrm>
            <a:off x="0" y="1"/>
            <a:ext cx="12192000" cy="4748213"/>
          </a:xfrm>
          <a:prstGeom prst="rect">
            <a:avLst/>
          </a:prstGeom>
          <a:gradFill>
            <a:gsLst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0"/>
                  <a:lumOff val="10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Calibri" panose="020F0502020204030204" pitchFamily="34" charset="0"/>
            </a:endParaRPr>
          </a:p>
        </p:txBody>
      </p:sp>
      <p:pic>
        <p:nvPicPr>
          <p:cNvPr id="5" name="Picture 9" descr="Lurie_R_RGB.png">
            <a:extLst>
              <a:ext uri="{FF2B5EF4-FFF2-40B4-BE49-F238E27FC236}">
                <a16:creationId xmlns:a16="http://schemas.microsoft.com/office/drawing/2014/main" id="{FA38A0B9-A5FE-1443-832B-A8F7E6F22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813"/>
            <a:ext cx="5122418" cy="170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EBDFDDDA-2517-3B48-9D0D-5F0C6F0BF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1" b="9456"/>
          <a:stretch>
            <a:fillRect/>
          </a:stretch>
        </p:blipFill>
        <p:spPr bwMode="ltGray">
          <a:xfrm>
            <a:off x="8054592" y="2759076"/>
            <a:ext cx="4137408" cy="411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Feinberg-linear-RGB.png">
            <a:extLst>
              <a:ext uri="{FF2B5EF4-FFF2-40B4-BE49-F238E27FC236}">
                <a16:creationId xmlns:a16="http://schemas.microsoft.com/office/drawing/2014/main" id="{3458F20E-8D16-D744-B5F6-A2F270380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984" y="642938"/>
            <a:ext cx="2847594" cy="53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838" y="1658720"/>
            <a:ext cx="7139517" cy="1470025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0838" y="3392513"/>
            <a:ext cx="573193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4E9FB1-FA41-D844-8C29-320EB3720B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488" y="5511320"/>
            <a:ext cx="999992" cy="1229990"/>
          </a:xfrm>
          <a:prstGeom prst="rect">
            <a:avLst/>
          </a:prstGeom>
        </p:spPr>
      </p:pic>
      <p:pic>
        <p:nvPicPr>
          <p:cNvPr id="13" name="Picture 10" descr="Magnet Recognition Logo CMYK.png">
            <a:extLst>
              <a:ext uri="{FF2B5EF4-FFF2-40B4-BE49-F238E27FC236}">
                <a16:creationId xmlns:a16="http://schemas.microsoft.com/office/drawing/2014/main" id="{6DF29320-945E-6548-BA81-7F2A76BB185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519" y="5713565"/>
            <a:ext cx="1031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904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37C5948-C152-E948-BA4F-E410F3ED05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D3ED2-899A-F04E-9584-B7036BB3DE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981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608139"/>
            <a:ext cx="2743200" cy="4518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40B1FCD-D325-614F-A67D-242144F35E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B0B8B-73EA-7740-8F8A-DBE9F81B9A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816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0384BD-A25D-4F0D-B4D6-FC5204B8FF04}"/>
              </a:ext>
            </a:extLst>
          </p:cNvPr>
          <p:cNvSpPr/>
          <p:nvPr/>
        </p:nvSpPr>
        <p:spPr bwMode="white">
          <a:xfrm>
            <a:off x="0" y="0"/>
            <a:ext cx="12192000" cy="1309688"/>
          </a:xfrm>
          <a:prstGeom prst="rect">
            <a:avLst/>
          </a:prstGeom>
          <a:gradFill>
            <a:gsLst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0"/>
                  <a:lumOff val="10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pic>
        <p:nvPicPr>
          <p:cNvPr id="7" name="Picture 7" descr="Lurie_R_RGB.png">
            <a:extLst>
              <a:ext uri="{FF2B5EF4-FFF2-40B4-BE49-F238E27FC236}">
                <a16:creationId xmlns:a16="http://schemas.microsoft.com/office/drawing/2014/main" id="{FEE4B5B9-61D8-432C-B8D4-A8D0515A6B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5" y="2"/>
            <a:ext cx="2706687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067" y="1600199"/>
            <a:ext cx="5632704" cy="4526280"/>
          </a:xfrm>
        </p:spPr>
        <p:txBody>
          <a:bodyPr/>
          <a:lstStyle>
            <a:lvl1pPr>
              <a:defRPr sz="16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5089" y="1600199"/>
            <a:ext cx="5620512" cy="4526280"/>
          </a:xfrm>
        </p:spPr>
        <p:txBody>
          <a:bodyPr/>
          <a:lstStyle>
            <a:lvl1pPr>
              <a:defRPr sz="16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C0CE7FC0-7807-4CD7-9E9F-AC28F89DBE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6BFFA6C-42A7-4E40-810F-28AD82EADE4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2464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0384BD-A25D-4F0D-B4D6-FC5204B8FF04}"/>
              </a:ext>
            </a:extLst>
          </p:cNvPr>
          <p:cNvSpPr/>
          <p:nvPr/>
        </p:nvSpPr>
        <p:spPr bwMode="white">
          <a:xfrm>
            <a:off x="0" y="0"/>
            <a:ext cx="12192000" cy="1309688"/>
          </a:xfrm>
          <a:prstGeom prst="rect">
            <a:avLst/>
          </a:prstGeom>
          <a:gradFill>
            <a:gsLst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0"/>
                  <a:lumOff val="10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pic>
        <p:nvPicPr>
          <p:cNvPr id="7" name="Picture 7" descr="Lurie_R_RGB.png">
            <a:extLst>
              <a:ext uri="{FF2B5EF4-FFF2-40B4-BE49-F238E27FC236}">
                <a16:creationId xmlns:a16="http://schemas.microsoft.com/office/drawing/2014/main" id="{FEE4B5B9-61D8-432C-B8D4-A8D0515A6B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5" y="2"/>
            <a:ext cx="2706687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067" y="1600199"/>
            <a:ext cx="5632704" cy="4526280"/>
          </a:xfrm>
        </p:spPr>
        <p:txBody>
          <a:bodyPr/>
          <a:lstStyle>
            <a:lvl1pPr>
              <a:defRPr sz="16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5089" y="1600199"/>
            <a:ext cx="5620512" cy="4526280"/>
          </a:xfrm>
        </p:spPr>
        <p:txBody>
          <a:bodyPr/>
          <a:lstStyle>
            <a:lvl1pPr>
              <a:defRPr sz="16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C0CE7FC0-7807-4CD7-9E9F-AC28F89DBE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6BFFA6C-42A7-4E40-810F-28AD82EADE4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2247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1143000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10E8D76-B073-0B4B-9F1A-D8C6063E64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0DC6B-33D4-CD4C-9999-64307D58DE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2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Lurie_R_RGB.png">
            <a:extLst>
              <a:ext uri="{FF2B5EF4-FFF2-40B4-BE49-F238E27FC236}">
                <a16:creationId xmlns:a16="http://schemas.microsoft.com/office/drawing/2014/main" id="{E2CA7193-C0E5-2443-9EBC-E628915B7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5" y="0"/>
            <a:ext cx="2706497" cy="89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FFF3F064-2E1F-5443-A226-2CB742C79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1" b="9456"/>
          <a:stretch>
            <a:fillRect/>
          </a:stretch>
        </p:blipFill>
        <p:spPr bwMode="ltGray">
          <a:xfrm>
            <a:off x="8054592" y="2759076"/>
            <a:ext cx="4137408" cy="411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Feinberg-linear-RGB.png">
            <a:extLst>
              <a:ext uri="{FF2B5EF4-FFF2-40B4-BE49-F238E27FC236}">
                <a16:creationId xmlns:a16="http://schemas.microsoft.com/office/drawing/2014/main" id="{07AC4841-564F-174C-BEB7-2D6B5FB86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796" y="288925"/>
            <a:ext cx="2167763" cy="41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066" y="2747963"/>
            <a:ext cx="6364981" cy="1362075"/>
          </a:xfrm>
        </p:spPr>
        <p:txBody>
          <a:bodyPr>
            <a:noAutofit/>
          </a:bodyPr>
          <a:lstStyle>
            <a:lvl1pPr algn="l">
              <a:defRPr sz="36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4C5C9-D94D-8B49-AC71-D270F21DB3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7DAC40F-8B4B-D94D-B9F1-BB0B3CA782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60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4067" y="1600201"/>
            <a:ext cx="5632704" cy="4525963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632704" cy="4525963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81FDB74-2C50-BB43-8997-A99179F805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1056C-4BAF-9344-A14D-05727E489C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89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78C5D-41F4-C64E-93F3-928FA491F046}"/>
              </a:ext>
            </a:extLst>
          </p:cNvPr>
          <p:cNvSpPr/>
          <p:nvPr/>
        </p:nvSpPr>
        <p:spPr bwMode="white">
          <a:xfrm>
            <a:off x="0" y="0"/>
            <a:ext cx="12192000" cy="1309688"/>
          </a:xfrm>
          <a:prstGeom prst="rect">
            <a:avLst/>
          </a:prstGeom>
          <a:gradFill>
            <a:gsLst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0"/>
                  <a:lumOff val="10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067" y="1600199"/>
            <a:ext cx="5632704" cy="452628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5089" y="1600199"/>
            <a:ext cx="5620512" cy="452628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B42EE1-F058-3C42-823B-B0CC599218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F2959-A28F-3A4B-A406-F51A27E937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6" descr="Lurie_R_RGB.png">
            <a:extLst>
              <a:ext uri="{FF2B5EF4-FFF2-40B4-BE49-F238E27FC236}">
                <a16:creationId xmlns:a16="http://schemas.microsoft.com/office/drawing/2014/main" id="{872F3FE4-DD13-424A-B9D1-59358785B1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503" y="0"/>
            <a:ext cx="2706497" cy="89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Feinberg-linear-RGB.png">
            <a:extLst>
              <a:ext uri="{FF2B5EF4-FFF2-40B4-BE49-F238E27FC236}">
                <a16:creationId xmlns:a16="http://schemas.microsoft.com/office/drawing/2014/main" id="{D21A6FA0-2E9A-B544-9940-8FA7A8A447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6429375"/>
            <a:ext cx="1943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174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F90E66E-153C-5A4F-A564-EB43F6C1AF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8C14D-AFD6-FF47-8FCA-9B2B64829F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85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E5A7EF-2BB7-AA44-9F4E-51A5F7569C32}"/>
              </a:ext>
            </a:extLst>
          </p:cNvPr>
          <p:cNvSpPr/>
          <p:nvPr/>
        </p:nvSpPr>
        <p:spPr bwMode="white">
          <a:xfrm>
            <a:off x="0" y="0"/>
            <a:ext cx="12192000" cy="1309688"/>
          </a:xfrm>
          <a:prstGeom prst="rect">
            <a:avLst/>
          </a:prstGeom>
          <a:gradFill>
            <a:gsLst>
              <a:gs pos="0">
                <a:schemeClr val="accent2">
                  <a:alpha val="65000"/>
                </a:schemeClr>
              </a:gs>
              <a:gs pos="100000">
                <a:schemeClr val="accent2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D2A6757-AAD7-A848-96B8-1BF5915957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550D0-6FCF-804F-9CBF-0532548A5D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342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7A8097-2AB9-0047-91C0-615BABAE08AF}"/>
              </a:ext>
            </a:extLst>
          </p:cNvPr>
          <p:cNvSpPr/>
          <p:nvPr/>
        </p:nvSpPr>
        <p:spPr bwMode="white">
          <a:xfrm>
            <a:off x="0" y="0"/>
            <a:ext cx="12192000" cy="1309688"/>
          </a:xfrm>
          <a:prstGeom prst="rect">
            <a:avLst/>
          </a:prstGeom>
          <a:gradFill>
            <a:gsLst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0"/>
                  <a:lumOff val="10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50730"/>
            <a:ext cx="4011084" cy="1162050"/>
          </a:xfrm>
        </p:spPr>
        <p:txBody>
          <a:bodyPr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50731"/>
            <a:ext cx="6815667" cy="5853113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12781"/>
            <a:ext cx="4011084" cy="423591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57AFD03-9628-014F-9492-CC02D26A8E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48BEB-5E22-BF4E-9003-3647EB3402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6" descr="Lurie_R_RGB.png">
            <a:extLst>
              <a:ext uri="{FF2B5EF4-FFF2-40B4-BE49-F238E27FC236}">
                <a16:creationId xmlns:a16="http://schemas.microsoft.com/office/drawing/2014/main" id="{2D6A13C0-0C1D-1D42-8AC6-2BE7407024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503" y="0"/>
            <a:ext cx="2706497" cy="89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Feinberg-linear-RGB.png">
            <a:extLst>
              <a:ext uri="{FF2B5EF4-FFF2-40B4-BE49-F238E27FC236}">
                <a16:creationId xmlns:a16="http://schemas.microsoft.com/office/drawing/2014/main" id="{9B2BF1A0-59DF-F54A-9990-381016A8AB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6429375"/>
            <a:ext cx="1943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965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06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4067" y="612775"/>
            <a:ext cx="73152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406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B71215-5100-E547-B860-3B4F122DEC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1E448-05CD-C34F-9EAB-963CAE0043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770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0389C6-C2F6-D84D-B0F9-A51EFA1EFB21}"/>
              </a:ext>
            </a:extLst>
          </p:cNvPr>
          <p:cNvSpPr/>
          <p:nvPr/>
        </p:nvSpPr>
        <p:spPr bwMode="white">
          <a:xfrm>
            <a:off x="0" y="0"/>
            <a:ext cx="12192000" cy="1309688"/>
          </a:xfrm>
          <a:prstGeom prst="rect">
            <a:avLst/>
          </a:prstGeom>
          <a:gradFill>
            <a:gsLst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0"/>
                  <a:lumOff val="10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Calibri" panose="020F0502020204030204" pitchFamily="34" charset="0"/>
            </a:endParaRPr>
          </a:p>
        </p:txBody>
      </p:sp>
      <p:pic>
        <p:nvPicPr>
          <p:cNvPr id="1027" name="Picture 6" descr="Lurie_R_RGB.png">
            <a:extLst>
              <a:ext uri="{FF2B5EF4-FFF2-40B4-BE49-F238E27FC236}">
                <a16:creationId xmlns:a16="http://schemas.microsoft.com/office/drawing/2014/main" id="{42156BDB-A0E6-F14E-85FD-8E8CCB285B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503" y="0"/>
            <a:ext cx="2706497" cy="89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>
            <a:extLst>
              <a:ext uri="{FF2B5EF4-FFF2-40B4-BE49-F238E27FC236}">
                <a16:creationId xmlns:a16="http://schemas.microsoft.com/office/drawing/2014/main" id="{A6F8286F-B1B2-0D43-B17A-71289465955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64067" y="274639"/>
            <a:ext cx="83820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819A18E4-CB87-8447-B2FE-B3D5635A96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64067" y="1416051"/>
            <a:ext cx="11463867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00837-C1D7-8846-9387-503C75754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430964"/>
            <a:ext cx="552451" cy="15398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59FDDF2-E6D1-FB45-B1B5-3387065B5DC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7" descr="Feinberg-linear-RGB.png">
            <a:extLst>
              <a:ext uri="{FF2B5EF4-FFF2-40B4-BE49-F238E27FC236}">
                <a16:creationId xmlns:a16="http://schemas.microsoft.com/office/drawing/2014/main" id="{D1E33A53-FCFB-2F41-B2E7-2C1AA868A6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6429375"/>
            <a:ext cx="1943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1" r:id="rId2"/>
    <p:sldLayoutId id="2147483688" r:id="rId3"/>
    <p:sldLayoutId id="2147483682" r:id="rId4"/>
    <p:sldLayoutId id="2147483689" r:id="rId5"/>
    <p:sldLayoutId id="2147483683" r:id="rId6"/>
    <p:sldLayoutId id="2147483690" r:id="rId7"/>
    <p:sldLayoutId id="2147483691" r:id="rId8"/>
    <p:sldLayoutId id="2147483684" r:id="rId9"/>
    <p:sldLayoutId id="2147483685" r:id="rId10"/>
    <p:sldLayoutId id="2147483686" r:id="rId11"/>
    <p:sldLayoutId id="2147483692" r:id="rId12"/>
    <p:sldLayoutId id="2147483693" r:id="rId13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0" i="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anose="020B0604030504040204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anose="020B0604030504040204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anose="020B0604030504040204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anose="020B0604030504040204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anose="020B0604030504040204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anose="020B0604030504040204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anose="020B0604030504040204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anose="020B060403050404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4572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Font typeface="Tahoma" panose="020B0604030504040204" pitchFamily="34" charset="0"/>
        <a:buChar char="–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6858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9144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Font typeface="Tahoma" panose="020B0604030504040204" pitchFamily="34" charset="0"/>
        <a:buChar char="–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1430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Tahoma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spcBef>
          <a:spcPct val="20000"/>
        </a:spcBef>
        <a:buClr>
          <a:schemeClr val="accent1"/>
        </a:buClr>
        <a:buFont typeface="Tahoma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B901-117E-44A7-B40E-DE3977BC2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46" y="257967"/>
            <a:ext cx="8382000" cy="947737"/>
          </a:xfrm>
        </p:spPr>
        <p:txBody>
          <a:bodyPr/>
          <a:lstStyle/>
          <a:p>
            <a:r>
              <a:rPr lang="en-US" sz="4400" dirty="0"/>
              <a:t>Sterile Processing Department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64F324-595A-4EE4-B235-43C3F4818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000" y="1416050"/>
            <a:ext cx="9647767" cy="471011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689E2-DCD5-4CAD-811C-94EE0A5586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60DC6B-33D4-CD4C-9999-64307D58DE3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485CE5-CFF8-2AA2-E35B-851E7C990A98}"/>
              </a:ext>
            </a:extLst>
          </p:cNvPr>
          <p:cNvSpPr txBox="1">
            <a:spLocks/>
          </p:cNvSpPr>
          <p:nvPr/>
        </p:nvSpPr>
        <p:spPr bwMode="auto">
          <a:xfrm>
            <a:off x="1164279" y="1416050"/>
            <a:ext cx="83820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</a:rPr>
              <a:t>Design for Success</a:t>
            </a:r>
          </a:p>
        </p:txBody>
      </p:sp>
    </p:spTree>
    <p:extLst>
      <p:ext uri="{BB962C8B-B14F-4D97-AF65-F5344CB8AC3E}">
        <p14:creationId xmlns:p14="http://schemas.microsoft.com/office/powerpoint/2010/main" val="2402138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A464-F3A7-1A62-70EE-0275B93E0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Aspects of the Staffing Calculation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54944-1E90-DAE2-BCFF-F2260BAD8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4643" y="1425540"/>
            <a:ext cx="5632704" cy="45259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/>
              <a:t>Variable work tasks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Trays: Decontamination + Pre &amp; Pack area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Peel packs: received from clinics/offices &amp; hospital depts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Scopes - flexible/rigid: Clinic &amp; hospital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Autoclave/Low temp sterilizer runs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 carts - per case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B78AA4-93A0-7817-A280-023D17B388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347" y="1425539"/>
            <a:ext cx="5632704" cy="4525963"/>
          </a:xfrm>
        </p:spPr>
        <p:txBody>
          <a:bodyPr/>
          <a:lstStyle/>
          <a:p>
            <a:r>
              <a:rPr lang="en-US" sz="2800" dirty="0"/>
              <a:t>Fixed commitments</a:t>
            </a:r>
          </a:p>
          <a:p>
            <a:pPr lvl="1"/>
            <a:r>
              <a:rPr lang="en-US" sz="2500" dirty="0"/>
              <a:t>Shift supervisors</a:t>
            </a:r>
          </a:p>
          <a:p>
            <a:pPr lvl="1"/>
            <a:r>
              <a:rPr lang="en-US" sz="2500" dirty="0"/>
              <a:t>Educator</a:t>
            </a:r>
          </a:p>
          <a:p>
            <a:pPr lvl="1"/>
            <a:r>
              <a:rPr lang="en-US" sz="2500" dirty="0"/>
              <a:t>Customer service (liaisons / runners)</a:t>
            </a:r>
          </a:p>
          <a:p>
            <a:pPr lvl="1"/>
            <a:r>
              <a:rPr lang="en-US" sz="2500" dirty="0"/>
              <a:t>Stationary assignments</a:t>
            </a:r>
          </a:p>
          <a:p>
            <a:pPr lvl="2"/>
            <a:r>
              <a:rPr lang="en-US" sz="2300" dirty="0"/>
              <a:t>Decontamination</a:t>
            </a:r>
          </a:p>
          <a:p>
            <a:pPr lvl="2"/>
            <a:r>
              <a:rPr lang="en-US" sz="2300" dirty="0"/>
              <a:t>Decentralized locations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41799-0AD5-AB7D-FFB9-B7D71BCF4C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91056C-4BAF-9344-A14D-05727E489CC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414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A464-F3A7-1A62-70EE-0275B93E0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Aspects continued: Quality Program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41799-0AD5-AB7D-FFB9-B7D71BCF4C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91056C-4BAF-9344-A14D-05727E489CC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BCAC051-C8CF-9C5D-21A4-1FBD4E3C3A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699397"/>
              </p:ext>
            </p:extLst>
          </p:nvPr>
        </p:nvGraphicFramePr>
        <p:xfrm>
          <a:off x="364067" y="1314845"/>
          <a:ext cx="11286827" cy="50551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8860">
                  <a:extLst>
                    <a:ext uri="{9D8B030D-6E8A-4147-A177-3AD203B41FA5}">
                      <a16:colId xmlns:a16="http://schemas.microsoft.com/office/drawing/2014/main" val="3456255313"/>
                    </a:ext>
                  </a:extLst>
                </a:gridCol>
                <a:gridCol w="5959010">
                  <a:extLst>
                    <a:ext uri="{9D8B030D-6E8A-4147-A177-3AD203B41FA5}">
                      <a16:colId xmlns:a16="http://schemas.microsoft.com/office/drawing/2014/main" val="118540623"/>
                    </a:ext>
                  </a:extLst>
                </a:gridCol>
                <a:gridCol w="2958957">
                  <a:extLst>
                    <a:ext uri="{9D8B030D-6E8A-4147-A177-3AD203B41FA5}">
                      <a16:colId xmlns:a16="http://schemas.microsoft.com/office/drawing/2014/main" val="2601640642"/>
                    </a:ext>
                  </a:extLst>
                </a:gridCol>
              </a:tblGrid>
              <a:tr h="4157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Location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Quality Measure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Measured by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278131855"/>
                  </a:ext>
                </a:extLst>
              </a:tr>
              <a:tr h="415752">
                <a:tc rowSpan="2">
                  <a:txBody>
                    <a:bodyPr/>
                    <a:lstStyle/>
                    <a:p>
                      <a:r>
                        <a:rPr lang="en-US" dirty="0"/>
                        <a:t>Decontamination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Trays/instruments received coated with pre-cleaning spray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SPM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716107098"/>
                  </a:ext>
                </a:extLst>
              </a:tr>
              <a:tr h="4157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Bioburden removal in known risky instruments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Inspection: rate TBD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111621573"/>
                  </a:ext>
                </a:extLst>
              </a:tr>
              <a:tr h="415752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Assembly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Productivity expectations met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SPM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679069312"/>
                  </a:ext>
                </a:extLst>
              </a:tr>
              <a:tr h="4157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Tray completion accuracy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Inspection: 100 trays / week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493749927"/>
                  </a:ext>
                </a:extLst>
              </a:tr>
              <a:tr h="415752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Sterilization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Indicator placement accuracy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Inspection: 100 trays / week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4058336208"/>
                  </a:ext>
                </a:extLst>
              </a:tr>
              <a:tr h="4488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Log completion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SPM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806373018"/>
                  </a:ext>
                </a:extLst>
              </a:tr>
              <a:tr h="4157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Daily testing expectations completed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SPM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459175629"/>
                  </a:ext>
                </a:extLst>
              </a:tr>
              <a:tr h="415752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Storage &amp; distribution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Tray storage confirmation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Manual performance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494820921"/>
                  </a:ext>
                </a:extLst>
              </a:tr>
              <a:tr h="4488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Peel Pack inventory checks performed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Inspection: rate TBD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543317826"/>
                  </a:ext>
                </a:extLst>
              </a:tr>
              <a:tr h="4157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Case cart completion productivity expectations met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Supervisor report: daily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903715825"/>
                  </a:ext>
                </a:extLst>
              </a:tr>
              <a:tr h="415752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Tracking of instruments requiring turnover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Supervisor report: daily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571025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0430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5006E-6D1E-48E8-7DDA-03C75985C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6" y="274639"/>
            <a:ext cx="8769659" cy="947737"/>
          </a:xfrm>
        </p:spPr>
        <p:txBody>
          <a:bodyPr/>
          <a:lstStyle/>
          <a:p>
            <a:r>
              <a:rPr lang="en-US" dirty="0">
                <a:latin typeface="+mj-lt"/>
              </a:rPr>
              <a:t>SPD staffing formula: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775CA-F59F-426E-126C-329BE4621E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FF2959-A28F-3A4B-A406-F51A27E9378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FE79A3-707E-E7B7-CAE4-DA24784CF07B}"/>
              </a:ext>
            </a:extLst>
          </p:cNvPr>
          <p:cNvSpPr txBox="1"/>
          <p:nvPr/>
        </p:nvSpPr>
        <p:spPr>
          <a:xfrm>
            <a:off x="726116" y="3012492"/>
            <a:ext cx="2280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Measurable workload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C77F8B-1B94-CC01-9B7B-AC936C01D21C}"/>
              </a:ext>
            </a:extLst>
          </p:cNvPr>
          <p:cNvSpPr txBox="1"/>
          <p:nvPr/>
        </p:nvSpPr>
        <p:spPr>
          <a:xfrm>
            <a:off x="3123150" y="3012492"/>
            <a:ext cx="2280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Fixed commitments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D7968A-18F1-25EC-79C3-AD8F66A5B978}"/>
              </a:ext>
            </a:extLst>
          </p:cNvPr>
          <p:cNvSpPr txBox="1"/>
          <p:nvPr/>
        </p:nvSpPr>
        <p:spPr>
          <a:xfrm>
            <a:off x="5835526" y="3012492"/>
            <a:ext cx="2280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Quality Program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308EC2-B54F-A240-97BF-C03AE2A8D064}"/>
              </a:ext>
            </a:extLst>
          </p:cNvPr>
          <p:cNvSpPr txBox="1"/>
          <p:nvPr/>
        </p:nvSpPr>
        <p:spPr>
          <a:xfrm>
            <a:off x="7371975" y="3150991"/>
            <a:ext cx="663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452430-A403-DEAB-893E-CAC7F215C0DD}"/>
              </a:ext>
            </a:extLst>
          </p:cNvPr>
          <p:cNvSpPr txBox="1"/>
          <p:nvPr/>
        </p:nvSpPr>
        <p:spPr>
          <a:xfrm>
            <a:off x="5171667" y="3150991"/>
            <a:ext cx="663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AE5499-2908-CB79-CB46-8E9046DF127C}"/>
              </a:ext>
            </a:extLst>
          </p:cNvPr>
          <p:cNvSpPr txBox="1"/>
          <p:nvPr/>
        </p:nvSpPr>
        <p:spPr>
          <a:xfrm>
            <a:off x="2459291" y="3150991"/>
            <a:ext cx="663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782933-F4FD-778D-5466-B47DD4BF271E}"/>
              </a:ext>
            </a:extLst>
          </p:cNvPr>
          <p:cNvSpPr txBox="1"/>
          <p:nvPr/>
        </p:nvSpPr>
        <p:spPr>
          <a:xfrm>
            <a:off x="8179476" y="3120214"/>
            <a:ext cx="30981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3400" dirty="0"/>
              <a:t>Ideal Staffing</a:t>
            </a:r>
          </a:p>
        </p:txBody>
      </p:sp>
    </p:spTree>
    <p:extLst>
      <p:ext uri="{BB962C8B-B14F-4D97-AF65-F5344CB8AC3E}">
        <p14:creationId xmlns:p14="http://schemas.microsoft.com/office/powerpoint/2010/main" val="1510221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5006E-6D1E-48E8-7DDA-03C75985C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6" y="274639"/>
            <a:ext cx="8769659" cy="947737"/>
          </a:xfrm>
        </p:spPr>
        <p:txBody>
          <a:bodyPr/>
          <a:lstStyle/>
          <a:p>
            <a:r>
              <a:rPr lang="en-US" dirty="0">
                <a:latin typeface="+mj-lt"/>
              </a:rPr>
              <a:t>SPD staffing formula: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92332-408C-E227-9017-11DCC46E23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/>
              <a:t>Measurable workload hours</a:t>
            </a:r>
          </a:p>
          <a:p>
            <a:r>
              <a:rPr lang="en-US" sz="2800" dirty="0"/>
              <a:t>Fixed commitments:</a:t>
            </a:r>
            <a:endParaRPr lang="en-US" sz="2500" dirty="0"/>
          </a:p>
          <a:p>
            <a:pPr lvl="1"/>
            <a:r>
              <a:rPr lang="en-US" sz="2500" dirty="0"/>
              <a:t>“liaisons”, department / clinic services</a:t>
            </a:r>
          </a:p>
          <a:p>
            <a:pPr lvl="1"/>
            <a:r>
              <a:rPr lang="en-US" sz="2500" dirty="0"/>
              <a:t>Scope cleaning located in Decontamination area</a:t>
            </a:r>
          </a:p>
          <a:p>
            <a:pPr lvl="1"/>
            <a:r>
              <a:rPr lang="en-US" sz="2500" dirty="0"/>
              <a:t>Orientation / Student reservations</a:t>
            </a:r>
          </a:p>
          <a:p>
            <a:pPr lvl="2"/>
            <a:r>
              <a:rPr lang="en-US" sz="2500" dirty="0"/>
              <a:t>Response to 20% turnover</a:t>
            </a:r>
          </a:p>
          <a:p>
            <a:r>
              <a:rPr lang="en-US" sz="2900" dirty="0"/>
              <a:t>Quality review efforts</a:t>
            </a:r>
          </a:p>
          <a:p>
            <a:pPr lvl="1"/>
            <a:r>
              <a:rPr lang="en-US" sz="2500" dirty="0"/>
              <a:t>Tray inspections</a:t>
            </a:r>
          </a:p>
          <a:p>
            <a:pPr lvl="1"/>
            <a:endParaRPr lang="en-US" sz="25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AC7676-383B-0D3A-DD6A-5C426B2AF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5088" y="1600199"/>
            <a:ext cx="5910711" cy="4526280"/>
          </a:xfrm>
        </p:spPr>
        <p:txBody>
          <a:bodyPr/>
          <a:lstStyle/>
          <a:p>
            <a:r>
              <a:rPr lang="en-US" sz="2800" dirty="0"/>
              <a:t>Current model:</a:t>
            </a:r>
          </a:p>
          <a:p>
            <a:pPr lvl="1"/>
            <a:r>
              <a:rPr lang="en-US" sz="2500" dirty="0"/>
              <a:t>1 Manager</a:t>
            </a:r>
          </a:p>
          <a:p>
            <a:pPr lvl="1"/>
            <a:r>
              <a:rPr lang="en-US" sz="2500" dirty="0"/>
              <a:t>3 Resource Coordinators (shift supervisors)</a:t>
            </a:r>
          </a:p>
          <a:p>
            <a:pPr lvl="1"/>
            <a:r>
              <a:rPr lang="en-US" sz="2500" b="1" dirty="0">
                <a:solidFill>
                  <a:srgbClr val="FF0000"/>
                </a:solidFill>
              </a:rPr>
              <a:t>25</a:t>
            </a:r>
            <a:r>
              <a:rPr lang="en-US" sz="2500" dirty="0"/>
              <a:t> Certified Sterile Processing Technicians</a:t>
            </a:r>
          </a:p>
          <a:p>
            <a:pPr lvl="1"/>
            <a:r>
              <a:rPr lang="en-US" sz="2500" b="1" dirty="0">
                <a:solidFill>
                  <a:srgbClr val="FF0000"/>
                </a:solidFill>
              </a:rPr>
              <a:t>3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/>
              <a:t>orientees</a:t>
            </a:r>
          </a:p>
          <a:p>
            <a:r>
              <a:rPr lang="en-US" sz="2800" dirty="0"/>
              <a:t>Total: 32 FTEs</a:t>
            </a:r>
          </a:p>
          <a:p>
            <a:r>
              <a:rPr lang="en-US" sz="2800" dirty="0"/>
              <a:t>Service provided (annually)</a:t>
            </a:r>
          </a:p>
          <a:p>
            <a:pPr lvl="1"/>
            <a:r>
              <a:rPr lang="en-US" sz="2500" dirty="0"/>
              <a:t>19,000 Surgical procedures</a:t>
            </a:r>
          </a:p>
          <a:p>
            <a:pPr lvl="1"/>
            <a:r>
              <a:rPr lang="en-US" sz="2500" dirty="0"/>
              <a:t>4,500 scopes (rigid &amp; flexible)</a:t>
            </a:r>
          </a:p>
          <a:p>
            <a:pPr lvl="1"/>
            <a:r>
              <a:rPr lang="en-US" sz="2500" dirty="0"/>
              <a:t>72,000 clinic peel packs</a:t>
            </a:r>
          </a:p>
          <a:p>
            <a:pPr lvl="1"/>
            <a:endParaRPr lang="en-US" sz="2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775CA-F59F-426E-126C-329BE4621E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FF2959-A28F-3A4B-A406-F51A27E9378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477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65D4A-CBB4-1099-CABF-BF015AECD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SPD Staffing Calculation: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AF02C6C-E6E6-AB66-8739-805D85292BD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43050409"/>
              </p:ext>
            </p:extLst>
          </p:nvPr>
        </p:nvGraphicFramePr>
        <p:xfrm>
          <a:off x="908596" y="1294295"/>
          <a:ext cx="10369004" cy="4928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5193">
                  <a:extLst>
                    <a:ext uri="{9D8B030D-6E8A-4147-A177-3AD203B41FA5}">
                      <a16:colId xmlns:a16="http://schemas.microsoft.com/office/drawing/2014/main" val="495596237"/>
                    </a:ext>
                  </a:extLst>
                </a:gridCol>
                <a:gridCol w="1099335">
                  <a:extLst>
                    <a:ext uri="{9D8B030D-6E8A-4147-A177-3AD203B41FA5}">
                      <a16:colId xmlns:a16="http://schemas.microsoft.com/office/drawing/2014/main" val="3109277598"/>
                    </a:ext>
                  </a:extLst>
                </a:gridCol>
                <a:gridCol w="4006921">
                  <a:extLst>
                    <a:ext uri="{9D8B030D-6E8A-4147-A177-3AD203B41FA5}">
                      <a16:colId xmlns:a16="http://schemas.microsoft.com/office/drawing/2014/main" val="2574716541"/>
                    </a:ext>
                  </a:extLst>
                </a:gridCol>
                <a:gridCol w="1157555">
                  <a:extLst>
                    <a:ext uri="{9D8B030D-6E8A-4147-A177-3AD203B41FA5}">
                      <a16:colId xmlns:a16="http://schemas.microsoft.com/office/drawing/2014/main" val="3895900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Fixed FTEs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Variable FTEs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726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SPD Manager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Prep &amp; Pack assembly -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6373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Equipment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/>
                          <a:ea typeface="+mn-ea"/>
                          <a:cs typeface="+mn-cs"/>
                        </a:rPr>
                        <a:t>Prep &amp; Pack assembly -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164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Resource Coordinator – 1</a:t>
                      </a:r>
                      <a:r>
                        <a:rPr lang="en-US" sz="2000" baseline="30000" dirty="0"/>
                        <a:t>st</a:t>
                      </a:r>
                      <a:r>
                        <a:rPr lang="en-US" sz="2000" dirty="0"/>
                        <a:t> shift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/>
                          <a:ea typeface="+mn-ea"/>
                          <a:cs typeface="+mn-cs"/>
                        </a:rPr>
                        <a:t>Prep &amp; Pack assembly -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048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/>
                          <a:ea typeface="+mn-ea"/>
                          <a:cs typeface="+mn-cs"/>
                        </a:rPr>
                        <a:t>Resource Coordinator – 2</a:t>
                      </a:r>
                      <a:r>
                        <a:rPr kumimoji="0" lang="en-US" sz="2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/>
                          <a:ea typeface="+mn-ea"/>
                          <a:cs typeface="+mn-cs"/>
                        </a:rPr>
                        <a:t>nd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/>
                          <a:ea typeface="+mn-ea"/>
                          <a:cs typeface="+mn-cs"/>
                        </a:rPr>
                        <a:t> shift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Case carts –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473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/>
                          <a:ea typeface="+mn-ea"/>
                          <a:cs typeface="+mn-cs"/>
                        </a:rPr>
                        <a:t>Resource Coordinator – 3</a:t>
                      </a:r>
                      <a:r>
                        <a:rPr kumimoji="0" lang="en-US" sz="2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/>
                          <a:ea typeface="+mn-ea"/>
                          <a:cs typeface="+mn-cs"/>
                        </a:rPr>
                        <a:t>rd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/>
                          <a:ea typeface="+mn-ea"/>
                          <a:cs typeface="+mn-cs"/>
                        </a:rPr>
                        <a:t> shift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Case carts – </a:t>
                      </a:r>
                      <a:r>
                        <a:rPr lang="en-US" sz="2000" dirty="0" err="1"/>
                        <a:t>noc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196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OR Liaison – 12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OR Liaison – 12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482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Scope handler – day shift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Scope handler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451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Decontamination shifts –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Decontamination shifts –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689635"/>
                  </a:ext>
                </a:extLst>
              </a:tr>
              <a:tr h="5087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Decontamination shifts –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Decontamination shifts –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676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Decontamination shifts – </a:t>
                      </a:r>
                      <a:r>
                        <a:rPr lang="en-US" sz="2000" dirty="0" err="1"/>
                        <a:t>noc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Decontamination shifts – </a:t>
                      </a:r>
                      <a:r>
                        <a:rPr lang="en-US" sz="2000" dirty="0" err="1"/>
                        <a:t>noc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429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939837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E19612-9868-5E30-0F91-137EAAA70C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91056C-4BAF-9344-A14D-05727E489CC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27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FB33E-2089-D94C-9CF9-BF0DB60AA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Current test budget: 32.0 FTEs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Manager, </a:t>
            </a:r>
            <a:r>
              <a:rPr lang="en-US" sz="2400">
                <a:latin typeface="+mj-lt"/>
              </a:rPr>
              <a:t>Resource Coordinators + </a:t>
            </a:r>
            <a:r>
              <a:rPr lang="en-US" sz="2400" dirty="0">
                <a:latin typeface="+mj-lt"/>
              </a:rPr>
              <a:t>staff</a:t>
            </a:r>
            <a:endParaRPr lang="en-US" sz="4000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FB495A-7EF8-FD08-5910-8B3D837595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FF2959-A28F-3A4B-A406-F51A27E9378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B96D6B5-CAD9-1C29-787E-3366B23BF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02015"/>
              </p:ext>
            </p:extLst>
          </p:nvPr>
        </p:nvGraphicFramePr>
        <p:xfrm>
          <a:off x="840695" y="1771649"/>
          <a:ext cx="10573895" cy="392202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878550">
                  <a:extLst>
                    <a:ext uri="{9D8B030D-6E8A-4147-A177-3AD203B41FA5}">
                      <a16:colId xmlns:a16="http://schemas.microsoft.com/office/drawing/2014/main" val="2173730020"/>
                    </a:ext>
                  </a:extLst>
                </a:gridCol>
                <a:gridCol w="1099335">
                  <a:extLst>
                    <a:ext uri="{9D8B030D-6E8A-4147-A177-3AD203B41FA5}">
                      <a16:colId xmlns:a16="http://schemas.microsoft.com/office/drawing/2014/main" val="4006282489"/>
                    </a:ext>
                  </a:extLst>
                </a:gridCol>
                <a:gridCol w="1099335">
                  <a:extLst>
                    <a:ext uri="{9D8B030D-6E8A-4147-A177-3AD203B41FA5}">
                      <a16:colId xmlns:a16="http://schemas.microsoft.com/office/drawing/2014/main" val="717526105"/>
                    </a:ext>
                  </a:extLst>
                </a:gridCol>
                <a:gridCol w="1099335">
                  <a:extLst>
                    <a:ext uri="{9D8B030D-6E8A-4147-A177-3AD203B41FA5}">
                      <a16:colId xmlns:a16="http://schemas.microsoft.com/office/drawing/2014/main" val="614236518"/>
                    </a:ext>
                  </a:extLst>
                </a:gridCol>
                <a:gridCol w="1099335">
                  <a:extLst>
                    <a:ext uri="{9D8B030D-6E8A-4147-A177-3AD203B41FA5}">
                      <a16:colId xmlns:a16="http://schemas.microsoft.com/office/drawing/2014/main" val="2228867676"/>
                    </a:ext>
                  </a:extLst>
                </a:gridCol>
                <a:gridCol w="1099335">
                  <a:extLst>
                    <a:ext uri="{9D8B030D-6E8A-4147-A177-3AD203B41FA5}">
                      <a16:colId xmlns:a16="http://schemas.microsoft.com/office/drawing/2014/main" val="2104545405"/>
                    </a:ext>
                  </a:extLst>
                </a:gridCol>
                <a:gridCol w="1099335">
                  <a:extLst>
                    <a:ext uri="{9D8B030D-6E8A-4147-A177-3AD203B41FA5}">
                      <a16:colId xmlns:a16="http://schemas.microsoft.com/office/drawing/2014/main" val="2030670365"/>
                    </a:ext>
                  </a:extLst>
                </a:gridCol>
                <a:gridCol w="1099335">
                  <a:extLst>
                    <a:ext uri="{9D8B030D-6E8A-4147-A177-3AD203B41FA5}">
                      <a16:colId xmlns:a16="http://schemas.microsoft.com/office/drawing/2014/main" val="3072031258"/>
                    </a:ext>
                  </a:extLst>
                </a:gridCol>
              </a:tblGrid>
              <a:tr h="39220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effectLst/>
                          <a:latin typeface="+mj-lt"/>
                        </a:rPr>
                        <a:t>Dept tasks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</a:rPr>
                        <a:t>Sun</a:t>
                      </a:r>
                      <a:endParaRPr lang="en-US" sz="2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</a:rPr>
                        <a:t>Mon</a:t>
                      </a:r>
                      <a:endParaRPr lang="en-US" sz="2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</a:rPr>
                        <a:t>Tues</a:t>
                      </a:r>
                      <a:endParaRPr lang="en-US" sz="2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</a:rPr>
                        <a:t>Wed</a:t>
                      </a:r>
                      <a:endParaRPr lang="en-US" sz="2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</a:rPr>
                        <a:t>Thurs</a:t>
                      </a:r>
                      <a:endParaRPr lang="en-US" sz="2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</a:rPr>
                        <a:t>Fri</a:t>
                      </a:r>
                      <a:endParaRPr lang="en-US" sz="2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</a:rPr>
                        <a:t>Sat</a:t>
                      </a:r>
                      <a:endParaRPr lang="en-US" sz="2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27965238"/>
                  </a:ext>
                </a:extLst>
              </a:tr>
              <a:tr h="39220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effectLst/>
                        </a:rPr>
                        <a:t>Peel packs (min)</a:t>
                      </a:r>
                      <a:endParaRPr lang="en-US" sz="2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390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390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390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390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390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47163178"/>
                  </a:ext>
                </a:extLst>
              </a:tr>
              <a:tr h="39220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effectLst/>
                        </a:rPr>
                        <a:t>Decontam (min)</a:t>
                      </a:r>
                      <a:endParaRPr lang="en-US" sz="2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225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1,800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1,800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1,975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1,775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1,625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125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04352696"/>
                  </a:ext>
                </a:extLst>
              </a:tr>
              <a:tr h="39220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effectLst/>
                        </a:rPr>
                        <a:t>Prep pack (min)</a:t>
                      </a:r>
                      <a:endParaRPr lang="en-US" sz="2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900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7,200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7,200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7,900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7,100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6,500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500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82072331"/>
                  </a:ext>
                </a:extLst>
              </a:tr>
              <a:tr h="39220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effectLst/>
                        </a:rPr>
                        <a:t>Case carts (min)</a:t>
                      </a:r>
                      <a:endParaRPr lang="en-US" sz="2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90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720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720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790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710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650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50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54306856"/>
                  </a:ext>
                </a:extLst>
              </a:tr>
              <a:tr h="39220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effectLst/>
                        </a:rPr>
                        <a:t>Scope room (min)</a:t>
                      </a:r>
                      <a:endParaRPr lang="en-US" sz="2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520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520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520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520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520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04792289"/>
                  </a:ext>
                </a:extLst>
              </a:tr>
              <a:tr h="39220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effectLst/>
                        </a:rPr>
                        <a:t>total min / work</a:t>
                      </a:r>
                      <a:endParaRPr lang="en-US" sz="2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1,215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10,630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10,630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11,575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10,495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9,685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675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06672326"/>
                  </a:ext>
                </a:extLst>
              </a:tr>
              <a:tr h="39220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effectLst/>
                        </a:rPr>
                        <a:t>total hours / work</a:t>
                      </a:r>
                      <a:endParaRPr lang="en-US" sz="2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20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177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177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193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175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161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11.25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740111"/>
                  </a:ext>
                </a:extLst>
              </a:tr>
              <a:tr h="39220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# FTEs @ 6.5/person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27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27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30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27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25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effectLst/>
                          <a:latin typeface="+mn-lt"/>
                        </a:rPr>
                        <a:t>1.7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494348"/>
                  </a:ext>
                </a:extLst>
              </a:tr>
              <a:tr h="39220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# FTEs scheduled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719446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5810D07-4199-F6FA-BFD8-7A12F2524E70}"/>
              </a:ext>
            </a:extLst>
          </p:cNvPr>
          <p:cNvSpPr/>
          <p:nvPr/>
        </p:nvSpPr>
        <p:spPr>
          <a:xfrm>
            <a:off x="3692038" y="4340003"/>
            <a:ext cx="1726058" cy="172231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DB76831-26BB-FAFA-ACCA-7C62EF8851D3}"/>
              </a:ext>
            </a:extLst>
          </p:cNvPr>
          <p:cNvSpPr/>
          <p:nvPr/>
        </p:nvSpPr>
        <p:spPr>
          <a:xfrm>
            <a:off x="10337705" y="4340002"/>
            <a:ext cx="1726058" cy="172231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2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65D4A-CBB4-1099-CABF-BF015AECD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SPD Staffing request for WHPUOS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E19612-9868-5E30-0F91-137EAAA70C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91056C-4BAF-9344-A14D-05727E489CC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59DD8FA-DE65-B945-C420-49917FAA1D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088949"/>
              </p:ext>
            </p:extLst>
          </p:nvPr>
        </p:nvGraphicFramePr>
        <p:xfrm>
          <a:off x="764759" y="1654139"/>
          <a:ext cx="10136125" cy="4249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0821">
                  <a:extLst>
                    <a:ext uri="{9D8B030D-6E8A-4147-A177-3AD203B41FA5}">
                      <a16:colId xmlns:a16="http://schemas.microsoft.com/office/drawing/2014/main" val="3974968120"/>
                    </a:ext>
                  </a:extLst>
                </a:gridCol>
                <a:gridCol w="1003163">
                  <a:extLst>
                    <a:ext uri="{9D8B030D-6E8A-4147-A177-3AD203B41FA5}">
                      <a16:colId xmlns:a16="http://schemas.microsoft.com/office/drawing/2014/main" val="1030976550"/>
                    </a:ext>
                  </a:extLst>
                </a:gridCol>
                <a:gridCol w="1003163">
                  <a:extLst>
                    <a:ext uri="{9D8B030D-6E8A-4147-A177-3AD203B41FA5}">
                      <a16:colId xmlns:a16="http://schemas.microsoft.com/office/drawing/2014/main" val="780808702"/>
                    </a:ext>
                  </a:extLst>
                </a:gridCol>
                <a:gridCol w="1003163">
                  <a:extLst>
                    <a:ext uri="{9D8B030D-6E8A-4147-A177-3AD203B41FA5}">
                      <a16:colId xmlns:a16="http://schemas.microsoft.com/office/drawing/2014/main" val="2508129523"/>
                    </a:ext>
                  </a:extLst>
                </a:gridCol>
                <a:gridCol w="1003163">
                  <a:extLst>
                    <a:ext uri="{9D8B030D-6E8A-4147-A177-3AD203B41FA5}">
                      <a16:colId xmlns:a16="http://schemas.microsoft.com/office/drawing/2014/main" val="2757089099"/>
                    </a:ext>
                  </a:extLst>
                </a:gridCol>
                <a:gridCol w="1003163">
                  <a:extLst>
                    <a:ext uri="{9D8B030D-6E8A-4147-A177-3AD203B41FA5}">
                      <a16:colId xmlns:a16="http://schemas.microsoft.com/office/drawing/2014/main" val="3420420522"/>
                    </a:ext>
                  </a:extLst>
                </a:gridCol>
                <a:gridCol w="1003163">
                  <a:extLst>
                    <a:ext uri="{9D8B030D-6E8A-4147-A177-3AD203B41FA5}">
                      <a16:colId xmlns:a16="http://schemas.microsoft.com/office/drawing/2014/main" val="2975843133"/>
                    </a:ext>
                  </a:extLst>
                </a:gridCol>
                <a:gridCol w="1003163">
                  <a:extLst>
                    <a:ext uri="{9D8B030D-6E8A-4147-A177-3AD203B41FA5}">
                      <a16:colId xmlns:a16="http://schemas.microsoft.com/office/drawing/2014/main" val="1959162684"/>
                    </a:ext>
                  </a:extLst>
                </a:gridCol>
                <a:gridCol w="1003163">
                  <a:extLst>
                    <a:ext uri="{9D8B030D-6E8A-4147-A177-3AD203B41FA5}">
                      <a16:colId xmlns:a16="http://schemas.microsoft.com/office/drawing/2014/main" val="2664790577"/>
                    </a:ext>
                  </a:extLst>
                </a:gridCol>
              </a:tblGrid>
              <a:tr h="424992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j-lt"/>
                        </a:rPr>
                        <a:t>Sun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j-lt"/>
                        </a:rPr>
                        <a:t>Mon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j-lt"/>
                        </a:rPr>
                        <a:t>Tues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j-lt"/>
                        </a:rPr>
                        <a:t>Wed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err="1">
                          <a:effectLst/>
                          <a:latin typeface="+mj-lt"/>
                        </a:rPr>
                        <a:t>Thur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j-lt"/>
                        </a:rPr>
                        <a:t>Fri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j-lt"/>
                        </a:rPr>
                        <a:t>Sat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55914949"/>
                  </a:ext>
                </a:extLst>
              </a:tr>
              <a:tr h="42499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effectLst/>
                          <a:latin typeface="+mj-lt"/>
                        </a:rPr>
                        <a:t>Manager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0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1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1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1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1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0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68104399"/>
                  </a:ext>
                </a:extLst>
              </a:tr>
              <a:tr h="42499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effectLst/>
                          <a:latin typeface="+mj-lt"/>
                        </a:rPr>
                        <a:t>Assistant Manager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0</a:t>
                      </a:r>
                      <a:endParaRPr lang="en-US" sz="2000" b="0" i="0" u="none" strike="noStrike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1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1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1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1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1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0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33781705"/>
                  </a:ext>
                </a:extLst>
              </a:tr>
              <a:tr h="42499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effectLst/>
                          <a:latin typeface="+mj-lt"/>
                        </a:rPr>
                        <a:t>Dayshift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8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7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8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8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7</a:t>
                      </a:r>
                      <a:endParaRPr lang="en-US" sz="2000" b="0" i="0" u="none" strike="noStrike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1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26046417"/>
                  </a:ext>
                </a:extLst>
              </a:tr>
              <a:tr h="42499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effectLst/>
                          <a:latin typeface="+mj-lt"/>
                        </a:rPr>
                        <a:t>Evening shift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8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8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9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9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9</a:t>
                      </a:r>
                      <a:endParaRPr lang="en-US" sz="2000" b="0" i="0" u="none" strike="noStrike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2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70550512"/>
                  </a:ext>
                </a:extLst>
              </a:tr>
              <a:tr h="42499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effectLst/>
                          <a:latin typeface="+mj-lt"/>
                        </a:rPr>
                        <a:t>Night shift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3</a:t>
                      </a:r>
                      <a:endParaRPr lang="en-US" sz="2000" b="0" i="0" u="none" strike="noStrike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9</a:t>
                      </a:r>
                      <a:endParaRPr lang="en-US" sz="2000" b="0" i="0" u="none" strike="noStrike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9</a:t>
                      </a:r>
                      <a:endParaRPr lang="en-US" sz="2000" b="0" i="0" u="none" strike="noStrike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9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8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5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3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64118873"/>
                  </a:ext>
                </a:extLst>
              </a:tr>
              <a:tr h="42499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Totals</a:t>
                      </a:r>
                      <a:endParaRPr lang="en-US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  <a:latin typeface="+mj-lt"/>
                        </a:rPr>
                        <a:t>6</a:t>
                      </a:r>
                      <a:endParaRPr lang="en-US" sz="2000" b="1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  <a:latin typeface="+mj-lt"/>
                        </a:rPr>
                        <a:t>27</a:t>
                      </a:r>
                      <a:endParaRPr lang="en-US" sz="2000" b="1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  <a:latin typeface="+mj-lt"/>
                        </a:rPr>
                        <a:t>26</a:t>
                      </a:r>
                      <a:endParaRPr lang="en-US" sz="2000" b="1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  <a:latin typeface="+mj-lt"/>
                        </a:rPr>
                        <a:t>28</a:t>
                      </a:r>
                      <a:endParaRPr lang="en-US" sz="2000" b="1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  <a:latin typeface="+mj-lt"/>
                        </a:rPr>
                        <a:t>27</a:t>
                      </a:r>
                      <a:endParaRPr lang="en-US" sz="2000" b="1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  <a:latin typeface="+mj-lt"/>
                        </a:rPr>
                        <a:t>23</a:t>
                      </a:r>
                      <a:endParaRPr lang="en-US" sz="2000" b="1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  <a:latin typeface="+mj-lt"/>
                        </a:rPr>
                        <a:t>6</a:t>
                      </a:r>
                      <a:endParaRPr lang="en-US" sz="2000" b="1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14895"/>
                  </a:ext>
                </a:extLst>
              </a:tr>
              <a:tr h="42499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effectLst/>
                          <a:latin typeface="+mj-lt"/>
                        </a:rPr>
                        <a:t>8 </a:t>
                      </a:r>
                      <a:r>
                        <a:rPr lang="en-US" sz="2000" b="0" u="none" strike="noStrike" dirty="0" err="1">
                          <a:effectLst/>
                          <a:latin typeface="+mj-lt"/>
                        </a:rPr>
                        <a:t>hr</a:t>
                      </a:r>
                      <a:r>
                        <a:rPr lang="en-US" sz="2000" b="0" u="none" strike="noStrike" dirty="0">
                          <a:effectLst/>
                          <a:latin typeface="+mj-lt"/>
                        </a:rPr>
                        <a:t> shift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48</a:t>
                      </a:r>
                      <a:endParaRPr lang="en-US" sz="2000" b="0" i="0" u="none" strike="noStrike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216</a:t>
                      </a:r>
                      <a:endParaRPr lang="en-US" sz="2000" b="0" i="0" u="none" strike="noStrike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208</a:t>
                      </a:r>
                      <a:endParaRPr lang="en-US" sz="2000" b="0" i="0" u="none" strike="noStrike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224</a:t>
                      </a:r>
                      <a:endParaRPr lang="en-US" sz="2000" b="0" i="0" u="none" strike="noStrike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216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184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48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1,144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4993254"/>
                  </a:ext>
                </a:extLst>
              </a:tr>
              <a:tr h="42499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effectLst/>
                          <a:latin typeface="+mj-lt"/>
                        </a:rPr>
                        <a:t>Expected cases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9</a:t>
                      </a:r>
                      <a:endParaRPr lang="en-US" sz="2000" b="0" i="0" u="none" strike="noStrike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72</a:t>
                      </a:r>
                      <a:endParaRPr lang="en-US" sz="2000" b="0" i="0" u="none" strike="noStrike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72</a:t>
                      </a:r>
                      <a:endParaRPr lang="en-US" sz="2000" b="0" i="0" u="none" strike="noStrike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79</a:t>
                      </a:r>
                      <a:endParaRPr lang="en-US" sz="2000" b="0" i="0" u="none" strike="noStrike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71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65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5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373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85883928"/>
                  </a:ext>
                </a:extLst>
              </a:tr>
              <a:tr h="42499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effectLst/>
                          <a:latin typeface="+mj-lt"/>
                        </a:rPr>
                        <a:t>WHPUOS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5.33</a:t>
                      </a:r>
                      <a:endParaRPr lang="en-US" sz="2000" b="0" i="0" u="none" strike="noStrike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3.00</a:t>
                      </a:r>
                      <a:endParaRPr lang="en-US" sz="2000" b="0" i="0" u="none" strike="noStrike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2.89</a:t>
                      </a:r>
                      <a:endParaRPr lang="en-US" sz="2000" b="0" i="0" u="none" strike="noStrike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2.84</a:t>
                      </a:r>
                      <a:endParaRPr lang="en-US" sz="2000" b="0" i="0" u="none" strike="noStrike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3.04</a:t>
                      </a:r>
                      <a:endParaRPr lang="en-US" sz="2000" b="0" i="0" u="none" strike="noStrike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2.83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9.60</a:t>
                      </a:r>
                      <a:endParaRPr lang="en-U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3.07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18049249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05141E60-1EA9-3C53-44F6-7767F81DB158}"/>
              </a:ext>
            </a:extLst>
          </p:cNvPr>
          <p:cNvSpPr/>
          <p:nvPr/>
        </p:nvSpPr>
        <p:spPr>
          <a:xfrm>
            <a:off x="9701183" y="4785644"/>
            <a:ext cx="1726058" cy="172231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80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5A5BA-771D-AC00-8C13-AAA0DC644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SPD PI Physical improvement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0ED30-9922-AF3E-3F75-E33F1B0C4F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People:</a:t>
            </a:r>
          </a:p>
          <a:p>
            <a:pPr lvl="1"/>
            <a:r>
              <a:rPr lang="en-US" dirty="0"/>
              <a:t>Enhance staffing to generate service excellence</a:t>
            </a:r>
          </a:p>
          <a:p>
            <a:pPr marL="228600" lvl="1" indent="0">
              <a:buNone/>
            </a:pPr>
            <a:endParaRPr lang="en-US" dirty="0"/>
          </a:p>
          <a:p>
            <a:r>
              <a:rPr lang="en-US" b="1" dirty="0"/>
              <a:t>Provisions:</a:t>
            </a:r>
          </a:p>
          <a:p>
            <a:pPr lvl="1"/>
            <a:r>
              <a:rPr lang="en-US" b="1" dirty="0"/>
              <a:t>Enhance physical environment to support high reliability service</a:t>
            </a:r>
          </a:p>
          <a:p>
            <a:pPr marL="228600" lvl="1" indent="0">
              <a:buNone/>
            </a:pPr>
            <a:endParaRPr lang="en-US" b="1" dirty="0"/>
          </a:p>
          <a:p>
            <a:r>
              <a:rPr lang="en-US" dirty="0"/>
              <a:t>Processes:</a:t>
            </a:r>
          </a:p>
          <a:p>
            <a:pPr lvl="1"/>
            <a:r>
              <a:rPr lang="en-US" dirty="0"/>
              <a:t>Enact a Quality Program to support continued high levels of service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FB393-D0D2-A8E1-83D4-4753D5BCD6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/>
          </p:nvPr>
        </p:nvSpPr>
        <p:spPr/>
        <p:txBody>
          <a:bodyPr/>
          <a:lstStyle/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Projects: 11/2020 – 4/2024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Blue Wrap replacement</a:t>
            </a:r>
          </a:p>
          <a:p>
            <a:pPr marL="228600"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Tray Storage Shelving</a:t>
            </a:r>
          </a:p>
          <a:p>
            <a:pPr marL="228600"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Instrument wall construction</a:t>
            </a:r>
          </a:p>
          <a:p>
            <a:pPr marL="228600"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Dept office reconstruction</a:t>
            </a:r>
          </a:p>
          <a:p>
            <a:pPr marL="228600"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Lighting enhancement</a:t>
            </a:r>
          </a:p>
          <a:p>
            <a:pPr marL="228600"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Locker room re-design</a:t>
            </a:r>
          </a:p>
          <a:p>
            <a:pPr marL="228600"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Hi-purity water installation</a:t>
            </a:r>
          </a:p>
          <a:p>
            <a:pPr marL="228600"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Prep/pack Workstation redesign</a:t>
            </a:r>
            <a:endParaRPr lang="en-US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Additional washer</a:t>
            </a:r>
          </a:p>
          <a:p>
            <a:pPr marL="228600"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Additional sink installation</a:t>
            </a:r>
          </a:p>
          <a:p>
            <a:pPr marL="228600" lvl="1">
              <a:spcBef>
                <a:spcPts val="0"/>
              </a:spcBef>
              <a:spcAft>
                <a:spcPts val="600"/>
              </a:spcAft>
            </a:pP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Medivator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High-Level Disinfection system installation</a:t>
            </a:r>
            <a:endParaRPr lang="en-US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0"/>
              </a:spcBef>
              <a:spcAft>
                <a:spcPts val="600"/>
              </a:spcAft>
            </a:pPr>
            <a:endParaRPr lang="en-US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D845A-EFF1-B995-8A5D-1A6F1AA50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8200" y="6431062"/>
            <a:ext cx="41433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04C45C-EEE3-41C4-9EC5-D358FEAE28D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211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123C-5E94-4766-B8B5-1D47ABB84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Provisions review: Instrument replacement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4C378E-276C-40EB-952C-AE991D610A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FFA6C-42A7-4E40-810F-28AD82EADE4B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pic>
        <p:nvPicPr>
          <p:cNvPr id="7" name="Picture 10" descr="A picture containing indoor, altar&#10;&#10;Description automatically generated">
            <a:extLst>
              <a:ext uri="{FF2B5EF4-FFF2-40B4-BE49-F238E27FC236}">
                <a16:creationId xmlns:a16="http://schemas.microsoft.com/office/drawing/2014/main" id="{8E0A3F7F-D8F0-415F-8DC5-34C995BA7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785" y="1335372"/>
            <a:ext cx="4753485" cy="5131817"/>
          </a:xfrm>
          <a:prstGeom prst="rect">
            <a:avLst/>
          </a:prstGeom>
        </p:spPr>
      </p:pic>
      <p:pic>
        <p:nvPicPr>
          <p:cNvPr id="4" name="Content Placeholder 12" descr="A floor plan of a building&#10;&#10;Description automatically generated">
            <a:extLst>
              <a:ext uri="{FF2B5EF4-FFF2-40B4-BE49-F238E27FC236}">
                <a16:creationId xmlns:a16="http://schemas.microsoft.com/office/drawing/2014/main" id="{0D248905-D18C-C33D-5A2C-3C35B787BE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" y="1158410"/>
            <a:ext cx="5066972" cy="5272554"/>
          </a:xfrm>
        </p:spPr>
      </p:pic>
    </p:spTree>
    <p:extLst>
      <p:ext uri="{BB962C8B-B14F-4D97-AF65-F5344CB8AC3E}">
        <p14:creationId xmlns:p14="http://schemas.microsoft.com/office/powerpoint/2010/main" val="3176555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65D4A-CBB4-1099-CABF-BF015AECD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SPM linking instrument to back-wall location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E19612-9868-5E30-0F91-137EAAA70C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91056C-4BAF-9344-A14D-05727E489CC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DBC922-AD0E-7D67-0B29-0F23B1811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47" y="1542634"/>
            <a:ext cx="9588675" cy="52226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FB089F-33F2-DD24-7224-9E216ED67F11}"/>
              </a:ext>
            </a:extLst>
          </p:cNvPr>
          <p:cNvSpPr/>
          <p:nvPr/>
        </p:nvSpPr>
        <p:spPr>
          <a:xfrm>
            <a:off x="246580" y="6164494"/>
            <a:ext cx="719191" cy="693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17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067" y="-251459"/>
            <a:ext cx="8382000" cy="1473836"/>
          </a:xfrm>
        </p:spPr>
        <p:txBody>
          <a:bodyPr/>
          <a:lstStyle/>
          <a:p>
            <a:r>
              <a:rPr lang="en-US" b="1" u="sng" dirty="0"/>
              <a:t>Senior Director – </a:t>
            </a:r>
            <a:br>
              <a:rPr lang="en-US" b="1" u="sng" dirty="0"/>
            </a:br>
            <a:r>
              <a:rPr lang="en-US" b="1" u="sng" dirty="0"/>
              <a:t>Surgical &amp; Procedural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844" y="1556240"/>
            <a:ext cx="5171357" cy="4686299"/>
          </a:xfrm>
        </p:spPr>
        <p:txBody>
          <a:bodyPr/>
          <a:lstStyle/>
          <a:p>
            <a:r>
              <a:rPr lang="en-US" sz="1800" dirty="0"/>
              <a:t>John Olmstead, MBA, MSN, CNOR, FACHE joined Lurie Children's in 2020 as Senior Director, Surgical &amp; Procedural Services.  In his role, he directs the provision of procedural services at the main hospital and serves as Administrator for both the Northbrook and Westchester Ambulatory Surgical Treatment Centers.  </a:t>
            </a:r>
          </a:p>
          <a:p>
            <a:r>
              <a:rPr lang="en-US" sz="1800" dirty="0"/>
              <a:t>Previously, John served for 15 years as Administrative Director for Surgical &amp; Emergency Services for Community Health Systems in Northwest Indiana.  Prior to that, he served in various management &amp; staff capacities in Indianapolis.  He has earned  Master's in Nursing from Indiana University, a Master's in Business Administration from City University of Seattle; he is a Certified Nurse - Operating Room, and a Fellow in the American College of Healthcare Executives.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21A4B1-EEB9-4DF7-BD62-8D6E02821CBE}" type="slidenum">
              <a:rPr lang="en-US" smtClean="0">
                <a:solidFill>
                  <a:srgbClr val="0077D4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77D4"/>
              </a:solidFill>
            </a:endParaRPr>
          </a:p>
        </p:txBody>
      </p:sp>
      <p:pic>
        <p:nvPicPr>
          <p:cNvPr id="1028" name="Picture 4" descr="John Olmstead">
            <a:extLst>
              <a:ext uri="{FF2B5EF4-FFF2-40B4-BE49-F238E27FC236}">
                <a16:creationId xmlns:a16="http://schemas.microsoft.com/office/drawing/2014/main" id="{3F7C7129-EDC4-4AA5-9209-E5A02B46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7" y="1690667"/>
            <a:ext cx="3118872" cy="31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623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123C-5E94-4766-B8B5-1D47ABB84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 Storage: Past vs Present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4C378E-276C-40EB-952C-AE991D610A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FFA6C-42A7-4E40-810F-28AD82EADE4B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641FD4-DE38-448B-B419-F0A68134D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66" y="1517177"/>
            <a:ext cx="5401887" cy="4051416"/>
          </a:xfrm>
          <a:prstGeom prst="rect">
            <a:avLst/>
          </a:prstGeom>
        </p:spPr>
      </p:pic>
      <p:pic>
        <p:nvPicPr>
          <p:cNvPr id="10" name="Picture 2" descr="Storage rack on casters - UBeTrack™ - Belintra - modular / aluminum /  high-density">
            <a:extLst>
              <a:ext uri="{FF2B5EF4-FFF2-40B4-BE49-F238E27FC236}">
                <a16:creationId xmlns:a16="http://schemas.microsoft.com/office/drawing/2014/main" id="{298F9357-8AE6-45C0-A8CF-4FFA4BBE7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517176"/>
            <a:ext cx="4650769" cy="465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514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8849B-A7C9-606F-5AE9-175A771B4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Chicago SPD Forum</a:t>
            </a:r>
          </a:p>
        </p:txBody>
      </p:sp>
      <p:pic>
        <p:nvPicPr>
          <p:cNvPr id="7" name="Content Placeholder 6" descr="A close-up of a poster&#10;&#10;Description automatically generated">
            <a:extLst>
              <a:ext uri="{FF2B5EF4-FFF2-40B4-BE49-F238E27FC236}">
                <a16:creationId xmlns:a16="http://schemas.microsoft.com/office/drawing/2014/main" id="{B5483C8A-B278-7E79-284B-5C08D8BE01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96" y="1333071"/>
            <a:ext cx="3625289" cy="5419231"/>
          </a:xfrm>
        </p:spPr>
      </p:pic>
      <p:pic>
        <p:nvPicPr>
          <p:cNvPr id="9" name="Content Placeholder 8" descr="A group of people sitting around tables in a room&#10;&#10;Description automatically generated">
            <a:extLst>
              <a:ext uri="{FF2B5EF4-FFF2-40B4-BE49-F238E27FC236}">
                <a16:creationId xmlns:a16="http://schemas.microsoft.com/office/drawing/2014/main" id="{A0CAA3ED-739C-6B17-DFF7-D4F9B0A666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66" y="1473611"/>
            <a:ext cx="7038255" cy="527869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2E9DB2-4789-A719-7428-E09ED146F4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91056C-4BAF-9344-A14D-05727E489CC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138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4F1AE9B-E5D4-47E5-9CA5-EF8213C931A4}"/>
              </a:ext>
            </a:extLst>
          </p:cNvPr>
          <p:cNvSpPr txBox="1">
            <a:spLocks/>
          </p:cNvSpPr>
          <p:nvPr/>
        </p:nvSpPr>
        <p:spPr>
          <a:xfrm>
            <a:off x="706149" y="148660"/>
            <a:ext cx="7965240" cy="1210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Calibri"/>
                <a:cs typeface="Calibri"/>
              </a:rPr>
              <a:t>SPM Data: First Pass Yield Of Completed Trays (Last 3 Years) </a:t>
            </a:r>
            <a:endParaRPr lang="en-US" sz="4000" b="1" dirty="0">
              <a:highlight>
                <a:srgbClr val="FFFF00"/>
              </a:highlight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9D45F0-D598-4B18-9157-BE889104CB67}"/>
              </a:ext>
            </a:extLst>
          </p:cNvPr>
          <p:cNvSpPr txBox="1"/>
          <p:nvPr/>
        </p:nvSpPr>
        <p:spPr>
          <a:xfrm>
            <a:off x="2775615" y="6124564"/>
            <a:ext cx="664076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000" b="1" u="sng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Data Source</a:t>
            </a:r>
            <a:r>
              <a:rPr lang="en-US" sz="1000" b="1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: </a:t>
            </a:r>
            <a:r>
              <a:rPr lang="en-US" sz="10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SPM: First Pass Yield = number of "good" trays with no missing instruments</a:t>
            </a:r>
          </a:p>
          <a:p>
            <a:pPr>
              <a:defRPr/>
            </a:pPr>
            <a:endParaRPr lang="en-US" sz="1000" dirty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CEF790-350E-621F-6CF2-9C6F3B587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93" y="1357727"/>
            <a:ext cx="10451977" cy="475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72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3B1BF-43BB-E6FE-9C91-E8C562F5F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Epic Report: Cases delayed by Missing/</a:t>
            </a:r>
            <a:r>
              <a:rPr lang="en-US"/>
              <a:t>Unusable instrument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2938DA-F27A-AE82-CE67-66EC8B835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5464" y="1293708"/>
            <a:ext cx="7886082" cy="55642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15558-A10A-A4D9-807D-5A34FFF70D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60DC6B-33D4-CD4C-9999-64307D58DE3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497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8D41B-CACE-CC3F-8B35-AFED49A72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1 – Started as an annoying interruption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51F34-AAF4-D49B-D885-03A5027E45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FF2959-A28F-3A4B-A406-F51A27E9378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F7BE0-0FA9-DF84-CAEB-82D5E3C1E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37" y="1600726"/>
            <a:ext cx="9059539" cy="47250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B67FBB4-F2F4-51AC-D197-14586CD38BDC}"/>
              </a:ext>
            </a:extLst>
          </p:cNvPr>
          <p:cNvSpPr/>
          <p:nvPr/>
        </p:nvSpPr>
        <p:spPr>
          <a:xfrm>
            <a:off x="1144047" y="3274886"/>
            <a:ext cx="2975888" cy="105053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77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8D41B-CACE-CC3F-8B35-AFED49A72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2 – Not just an interruption…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51F34-AAF4-D49B-D885-03A5027E45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FF2959-A28F-3A4B-A406-F51A27E93784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924399-1059-CBFF-5C47-742B95E3F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546" y="2033392"/>
            <a:ext cx="8468907" cy="279121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226B775-D556-094E-F108-60134F676379}"/>
              </a:ext>
            </a:extLst>
          </p:cNvPr>
          <p:cNvSpPr/>
          <p:nvPr/>
        </p:nvSpPr>
        <p:spPr>
          <a:xfrm>
            <a:off x="2007076" y="3244064"/>
            <a:ext cx="2547991" cy="105053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40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BE2825-2F29-1A8C-FAB4-05B69E90A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40" y="1857155"/>
            <a:ext cx="10174120" cy="31436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E8D41B-CACE-CC3F-8B35-AFED49A72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17 – We actually expected this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51F34-AAF4-D49B-D885-03A5027E45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FF2959-A28F-3A4B-A406-F51A27E9378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50DCA-2AB2-5FE8-E8B6-92C887A64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40" y="1857155"/>
            <a:ext cx="10174120" cy="314368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3ACE5E6-A499-6DB1-8D75-7F06C8B6BFE2}"/>
              </a:ext>
            </a:extLst>
          </p:cNvPr>
          <p:cNvSpPr/>
          <p:nvPr/>
        </p:nvSpPr>
        <p:spPr>
          <a:xfrm>
            <a:off x="989937" y="3274886"/>
            <a:ext cx="2547991" cy="105053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56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8D41B-CACE-CC3F-8B35-AFED49A72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24 – the gift that keeps on giving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51F34-AAF4-D49B-D885-03A5027E45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FF2959-A28F-3A4B-A406-F51A27E9378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A9B311-B206-CADB-83F2-A0B786B48F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17" b="-259"/>
          <a:stretch/>
        </p:blipFill>
        <p:spPr>
          <a:xfrm>
            <a:off x="787913" y="1713216"/>
            <a:ext cx="11042138" cy="343156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3ACE5E6-A499-6DB1-8D75-7F06C8B6BFE2}"/>
              </a:ext>
            </a:extLst>
          </p:cNvPr>
          <p:cNvSpPr/>
          <p:nvPr/>
        </p:nvSpPr>
        <p:spPr>
          <a:xfrm>
            <a:off x="4822004" y="2955131"/>
            <a:ext cx="2547991" cy="94773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64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8D41B-CACE-CC3F-8B35-AFED49A7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7" y="274639"/>
            <a:ext cx="8382000" cy="947737"/>
          </a:xfrm>
        </p:spPr>
        <p:txBody>
          <a:bodyPr wrap="square" anchor="b">
            <a:normAutofit/>
          </a:bodyPr>
          <a:lstStyle/>
          <a:p>
            <a:r>
              <a:rPr lang="en-US"/>
              <a:t>Day 35 to 60 </a:t>
            </a:r>
            <a:r>
              <a:rPr lang="en-US" dirty="0"/>
              <a:t>– slow </a:t>
            </a:r>
            <a:r>
              <a:rPr lang="en-US"/>
              <a:t>&amp; steady….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465D26-2450-BF12-9011-E7C568362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03" y="1600199"/>
            <a:ext cx="4828031" cy="4526280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51F34-AAF4-D49B-D885-03A5027E45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77600" y="6430964"/>
            <a:ext cx="552451" cy="153987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61FF2959-A28F-3A4B-A406-F51A27E93784}" type="slidenum">
              <a:rPr lang="en-US" smtClean="0"/>
              <a:pPr>
                <a:spcAft>
                  <a:spcPts val="600"/>
                </a:spcAft>
                <a:defRPr/>
              </a:pPr>
              <a:t>28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65AB27-1E87-A23A-03E2-1903F96FE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013" y="1945431"/>
            <a:ext cx="5748107" cy="378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184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ED2A81-2B58-7E76-59D6-F9A3D017BF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F550D0-6FCF-804F-9CBF-0532548A5D23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D73826-D131-1CF1-662E-72D06245F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909" y="0"/>
            <a:ext cx="561360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0776A3-6661-8FAC-8E2D-07DF6C1C1AE1}"/>
              </a:ext>
            </a:extLst>
          </p:cNvPr>
          <p:cNvSpPr txBox="1"/>
          <p:nvPr/>
        </p:nvSpPr>
        <p:spPr>
          <a:xfrm>
            <a:off x="376471" y="397638"/>
            <a:ext cx="546952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Immediately implemented: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en-US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Process to fill case cart needs minus the EPIC-SPM Preference Cards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en-US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External access IFU information  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en-US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Printed copies of policies 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en-US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Series of paper logs to record all testing to demonstrate sterility</a:t>
            </a:r>
          </a:p>
          <a:p>
            <a:pPr marL="600075" lvl="1" indent="-257175">
              <a:buFont typeface="Courier New" panose="02070309020205020404" pitchFamily="49" charset="0"/>
              <a:buChar char="o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A16AC0-0BCF-05B8-67FD-5D1453600ADC}"/>
              </a:ext>
            </a:extLst>
          </p:cNvPr>
          <p:cNvSpPr txBox="1"/>
          <p:nvPr/>
        </p:nvSpPr>
        <p:spPr>
          <a:xfrm>
            <a:off x="376471" y="3429000"/>
            <a:ext cx="546952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Outcomes: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en-US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No delays due to SPD provision failures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en-US" b="1" u="sng" kern="100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No instances of IUSS or One-Tray usage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en-US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Complete preparation for:</a:t>
            </a:r>
          </a:p>
          <a:p>
            <a:pPr marL="600075" lvl="1" indent="-257175">
              <a:buFont typeface="Courier New" panose="02070309020205020404" pitchFamily="49" charset="0"/>
              <a:buChar char="o"/>
            </a:pPr>
            <a:r>
              <a:rPr lang="en-US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Trauma</a:t>
            </a:r>
          </a:p>
          <a:p>
            <a:pPr marL="600075" lvl="1" indent="-257175">
              <a:buFont typeface="Courier New" panose="02070309020205020404" pitchFamily="49" charset="0"/>
              <a:buChar char="o"/>
            </a:pPr>
            <a:r>
              <a:rPr lang="en-US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Cardiac / ECMO emergencies</a:t>
            </a:r>
          </a:p>
          <a:p>
            <a:pPr marL="600075" lvl="1" indent="-257175">
              <a:buFont typeface="Courier New" panose="02070309020205020404" pitchFamily="49" charset="0"/>
              <a:buChar char="o"/>
            </a:pPr>
            <a:r>
              <a:rPr lang="en-US" kern="1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Back-to-back transplant procedures</a:t>
            </a:r>
            <a:endParaRPr lang="en-US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753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A00B8-E387-B461-4BB5-6C779D398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7" y="274639"/>
            <a:ext cx="8382000" cy="947737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Non-famous quote from a mentor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A903C-FD17-FEF6-A2B1-A480DEBBE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4067" y="1600199"/>
            <a:ext cx="5632704" cy="4526280"/>
          </a:xfrm>
        </p:spPr>
        <p:txBody>
          <a:bodyPr wrap="square" anchor="t">
            <a:normAutofit/>
          </a:bodyPr>
          <a:lstStyle/>
          <a:p>
            <a:r>
              <a:rPr lang="en-US" sz="2500" dirty="0"/>
              <a:t>Don’t talk to me about </a:t>
            </a:r>
            <a:r>
              <a:rPr lang="en-US" sz="2500" b="1" dirty="0"/>
              <a:t>BUDGETS</a:t>
            </a:r>
            <a:r>
              <a:rPr lang="en-US" sz="2500" dirty="0"/>
              <a:t>;</a:t>
            </a:r>
            <a:r>
              <a:rPr lang="en-US" sz="2500" b="1" dirty="0"/>
              <a:t>         </a:t>
            </a:r>
            <a:r>
              <a:rPr lang="en-US" sz="2500" dirty="0"/>
              <a:t>Talk to me about </a:t>
            </a:r>
            <a:r>
              <a:rPr lang="en-US" sz="2500" b="1" dirty="0"/>
              <a:t>SERVICE</a:t>
            </a:r>
            <a:r>
              <a:rPr lang="en-US" sz="2500" dirty="0"/>
              <a:t>.  </a:t>
            </a:r>
          </a:p>
          <a:p>
            <a:r>
              <a:rPr lang="en-US" sz="2500" dirty="0"/>
              <a:t>Get your </a:t>
            </a:r>
            <a:r>
              <a:rPr lang="en-US" sz="2500" b="1" dirty="0"/>
              <a:t>SERVICE</a:t>
            </a:r>
            <a:r>
              <a:rPr lang="en-US" sz="2500" dirty="0"/>
              <a:t> to where it needs to be; then we can talk about </a:t>
            </a:r>
            <a:r>
              <a:rPr lang="en-US" sz="2500" b="1" dirty="0"/>
              <a:t>efficiencies</a:t>
            </a:r>
            <a:r>
              <a:rPr lang="en-US" sz="2500" dirty="0"/>
              <a:t>.</a:t>
            </a:r>
          </a:p>
          <a:p>
            <a:r>
              <a:rPr lang="en-US" sz="2500" dirty="0"/>
              <a:t>If you don’t get your </a:t>
            </a:r>
            <a:r>
              <a:rPr lang="en-US" sz="2500" b="1" dirty="0"/>
              <a:t>SERVICE </a:t>
            </a:r>
            <a:r>
              <a:rPr lang="en-US" sz="2500" dirty="0"/>
              <a:t>where it needs to be you won’t have to worry about efficiencies, that will take care of itself -  </a:t>
            </a:r>
            <a:r>
              <a:rPr lang="en-US" sz="2500" i="1" u="sng" dirty="0"/>
              <a:t>when the patients leave</a:t>
            </a:r>
            <a:r>
              <a:rPr lang="en-US" sz="2500" dirty="0"/>
              <a:t>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DA1C3B6-A31A-4A40-BB04-C8A367C16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6" r="9446" b="1"/>
          <a:stretch/>
        </p:blipFill>
        <p:spPr bwMode="auto">
          <a:xfrm>
            <a:off x="6205089" y="1600199"/>
            <a:ext cx="5620512" cy="452628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8820E-4A08-1392-02BA-89E235DBD7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77600" y="6430964"/>
            <a:ext cx="552451" cy="153987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61FF2959-A28F-3A4B-A406-F51A27E93784}" type="slidenum">
              <a:rPr lang="en-US" smtClean="0"/>
              <a:pPr>
                <a:spcAft>
                  <a:spcPts val="600"/>
                </a:spcAft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0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36316-3A6D-0B04-CF16-BF479A365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6" y="274641"/>
            <a:ext cx="8894233" cy="947737"/>
          </a:xfrm>
        </p:spPr>
        <p:txBody>
          <a:bodyPr>
            <a:normAutofit/>
          </a:bodyPr>
          <a:lstStyle/>
          <a:p>
            <a:r>
              <a:rPr lang="en-US" sz="3600" dirty="0"/>
              <a:t>The “Three P” approach to Dept improvement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982EC55-7FF2-3F76-14AF-C1FC1A80526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06656652"/>
              </p:ext>
            </p:extLst>
          </p:nvPr>
        </p:nvGraphicFramePr>
        <p:xfrm>
          <a:off x="823336" y="1865423"/>
          <a:ext cx="9481644" cy="334357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49511">
                  <a:extLst>
                    <a:ext uri="{9D8B030D-6E8A-4147-A177-3AD203B41FA5}">
                      <a16:colId xmlns:a16="http://schemas.microsoft.com/office/drawing/2014/main" val="3554070782"/>
                    </a:ext>
                  </a:extLst>
                </a:gridCol>
                <a:gridCol w="7632133">
                  <a:extLst>
                    <a:ext uri="{9D8B030D-6E8A-4147-A177-3AD203B41FA5}">
                      <a16:colId xmlns:a16="http://schemas.microsoft.com/office/drawing/2014/main" val="3608691197"/>
                    </a:ext>
                  </a:extLst>
                </a:gridCol>
              </a:tblGrid>
              <a:tr h="754487">
                <a:tc>
                  <a:txBody>
                    <a:bodyPr/>
                    <a:lstStyle/>
                    <a:p>
                      <a:r>
                        <a:rPr lang="en-US" sz="2400" dirty="0"/>
                        <a:t>People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Do you have the people in place to provide adequate services?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09708797"/>
                  </a:ext>
                </a:extLst>
              </a:tr>
              <a:tr h="955496">
                <a:tc>
                  <a:txBody>
                    <a:bodyPr/>
                    <a:lstStyle/>
                    <a:p>
                      <a:r>
                        <a:rPr lang="en-US" sz="2400" dirty="0"/>
                        <a:t>Provisions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Do the people have the tools and materials                 (equipment &amp; supplies) needed to be successful?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62597026"/>
                  </a:ext>
                </a:extLst>
              </a:tr>
              <a:tr h="1633592">
                <a:tc>
                  <a:txBody>
                    <a:bodyPr/>
                    <a:lstStyle/>
                    <a:p>
                      <a:r>
                        <a:rPr lang="en-US" sz="2400" dirty="0"/>
                        <a:t>Processes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en-US" sz="2000" dirty="0"/>
                        <a:t>People needed to perform 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en-US" sz="2000" dirty="0"/>
                        <a:t>Tools and materials needed to be successful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endParaRPr lang="en-US" sz="2000" dirty="0"/>
                    </a:p>
                    <a:p>
                      <a:pPr marL="342900" indent="-342900">
                        <a:buFont typeface="Wingdings" panose="05000000000000000000" pitchFamily="2" charset="2"/>
                        <a:buChar char="q"/>
                      </a:pPr>
                      <a:r>
                        <a:rPr lang="en-US" sz="2000" dirty="0"/>
                        <a:t>THEN you can enact performance improvement projects!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88451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0116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1406A6-D890-B64B-33C6-4EEA0F99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1219170"/>
            <a:r>
              <a:rPr lang="en-US" sz="4000" dirty="0">
                <a:latin typeface="+mj-lt"/>
              </a:rPr>
              <a:t>FY22 FTE calculation model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1A7E95-D5EC-70E6-54FC-287889FF04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333" b="0" i="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  <a:defRPr/>
            </a:pPr>
            <a:fld id="{5760DC6B-33D4-CD4C-9999-64307D58DE39}" type="slidenum">
              <a:rPr lang="en-US" smtClean="0"/>
              <a:pPr>
                <a:spcAft>
                  <a:spcPts val="800"/>
                </a:spcAft>
                <a:defRPr/>
              </a:pPr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A5D24-7483-69F0-C1E8-B8CEAE7FD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91" r="1158"/>
          <a:stretch/>
        </p:blipFill>
        <p:spPr>
          <a:xfrm>
            <a:off x="1221380" y="1397972"/>
            <a:ext cx="6520871" cy="4758129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5F0AEE65-E1C5-B6B9-ABCB-E4E18DA5E6A4}"/>
              </a:ext>
            </a:extLst>
          </p:cNvPr>
          <p:cNvSpPr/>
          <p:nvPr/>
        </p:nvSpPr>
        <p:spPr>
          <a:xfrm rot="5400000">
            <a:off x="8268108" y="5083323"/>
            <a:ext cx="550016" cy="12375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6621B0-7640-23C7-0937-0F06FF897E7B}"/>
              </a:ext>
            </a:extLst>
          </p:cNvPr>
          <p:cNvSpPr txBox="1"/>
          <p:nvPr/>
        </p:nvSpPr>
        <p:spPr>
          <a:xfrm>
            <a:off x="7923075" y="1381900"/>
            <a:ext cx="41444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Common mistake:</a:t>
            </a:r>
          </a:p>
          <a:p>
            <a:r>
              <a:rPr lang="en-US" sz="2400" b="1" dirty="0"/>
              <a:t>8</a:t>
            </a:r>
            <a:r>
              <a:rPr lang="en-US" sz="2400" dirty="0"/>
              <a:t> hours calculation</a:t>
            </a:r>
          </a:p>
          <a:p>
            <a:r>
              <a:rPr lang="en-US" sz="2400" dirty="0"/>
              <a:t>45,098 ÷ 2,080 = 21.6 FTEs</a:t>
            </a:r>
          </a:p>
          <a:p>
            <a:endParaRPr lang="en-US" sz="2400" dirty="0"/>
          </a:p>
          <a:p>
            <a:r>
              <a:rPr lang="en-US" sz="2400" b="1" dirty="0"/>
              <a:t>6.5</a:t>
            </a:r>
            <a:r>
              <a:rPr lang="en-US" sz="2400" dirty="0"/>
              <a:t> hours calculation</a:t>
            </a:r>
          </a:p>
          <a:p>
            <a:r>
              <a:rPr lang="en-US" sz="2400" dirty="0"/>
              <a:t>45,098 ÷ 1,676 = 26.9 FTEs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915F29A-C0E0-B035-9182-E22DF9C1D3ED}"/>
              </a:ext>
            </a:extLst>
          </p:cNvPr>
          <p:cNvSpPr/>
          <p:nvPr/>
        </p:nvSpPr>
        <p:spPr>
          <a:xfrm>
            <a:off x="3154167" y="1222376"/>
            <a:ext cx="1849348" cy="403799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421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FB33E-2089-D94C-9CF9-BF0DB60AA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+mj-lt"/>
              </a:rPr>
              <a:t>In Search of: Benchmarks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FB495A-7EF8-FD08-5910-8B3D837595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FF2959-A28F-3A4B-A406-F51A27E9378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5A5C25A-E473-94B1-B2BB-F8690E5514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21082" y="2052837"/>
            <a:ext cx="7807243" cy="3053418"/>
          </a:xfr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5976788-52F6-0C7F-395C-E62EADFCBC35}"/>
              </a:ext>
            </a:extLst>
          </p:cNvPr>
          <p:cNvSpPr/>
          <p:nvPr/>
        </p:nvSpPr>
        <p:spPr>
          <a:xfrm>
            <a:off x="6677748" y="1670911"/>
            <a:ext cx="2743653" cy="39798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6BD026D-F54D-1F40-E38E-BF9B01C50044}"/>
              </a:ext>
            </a:extLst>
          </p:cNvPr>
          <p:cNvSpPr txBox="1">
            <a:spLocks/>
          </p:cNvSpPr>
          <p:nvPr/>
        </p:nvSpPr>
        <p:spPr bwMode="auto">
          <a:xfrm>
            <a:off x="1021082" y="1020774"/>
            <a:ext cx="83820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sz="2000" dirty="0">
                <a:latin typeface="+mj-lt"/>
              </a:rPr>
              <a:t>CHA Benchmarks</a:t>
            </a:r>
          </a:p>
        </p:txBody>
      </p:sp>
    </p:spTree>
    <p:extLst>
      <p:ext uri="{BB962C8B-B14F-4D97-AF65-F5344CB8AC3E}">
        <p14:creationId xmlns:p14="http://schemas.microsoft.com/office/powerpoint/2010/main" val="1208907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FB33E-2089-D94C-9CF9-BF0DB60AA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+mj-lt"/>
              </a:rPr>
              <a:t>In Search of: Benchmarks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7EE450A-14A5-FD2E-3F57-5B88EAD0B90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07806861"/>
              </p:ext>
            </p:extLst>
          </p:nvPr>
        </p:nvGraphicFramePr>
        <p:xfrm>
          <a:off x="363536" y="1600200"/>
          <a:ext cx="11194481" cy="340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0095">
                  <a:extLst>
                    <a:ext uri="{9D8B030D-6E8A-4147-A177-3AD203B41FA5}">
                      <a16:colId xmlns:a16="http://schemas.microsoft.com/office/drawing/2014/main" val="1516852907"/>
                    </a:ext>
                  </a:extLst>
                </a:gridCol>
                <a:gridCol w="2989780">
                  <a:extLst>
                    <a:ext uri="{9D8B030D-6E8A-4147-A177-3AD203B41FA5}">
                      <a16:colId xmlns:a16="http://schemas.microsoft.com/office/drawing/2014/main" val="2544899855"/>
                    </a:ext>
                  </a:extLst>
                </a:gridCol>
                <a:gridCol w="2516759">
                  <a:extLst>
                    <a:ext uri="{9D8B030D-6E8A-4147-A177-3AD203B41FA5}">
                      <a16:colId xmlns:a16="http://schemas.microsoft.com/office/drawing/2014/main" val="45539166"/>
                    </a:ext>
                  </a:extLst>
                </a:gridCol>
                <a:gridCol w="2167847">
                  <a:extLst>
                    <a:ext uri="{9D8B030D-6E8A-4147-A177-3AD203B41FA5}">
                      <a16:colId xmlns:a16="http://schemas.microsoft.com/office/drawing/2014/main" val="16633438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 needed (min)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Fixed or Variable workload?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292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Instruments: Decontamination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 – 30 sec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STERIS SPM reference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Variable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7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Instruments: Prep &amp; Pack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STERIS SPM reference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Variable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108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Peel packs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Personal observation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Fixed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976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Case carts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min / 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Personal observation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Mild variation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848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Scopes (rigid &amp; flexible): decontamination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Personal observation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Fixed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783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Scopes (rigid &amp; flexible): Disinfection / restocking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Personal observation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Fixed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820045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FB495A-7EF8-FD08-5910-8B3D837595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FF2959-A28F-3A4B-A406-F51A27E9378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16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1406A6-D890-B64B-33C6-4EEA0F999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3" y="643467"/>
            <a:ext cx="11210924" cy="744836"/>
          </a:xfrm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defTabSz="1219170"/>
            <a:r>
              <a:rPr lang="en-US" sz="4000" dirty="0">
                <a:latin typeface="+mj-lt"/>
              </a:rPr>
              <a:t>Work-in-progress: FY24 revised calculation model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1A7E95-D5EC-70E6-54FC-287889FF04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5036800" y="8574814"/>
            <a:ext cx="736601" cy="20512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333" b="0" i="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  <a:defRPr/>
            </a:pPr>
            <a:fld id="{5760DC6B-33D4-CD4C-9999-64307D58DE39}" type="slidenum">
              <a:rPr lang="en-US" smtClean="0"/>
              <a:pPr>
                <a:spcAft>
                  <a:spcPts val="800"/>
                </a:spcAft>
                <a:defRPr/>
              </a:pPr>
              <a:t>8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D74010D-CC42-795D-AE5E-5A9F5ED2D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805460"/>
              </p:ext>
            </p:extLst>
          </p:nvPr>
        </p:nvGraphicFramePr>
        <p:xfrm>
          <a:off x="556533" y="1495048"/>
          <a:ext cx="10953112" cy="4370101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4867074">
                  <a:extLst>
                    <a:ext uri="{9D8B030D-6E8A-4147-A177-3AD203B41FA5}">
                      <a16:colId xmlns:a16="http://schemas.microsoft.com/office/drawing/2014/main" val="3146137251"/>
                    </a:ext>
                  </a:extLst>
                </a:gridCol>
                <a:gridCol w="1399276">
                  <a:extLst>
                    <a:ext uri="{9D8B030D-6E8A-4147-A177-3AD203B41FA5}">
                      <a16:colId xmlns:a16="http://schemas.microsoft.com/office/drawing/2014/main" val="2507583646"/>
                    </a:ext>
                  </a:extLst>
                </a:gridCol>
                <a:gridCol w="1166747">
                  <a:extLst>
                    <a:ext uri="{9D8B030D-6E8A-4147-A177-3AD203B41FA5}">
                      <a16:colId xmlns:a16="http://schemas.microsoft.com/office/drawing/2014/main" val="442111394"/>
                    </a:ext>
                  </a:extLst>
                </a:gridCol>
                <a:gridCol w="1166747">
                  <a:extLst>
                    <a:ext uri="{9D8B030D-6E8A-4147-A177-3AD203B41FA5}">
                      <a16:colId xmlns:a16="http://schemas.microsoft.com/office/drawing/2014/main" val="3631520865"/>
                    </a:ext>
                  </a:extLst>
                </a:gridCol>
                <a:gridCol w="1166747">
                  <a:extLst>
                    <a:ext uri="{9D8B030D-6E8A-4147-A177-3AD203B41FA5}">
                      <a16:colId xmlns:a16="http://schemas.microsoft.com/office/drawing/2014/main" val="2607377281"/>
                    </a:ext>
                  </a:extLst>
                </a:gridCol>
                <a:gridCol w="1186521">
                  <a:extLst>
                    <a:ext uri="{9D8B030D-6E8A-4147-A177-3AD203B41FA5}">
                      <a16:colId xmlns:a16="http://schemas.microsoft.com/office/drawing/2014/main" val="2195547475"/>
                    </a:ext>
                  </a:extLst>
                </a:gridCol>
              </a:tblGrid>
              <a:tr h="2666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Minutes used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Avg month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Avg month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Avg month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Annualized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extLst>
                  <a:ext uri="{0D108BD9-81ED-4DB2-BD59-A6C34878D82A}">
                    <a16:rowId xmlns:a16="http://schemas.microsoft.com/office/drawing/2014/main" val="958391255"/>
                  </a:ext>
                </a:extLst>
              </a:tr>
              <a:tr h="2666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 dirty="0">
                          <a:effectLst/>
                        </a:rPr>
                        <a:t>Item to be processed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#'s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minutes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hours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hours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extLst>
                  <a:ext uri="{0D108BD9-81ED-4DB2-BD59-A6C34878D82A}">
                    <a16:rowId xmlns:a16="http://schemas.microsoft.com/office/drawing/2014/main" val="3077873988"/>
                  </a:ext>
                </a:extLst>
              </a:tr>
              <a:tr h="2666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</a:rPr>
                        <a:t>Trays - decontamination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7,433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74,330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1,239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14,866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extLst>
                  <a:ext uri="{0D108BD9-81ED-4DB2-BD59-A6C34878D82A}">
                    <a16:rowId xmlns:a16="http://schemas.microsoft.com/office/drawing/2014/main" val="1565335857"/>
                  </a:ext>
                </a:extLst>
              </a:tr>
              <a:tr h="266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u="none" strike="noStrike" dirty="0">
                          <a:effectLst/>
                        </a:rPr>
                        <a:t>Trays - Pre &amp; Pack area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15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7,433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111,500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1,800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21,600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extLst>
                  <a:ext uri="{0D108BD9-81ED-4DB2-BD59-A6C34878D82A}">
                    <a16:rowId xmlns:a16="http://schemas.microsoft.com/office/drawing/2014/main" val="4205150899"/>
                  </a:ext>
                </a:extLst>
              </a:tr>
              <a:tr h="2666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 dirty="0">
                          <a:effectLst/>
                        </a:rPr>
                        <a:t>Peel packs received from clinics/offices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30/hr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2,500</a:t>
                      </a: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83</a:t>
                      </a: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1,000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extLst>
                  <a:ext uri="{0D108BD9-81ED-4DB2-BD59-A6C34878D82A}">
                    <a16:rowId xmlns:a16="http://schemas.microsoft.com/office/drawing/2014/main" val="813660128"/>
                  </a:ext>
                </a:extLst>
              </a:tr>
              <a:tr h="2666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 dirty="0">
                          <a:effectLst/>
                        </a:rPr>
                        <a:t>Peel packs received from OR / hospital departments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30/hr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2,500</a:t>
                      </a: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83</a:t>
                      </a: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</a:rPr>
                        <a:t>1,000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extLst>
                  <a:ext uri="{0D108BD9-81ED-4DB2-BD59-A6C34878D82A}">
                    <a16:rowId xmlns:a16="http://schemas.microsoft.com/office/drawing/2014/main" val="2494768729"/>
                  </a:ext>
                </a:extLst>
              </a:tr>
              <a:tr h="2666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 dirty="0">
                          <a:effectLst/>
                        </a:rPr>
                        <a:t>Autoclave / Low temp sterilizer runs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10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880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8,800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147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1,760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/>
                </a:tc>
                <a:extLst>
                  <a:ext uri="{0D108BD9-81ED-4DB2-BD59-A6C34878D82A}">
                    <a16:rowId xmlns:a16="http://schemas.microsoft.com/office/drawing/2014/main" val="2633663761"/>
                  </a:ext>
                </a:extLst>
              </a:tr>
              <a:tr h="2666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 dirty="0">
                          <a:effectLst/>
                        </a:rPr>
                        <a:t>Clinic / office flexible / rigid scopes / equipment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190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3,800</a:t>
                      </a: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1,140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/>
                </a:tc>
                <a:extLst>
                  <a:ext uri="{0D108BD9-81ED-4DB2-BD59-A6C34878D82A}">
                    <a16:rowId xmlns:a16="http://schemas.microsoft.com/office/drawing/2014/main" val="3510218780"/>
                  </a:ext>
                </a:extLst>
              </a:tr>
              <a:tr h="2666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u="none" strike="noStrike" dirty="0">
                          <a:effectLst/>
                        </a:rPr>
                        <a:t>OR / hospital scopes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190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3,800</a:t>
                      </a: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760</a:t>
                      </a:r>
                    </a:p>
                  </a:txBody>
                  <a:tcPr marL="9713" marR="9713" marT="9713" marB="0" anchor="ctr"/>
                </a:tc>
                <a:extLst>
                  <a:ext uri="{0D108BD9-81ED-4DB2-BD59-A6C34878D82A}">
                    <a16:rowId xmlns:a16="http://schemas.microsoft.com/office/drawing/2014/main" val="2093517039"/>
                  </a:ext>
                </a:extLst>
              </a:tr>
              <a:tr h="2666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 dirty="0">
                          <a:effectLst/>
                        </a:rPr>
                        <a:t>Case carts - per case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10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920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9,200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153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760</a:t>
                      </a:r>
                    </a:p>
                  </a:txBody>
                  <a:tcPr marL="9713" marR="9713" marT="9713" marB="0" anchor="ctr"/>
                </a:tc>
                <a:extLst>
                  <a:ext uri="{0D108BD9-81ED-4DB2-BD59-A6C34878D82A}">
                    <a16:rowId xmlns:a16="http://schemas.microsoft.com/office/drawing/2014/main" val="303822830"/>
                  </a:ext>
                </a:extLst>
              </a:tr>
              <a:tr h="266656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Totals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3,632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43,600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ctr"/>
                </a:tc>
                <a:extLst>
                  <a:ext uri="{0D108BD9-81ED-4DB2-BD59-A6C34878D82A}">
                    <a16:rowId xmlns:a16="http://schemas.microsoft.com/office/drawing/2014/main" val="1835983853"/>
                  </a:ext>
                </a:extLst>
              </a:tr>
              <a:tr h="266656">
                <a:tc gridSpan="4">
                  <a:txBody>
                    <a:bodyPr/>
                    <a:lstStyle/>
                    <a:p>
                      <a:pPr algn="r" fontAlgn="b"/>
                      <a:r>
                        <a:rPr lang="en-US" sz="1300" b="0" u="none" strike="noStrike" dirty="0">
                          <a:effectLst/>
                          <a:latin typeface="+mn-lt"/>
                        </a:rPr>
                        <a:t>Adding 12% benefits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Adding 12% benefits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48,832</a:t>
                      </a:r>
                    </a:p>
                  </a:txBody>
                  <a:tcPr marL="9713" marR="9713" marT="9713" marB="0" anchor="ctr"/>
                </a:tc>
                <a:extLst>
                  <a:ext uri="{0D108BD9-81ED-4DB2-BD59-A6C34878D82A}">
                    <a16:rowId xmlns:a16="http://schemas.microsoft.com/office/drawing/2014/main" val="617266958"/>
                  </a:ext>
                </a:extLst>
              </a:tr>
              <a:tr h="266656">
                <a:tc gridSpan="4">
                  <a:txBody>
                    <a:bodyPr/>
                    <a:lstStyle/>
                    <a:p>
                      <a:pPr algn="r" fontAlgn="b"/>
                      <a:r>
                        <a:rPr lang="en-US" sz="1300" b="0" u="none" strike="noStrike" dirty="0">
                          <a:effectLst/>
                          <a:latin typeface="+mn-lt"/>
                        </a:rPr>
                        <a:t># FTEs using 6.5 hour days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# FTEs using 6.5 hour days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29.0</a:t>
                      </a:r>
                    </a:p>
                  </a:txBody>
                  <a:tcPr marL="9713" marR="9713" marT="9713" marB="0" anchor="b"/>
                </a:tc>
                <a:extLst>
                  <a:ext uri="{0D108BD9-81ED-4DB2-BD59-A6C34878D82A}">
                    <a16:rowId xmlns:a16="http://schemas.microsoft.com/office/drawing/2014/main" val="207635160"/>
                  </a:ext>
                </a:extLst>
              </a:tr>
              <a:tr h="266656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en-US" sz="1300" u="none" strike="noStrike" dirty="0">
                          <a:effectLst/>
                        </a:rPr>
                        <a:t>Adding Manager position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</a:rPr>
                        <a:t>Adding Shift Supervisors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713" marR="9713" marT="9713" marB="0" anchor="b"/>
                </a:tc>
                <a:extLst>
                  <a:ext uri="{0D108BD9-81ED-4DB2-BD59-A6C34878D82A}">
                    <a16:rowId xmlns:a16="http://schemas.microsoft.com/office/drawing/2014/main" val="2289430958"/>
                  </a:ext>
                </a:extLst>
              </a:tr>
              <a:tr h="266656">
                <a:tc gridSpan="4"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</a:rPr>
                        <a:t>Adding Liaison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Adding Runners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713" marR="9713" marT="9713" marB="0" anchor="b"/>
                </a:tc>
                <a:extLst>
                  <a:ext uri="{0D108BD9-81ED-4DB2-BD59-A6C34878D82A}">
                    <a16:rowId xmlns:a16="http://schemas.microsoft.com/office/drawing/2014/main" val="1297145086"/>
                  </a:ext>
                </a:extLst>
              </a:tr>
              <a:tr h="370261">
                <a:tc gridSpan="4">
                  <a:txBody>
                    <a:bodyPr/>
                    <a:lstStyle/>
                    <a:p>
                      <a:pPr algn="r" fontAlgn="b"/>
                      <a:r>
                        <a:rPr lang="en-US" sz="1300" b="0" u="none" strike="noStrike" dirty="0">
                          <a:effectLst/>
                        </a:rPr>
                        <a:t>Total FTEs needed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Total FTEs needed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32.0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13" marR="9713" marT="9713" marB="0" anchor="b"/>
                </a:tc>
                <a:extLst>
                  <a:ext uri="{0D108BD9-81ED-4DB2-BD59-A6C34878D82A}">
                    <a16:rowId xmlns:a16="http://schemas.microsoft.com/office/drawing/2014/main" val="2120495405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C8693A22-8250-4553-F53A-25FA5ED9C23C}"/>
              </a:ext>
            </a:extLst>
          </p:cNvPr>
          <p:cNvSpPr/>
          <p:nvPr/>
        </p:nvSpPr>
        <p:spPr>
          <a:xfrm>
            <a:off x="5194586" y="1242528"/>
            <a:ext cx="1934818" cy="348849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728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36316-3A6D-0B04-CF16-BF479A365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60" y="298507"/>
            <a:ext cx="10515600" cy="84192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</a:rPr>
              <a:t>SPD FTE budget – Fixed or Variable?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8B76B-AB46-2E71-C6D7-E79A9B606F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980" y="1591830"/>
            <a:ext cx="5097780" cy="4186166"/>
          </a:xfrm>
        </p:spPr>
        <p:txBody>
          <a:bodyPr>
            <a:normAutofit/>
          </a:bodyPr>
          <a:lstStyle/>
          <a:p>
            <a:r>
              <a:rPr lang="en-US" sz="2800" dirty="0"/>
              <a:t>Arguments for Fixed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500" dirty="0"/>
              <a:t>Workload that has little variability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500" dirty="0"/>
              <a:t>Staff that don’t “pick up” extra hours (so, hours really aren’t “variable”)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500" dirty="0"/>
              <a:t>Lesser-pressing workload can be reserved to be completed when time permits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500" dirty="0"/>
              <a:t>Cutting hours too dramatically risks losing the staff that were just recruited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F0967-E339-1786-C5BC-5910C5E65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4925" y="1591830"/>
            <a:ext cx="5097780" cy="3795748"/>
          </a:xfrm>
        </p:spPr>
        <p:txBody>
          <a:bodyPr>
            <a:normAutofit/>
          </a:bodyPr>
          <a:lstStyle/>
          <a:p>
            <a:r>
              <a:rPr lang="en-US" sz="2800" dirty="0"/>
              <a:t>Arguments for Variable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500" dirty="0"/>
              <a:t>In instances of very low surgical cases the dept will need to flex down hours anyway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500" dirty="0"/>
              <a:t>In busier periods, overtime is justified with no variance statement needed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500" dirty="0"/>
              <a:t>As volume grows, the argument for adding staff is easily justified</a:t>
            </a:r>
          </a:p>
        </p:txBody>
      </p:sp>
    </p:spTree>
    <p:extLst>
      <p:ext uri="{BB962C8B-B14F-4D97-AF65-F5344CB8AC3E}">
        <p14:creationId xmlns:p14="http://schemas.microsoft.com/office/powerpoint/2010/main" val="340235521"/>
      </p:ext>
    </p:extLst>
  </p:cSld>
  <p:clrMapOvr>
    <a:masterClrMapping/>
  </p:clrMapOvr>
</p:sld>
</file>

<file path=ppt/theme/theme1.xml><?xml version="1.0" encoding="utf-8"?>
<a:theme xmlns:a="http://schemas.openxmlformats.org/drawingml/2006/main" name="LCH_LITE_Feinberg_0616">
  <a:themeElements>
    <a:clrScheme name="LCH Light">
      <a:dk1>
        <a:srgbClr val="000000"/>
      </a:dk1>
      <a:lt1>
        <a:sysClr val="window" lastClr="FFFFFF"/>
      </a:lt1>
      <a:dk2>
        <a:srgbClr val="696969"/>
      </a:dk2>
      <a:lt2>
        <a:srgbClr val="A5A5A5"/>
      </a:lt2>
      <a:accent1>
        <a:srgbClr val="0077D4"/>
      </a:accent1>
      <a:accent2>
        <a:srgbClr val="66BBDD"/>
      </a:accent2>
      <a:accent3>
        <a:srgbClr val="662255"/>
      </a:accent3>
      <a:accent4>
        <a:srgbClr val="AA99BB"/>
      </a:accent4>
      <a:accent5>
        <a:srgbClr val="336611"/>
      </a:accent5>
      <a:accent6>
        <a:srgbClr val="AAAA00"/>
      </a:accent6>
      <a:hlink>
        <a:srgbClr val="DD5500"/>
      </a:hlink>
      <a:folHlink>
        <a:srgbClr val="FF9900"/>
      </a:folHlink>
    </a:clrScheme>
    <a:fontScheme name="LCH Fo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0" id="{376D7504-90CA-F042-969E-C015DB91D6F3}" vid="{11DD1B13-A40C-3B41-B5C5-90ADFE793A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LCH_Lite_wFeinberg-Widescreen</Template>
  <TotalTime>1861</TotalTime>
  <Words>1559</Words>
  <Application>Microsoft Office PowerPoint</Application>
  <PresentationFormat>Widescreen</PresentationFormat>
  <Paragraphs>508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Courier New</vt:lpstr>
      <vt:lpstr>Symbol</vt:lpstr>
      <vt:lpstr>Tahoma</vt:lpstr>
      <vt:lpstr>Wingdings</vt:lpstr>
      <vt:lpstr>LCH_LITE_Feinberg_0616</vt:lpstr>
      <vt:lpstr>Sterile Processing Department</vt:lpstr>
      <vt:lpstr>Senior Director –  Surgical &amp; Procedural Services</vt:lpstr>
      <vt:lpstr>Non-famous quote from a mentor</vt:lpstr>
      <vt:lpstr>The “Three P” approach to Dept improvement</vt:lpstr>
      <vt:lpstr>FY22 FTE calculation model</vt:lpstr>
      <vt:lpstr>In Search of: Benchmarks</vt:lpstr>
      <vt:lpstr>In Search of: Benchmarks</vt:lpstr>
      <vt:lpstr>Work-in-progress: FY24 revised calculation model</vt:lpstr>
      <vt:lpstr>SPD FTE budget – Fixed or Variable?</vt:lpstr>
      <vt:lpstr>Aspects of the Staffing Calculation</vt:lpstr>
      <vt:lpstr>Aspects continued: Quality Program</vt:lpstr>
      <vt:lpstr>SPD staffing formula: </vt:lpstr>
      <vt:lpstr>SPD staffing formula:</vt:lpstr>
      <vt:lpstr>The SPD Staffing Calculation: </vt:lpstr>
      <vt:lpstr>Current test budget: 32.0 FTEs  Manager, Resource Coordinators + staff</vt:lpstr>
      <vt:lpstr>SPD Staffing request for WHPUOS</vt:lpstr>
      <vt:lpstr>SPD PI Physical improvement summary</vt:lpstr>
      <vt:lpstr>Provisions review: Instrument replacement</vt:lpstr>
      <vt:lpstr>SPM linking instrument to back-wall location</vt:lpstr>
      <vt:lpstr>Dept Storage: Past vs Present</vt:lpstr>
      <vt:lpstr>Chicago SPD Forum</vt:lpstr>
      <vt:lpstr>PowerPoint Presentation</vt:lpstr>
      <vt:lpstr>Epic Report: Cases delayed by Missing/Unusable instrument</vt:lpstr>
      <vt:lpstr>Day 1 – Started as an annoying interruption</vt:lpstr>
      <vt:lpstr>Day 2 – Not just an interruption…</vt:lpstr>
      <vt:lpstr>Day 17 – We actually expected this</vt:lpstr>
      <vt:lpstr>Day 24 – the gift that keeps on giving</vt:lpstr>
      <vt:lpstr>Day 35 to 60 – slow &amp; steady….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Sterile Processing is “Instrumental” to the Operating Room’s Success</dc:title>
  <dc:creator>Wellington, Wayne Z.</dc:creator>
  <cp:lastModifiedBy>Olmstead, John</cp:lastModifiedBy>
  <cp:revision>7</cp:revision>
  <cp:lastPrinted>2015-06-22T23:42:20Z</cp:lastPrinted>
  <dcterms:created xsi:type="dcterms:W3CDTF">2022-04-27T18:03:29Z</dcterms:created>
  <dcterms:modified xsi:type="dcterms:W3CDTF">2024-04-07T22:16:09Z</dcterms:modified>
</cp:coreProperties>
</file>