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59" r:id="rId5"/>
    <p:sldId id="258" r:id="rId6"/>
    <p:sldId id="261" r:id="rId7"/>
  </p:sldIdLst>
  <p:sldSz cx="12192000" cy="6858000"/>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2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A7DD6-2A96-4B9B-AC32-A7D86C1A023B}" type="doc">
      <dgm:prSet loTypeId="urn:microsoft.com/office/officeart/2005/8/layout/hProcess3" loCatId="process" qsTypeId="urn:microsoft.com/office/officeart/2005/8/quickstyle/simple1" qsCatId="simple" csTypeId="urn:microsoft.com/office/officeart/2005/8/colors/accent1_2" csCatId="accent1" phldr="1"/>
      <dgm:spPr/>
    </dgm:pt>
    <dgm:pt modelId="{2951BA59-5FDD-421E-A8FB-427B3948E408}">
      <dgm:prSet phldrT="[Text]"/>
      <dgm:spPr/>
      <dgm:t>
        <a:bodyPr/>
        <a:lstStyle/>
        <a:p>
          <a:r>
            <a:rPr lang="en-US" dirty="0"/>
            <a:t>Equity</a:t>
          </a:r>
        </a:p>
      </dgm:t>
    </dgm:pt>
    <dgm:pt modelId="{28489C6D-CF0F-4091-9773-4FCAC39B2495}" type="parTrans" cxnId="{E5EF9A7C-2BAB-47C6-BD7A-E00A623923CB}">
      <dgm:prSet/>
      <dgm:spPr/>
      <dgm:t>
        <a:bodyPr/>
        <a:lstStyle/>
        <a:p>
          <a:endParaRPr lang="en-US"/>
        </a:p>
      </dgm:t>
    </dgm:pt>
    <dgm:pt modelId="{3D0AC862-E3AA-4A49-8522-CFFDF536C7AF}" type="sibTrans" cxnId="{E5EF9A7C-2BAB-47C6-BD7A-E00A623923CB}">
      <dgm:prSet/>
      <dgm:spPr/>
      <dgm:t>
        <a:bodyPr/>
        <a:lstStyle/>
        <a:p>
          <a:endParaRPr lang="en-US"/>
        </a:p>
      </dgm:t>
    </dgm:pt>
    <dgm:pt modelId="{C8499230-DF56-40AC-AB81-62F77EC3258F}">
      <dgm:prSet phldrT="[Text]"/>
      <dgm:spPr/>
      <dgm:t>
        <a:bodyPr/>
        <a:lstStyle/>
        <a:p>
          <a:r>
            <a:rPr lang="en-US" dirty="0"/>
            <a:t>Debt</a:t>
          </a:r>
        </a:p>
      </dgm:t>
    </dgm:pt>
    <dgm:pt modelId="{B1FE1519-A380-4B6F-8D00-DCC185E7203D}" type="parTrans" cxnId="{40FFC8B4-2E4E-454E-AE94-6283839A871A}">
      <dgm:prSet/>
      <dgm:spPr/>
      <dgm:t>
        <a:bodyPr/>
        <a:lstStyle/>
        <a:p>
          <a:endParaRPr lang="en-US"/>
        </a:p>
      </dgm:t>
    </dgm:pt>
    <dgm:pt modelId="{2FF9B178-5DF7-4EF0-8E88-4B223AA8A3FA}" type="sibTrans" cxnId="{40FFC8B4-2E4E-454E-AE94-6283839A871A}">
      <dgm:prSet/>
      <dgm:spPr/>
      <dgm:t>
        <a:bodyPr/>
        <a:lstStyle/>
        <a:p>
          <a:endParaRPr lang="en-US"/>
        </a:p>
      </dgm:t>
    </dgm:pt>
    <dgm:pt modelId="{AA0E99DC-07E8-4276-97D5-A5CEC2A5D593}">
      <dgm:prSet phldrT="[Text]"/>
      <dgm:spPr/>
      <dgm:t>
        <a:bodyPr/>
        <a:lstStyle/>
        <a:p>
          <a:r>
            <a:rPr lang="en-US" dirty="0"/>
            <a:t>IPO/Liquidity Event</a:t>
          </a:r>
        </a:p>
      </dgm:t>
    </dgm:pt>
    <dgm:pt modelId="{31CC1403-FC76-435C-8D7F-AD232AD468F1}" type="parTrans" cxnId="{E0774E82-D5AC-44A6-8FA3-E473FD684B3E}">
      <dgm:prSet/>
      <dgm:spPr/>
      <dgm:t>
        <a:bodyPr/>
        <a:lstStyle/>
        <a:p>
          <a:endParaRPr lang="en-US"/>
        </a:p>
      </dgm:t>
    </dgm:pt>
    <dgm:pt modelId="{8DE2EFC0-C9B4-4DCB-9ECF-0F582562B4B9}" type="sibTrans" cxnId="{E0774E82-D5AC-44A6-8FA3-E473FD684B3E}">
      <dgm:prSet/>
      <dgm:spPr/>
      <dgm:t>
        <a:bodyPr/>
        <a:lstStyle/>
        <a:p>
          <a:endParaRPr lang="en-US"/>
        </a:p>
      </dgm:t>
    </dgm:pt>
    <dgm:pt modelId="{4DDB13CB-B0CF-4095-9125-E136AE7587AA}" type="pres">
      <dgm:prSet presAssocID="{718A7DD6-2A96-4B9B-AC32-A7D86C1A023B}" presName="Name0" presStyleCnt="0">
        <dgm:presLayoutVars>
          <dgm:dir/>
          <dgm:animLvl val="lvl"/>
          <dgm:resizeHandles val="exact"/>
        </dgm:presLayoutVars>
      </dgm:prSet>
      <dgm:spPr/>
    </dgm:pt>
    <dgm:pt modelId="{89FB17CE-0D89-4DCE-A64C-C0962983FC95}" type="pres">
      <dgm:prSet presAssocID="{718A7DD6-2A96-4B9B-AC32-A7D86C1A023B}" presName="dummy" presStyleCnt="0"/>
      <dgm:spPr/>
    </dgm:pt>
    <dgm:pt modelId="{2809C303-E851-44CE-8FA5-597A560A4426}" type="pres">
      <dgm:prSet presAssocID="{718A7DD6-2A96-4B9B-AC32-A7D86C1A023B}" presName="linH" presStyleCnt="0"/>
      <dgm:spPr/>
    </dgm:pt>
    <dgm:pt modelId="{E9FFC5D2-067F-4C0A-900A-90BEA4B9A666}" type="pres">
      <dgm:prSet presAssocID="{718A7DD6-2A96-4B9B-AC32-A7D86C1A023B}" presName="padding1" presStyleCnt="0"/>
      <dgm:spPr/>
    </dgm:pt>
    <dgm:pt modelId="{FE8AB9C2-1C97-4100-8F49-3062C2F337FE}" type="pres">
      <dgm:prSet presAssocID="{2951BA59-5FDD-421E-A8FB-427B3948E408}" presName="linV" presStyleCnt="0"/>
      <dgm:spPr/>
    </dgm:pt>
    <dgm:pt modelId="{B719F477-E166-43EC-9E4B-C780E01AFDAC}" type="pres">
      <dgm:prSet presAssocID="{2951BA59-5FDD-421E-A8FB-427B3948E408}" presName="spVertical1" presStyleCnt="0"/>
      <dgm:spPr/>
    </dgm:pt>
    <dgm:pt modelId="{0505E246-A5E0-440E-8A69-B16E55D20FA2}" type="pres">
      <dgm:prSet presAssocID="{2951BA59-5FDD-421E-A8FB-427B3948E408}" presName="parTx" presStyleLbl="revTx" presStyleIdx="0" presStyleCnt="3">
        <dgm:presLayoutVars>
          <dgm:chMax val="0"/>
          <dgm:chPref val="0"/>
          <dgm:bulletEnabled val="1"/>
        </dgm:presLayoutVars>
      </dgm:prSet>
      <dgm:spPr/>
    </dgm:pt>
    <dgm:pt modelId="{0480FC82-28EC-4B48-8A19-67CC94B3B2C9}" type="pres">
      <dgm:prSet presAssocID="{2951BA59-5FDD-421E-A8FB-427B3948E408}" presName="spVertical2" presStyleCnt="0"/>
      <dgm:spPr/>
    </dgm:pt>
    <dgm:pt modelId="{2D24ABD0-8AF6-4319-9665-7B1CF3F27439}" type="pres">
      <dgm:prSet presAssocID="{2951BA59-5FDD-421E-A8FB-427B3948E408}" presName="spVertical3" presStyleCnt="0"/>
      <dgm:spPr/>
    </dgm:pt>
    <dgm:pt modelId="{8022858D-7C49-47E1-B190-CCF3180D16F1}" type="pres">
      <dgm:prSet presAssocID="{3D0AC862-E3AA-4A49-8522-CFFDF536C7AF}" presName="space" presStyleCnt="0"/>
      <dgm:spPr/>
    </dgm:pt>
    <dgm:pt modelId="{66D0DFF0-B408-49CA-8165-226A2E565DAA}" type="pres">
      <dgm:prSet presAssocID="{C8499230-DF56-40AC-AB81-62F77EC3258F}" presName="linV" presStyleCnt="0"/>
      <dgm:spPr/>
    </dgm:pt>
    <dgm:pt modelId="{41413A35-8676-46B9-B2FC-F4F102362B69}" type="pres">
      <dgm:prSet presAssocID="{C8499230-DF56-40AC-AB81-62F77EC3258F}" presName="spVertical1" presStyleCnt="0"/>
      <dgm:spPr/>
    </dgm:pt>
    <dgm:pt modelId="{BC8B4660-F6DB-435C-8385-2CB134FED3F3}" type="pres">
      <dgm:prSet presAssocID="{C8499230-DF56-40AC-AB81-62F77EC3258F}" presName="parTx" presStyleLbl="revTx" presStyleIdx="1" presStyleCnt="3">
        <dgm:presLayoutVars>
          <dgm:chMax val="0"/>
          <dgm:chPref val="0"/>
          <dgm:bulletEnabled val="1"/>
        </dgm:presLayoutVars>
      </dgm:prSet>
      <dgm:spPr/>
    </dgm:pt>
    <dgm:pt modelId="{F9EC6C3E-40AD-476F-B3AA-8DB70E58F32C}" type="pres">
      <dgm:prSet presAssocID="{C8499230-DF56-40AC-AB81-62F77EC3258F}" presName="spVertical2" presStyleCnt="0"/>
      <dgm:spPr/>
    </dgm:pt>
    <dgm:pt modelId="{8F3BF6AF-923C-4D97-9EE1-FD1B71797D01}" type="pres">
      <dgm:prSet presAssocID="{C8499230-DF56-40AC-AB81-62F77EC3258F}" presName="spVertical3" presStyleCnt="0"/>
      <dgm:spPr/>
    </dgm:pt>
    <dgm:pt modelId="{A8506ECD-4BED-4381-B2A3-D68A75B49C3D}" type="pres">
      <dgm:prSet presAssocID="{2FF9B178-5DF7-4EF0-8E88-4B223AA8A3FA}" presName="space" presStyleCnt="0"/>
      <dgm:spPr/>
    </dgm:pt>
    <dgm:pt modelId="{447A7E68-08FF-4D80-A6F4-748DA7A996C9}" type="pres">
      <dgm:prSet presAssocID="{AA0E99DC-07E8-4276-97D5-A5CEC2A5D593}" presName="linV" presStyleCnt="0"/>
      <dgm:spPr/>
    </dgm:pt>
    <dgm:pt modelId="{2B2C29E7-40DC-400B-96DA-F07D158CC9B3}" type="pres">
      <dgm:prSet presAssocID="{AA0E99DC-07E8-4276-97D5-A5CEC2A5D593}" presName="spVertical1" presStyleCnt="0"/>
      <dgm:spPr/>
    </dgm:pt>
    <dgm:pt modelId="{FC6A88D3-48FA-4537-940F-D9B379786FA8}" type="pres">
      <dgm:prSet presAssocID="{AA0E99DC-07E8-4276-97D5-A5CEC2A5D593}" presName="parTx" presStyleLbl="revTx" presStyleIdx="2" presStyleCnt="3">
        <dgm:presLayoutVars>
          <dgm:chMax val="0"/>
          <dgm:chPref val="0"/>
          <dgm:bulletEnabled val="1"/>
        </dgm:presLayoutVars>
      </dgm:prSet>
      <dgm:spPr/>
    </dgm:pt>
    <dgm:pt modelId="{B764A14D-3C22-41C7-8B20-54679FB74E90}" type="pres">
      <dgm:prSet presAssocID="{AA0E99DC-07E8-4276-97D5-A5CEC2A5D593}" presName="spVertical2" presStyleCnt="0"/>
      <dgm:spPr/>
    </dgm:pt>
    <dgm:pt modelId="{59E4EDE8-E3AA-4C25-A44A-CF36A9CF7FAB}" type="pres">
      <dgm:prSet presAssocID="{AA0E99DC-07E8-4276-97D5-A5CEC2A5D593}" presName="spVertical3" presStyleCnt="0"/>
      <dgm:spPr/>
    </dgm:pt>
    <dgm:pt modelId="{AD31AAFF-B7AE-4CE6-89EF-6691648D28C3}" type="pres">
      <dgm:prSet presAssocID="{718A7DD6-2A96-4B9B-AC32-A7D86C1A023B}" presName="padding2" presStyleCnt="0"/>
      <dgm:spPr/>
    </dgm:pt>
    <dgm:pt modelId="{1C8AE342-520A-4EB3-8FA9-017F619C9564}" type="pres">
      <dgm:prSet presAssocID="{718A7DD6-2A96-4B9B-AC32-A7D86C1A023B}" presName="negArrow" presStyleCnt="0"/>
      <dgm:spPr/>
    </dgm:pt>
    <dgm:pt modelId="{3AF54E22-90F8-4C0C-8506-E50BE1E3E463}" type="pres">
      <dgm:prSet presAssocID="{718A7DD6-2A96-4B9B-AC32-A7D86C1A023B}" presName="backgroundArrow" presStyleLbl="node1" presStyleIdx="0" presStyleCnt="1"/>
      <dgm:spPr/>
    </dgm:pt>
  </dgm:ptLst>
  <dgm:cxnLst>
    <dgm:cxn modelId="{F5A9195E-3BC2-4C91-994E-D7F81E2FD753}" type="presOf" srcId="{C8499230-DF56-40AC-AB81-62F77EC3258F}" destId="{BC8B4660-F6DB-435C-8385-2CB134FED3F3}" srcOrd="0" destOrd="0" presId="urn:microsoft.com/office/officeart/2005/8/layout/hProcess3"/>
    <dgm:cxn modelId="{444CA552-ADA6-4273-AB71-F99168F14F33}" type="presOf" srcId="{718A7DD6-2A96-4B9B-AC32-A7D86C1A023B}" destId="{4DDB13CB-B0CF-4095-9125-E136AE7587AA}" srcOrd="0" destOrd="0" presId="urn:microsoft.com/office/officeart/2005/8/layout/hProcess3"/>
    <dgm:cxn modelId="{697A6073-46AE-4083-BCAB-13A1CB2137A7}" type="presOf" srcId="{2951BA59-5FDD-421E-A8FB-427B3948E408}" destId="{0505E246-A5E0-440E-8A69-B16E55D20FA2}" srcOrd="0" destOrd="0" presId="urn:microsoft.com/office/officeart/2005/8/layout/hProcess3"/>
    <dgm:cxn modelId="{E5EF9A7C-2BAB-47C6-BD7A-E00A623923CB}" srcId="{718A7DD6-2A96-4B9B-AC32-A7D86C1A023B}" destId="{2951BA59-5FDD-421E-A8FB-427B3948E408}" srcOrd="0" destOrd="0" parTransId="{28489C6D-CF0F-4091-9773-4FCAC39B2495}" sibTransId="{3D0AC862-E3AA-4A49-8522-CFFDF536C7AF}"/>
    <dgm:cxn modelId="{E0774E82-D5AC-44A6-8FA3-E473FD684B3E}" srcId="{718A7DD6-2A96-4B9B-AC32-A7D86C1A023B}" destId="{AA0E99DC-07E8-4276-97D5-A5CEC2A5D593}" srcOrd="2" destOrd="0" parTransId="{31CC1403-FC76-435C-8D7F-AD232AD468F1}" sibTransId="{8DE2EFC0-C9B4-4DCB-9ECF-0F582562B4B9}"/>
    <dgm:cxn modelId="{68EC8F99-6375-4297-A3FC-51B2D90A28A6}" type="presOf" srcId="{AA0E99DC-07E8-4276-97D5-A5CEC2A5D593}" destId="{FC6A88D3-48FA-4537-940F-D9B379786FA8}" srcOrd="0" destOrd="0" presId="urn:microsoft.com/office/officeart/2005/8/layout/hProcess3"/>
    <dgm:cxn modelId="{40FFC8B4-2E4E-454E-AE94-6283839A871A}" srcId="{718A7DD6-2A96-4B9B-AC32-A7D86C1A023B}" destId="{C8499230-DF56-40AC-AB81-62F77EC3258F}" srcOrd="1" destOrd="0" parTransId="{B1FE1519-A380-4B6F-8D00-DCC185E7203D}" sibTransId="{2FF9B178-5DF7-4EF0-8E88-4B223AA8A3FA}"/>
    <dgm:cxn modelId="{554C7679-1FD9-4B1B-9E41-213CFD085FB3}" type="presParOf" srcId="{4DDB13CB-B0CF-4095-9125-E136AE7587AA}" destId="{89FB17CE-0D89-4DCE-A64C-C0962983FC95}" srcOrd="0" destOrd="0" presId="urn:microsoft.com/office/officeart/2005/8/layout/hProcess3"/>
    <dgm:cxn modelId="{2C92E942-2316-4E85-B523-966B8E37DB1A}" type="presParOf" srcId="{4DDB13CB-B0CF-4095-9125-E136AE7587AA}" destId="{2809C303-E851-44CE-8FA5-597A560A4426}" srcOrd="1" destOrd="0" presId="urn:microsoft.com/office/officeart/2005/8/layout/hProcess3"/>
    <dgm:cxn modelId="{567D2AED-FD92-4349-854A-773813A5BCBB}" type="presParOf" srcId="{2809C303-E851-44CE-8FA5-597A560A4426}" destId="{E9FFC5D2-067F-4C0A-900A-90BEA4B9A666}" srcOrd="0" destOrd="0" presId="urn:microsoft.com/office/officeart/2005/8/layout/hProcess3"/>
    <dgm:cxn modelId="{0E36A27D-DAA5-4137-80E5-56D8A5F3E09B}" type="presParOf" srcId="{2809C303-E851-44CE-8FA5-597A560A4426}" destId="{FE8AB9C2-1C97-4100-8F49-3062C2F337FE}" srcOrd="1" destOrd="0" presId="urn:microsoft.com/office/officeart/2005/8/layout/hProcess3"/>
    <dgm:cxn modelId="{BE425A63-AA68-469D-9EDA-E7A4256BBEC7}" type="presParOf" srcId="{FE8AB9C2-1C97-4100-8F49-3062C2F337FE}" destId="{B719F477-E166-43EC-9E4B-C780E01AFDAC}" srcOrd="0" destOrd="0" presId="urn:microsoft.com/office/officeart/2005/8/layout/hProcess3"/>
    <dgm:cxn modelId="{6136568F-7F4A-4FE8-8ACF-A4C38DCB038B}" type="presParOf" srcId="{FE8AB9C2-1C97-4100-8F49-3062C2F337FE}" destId="{0505E246-A5E0-440E-8A69-B16E55D20FA2}" srcOrd="1" destOrd="0" presId="urn:microsoft.com/office/officeart/2005/8/layout/hProcess3"/>
    <dgm:cxn modelId="{C3EC810F-6E4F-4005-B6F7-E031EE067ABC}" type="presParOf" srcId="{FE8AB9C2-1C97-4100-8F49-3062C2F337FE}" destId="{0480FC82-28EC-4B48-8A19-67CC94B3B2C9}" srcOrd="2" destOrd="0" presId="urn:microsoft.com/office/officeart/2005/8/layout/hProcess3"/>
    <dgm:cxn modelId="{ABC25AF5-6541-4B07-9940-13D7CE13A089}" type="presParOf" srcId="{FE8AB9C2-1C97-4100-8F49-3062C2F337FE}" destId="{2D24ABD0-8AF6-4319-9665-7B1CF3F27439}" srcOrd="3" destOrd="0" presId="urn:microsoft.com/office/officeart/2005/8/layout/hProcess3"/>
    <dgm:cxn modelId="{E6312A11-4D84-47EE-90E3-B77789CF6435}" type="presParOf" srcId="{2809C303-E851-44CE-8FA5-597A560A4426}" destId="{8022858D-7C49-47E1-B190-CCF3180D16F1}" srcOrd="2" destOrd="0" presId="urn:microsoft.com/office/officeart/2005/8/layout/hProcess3"/>
    <dgm:cxn modelId="{05C3F762-70F9-4FF9-993E-B71BB53DCFC9}" type="presParOf" srcId="{2809C303-E851-44CE-8FA5-597A560A4426}" destId="{66D0DFF0-B408-49CA-8165-226A2E565DAA}" srcOrd="3" destOrd="0" presId="urn:microsoft.com/office/officeart/2005/8/layout/hProcess3"/>
    <dgm:cxn modelId="{6DCA315A-232C-4C73-B82A-093603949419}" type="presParOf" srcId="{66D0DFF0-B408-49CA-8165-226A2E565DAA}" destId="{41413A35-8676-46B9-B2FC-F4F102362B69}" srcOrd="0" destOrd="0" presId="urn:microsoft.com/office/officeart/2005/8/layout/hProcess3"/>
    <dgm:cxn modelId="{33D81C94-0F19-4C2E-AF09-119B2210578E}" type="presParOf" srcId="{66D0DFF0-B408-49CA-8165-226A2E565DAA}" destId="{BC8B4660-F6DB-435C-8385-2CB134FED3F3}" srcOrd="1" destOrd="0" presId="urn:microsoft.com/office/officeart/2005/8/layout/hProcess3"/>
    <dgm:cxn modelId="{D658DABF-1C83-4186-A763-7444B5F0342F}" type="presParOf" srcId="{66D0DFF0-B408-49CA-8165-226A2E565DAA}" destId="{F9EC6C3E-40AD-476F-B3AA-8DB70E58F32C}" srcOrd="2" destOrd="0" presId="urn:microsoft.com/office/officeart/2005/8/layout/hProcess3"/>
    <dgm:cxn modelId="{82B54A47-9806-49F0-89A0-724FD0E13C90}" type="presParOf" srcId="{66D0DFF0-B408-49CA-8165-226A2E565DAA}" destId="{8F3BF6AF-923C-4D97-9EE1-FD1B71797D01}" srcOrd="3" destOrd="0" presId="urn:microsoft.com/office/officeart/2005/8/layout/hProcess3"/>
    <dgm:cxn modelId="{07D10DA0-1D9A-4414-9D26-D96D038E9F55}" type="presParOf" srcId="{2809C303-E851-44CE-8FA5-597A560A4426}" destId="{A8506ECD-4BED-4381-B2A3-D68A75B49C3D}" srcOrd="4" destOrd="0" presId="urn:microsoft.com/office/officeart/2005/8/layout/hProcess3"/>
    <dgm:cxn modelId="{AB860E5B-7E31-4571-8E19-729F1B2D5F5B}" type="presParOf" srcId="{2809C303-E851-44CE-8FA5-597A560A4426}" destId="{447A7E68-08FF-4D80-A6F4-748DA7A996C9}" srcOrd="5" destOrd="0" presId="urn:microsoft.com/office/officeart/2005/8/layout/hProcess3"/>
    <dgm:cxn modelId="{6E1C83F7-F885-4ED9-8BC3-67D7020CCBC0}" type="presParOf" srcId="{447A7E68-08FF-4D80-A6F4-748DA7A996C9}" destId="{2B2C29E7-40DC-400B-96DA-F07D158CC9B3}" srcOrd="0" destOrd="0" presId="urn:microsoft.com/office/officeart/2005/8/layout/hProcess3"/>
    <dgm:cxn modelId="{53F1C498-C439-470B-B7FA-C3EAF12CA599}" type="presParOf" srcId="{447A7E68-08FF-4D80-A6F4-748DA7A996C9}" destId="{FC6A88D3-48FA-4537-940F-D9B379786FA8}" srcOrd="1" destOrd="0" presId="urn:microsoft.com/office/officeart/2005/8/layout/hProcess3"/>
    <dgm:cxn modelId="{1D445D55-128D-40C0-9779-3A20754A4DAD}" type="presParOf" srcId="{447A7E68-08FF-4D80-A6F4-748DA7A996C9}" destId="{B764A14D-3C22-41C7-8B20-54679FB74E90}" srcOrd="2" destOrd="0" presId="urn:microsoft.com/office/officeart/2005/8/layout/hProcess3"/>
    <dgm:cxn modelId="{5A43731D-9A0C-4DF3-9873-3A305E084FDA}" type="presParOf" srcId="{447A7E68-08FF-4D80-A6F4-748DA7A996C9}" destId="{59E4EDE8-E3AA-4C25-A44A-CF36A9CF7FAB}" srcOrd="3" destOrd="0" presId="urn:microsoft.com/office/officeart/2005/8/layout/hProcess3"/>
    <dgm:cxn modelId="{FD6076D1-EF54-41FB-9230-6136EC19F928}" type="presParOf" srcId="{2809C303-E851-44CE-8FA5-597A560A4426}" destId="{AD31AAFF-B7AE-4CE6-89EF-6691648D28C3}" srcOrd="6" destOrd="0" presId="urn:microsoft.com/office/officeart/2005/8/layout/hProcess3"/>
    <dgm:cxn modelId="{D2730BEF-16D4-4D72-B22D-C2F199846F20}" type="presParOf" srcId="{2809C303-E851-44CE-8FA5-597A560A4426}" destId="{1C8AE342-520A-4EB3-8FA9-017F619C9564}" srcOrd="7" destOrd="0" presId="urn:microsoft.com/office/officeart/2005/8/layout/hProcess3"/>
    <dgm:cxn modelId="{32BD5D3C-EE69-4C96-8291-38A42E17765C}" type="presParOf" srcId="{2809C303-E851-44CE-8FA5-597A560A4426}" destId="{3AF54E22-90F8-4C0C-8506-E50BE1E3E463}"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3B2456-8612-44DD-AA1A-A9E1B6781092}" type="doc">
      <dgm:prSet loTypeId="urn:microsoft.com/office/officeart/2005/8/layout/hProcess9" loCatId="process" qsTypeId="urn:microsoft.com/office/officeart/2005/8/quickstyle/simple1" qsCatId="simple" csTypeId="urn:microsoft.com/office/officeart/2005/8/colors/accent1_2" csCatId="accent1" phldr="1"/>
      <dgm:spPr/>
    </dgm:pt>
    <dgm:pt modelId="{F1EEBFE5-A2D8-4F22-8CBA-D6943739739D}">
      <dgm:prSet phldrT="[Text]"/>
      <dgm:spPr/>
      <dgm:t>
        <a:bodyPr/>
        <a:lstStyle/>
        <a:p>
          <a:r>
            <a:rPr lang="en-US" dirty="0"/>
            <a:t>Company is formed</a:t>
          </a:r>
        </a:p>
        <a:p>
          <a:endParaRPr lang="en-US" dirty="0"/>
        </a:p>
      </dgm:t>
    </dgm:pt>
    <dgm:pt modelId="{4F837C91-4860-4CCC-8110-460038C9ADEC}" type="parTrans" cxnId="{82B336D0-A00B-4B73-9A84-738AFA81F565}">
      <dgm:prSet/>
      <dgm:spPr/>
      <dgm:t>
        <a:bodyPr/>
        <a:lstStyle/>
        <a:p>
          <a:endParaRPr lang="en-US"/>
        </a:p>
      </dgm:t>
    </dgm:pt>
    <dgm:pt modelId="{8046515F-C206-470B-87EE-C329BDFD224C}" type="sibTrans" cxnId="{82B336D0-A00B-4B73-9A84-738AFA81F565}">
      <dgm:prSet/>
      <dgm:spPr/>
      <dgm:t>
        <a:bodyPr/>
        <a:lstStyle/>
        <a:p>
          <a:endParaRPr lang="en-US"/>
        </a:p>
      </dgm:t>
    </dgm:pt>
    <dgm:pt modelId="{09186D91-D272-4E01-B527-64915B350D98}">
      <dgm:prSet phldrT="[Text]"/>
      <dgm:spPr/>
      <dgm:t>
        <a:bodyPr/>
        <a:lstStyle/>
        <a:p>
          <a:r>
            <a:rPr lang="en-US" dirty="0"/>
            <a:t>Company’s product is viable </a:t>
          </a:r>
        </a:p>
      </dgm:t>
    </dgm:pt>
    <dgm:pt modelId="{9160C0C6-2E16-45D0-85C8-2C72333F16C7}" type="parTrans" cxnId="{31E6777E-6A3F-4A5F-8FC5-5A5C402D7450}">
      <dgm:prSet/>
      <dgm:spPr/>
      <dgm:t>
        <a:bodyPr/>
        <a:lstStyle/>
        <a:p>
          <a:endParaRPr lang="en-US"/>
        </a:p>
      </dgm:t>
    </dgm:pt>
    <dgm:pt modelId="{FA5EDD85-89EF-4EE9-9758-1F0079D9C69B}" type="sibTrans" cxnId="{31E6777E-6A3F-4A5F-8FC5-5A5C402D7450}">
      <dgm:prSet/>
      <dgm:spPr/>
      <dgm:t>
        <a:bodyPr/>
        <a:lstStyle/>
        <a:p>
          <a:endParaRPr lang="en-US"/>
        </a:p>
      </dgm:t>
    </dgm:pt>
    <dgm:pt modelId="{732CF669-2A99-4187-9FF8-35454212B1D9}">
      <dgm:prSet phldrT="[Text]"/>
      <dgm:spPr/>
      <dgm:t>
        <a:bodyPr/>
        <a:lstStyle/>
        <a:p>
          <a:r>
            <a:rPr lang="en-US" dirty="0"/>
            <a:t>Company gains market acceptance</a:t>
          </a:r>
        </a:p>
      </dgm:t>
    </dgm:pt>
    <dgm:pt modelId="{7EDC1900-5E2A-49EA-9973-89DD62DD9E71}" type="parTrans" cxnId="{1877242A-9DFE-40CD-B30E-37C43A9A0484}">
      <dgm:prSet/>
      <dgm:spPr/>
      <dgm:t>
        <a:bodyPr/>
        <a:lstStyle/>
        <a:p>
          <a:endParaRPr lang="en-US"/>
        </a:p>
      </dgm:t>
    </dgm:pt>
    <dgm:pt modelId="{9C184B7C-3FBF-4506-9E8F-70B34CBB9D2A}" type="sibTrans" cxnId="{1877242A-9DFE-40CD-B30E-37C43A9A0484}">
      <dgm:prSet/>
      <dgm:spPr/>
      <dgm:t>
        <a:bodyPr/>
        <a:lstStyle/>
        <a:p>
          <a:endParaRPr lang="en-US"/>
        </a:p>
      </dgm:t>
    </dgm:pt>
    <dgm:pt modelId="{09CA842D-0325-4743-B31C-D367D917C869}">
      <dgm:prSet phldrT="[Text]"/>
      <dgm:spPr/>
      <dgm:t>
        <a:bodyPr/>
        <a:lstStyle/>
        <a:p>
          <a:r>
            <a:rPr lang="en-US" dirty="0"/>
            <a:t>Company grows</a:t>
          </a:r>
        </a:p>
      </dgm:t>
    </dgm:pt>
    <dgm:pt modelId="{757BEEE8-390B-45EF-9806-204EFE44A8CC}" type="parTrans" cxnId="{2A37D591-B470-4C72-95A0-B4A6B638B6F8}">
      <dgm:prSet/>
      <dgm:spPr/>
      <dgm:t>
        <a:bodyPr/>
        <a:lstStyle/>
        <a:p>
          <a:endParaRPr lang="en-US"/>
        </a:p>
      </dgm:t>
    </dgm:pt>
    <dgm:pt modelId="{14262954-157C-4014-9152-88FC5F0E0686}" type="sibTrans" cxnId="{2A37D591-B470-4C72-95A0-B4A6B638B6F8}">
      <dgm:prSet/>
      <dgm:spPr/>
      <dgm:t>
        <a:bodyPr/>
        <a:lstStyle/>
        <a:p>
          <a:endParaRPr lang="en-US"/>
        </a:p>
      </dgm:t>
    </dgm:pt>
    <dgm:pt modelId="{D6879F16-6403-44BD-944E-D88CD406D92E}">
      <dgm:prSet phldrT="[Text]"/>
      <dgm:spPr/>
      <dgm:t>
        <a:bodyPr/>
        <a:lstStyle/>
        <a:p>
          <a:r>
            <a:rPr lang="en-US" dirty="0"/>
            <a:t>Company goes public</a:t>
          </a:r>
        </a:p>
        <a:p>
          <a:r>
            <a:rPr lang="en-US" dirty="0"/>
            <a:t>Other Liquidity Event</a:t>
          </a:r>
        </a:p>
      </dgm:t>
    </dgm:pt>
    <dgm:pt modelId="{6776A9D2-6D70-4C5E-BDBF-E520316801AF}" type="parTrans" cxnId="{C3AF55B2-0E7F-4F6B-86FD-E916A101E5A3}">
      <dgm:prSet/>
      <dgm:spPr/>
      <dgm:t>
        <a:bodyPr/>
        <a:lstStyle/>
        <a:p>
          <a:endParaRPr lang="en-US"/>
        </a:p>
      </dgm:t>
    </dgm:pt>
    <dgm:pt modelId="{0B7CED12-E68D-4771-B18E-035CA2859B71}" type="sibTrans" cxnId="{C3AF55B2-0E7F-4F6B-86FD-E916A101E5A3}">
      <dgm:prSet/>
      <dgm:spPr/>
      <dgm:t>
        <a:bodyPr/>
        <a:lstStyle/>
        <a:p>
          <a:endParaRPr lang="en-US"/>
        </a:p>
      </dgm:t>
    </dgm:pt>
    <dgm:pt modelId="{BFD77148-CEBE-4434-A7A6-0AA41A5C3BCB}" type="pres">
      <dgm:prSet presAssocID="{6F3B2456-8612-44DD-AA1A-A9E1B6781092}" presName="CompostProcess" presStyleCnt="0">
        <dgm:presLayoutVars>
          <dgm:dir/>
          <dgm:resizeHandles val="exact"/>
        </dgm:presLayoutVars>
      </dgm:prSet>
      <dgm:spPr/>
    </dgm:pt>
    <dgm:pt modelId="{F0EB756A-97C0-43D4-A68D-472DBC8EF991}" type="pres">
      <dgm:prSet presAssocID="{6F3B2456-8612-44DD-AA1A-A9E1B6781092}" presName="arrow" presStyleLbl="bgShp" presStyleIdx="0" presStyleCnt="1"/>
      <dgm:spPr/>
    </dgm:pt>
    <dgm:pt modelId="{6BC3B07D-8A58-456D-BE5E-42352CD4B8B0}" type="pres">
      <dgm:prSet presAssocID="{6F3B2456-8612-44DD-AA1A-A9E1B6781092}" presName="linearProcess" presStyleCnt="0"/>
      <dgm:spPr/>
    </dgm:pt>
    <dgm:pt modelId="{4F4F467C-70FC-4A4D-9211-A6CEA89F4BD1}" type="pres">
      <dgm:prSet presAssocID="{F1EEBFE5-A2D8-4F22-8CBA-D6943739739D}" presName="textNode" presStyleLbl="node1" presStyleIdx="0" presStyleCnt="5">
        <dgm:presLayoutVars>
          <dgm:bulletEnabled val="1"/>
        </dgm:presLayoutVars>
      </dgm:prSet>
      <dgm:spPr/>
    </dgm:pt>
    <dgm:pt modelId="{4C399262-ADC6-409A-9105-EEB833F4F292}" type="pres">
      <dgm:prSet presAssocID="{8046515F-C206-470B-87EE-C329BDFD224C}" presName="sibTrans" presStyleCnt="0"/>
      <dgm:spPr/>
    </dgm:pt>
    <dgm:pt modelId="{B49E5DCF-0C67-45F4-B20C-D27E2F9D15CD}" type="pres">
      <dgm:prSet presAssocID="{09186D91-D272-4E01-B527-64915B350D98}" presName="textNode" presStyleLbl="node1" presStyleIdx="1" presStyleCnt="5">
        <dgm:presLayoutVars>
          <dgm:bulletEnabled val="1"/>
        </dgm:presLayoutVars>
      </dgm:prSet>
      <dgm:spPr/>
    </dgm:pt>
    <dgm:pt modelId="{D2CCF40C-BEF0-45BD-AAA2-B9CE873FA026}" type="pres">
      <dgm:prSet presAssocID="{FA5EDD85-89EF-4EE9-9758-1F0079D9C69B}" presName="sibTrans" presStyleCnt="0"/>
      <dgm:spPr/>
    </dgm:pt>
    <dgm:pt modelId="{2AAEDB0A-0099-4831-B199-384D9D893207}" type="pres">
      <dgm:prSet presAssocID="{732CF669-2A99-4187-9FF8-35454212B1D9}" presName="textNode" presStyleLbl="node1" presStyleIdx="2" presStyleCnt="5">
        <dgm:presLayoutVars>
          <dgm:bulletEnabled val="1"/>
        </dgm:presLayoutVars>
      </dgm:prSet>
      <dgm:spPr/>
    </dgm:pt>
    <dgm:pt modelId="{90126B81-17E9-4072-86B8-7E9F8F2C557D}" type="pres">
      <dgm:prSet presAssocID="{9C184B7C-3FBF-4506-9E8F-70B34CBB9D2A}" presName="sibTrans" presStyleCnt="0"/>
      <dgm:spPr/>
    </dgm:pt>
    <dgm:pt modelId="{B75837FD-0CED-4409-8369-2FCCA8184B52}" type="pres">
      <dgm:prSet presAssocID="{09CA842D-0325-4743-B31C-D367D917C869}" presName="textNode" presStyleLbl="node1" presStyleIdx="3" presStyleCnt="5">
        <dgm:presLayoutVars>
          <dgm:bulletEnabled val="1"/>
        </dgm:presLayoutVars>
      </dgm:prSet>
      <dgm:spPr/>
    </dgm:pt>
    <dgm:pt modelId="{4FCEEAF5-26EA-4E7E-B07E-16C06672D5B4}" type="pres">
      <dgm:prSet presAssocID="{14262954-157C-4014-9152-88FC5F0E0686}" presName="sibTrans" presStyleCnt="0"/>
      <dgm:spPr/>
    </dgm:pt>
    <dgm:pt modelId="{D8F33C34-4A0A-4F91-84D4-1BD9DB5CDA99}" type="pres">
      <dgm:prSet presAssocID="{D6879F16-6403-44BD-944E-D88CD406D92E}" presName="textNode" presStyleLbl="node1" presStyleIdx="4" presStyleCnt="5">
        <dgm:presLayoutVars>
          <dgm:bulletEnabled val="1"/>
        </dgm:presLayoutVars>
      </dgm:prSet>
      <dgm:spPr/>
    </dgm:pt>
  </dgm:ptLst>
  <dgm:cxnLst>
    <dgm:cxn modelId="{17D0CA06-87BE-409F-B459-78911A35FD8D}" type="presOf" srcId="{09186D91-D272-4E01-B527-64915B350D98}" destId="{B49E5DCF-0C67-45F4-B20C-D27E2F9D15CD}" srcOrd="0" destOrd="0" presId="urn:microsoft.com/office/officeart/2005/8/layout/hProcess9"/>
    <dgm:cxn modelId="{1877242A-9DFE-40CD-B30E-37C43A9A0484}" srcId="{6F3B2456-8612-44DD-AA1A-A9E1B6781092}" destId="{732CF669-2A99-4187-9FF8-35454212B1D9}" srcOrd="2" destOrd="0" parTransId="{7EDC1900-5E2A-49EA-9973-89DD62DD9E71}" sibTransId="{9C184B7C-3FBF-4506-9E8F-70B34CBB9D2A}"/>
    <dgm:cxn modelId="{31E6777E-6A3F-4A5F-8FC5-5A5C402D7450}" srcId="{6F3B2456-8612-44DD-AA1A-A9E1B6781092}" destId="{09186D91-D272-4E01-B527-64915B350D98}" srcOrd="1" destOrd="0" parTransId="{9160C0C6-2E16-45D0-85C8-2C72333F16C7}" sibTransId="{FA5EDD85-89EF-4EE9-9758-1F0079D9C69B}"/>
    <dgm:cxn modelId="{C0D8FD8A-731B-46D4-8D3A-16EE5BDADC40}" type="presOf" srcId="{732CF669-2A99-4187-9FF8-35454212B1D9}" destId="{2AAEDB0A-0099-4831-B199-384D9D893207}" srcOrd="0" destOrd="0" presId="urn:microsoft.com/office/officeart/2005/8/layout/hProcess9"/>
    <dgm:cxn modelId="{2A37D591-B470-4C72-95A0-B4A6B638B6F8}" srcId="{6F3B2456-8612-44DD-AA1A-A9E1B6781092}" destId="{09CA842D-0325-4743-B31C-D367D917C869}" srcOrd="3" destOrd="0" parTransId="{757BEEE8-390B-45EF-9806-204EFE44A8CC}" sibTransId="{14262954-157C-4014-9152-88FC5F0E0686}"/>
    <dgm:cxn modelId="{C3AF55B2-0E7F-4F6B-86FD-E916A101E5A3}" srcId="{6F3B2456-8612-44DD-AA1A-A9E1B6781092}" destId="{D6879F16-6403-44BD-944E-D88CD406D92E}" srcOrd="4" destOrd="0" parTransId="{6776A9D2-6D70-4C5E-BDBF-E520316801AF}" sibTransId="{0B7CED12-E68D-4771-B18E-035CA2859B71}"/>
    <dgm:cxn modelId="{5DAF16BB-0B23-43D1-A20B-651F5E7752F0}" type="presOf" srcId="{09CA842D-0325-4743-B31C-D367D917C869}" destId="{B75837FD-0CED-4409-8369-2FCCA8184B52}" srcOrd="0" destOrd="0" presId="urn:microsoft.com/office/officeart/2005/8/layout/hProcess9"/>
    <dgm:cxn modelId="{8DC876C1-6CF2-4E92-BDB7-CD6FD3AF522F}" type="presOf" srcId="{D6879F16-6403-44BD-944E-D88CD406D92E}" destId="{D8F33C34-4A0A-4F91-84D4-1BD9DB5CDA99}" srcOrd="0" destOrd="0" presId="urn:microsoft.com/office/officeart/2005/8/layout/hProcess9"/>
    <dgm:cxn modelId="{2085B5C5-3342-4801-8A97-02F5A0976AFD}" type="presOf" srcId="{F1EEBFE5-A2D8-4F22-8CBA-D6943739739D}" destId="{4F4F467C-70FC-4A4D-9211-A6CEA89F4BD1}" srcOrd="0" destOrd="0" presId="urn:microsoft.com/office/officeart/2005/8/layout/hProcess9"/>
    <dgm:cxn modelId="{82B336D0-A00B-4B73-9A84-738AFA81F565}" srcId="{6F3B2456-8612-44DD-AA1A-A9E1B6781092}" destId="{F1EEBFE5-A2D8-4F22-8CBA-D6943739739D}" srcOrd="0" destOrd="0" parTransId="{4F837C91-4860-4CCC-8110-460038C9ADEC}" sibTransId="{8046515F-C206-470B-87EE-C329BDFD224C}"/>
    <dgm:cxn modelId="{DA5435F0-3066-4EB9-AFBE-AF1855DD252B}" type="presOf" srcId="{6F3B2456-8612-44DD-AA1A-A9E1B6781092}" destId="{BFD77148-CEBE-4434-A7A6-0AA41A5C3BCB}" srcOrd="0" destOrd="0" presId="urn:microsoft.com/office/officeart/2005/8/layout/hProcess9"/>
    <dgm:cxn modelId="{1806BCD0-88BC-4C04-A54D-B1A8F61AE267}" type="presParOf" srcId="{BFD77148-CEBE-4434-A7A6-0AA41A5C3BCB}" destId="{F0EB756A-97C0-43D4-A68D-472DBC8EF991}" srcOrd="0" destOrd="0" presId="urn:microsoft.com/office/officeart/2005/8/layout/hProcess9"/>
    <dgm:cxn modelId="{AF967F8C-D855-4681-B79D-928D27133D99}" type="presParOf" srcId="{BFD77148-CEBE-4434-A7A6-0AA41A5C3BCB}" destId="{6BC3B07D-8A58-456D-BE5E-42352CD4B8B0}" srcOrd="1" destOrd="0" presId="urn:microsoft.com/office/officeart/2005/8/layout/hProcess9"/>
    <dgm:cxn modelId="{A55D2F58-6CAC-4E5B-849B-5C8B0A5D5DA0}" type="presParOf" srcId="{6BC3B07D-8A58-456D-BE5E-42352CD4B8B0}" destId="{4F4F467C-70FC-4A4D-9211-A6CEA89F4BD1}" srcOrd="0" destOrd="0" presId="urn:microsoft.com/office/officeart/2005/8/layout/hProcess9"/>
    <dgm:cxn modelId="{D6C2A343-24A6-4F9A-A260-25E65A55A66A}" type="presParOf" srcId="{6BC3B07D-8A58-456D-BE5E-42352CD4B8B0}" destId="{4C399262-ADC6-409A-9105-EEB833F4F292}" srcOrd="1" destOrd="0" presId="urn:microsoft.com/office/officeart/2005/8/layout/hProcess9"/>
    <dgm:cxn modelId="{AA73C591-5230-4408-8C80-E21FECF96B33}" type="presParOf" srcId="{6BC3B07D-8A58-456D-BE5E-42352CD4B8B0}" destId="{B49E5DCF-0C67-45F4-B20C-D27E2F9D15CD}" srcOrd="2" destOrd="0" presId="urn:microsoft.com/office/officeart/2005/8/layout/hProcess9"/>
    <dgm:cxn modelId="{230E2141-ABB1-460A-B5DF-3C9330C2B36E}" type="presParOf" srcId="{6BC3B07D-8A58-456D-BE5E-42352CD4B8B0}" destId="{D2CCF40C-BEF0-45BD-AAA2-B9CE873FA026}" srcOrd="3" destOrd="0" presId="urn:microsoft.com/office/officeart/2005/8/layout/hProcess9"/>
    <dgm:cxn modelId="{5A7F65BA-2CA2-4945-A62C-037988F0B93B}" type="presParOf" srcId="{6BC3B07D-8A58-456D-BE5E-42352CD4B8B0}" destId="{2AAEDB0A-0099-4831-B199-384D9D893207}" srcOrd="4" destOrd="0" presId="urn:microsoft.com/office/officeart/2005/8/layout/hProcess9"/>
    <dgm:cxn modelId="{5F7D5B1B-7DE0-4D93-9A2A-4FBC416C20B0}" type="presParOf" srcId="{6BC3B07D-8A58-456D-BE5E-42352CD4B8B0}" destId="{90126B81-17E9-4072-86B8-7E9F8F2C557D}" srcOrd="5" destOrd="0" presId="urn:microsoft.com/office/officeart/2005/8/layout/hProcess9"/>
    <dgm:cxn modelId="{DBFE22D2-CE2A-4546-8075-109C4B7F8181}" type="presParOf" srcId="{6BC3B07D-8A58-456D-BE5E-42352CD4B8B0}" destId="{B75837FD-0CED-4409-8369-2FCCA8184B52}" srcOrd="6" destOrd="0" presId="urn:microsoft.com/office/officeart/2005/8/layout/hProcess9"/>
    <dgm:cxn modelId="{8E02C583-6424-4B66-A5A7-4D9BA5343099}" type="presParOf" srcId="{6BC3B07D-8A58-456D-BE5E-42352CD4B8B0}" destId="{4FCEEAF5-26EA-4E7E-B07E-16C06672D5B4}" srcOrd="7" destOrd="0" presId="urn:microsoft.com/office/officeart/2005/8/layout/hProcess9"/>
    <dgm:cxn modelId="{F61F8443-44E0-4D14-924B-49B984D22646}" type="presParOf" srcId="{6BC3B07D-8A58-456D-BE5E-42352CD4B8B0}" destId="{D8F33C34-4A0A-4F91-84D4-1BD9DB5CDA99}"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54E22-90F8-4C0C-8506-E50BE1E3E463}">
      <dsp:nvSpPr>
        <dsp:cNvPr id="0" name=""/>
        <dsp:cNvSpPr/>
      </dsp:nvSpPr>
      <dsp:spPr>
        <a:xfrm>
          <a:off x="0" y="467761"/>
          <a:ext cx="10515600" cy="3415815"/>
        </a:xfrm>
        <a:prstGeom prst="rightArrow">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6A88D3-48FA-4537-940F-D9B379786FA8}">
      <dsp:nvSpPr>
        <dsp:cNvPr id="0" name=""/>
        <dsp:cNvSpPr/>
      </dsp:nvSpPr>
      <dsp:spPr>
        <a:xfrm>
          <a:off x="6930129" y="1321715"/>
          <a:ext cx="2533910" cy="1707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0" rIns="0" bIns="355600" numCol="1" spcCol="1270" anchor="ctr" anchorCtr="0">
          <a:noAutofit/>
        </a:bodyPr>
        <a:lstStyle/>
        <a:p>
          <a:pPr marL="0" lvl="0" indent="0" algn="ctr" defTabSz="1555750">
            <a:lnSpc>
              <a:spcPct val="90000"/>
            </a:lnSpc>
            <a:spcBef>
              <a:spcPct val="0"/>
            </a:spcBef>
            <a:spcAft>
              <a:spcPct val="35000"/>
            </a:spcAft>
            <a:buNone/>
          </a:pPr>
          <a:r>
            <a:rPr lang="en-US" sz="3500" kern="1200" dirty="0"/>
            <a:t>IPO/Liquidity Event</a:t>
          </a:r>
        </a:p>
      </dsp:txBody>
      <dsp:txXfrm>
        <a:off x="6930129" y="1321715"/>
        <a:ext cx="2533910" cy="1707907"/>
      </dsp:txXfrm>
    </dsp:sp>
    <dsp:sp modelId="{BC8B4660-F6DB-435C-8385-2CB134FED3F3}">
      <dsp:nvSpPr>
        <dsp:cNvPr id="0" name=""/>
        <dsp:cNvSpPr/>
      </dsp:nvSpPr>
      <dsp:spPr>
        <a:xfrm>
          <a:off x="3889437" y="1321715"/>
          <a:ext cx="2533910" cy="1707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0" rIns="0" bIns="355600" numCol="1" spcCol="1270" anchor="ctr" anchorCtr="0">
          <a:noAutofit/>
        </a:bodyPr>
        <a:lstStyle/>
        <a:p>
          <a:pPr marL="0" lvl="0" indent="0" algn="ctr" defTabSz="1555750">
            <a:lnSpc>
              <a:spcPct val="90000"/>
            </a:lnSpc>
            <a:spcBef>
              <a:spcPct val="0"/>
            </a:spcBef>
            <a:spcAft>
              <a:spcPct val="35000"/>
            </a:spcAft>
            <a:buNone/>
          </a:pPr>
          <a:r>
            <a:rPr lang="en-US" sz="3500" kern="1200" dirty="0"/>
            <a:t>Debt</a:t>
          </a:r>
        </a:p>
      </dsp:txBody>
      <dsp:txXfrm>
        <a:off x="3889437" y="1321715"/>
        <a:ext cx="2533910" cy="1707907"/>
      </dsp:txXfrm>
    </dsp:sp>
    <dsp:sp modelId="{0505E246-A5E0-440E-8A69-B16E55D20FA2}">
      <dsp:nvSpPr>
        <dsp:cNvPr id="0" name=""/>
        <dsp:cNvSpPr/>
      </dsp:nvSpPr>
      <dsp:spPr>
        <a:xfrm>
          <a:off x="848744" y="1321715"/>
          <a:ext cx="2533910" cy="17079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55600" rIns="0" bIns="355600" numCol="1" spcCol="1270" anchor="ctr" anchorCtr="0">
          <a:noAutofit/>
        </a:bodyPr>
        <a:lstStyle/>
        <a:p>
          <a:pPr marL="0" lvl="0" indent="0" algn="ctr" defTabSz="1555750">
            <a:lnSpc>
              <a:spcPct val="90000"/>
            </a:lnSpc>
            <a:spcBef>
              <a:spcPct val="0"/>
            </a:spcBef>
            <a:spcAft>
              <a:spcPct val="35000"/>
            </a:spcAft>
            <a:buNone/>
          </a:pPr>
          <a:r>
            <a:rPr lang="en-US" sz="3500" kern="1200" dirty="0"/>
            <a:t>Equity</a:t>
          </a:r>
        </a:p>
      </dsp:txBody>
      <dsp:txXfrm>
        <a:off x="848744" y="1321715"/>
        <a:ext cx="2533910" cy="17079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B756A-97C0-43D4-A68D-472DBC8EF991}">
      <dsp:nvSpPr>
        <dsp:cNvPr id="0" name=""/>
        <dsp:cNvSpPr/>
      </dsp:nvSpPr>
      <dsp:spPr>
        <a:xfrm>
          <a:off x="413220" y="0"/>
          <a:ext cx="4683168" cy="43504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4F467C-70FC-4A4D-9211-A6CEA89F4BD1}">
      <dsp:nvSpPr>
        <dsp:cNvPr id="0" name=""/>
        <dsp:cNvSpPr/>
      </dsp:nvSpPr>
      <dsp:spPr>
        <a:xfrm>
          <a:off x="2421" y="1305131"/>
          <a:ext cx="1058609" cy="17401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Company is formed</a:t>
          </a:r>
        </a:p>
        <a:p>
          <a:pPr marL="0" lvl="0" indent="0" algn="ctr" defTabSz="577850">
            <a:lnSpc>
              <a:spcPct val="90000"/>
            </a:lnSpc>
            <a:spcBef>
              <a:spcPct val="0"/>
            </a:spcBef>
            <a:spcAft>
              <a:spcPct val="35000"/>
            </a:spcAft>
            <a:buNone/>
          </a:pPr>
          <a:endParaRPr lang="en-US" sz="1300" kern="1200" dirty="0"/>
        </a:p>
      </dsp:txBody>
      <dsp:txXfrm>
        <a:off x="54098" y="1356808"/>
        <a:ext cx="955255" cy="1636821"/>
      </dsp:txXfrm>
    </dsp:sp>
    <dsp:sp modelId="{B49E5DCF-0C67-45F4-B20C-D27E2F9D15CD}">
      <dsp:nvSpPr>
        <dsp:cNvPr id="0" name=""/>
        <dsp:cNvSpPr/>
      </dsp:nvSpPr>
      <dsp:spPr>
        <a:xfrm>
          <a:off x="1113960" y="1305131"/>
          <a:ext cx="1058609" cy="17401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Company’s product is viable </a:t>
          </a:r>
        </a:p>
      </dsp:txBody>
      <dsp:txXfrm>
        <a:off x="1165637" y="1356808"/>
        <a:ext cx="955255" cy="1636821"/>
      </dsp:txXfrm>
    </dsp:sp>
    <dsp:sp modelId="{2AAEDB0A-0099-4831-B199-384D9D893207}">
      <dsp:nvSpPr>
        <dsp:cNvPr id="0" name=""/>
        <dsp:cNvSpPr/>
      </dsp:nvSpPr>
      <dsp:spPr>
        <a:xfrm>
          <a:off x="2225500" y="1305131"/>
          <a:ext cx="1058609" cy="17401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Company gains market acceptance</a:t>
          </a:r>
        </a:p>
      </dsp:txBody>
      <dsp:txXfrm>
        <a:off x="2277177" y="1356808"/>
        <a:ext cx="955255" cy="1636821"/>
      </dsp:txXfrm>
    </dsp:sp>
    <dsp:sp modelId="{B75837FD-0CED-4409-8369-2FCCA8184B52}">
      <dsp:nvSpPr>
        <dsp:cNvPr id="0" name=""/>
        <dsp:cNvSpPr/>
      </dsp:nvSpPr>
      <dsp:spPr>
        <a:xfrm>
          <a:off x="3337040" y="1305131"/>
          <a:ext cx="1058609" cy="17401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Company grows</a:t>
          </a:r>
        </a:p>
      </dsp:txBody>
      <dsp:txXfrm>
        <a:off x="3388717" y="1356808"/>
        <a:ext cx="955255" cy="1636821"/>
      </dsp:txXfrm>
    </dsp:sp>
    <dsp:sp modelId="{D8F33C34-4A0A-4F91-84D4-1BD9DB5CDA99}">
      <dsp:nvSpPr>
        <dsp:cNvPr id="0" name=""/>
        <dsp:cNvSpPr/>
      </dsp:nvSpPr>
      <dsp:spPr>
        <a:xfrm>
          <a:off x="4448579" y="1305131"/>
          <a:ext cx="1058609" cy="174017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Company goes public</a:t>
          </a:r>
        </a:p>
        <a:p>
          <a:pPr marL="0" lvl="0" indent="0" algn="ctr" defTabSz="577850">
            <a:lnSpc>
              <a:spcPct val="90000"/>
            </a:lnSpc>
            <a:spcBef>
              <a:spcPct val="0"/>
            </a:spcBef>
            <a:spcAft>
              <a:spcPct val="35000"/>
            </a:spcAft>
            <a:buNone/>
          </a:pPr>
          <a:r>
            <a:rPr lang="en-US" sz="1300" kern="1200" dirty="0"/>
            <a:t>Other Liquidity Event</a:t>
          </a:r>
        </a:p>
      </dsp:txBody>
      <dsp:txXfrm>
        <a:off x="4500256" y="1356808"/>
        <a:ext cx="955255" cy="163682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1A23E-55F7-B726-7B27-B19092CFCB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36D7A9-4C27-EBC0-E2E2-090A8AB2CF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2C3151-9217-BA9A-8FDF-11F7CB15C6FE}"/>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5" name="Footer Placeholder 4">
            <a:extLst>
              <a:ext uri="{FF2B5EF4-FFF2-40B4-BE49-F238E27FC236}">
                <a16:creationId xmlns:a16="http://schemas.microsoft.com/office/drawing/2014/main" id="{19547B04-AE97-B3B0-2FD9-94C92D53B1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5EDD48-32B2-69FF-A5EC-ED85EE8FB670}"/>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115561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2BC48-55DB-6597-CA30-4A1A7439F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10A4A2-1EBE-C557-829D-8044D53CD2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9E186A-7674-55FE-774E-A0FA8528BA5D}"/>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5" name="Footer Placeholder 4">
            <a:extLst>
              <a:ext uri="{FF2B5EF4-FFF2-40B4-BE49-F238E27FC236}">
                <a16:creationId xmlns:a16="http://schemas.microsoft.com/office/drawing/2014/main" id="{FE0A5E64-6F32-DC24-98AA-F33E0C0D8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55BAA-787F-9F4B-9F53-BDC8C88CF0FD}"/>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4293906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2B4A3A-0B83-93B4-37CF-CE3E7EB5BE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1A6CD6-7CCA-031A-F3B4-B8CEC519D4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CA29A8-D99A-5BE2-21C9-BBAD1646ACEB}"/>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5" name="Footer Placeholder 4">
            <a:extLst>
              <a:ext uri="{FF2B5EF4-FFF2-40B4-BE49-F238E27FC236}">
                <a16:creationId xmlns:a16="http://schemas.microsoft.com/office/drawing/2014/main" id="{DF2E7205-5596-9986-998C-E0DD8A72A1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B1505-7CB1-399D-5652-3F16074A711A}"/>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362534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2275F-0382-7253-9371-540E7361A1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66BB00-D754-7358-BEE6-56ACA0F0F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45D62-01F2-3030-4B2F-3484DBDAF3B4}"/>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5" name="Footer Placeholder 4">
            <a:extLst>
              <a:ext uri="{FF2B5EF4-FFF2-40B4-BE49-F238E27FC236}">
                <a16:creationId xmlns:a16="http://schemas.microsoft.com/office/drawing/2014/main" id="{E56E5E01-938D-8C99-59FE-86E5955D78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346251-95CD-60B2-597A-4CAEC3F76235}"/>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1541906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9AE72-A0DD-C84E-B7B3-E44C47F426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0E949B-5893-172D-A392-81CB5797667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31A11DD-16D4-8BAE-8629-6DD03BEB1B08}"/>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5" name="Footer Placeholder 4">
            <a:extLst>
              <a:ext uri="{FF2B5EF4-FFF2-40B4-BE49-F238E27FC236}">
                <a16:creationId xmlns:a16="http://schemas.microsoft.com/office/drawing/2014/main" id="{AAF7C52C-6C3F-2A97-321E-3B3AA2ADE1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717D86-9B10-39EE-622C-CCD6C701B803}"/>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180469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33A65-7663-DF39-78C5-FC8E33F1F9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8F1BAF-A435-079B-7C4D-EF58F1FD10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369A4E-1E65-857B-7CB7-2AFD3A98B8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AB2637-386C-7380-7F36-BB194E9A0380}"/>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6" name="Footer Placeholder 5">
            <a:extLst>
              <a:ext uri="{FF2B5EF4-FFF2-40B4-BE49-F238E27FC236}">
                <a16:creationId xmlns:a16="http://schemas.microsoft.com/office/drawing/2014/main" id="{4C7D220C-8E5F-3805-5352-D9D172C56F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1C6156-E4AA-8EBB-9DE4-CCAB4A1B8E40}"/>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2138186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8A26C-6639-E2AC-ACD2-CD1771720B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B4D69A-1B7F-2AD0-C7FD-A202CBB32E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968096-B791-501B-B2BA-CFA029B7301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1F8338-2DFF-DF9D-3808-F1843DF611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4637C7-7796-75AA-D486-10375E23C6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094CEE-9535-B35A-DF97-8CFC47B2BB9E}"/>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8" name="Footer Placeholder 7">
            <a:extLst>
              <a:ext uri="{FF2B5EF4-FFF2-40B4-BE49-F238E27FC236}">
                <a16:creationId xmlns:a16="http://schemas.microsoft.com/office/drawing/2014/main" id="{91F05B60-599F-AA24-3DF9-732708DFAB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7A400B-4B43-EC1F-5B34-2B24E35866C2}"/>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3621724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B488D-54EC-C680-3703-7086D8C506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33DA41-4B53-C2CB-4EDB-417560FB611B}"/>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4" name="Footer Placeholder 3">
            <a:extLst>
              <a:ext uri="{FF2B5EF4-FFF2-40B4-BE49-F238E27FC236}">
                <a16:creationId xmlns:a16="http://schemas.microsoft.com/office/drawing/2014/main" id="{800DDB7D-E9D5-B6BE-4E89-5BF81B2C10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3412DF-4A4A-BC65-49D8-17BC0C2CD5CB}"/>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4088295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289967-EE25-8D7B-8DED-6F08DC18E245}"/>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3" name="Footer Placeholder 2">
            <a:extLst>
              <a:ext uri="{FF2B5EF4-FFF2-40B4-BE49-F238E27FC236}">
                <a16:creationId xmlns:a16="http://schemas.microsoft.com/office/drawing/2014/main" id="{76533041-ABC5-6409-322E-2D0037F75A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EF6D095-92EA-AA2D-530F-B508C8AA0F23}"/>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341309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A5E8-A450-85F9-D8AA-A3F4AE1BD6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41A42D-615E-1ECF-AFC5-FA7DA9E9DC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5AA37D-DAC7-BEAF-8730-34B8EF911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373A01-1EC5-CA87-E698-68DA72727FD7}"/>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6" name="Footer Placeholder 5">
            <a:extLst>
              <a:ext uri="{FF2B5EF4-FFF2-40B4-BE49-F238E27FC236}">
                <a16:creationId xmlns:a16="http://schemas.microsoft.com/office/drawing/2014/main" id="{EEF4779D-5EA0-1C70-D407-E0766381F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518770-CA0A-C9B7-0D00-BC1BC72B7E4C}"/>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73544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F8700-EBF4-A216-6EDE-BEECCF3CE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1C6C52-6136-82C9-9A02-F38DFFE7D0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744C05-A601-BFBD-7170-C59EA1B2B4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9BF94C-1042-7587-C774-AE9D89911A20}"/>
              </a:ext>
            </a:extLst>
          </p:cNvPr>
          <p:cNvSpPr>
            <a:spLocks noGrp="1"/>
          </p:cNvSpPr>
          <p:nvPr>
            <p:ph type="dt" sz="half" idx="10"/>
          </p:nvPr>
        </p:nvSpPr>
        <p:spPr/>
        <p:txBody>
          <a:bodyPr/>
          <a:lstStyle/>
          <a:p>
            <a:fld id="{E82C5767-56DF-4782-866A-E02EC722D49A}" type="datetimeFigureOut">
              <a:rPr lang="en-US" smtClean="0"/>
              <a:t>3/12/2024</a:t>
            </a:fld>
            <a:endParaRPr lang="en-US"/>
          </a:p>
        </p:txBody>
      </p:sp>
      <p:sp>
        <p:nvSpPr>
          <p:cNvPr id="6" name="Footer Placeholder 5">
            <a:extLst>
              <a:ext uri="{FF2B5EF4-FFF2-40B4-BE49-F238E27FC236}">
                <a16:creationId xmlns:a16="http://schemas.microsoft.com/office/drawing/2014/main" id="{3F328367-B518-1533-A0B5-AD5C460A5B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FB9F5F-4865-CD1A-C30E-A50F3825AB09}"/>
              </a:ext>
            </a:extLst>
          </p:cNvPr>
          <p:cNvSpPr>
            <a:spLocks noGrp="1"/>
          </p:cNvSpPr>
          <p:nvPr>
            <p:ph type="sldNum" sz="quarter" idx="12"/>
          </p:nvPr>
        </p:nvSpPr>
        <p:spPr/>
        <p:txBody>
          <a:bodyPr/>
          <a:lstStyle/>
          <a:p>
            <a:fld id="{861F87A6-A327-4B58-B853-9BF55A8488CD}" type="slidenum">
              <a:rPr lang="en-US" smtClean="0"/>
              <a:t>‹#›</a:t>
            </a:fld>
            <a:endParaRPr lang="en-US"/>
          </a:p>
        </p:txBody>
      </p:sp>
    </p:spTree>
    <p:extLst>
      <p:ext uri="{BB962C8B-B14F-4D97-AF65-F5344CB8AC3E}">
        <p14:creationId xmlns:p14="http://schemas.microsoft.com/office/powerpoint/2010/main" val="299132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8EB7A8-BE26-60F5-A8D2-E9A246BFBF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980B9C-6532-13A2-A88F-03AEFC07F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D7A8B5-526F-2599-DE3C-51C0801C4B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82C5767-56DF-4782-866A-E02EC722D49A}" type="datetimeFigureOut">
              <a:rPr lang="en-US" smtClean="0"/>
              <a:t>3/12/2024</a:t>
            </a:fld>
            <a:endParaRPr lang="en-US"/>
          </a:p>
        </p:txBody>
      </p:sp>
      <p:sp>
        <p:nvSpPr>
          <p:cNvPr id="5" name="Footer Placeholder 4">
            <a:extLst>
              <a:ext uri="{FF2B5EF4-FFF2-40B4-BE49-F238E27FC236}">
                <a16:creationId xmlns:a16="http://schemas.microsoft.com/office/drawing/2014/main" id="{BC39038A-3868-39D3-9AE4-EE5EECBB4A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8F3752F-9EF6-0EE8-D352-1DFAD11E71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61F87A6-A327-4B58-B853-9BF55A8488CD}" type="slidenum">
              <a:rPr lang="en-US" smtClean="0"/>
              <a:t>‹#›</a:t>
            </a:fld>
            <a:endParaRPr lang="en-US"/>
          </a:p>
        </p:txBody>
      </p:sp>
    </p:spTree>
    <p:extLst>
      <p:ext uri="{BB962C8B-B14F-4D97-AF65-F5344CB8AC3E}">
        <p14:creationId xmlns:p14="http://schemas.microsoft.com/office/powerpoint/2010/main" val="79699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E78B6-783B-5BBE-A37A-2892DF33DC70}"/>
              </a:ext>
            </a:extLst>
          </p:cNvPr>
          <p:cNvSpPr>
            <a:spLocks noGrp="1"/>
          </p:cNvSpPr>
          <p:nvPr>
            <p:ph type="title"/>
          </p:nvPr>
        </p:nvSpPr>
        <p:spPr/>
        <p:txBody>
          <a:bodyPr/>
          <a:lstStyle/>
          <a:p>
            <a:r>
              <a:rPr lang="en-US" dirty="0"/>
              <a:t>Funding Cycle of a New Company</a:t>
            </a:r>
          </a:p>
        </p:txBody>
      </p:sp>
      <p:graphicFrame>
        <p:nvGraphicFramePr>
          <p:cNvPr id="4" name="Content Placeholder 3">
            <a:extLst>
              <a:ext uri="{FF2B5EF4-FFF2-40B4-BE49-F238E27FC236}">
                <a16:creationId xmlns:a16="http://schemas.microsoft.com/office/drawing/2014/main" id="{FACF0FCF-8D58-97E1-6006-DECF9D314877}"/>
              </a:ext>
            </a:extLst>
          </p:cNvPr>
          <p:cNvGraphicFramePr>
            <a:graphicFrameLocks noGrp="1"/>
          </p:cNvGraphicFramePr>
          <p:nvPr>
            <p:ph idx="1"/>
            <p:extLst>
              <p:ext uri="{D42A27DB-BD31-4B8C-83A1-F6EECF244321}">
                <p14:modId xmlns:p14="http://schemas.microsoft.com/office/powerpoint/2010/main" val="54401582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819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A93328F-E592-102D-6802-3DFCB881472C}"/>
              </a:ext>
            </a:extLst>
          </p:cNvPr>
          <p:cNvSpPr>
            <a:spLocks noGrp="1"/>
          </p:cNvSpPr>
          <p:nvPr>
            <p:ph type="title"/>
          </p:nvPr>
        </p:nvSpPr>
        <p:spPr>
          <a:xfrm>
            <a:off x="841248" y="256032"/>
            <a:ext cx="10506456" cy="1014984"/>
          </a:xfrm>
        </p:spPr>
        <p:txBody>
          <a:bodyPr vert="horz" lIns="91440" tIns="45720" rIns="91440" bIns="45720" rtlCol="0" anchor="b">
            <a:normAutofit/>
          </a:bodyPr>
          <a:lstStyle/>
          <a:p>
            <a:r>
              <a:rPr lang="en-US" sz="3400" kern="1200">
                <a:solidFill>
                  <a:schemeClr val="tx1"/>
                </a:solidFill>
                <a:latin typeface="+mj-lt"/>
                <a:ea typeface="+mj-ea"/>
                <a:cs typeface="+mj-cs"/>
              </a:rPr>
              <a:t>Capital Structure of a Company through the funding cycle</a:t>
            </a:r>
          </a:p>
        </p:txBody>
      </p:sp>
      <p:sp>
        <p:nvSpPr>
          <p:cNvPr id="14" name="Rectangle 13">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7" name="Content Placeholder 6">
            <a:extLst>
              <a:ext uri="{FF2B5EF4-FFF2-40B4-BE49-F238E27FC236}">
                <a16:creationId xmlns:a16="http://schemas.microsoft.com/office/drawing/2014/main" id="{E2A75AF6-9481-DE33-C4CC-C67A139A5CDD}"/>
              </a:ext>
            </a:extLst>
          </p:cNvPr>
          <p:cNvGraphicFramePr>
            <a:graphicFrameLocks/>
          </p:cNvGraphicFramePr>
          <p:nvPr>
            <p:extLst>
              <p:ext uri="{D42A27DB-BD31-4B8C-83A1-F6EECF244321}">
                <p14:modId xmlns:p14="http://schemas.microsoft.com/office/powerpoint/2010/main" val="219568578"/>
              </p:ext>
            </p:extLst>
          </p:nvPr>
        </p:nvGraphicFramePr>
        <p:xfrm>
          <a:off x="5279761" y="1926266"/>
          <a:ext cx="5509610" cy="43504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a:extLst>
              <a:ext uri="{FF2B5EF4-FFF2-40B4-BE49-F238E27FC236}">
                <a16:creationId xmlns:a16="http://schemas.microsoft.com/office/drawing/2014/main" id="{96CA3680-4287-BB22-5DA3-9AB4493008F1}"/>
              </a:ext>
            </a:extLst>
          </p:cNvPr>
          <p:cNvSpPr>
            <a:spLocks/>
          </p:cNvSpPr>
          <p:nvPr/>
        </p:nvSpPr>
        <p:spPr>
          <a:xfrm>
            <a:off x="1402628" y="1933352"/>
            <a:ext cx="3510109" cy="4350438"/>
          </a:xfrm>
          <a:prstGeom prst="rect">
            <a:avLst/>
          </a:prstGeom>
        </p:spPr>
        <p:txBody>
          <a:bodyPr>
            <a:normAutofit lnSpcReduction="10000"/>
          </a:bodyPr>
          <a:lstStyle/>
          <a:p>
            <a:pPr marL="305181" indent="-305181" defTabSz="813816">
              <a:lnSpc>
                <a:spcPct val="90000"/>
              </a:lnSpc>
              <a:spcAft>
                <a:spcPts val="600"/>
              </a:spcAft>
              <a:buAutoNum type="arabicPeriod"/>
            </a:pPr>
            <a:r>
              <a:rPr lang="en-US" sz="1400" kern="1200" dirty="0">
                <a:solidFill>
                  <a:schemeClr val="tx1"/>
                </a:solidFill>
                <a:latin typeface="+mn-lt"/>
                <a:ea typeface="+mn-ea"/>
                <a:cs typeface="+mn-cs"/>
              </a:rPr>
              <a:t>Company is generally funded at inception by investments by the founders and the founder’s friends and family.  At inception the number of shares/partnership interests is set. </a:t>
            </a:r>
          </a:p>
          <a:p>
            <a:pPr marL="305181" indent="-305181" defTabSz="813816">
              <a:lnSpc>
                <a:spcPct val="90000"/>
              </a:lnSpc>
              <a:spcAft>
                <a:spcPts val="600"/>
              </a:spcAft>
              <a:buAutoNum type="arabicPeriod"/>
            </a:pPr>
            <a:r>
              <a:rPr lang="en-US" sz="1400" kern="1200" dirty="0">
                <a:solidFill>
                  <a:schemeClr val="tx1"/>
                </a:solidFill>
                <a:latin typeface="+mn-lt"/>
                <a:ea typeface="+mn-ea"/>
                <a:cs typeface="+mn-cs"/>
              </a:rPr>
              <a:t>Outsiders typically wait for a Company’s product to show promise before investing via debt or equity.</a:t>
            </a:r>
          </a:p>
          <a:p>
            <a:pPr marL="305181" indent="-305181" defTabSz="813816">
              <a:lnSpc>
                <a:spcPct val="90000"/>
              </a:lnSpc>
              <a:spcAft>
                <a:spcPts val="600"/>
              </a:spcAft>
              <a:buAutoNum type="arabicPeriod"/>
            </a:pPr>
            <a:r>
              <a:rPr lang="en-US" sz="1400" kern="1200" dirty="0">
                <a:solidFill>
                  <a:schemeClr val="tx1"/>
                </a:solidFill>
                <a:latin typeface="+mn-lt"/>
                <a:ea typeface="+mn-ea"/>
                <a:cs typeface="+mn-cs"/>
              </a:rPr>
              <a:t>Growth is funded by additional equity and/or debt.  Access to debt is limited if the Company is not profitable.  Debt for pre-profit companies carries high interest rates and is generally obtained from entities other than banks or the capital markets (private placements). </a:t>
            </a:r>
          </a:p>
          <a:p>
            <a:pPr marL="305181" indent="-305181" defTabSz="813816">
              <a:lnSpc>
                <a:spcPct val="90000"/>
              </a:lnSpc>
              <a:spcAft>
                <a:spcPts val="600"/>
              </a:spcAft>
              <a:buAutoNum type="arabicPeriod"/>
            </a:pPr>
            <a:r>
              <a:rPr lang="en-US" sz="1400" kern="1200" dirty="0">
                <a:solidFill>
                  <a:schemeClr val="tx1"/>
                </a:solidFill>
                <a:latin typeface="+mn-lt"/>
                <a:ea typeface="+mn-ea"/>
                <a:cs typeface="+mn-cs"/>
              </a:rPr>
              <a:t>As the Company becomes profitable,  less expensive bank debt becomes available. </a:t>
            </a:r>
          </a:p>
          <a:p>
            <a:pPr marL="305181" indent="-305181" defTabSz="813816">
              <a:lnSpc>
                <a:spcPct val="90000"/>
              </a:lnSpc>
              <a:spcAft>
                <a:spcPts val="600"/>
              </a:spcAft>
              <a:buAutoNum type="arabicPeriod"/>
            </a:pPr>
            <a:r>
              <a:rPr lang="en-US" sz="1400" kern="1200" dirty="0">
                <a:solidFill>
                  <a:schemeClr val="tx1"/>
                </a:solidFill>
                <a:latin typeface="+mn-lt"/>
                <a:ea typeface="+mn-ea"/>
                <a:cs typeface="+mn-cs"/>
              </a:rPr>
              <a:t>Large Companies</a:t>
            </a:r>
            <a:r>
              <a:rPr lang="en-US" sz="1400" dirty="0"/>
              <a:t>, mostly publicly traded, have access to capital markets for debt and equity raises in addition to bank debt. </a:t>
            </a:r>
            <a:endParaRPr lang="en-US" sz="1400" kern="1200" dirty="0">
              <a:solidFill>
                <a:schemeClr val="tx1"/>
              </a:solidFill>
              <a:latin typeface="+mn-lt"/>
              <a:ea typeface="+mn-ea"/>
              <a:cs typeface="+mn-cs"/>
            </a:endParaRPr>
          </a:p>
          <a:p>
            <a:pPr>
              <a:lnSpc>
                <a:spcPct val="90000"/>
              </a:lnSpc>
              <a:spcAft>
                <a:spcPts val="600"/>
              </a:spcAft>
            </a:pPr>
            <a:endParaRPr lang="en-US" sz="1400" dirty="0"/>
          </a:p>
        </p:txBody>
      </p:sp>
    </p:spTree>
    <p:extLst>
      <p:ext uri="{BB962C8B-B14F-4D97-AF65-F5344CB8AC3E}">
        <p14:creationId xmlns:p14="http://schemas.microsoft.com/office/powerpoint/2010/main" val="2783017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BD4B99-BC77-3655-E931-E5568260E5F6}"/>
              </a:ext>
            </a:extLst>
          </p:cNvPr>
          <p:cNvSpPr>
            <a:spLocks noGrp="1"/>
          </p:cNvSpPr>
          <p:nvPr>
            <p:ph type="title"/>
          </p:nvPr>
        </p:nvSpPr>
        <p:spPr>
          <a:xfrm>
            <a:off x="841248" y="256032"/>
            <a:ext cx="10506456" cy="1014984"/>
          </a:xfrm>
        </p:spPr>
        <p:txBody>
          <a:bodyPr vert="horz" lIns="91440" tIns="45720" rIns="91440" bIns="45720" rtlCol="0" anchor="b">
            <a:normAutofit/>
          </a:bodyPr>
          <a:lstStyle/>
          <a:p>
            <a:r>
              <a:rPr lang="en-US" kern="1200" dirty="0">
                <a:solidFill>
                  <a:schemeClr val="tx1"/>
                </a:solidFill>
                <a:latin typeface="+mj-lt"/>
                <a:ea typeface="+mj-ea"/>
                <a:cs typeface="+mj-cs"/>
              </a:rPr>
              <a:t>Capital Structure: Debt versus Equity</a:t>
            </a:r>
          </a:p>
        </p:txBody>
      </p:sp>
      <p:sp>
        <p:nvSpPr>
          <p:cNvPr id="14" name="Rectangle 13">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Text Placeholder 2">
            <a:extLst>
              <a:ext uri="{FF2B5EF4-FFF2-40B4-BE49-F238E27FC236}">
                <a16:creationId xmlns:a16="http://schemas.microsoft.com/office/drawing/2014/main" id="{E0DE806B-4585-2540-4774-880E2313FC07}"/>
              </a:ext>
            </a:extLst>
          </p:cNvPr>
          <p:cNvSpPr>
            <a:spLocks/>
          </p:cNvSpPr>
          <p:nvPr/>
        </p:nvSpPr>
        <p:spPr>
          <a:xfrm>
            <a:off x="1638890" y="1926266"/>
            <a:ext cx="4372328" cy="403724"/>
          </a:xfrm>
          <a:prstGeom prst="rect">
            <a:avLst/>
          </a:prstGeom>
        </p:spPr>
        <p:txBody>
          <a:bodyPr/>
          <a:lstStyle/>
          <a:p>
            <a:pPr defTabSz="768096">
              <a:spcAft>
                <a:spcPts val="600"/>
              </a:spcAft>
            </a:pPr>
            <a:r>
              <a:rPr lang="en-US" b="1" kern="1200">
                <a:solidFill>
                  <a:schemeClr val="tx1"/>
                </a:solidFill>
                <a:latin typeface="+mn-lt"/>
                <a:ea typeface="+mn-ea"/>
                <a:cs typeface="+mn-cs"/>
              </a:rPr>
              <a:t>Equity	</a:t>
            </a:r>
            <a:endParaRPr lang="en-US" b="1"/>
          </a:p>
        </p:txBody>
      </p:sp>
      <p:sp>
        <p:nvSpPr>
          <p:cNvPr id="4" name="Content Placeholder 3">
            <a:extLst>
              <a:ext uri="{FF2B5EF4-FFF2-40B4-BE49-F238E27FC236}">
                <a16:creationId xmlns:a16="http://schemas.microsoft.com/office/drawing/2014/main" id="{5498145D-FF1F-B596-3205-76B07AB8148D}"/>
              </a:ext>
            </a:extLst>
          </p:cNvPr>
          <p:cNvSpPr>
            <a:spLocks/>
          </p:cNvSpPr>
          <p:nvPr/>
        </p:nvSpPr>
        <p:spPr>
          <a:xfrm>
            <a:off x="1638890" y="2329990"/>
            <a:ext cx="4372328" cy="3696763"/>
          </a:xfrm>
          <a:prstGeom prst="rect">
            <a:avLst/>
          </a:prstGeom>
        </p:spPr>
        <p:txBody>
          <a:bodyPr>
            <a:normAutofit/>
          </a:bodyPr>
          <a:lstStyle/>
          <a:p>
            <a:pPr defTabSz="768096">
              <a:spcAft>
                <a:spcPts val="600"/>
              </a:spcAft>
            </a:pPr>
            <a:r>
              <a:rPr lang="en-US" sz="1512" kern="1200" dirty="0">
                <a:solidFill>
                  <a:schemeClr val="tx1"/>
                </a:solidFill>
                <a:latin typeface="+mn-lt"/>
                <a:ea typeface="+mn-ea"/>
                <a:cs typeface="+mn-cs"/>
              </a:rPr>
              <a:t>Highest Risk</a:t>
            </a:r>
          </a:p>
          <a:p>
            <a:pPr marL="384048" lvl="1" defTabSz="768096">
              <a:spcAft>
                <a:spcPts val="600"/>
              </a:spcAft>
            </a:pPr>
            <a:r>
              <a:rPr lang="en-US" sz="1512" kern="1200" dirty="0">
                <a:solidFill>
                  <a:schemeClr val="tx1"/>
                </a:solidFill>
                <a:latin typeface="+mn-lt"/>
                <a:ea typeface="+mn-ea"/>
                <a:cs typeface="+mn-cs"/>
              </a:rPr>
              <a:t>No protection in a bankruptcy</a:t>
            </a:r>
          </a:p>
          <a:p>
            <a:pPr defTabSz="768096">
              <a:spcAft>
                <a:spcPts val="600"/>
              </a:spcAft>
            </a:pPr>
            <a:r>
              <a:rPr lang="en-US" sz="1512" kern="1200" dirty="0">
                <a:solidFill>
                  <a:schemeClr val="tx1"/>
                </a:solidFill>
                <a:latin typeface="+mn-lt"/>
                <a:ea typeface="+mn-ea"/>
                <a:cs typeface="+mn-cs"/>
              </a:rPr>
              <a:t>No guarantee of payout </a:t>
            </a:r>
          </a:p>
          <a:p>
            <a:pPr defTabSz="768096">
              <a:spcAft>
                <a:spcPts val="600"/>
              </a:spcAft>
            </a:pPr>
            <a:r>
              <a:rPr lang="en-US" sz="1512" kern="1200" dirty="0">
                <a:solidFill>
                  <a:schemeClr val="tx1"/>
                </a:solidFill>
                <a:latin typeface="+mn-lt"/>
                <a:ea typeface="+mn-ea"/>
                <a:cs typeface="+mn-cs"/>
              </a:rPr>
              <a:t>No limit on return </a:t>
            </a:r>
          </a:p>
          <a:p>
            <a:pPr defTabSz="768096">
              <a:spcAft>
                <a:spcPts val="600"/>
              </a:spcAft>
            </a:pPr>
            <a:r>
              <a:rPr lang="en-US" sz="1512" kern="1200" dirty="0">
                <a:solidFill>
                  <a:schemeClr val="tx1"/>
                </a:solidFill>
                <a:latin typeface="+mn-lt"/>
                <a:ea typeface="+mn-ea"/>
                <a:cs typeface="+mn-cs"/>
              </a:rPr>
              <a:t>No term</a:t>
            </a:r>
          </a:p>
          <a:p>
            <a:pPr defTabSz="768096">
              <a:spcAft>
                <a:spcPts val="600"/>
              </a:spcAft>
            </a:pPr>
            <a:r>
              <a:rPr lang="en-US" sz="1512" kern="1200" dirty="0">
                <a:solidFill>
                  <a:schemeClr val="tx1"/>
                </a:solidFill>
                <a:latin typeface="+mn-lt"/>
                <a:ea typeface="+mn-ea"/>
                <a:cs typeface="+mn-cs"/>
              </a:rPr>
              <a:t>Various types of equity</a:t>
            </a:r>
          </a:p>
          <a:p>
            <a:pPr marL="384048" lvl="1" defTabSz="768096">
              <a:spcAft>
                <a:spcPts val="600"/>
              </a:spcAft>
            </a:pPr>
            <a:r>
              <a:rPr lang="en-US" sz="1512" kern="1200" dirty="0">
                <a:solidFill>
                  <a:schemeClr val="tx1"/>
                </a:solidFill>
                <a:latin typeface="+mn-lt"/>
                <a:ea typeface="+mn-ea"/>
                <a:cs typeface="+mn-cs"/>
              </a:rPr>
              <a:t>Stock – preferred, restricted</a:t>
            </a:r>
          </a:p>
          <a:p>
            <a:pPr marL="384048" lvl="1" defTabSz="768096">
              <a:spcAft>
                <a:spcPts val="600"/>
              </a:spcAft>
            </a:pPr>
            <a:r>
              <a:rPr lang="en-US" sz="1512" kern="1200" dirty="0">
                <a:solidFill>
                  <a:schemeClr val="tx1"/>
                </a:solidFill>
                <a:latin typeface="+mn-lt"/>
                <a:ea typeface="+mn-ea"/>
                <a:cs typeface="+mn-cs"/>
              </a:rPr>
              <a:t>Non-stock equity instruments</a:t>
            </a:r>
          </a:p>
          <a:p>
            <a:pPr marL="384048" lvl="1" defTabSz="768096">
              <a:spcAft>
                <a:spcPts val="600"/>
              </a:spcAft>
            </a:pPr>
            <a:r>
              <a:rPr lang="en-US" sz="1512" dirty="0"/>
              <a:t>	W</a:t>
            </a:r>
            <a:r>
              <a:rPr lang="en-US" sz="1512" kern="1200" dirty="0">
                <a:solidFill>
                  <a:schemeClr val="tx1"/>
                </a:solidFill>
                <a:latin typeface="+mn-lt"/>
                <a:ea typeface="+mn-ea"/>
                <a:cs typeface="+mn-cs"/>
              </a:rPr>
              <a:t>arrants</a:t>
            </a:r>
          </a:p>
          <a:p>
            <a:pPr marL="384048" lvl="1" defTabSz="768096">
              <a:spcAft>
                <a:spcPts val="600"/>
              </a:spcAft>
            </a:pPr>
            <a:r>
              <a:rPr lang="en-US" sz="1512" dirty="0"/>
              <a:t>	O</a:t>
            </a:r>
            <a:r>
              <a:rPr lang="en-US" sz="1512" kern="1200" dirty="0">
                <a:solidFill>
                  <a:schemeClr val="tx1"/>
                </a:solidFill>
                <a:latin typeface="+mn-lt"/>
                <a:ea typeface="+mn-ea"/>
                <a:cs typeface="+mn-cs"/>
              </a:rPr>
              <a:t>ptions</a:t>
            </a:r>
          </a:p>
          <a:p>
            <a:pPr>
              <a:spcAft>
                <a:spcPts val="600"/>
              </a:spcAft>
            </a:pPr>
            <a:endParaRPr lang="en-US" dirty="0"/>
          </a:p>
        </p:txBody>
      </p:sp>
      <p:sp>
        <p:nvSpPr>
          <p:cNvPr id="5" name="Text Placeholder 4">
            <a:extLst>
              <a:ext uri="{FF2B5EF4-FFF2-40B4-BE49-F238E27FC236}">
                <a16:creationId xmlns:a16="http://schemas.microsoft.com/office/drawing/2014/main" id="{7D75BE59-C457-1566-7DE2-65214AD231E8}"/>
              </a:ext>
            </a:extLst>
          </p:cNvPr>
          <p:cNvSpPr>
            <a:spLocks/>
          </p:cNvSpPr>
          <p:nvPr/>
        </p:nvSpPr>
        <p:spPr>
          <a:xfrm>
            <a:off x="6159250" y="1926266"/>
            <a:ext cx="4393860" cy="403724"/>
          </a:xfrm>
          <a:prstGeom prst="rect">
            <a:avLst/>
          </a:prstGeom>
        </p:spPr>
        <p:txBody>
          <a:bodyPr/>
          <a:lstStyle/>
          <a:p>
            <a:pPr defTabSz="768096">
              <a:spcAft>
                <a:spcPts val="600"/>
              </a:spcAft>
            </a:pPr>
            <a:r>
              <a:rPr lang="en-US" b="1" kern="1200" dirty="0">
                <a:solidFill>
                  <a:schemeClr val="tx1"/>
                </a:solidFill>
                <a:latin typeface="+mn-lt"/>
                <a:ea typeface="+mn-ea"/>
                <a:cs typeface="+mn-cs"/>
              </a:rPr>
              <a:t>Debt</a:t>
            </a:r>
            <a:endParaRPr lang="en-US" b="1" dirty="0"/>
          </a:p>
        </p:txBody>
      </p:sp>
      <p:sp>
        <p:nvSpPr>
          <p:cNvPr id="6" name="Content Placeholder 5">
            <a:extLst>
              <a:ext uri="{FF2B5EF4-FFF2-40B4-BE49-F238E27FC236}">
                <a16:creationId xmlns:a16="http://schemas.microsoft.com/office/drawing/2014/main" id="{C0DE87C0-B51F-00AC-64C6-2F9291F8A72E}"/>
              </a:ext>
            </a:extLst>
          </p:cNvPr>
          <p:cNvSpPr>
            <a:spLocks/>
          </p:cNvSpPr>
          <p:nvPr/>
        </p:nvSpPr>
        <p:spPr>
          <a:xfrm>
            <a:off x="6159250" y="2329990"/>
            <a:ext cx="4393860" cy="3953800"/>
          </a:xfrm>
          <a:prstGeom prst="rect">
            <a:avLst/>
          </a:prstGeom>
        </p:spPr>
        <p:txBody>
          <a:bodyPr>
            <a:normAutofit fontScale="77500" lnSpcReduction="20000"/>
          </a:bodyPr>
          <a:lstStyle/>
          <a:p>
            <a:pPr defTabSz="768096">
              <a:spcAft>
                <a:spcPts val="600"/>
              </a:spcAft>
            </a:pPr>
            <a:r>
              <a:rPr lang="en-US" sz="1512" kern="1200" dirty="0">
                <a:solidFill>
                  <a:schemeClr val="tx1"/>
                </a:solidFill>
                <a:latin typeface="+mn-lt"/>
                <a:ea typeface="+mn-ea"/>
                <a:cs typeface="+mn-cs"/>
              </a:rPr>
              <a:t>Lower Risk</a:t>
            </a:r>
          </a:p>
          <a:p>
            <a:pPr marL="384048" lvl="1" defTabSz="768096">
              <a:spcAft>
                <a:spcPts val="600"/>
              </a:spcAft>
            </a:pPr>
            <a:r>
              <a:rPr lang="en-US" sz="1512" kern="1200" dirty="0">
                <a:solidFill>
                  <a:schemeClr val="tx1"/>
                </a:solidFill>
                <a:latin typeface="+mn-lt"/>
                <a:ea typeface="+mn-ea"/>
                <a:cs typeface="+mn-cs"/>
              </a:rPr>
              <a:t>Protected in bankruptcy</a:t>
            </a:r>
          </a:p>
          <a:p>
            <a:pPr marL="384048" lvl="1" defTabSz="768096">
              <a:spcAft>
                <a:spcPts val="600"/>
              </a:spcAft>
            </a:pPr>
            <a:r>
              <a:rPr lang="en-US" sz="1512" kern="1200" dirty="0">
                <a:solidFill>
                  <a:schemeClr val="tx1"/>
                </a:solidFill>
                <a:latin typeface="+mn-lt"/>
                <a:ea typeface="+mn-ea"/>
                <a:cs typeface="+mn-cs"/>
              </a:rPr>
              <a:t>Typically collateralized</a:t>
            </a:r>
          </a:p>
          <a:p>
            <a:pPr defTabSz="768096">
              <a:spcAft>
                <a:spcPts val="600"/>
              </a:spcAft>
            </a:pPr>
            <a:r>
              <a:rPr lang="en-US" sz="1512" kern="1200" dirty="0">
                <a:solidFill>
                  <a:schemeClr val="tx1"/>
                </a:solidFill>
                <a:latin typeface="+mn-lt"/>
                <a:ea typeface="+mn-ea"/>
                <a:cs typeface="+mn-cs"/>
              </a:rPr>
              <a:t>Defined return</a:t>
            </a:r>
          </a:p>
          <a:p>
            <a:pPr marL="384048" lvl="1" defTabSz="768096">
              <a:spcAft>
                <a:spcPts val="600"/>
              </a:spcAft>
            </a:pPr>
            <a:r>
              <a:rPr lang="en-US" sz="1512" kern="1200" dirty="0">
                <a:solidFill>
                  <a:schemeClr val="tx1"/>
                </a:solidFill>
                <a:latin typeface="+mn-lt"/>
                <a:ea typeface="+mn-ea"/>
                <a:cs typeface="+mn-cs"/>
              </a:rPr>
              <a:t>Interest</a:t>
            </a:r>
          </a:p>
          <a:p>
            <a:pPr marL="384048" lvl="1" defTabSz="768096">
              <a:spcAft>
                <a:spcPts val="600"/>
              </a:spcAft>
            </a:pPr>
            <a:r>
              <a:rPr lang="en-US" sz="1512" kern="1200" dirty="0">
                <a:solidFill>
                  <a:schemeClr val="tx1"/>
                </a:solidFill>
                <a:latin typeface="+mn-lt"/>
                <a:ea typeface="+mn-ea"/>
                <a:cs typeface="+mn-cs"/>
              </a:rPr>
              <a:t>Warrants (equity interest) are common in private debt placements</a:t>
            </a:r>
          </a:p>
          <a:p>
            <a:pPr defTabSz="768096">
              <a:spcAft>
                <a:spcPts val="600"/>
              </a:spcAft>
            </a:pPr>
            <a:r>
              <a:rPr lang="en-US" sz="1512" kern="1200" dirty="0">
                <a:solidFill>
                  <a:schemeClr val="tx1"/>
                </a:solidFill>
                <a:latin typeface="+mn-lt"/>
                <a:ea typeface="+mn-ea"/>
                <a:cs typeface="+mn-cs"/>
              </a:rPr>
              <a:t>Has a defined term </a:t>
            </a:r>
          </a:p>
          <a:p>
            <a:pPr defTabSz="768096">
              <a:spcAft>
                <a:spcPts val="600"/>
              </a:spcAft>
            </a:pPr>
            <a:r>
              <a:rPr lang="en-US" sz="1512" kern="1200" dirty="0">
                <a:solidFill>
                  <a:schemeClr val="tx1"/>
                </a:solidFill>
                <a:latin typeface="+mn-lt"/>
                <a:ea typeface="+mn-ea"/>
                <a:cs typeface="+mn-cs"/>
              </a:rPr>
              <a:t>	expiration – revolving lines</a:t>
            </a:r>
          </a:p>
          <a:p>
            <a:pPr defTabSz="768096">
              <a:spcAft>
                <a:spcPts val="600"/>
              </a:spcAft>
            </a:pPr>
            <a:r>
              <a:rPr lang="en-US" sz="1512" kern="1200" dirty="0">
                <a:solidFill>
                  <a:schemeClr val="tx1"/>
                </a:solidFill>
                <a:latin typeface="+mn-lt"/>
                <a:ea typeface="+mn-ea"/>
                <a:cs typeface="+mn-cs"/>
              </a:rPr>
              <a:t>	maturity – term debt</a:t>
            </a:r>
          </a:p>
          <a:p>
            <a:pPr defTabSz="768096">
              <a:spcAft>
                <a:spcPts val="600"/>
              </a:spcAft>
            </a:pPr>
            <a:r>
              <a:rPr lang="en-US" sz="1512" kern="1200" dirty="0">
                <a:solidFill>
                  <a:schemeClr val="tx1"/>
                </a:solidFill>
                <a:latin typeface="+mn-lt"/>
                <a:ea typeface="+mn-ea"/>
                <a:cs typeface="+mn-cs"/>
              </a:rPr>
              <a:t>Various types of debt</a:t>
            </a:r>
          </a:p>
          <a:p>
            <a:pPr marL="384048" lvl="1" defTabSz="768096">
              <a:spcAft>
                <a:spcPts val="600"/>
              </a:spcAft>
            </a:pPr>
            <a:r>
              <a:rPr lang="en-US" sz="1512" kern="1200" dirty="0">
                <a:solidFill>
                  <a:schemeClr val="tx1"/>
                </a:solidFill>
                <a:latin typeface="+mn-lt"/>
                <a:ea typeface="+mn-ea"/>
                <a:cs typeface="+mn-cs"/>
              </a:rPr>
              <a:t>Private investors</a:t>
            </a:r>
          </a:p>
          <a:p>
            <a:pPr marL="384048" lvl="1" defTabSz="768096">
              <a:spcAft>
                <a:spcPts val="600"/>
              </a:spcAft>
            </a:pPr>
            <a:r>
              <a:rPr lang="en-US" sz="1512" kern="1200" dirty="0">
                <a:solidFill>
                  <a:schemeClr val="tx1"/>
                </a:solidFill>
                <a:latin typeface="+mn-lt"/>
                <a:ea typeface="+mn-ea"/>
                <a:cs typeface="+mn-cs"/>
              </a:rPr>
              <a:t>Trade debt </a:t>
            </a:r>
          </a:p>
          <a:p>
            <a:pPr marL="384048" lvl="1" defTabSz="768096">
              <a:spcAft>
                <a:spcPts val="600"/>
              </a:spcAft>
            </a:pPr>
            <a:r>
              <a:rPr lang="en-US" sz="1512" kern="1200" dirty="0">
                <a:solidFill>
                  <a:schemeClr val="tx1"/>
                </a:solidFill>
                <a:latin typeface="+mn-lt"/>
                <a:ea typeface="+mn-ea"/>
                <a:cs typeface="+mn-cs"/>
              </a:rPr>
              <a:t>	Terms by vendors</a:t>
            </a:r>
          </a:p>
          <a:p>
            <a:pPr marL="384048" lvl="1" defTabSz="768096">
              <a:spcAft>
                <a:spcPts val="600"/>
              </a:spcAft>
            </a:pPr>
            <a:r>
              <a:rPr lang="en-US" sz="1512" kern="1200" dirty="0">
                <a:solidFill>
                  <a:schemeClr val="tx1"/>
                </a:solidFill>
                <a:latin typeface="+mn-lt"/>
                <a:ea typeface="+mn-ea"/>
                <a:cs typeface="+mn-cs"/>
              </a:rPr>
              <a:t>Bank debt</a:t>
            </a:r>
          </a:p>
          <a:p>
            <a:pPr marL="384048" lvl="1" defTabSz="768096">
              <a:spcAft>
                <a:spcPts val="600"/>
              </a:spcAft>
            </a:pPr>
            <a:r>
              <a:rPr lang="en-US" sz="1512" kern="1200" dirty="0">
                <a:solidFill>
                  <a:schemeClr val="tx1"/>
                </a:solidFill>
                <a:latin typeface="+mn-lt"/>
                <a:ea typeface="+mn-ea"/>
                <a:cs typeface="+mn-cs"/>
              </a:rPr>
              <a:t>Capital market products </a:t>
            </a:r>
          </a:p>
          <a:p>
            <a:pPr marL="768096" lvl="2" defTabSz="768096">
              <a:spcAft>
                <a:spcPts val="600"/>
              </a:spcAft>
            </a:pPr>
            <a:r>
              <a:rPr lang="en-US" sz="1512" kern="1200" dirty="0">
                <a:solidFill>
                  <a:schemeClr val="tx1"/>
                </a:solidFill>
                <a:latin typeface="+mn-lt"/>
                <a:ea typeface="+mn-ea"/>
                <a:cs typeface="+mn-cs"/>
              </a:rPr>
              <a:t>Bonds, securitizations, placements</a:t>
            </a:r>
          </a:p>
          <a:p>
            <a:pPr marL="768096" lvl="2" defTabSz="768096">
              <a:spcAft>
                <a:spcPts val="600"/>
              </a:spcAft>
            </a:pPr>
            <a:endParaRPr lang="en-US" sz="1512" kern="1200" dirty="0">
              <a:solidFill>
                <a:schemeClr val="tx1"/>
              </a:solidFill>
              <a:latin typeface="+mn-lt"/>
              <a:ea typeface="+mn-ea"/>
              <a:cs typeface="+mn-cs"/>
            </a:endParaRPr>
          </a:p>
          <a:p>
            <a:pPr marL="0" indent="0">
              <a:spcAft>
                <a:spcPts val="600"/>
              </a:spcAft>
              <a:buNone/>
            </a:pPr>
            <a:endParaRPr lang="en-US" dirty="0"/>
          </a:p>
        </p:txBody>
      </p:sp>
    </p:spTree>
    <p:extLst>
      <p:ext uri="{BB962C8B-B14F-4D97-AF65-F5344CB8AC3E}">
        <p14:creationId xmlns:p14="http://schemas.microsoft.com/office/powerpoint/2010/main" val="490395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6AEBA5-A89A-49A5-0F89-3AE1285C2889}"/>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How Capital Structure Choices May Affect Compensation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5CDD37D-A18D-63DB-1935-689BB1E9C74B}"/>
              </a:ext>
            </a:extLst>
          </p:cNvPr>
          <p:cNvSpPr>
            <a:spLocks noGrp="1"/>
          </p:cNvSpPr>
          <p:nvPr>
            <p:ph idx="1"/>
          </p:nvPr>
        </p:nvSpPr>
        <p:spPr>
          <a:xfrm>
            <a:off x="4447308" y="591344"/>
            <a:ext cx="6906491" cy="5585619"/>
          </a:xfrm>
        </p:spPr>
        <p:txBody>
          <a:bodyPr anchor="ctr">
            <a:normAutofit/>
          </a:bodyPr>
          <a:lstStyle/>
          <a:p>
            <a:r>
              <a:rPr lang="en-US" sz="1500" dirty="0"/>
              <a:t>Privately owned companies typically do not have transparent values for their equity (shares, options or warrants)</a:t>
            </a:r>
          </a:p>
          <a:p>
            <a:pPr lvl="1"/>
            <a:r>
              <a:rPr lang="en-US" sz="1400" dirty="0"/>
              <a:t>How do candidates assess the potential value of shares granted through Restricted Stock Incentives, Options or Warrants if values are not easily found? </a:t>
            </a:r>
          </a:p>
          <a:p>
            <a:r>
              <a:rPr lang="en-US" sz="1500" dirty="0"/>
              <a:t>Privately owned companies’ value is volatile while strike prices for options, restricted stock and warrants are fixed at issuance</a:t>
            </a:r>
          </a:p>
          <a:p>
            <a:r>
              <a:rPr lang="en-US" sz="1500" dirty="0"/>
              <a:t>As companies pass through the funding cycle, they may acquire significant debt, which could decrease the value of the equity</a:t>
            </a:r>
          </a:p>
          <a:p>
            <a:r>
              <a:rPr lang="en-US" sz="1500" dirty="0"/>
              <a:t>Equity values are not guaranteed </a:t>
            </a:r>
          </a:p>
          <a:p>
            <a:r>
              <a:rPr lang="en-US" sz="1500" dirty="0"/>
              <a:t>Don’t forget about taxes.  Equity compensation carries tax liability for the candidate.</a:t>
            </a:r>
          </a:p>
          <a:p>
            <a:pPr lvl="1"/>
            <a:r>
              <a:rPr lang="en-US" sz="1400" dirty="0"/>
              <a:t>The tax impact is different for each instrument</a:t>
            </a:r>
          </a:p>
          <a:p>
            <a:pPr lvl="2"/>
            <a:r>
              <a:rPr lang="en-US" sz="1400" dirty="0"/>
              <a:t>Options and warrants incur taxes upon execution</a:t>
            </a:r>
          </a:p>
          <a:p>
            <a:pPr lvl="2"/>
            <a:r>
              <a:rPr lang="en-US" sz="1400" dirty="0"/>
              <a:t>Restricted stock incentives generally have 2 tax events, at issuance and at sale. </a:t>
            </a:r>
          </a:p>
          <a:p>
            <a:pPr marL="0" indent="0">
              <a:buNone/>
            </a:pPr>
            <a:endParaRPr lang="en-US" sz="1500" dirty="0"/>
          </a:p>
        </p:txBody>
      </p:sp>
    </p:spTree>
    <p:extLst>
      <p:ext uri="{BB962C8B-B14F-4D97-AF65-F5344CB8AC3E}">
        <p14:creationId xmlns:p14="http://schemas.microsoft.com/office/powerpoint/2010/main" val="4229332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6AEBA5-A89A-49A5-0F89-3AE1285C2889}"/>
              </a:ext>
            </a:extLst>
          </p:cNvPr>
          <p:cNvSpPr>
            <a:spLocks noGrp="1"/>
          </p:cNvSpPr>
          <p:nvPr>
            <p:ph type="title"/>
          </p:nvPr>
        </p:nvSpPr>
        <p:spPr>
          <a:xfrm>
            <a:off x="686834" y="1153572"/>
            <a:ext cx="3200400" cy="4461163"/>
          </a:xfrm>
        </p:spPr>
        <p:txBody>
          <a:bodyPr>
            <a:normAutofit/>
          </a:bodyPr>
          <a:lstStyle/>
          <a:p>
            <a:r>
              <a:rPr lang="en-US" sz="3700">
                <a:solidFill>
                  <a:srgbClr val="FFFFFF"/>
                </a:solidFill>
              </a:rPr>
              <a:t>How Capital Structure Choices May Affect Compensation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5CDD37D-A18D-63DB-1935-689BB1E9C74B}"/>
              </a:ext>
            </a:extLst>
          </p:cNvPr>
          <p:cNvSpPr>
            <a:spLocks noGrp="1"/>
          </p:cNvSpPr>
          <p:nvPr>
            <p:ph idx="1"/>
          </p:nvPr>
        </p:nvSpPr>
        <p:spPr>
          <a:xfrm>
            <a:off x="4447308" y="591344"/>
            <a:ext cx="6906491" cy="5585619"/>
          </a:xfrm>
        </p:spPr>
        <p:txBody>
          <a:bodyPr anchor="ctr">
            <a:normAutofit/>
          </a:bodyPr>
          <a:lstStyle/>
          <a:p>
            <a:r>
              <a:rPr lang="en-US" sz="1500" dirty="0"/>
              <a:t>Candidates may be offered restricted stock or warrants or options</a:t>
            </a:r>
          </a:p>
          <a:p>
            <a:pPr lvl="2"/>
            <a:r>
              <a:rPr lang="en-US" sz="1500" dirty="0"/>
              <a:t>Restricted stock are shares of the company issued to the candidate</a:t>
            </a:r>
          </a:p>
          <a:p>
            <a:pPr lvl="3"/>
            <a:r>
              <a:rPr lang="en-US" sz="1500" dirty="0"/>
              <a:t>For private companies, the value of the stock is assigned by the company (not subject to market opinion of value)</a:t>
            </a:r>
          </a:p>
          <a:p>
            <a:pPr lvl="3"/>
            <a:r>
              <a:rPr lang="en-US" sz="1500" dirty="0"/>
              <a:t>Restricted stock grants </a:t>
            </a:r>
          </a:p>
          <a:p>
            <a:pPr lvl="2"/>
            <a:r>
              <a:rPr lang="en-US" sz="1500" dirty="0"/>
              <a:t>Warrants are agreements with a company that entitles the holder of the warrant to obtain shares of the company </a:t>
            </a:r>
            <a:r>
              <a:rPr lang="en-US" sz="1500" u="sng" dirty="0"/>
              <a:t>from the company</a:t>
            </a:r>
            <a:r>
              <a:rPr lang="en-US" sz="1500" dirty="0"/>
              <a:t>, typically at a fixed price, over a set period (e.g. 2,5,7 or 10 years) are dilutive</a:t>
            </a:r>
          </a:p>
          <a:p>
            <a:pPr lvl="3"/>
            <a:r>
              <a:rPr lang="en-US" sz="1500" dirty="0"/>
              <a:t>If a company has 100 shares issued and offers a candidate 10 warrants, the share count issued increases to 110 and the value of the company is spread over 110 shares versus 100 shares.  As the value of the company is unaffected by warrants, the more warrants converted to shares, the lower the value per share</a:t>
            </a:r>
          </a:p>
          <a:p>
            <a:pPr lvl="3"/>
            <a:r>
              <a:rPr lang="en-US" sz="1500" dirty="0"/>
              <a:t>Warrants (and options) may have conditions, like requirements to stay with the company for a period of time prior to the warrant being converted to a share</a:t>
            </a:r>
          </a:p>
          <a:p>
            <a:pPr lvl="2"/>
            <a:r>
              <a:rPr lang="en-US" sz="1500" dirty="0"/>
              <a:t>Options are based on issued shares and are not dilutive</a:t>
            </a:r>
          </a:p>
          <a:p>
            <a:pPr lvl="3"/>
            <a:r>
              <a:rPr lang="en-US" sz="1500" dirty="0"/>
              <a:t>Options may be given only if shares are </a:t>
            </a:r>
            <a:r>
              <a:rPr lang="en-US" sz="1500" u="sng" dirty="0"/>
              <a:t>already outstanding </a:t>
            </a:r>
            <a:r>
              <a:rPr lang="en-US" sz="1500" dirty="0"/>
              <a:t>and are therefore not dilutive as no new shares must be issued</a:t>
            </a:r>
          </a:p>
          <a:p>
            <a:pPr lvl="3"/>
            <a:r>
              <a:rPr lang="en-US" sz="1500" dirty="0"/>
              <a:t>Options give the candidate the ability to acquire a share at a fixed price over at a set time period, just like warrants</a:t>
            </a:r>
          </a:p>
        </p:txBody>
      </p:sp>
    </p:spTree>
    <p:extLst>
      <p:ext uri="{BB962C8B-B14F-4D97-AF65-F5344CB8AC3E}">
        <p14:creationId xmlns:p14="http://schemas.microsoft.com/office/powerpoint/2010/main" val="424259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B4D627-2A1A-1A78-718B-B7B4FAF5F66A}"/>
              </a:ext>
            </a:extLst>
          </p:cNvPr>
          <p:cNvSpPr txBox="1"/>
          <p:nvPr/>
        </p:nvSpPr>
        <p:spPr>
          <a:xfrm>
            <a:off x="0" y="0"/>
            <a:ext cx="12192000" cy="6388737"/>
          </a:xfrm>
          <a:prstGeom prst="rect">
            <a:avLst/>
          </a:prstGeom>
          <a:noFill/>
        </p:spPr>
        <p:txBody>
          <a:bodyPr wrap="square">
            <a:spAutoFit/>
          </a:bodyPr>
          <a:lstStyle/>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Which compensation package would you take? </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u="sng" kern="100" dirty="0">
                <a:effectLst/>
                <a:latin typeface="Aptos" panose="020B0004020202020204" pitchFamily="34" charset="0"/>
                <a:ea typeface="Aptos" panose="020B0004020202020204" pitchFamily="34" charset="0"/>
                <a:cs typeface="Times New Roman" panose="02020603050405020304" pitchFamily="18" charset="0"/>
              </a:rPr>
              <a:t>Situation #1</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Private company in the medical device space providing testing technology (soft and hardware) envisioned by a former university business student.  Equity is 60% owned by the founder. Funded by top venture capital firms via private debt with warrants at IPO for 10% of total stock now outstanding. Funding is in an amount sufficient to cover estimated costs to bring the product to market and 3 years cash needs after approval. The board consists of top business leaders and a former high level government leader. </a:t>
            </a:r>
          </a:p>
          <a:p>
            <a:pPr marL="0" marR="0">
              <a:lnSpc>
                <a:spcPct val="107000"/>
              </a:lnSpc>
              <a:spcBef>
                <a:spcPts val="0"/>
              </a:spcBef>
              <a:spcAft>
                <a:spcPts val="800"/>
              </a:spcAft>
            </a:pPr>
            <a:r>
              <a:rPr lang="en-US" sz="1600" b="1" u="sng" kern="100" dirty="0">
                <a:effectLst/>
                <a:latin typeface="Aptos" panose="020B0004020202020204" pitchFamily="34" charset="0"/>
                <a:ea typeface="Aptos" panose="020B0004020202020204" pitchFamily="34" charset="0"/>
                <a:cs typeface="Times New Roman" panose="02020603050405020304" pitchFamily="18" charset="0"/>
              </a:rPr>
              <a:t>Position is Sales Team Leader</a:t>
            </a: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Salary: 		$200,000</a:t>
            </a: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Commission:	up to $500,000 annually based on KPIs </a:t>
            </a: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Restricted Stock: 	500 shares issued annually and vested after 3 years (cliff not rolling)</a:t>
            </a: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Options:		1,000 shares at $20/share at IPO (book value of shares today $35/share)</a:t>
            </a: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		IPO date shared by Board is 3 years away</a:t>
            </a:r>
          </a:p>
          <a:p>
            <a:pPr marL="0" marR="0">
              <a:lnSpc>
                <a:spcPct val="107000"/>
              </a:lnSpc>
              <a:spcBef>
                <a:spcPts val="0"/>
              </a:spcBef>
              <a:spcAft>
                <a:spcPts val="800"/>
              </a:spcAft>
            </a:pP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r>
              <a:rPr lang="en-US" sz="1800" u="sng" kern="100" dirty="0">
                <a:effectLst/>
                <a:latin typeface="Aptos" panose="020B0004020202020204" pitchFamily="34" charset="0"/>
                <a:ea typeface="Aptos" panose="020B0004020202020204" pitchFamily="34" charset="0"/>
                <a:cs typeface="Times New Roman" panose="02020603050405020304" pitchFamily="18" charset="0"/>
              </a:rPr>
              <a:t>Situation #2</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Mature public company in the industrial gas space with a small division providing medical gases to hospital systems and surgery centers. Equity is diversly held across over one million owners including pension funds. Debt is provided by Chase Bank and securitization market. The board consists of top business leaders and academics from top tier business schools. </a:t>
            </a:r>
          </a:p>
          <a:p>
            <a:pPr marL="0" marR="0">
              <a:lnSpc>
                <a:spcPct val="107000"/>
              </a:lnSpc>
              <a:spcBef>
                <a:spcPts val="0"/>
              </a:spcBef>
            </a:pPr>
            <a:r>
              <a:rPr lang="en-US" sz="1600" b="1" u="sng" kern="100" dirty="0">
                <a:effectLst/>
                <a:latin typeface="Aptos" panose="020B0004020202020204" pitchFamily="34" charset="0"/>
                <a:ea typeface="Aptos" panose="020B0004020202020204" pitchFamily="34" charset="0"/>
                <a:cs typeface="Times New Roman" panose="02020603050405020304" pitchFamily="18" charset="0"/>
              </a:rPr>
              <a:t>Position is Sales Team Leader</a:t>
            </a: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Salary:		$200,000</a:t>
            </a: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Commission:	up to $500,000 annually based on KPIs</a:t>
            </a: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Restricted Stock:	500 shares issued annually and vested after 3 years (cliff not rolling)</a:t>
            </a:r>
          </a:p>
          <a:p>
            <a:pPr marL="0" marR="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Options:		1,000 shares at $20/share in 5 years </a:t>
            </a:r>
          </a:p>
          <a:p>
            <a:pPr marL="914400" marR="0" indent="457200">
              <a:lnSpc>
                <a:spcPct val="107000"/>
              </a:lnSpc>
              <a:spcBef>
                <a:spcPts val="0"/>
              </a:spcBef>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 (market value of shares today is $35/share)</a:t>
            </a:r>
          </a:p>
        </p:txBody>
      </p:sp>
    </p:spTree>
    <p:extLst>
      <p:ext uri="{BB962C8B-B14F-4D97-AF65-F5344CB8AC3E}">
        <p14:creationId xmlns:p14="http://schemas.microsoft.com/office/powerpoint/2010/main" val="1890082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412</TotalTime>
  <Words>968</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Aptos</vt:lpstr>
      <vt:lpstr>Aptos Display</vt:lpstr>
      <vt:lpstr>Arial</vt:lpstr>
      <vt:lpstr>Calibri</vt:lpstr>
      <vt:lpstr>Office Theme</vt:lpstr>
      <vt:lpstr>Funding Cycle of a New Company</vt:lpstr>
      <vt:lpstr>Capital Structure of a Company through the funding cycle</vt:lpstr>
      <vt:lpstr>Capital Structure: Debt versus Equity</vt:lpstr>
      <vt:lpstr>How Capital Structure Choices May Affect Compensation </vt:lpstr>
      <vt:lpstr>How Capital Structure Choices May Affect Compensation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Structure of a Company through the funding cycle</dc:title>
  <dc:creator>Jennifer Huckleberry</dc:creator>
  <cp:lastModifiedBy>Jennifer Huckleberry</cp:lastModifiedBy>
  <cp:revision>9</cp:revision>
  <cp:lastPrinted>2024-01-15T18:06:30Z</cp:lastPrinted>
  <dcterms:created xsi:type="dcterms:W3CDTF">2024-01-08T18:49:14Z</dcterms:created>
  <dcterms:modified xsi:type="dcterms:W3CDTF">2024-03-12T15:24:33Z</dcterms:modified>
</cp:coreProperties>
</file>