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77" r:id="rId3"/>
    <p:sldId id="257" r:id="rId4"/>
    <p:sldId id="260" r:id="rId5"/>
    <p:sldId id="261" r:id="rId6"/>
    <p:sldId id="262" r:id="rId7"/>
    <p:sldId id="265" r:id="rId8"/>
    <p:sldId id="264" r:id="rId9"/>
    <p:sldId id="273" r:id="rId10"/>
    <p:sldId id="266" r:id="rId11"/>
    <p:sldId id="267" r:id="rId12"/>
    <p:sldId id="268" r:id="rId13"/>
    <p:sldId id="269" r:id="rId14"/>
    <p:sldId id="270" r:id="rId15"/>
    <p:sldId id="271" r:id="rId16"/>
    <p:sldId id="272" r:id="rId17"/>
    <p:sldId id="275" r:id="rId18"/>
    <p:sldId id="274" r:id="rId19"/>
    <p:sldId id="276" r:id="rId20"/>
    <p:sldId id="278" r:id="rId21"/>
    <p:sldId id="279" r:id="rId22"/>
    <p:sldId id="281" r:id="rId23"/>
    <p:sldId id="282"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18"/>
  </p:normalViewPr>
  <p:slideViewPr>
    <p:cSldViewPr snapToGrid="0" snapToObjects="1">
      <p:cViewPr>
        <p:scale>
          <a:sx n="111" d="100"/>
          <a:sy n="111" d="100"/>
        </p:scale>
        <p:origin x="632"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B503B-E302-0B4F-946B-510B54BBA3AD}" type="datetimeFigureOut">
              <a:rPr lang="en-US" smtClean="0"/>
              <a:t>4/23/21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F3F33-034D-F24A-88C0-488EBA96690C}" type="slidenum">
              <a:rPr lang="en-US" smtClean="0"/>
              <a:t>‹#›</a:t>
            </a:fld>
            <a:endParaRPr lang="en-US"/>
          </a:p>
        </p:txBody>
      </p:sp>
    </p:spTree>
    <p:extLst>
      <p:ext uri="{BB962C8B-B14F-4D97-AF65-F5344CB8AC3E}">
        <p14:creationId xmlns:p14="http://schemas.microsoft.com/office/powerpoint/2010/main" val="238075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F3F33-034D-F24A-88C0-488EBA96690C}" type="slidenum">
              <a:rPr lang="en-US" smtClean="0"/>
              <a:t>14</a:t>
            </a:fld>
            <a:endParaRPr lang="en-US"/>
          </a:p>
        </p:txBody>
      </p:sp>
    </p:spTree>
    <p:extLst>
      <p:ext uri="{BB962C8B-B14F-4D97-AF65-F5344CB8AC3E}">
        <p14:creationId xmlns:p14="http://schemas.microsoft.com/office/powerpoint/2010/main" val="140795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F3F33-034D-F24A-88C0-488EBA96690C}" type="slidenum">
              <a:rPr lang="en-US" smtClean="0"/>
              <a:t>19</a:t>
            </a:fld>
            <a:endParaRPr lang="en-US"/>
          </a:p>
        </p:txBody>
      </p:sp>
    </p:spTree>
    <p:extLst>
      <p:ext uri="{BB962C8B-B14F-4D97-AF65-F5344CB8AC3E}">
        <p14:creationId xmlns:p14="http://schemas.microsoft.com/office/powerpoint/2010/main" val="2880556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F3F33-034D-F24A-88C0-488EBA96690C}" type="slidenum">
              <a:rPr lang="en-US" smtClean="0"/>
              <a:t>24</a:t>
            </a:fld>
            <a:endParaRPr lang="en-US"/>
          </a:p>
        </p:txBody>
      </p:sp>
    </p:spTree>
    <p:extLst>
      <p:ext uri="{BB962C8B-B14F-4D97-AF65-F5344CB8AC3E}">
        <p14:creationId xmlns:p14="http://schemas.microsoft.com/office/powerpoint/2010/main" val="482467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2590-811D-FE42-9155-C9D8B36F0B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191233-FBB2-044F-A6A6-23D01AFF7D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1ECDBB-9A92-8740-8CB1-42DACC84B20A}"/>
              </a:ext>
            </a:extLst>
          </p:cNvPr>
          <p:cNvSpPr>
            <a:spLocks noGrp="1"/>
          </p:cNvSpPr>
          <p:nvPr>
            <p:ph type="dt" sz="half" idx="10"/>
          </p:nvPr>
        </p:nvSpPr>
        <p:spPr/>
        <p:txBody>
          <a:bodyPr/>
          <a:lstStyle/>
          <a:p>
            <a:fld id="{3D2F44D3-B488-8743-8E03-EA35125C6A35}" type="datetimeFigureOut">
              <a:rPr lang="en-US" smtClean="0"/>
              <a:t>4/23/21</a:t>
            </a:fld>
            <a:endParaRPr lang="en-US"/>
          </a:p>
        </p:txBody>
      </p:sp>
      <p:sp>
        <p:nvSpPr>
          <p:cNvPr id="5" name="Footer Placeholder 4">
            <a:extLst>
              <a:ext uri="{FF2B5EF4-FFF2-40B4-BE49-F238E27FC236}">
                <a16:creationId xmlns:a16="http://schemas.microsoft.com/office/drawing/2014/main" id="{E16F9269-6788-D042-AF76-925046EB5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C385-891D-174C-A4F9-E7994994EE67}"/>
              </a:ext>
            </a:extLst>
          </p:cNvPr>
          <p:cNvSpPr>
            <a:spLocks noGrp="1"/>
          </p:cNvSpPr>
          <p:nvPr>
            <p:ph type="sldNum" sz="quarter" idx="12"/>
          </p:nvPr>
        </p:nvSpPr>
        <p:spPr/>
        <p:txBody>
          <a:bodyPr/>
          <a:lstStyle/>
          <a:p>
            <a:fld id="{BCC1BF50-29F6-7B42-A88F-DF8EC73221E2}" type="slidenum">
              <a:rPr lang="en-US" smtClean="0"/>
              <a:t>‹#›</a:t>
            </a:fld>
            <a:endParaRPr lang="en-US"/>
          </a:p>
        </p:txBody>
      </p:sp>
    </p:spTree>
    <p:extLst>
      <p:ext uri="{BB962C8B-B14F-4D97-AF65-F5344CB8AC3E}">
        <p14:creationId xmlns:p14="http://schemas.microsoft.com/office/powerpoint/2010/main" val="332658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BE09F-1409-1E4C-A8C5-24FCF233A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479D92-ECDA-A148-93D5-B52691FC1C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9E319-8133-E94D-8506-5039F267234F}"/>
              </a:ext>
            </a:extLst>
          </p:cNvPr>
          <p:cNvSpPr>
            <a:spLocks noGrp="1"/>
          </p:cNvSpPr>
          <p:nvPr>
            <p:ph type="dt" sz="half" idx="10"/>
          </p:nvPr>
        </p:nvSpPr>
        <p:spPr/>
        <p:txBody>
          <a:bodyPr/>
          <a:lstStyle/>
          <a:p>
            <a:fld id="{3D2F44D3-B488-8743-8E03-EA35125C6A35}" type="datetimeFigureOut">
              <a:rPr lang="en-US" smtClean="0"/>
              <a:t>4/23/21</a:t>
            </a:fld>
            <a:endParaRPr lang="en-US"/>
          </a:p>
        </p:txBody>
      </p:sp>
      <p:sp>
        <p:nvSpPr>
          <p:cNvPr id="5" name="Footer Placeholder 4">
            <a:extLst>
              <a:ext uri="{FF2B5EF4-FFF2-40B4-BE49-F238E27FC236}">
                <a16:creationId xmlns:a16="http://schemas.microsoft.com/office/drawing/2014/main" id="{7FF45681-EB5C-5C41-9FDF-FAA764034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03F55-BBE7-374A-B83D-0C78002E3818}"/>
              </a:ext>
            </a:extLst>
          </p:cNvPr>
          <p:cNvSpPr>
            <a:spLocks noGrp="1"/>
          </p:cNvSpPr>
          <p:nvPr>
            <p:ph type="sldNum" sz="quarter" idx="12"/>
          </p:nvPr>
        </p:nvSpPr>
        <p:spPr/>
        <p:txBody>
          <a:bodyPr/>
          <a:lstStyle/>
          <a:p>
            <a:fld id="{BCC1BF50-29F6-7B42-A88F-DF8EC73221E2}" type="slidenum">
              <a:rPr lang="en-US" smtClean="0"/>
              <a:t>‹#›</a:t>
            </a:fld>
            <a:endParaRPr lang="en-US"/>
          </a:p>
        </p:txBody>
      </p:sp>
    </p:spTree>
    <p:extLst>
      <p:ext uri="{BB962C8B-B14F-4D97-AF65-F5344CB8AC3E}">
        <p14:creationId xmlns:p14="http://schemas.microsoft.com/office/powerpoint/2010/main" val="3609239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46577C-067E-4B4C-AFAC-F4228AB2F2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E95E00-8DCD-7346-9C5A-54CC4B56FC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81375-A399-2E46-A719-F3B664D85643}"/>
              </a:ext>
            </a:extLst>
          </p:cNvPr>
          <p:cNvSpPr>
            <a:spLocks noGrp="1"/>
          </p:cNvSpPr>
          <p:nvPr>
            <p:ph type="dt" sz="half" idx="10"/>
          </p:nvPr>
        </p:nvSpPr>
        <p:spPr/>
        <p:txBody>
          <a:bodyPr/>
          <a:lstStyle/>
          <a:p>
            <a:fld id="{3D2F44D3-B488-8743-8E03-EA35125C6A35}" type="datetimeFigureOut">
              <a:rPr lang="en-US" smtClean="0"/>
              <a:t>4/23/21</a:t>
            </a:fld>
            <a:endParaRPr lang="en-US"/>
          </a:p>
        </p:txBody>
      </p:sp>
      <p:sp>
        <p:nvSpPr>
          <p:cNvPr id="5" name="Footer Placeholder 4">
            <a:extLst>
              <a:ext uri="{FF2B5EF4-FFF2-40B4-BE49-F238E27FC236}">
                <a16:creationId xmlns:a16="http://schemas.microsoft.com/office/drawing/2014/main" id="{EDC44B92-AA8B-F14A-883C-1AAA16561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F4423-8E29-734B-B427-020D8CF277E3}"/>
              </a:ext>
            </a:extLst>
          </p:cNvPr>
          <p:cNvSpPr>
            <a:spLocks noGrp="1"/>
          </p:cNvSpPr>
          <p:nvPr>
            <p:ph type="sldNum" sz="quarter" idx="12"/>
          </p:nvPr>
        </p:nvSpPr>
        <p:spPr/>
        <p:txBody>
          <a:bodyPr/>
          <a:lstStyle/>
          <a:p>
            <a:fld id="{BCC1BF50-29F6-7B42-A88F-DF8EC73221E2}" type="slidenum">
              <a:rPr lang="en-US" smtClean="0"/>
              <a:t>‹#›</a:t>
            </a:fld>
            <a:endParaRPr lang="en-US"/>
          </a:p>
        </p:txBody>
      </p:sp>
    </p:spTree>
    <p:extLst>
      <p:ext uri="{BB962C8B-B14F-4D97-AF65-F5344CB8AC3E}">
        <p14:creationId xmlns:p14="http://schemas.microsoft.com/office/powerpoint/2010/main" val="2667471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DDE2-D1D5-A347-B4C3-D19C50E06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27DCCA-EDA4-564E-BEE8-D0A35CD478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6EC88-D436-0642-B09C-5B23DEC20C9C}"/>
              </a:ext>
            </a:extLst>
          </p:cNvPr>
          <p:cNvSpPr>
            <a:spLocks noGrp="1"/>
          </p:cNvSpPr>
          <p:nvPr>
            <p:ph type="dt" sz="half" idx="10"/>
          </p:nvPr>
        </p:nvSpPr>
        <p:spPr/>
        <p:txBody>
          <a:bodyPr/>
          <a:lstStyle/>
          <a:p>
            <a:fld id="{3D2F44D3-B488-8743-8E03-EA35125C6A35}" type="datetimeFigureOut">
              <a:rPr lang="en-US" smtClean="0"/>
              <a:t>4/23/21</a:t>
            </a:fld>
            <a:endParaRPr lang="en-US"/>
          </a:p>
        </p:txBody>
      </p:sp>
      <p:sp>
        <p:nvSpPr>
          <p:cNvPr id="5" name="Footer Placeholder 4">
            <a:extLst>
              <a:ext uri="{FF2B5EF4-FFF2-40B4-BE49-F238E27FC236}">
                <a16:creationId xmlns:a16="http://schemas.microsoft.com/office/drawing/2014/main" id="{DD31FFEC-CEB3-1546-A2C7-A89070032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C6974-F67F-314E-9F0B-DA2C070DF860}"/>
              </a:ext>
            </a:extLst>
          </p:cNvPr>
          <p:cNvSpPr>
            <a:spLocks noGrp="1"/>
          </p:cNvSpPr>
          <p:nvPr>
            <p:ph type="sldNum" sz="quarter" idx="12"/>
          </p:nvPr>
        </p:nvSpPr>
        <p:spPr/>
        <p:txBody>
          <a:bodyPr/>
          <a:lstStyle/>
          <a:p>
            <a:fld id="{BCC1BF50-29F6-7B42-A88F-DF8EC73221E2}" type="slidenum">
              <a:rPr lang="en-US" smtClean="0"/>
              <a:t>‹#›</a:t>
            </a:fld>
            <a:endParaRPr lang="en-US"/>
          </a:p>
        </p:txBody>
      </p:sp>
    </p:spTree>
    <p:extLst>
      <p:ext uri="{BB962C8B-B14F-4D97-AF65-F5344CB8AC3E}">
        <p14:creationId xmlns:p14="http://schemas.microsoft.com/office/powerpoint/2010/main" val="275337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F25E9-637E-4F4E-9ABE-92E1035240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4D9E9F-CD87-9B4D-9AC4-05B7358412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3954E-1B29-C048-88B9-DF0716512F76}"/>
              </a:ext>
            </a:extLst>
          </p:cNvPr>
          <p:cNvSpPr>
            <a:spLocks noGrp="1"/>
          </p:cNvSpPr>
          <p:nvPr>
            <p:ph type="dt" sz="half" idx="10"/>
          </p:nvPr>
        </p:nvSpPr>
        <p:spPr/>
        <p:txBody>
          <a:bodyPr/>
          <a:lstStyle/>
          <a:p>
            <a:fld id="{3D2F44D3-B488-8743-8E03-EA35125C6A35}" type="datetimeFigureOut">
              <a:rPr lang="en-US" smtClean="0"/>
              <a:t>4/23/21</a:t>
            </a:fld>
            <a:endParaRPr lang="en-US"/>
          </a:p>
        </p:txBody>
      </p:sp>
      <p:sp>
        <p:nvSpPr>
          <p:cNvPr id="5" name="Footer Placeholder 4">
            <a:extLst>
              <a:ext uri="{FF2B5EF4-FFF2-40B4-BE49-F238E27FC236}">
                <a16:creationId xmlns:a16="http://schemas.microsoft.com/office/drawing/2014/main" id="{04A0D5D8-DFB4-D34C-A717-8D5952B87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79116-FD78-AE4D-A0E7-F7A33432B52C}"/>
              </a:ext>
            </a:extLst>
          </p:cNvPr>
          <p:cNvSpPr>
            <a:spLocks noGrp="1"/>
          </p:cNvSpPr>
          <p:nvPr>
            <p:ph type="sldNum" sz="quarter" idx="12"/>
          </p:nvPr>
        </p:nvSpPr>
        <p:spPr/>
        <p:txBody>
          <a:bodyPr/>
          <a:lstStyle/>
          <a:p>
            <a:fld id="{BCC1BF50-29F6-7B42-A88F-DF8EC73221E2}" type="slidenum">
              <a:rPr lang="en-US" smtClean="0"/>
              <a:t>‹#›</a:t>
            </a:fld>
            <a:endParaRPr lang="en-US"/>
          </a:p>
        </p:txBody>
      </p:sp>
    </p:spTree>
    <p:extLst>
      <p:ext uri="{BB962C8B-B14F-4D97-AF65-F5344CB8AC3E}">
        <p14:creationId xmlns:p14="http://schemas.microsoft.com/office/powerpoint/2010/main" val="93047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C0F5-CE88-D94A-9BE4-F75609DD46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0BCE26-D478-8D46-9CEF-B1E5B1F7B4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28E14A-060E-7F43-9640-2CF21B09E8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3B95EC-F7B3-D74A-B5BF-6B283BC204D6}"/>
              </a:ext>
            </a:extLst>
          </p:cNvPr>
          <p:cNvSpPr>
            <a:spLocks noGrp="1"/>
          </p:cNvSpPr>
          <p:nvPr>
            <p:ph type="dt" sz="half" idx="10"/>
          </p:nvPr>
        </p:nvSpPr>
        <p:spPr/>
        <p:txBody>
          <a:bodyPr/>
          <a:lstStyle/>
          <a:p>
            <a:fld id="{3D2F44D3-B488-8743-8E03-EA35125C6A35}" type="datetimeFigureOut">
              <a:rPr lang="en-US" smtClean="0"/>
              <a:t>4/23/21</a:t>
            </a:fld>
            <a:endParaRPr lang="en-US"/>
          </a:p>
        </p:txBody>
      </p:sp>
      <p:sp>
        <p:nvSpPr>
          <p:cNvPr id="6" name="Footer Placeholder 5">
            <a:extLst>
              <a:ext uri="{FF2B5EF4-FFF2-40B4-BE49-F238E27FC236}">
                <a16:creationId xmlns:a16="http://schemas.microsoft.com/office/drawing/2014/main" id="{8989C149-FF90-3F42-BD50-43D55F9854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AC4B8-E19C-0B49-A505-96225E964D60}"/>
              </a:ext>
            </a:extLst>
          </p:cNvPr>
          <p:cNvSpPr>
            <a:spLocks noGrp="1"/>
          </p:cNvSpPr>
          <p:nvPr>
            <p:ph type="sldNum" sz="quarter" idx="12"/>
          </p:nvPr>
        </p:nvSpPr>
        <p:spPr/>
        <p:txBody>
          <a:bodyPr/>
          <a:lstStyle/>
          <a:p>
            <a:fld id="{BCC1BF50-29F6-7B42-A88F-DF8EC73221E2}" type="slidenum">
              <a:rPr lang="en-US" smtClean="0"/>
              <a:t>‹#›</a:t>
            </a:fld>
            <a:endParaRPr lang="en-US"/>
          </a:p>
        </p:txBody>
      </p:sp>
    </p:spTree>
    <p:extLst>
      <p:ext uri="{BB962C8B-B14F-4D97-AF65-F5344CB8AC3E}">
        <p14:creationId xmlns:p14="http://schemas.microsoft.com/office/powerpoint/2010/main" val="1352423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1C27-CB79-4B49-B686-BF029CE21A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08F966-DA1D-9E4F-9A2D-9F08130BDB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D9158-DB31-D248-9851-4C1F868B8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5BE7F0-7D66-BE42-8785-F540F1D47B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5FD084-6CE4-CF4F-968A-3804990C6A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572411-0BEB-0744-A778-4C53625E7A1A}"/>
              </a:ext>
            </a:extLst>
          </p:cNvPr>
          <p:cNvSpPr>
            <a:spLocks noGrp="1"/>
          </p:cNvSpPr>
          <p:nvPr>
            <p:ph type="dt" sz="half" idx="10"/>
          </p:nvPr>
        </p:nvSpPr>
        <p:spPr/>
        <p:txBody>
          <a:bodyPr/>
          <a:lstStyle/>
          <a:p>
            <a:fld id="{3D2F44D3-B488-8743-8E03-EA35125C6A35}" type="datetimeFigureOut">
              <a:rPr lang="en-US" smtClean="0"/>
              <a:t>4/23/21</a:t>
            </a:fld>
            <a:endParaRPr lang="en-US"/>
          </a:p>
        </p:txBody>
      </p:sp>
      <p:sp>
        <p:nvSpPr>
          <p:cNvPr id="8" name="Footer Placeholder 7">
            <a:extLst>
              <a:ext uri="{FF2B5EF4-FFF2-40B4-BE49-F238E27FC236}">
                <a16:creationId xmlns:a16="http://schemas.microsoft.com/office/drawing/2014/main" id="{9A39633A-E780-3D42-B3AC-781682209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58FB43-BAF4-F04B-9058-28568826E860}"/>
              </a:ext>
            </a:extLst>
          </p:cNvPr>
          <p:cNvSpPr>
            <a:spLocks noGrp="1"/>
          </p:cNvSpPr>
          <p:nvPr>
            <p:ph type="sldNum" sz="quarter" idx="12"/>
          </p:nvPr>
        </p:nvSpPr>
        <p:spPr/>
        <p:txBody>
          <a:bodyPr/>
          <a:lstStyle/>
          <a:p>
            <a:fld id="{BCC1BF50-29F6-7B42-A88F-DF8EC73221E2}" type="slidenum">
              <a:rPr lang="en-US" smtClean="0"/>
              <a:t>‹#›</a:t>
            </a:fld>
            <a:endParaRPr lang="en-US"/>
          </a:p>
        </p:txBody>
      </p:sp>
    </p:spTree>
    <p:extLst>
      <p:ext uri="{BB962C8B-B14F-4D97-AF65-F5344CB8AC3E}">
        <p14:creationId xmlns:p14="http://schemas.microsoft.com/office/powerpoint/2010/main" val="1128580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AFBE-5FAC-F248-A9D8-12950B53E7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8F9CBD-9AD7-CC42-BD43-3C6FAE53368B}"/>
              </a:ext>
            </a:extLst>
          </p:cNvPr>
          <p:cNvSpPr>
            <a:spLocks noGrp="1"/>
          </p:cNvSpPr>
          <p:nvPr>
            <p:ph type="dt" sz="half" idx="10"/>
          </p:nvPr>
        </p:nvSpPr>
        <p:spPr/>
        <p:txBody>
          <a:bodyPr/>
          <a:lstStyle/>
          <a:p>
            <a:fld id="{3D2F44D3-B488-8743-8E03-EA35125C6A35}" type="datetimeFigureOut">
              <a:rPr lang="en-US" smtClean="0"/>
              <a:t>4/23/21</a:t>
            </a:fld>
            <a:endParaRPr lang="en-US"/>
          </a:p>
        </p:txBody>
      </p:sp>
      <p:sp>
        <p:nvSpPr>
          <p:cNvPr id="4" name="Footer Placeholder 3">
            <a:extLst>
              <a:ext uri="{FF2B5EF4-FFF2-40B4-BE49-F238E27FC236}">
                <a16:creationId xmlns:a16="http://schemas.microsoft.com/office/drawing/2014/main" id="{A8A40A40-26D3-CA4C-8D53-E3F87B95C9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A67DF2-2C61-924F-9FA1-05574CF5B778}"/>
              </a:ext>
            </a:extLst>
          </p:cNvPr>
          <p:cNvSpPr>
            <a:spLocks noGrp="1"/>
          </p:cNvSpPr>
          <p:nvPr>
            <p:ph type="sldNum" sz="quarter" idx="12"/>
          </p:nvPr>
        </p:nvSpPr>
        <p:spPr/>
        <p:txBody>
          <a:bodyPr/>
          <a:lstStyle/>
          <a:p>
            <a:fld id="{BCC1BF50-29F6-7B42-A88F-DF8EC73221E2}" type="slidenum">
              <a:rPr lang="en-US" smtClean="0"/>
              <a:t>‹#›</a:t>
            </a:fld>
            <a:endParaRPr lang="en-US"/>
          </a:p>
        </p:txBody>
      </p:sp>
    </p:spTree>
    <p:extLst>
      <p:ext uri="{BB962C8B-B14F-4D97-AF65-F5344CB8AC3E}">
        <p14:creationId xmlns:p14="http://schemas.microsoft.com/office/powerpoint/2010/main" val="2595470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2EB72-4E46-4D4B-B04D-1A9BBDF580F5}"/>
              </a:ext>
            </a:extLst>
          </p:cNvPr>
          <p:cNvSpPr>
            <a:spLocks noGrp="1"/>
          </p:cNvSpPr>
          <p:nvPr>
            <p:ph type="dt" sz="half" idx="10"/>
          </p:nvPr>
        </p:nvSpPr>
        <p:spPr/>
        <p:txBody>
          <a:bodyPr/>
          <a:lstStyle/>
          <a:p>
            <a:fld id="{3D2F44D3-B488-8743-8E03-EA35125C6A35}" type="datetimeFigureOut">
              <a:rPr lang="en-US" smtClean="0"/>
              <a:t>4/23/21</a:t>
            </a:fld>
            <a:endParaRPr lang="en-US"/>
          </a:p>
        </p:txBody>
      </p:sp>
      <p:sp>
        <p:nvSpPr>
          <p:cNvPr id="3" name="Footer Placeholder 2">
            <a:extLst>
              <a:ext uri="{FF2B5EF4-FFF2-40B4-BE49-F238E27FC236}">
                <a16:creationId xmlns:a16="http://schemas.microsoft.com/office/drawing/2014/main" id="{A3CA98CA-ECED-6F4C-98E5-181312282A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D299CF-E0D3-C24A-9FD5-CC67CFF301B7}"/>
              </a:ext>
            </a:extLst>
          </p:cNvPr>
          <p:cNvSpPr>
            <a:spLocks noGrp="1"/>
          </p:cNvSpPr>
          <p:nvPr>
            <p:ph type="sldNum" sz="quarter" idx="12"/>
          </p:nvPr>
        </p:nvSpPr>
        <p:spPr/>
        <p:txBody>
          <a:bodyPr/>
          <a:lstStyle/>
          <a:p>
            <a:fld id="{BCC1BF50-29F6-7B42-A88F-DF8EC73221E2}" type="slidenum">
              <a:rPr lang="en-US" smtClean="0"/>
              <a:t>‹#›</a:t>
            </a:fld>
            <a:endParaRPr lang="en-US"/>
          </a:p>
        </p:txBody>
      </p:sp>
    </p:spTree>
    <p:extLst>
      <p:ext uri="{BB962C8B-B14F-4D97-AF65-F5344CB8AC3E}">
        <p14:creationId xmlns:p14="http://schemas.microsoft.com/office/powerpoint/2010/main" val="3462333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A61F-435A-AA4A-AFC2-01E66C55EB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FE0376-3035-0A41-A3AB-BBC32279D2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CD21E0-0461-6D4A-B4C2-4307B1FC61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C53B49-0383-8F46-8C09-991F7DBEBFD5}"/>
              </a:ext>
            </a:extLst>
          </p:cNvPr>
          <p:cNvSpPr>
            <a:spLocks noGrp="1"/>
          </p:cNvSpPr>
          <p:nvPr>
            <p:ph type="dt" sz="half" idx="10"/>
          </p:nvPr>
        </p:nvSpPr>
        <p:spPr/>
        <p:txBody>
          <a:bodyPr/>
          <a:lstStyle/>
          <a:p>
            <a:fld id="{3D2F44D3-B488-8743-8E03-EA35125C6A35}" type="datetimeFigureOut">
              <a:rPr lang="en-US" smtClean="0"/>
              <a:t>4/23/21</a:t>
            </a:fld>
            <a:endParaRPr lang="en-US"/>
          </a:p>
        </p:txBody>
      </p:sp>
      <p:sp>
        <p:nvSpPr>
          <p:cNvPr id="6" name="Footer Placeholder 5">
            <a:extLst>
              <a:ext uri="{FF2B5EF4-FFF2-40B4-BE49-F238E27FC236}">
                <a16:creationId xmlns:a16="http://schemas.microsoft.com/office/drawing/2014/main" id="{CD17441C-F730-1646-9BE9-3B265D42B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D78417-4B1B-EB40-9572-219DCD1E6F99}"/>
              </a:ext>
            </a:extLst>
          </p:cNvPr>
          <p:cNvSpPr>
            <a:spLocks noGrp="1"/>
          </p:cNvSpPr>
          <p:nvPr>
            <p:ph type="sldNum" sz="quarter" idx="12"/>
          </p:nvPr>
        </p:nvSpPr>
        <p:spPr/>
        <p:txBody>
          <a:bodyPr/>
          <a:lstStyle/>
          <a:p>
            <a:fld id="{BCC1BF50-29F6-7B42-A88F-DF8EC73221E2}" type="slidenum">
              <a:rPr lang="en-US" smtClean="0"/>
              <a:t>‹#›</a:t>
            </a:fld>
            <a:endParaRPr lang="en-US"/>
          </a:p>
        </p:txBody>
      </p:sp>
    </p:spTree>
    <p:extLst>
      <p:ext uri="{BB962C8B-B14F-4D97-AF65-F5344CB8AC3E}">
        <p14:creationId xmlns:p14="http://schemas.microsoft.com/office/powerpoint/2010/main" val="429772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C757-558B-D44D-8376-7680DDC7E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57F89E-8E90-8F4C-BAD8-D4AFB3E97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A18C3E-704D-9943-B7A3-19AB61710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089F62-703B-5447-82D2-5D5C89A012EA}"/>
              </a:ext>
            </a:extLst>
          </p:cNvPr>
          <p:cNvSpPr>
            <a:spLocks noGrp="1"/>
          </p:cNvSpPr>
          <p:nvPr>
            <p:ph type="dt" sz="half" idx="10"/>
          </p:nvPr>
        </p:nvSpPr>
        <p:spPr/>
        <p:txBody>
          <a:bodyPr/>
          <a:lstStyle/>
          <a:p>
            <a:fld id="{3D2F44D3-B488-8743-8E03-EA35125C6A35}" type="datetimeFigureOut">
              <a:rPr lang="en-US" smtClean="0"/>
              <a:t>4/23/21</a:t>
            </a:fld>
            <a:endParaRPr lang="en-US"/>
          </a:p>
        </p:txBody>
      </p:sp>
      <p:sp>
        <p:nvSpPr>
          <p:cNvPr id="6" name="Footer Placeholder 5">
            <a:extLst>
              <a:ext uri="{FF2B5EF4-FFF2-40B4-BE49-F238E27FC236}">
                <a16:creationId xmlns:a16="http://schemas.microsoft.com/office/drawing/2014/main" id="{05540CA0-AC1C-864E-89F5-18E1B5B02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730CDF-A47C-C14D-B5D1-61FB742D795D}"/>
              </a:ext>
            </a:extLst>
          </p:cNvPr>
          <p:cNvSpPr>
            <a:spLocks noGrp="1"/>
          </p:cNvSpPr>
          <p:nvPr>
            <p:ph type="sldNum" sz="quarter" idx="12"/>
          </p:nvPr>
        </p:nvSpPr>
        <p:spPr/>
        <p:txBody>
          <a:bodyPr/>
          <a:lstStyle/>
          <a:p>
            <a:fld id="{BCC1BF50-29F6-7B42-A88F-DF8EC73221E2}" type="slidenum">
              <a:rPr lang="en-US" smtClean="0"/>
              <a:t>‹#›</a:t>
            </a:fld>
            <a:endParaRPr lang="en-US"/>
          </a:p>
        </p:txBody>
      </p:sp>
    </p:spTree>
    <p:extLst>
      <p:ext uri="{BB962C8B-B14F-4D97-AF65-F5344CB8AC3E}">
        <p14:creationId xmlns:p14="http://schemas.microsoft.com/office/powerpoint/2010/main" val="983223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00EC6-2DF3-1344-AAF0-5F7F7875FA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5DDE80-99F8-7043-94A9-117ABF7228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AFBDD-7ECB-2C4F-8B40-9BF2BC1EDD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F44D3-B488-8743-8E03-EA35125C6A35}" type="datetimeFigureOut">
              <a:rPr lang="en-US" smtClean="0"/>
              <a:t>4/23/21</a:t>
            </a:fld>
            <a:endParaRPr lang="en-US"/>
          </a:p>
        </p:txBody>
      </p:sp>
      <p:sp>
        <p:nvSpPr>
          <p:cNvPr id="5" name="Footer Placeholder 4">
            <a:extLst>
              <a:ext uri="{FF2B5EF4-FFF2-40B4-BE49-F238E27FC236}">
                <a16:creationId xmlns:a16="http://schemas.microsoft.com/office/drawing/2014/main" id="{35225AB5-256E-DA4F-9683-C1B98E82CB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1C6CBD-4F3B-D543-A9E0-E6405ACB65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1BF50-29F6-7B42-A88F-DF8EC73221E2}" type="slidenum">
              <a:rPr lang="en-US" smtClean="0"/>
              <a:t>‹#›</a:t>
            </a:fld>
            <a:endParaRPr lang="en-US"/>
          </a:p>
        </p:txBody>
      </p:sp>
    </p:spTree>
    <p:extLst>
      <p:ext uri="{BB962C8B-B14F-4D97-AF65-F5344CB8AC3E}">
        <p14:creationId xmlns:p14="http://schemas.microsoft.com/office/powerpoint/2010/main" val="24435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6.jpg"/><Relationship Id="rId18" Type="http://schemas.openxmlformats.org/officeDocument/2006/relationships/hyperlink" Target="https://www2.gov.bc.ca/gov/content/safety/wildfire-status/prevention/funding-for-wildfire-prevention/crip" TargetMode="External"/><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hyperlink" Target="https://www2.gov.bc.ca/gov/content/environment/natural-resource-stewardship/land-based-investment/forests-for-tomorrow/fft-updates" TargetMode="External"/><Relationship Id="rId2" Type="http://schemas.openxmlformats.org/officeDocument/2006/relationships/image" Target="../media/image1.jpeg"/><Relationship Id="rId16" Type="http://schemas.openxmlformats.org/officeDocument/2006/relationships/hyperlink" Target="https://www.canada.ca/en/environment-climate-change/services/climate-change/low-carbon-economy-fund.html" TargetMode="Externa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hyperlink" Target="https://www2.gov.bc.ca/gov/content/environment/natural-resource-stewardship/natural-resources-climate-change/natural-resources-climate-change-mitigation/forest-carbon-initiative" TargetMode="External"/><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hyperlink" Target="https://www.fesbc.ca/"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1.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7.jpg"/></Relationships>
</file>

<file path=ppt/slides/_rels/slide15.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5.jpeg"/><Relationship Id="rId12"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12.jpeg"/><Relationship Id="rId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11.jpeg"/><Relationship Id="rId9" Type="http://schemas.openxmlformats.org/officeDocument/2006/relationships/image" Target="../media/image7.jpeg"/><Relationship Id="rId1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20.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9.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1.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hyperlink" Target="http://www.brucebradley.ca/"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hyperlink" Target="http://www.brucebradley.ca/" TargetMode="External"/><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hyperlink" Target="mailto:info@bctimbergoat.ca" TargetMode="External"/><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hyperlink" Target="http://www.bctimbergoat.ca/"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1.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hyperlink" Target="https://www.publicsafety.gc.ca/cnt/rsrcs/pblctns/mrgncy-mngmnt-strtgy/index-en.aspx#fn06"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bctimbergoat.ca/thatching-for-sand-dune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46304" y="-296989"/>
            <a:ext cx="12338304" cy="9253728"/>
          </a:xfrm>
          <a:prstGeom prst="rect">
            <a:avLst/>
          </a:prstGeom>
        </p:spPr>
      </p:pic>
      <p:sp>
        <p:nvSpPr>
          <p:cNvPr id="6" name="Rectangle 5">
            <a:extLst>
              <a:ext uri="{FF2B5EF4-FFF2-40B4-BE49-F238E27FC236}">
                <a16:creationId xmlns:a16="http://schemas.microsoft.com/office/drawing/2014/main" id="{657F2512-B5CA-DB4A-B1D8-C2C4D649CF86}"/>
              </a:ext>
            </a:extLst>
          </p:cNvPr>
          <p:cNvSpPr/>
          <p:nvPr/>
        </p:nvSpPr>
        <p:spPr>
          <a:xfrm>
            <a:off x="1783644" y="259644"/>
            <a:ext cx="8590845" cy="1677805"/>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524000" y="-450151"/>
            <a:ext cx="9144000" cy="2387600"/>
          </a:xfrm>
        </p:spPr>
        <p:txBody>
          <a:bodyPr>
            <a:normAutofit/>
          </a:bodyPr>
          <a:lstStyle/>
          <a:p>
            <a:r>
              <a:rPr lang="en-US" dirty="0">
                <a:solidFill>
                  <a:srgbClr val="FFFF00"/>
                </a:solidFill>
              </a:rPr>
              <a:t>Coastal Flood Mitigation for Economic Development</a:t>
            </a:r>
          </a:p>
        </p:txBody>
      </p:sp>
      <p:sp>
        <p:nvSpPr>
          <p:cNvPr id="7" name="Rectangle 6">
            <a:extLst>
              <a:ext uri="{FF2B5EF4-FFF2-40B4-BE49-F238E27FC236}">
                <a16:creationId xmlns:a16="http://schemas.microsoft.com/office/drawing/2014/main" id="{474AEB4A-3C96-F546-A16A-25B4598380B5}"/>
              </a:ext>
            </a:extLst>
          </p:cNvPr>
          <p:cNvSpPr/>
          <p:nvPr/>
        </p:nvSpPr>
        <p:spPr>
          <a:xfrm>
            <a:off x="1715233" y="5930710"/>
            <a:ext cx="8590845" cy="793228"/>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8D6FE05-39AD-534C-AAE8-2A209F9240AF}"/>
              </a:ext>
            </a:extLst>
          </p:cNvPr>
          <p:cNvSpPr>
            <a:spLocks noGrp="1"/>
          </p:cNvSpPr>
          <p:nvPr>
            <p:ph type="subTitle" idx="1"/>
          </p:nvPr>
        </p:nvSpPr>
        <p:spPr>
          <a:xfrm>
            <a:off x="1438656" y="5930710"/>
            <a:ext cx="9144000" cy="1104074"/>
          </a:xfrm>
        </p:spPr>
        <p:txBody>
          <a:bodyPr/>
          <a:lstStyle/>
          <a:p>
            <a:r>
              <a:rPr lang="en-US" dirty="0">
                <a:solidFill>
                  <a:srgbClr val="FFFF00"/>
                </a:solidFill>
              </a:rPr>
              <a:t>Organic Shoreline Nutrification for enhanced shoreline ecology and recreation while supporting local forest industry.</a:t>
            </a:r>
          </a:p>
        </p:txBody>
      </p:sp>
      <p:sp>
        <p:nvSpPr>
          <p:cNvPr id="8" name="Rectangle 7">
            <a:extLst>
              <a:ext uri="{FF2B5EF4-FFF2-40B4-BE49-F238E27FC236}">
                <a16:creationId xmlns:a16="http://schemas.microsoft.com/office/drawing/2014/main" id="{A72FB834-104E-434C-AE42-D5C69C64BBFE}"/>
              </a:ext>
            </a:extLst>
          </p:cNvPr>
          <p:cNvSpPr/>
          <p:nvPr/>
        </p:nvSpPr>
        <p:spPr>
          <a:xfrm>
            <a:off x="8931797" y="4826636"/>
            <a:ext cx="2561865" cy="793228"/>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FF00"/>
                </a:solidFill>
              </a:rPr>
              <a:t>April 26</a:t>
            </a:r>
            <a:r>
              <a:rPr lang="en-US" sz="2800" baseline="30000" dirty="0">
                <a:solidFill>
                  <a:srgbClr val="FFFF00"/>
                </a:solidFill>
              </a:rPr>
              <a:t>th</a:t>
            </a:r>
            <a:r>
              <a:rPr lang="en-US" sz="2800" dirty="0">
                <a:solidFill>
                  <a:srgbClr val="FFFF00"/>
                </a:solidFill>
              </a:rPr>
              <a:t>, 2021</a:t>
            </a:r>
          </a:p>
        </p:txBody>
      </p:sp>
    </p:spTree>
    <p:extLst>
      <p:ext uri="{BB962C8B-B14F-4D97-AF65-F5344CB8AC3E}">
        <p14:creationId xmlns:p14="http://schemas.microsoft.com/office/powerpoint/2010/main" val="3814212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46304" y="-296989"/>
            <a:ext cx="12338304" cy="9253728"/>
          </a:xfrm>
          <a:prstGeom prst="rect">
            <a:avLst/>
          </a:prstGeom>
        </p:spPr>
      </p:pic>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58599" y="1856358"/>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10723" y="1777764"/>
            <a:ext cx="399030" cy="238221"/>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7848" y="1712490"/>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cxnSp>
        <p:nvCxnSpPr>
          <p:cNvPr id="89" name="Straight Connector 88">
            <a:extLst>
              <a:ext uri="{FF2B5EF4-FFF2-40B4-BE49-F238E27FC236}">
                <a16:creationId xmlns:a16="http://schemas.microsoft.com/office/drawing/2014/main" id="{C8C1BF03-DC1D-1E48-94D0-0674A29AEE26}"/>
              </a:ext>
            </a:extLst>
          </p:cNvPr>
          <p:cNvCxnSpPr>
            <a:cxnSpLocks/>
          </p:cNvCxnSpPr>
          <p:nvPr/>
        </p:nvCxnSpPr>
        <p:spPr>
          <a:xfrm flipH="1" flipV="1">
            <a:off x="5030694" y="2658682"/>
            <a:ext cx="2701930" cy="38441"/>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sp>
        <p:nvSpPr>
          <p:cNvPr id="90" name="Trapezoid 89">
            <a:extLst>
              <a:ext uri="{FF2B5EF4-FFF2-40B4-BE49-F238E27FC236}">
                <a16:creationId xmlns:a16="http://schemas.microsoft.com/office/drawing/2014/main" id="{E38CEE5D-43A4-9345-8A26-5608B40C7210}"/>
              </a:ext>
            </a:extLst>
          </p:cNvPr>
          <p:cNvSpPr/>
          <p:nvPr/>
        </p:nvSpPr>
        <p:spPr>
          <a:xfrm rot="458906">
            <a:off x="-805949" y="2003194"/>
            <a:ext cx="3987998" cy="6230640"/>
          </a:xfrm>
          <a:prstGeom prst="trapezoid">
            <a:avLst>
              <a:gd name="adj" fmla="val 41543"/>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2CCE5EC9-C313-654F-8D47-2C5E42984EBD}"/>
              </a:ext>
            </a:extLst>
          </p:cNvPr>
          <p:cNvCxnSpPr>
            <a:cxnSpLocks/>
          </p:cNvCxnSpPr>
          <p:nvPr/>
        </p:nvCxnSpPr>
        <p:spPr>
          <a:xfrm flipH="1">
            <a:off x="808277" y="2662130"/>
            <a:ext cx="4181556" cy="2207725"/>
          </a:xfrm>
          <a:prstGeom prst="line">
            <a:avLst/>
          </a:prstGeom>
          <a:ln w="60325">
            <a:solidFill>
              <a:srgbClr val="FFFF00"/>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2B55A526-3E66-FC40-BDAB-5B2EB60E978C}"/>
              </a:ext>
            </a:extLst>
          </p:cNvPr>
          <p:cNvSpPr txBox="1"/>
          <p:nvPr/>
        </p:nvSpPr>
        <p:spPr>
          <a:xfrm>
            <a:off x="44225" y="5472299"/>
            <a:ext cx="2233197" cy="1200329"/>
          </a:xfrm>
          <a:prstGeom prst="rect">
            <a:avLst/>
          </a:prstGeom>
          <a:noFill/>
        </p:spPr>
        <p:txBody>
          <a:bodyPr wrap="square" rtlCol="0">
            <a:spAutoFit/>
          </a:bodyPr>
          <a:lstStyle/>
          <a:p>
            <a:r>
              <a:rPr lang="en-US" dirty="0">
                <a:solidFill>
                  <a:srgbClr val="FFFF00"/>
                </a:solidFill>
              </a:rPr>
              <a:t>Lower side of berm regularly tossed and mixed with sand and aggregate</a:t>
            </a:r>
          </a:p>
        </p:txBody>
      </p:sp>
      <p:sp>
        <p:nvSpPr>
          <p:cNvPr id="88" name="Rectangle 87">
            <a:extLst>
              <a:ext uri="{FF2B5EF4-FFF2-40B4-BE49-F238E27FC236}">
                <a16:creationId xmlns:a16="http://schemas.microsoft.com/office/drawing/2014/main" id="{6E3D9130-E9BF-A442-B6F7-F8C1D041B3AA}"/>
              </a:ext>
            </a:extLst>
          </p:cNvPr>
          <p:cNvSpPr/>
          <p:nvPr/>
        </p:nvSpPr>
        <p:spPr>
          <a:xfrm>
            <a:off x="1991038" y="1756128"/>
            <a:ext cx="7966671" cy="4115017"/>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solidFill>
                  <a:srgbClr val="FFFF00"/>
                </a:solidFill>
              </a:rPr>
              <a:t>Heavily </a:t>
            </a:r>
            <a:r>
              <a:rPr lang="en-US" sz="2400" b="1" dirty="0" err="1">
                <a:solidFill>
                  <a:srgbClr val="FFFF00"/>
                </a:solidFill>
              </a:rPr>
              <a:t>armoured</a:t>
            </a:r>
            <a:r>
              <a:rPr lang="en-US" sz="2400" b="1" dirty="0">
                <a:solidFill>
                  <a:srgbClr val="FFFF00"/>
                </a:solidFill>
              </a:rPr>
              <a:t> to prevent erosion</a:t>
            </a:r>
            <a:r>
              <a:rPr lang="en-US" sz="2400" dirty="0">
                <a:solidFill>
                  <a:srgbClr val="FFFF00"/>
                </a:solidFill>
              </a:rPr>
              <a:t> – shoreline level with walking path a few extra meters</a:t>
            </a:r>
          </a:p>
          <a:p>
            <a:pPr marL="342900" indent="-342900">
              <a:buFont typeface="Arial" panose="020B0604020202020204" pitchFamily="34" charset="0"/>
              <a:buChar char="•"/>
            </a:pPr>
            <a:endParaRPr lang="en-CA" sz="2400" dirty="0">
              <a:solidFill>
                <a:srgbClr val="FFFF00"/>
              </a:solidFill>
            </a:endParaRPr>
          </a:p>
          <a:p>
            <a:pPr marL="342900" indent="-342900">
              <a:buFont typeface="Arial" panose="020B0604020202020204" pitchFamily="34" charset="0"/>
              <a:buChar char="•"/>
            </a:pPr>
            <a:r>
              <a:rPr lang="en-US" sz="2400" b="1" dirty="0">
                <a:solidFill>
                  <a:srgbClr val="FFFF00"/>
                </a:solidFill>
              </a:rPr>
              <a:t>Steep angle of Shoreline Approach</a:t>
            </a:r>
            <a:r>
              <a:rPr lang="en-US" sz="2400" dirty="0">
                <a:solidFill>
                  <a:srgbClr val="FFFF00"/>
                </a:solidFill>
              </a:rPr>
              <a:t> – slows momentum of incoming waves</a:t>
            </a:r>
            <a:endParaRPr lang="en-CA" sz="2400" dirty="0">
              <a:solidFill>
                <a:srgbClr val="FFFF00"/>
              </a:solidFill>
            </a:endParaRPr>
          </a:p>
          <a:p>
            <a:pPr marL="342900" indent="-342900">
              <a:buFont typeface="Arial" panose="020B0604020202020204" pitchFamily="34" charset="0"/>
              <a:buChar char="•"/>
            </a:pPr>
            <a:endParaRPr lang="en-CA" sz="2400" dirty="0">
              <a:solidFill>
                <a:srgbClr val="FFFF00"/>
              </a:solidFill>
            </a:endParaRPr>
          </a:p>
          <a:p>
            <a:pPr marL="342900" indent="-342900">
              <a:buFont typeface="Arial" panose="020B0604020202020204" pitchFamily="34" charset="0"/>
              <a:buChar char="•"/>
            </a:pPr>
            <a:r>
              <a:rPr lang="en-US" sz="2400" b="1" dirty="0">
                <a:solidFill>
                  <a:srgbClr val="FFFF00"/>
                </a:solidFill>
              </a:rPr>
              <a:t>Improved Habitat Zone </a:t>
            </a:r>
            <a:r>
              <a:rPr lang="en-US" sz="2400" dirty="0">
                <a:solidFill>
                  <a:srgbClr val="FFFF00"/>
                </a:solidFill>
              </a:rPr>
              <a:t>– wood mulch layer can provide foundation for vegetative growth</a:t>
            </a:r>
            <a:endParaRPr lang="en-CA" sz="2400" dirty="0">
              <a:solidFill>
                <a:srgbClr val="FFFF00"/>
              </a:solidFill>
            </a:endParaRPr>
          </a:p>
          <a:p>
            <a:pPr marL="342900" indent="-342900">
              <a:buFont typeface="Arial" panose="020B0604020202020204" pitchFamily="34" charset="0"/>
              <a:buChar char="•"/>
            </a:pPr>
            <a:endParaRPr lang="en-CA" sz="2400" dirty="0">
              <a:solidFill>
                <a:srgbClr val="FFFF00"/>
              </a:solidFill>
            </a:endParaRPr>
          </a:p>
          <a:p>
            <a:pPr marL="342900" indent="-342900">
              <a:buFont typeface="Arial" panose="020B0604020202020204" pitchFamily="34" charset="0"/>
              <a:buChar char="•"/>
            </a:pPr>
            <a:r>
              <a:rPr lang="en-US" sz="2400" b="1" dirty="0">
                <a:solidFill>
                  <a:srgbClr val="FFFF00"/>
                </a:solidFill>
              </a:rPr>
              <a:t>Even Terrain</a:t>
            </a:r>
            <a:r>
              <a:rPr lang="en-US" sz="2400" dirty="0">
                <a:solidFill>
                  <a:srgbClr val="FFFF00"/>
                </a:solidFill>
              </a:rPr>
              <a:t> - Large rocks and rugged driftwood berm are buried to create more inviting area for public recreation.</a:t>
            </a:r>
            <a:endParaRPr lang="en-CA" sz="2400" dirty="0">
              <a:solidFill>
                <a:srgbClr val="FFFF00"/>
              </a:solidFill>
            </a:endParaRPr>
          </a:p>
        </p:txBody>
      </p:sp>
      <p:sp>
        <p:nvSpPr>
          <p:cNvPr id="4" name="Rectangle 3">
            <a:extLst>
              <a:ext uri="{FF2B5EF4-FFF2-40B4-BE49-F238E27FC236}">
                <a16:creationId xmlns:a16="http://schemas.microsoft.com/office/drawing/2014/main" id="{989C0E1B-7181-A94D-A102-8A622C0AF227}"/>
              </a:ext>
            </a:extLst>
          </p:cNvPr>
          <p:cNvSpPr/>
          <p:nvPr/>
        </p:nvSpPr>
        <p:spPr>
          <a:xfrm>
            <a:off x="2046721" y="305535"/>
            <a:ext cx="7661724" cy="914797"/>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01BC2C-253B-3D4A-B33F-C4C73D719F4D}"/>
              </a:ext>
            </a:extLst>
          </p:cNvPr>
          <p:cNvSpPr txBox="1"/>
          <p:nvPr/>
        </p:nvSpPr>
        <p:spPr>
          <a:xfrm>
            <a:off x="2084366" y="437778"/>
            <a:ext cx="7966671" cy="861774"/>
          </a:xfrm>
          <a:prstGeom prst="rect">
            <a:avLst/>
          </a:prstGeom>
          <a:noFill/>
        </p:spPr>
        <p:txBody>
          <a:bodyPr wrap="square" rtlCol="0">
            <a:spAutoFit/>
          </a:bodyPr>
          <a:lstStyle/>
          <a:p>
            <a:r>
              <a:rPr lang="en-US" sz="3200" b="1" u="sng" dirty="0">
                <a:solidFill>
                  <a:srgbClr val="FFFF00"/>
                </a:solidFill>
                <a:latin typeface="+mj-lt"/>
              </a:rPr>
              <a:t>Campbell River Shoreline –  Post Nutrification</a:t>
            </a:r>
            <a:endParaRPr lang="en-CA" sz="3200" u="sng" dirty="0">
              <a:solidFill>
                <a:srgbClr val="FFFF00"/>
              </a:solidFill>
              <a:latin typeface="+mj-lt"/>
            </a:endParaRPr>
          </a:p>
          <a:p>
            <a:endParaRPr lang="en-US" dirty="0"/>
          </a:p>
        </p:txBody>
      </p:sp>
    </p:spTree>
    <p:extLst>
      <p:ext uri="{BB962C8B-B14F-4D97-AF65-F5344CB8AC3E}">
        <p14:creationId xmlns:p14="http://schemas.microsoft.com/office/powerpoint/2010/main" val="3346147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46304" y="-296989"/>
            <a:ext cx="12338304" cy="9253728"/>
          </a:xfrm>
          <a:prstGeom prst="rect">
            <a:avLst/>
          </a:prstGeom>
        </p:spPr>
      </p:pic>
      <p:sp>
        <p:nvSpPr>
          <p:cNvPr id="87" name="Rectangle 86">
            <a:extLst>
              <a:ext uri="{FF2B5EF4-FFF2-40B4-BE49-F238E27FC236}">
                <a16:creationId xmlns:a16="http://schemas.microsoft.com/office/drawing/2014/main" id="{01066E97-193C-5247-8F48-943EBE86C110}"/>
              </a:ext>
            </a:extLst>
          </p:cNvPr>
          <p:cNvSpPr/>
          <p:nvPr/>
        </p:nvSpPr>
        <p:spPr>
          <a:xfrm>
            <a:off x="2398885" y="437778"/>
            <a:ext cx="6632486" cy="997035"/>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236438" y="496668"/>
            <a:ext cx="9144000" cy="828492"/>
          </a:xfrm>
        </p:spPr>
        <p:txBody>
          <a:bodyPr>
            <a:normAutofit/>
          </a:bodyPr>
          <a:lstStyle/>
          <a:p>
            <a:r>
              <a:rPr lang="en-US" sz="4400" u="sng" dirty="0">
                <a:solidFill>
                  <a:srgbClr val="FFFF00"/>
                </a:solidFill>
              </a:rPr>
              <a:t>Economic Development</a:t>
            </a:r>
          </a:p>
        </p:txBody>
      </p:sp>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58599" y="1856358"/>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10723" y="1777764"/>
            <a:ext cx="399030" cy="238221"/>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7848" y="1712490"/>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sp>
        <p:nvSpPr>
          <p:cNvPr id="4" name="Rectangle 3">
            <a:extLst>
              <a:ext uri="{FF2B5EF4-FFF2-40B4-BE49-F238E27FC236}">
                <a16:creationId xmlns:a16="http://schemas.microsoft.com/office/drawing/2014/main" id="{94DD3756-EFB6-1744-BBEE-F2BC40E31020}"/>
              </a:ext>
            </a:extLst>
          </p:cNvPr>
          <p:cNvSpPr/>
          <p:nvPr/>
        </p:nvSpPr>
        <p:spPr>
          <a:xfrm>
            <a:off x="1316854" y="2117838"/>
            <a:ext cx="8256891" cy="3779740"/>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B9224E9-27C3-2F47-B4C0-2F63FA81FEFA}"/>
              </a:ext>
            </a:extLst>
          </p:cNvPr>
          <p:cNvSpPr txBox="1"/>
          <p:nvPr/>
        </p:nvSpPr>
        <p:spPr>
          <a:xfrm>
            <a:off x="1441214" y="2179930"/>
            <a:ext cx="8189935"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FF00"/>
                </a:solidFill>
              </a:rPr>
              <a:t>Enhanced beach areas for recreation – Increased value of shoreline for residents</a:t>
            </a:r>
          </a:p>
          <a:p>
            <a:pPr marL="457200" indent="-457200">
              <a:buFont typeface="Arial" panose="020B0604020202020204" pitchFamily="34" charset="0"/>
              <a:buChar char="•"/>
            </a:pPr>
            <a:endParaRPr lang="en-US" sz="2800" dirty="0">
              <a:solidFill>
                <a:srgbClr val="FFFF00"/>
              </a:solidFill>
            </a:endParaRPr>
          </a:p>
          <a:p>
            <a:pPr marL="457200" indent="-457200">
              <a:buFont typeface="Arial" panose="020B0604020202020204" pitchFamily="34" charset="0"/>
              <a:buChar char="•"/>
            </a:pPr>
            <a:r>
              <a:rPr lang="en-US" sz="2800" dirty="0">
                <a:solidFill>
                  <a:srgbClr val="FFFF00"/>
                </a:solidFill>
              </a:rPr>
              <a:t>Increased value of shoreline for tourism</a:t>
            </a:r>
          </a:p>
          <a:p>
            <a:pPr marL="457200" indent="-457200">
              <a:buFont typeface="Arial" panose="020B0604020202020204" pitchFamily="34" charset="0"/>
              <a:buChar char="•"/>
            </a:pPr>
            <a:endParaRPr lang="en-US" sz="2800" dirty="0">
              <a:solidFill>
                <a:srgbClr val="FFFF00"/>
              </a:solidFill>
            </a:endParaRPr>
          </a:p>
          <a:p>
            <a:pPr marL="457200" indent="-457200">
              <a:buFont typeface="Arial" panose="020B0604020202020204" pitchFamily="34" charset="0"/>
              <a:buChar char="•"/>
            </a:pPr>
            <a:r>
              <a:rPr lang="en-US" sz="2800" dirty="0">
                <a:solidFill>
                  <a:srgbClr val="FFFF00"/>
                </a:solidFill>
              </a:rPr>
              <a:t>Increased attractiveness of CR as business location</a:t>
            </a:r>
          </a:p>
          <a:p>
            <a:pPr marL="457200" indent="-457200">
              <a:buFont typeface="Arial" panose="020B0604020202020204" pitchFamily="34" charset="0"/>
              <a:buChar char="•"/>
            </a:pPr>
            <a:endParaRPr lang="en-US" sz="2800" dirty="0">
              <a:solidFill>
                <a:srgbClr val="FFFF00"/>
              </a:solidFill>
            </a:endParaRPr>
          </a:p>
          <a:p>
            <a:pPr marL="457200" indent="-457200">
              <a:buFont typeface="Arial" panose="020B0604020202020204" pitchFamily="34" charset="0"/>
              <a:buChar char="•"/>
            </a:pPr>
            <a:r>
              <a:rPr lang="en-US" sz="2800" dirty="0">
                <a:solidFill>
                  <a:srgbClr val="FFFF00"/>
                </a:solidFill>
              </a:rPr>
              <a:t>Supports Forest industry through sourcing materials</a:t>
            </a:r>
          </a:p>
        </p:txBody>
      </p:sp>
    </p:spTree>
    <p:extLst>
      <p:ext uri="{BB962C8B-B14F-4D97-AF65-F5344CB8AC3E}">
        <p14:creationId xmlns:p14="http://schemas.microsoft.com/office/powerpoint/2010/main" val="3199673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46304" y="-296989"/>
            <a:ext cx="12338304" cy="9253728"/>
          </a:xfrm>
          <a:prstGeom prst="rect">
            <a:avLst/>
          </a:prstGeom>
        </p:spPr>
      </p:pic>
      <p:sp>
        <p:nvSpPr>
          <p:cNvPr id="87" name="Rectangle 86">
            <a:extLst>
              <a:ext uri="{FF2B5EF4-FFF2-40B4-BE49-F238E27FC236}">
                <a16:creationId xmlns:a16="http://schemas.microsoft.com/office/drawing/2014/main" id="{01066E97-193C-5247-8F48-943EBE86C110}"/>
              </a:ext>
            </a:extLst>
          </p:cNvPr>
          <p:cNvSpPr/>
          <p:nvPr/>
        </p:nvSpPr>
        <p:spPr>
          <a:xfrm>
            <a:off x="1181289" y="-65642"/>
            <a:ext cx="7850081" cy="1389308"/>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429606" y="-154803"/>
            <a:ext cx="8007024" cy="1429391"/>
          </a:xfrm>
        </p:spPr>
        <p:txBody>
          <a:bodyPr>
            <a:normAutofit/>
          </a:bodyPr>
          <a:lstStyle/>
          <a:p>
            <a:r>
              <a:rPr lang="en-US" sz="4400" u="sng" dirty="0">
                <a:solidFill>
                  <a:srgbClr val="FFFF00"/>
                </a:solidFill>
              </a:rPr>
              <a:t>Residual Wood </a:t>
            </a:r>
            <a:r>
              <a:rPr lang="en-US" sz="4400" u="sng" dirty="0" err="1">
                <a:solidFill>
                  <a:srgbClr val="FFFF00"/>
                </a:solidFill>
              </a:rPr>
              <a:t>Fibre</a:t>
            </a:r>
            <a:r>
              <a:rPr lang="en-US" sz="4400" u="sng" dirty="0">
                <a:solidFill>
                  <a:srgbClr val="FFFF00"/>
                </a:solidFill>
              </a:rPr>
              <a:t> Utilization</a:t>
            </a:r>
            <a:br>
              <a:rPr lang="en-US" sz="4400" u="sng" dirty="0">
                <a:solidFill>
                  <a:srgbClr val="FFFF00"/>
                </a:solidFill>
              </a:rPr>
            </a:br>
            <a:r>
              <a:rPr lang="en-US" sz="4400" u="sng" dirty="0">
                <a:solidFill>
                  <a:srgbClr val="FFFF00"/>
                </a:solidFill>
              </a:rPr>
              <a:t> (wood chips/mulch)</a:t>
            </a:r>
            <a:endParaRPr lang="en-CA" sz="4400" dirty="0">
              <a:solidFill>
                <a:srgbClr val="FFFF00"/>
              </a:solidFill>
            </a:endParaRPr>
          </a:p>
        </p:txBody>
      </p:sp>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58599" y="1856358"/>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10723" y="1777764"/>
            <a:ext cx="399030" cy="238221"/>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7848" y="1712490"/>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sp>
        <p:nvSpPr>
          <p:cNvPr id="88" name="Rectangle 87">
            <a:extLst>
              <a:ext uri="{FF2B5EF4-FFF2-40B4-BE49-F238E27FC236}">
                <a16:creationId xmlns:a16="http://schemas.microsoft.com/office/drawing/2014/main" id="{48CA1EDF-865C-2540-ACB5-CE6B09C1EC71}"/>
              </a:ext>
            </a:extLst>
          </p:cNvPr>
          <p:cNvSpPr/>
          <p:nvPr/>
        </p:nvSpPr>
        <p:spPr>
          <a:xfrm>
            <a:off x="5256326" y="4540864"/>
            <a:ext cx="5830800" cy="2905860"/>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4DD3756-EFB6-1744-BBEE-F2BC40E31020}"/>
              </a:ext>
            </a:extLst>
          </p:cNvPr>
          <p:cNvSpPr/>
          <p:nvPr/>
        </p:nvSpPr>
        <p:spPr>
          <a:xfrm>
            <a:off x="637593" y="1354363"/>
            <a:ext cx="10056403" cy="3180472"/>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3" name="Picture 92" descr="A picture containing outdoor, tree, sky, grass&#10;&#10;Description automatically generated">
            <a:extLst>
              <a:ext uri="{FF2B5EF4-FFF2-40B4-BE49-F238E27FC236}">
                <a16:creationId xmlns:a16="http://schemas.microsoft.com/office/drawing/2014/main" id="{4970CDF9-9E83-8E45-A501-0D26D4E9BFD6}"/>
              </a:ext>
            </a:extLst>
          </p:cNvPr>
          <p:cNvPicPr>
            <a:picLocks noChangeAspect="1"/>
          </p:cNvPicPr>
          <p:nvPr/>
        </p:nvPicPr>
        <p:blipFill>
          <a:blip r:embed="rId13"/>
          <a:stretch>
            <a:fillRect/>
          </a:stretch>
        </p:blipFill>
        <p:spPr>
          <a:xfrm>
            <a:off x="5358468" y="3643377"/>
            <a:ext cx="5503034" cy="3668690"/>
          </a:xfrm>
          <a:prstGeom prst="rect">
            <a:avLst/>
          </a:prstGeom>
        </p:spPr>
      </p:pic>
      <p:sp>
        <p:nvSpPr>
          <p:cNvPr id="15" name="TextBox 14">
            <a:extLst>
              <a:ext uri="{FF2B5EF4-FFF2-40B4-BE49-F238E27FC236}">
                <a16:creationId xmlns:a16="http://schemas.microsoft.com/office/drawing/2014/main" id="{1B9224E9-27C3-2F47-B4C0-2F63FA81FEFA}"/>
              </a:ext>
            </a:extLst>
          </p:cNvPr>
          <p:cNvSpPr txBox="1"/>
          <p:nvPr/>
        </p:nvSpPr>
        <p:spPr>
          <a:xfrm>
            <a:off x="601232" y="1425810"/>
            <a:ext cx="9944430" cy="3108543"/>
          </a:xfrm>
          <a:prstGeom prst="rect">
            <a:avLst/>
          </a:prstGeom>
          <a:noFill/>
        </p:spPr>
        <p:txBody>
          <a:bodyPr wrap="square" rtlCol="0">
            <a:spAutoFit/>
          </a:bodyPr>
          <a:lstStyle/>
          <a:p>
            <a:r>
              <a:rPr lang="en-US" sz="2800" dirty="0">
                <a:solidFill>
                  <a:srgbClr val="FFFF00"/>
                </a:solidFill>
              </a:rPr>
              <a:t>     Residual Wood </a:t>
            </a:r>
            <a:r>
              <a:rPr lang="en-US" sz="2800" dirty="0" err="1">
                <a:solidFill>
                  <a:srgbClr val="FFFF00"/>
                </a:solidFill>
              </a:rPr>
              <a:t>Fibre</a:t>
            </a:r>
            <a:r>
              <a:rPr lang="en-US" sz="2800" dirty="0">
                <a:solidFill>
                  <a:srgbClr val="FFFF00"/>
                </a:solidFill>
              </a:rPr>
              <a:t> refers to the </a:t>
            </a:r>
            <a:r>
              <a:rPr lang="en-US" sz="2800" dirty="0" err="1">
                <a:solidFill>
                  <a:srgbClr val="FFFF00"/>
                </a:solidFill>
              </a:rPr>
              <a:t>fibre</a:t>
            </a:r>
            <a:r>
              <a:rPr lang="en-US" sz="2800" dirty="0">
                <a:solidFill>
                  <a:srgbClr val="FFFF00"/>
                </a:solidFill>
              </a:rPr>
              <a:t> that is left behind on a site after primary harvesting operations have been completed.  </a:t>
            </a:r>
            <a:endParaRPr lang="en-CA" sz="2800" dirty="0">
              <a:solidFill>
                <a:srgbClr val="FFFF00"/>
              </a:solidFill>
            </a:endParaRPr>
          </a:p>
          <a:p>
            <a:r>
              <a:rPr lang="en-US" sz="2800" dirty="0">
                <a:solidFill>
                  <a:srgbClr val="FFFF00"/>
                </a:solidFill>
              </a:rPr>
              <a:t>      This </a:t>
            </a:r>
            <a:r>
              <a:rPr lang="en-US" sz="2800" dirty="0" err="1">
                <a:solidFill>
                  <a:srgbClr val="FFFF00"/>
                </a:solidFill>
              </a:rPr>
              <a:t>fibre</a:t>
            </a:r>
            <a:r>
              <a:rPr lang="en-US" sz="2800" dirty="0">
                <a:solidFill>
                  <a:srgbClr val="FFFF00"/>
                </a:solidFill>
              </a:rPr>
              <a:t> includes smaller and poor quality logs, pieces of logs, branches and other woody biomass.  It has historically been called waste or residue and is often burned to reduce the fire hazard that exists on site post harvest.</a:t>
            </a:r>
            <a:endParaRPr lang="en-CA" sz="2800" dirty="0">
              <a:solidFill>
                <a:srgbClr val="FFFF00"/>
              </a:solidFill>
            </a:endParaRPr>
          </a:p>
          <a:p>
            <a:pPr marL="457200" indent="-457200">
              <a:buFont typeface="Arial" panose="020B0604020202020204" pitchFamily="34" charset="0"/>
              <a:buChar char="•"/>
            </a:pPr>
            <a:endParaRPr lang="en-US" sz="2800" dirty="0">
              <a:solidFill>
                <a:srgbClr val="FFFF00"/>
              </a:solidFill>
            </a:endParaRPr>
          </a:p>
        </p:txBody>
      </p:sp>
    </p:spTree>
    <p:extLst>
      <p:ext uri="{BB962C8B-B14F-4D97-AF65-F5344CB8AC3E}">
        <p14:creationId xmlns:p14="http://schemas.microsoft.com/office/powerpoint/2010/main" val="1307376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46304" y="-296989"/>
            <a:ext cx="12338304" cy="9253728"/>
          </a:xfrm>
          <a:prstGeom prst="rect">
            <a:avLst/>
          </a:prstGeom>
        </p:spPr>
      </p:pic>
      <p:sp>
        <p:nvSpPr>
          <p:cNvPr id="87" name="Rectangle 86">
            <a:extLst>
              <a:ext uri="{FF2B5EF4-FFF2-40B4-BE49-F238E27FC236}">
                <a16:creationId xmlns:a16="http://schemas.microsoft.com/office/drawing/2014/main" id="{01066E97-193C-5247-8F48-943EBE86C110}"/>
              </a:ext>
            </a:extLst>
          </p:cNvPr>
          <p:cNvSpPr/>
          <p:nvPr/>
        </p:nvSpPr>
        <p:spPr>
          <a:xfrm>
            <a:off x="2213808" y="0"/>
            <a:ext cx="7791089" cy="1120347"/>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519267" y="-591007"/>
            <a:ext cx="8621595" cy="1758754"/>
          </a:xfrm>
        </p:spPr>
        <p:txBody>
          <a:bodyPr>
            <a:normAutofit/>
          </a:bodyPr>
          <a:lstStyle/>
          <a:p>
            <a:r>
              <a:rPr lang="en-US" sz="4000" u="sng" dirty="0">
                <a:solidFill>
                  <a:srgbClr val="FFFF00"/>
                </a:solidFill>
              </a:rPr>
              <a:t>Residual Wood </a:t>
            </a:r>
            <a:r>
              <a:rPr lang="en-US" sz="4000" u="sng" dirty="0" err="1">
                <a:solidFill>
                  <a:srgbClr val="FFFF00"/>
                </a:solidFill>
              </a:rPr>
              <a:t>Fibre</a:t>
            </a:r>
            <a:r>
              <a:rPr lang="en-US" sz="4000" u="sng" dirty="0">
                <a:solidFill>
                  <a:srgbClr val="FFFF00"/>
                </a:solidFill>
              </a:rPr>
              <a:t> Utilization </a:t>
            </a:r>
            <a:br>
              <a:rPr lang="en-US" sz="4000" u="sng" dirty="0">
                <a:solidFill>
                  <a:srgbClr val="FFFF00"/>
                </a:solidFill>
              </a:rPr>
            </a:br>
            <a:r>
              <a:rPr lang="en-US" sz="4000" u="sng" dirty="0">
                <a:solidFill>
                  <a:srgbClr val="FFFF00"/>
                </a:solidFill>
              </a:rPr>
              <a:t>(wood chips/mulch)</a:t>
            </a:r>
            <a:endParaRPr lang="en-CA" sz="4000" dirty="0">
              <a:solidFill>
                <a:srgbClr val="FFFF00"/>
              </a:solidFill>
            </a:endParaRPr>
          </a:p>
        </p:txBody>
      </p:sp>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58599" y="1856358"/>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10723" y="1777764"/>
            <a:ext cx="399030" cy="238221"/>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7848" y="1712490"/>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sp>
        <p:nvSpPr>
          <p:cNvPr id="4" name="Rectangle 3">
            <a:extLst>
              <a:ext uri="{FF2B5EF4-FFF2-40B4-BE49-F238E27FC236}">
                <a16:creationId xmlns:a16="http://schemas.microsoft.com/office/drawing/2014/main" id="{94DD3756-EFB6-1744-BBEE-F2BC40E31020}"/>
              </a:ext>
            </a:extLst>
          </p:cNvPr>
          <p:cNvSpPr/>
          <p:nvPr/>
        </p:nvSpPr>
        <p:spPr>
          <a:xfrm>
            <a:off x="771606" y="1220331"/>
            <a:ext cx="10003015" cy="5419885"/>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30D3A70B-3BD2-2D48-9D7C-BB55C540597C}"/>
              </a:ext>
            </a:extLst>
          </p:cNvPr>
          <p:cNvSpPr/>
          <p:nvPr/>
        </p:nvSpPr>
        <p:spPr>
          <a:xfrm>
            <a:off x="10733401" y="3628685"/>
            <a:ext cx="810720" cy="3628578"/>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7146813-A5D4-C34C-B44B-3EA3209C5DD2}"/>
              </a:ext>
            </a:extLst>
          </p:cNvPr>
          <p:cNvSpPr/>
          <p:nvPr/>
        </p:nvSpPr>
        <p:spPr>
          <a:xfrm>
            <a:off x="6662540" y="6621379"/>
            <a:ext cx="235381" cy="539796"/>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picture containing grass, hay, tree, outdoor&#10;&#10;Description automatically generated">
            <a:extLst>
              <a:ext uri="{FF2B5EF4-FFF2-40B4-BE49-F238E27FC236}">
                <a16:creationId xmlns:a16="http://schemas.microsoft.com/office/drawing/2014/main" id="{67733DFF-807E-7342-8D96-E3B67D97D397}"/>
              </a:ext>
            </a:extLst>
          </p:cNvPr>
          <p:cNvPicPr>
            <a:picLocks noChangeAspect="1"/>
          </p:cNvPicPr>
          <p:nvPr/>
        </p:nvPicPr>
        <p:blipFill>
          <a:blip r:embed="rId13"/>
          <a:stretch>
            <a:fillRect/>
          </a:stretch>
        </p:blipFill>
        <p:spPr>
          <a:xfrm>
            <a:off x="6753190" y="3698656"/>
            <a:ext cx="4623730" cy="3462519"/>
          </a:xfrm>
          <a:prstGeom prst="rect">
            <a:avLst/>
          </a:prstGeom>
        </p:spPr>
      </p:pic>
      <p:sp>
        <p:nvSpPr>
          <p:cNvPr id="15" name="TextBox 14">
            <a:extLst>
              <a:ext uri="{FF2B5EF4-FFF2-40B4-BE49-F238E27FC236}">
                <a16:creationId xmlns:a16="http://schemas.microsoft.com/office/drawing/2014/main" id="{1B9224E9-27C3-2F47-B4C0-2F63FA81FEFA}"/>
              </a:ext>
            </a:extLst>
          </p:cNvPr>
          <p:cNvSpPr txBox="1"/>
          <p:nvPr/>
        </p:nvSpPr>
        <p:spPr>
          <a:xfrm>
            <a:off x="994098" y="1235289"/>
            <a:ext cx="9589749" cy="5386090"/>
          </a:xfrm>
          <a:prstGeom prst="rect">
            <a:avLst/>
          </a:prstGeom>
          <a:noFill/>
        </p:spPr>
        <p:txBody>
          <a:bodyPr wrap="square" rtlCol="0">
            <a:spAutoFit/>
          </a:bodyPr>
          <a:lstStyle/>
          <a:p>
            <a:r>
              <a:rPr lang="en-US" sz="2800" dirty="0">
                <a:solidFill>
                  <a:srgbClr val="FFFF00"/>
                </a:solidFill>
              </a:rPr>
              <a:t>      Wood </a:t>
            </a:r>
            <a:r>
              <a:rPr lang="en-US" sz="2800" dirty="0" err="1">
                <a:solidFill>
                  <a:srgbClr val="FFFF00"/>
                </a:solidFill>
              </a:rPr>
              <a:t>Fibre</a:t>
            </a:r>
            <a:r>
              <a:rPr lang="en-US" sz="2800" dirty="0">
                <a:solidFill>
                  <a:srgbClr val="FFFF00"/>
                </a:solidFill>
              </a:rPr>
              <a:t> utilization is a major priority for the government of BC and a number of federal, provincial and municipal programs exist that provide financial and other resources to activities that increase the use of residual wood </a:t>
            </a:r>
            <a:r>
              <a:rPr lang="en-US" sz="2800" dirty="0" err="1">
                <a:solidFill>
                  <a:srgbClr val="FFFF00"/>
                </a:solidFill>
              </a:rPr>
              <a:t>fibre</a:t>
            </a:r>
            <a:r>
              <a:rPr lang="en-US" sz="2800" dirty="0">
                <a:solidFill>
                  <a:srgbClr val="FFFF00"/>
                </a:solidFill>
              </a:rPr>
              <a:t>.</a:t>
            </a:r>
          </a:p>
          <a:p>
            <a:endParaRPr lang="en-CA" sz="2800" dirty="0">
              <a:solidFill>
                <a:srgbClr val="FFFF00"/>
              </a:solidFill>
            </a:endParaRPr>
          </a:p>
          <a:p>
            <a:r>
              <a:rPr lang="en-US" sz="2800" u="sng" dirty="0">
                <a:solidFill>
                  <a:srgbClr val="FFFF00"/>
                </a:solidFill>
              </a:rPr>
              <a:t>Residual </a:t>
            </a:r>
            <a:r>
              <a:rPr lang="en-US" sz="2800" u="sng" dirty="0" err="1">
                <a:solidFill>
                  <a:srgbClr val="FFFF00"/>
                </a:solidFill>
              </a:rPr>
              <a:t>Fibre</a:t>
            </a:r>
            <a:r>
              <a:rPr lang="en-US" sz="2800" u="sng" dirty="0">
                <a:solidFill>
                  <a:srgbClr val="FFFF00"/>
                </a:solidFill>
              </a:rPr>
              <a:t> Utilization Funding Programs</a:t>
            </a:r>
          </a:p>
          <a:p>
            <a:endParaRPr lang="en-CA" sz="2800" dirty="0"/>
          </a:p>
          <a:p>
            <a:pPr marL="457200" indent="-457200">
              <a:buFont typeface="Arial" panose="020B0604020202020204" pitchFamily="34" charset="0"/>
              <a:buChar char="•"/>
            </a:pPr>
            <a:r>
              <a:rPr lang="en-CA" sz="2400" dirty="0">
                <a:solidFill>
                  <a:srgbClr val="FFFF00"/>
                </a:solidFill>
                <a:hlinkClick r:id="rId14">
                  <a:extLst>
                    <a:ext uri="{A12FA001-AC4F-418D-AE19-62706E023703}">
                      <ahyp:hlinkClr xmlns:ahyp="http://schemas.microsoft.com/office/drawing/2018/hyperlinkcolor" val="tx"/>
                    </a:ext>
                  </a:extLst>
                </a:hlinkClick>
              </a:rPr>
              <a:t>Forest Enhancement Society</a:t>
            </a:r>
            <a:endParaRPr lang="en-CA" sz="2400" dirty="0">
              <a:solidFill>
                <a:srgbClr val="FFFF00"/>
              </a:solidFill>
            </a:endParaRPr>
          </a:p>
          <a:p>
            <a:pPr marL="457200" indent="-457200">
              <a:buFont typeface="Arial" panose="020B0604020202020204" pitchFamily="34" charset="0"/>
              <a:buChar char="•"/>
            </a:pPr>
            <a:r>
              <a:rPr lang="en-CA" sz="2400" dirty="0">
                <a:solidFill>
                  <a:srgbClr val="FFFF00"/>
                </a:solidFill>
                <a:hlinkClick r:id="rId15">
                  <a:extLst>
                    <a:ext uri="{A12FA001-AC4F-418D-AE19-62706E023703}">
                      <ahyp:hlinkClr xmlns:ahyp="http://schemas.microsoft.com/office/drawing/2018/hyperlinkcolor" val="tx"/>
                    </a:ext>
                  </a:extLst>
                </a:hlinkClick>
              </a:rPr>
              <a:t>Forest Carbon Initiative</a:t>
            </a:r>
            <a:endParaRPr lang="en-CA" sz="2400" dirty="0">
              <a:solidFill>
                <a:srgbClr val="FFFF00"/>
              </a:solidFill>
            </a:endParaRPr>
          </a:p>
          <a:p>
            <a:pPr marL="457200" indent="-457200">
              <a:buFont typeface="Arial" panose="020B0604020202020204" pitchFamily="34" charset="0"/>
              <a:buChar char="•"/>
            </a:pPr>
            <a:r>
              <a:rPr lang="en-CA" sz="2400" dirty="0">
                <a:solidFill>
                  <a:srgbClr val="FFFF00"/>
                </a:solidFill>
                <a:hlinkClick r:id="rId16">
                  <a:extLst>
                    <a:ext uri="{A12FA001-AC4F-418D-AE19-62706E023703}">
                      <ahyp:hlinkClr xmlns:ahyp="http://schemas.microsoft.com/office/drawing/2018/hyperlinkcolor" val="tx"/>
                    </a:ext>
                  </a:extLst>
                </a:hlinkClick>
              </a:rPr>
              <a:t>Low Carbon Economy Fund</a:t>
            </a:r>
            <a:endParaRPr lang="en-CA" sz="2400" dirty="0">
              <a:solidFill>
                <a:srgbClr val="FFFF00"/>
              </a:solidFill>
            </a:endParaRPr>
          </a:p>
          <a:p>
            <a:pPr marL="457200" indent="-457200">
              <a:buFont typeface="Arial" panose="020B0604020202020204" pitchFamily="34" charset="0"/>
              <a:buChar char="•"/>
            </a:pPr>
            <a:r>
              <a:rPr lang="en-CA" sz="2400" dirty="0">
                <a:solidFill>
                  <a:srgbClr val="FFFF00"/>
                </a:solidFill>
                <a:hlinkClick r:id="rId17">
                  <a:extLst>
                    <a:ext uri="{A12FA001-AC4F-418D-AE19-62706E023703}">
                      <ahyp:hlinkClr xmlns:ahyp="http://schemas.microsoft.com/office/drawing/2018/hyperlinkcolor" val="tx"/>
                    </a:ext>
                  </a:extLst>
                </a:hlinkClick>
              </a:rPr>
              <a:t>Forests For Tomorrow</a:t>
            </a:r>
            <a:endParaRPr lang="en-CA" sz="2400" dirty="0">
              <a:solidFill>
                <a:srgbClr val="FFFF00"/>
              </a:solidFill>
            </a:endParaRPr>
          </a:p>
          <a:p>
            <a:pPr marL="457200" indent="-457200">
              <a:buFont typeface="Arial" panose="020B0604020202020204" pitchFamily="34" charset="0"/>
              <a:buChar char="•"/>
            </a:pPr>
            <a:r>
              <a:rPr lang="en-CA" sz="2400" dirty="0">
                <a:solidFill>
                  <a:srgbClr val="FFFF00"/>
                </a:solidFill>
                <a:hlinkClick r:id="rId18">
                  <a:extLst>
                    <a:ext uri="{A12FA001-AC4F-418D-AE19-62706E023703}">
                      <ahyp:hlinkClr xmlns:ahyp="http://schemas.microsoft.com/office/drawing/2018/hyperlinkcolor" val="tx"/>
                    </a:ext>
                  </a:extLst>
                </a:hlinkClick>
              </a:rPr>
              <a:t>Community Resiliency Investment</a:t>
            </a:r>
            <a:endParaRPr lang="en-CA" sz="2400" dirty="0">
              <a:solidFill>
                <a:srgbClr val="FFFF00"/>
              </a:solidFill>
            </a:endParaRPr>
          </a:p>
          <a:p>
            <a:pPr marL="457200" indent="-457200">
              <a:buFont typeface="Arial" panose="020B0604020202020204" pitchFamily="34" charset="0"/>
              <a:buChar char="•"/>
            </a:pPr>
            <a:endParaRPr lang="en-US" sz="2800" dirty="0">
              <a:solidFill>
                <a:srgbClr val="FFFF00"/>
              </a:solidFill>
            </a:endParaRPr>
          </a:p>
        </p:txBody>
      </p:sp>
    </p:spTree>
    <p:extLst>
      <p:ext uri="{BB962C8B-B14F-4D97-AF65-F5344CB8AC3E}">
        <p14:creationId xmlns:p14="http://schemas.microsoft.com/office/powerpoint/2010/main" val="4272408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146304" y="-296989"/>
            <a:ext cx="12338304" cy="9253728"/>
          </a:xfrm>
          <a:prstGeom prst="rect">
            <a:avLst/>
          </a:prstGeom>
        </p:spPr>
      </p:pic>
      <p:sp>
        <p:nvSpPr>
          <p:cNvPr id="87" name="Rectangle 86">
            <a:extLst>
              <a:ext uri="{FF2B5EF4-FFF2-40B4-BE49-F238E27FC236}">
                <a16:creationId xmlns:a16="http://schemas.microsoft.com/office/drawing/2014/main" id="{01066E97-193C-5247-8F48-943EBE86C110}"/>
              </a:ext>
            </a:extLst>
          </p:cNvPr>
          <p:cNvSpPr/>
          <p:nvPr/>
        </p:nvSpPr>
        <p:spPr>
          <a:xfrm>
            <a:off x="1501040" y="258713"/>
            <a:ext cx="8777263" cy="1472868"/>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695043" y="46982"/>
            <a:ext cx="8694724" cy="1614822"/>
          </a:xfrm>
        </p:spPr>
        <p:txBody>
          <a:bodyPr>
            <a:normAutofit fontScale="90000"/>
          </a:bodyPr>
          <a:lstStyle/>
          <a:p>
            <a:r>
              <a:rPr lang="en-US" sz="4400" u="sng" dirty="0">
                <a:solidFill>
                  <a:srgbClr val="FFFF00"/>
                </a:solidFill>
              </a:rPr>
              <a:t>Benefits to Campbell River from Utilizing Wood Chips in Coastal Flood Mitigation:</a:t>
            </a:r>
          </a:p>
        </p:txBody>
      </p:sp>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458599" y="1856358"/>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10723" y="1777764"/>
            <a:ext cx="399030" cy="238221"/>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67848" y="1712490"/>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sp>
        <p:nvSpPr>
          <p:cNvPr id="4" name="Rectangle 3">
            <a:extLst>
              <a:ext uri="{FF2B5EF4-FFF2-40B4-BE49-F238E27FC236}">
                <a16:creationId xmlns:a16="http://schemas.microsoft.com/office/drawing/2014/main" id="{94DD3756-EFB6-1744-BBEE-F2BC40E31020}"/>
              </a:ext>
            </a:extLst>
          </p:cNvPr>
          <p:cNvSpPr/>
          <p:nvPr/>
        </p:nvSpPr>
        <p:spPr>
          <a:xfrm>
            <a:off x="936184" y="1829374"/>
            <a:ext cx="9686770" cy="2689175"/>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442538D5-ED4C-794C-8833-C059B7AD4DFA}"/>
              </a:ext>
            </a:extLst>
          </p:cNvPr>
          <p:cNvSpPr/>
          <p:nvPr/>
        </p:nvSpPr>
        <p:spPr>
          <a:xfrm>
            <a:off x="5070431" y="4490567"/>
            <a:ext cx="5537014" cy="1943660"/>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descr="A group of people wearing hardhats and hard hats working on a construction site&#10;&#10;Description automatically generated with low confidence">
            <a:extLst>
              <a:ext uri="{FF2B5EF4-FFF2-40B4-BE49-F238E27FC236}">
                <a16:creationId xmlns:a16="http://schemas.microsoft.com/office/drawing/2014/main" id="{6F6D1018-9B67-A444-ACE0-7A16C84B2F01}"/>
              </a:ext>
            </a:extLst>
          </p:cNvPr>
          <p:cNvPicPr>
            <a:picLocks noChangeAspect="1"/>
          </p:cNvPicPr>
          <p:nvPr/>
        </p:nvPicPr>
        <p:blipFill>
          <a:blip r:embed="rId14"/>
          <a:stretch>
            <a:fillRect/>
          </a:stretch>
        </p:blipFill>
        <p:spPr>
          <a:xfrm>
            <a:off x="5194714" y="2801919"/>
            <a:ext cx="5379765" cy="3556622"/>
          </a:xfrm>
          <a:prstGeom prst="rect">
            <a:avLst/>
          </a:prstGeom>
        </p:spPr>
      </p:pic>
      <p:sp>
        <p:nvSpPr>
          <p:cNvPr id="15" name="TextBox 14">
            <a:extLst>
              <a:ext uri="{FF2B5EF4-FFF2-40B4-BE49-F238E27FC236}">
                <a16:creationId xmlns:a16="http://schemas.microsoft.com/office/drawing/2014/main" id="{1B9224E9-27C3-2F47-B4C0-2F63FA81FEFA}"/>
              </a:ext>
            </a:extLst>
          </p:cNvPr>
          <p:cNvSpPr txBox="1"/>
          <p:nvPr/>
        </p:nvSpPr>
        <p:spPr>
          <a:xfrm>
            <a:off x="936184" y="1785030"/>
            <a:ext cx="8189935"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FF00"/>
                </a:solidFill>
              </a:rPr>
              <a:t>Can source 168,000 – 300,000 cubic meters of wood chips from local forest operators</a:t>
            </a:r>
          </a:p>
          <a:p>
            <a:pPr marL="457200" indent="-457200">
              <a:buFont typeface="Arial" panose="020B0604020202020204" pitchFamily="34" charset="0"/>
              <a:buChar char="•"/>
            </a:pPr>
            <a:r>
              <a:rPr lang="en-US" sz="2800" dirty="0">
                <a:solidFill>
                  <a:srgbClr val="FFFF00"/>
                </a:solidFill>
              </a:rPr>
              <a:t>This provides local forest industry jobs</a:t>
            </a:r>
          </a:p>
          <a:p>
            <a:pPr marL="457200" indent="-457200">
              <a:buFont typeface="Arial" panose="020B0604020202020204" pitchFamily="34" charset="0"/>
              <a:buChar char="•"/>
            </a:pPr>
            <a:r>
              <a:rPr lang="en-US" sz="2800" dirty="0">
                <a:solidFill>
                  <a:srgbClr val="FFFF00"/>
                </a:solidFill>
              </a:rPr>
              <a:t>Reduces local wildfire fuel/risk</a:t>
            </a:r>
          </a:p>
          <a:p>
            <a:pPr marL="457200" indent="-457200">
              <a:buFont typeface="Arial" panose="020B0604020202020204" pitchFamily="34" charset="0"/>
              <a:buChar char="•"/>
            </a:pPr>
            <a:r>
              <a:rPr lang="en-US" sz="2800" dirty="0">
                <a:solidFill>
                  <a:srgbClr val="FFFF00"/>
                </a:solidFill>
              </a:rPr>
              <a:t>Reduces need for control burn </a:t>
            </a:r>
          </a:p>
          <a:p>
            <a:pPr marL="457200" indent="-457200">
              <a:buFont typeface="Arial" panose="020B0604020202020204" pitchFamily="34" charset="0"/>
              <a:buChar char="•"/>
            </a:pPr>
            <a:r>
              <a:rPr lang="en-US" sz="2800" dirty="0">
                <a:solidFill>
                  <a:srgbClr val="FFFF00"/>
                </a:solidFill>
              </a:rPr>
              <a:t>Improves air quality</a:t>
            </a:r>
            <a:endParaRPr lang="en-CA" sz="2800" dirty="0">
              <a:solidFill>
                <a:srgbClr val="FFFF00"/>
              </a:solidFill>
            </a:endParaRPr>
          </a:p>
          <a:p>
            <a:r>
              <a:rPr lang="en-US" sz="2800" dirty="0">
                <a:solidFill>
                  <a:srgbClr val="FFFF00"/>
                </a:solidFill>
              </a:rPr>
              <a:t> </a:t>
            </a:r>
            <a:endParaRPr lang="en-CA" sz="2800" dirty="0">
              <a:solidFill>
                <a:srgbClr val="FFFF00"/>
              </a:solidFill>
            </a:endParaRPr>
          </a:p>
          <a:p>
            <a:pPr marL="457200" indent="-457200">
              <a:buFont typeface="Arial" panose="020B0604020202020204" pitchFamily="34" charset="0"/>
              <a:buChar char="•"/>
            </a:pPr>
            <a:endParaRPr lang="en-CA" sz="2800" dirty="0">
              <a:solidFill>
                <a:srgbClr val="FFFF00"/>
              </a:solidFill>
            </a:endParaRPr>
          </a:p>
        </p:txBody>
      </p:sp>
    </p:spTree>
    <p:extLst>
      <p:ext uri="{BB962C8B-B14F-4D97-AF65-F5344CB8AC3E}">
        <p14:creationId xmlns:p14="http://schemas.microsoft.com/office/powerpoint/2010/main" val="2614007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6">
            <a:alphaModFix/>
            <a:extLst>
              <a:ext uri="{28A0092B-C50C-407E-A947-70E740481C1C}">
                <a14:useLocalDpi xmlns:a14="http://schemas.microsoft.com/office/drawing/2010/main"/>
              </a:ext>
            </a:extLst>
          </a:blip>
          <a:stretch>
            <a:fillRect/>
          </a:stretch>
        </p:blipFill>
        <p:spPr>
          <a:xfrm>
            <a:off x="-146304" y="-296989"/>
            <a:ext cx="12338304" cy="9253728"/>
          </a:xfrm>
          <a:prstGeom prst="rect">
            <a:avLst/>
          </a:prstGeom>
        </p:spPr>
      </p:pic>
      <p:sp>
        <p:nvSpPr>
          <p:cNvPr id="87" name="Rectangle 86">
            <a:extLst>
              <a:ext uri="{FF2B5EF4-FFF2-40B4-BE49-F238E27FC236}">
                <a16:creationId xmlns:a16="http://schemas.microsoft.com/office/drawing/2014/main" id="{01066E97-193C-5247-8F48-943EBE86C110}"/>
              </a:ext>
            </a:extLst>
          </p:cNvPr>
          <p:cNvSpPr/>
          <p:nvPr/>
        </p:nvSpPr>
        <p:spPr>
          <a:xfrm>
            <a:off x="1500162" y="70150"/>
            <a:ext cx="8807065" cy="1731802"/>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364049" y="2013778"/>
            <a:ext cx="399030" cy="238221"/>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10723" y="1777764"/>
            <a:ext cx="399030" cy="238221"/>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67848" y="1712490"/>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135749" y="293807"/>
            <a:ext cx="9144000" cy="1357513"/>
          </a:xfrm>
        </p:spPr>
        <p:txBody>
          <a:bodyPr>
            <a:normAutofit/>
          </a:bodyPr>
          <a:lstStyle/>
          <a:p>
            <a:r>
              <a:rPr lang="en-US" sz="4400" u="sng" dirty="0">
                <a:solidFill>
                  <a:srgbClr val="FFFF00"/>
                </a:solidFill>
              </a:rPr>
              <a:t>Advantages to Wood </a:t>
            </a:r>
            <a:r>
              <a:rPr lang="en-US" sz="4400" u="sng" dirty="0" err="1">
                <a:solidFill>
                  <a:srgbClr val="FFFF00"/>
                </a:solidFill>
              </a:rPr>
              <a:t>Fibre</a:t>
            </a:r>
            <a:r>
              <a:rPr lang="en-US" sz="4400" u="sng" dirty="0">
                <a:solidFill>
                  <a:srgbClr val="FFFF00"/>
                </a:solidFill>
              </a:rPr>
              <a:t> </a:t>
            </a:r>
            <a:br>
              <a:rPr lang="en-US" sz="4400" u="sng" dirty="0">
                <a:solidFill>
                  <a:srgbClr val="FFFF00"/>
                </a:solidFill>
              </a:rPr>
            </a:br>
            <a:r>
              <a:rPr lang="en-US" sz="4400" u="sng" dirty="0">
                <a:solidFill>
                  <a:srgbClr val="FFFF00"/>
                </a:solidFill>
              </a:rPr>
              <a:t>Shoreline </a:t>
            </a:r>
            <a:r>
              <a:rPr lang="en-US" sz="4400" u="sng" dirty="0" err="1">
                <a:solidFill>
                  <a:srgbClr val="FFFF00"/>
                </a:solidFill>
              </a:rPr>
              <a:t>Nutrificaiton</a:t>
            </a:r>
            <a:endParaRPr lang="en-US" sz="4400" u="sng" dirty="0">
              <a:solidFill>
                <a:srgbClr val="FFFF00"/>
              </a:solidFill>
            </a:endParaRPr>
          </a:p>
        </p:txBody>
      </p:sp>
      <p:pic>
        <p:nvPicPr>
          <p:cNvPr id="88" name="Picture 87" descr="A picture containing grass, outdoor, wood&#10;&#10;Description automatically generated">
            <a:extLst>
              <a:ext uri="{FF2B5EF4-FFF2-40B4-BE49-F238E27FC236}">
                <a16:creationId xmlns:a16="http://schemas.microsoft.com/office/drawing/2014/main" id="{99093ED2-DC2A-D348-9980-DDCC002BB3C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27537" y="1984562"/>
            <a:ext cx="585861" cy="349759"/>
          </a:xfrm>
          <a:prstGeom prst="rect">
            <a:avLst/>
          </a:prstGeom>
        </p:spPr>
      </p:pic>
      <p:pic>
        <p:nvPicPr>
          <p:cNvPr id="89" name="Picture 88" descr="A picture containing grass, outdoor, wood&#10;&#10;Description automatically generated">
            <a:extLst>
              <a:ext uri="{FF2B5EF4-FFF2-40B4-BE49-F238E27FC236}">
                <a16:creationId xmlns:a16="http://schemas.microsoft.com/office/drawing/2014/main" id="{C1151692-719B-CA4D-AB3C-7AA342FF81E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19021" y="1929892"/>
            <a:ext cx="585861" cy="349759"/>
          </a:xfrm>
          <a:prstGeom prst="rect">
            <a:avLst/>
          </a:prstGeom>
        </p:spPr>
      </p:pic>
      <p:pic>
        <p:nvPicPr>
          <p:cNvPr id="90" name="Picture 89" descr="A picture containing grass, outdoor, wood&#10;&#10;Description automatically generated">
            <a:extLst>
              <a:ext uri="{FF2B5EF4-FFF2-40B4-BE49-F238E27FC236}">
                <a16:creationId xmlns:a16="http://schemas.microsoft.com/office/drawing/2014/main" id="{7809A274-5474-7243-B237-6167EB40D6E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711140" y="1863067"/>
            <a:ext cx="424431" cy="253385"/>
          </a:xfrm>
          <a:prstGeom prst="rect">
            <a:avLst/>
          </a:prstGeom>
        </p:spPr>
      </p:pic>
      <p:pic>
        <p:nvPicPr>
          <p:cNvPr id="91" name="Picture 90" descr="A picture containing grass, outdoor, wood&#10;&#10;Description automatically generated">
            <a:extLst>
              <a:ext uri="{FF2B5EF4-FFF2-40B4-BE49-F238E27FC236}">
                <a16:creationId xmlns:a16="http://schemas.microsoft.com/office/drawing/2014/main" id="{D51A6685-2E6A-6B4E-B520-FBAB34690B9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246565" y="1880974"/>
            <a:ext cx="424431" cy="253385"/>
          </a:xfrm>
          <a:prstGeom prst="rect">
            <a:avLst/>
          </a:prstGeom>
        </p:spPr>
      </p:pic>
      <p:pic>
        <p:nvPicPr>
          <p:cNvPr id="92" name="Picture 91" descr="A picture containing grass, outdoor, wood&#10;&#10;Description automatically generated">
            <a:extLst>
              <a:ext uri="{FF2B5EF4-FFF2-40B4-BE49-F238E27FC236}">
                <a16:creationId xmlns:a16="http://schemas.microsoft.com/office/drawing/2014/main" id="{A8CC4779-9844-C643-B4BB-A4F3532CE09F}"/>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863540" y="2067553"/>
            <a:ext cx="424431" cy="201299"/>
          </a:xfrm>
          <a:prstGeom prst="rect">
            <a:avLst/>
          </a:prstGeom>
        </p:spPr>
      </p:pic>
      <p:sp>
        <p:nvSpPr>
          <p:cNvPr id="4" name="Rectangle 3">
            <a:extLst>
              <a:ext uri="{FF2B5EF4-FFF2-40B4-BE49-F238E27FC236}">
                <a16:creationId xmlns:a16="http://schemas.microsoft.com/office/drawing/2014/main" id="{94DD3756-EFB6-1744-BBEE-F2BC40E31020}"/>
              </a:ext>
            </a:extLst>
          </p:cNvPr>
          <p:cNvSpPr/>
          <p:nvPr/>
        </p:nvSpPr>
        <p:spPr>
          <a:xfrm>
            <a:off x="901648" y="2292396"/>
            <a:ext cx="9702139" cy="4152389"/>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B9224E9-27C3-2F47-B4C0-2F63FA81FEFA}"/>
              </a:ext>
            </a:extLst>
          </p:cNvPr>
          <p:cNvSpPr txBox="1"/>
          <p:nvPr/>
        </p:nvSpPr>
        <p:spPr>
          <a:xfrm>
            <a:off x="1026288" y="2413628"/>
            <a:ext cx="9510655"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FF00"/>
                </a:solidFill>
              </a:rPr>
              <a:t>Subsidized material cost by leveraging grant funding for wood </a:t>
            </a:r>
            <a:r>
              <a:rPr lang="en-US" sz="2800" dirty="0" err="1">
                <a:solidFill>
                  <a:srgbClr val="FFFF00"/>
                </a:solidFill>
              </a:rPr>
              <a:t>fibre</a:t>
            </a:r>
            <a:r>
              <a:rPr lang="en-US" sz="2800" dirty="0">
                <a:solidFill>
                  <a:srgbClr val="FFFF00"/>
                </a:solidFill>
              </a:rPr>
              <a:t> utilization</a:t>
            </a:r>
          </a:p>
          <a:p>
            <a:pPr marL="457200" indent="-457200">
              <a:buFont typeface="Arial" panose="020B0604020202020204" pitchFamily="34" charset="0"/>
              <a:buChar char="•"/>
            </a:pPr>
            <a:r>
              <a:rPr lang="en-US" sz="2800" dirty="0">
                <a:solidFill>
                  <a:srgbClr val="FFFF00"/>
                </a:solidFill>
              </a:rPr>
              <a:t>High matrix value to trap sand and aggregate enhancing quality and ecology of beach</a:t>
            </a:r>
          </a:p>
          <a:p>
            <a:pPr marL="457200" indent="-457200">
              <a:buFont typeface="Arial" panose="020B0604020202020204" pitchFamily="34" charset="0"/>
              <a:buChar char="•"/>
            </a:pPr>
            <a:r>
              <a:rPr lang="en-US" sz="2800" dirty="0">
                <a:solidFill>
                  <a:srgbClr val="FFFF00"/>
                </a:solidFill>
              </a:rPr>
              <a:t>Some of that material will likely disperse throughout intertidal zone, getting trapped between rocks further improving sediment retention.</a:t>
            </a:r>
          </a:p>
          <a:p>
            <a:pPr marL="457200" indent="-457200">
              <a:buFont typeface="Arial" panose="020B0604020202020204" pitchFamily="34" charset="0"/>
              <a:buChar char="•"/>
            </a:pPr>
            <a:r>
              <a:rPr lang="en-US" sz="2800" dirty="0">
                <a:solidFill>
                  <a:srgbClr val="FFFF00"/>
                </a:solidFill>
              </a:rPr>
              <a:t>Over time this increase in substrate will improve intertidal zone habitat for invertebrates </a:t>
            </a:r>
          </a:p>
        </p:txBody>
      </p:sp>
    </p:spTree>
    <p:extLst>
      <p:ext uri="{BB962C8B-B14F-4D97-AF65-F5344CB8AC3E}">
        <p14:creationId xmlns:p14="http://schemas.microsoft.com/office/powerpoint/2010/main" val="787199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46304" y="-296989"/>
            <a:ext cx="12338304" cy="9253728"/>
          </a:xfrm>
          <a:prstGeom prst="rect">
            <a:avLst/>
          </a:prstGeom>
        </p:spPr>
      </p:pic>
    </p:spTree>
    <p:extLst>
      <p:ext uri="{BB962C8B-B14F-4D97-AF65-F5344CB8AC3E}">
        <p14:creationId xmlns:p14="http://schemas.microsoft.com/office/powerpoint/2010/main" val="4046546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72373" y="-254648"/>
            <a:ext cx="12338304" cy="9253728"/>
          </a:xfrm>
          <a:prstGeom prst="rect">
            <a:avLst/>
          </a:prstGeom>
        </p:spPr>
      </p:pic>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60316" y="1976097"/>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59675" y="1947545"/>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10723" y="1777764"/>
            <a:ext cx="399030" cy="300440"/>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66949" y="1826842"/>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spTree>
    <p:extLst>
      <p:ext uri="{BB962C8B-B14F-4D97-AF65-F5344CB8AC3E}">
        <p14:creationId xmlns:p14="http://schemas.microsoft.com/office/powerpoint/2010/main" val="3041925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30538" y="-296989"/>
            <a:ext cx="12338304" cy="9253728"/>
          </a:xfrm>
          <a:prstGeom prst="rect">
            <a:avLst/>
          </a:prstGeom>
        </p:spPr>
      </p:pic>
      <p:sp>
        <p:nvSpPr>
          <p:cNvPr id="87" name="Rectangle 86">
            <a:extLst>
              <a:ext uri="{FF2B5EF4-FFF2-40B4-BE49-F238E27FC236}">
                <a16:creationId xmlns:a16="http://schemas.microsoft.com/office/drawing/2014/main" id="{01066E97-193C-5247-8F48-943EBE86C110}"/>
              </a:ext>
            </a:extLst>
          </p:cNvPr>
          <p:cNvSpPr/>
          <p:nvPr/>
        </p:nvSpPr>
        <p:spPr>
          <a:xfrm>
            <a:off x="868958" y="383673"/>
            <a:ext cx="9408063" cy="1192957"/>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46304" y="-893064"/>
            <a:ext cx="10528554" cy="2387600"/>
          </a:xfrm>
        </p:spPr>
        <p:txBody>
          <a:bodyPr>
            <a:normAutofit/>
          </a:bodyPr>
          <a:lstStyle/>
          <a:p>
            <a:r>
              <a:rPr lang="en-US" u="sng" dirty="0">
                <a:solidFill>
                  <a:srgbClr val="FFFF00"/>
                </a:solidFill>
              </a:rPr>
              <a:t>Conclusions</a:t>
            </a:r>
          </a:p>
        </p:txBody>
      </p:sp>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58599" y="1856358"/>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10723" y="1777764"/>
            <a:ext cx="399030" cy="238221"/>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7848" y="1712490"/>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sp>
        <p:nvSpPr>
          <p:cNvPr id="3" name="Rectangle 2">
            <a:extLst>
              <a:ext uri="{FF2B5EF4-FFF2-40B4-BE49-F238E27FC236}">
                <a16:creationId xmlns:a16="http://schemas.microsoft.com/office/drawing/2014/main" id="{3717A9D3-00B9-D944-B0B7-043F145DD7D4}"/>
              </a:ext>
            </a:extLst>
          </p:cNvPr>
          <p:cNvSpPr/>
          <p:nvPr/>
        </p:nvSpPr>
        <p:spPr>
          <a:xfrm>
            <a:off x="931468" y="2346731"/>
            <a:ext cx="9408063" cy="3998421"/>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extLst>
              <a:ext uri="{FF2B5EF4-FFF2-40B4-BE49-F238E27FC236}">
                <a16:creationId xmlns:a16="http://schemas.microsoft.com/office/drawing/2014/main" id="{C1ECF7BD-4C04-0D4A-9277-3EDE01A9BE28}"/>
              </a:ext>
            </a:extLst>
          </p:cNvPr>
          <p:cNvSpPr txBox="1"/>
          <p:nvPr/>
        </p:nvSpPr>
        <p:spPr>
          <a:xfrm>
            <a:off x="1054342" y="2478974"/>
            <a:ext cx="9174364"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FF00"/>
                </a:solidFill>
              </a:rPr>
              <a:t>Organic Shoreline Nutrification for Coastal Flood Mitigation provides Economic Development through enhanced beach areas.  This raises the value of the CR shoreline for residents, tourism and the ability of the community to attract businesses.</a:t>
            </a:r>
          </a:p>
          <a:p>
            <a:pPr marL="285750" indent="-285750">
              <a:buFont typeface="Arial" panose="020B0604020202020204" pitchFamily="34" charset="0"/>
              <a:buChar char="•"/>
            </a:pPr>
            <a:r>
              <a:rPr lang="en-US" sz="2400" dirty="0">
                <a:solidFill>
                  <a:srgbClr val="FFFF00"/>
                </a:solidFill>
              </a:rPr>
              <a:t>Utilizing Residual wood </a:t>
            </a:r>
            <a:r>
              <a:rPr lang="en-US" sz="2400" dirty="0" err="1">
                <a:solidFill>
                  <a:srgbClr val="FFFF00"/>
                </a:solidFill>
              </a:rPr>
              <a:t>fibre</a:t>
            </a:r>
            <a:r>
              <a:rPr lang="en-US" sz="2400" dirty="0">
                <a:solidFill>
                  <a:srgbClr val="FFFF00"/>
                </a:solidFill>
              </a:rPr>
              <a:t> as the </a:t>
            </a:r>
            <a:r>
              <a:rPr lang="en-US" sz="2400" dirty="0" err="1">
                <a:solidFill>
                  <a:srgbClr val="FFFF00"/>
                </a:solidFill>
              </a:rPr>
              <a:t>Nutrficiation</a:t>
            </a:r>
            <a:r>
              <a:rPr lang="en-US" sz="2400" dirty="0">
                <a:solidFill>
                  <a:srgbClr val="FFFF00"/>
                </a:solidFill>
              </a:rPr>
              <a:t> material is economic development by engaging local forest operators to supply 168,000-300,000 cubic meters of wood chips</a:t>
            </a:r>
          </a:p>
          <a:p>
            <a:pPr marL="285750" indent="-285750">
              <a:buFont typeface="Arial" panose="020B0604020202020204" pitchFamily="34" charset="0"/>
              <a:buChar char="•"/>
            </a:pPr>
            <a:r>
              <a:rPr lang="en-US" sz="2400" dirty="0">
                <a:solidFill>
                  <a:srgbClr val="FFFF00"/>
                </a:solidFill>
              </a:rPr>
              <a:t>Return on investment for flood migration alone is 6:1 and considering the economic benefits from organic shoreline nutrification that ratio can only increase providing extremely good value for the city.</a:t>
            </a:r>
          </a:p>
          <a:p>
            <a:pPr marL="285750" indent="-285750">
              <a:buFont typeface="Arial" panose="020B0604020202020204" pitchFamily="34" charset="0"/>
              <a:buChar char="•"/>
            </a:pPr>
            <a:endParaRPr lang="en-US" sz="2400" dirty="0">
              <a:solidFill>
                <a:srgbClr val="FFFF00"/>
              </a:solidFill>
            </a:endParaRPr>
          </a:p>
        </p:txBody>
      </p:sp>
    </p:spTree>
    <p:extLst>
      <p:ext uri="{BB962C8B-B14F-4D97-AF65-F5344CB8AC3E}">
        <p14:creationId xmlns:p14="http://schemas.microsoft.com/office/powerpoint/2010/main" val="2963561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130538" y="-296989"/>
            <a:ext cx="12338304" cy="9253728"/>
          </a:xfrm>
          <a:prstGeom prst="rect">
            <a:avLst/>
          </a:prstGeom>
        </p:spPr>
      </p:pic>
      <p:sp>
        <p:nvSpPr>
          <p:cNvPr id="87" name="Rectangle 86">
            <a:extLst>
              <a:ext uri="{FF2B5EF4-FFF2-40B4-BE49-F238E27FC236}">
                <a16:creationId xmlns:a16="http://schemas.microsoft.com/office/drawing/2014/main" id="{01066E97-193C-5247-8F48-943EBE86C110}"/>
              </a:ext>
            </a:extLst>
          </p:cNvPr>
          <p:cNvSpPr/>
          <p:nvPr/>
        </p:nvSpPr>
        <p:spPr>
          <a:xfrm>
            <a:off x="2828587" y="519289"/>
            <a:ext cx="4588712" cy="1057341"/>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46304" y="-893064"/>
            <a:ext cx="10528554" cy="2387600"/>
          </a:xfrm>
        </p:spPr>
        <p:txBody>
          <a:bodyPr>
            <a:normAutofit/>
          </a:bodyPr>
          <a:lstStyle/>
          <a:p>
            <a:r>
              <a:rPr lang="en-US" u="sng" dirty="0">
                <a:solidFill>
                  <a:srgbClr val="FFFF00"/>
                </a:solidFill>
              </a:rPr>
              <a:t>Actions</a:t>
            </a:r>
          </a:p>
        </p:txBody>
      </p:sp>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458599" y="1856358"/>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10723" y="1777764"/>
            <a:ext cx="399030" cy="238221"/>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67848" y="1712490"/>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sp>
        <p:nvSpPr>
          <p:cNvPr id="3" name="Rectangle 2">
            <a:extLst>
              <a:ext uri="{FF2B5EF4-FFF2-40B4-BE49-F238E27FC236}">
                <a16:creationId xmlns:a16="http://schemas.microsoft.com/office/drawing/2014/main" id="{3717A9D3-00B9-D944-B0B7-043F145DD7D4}"/>
              </a:ext>
            </a:extLst>
          </p:cNvPr>
          <p:cNvSpPr/>
          <p:nvPr/>
        </p:nvSpPr>
        <p:spPr>
          <a:xfrm>
            <a:off x="873795" y="2110876"/>
            <a:ext cx="9239824" cy="2210351"/>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extLst>
              <a:ext uri="{FF2B5EF4-FFF2-40B4-BE49-F238E27FC236}">
                <a16:creationId xmlns:a16="http://schemas.microsoft.com/office/drawing/2014/main" id="{C1ECF7BD-4C04-0D4A-9277-3EDE01A9BE28}"/>
              </a:ext>
            </a:extLst>
          </p:cNvPr>
          <p:cNvSpPr txBox="1"/>
          <p:nvPr/>
        </p:nvSpPr>
        <p:spPr>
          <a:xfrm>
            <a:off x="1010723" y="2246237"/>
            <a:ext cx="9174364"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FF00"/>
                </a:solidFill>
              </a:rPr>
              <a:t>In light of compelling economic benefits and to capitalize on existing  funding available, I request that City Council introduce and approve a resolution to prioritize Organic Shoreline </a:t>
            </a:r>
            <a:r>
              <a:rPr lang="en-US" sz="2400" dirty="0" err="1">
                <a:solidFill>
                  <a:srgbClr val="FFFF00"/>
                </a:solidFill>
              </a:rPr>
              <a:t>Nutrificaton</a:t>
            </a:r>
            <a:r>
              <a:rPr lang="en-US" sz="2400" dirty="0">
                <a:solidFill>
                  <a:srgbClr val="FFFF00"/>
                </a:solidFill>
              </a:rPr>
              <a:t> as part of Coastal Flood Mitigation by including this method in an application to the Union of BC Municipalities for 2021 program funding.</a:t>
            </a:r>
          </a:p>
        </p:txBody>
      </p:sp>
    </p:spTree>
    <p:extLst>
      <p:ext uri="{BB962C8B-B14F-4D97-AF65-F5344CB8AC3E}">
        <p14:creationId xmlns:p14="http://schemas.microsoft.com/office/powerpoint/2010/main" val="3526290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46304" y="-296989"/>
            <a:ext cx="12338304" cy="9253728"/>
          </a:xfrm>
          <a:prstGeom prst="rect">
            <a:avLst/>
          </a:prstGeom>
        </p:spPr>
      </p:pic>
      <p:sp>
        <p:nvSpPr>
          <p:cNvPr id="6" name="Rectangle 5">
            <a:extLst>
              <a:ext uri="{FF2B5EF4-FFF2-40B4-BE49-F238E27FC236}">
                <a16:creationId xmlns:a16="http://schemas.microsoft.com/office/drawing/2014/main" id="{657F2512-B5CA-DB4A-B1D8-C2C4D649CF86}"/>
              </a:ext>
            </a:extLst>
          </p:cNvPr>
          <p:cNvSpPr/>
          <p:nvPr/>
        </p:nvSpPr>
        <p:spPr>
          <a:xfrm>
            <a:off x="2359378" y="887289"/>
            <a:ext cx="3905955" cy="900886"/>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196621" y="759586"/>
            <a:ext cx="6366933" cy="921449"/>
          </a:xfrm>
        </p:spPr>
        <p:txBody>
          <a:bodyPr>
            <a:normAutofit/>
          </a:bodyPr>
          <a:lstStyle/>
          <a:p>
            <a:r>
              <a:rPr lang="en-US" sz="4400" dirty="0">
                <a:solidFill>
                  <a:srgbClr val="FFFF00"/>
                </a:solidFill>
              </a:rPr>
              <a:t>Introduction</a:t>
            </a:r>
          </a:p>
        </p:txBody>
      </p:sp>
      <p:sp>
        <p:nvSpPr>
          <p:cNvPr id="7" name="Rectangle 6">
            <a:extLst>
              <a:ext uri="{FF2B5EF4-FFF2-40B4-BE49-F238E27FC236}">
                <a16:creationId xmlns:a16="http://schemas.microsoft.com/office/drawing/2014/main" id="{474AEB4A-3C96-F546-A16A-25B4598380B5}"/>
              </a:ext>
            </a:extLst>
          </p:cNvPr>
          <p:cNvSpPr/>
          <p:nvPr/>
        </p:nvSpPr>
        <p:spPr>
          <a:xfrm>
            <a:off x="1303866" y="2319380"/>
            <a:ext cx="9144000" cy="2750446"/>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8D6FE05-39AD-534C-AAE8-2A209F9240AF}"/>
              </a:ext>
            </a:extLst>
          </p:cNvPr>
          <p:cNvSpPr>
            <a:spLocks noGrp="1"/>
          </p:cNvSpPr>
          <p:nvPr>
            <p:ph type="subTitle" idx="1"/>
          </p:nvPr>
        </p:nvSpPr>
        <p:spPr>
          <a:xfrm>
            <a:off x="1303866" y="2426520"/>
            <a:ext cx="9144000" cy="2643305"/>
          </a:xfrm>
        </p:spPr>
        <p:txBody>
          <a:bodyPr>
            <a:normAutofit lnSpcReduction="10000"/>
          </a:bodyPr>
          <a:lstStyle/>
          <a:p>
            <a:pPr marL="342900" indent="-342900" algn="l">
              <a:buFont typeface="Arial" panose="020B0604020202020204" pitchFamily="34" charset="0"/>
              <a:buChar char="•"/>
            </a:pPr>
            <a:r>
              <a:rPr lang="en-US" u="sng" dirty="0">
                <a:solidFill>
                  <a:srgbClr val="FFFF00"/>
                </a:solidFill>
                <a:hlinkClick r:id="rId3">
                  <a:extLst>
                    <a:ext uri="{A12FA001-AC4F-418D-AE19-62706E023703}">
                      <ahyp:hlinkClr xmlns:ahyp="http://schemas.microsoft.com/office/drawing/2018/hyperlinkcolor" val="tx"/>
                    </a:ext>
                  </a:extLst>
                </a:hlinkClick>
              </a:rPr>
              <a:t>Bruce Bradley</a:t>
            </a:r>
            <a:r>
              <a:rPr lang="en-US" dirty="0">
                <a:solidFill>
                  <a:srgbClr val="FFFF00"/>
                </a:solidFill>
                <a:hlinkClick r:id="rId3">
                  <a:extLst>
                    <a:ext uri="{A12FA001-AC4F-418D-AE19-62706E023703}">
                      <ahyp:hlinkClr xmlns:ahyp="http://schemas.microsoft.com/office/drawing/2018/hyperlinkcolor" val="tx"/>
                    </a:ext>
                  </a:extLst>
                </a:hlinkClick>
              </a:rPr>
              <a:t> </a:t>
            </a:r>
            <a:r>
              <a:rPr lang="en-US" dirty="0">
                <a:solidFill>
                  <a:srgbClr val="FFFF00"/>
                </a:solidFill>
              </a:rPr>
              <a:t>– Owner of BC Timber Goats</a:t>
            </a:r>
          </a:p>
          <a:p>
            <a:pPr marL="342900" indent="-342900" algn="l">
              <a:buFont typeface="Arial" panose="020B0604020202020204" pitchFamily="34" charset="0"/>
              <a:buChar char="•"/>
            </a:pPr>
            <a:r>
              <a:rPr lang="en-US" dirty="0">
                <a:solidFill>
                  <a:srgbClr val="FFFF00"/>
                </a:solidFill>
              </a:rPr>
              <a:t>Moved to Campbell River in 2013 for commercial dive school</a:t>
            </a:r>
          </a:p>
          <a:p>
            <a:pPr marL="342900" indent="-342900" algn="l">
              <a:buFont typeface="Arial" panose="020B0604020202020204" pitchFamily="34" charset="0"/>
              <a:buChar char="•"/>
            </a:pPr>
            <a:r>
              <a:rPr lang="en-US" dirty="0">
                <a:solidFill>
                  <a:srgbClr val="FFFF00"/>
                </a:solidFill>
              </a:rPr>
              <a:t>Worked as diver in local aquaculture and Commercial Fishing before starting BC Timber Goats in 2019</a:t>
            </a:r>
          </a:p>
          <a:p>
            <a:pPr marL="342900" indent="-342900" algn="l">
              <a:buFont typeface="Arial" panose="020B0604020202020204" pitchFamily="34" charset="0"/>
              <a:buChar char="•"/>
            </a:pPr>
            <a:r>
              <a:rPr lang="en-US" dirty="0">
                <a:solidFill>
                  <a:srgbClr val="FFFF00"/>
                </a:solidFill>
              </a:rPr>
              <a:t>Discovered Thatching for Sand Dunes or “Organic Shoreline </a:t>
            </a:r>
            <a:r>
              <a:rPr lang="en-US" dirty="0" err="1">
                <a:solidFill>
                  <a:srgbClr val="FFFF00"/>
                </a:solidFill>
              </a:rPr>
              <a:t>Nutrificaton</a:t>
            </a:r>
            <a:r>
              <a:rPr lang="en-US" dirty="0">
                <a:solidFill>
                  <a:srgbClr val="FFFF00"/>
                </a:solidFill>
              </a:rPr>
              <a:t>” on first Goat Project and this presentation highlights the benefits of applying this concept to the Campbell River Shoreline.</a:t>
            </a:r>
          </a:p>
        </p:txBody>
      </p:sp>
    </p:spTree>
    <p:extLst>
      <p:ext uri="{BB962C8B-B14F-4D97-AF65-F5344CB8AC3E}">
        <p14:creationId xmlns:p14="http://schemas.microsoft.com/office/powerpoint/2010/main" val="1000887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30538" y="-296989"/>
            <a:ext cx="12338304" cy="9253728"/>
          </a:xfrm>
          <a:prstGeom prst="rect">
            <a:avLst/>
          </a:prstGeom>
        </p:spPr>
      </p:pic>
      <p:sp>
        <p:nvSpPr>
          <p:cNvPr id="87" name="Rectangle 86">
            <a:extLst>
              <a:ext uri="{FF2B5EF4-FFF2-40B4-BE49-F238E27FC236}">
                <a16:creationId xmlns:a16="http://schemas.microsoft.com/office/drawing/2014/main" id="{01066E97-193C-5247-8F48-943EBE86C110}"/>
              </a:ext>
            </a:extLst>
          </p:cNvPr>
          <p:cNvSpPr/>
          <p:nvPr/>
        </p:nvSpPr>
        <p:spPr>
          <a:xfrm>
            <a:off x="2578413" y="383673"/>
            <a:ext cx="4897822" cy="1192957"/>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46304" y="-893064"/>
            <a:ext cx="10528554" cy="2387600"/>
          </a:xfrm>
        </p:spPr>
        <p:txBody>
          <a:bodyPr>
            <a:normAutofit/>
          </a:bodyPr>
          <a:lstStyle/>
          <a:p>
            <a:r>
              <a:rPr lang="en-US" u="sng" dirty="0">
                <a:solidFill>
                  <a:srgbClr val="FFFF00"/>
                </a:solidFill>
              </a:rPr>
              <a:t>Questions?</a:t>
            </a:r>
          </a:p>
        </p:txBody>
      </p:sp>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58599" y="1856358"/>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10723" y="1777764"/>
            <a:ext cx="399030" cy="238221"/>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7848" y="1712490"/>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sp>
        <p:nvSpPr>
          <p:cNvPr id="3" name="Rectangle 2">
            <a:extLst>
              <a:ext uri="{FF2B5EF4-FFF2-40B4-BE49-F238E27FC236}">
                <a16:creationId xmlns:a16="http://schemas.microsoft.com/office/drawing/2014/main" id="{3717A9D3-00B9-D944-B0B7-043F145DD7D4}"/>
              </a:ext>
            </a:extLst>
          </p:cNvPr>
          <p:cNvSpPr/>
          <p:nvPr/>
        </p:nvSpPr>
        <p:spPr>
          <a:xfrm>
            <a:off x="1017531" y="2840503"/>
            <a:ext cx="3468972" cy="2077064"/>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extLst>
              <a:ext uri="{FF2B5EF4-FFF2-40B4-BE49-F238E27FC236}">
                <a16:creationId xmlns:a16="http://schemas.microsoft.com/office/drawing/2014/main" id="{C1ECF7BD-4C04-0D4A-9277-3EDE01A9BE28}"/>
              </a:ext>
            </a:extLst>
          </p:cNvPr>
          <p:cNvSpPr txBox="1"/>
          <p:nvPr/>
        </p:nvSpPr>
        <p:spPr>
          <a:xfrm>
            <a:off x="1155025" y="2941683"/>
            <a:ext cx="9174364" cy="1569660"/>
          </a:xfrm>
          <a:prstGeom prst="rect">
            <a:avLst/>
          </a:prstGeom>
          <a:noFill/>
        </p:spPr>
        <p:txBody>
          <a:bodyPr wrap="square" rtlCol="0">
            <a:spAutoFit/>
          </a:bodyPr>
          <a:lstStyle/>
          <a:p>
            <a:r>
              <a:rPr lang="en-US" sz="2400" dirty="0">
                <a:solidFill>
                  <a:srgbClr val="FFFF00"/>
                </a:solidFill>
                <a:hlinkClick r:id="rId13">
                  <a:extLst>
                    <a:ext uri="{A12FA001-AC4F-418D-AE19-62706E023703}">
                      <ahyp:hlinkClr xmlns:ahyp="http://schemas.microsoft.com/office/drawing/2018/hyperlinkcolor" val="tx"/>
                    </a:ext>
                  </a:extLst>
                </a:hlinkClick>
              </a:rPr>
              <a:t>Bruce Bradley</a:t>
            </a:r>
            <a:endParaRPr lang="en-US" sz="2400" dirty="0">
              <a:solidFill>
                <a:srgbClr val="FFFF00"/>
              </a:solidFill>
            </a:endParaRPr>
          </a:p>
          <a:p>
            <a:r>
              <a:rPr lang="en-US" sz="2400" u="sng" dirty="0">
                <a:solidFill>
                  <a:srgbClr val="FFFF00"/>
                </a:solidFill>
                <a:hlinkClick r:id="rId14">
                  <a:extLst>
                    <a:ext uri="{A12FA001-AC4F-418D-AE19-62706E023703}">
                      <ahyp:hlinkClr xmlns:ahyp="http://schemas.microsoft.com/office/drawing/2018/hyperlinkcolor" val="tx"/>
                    </a:ext>
                  </a:extLst>
                </a:hlinkClick>
              </a:rPr>
              <a:t>BC Timber Goats</a:t>
            </a:r>
            <a:endParaRPr lang="en-US" sz="2400" u="sng" dirty="0">
              <a:solidFill>
                <a:srgbClr val="FFFF00"/>
              </a:solidFill>
            </a:endParaRPr>
          </a:p>
          <a:p>
            <a:r>
              <a:rPr lang="en-US" sz="2400" u="sng" dirty="0">
                <a:solidFill>
                  <a:srgbClr val="FFFF00"/>
                </a:solidFill>
                <a:hlinkClick r:id="rId15">
                  <a:extLst>
                    <a:ext uri="{A12FA001-AC4F-418D-AE19-62706E023703}">
                      <ahyp:hlinkClr xmlns:ahyp="http://schemas.microsoft.com/office/drawing/2018/hyperlinkcolor" val="tx"/>
                    </a:ext>
                  </a:extLst>
                </a:hlinkClick>
              </a:rPr>
              <a:t>info@bctimbergoat.ca</a:t>
            </a:r>
            <a:endParaRPr lang="en-US" sz="2400" u="sng" dirty="0">
              <a:solidFill>
                <a:srgbClr val="FFFF00"/>
              </a:solidFill>
            </a:endParaRPr>
          </a:p>
          <a:p>
            <a:r>
              <a:rPr lang="en-US" sz="2400" dirty="0">
                <a:solidFill>
                  <a:srgbClr val="FFFF00"/>
                </a:solidFill>
              </a:rPr>
              <a:t>250-203-3534</a:t>
            </a:r>
          </a:p>
        </p:txBody>
      </p:sp>
    </p:spTree>
    <p:extLst>
      <p:ext uri="{BB962C8B-B14F-4D97-AF65-F5344CB8AC3E}">
        <p14:creationId xmlns:p14="http://schemas.microsoft.com/office/powerpoint/2010/main" val="1645542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7C5F0-9A31-C843-9E6E-E8398FC41409}"/>
              </a:ext>
            </a:extLst>
          </p:cNvPr>
          <p:cNvSpPr>
            <a:spLocks noGrp="1"/>
          </p:cNvSpPr>
          <p:nvPr>
            <p:ph type="title"/>
          </p:nvPr>
        </p:nvSpPr>
        <p:spPr/>
        <p:txBody>
          <a:bodyPr/>
          <a:lstStyle/>
          <a:p>
            <a:endParaRPr lang="en-US" dirty="0"/>
          </a:p>
        </p:txBody>
      </p:sp>
      <p:pic>
        <p:nvPicPr>
          <p:cNvPr id="7" name="Content Placeholder 6" descr="A rocky beach with a body of water in the background&#10;&#10;Description automatically generated with low confidence">
            <a:extLst>
              <a:ext uri="{FF2B5EF4-FFF2-40B4-BE49-F238E27FC236}">
                <a16:creationId xmlns:a16="http://schemas.microsoft.com/office/drawing/2014/main" id="{1FBD699C-4A4B-A145-9D65-98FB10740A0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1486" y="-1162308"/>
            <a:ext cx="12243486" cy="9182615"/>
          </a:xfrm>
        </p:spPr>
      </p:pic>
      <p:sp>
        <p:nvSpPr>
          <p:cNvPr id="4" name="Rectangle 3">
            <a:extLst>
              <a:ext uri="{FF2B5EF4-FFF2-40B4-BE49-F238E27FC236}">
                <a16:creationId xmlns:a16="http://schemas.microsoft.com/office/drawing/2014/main" id="{DAB7EEAE-E848-1448-BA50-9793E2FFCCB9}"/>
              </a:ext>
            </a:extLst>
          </p:cNvPr>
          <p:cNvSpPr/>
          <p:nvPr/>
        </p:nvSpPr>
        <p:spPr>
          <a:xfrm>
            <a:off x="923625" y="605481"/>
            <a:ext cx="2202634" cy="766119"/>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1FBE2E52-F01D-9A47-8D24-0BB68A6F61CB}"/>
              </a:ext>
            </a:extLst>
          </p:cNvPr>
          <p:cNvSpPr txBox="1">
            <a:spLocks/>
          </p:cNvSpPr>
          <p:nvPr/>
        </p:nvSpPr>
        <p:spPr>
          <a:xfrm>
            <a:off x="1135749" y="293807"/>
            <a:ext cx="9144000" cy="13575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u="sng" dirty="0">
                <a:solidFill>
                  <a:srgbClr val="FFFF00"/>
                </a:solidFill>
              </a:rPr>
              <a:t>**Cut for Time</a:t>
            </a:r>
          </a:p>
        </p:txBody>
      </p:sp>
      <p:sp>
        <p:nvSpPr>
          <p:cNvPr id="6" name="Rectangle 5">
            <a:extLst>
              <a:ext uri="{FF2B5EF4-FFF2-40B4-BE49-F238E27FC236}">
                <a16:creationId xmlns:a16="http://schemas.microsoft.com/office/drawing/2014/main" id="{17C27918-D4D1-B34D-B6D8-37E0D050A222}"/>
              </a:ext>
            </a:extLst>
          </p:cNvPr>
          <p:cNvSpPr/>
          <p:nvPr/>
        </p:nvSpPr>
        <p:spPr>
          <a:xfrm>
            <a:off x="848412" y="1939685"/>
            <a:ext cx="10046898" cy="1528683"/>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88752799-12BE-C242-B926-140BC10C0187}"/>
              </a:ext>
            </a:extLst>
          </p:cNvPr>
          <p:cNvSpPr txBox="1">
            <a:spLocks/>
          </p:cNvSpPr>
          <p:nvPr/>
        </p:nvSpPr>
        <p:spPr>
          <a:xfrm>
            <a:off x="1296798" y="2071487"/>
            <a:ext cx="9144000" cy="135751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FFFF00"/>
                </a:solidFill>
              </a:rPr>
              <a:t>Pilot Project:</a:t>
            </a:r>
          </a:p>
          <a:p>
            <a:r>
              <a:rPr lang="en-US" u="sng" dirty="0">
                <a:solidFill>
                  <a:srgbClr val="FFFF00"/>
                </a:solidFill>
              </a:rPr>
              <a:t>Intertidal Zone Thatching for Sediment Capture </a:t>
            </a:r>
          </a:p>
        </p:txBody>
      </p:sp>
    </p:spTree>
    <p:extLst>
      <p:ext uri="{BB962C8B-B14F-4D97-AF65-F5344CB8AC3E}">
        <p14:creationId xmlns:p14="http://schemas.microsoft.com/office/powerpoint/2010/main" val="392805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7C5F0-9A31-C843-9E6E-E8398FC41409}"/>
              </a:ext>
            </a:extLst>
          </p:cNvPr>
          <p:cNvSpPr>
            <a:spLocks noGrp="1"/>
          </p:cNvSpPr>
          <p:nvPr>
            <p:ph type="title"/>
          </p:nvPr>
        </p:nvSpPr>
        <p:spPr/>
        <p:txBody>
          <a:bodyPr/>
          <a:lstStyle/>
          <a:p>
            <a:endParaRPr lang="en-US" dirty="0"/>
          </a:p>
        </p:txBody>
      </p:sp>
      <p:pic>
        <p:nvPicPr>
          <p:cNvPr id="7" name="Content Placeholder 6" descr="A rocky beach with a body of water in the background&#10;&#10;Description automatically generated with low confidence">
            <a:extLst>
              <a:ext uri="{FF2B5EF4-FFF2-40B4-BE49-F238E27FC236}">
                <a16:creationId xmlns:a16="http://schemas.microsoft.com/office/drawing/2014/main" id="{1FBD699C-4A4B-A145-9D65-98FB10740A0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1486" y="-1162308"/>
            <a:ext cx="12243486" cy="9182615"/>
          </a:xfrm>
        </p:spPr>
      </p:pic>
      <p:sp>
        <p:nvSpPr>
          <p:cNvPr id="4" name="Rectangle 3">
            <a:extLst>
              <a:ext uri="{FF2B5EF4-FFF2-40B4-BE49-F238E27FC236}">
                <a16:creationId xmlns:a16="http://schemas.microsoft.com/office/drawing/2014/main" id="{DAB7EEAE-E848-1448-BA50-9793E2FFCCB9}"/>
              </a:ext>
            </a:extLst>
          </p:cNvPr>
          <p:cNvSpPr/>
          <p:nvPr/>
        </p:nvSpPr>
        <p:spPr>
          <a:xfrm>
            <a:off x="838200" y="162005"/>
            <a:ext cx="10515600" cy="1528683"/>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1FBE2E52-F01D-9A47-8D24-0BB68A6F61CB}"/>
              </a:ext>
            </a:extLst>
          </p:cNvPr>
          <p:cNvSpPr txBox="1">
            <a:spLocks/>
          </p:cNvSpPr>
          <p:nvPr/>
        </p:nvSpPr>
        <p:spPr>
          <a:xfrm>
            <a:off x="1286586" y="293807"/>
            <a:ext cx="9144000" cy="135751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FFFF00"/>
                </a:solidFill>
              </a:rPr>
              <a:t>Pilot Project: </a:t>
            </a:r>
          </a:p>
          <a:p>
            <a:r>
              <a:rPr lang="en-US" u="sng" dirty="0">
                <a:solidFill>
                  <a:srgbClr val="FFFF00"/>
                </a:solidFill>
              </a:rPr>
              <a:t>Intertidal Zone Thatching for Sediment Capture </a:t>
            </a:r>
          </a:p>
        </p:txBody>
      </p:sp>
      <p:sp>
        <p:nvSpPr>
          <p:cNvPr id="3" name="Rectangle 2">
            <a:extLst>
              <a:ext uri="{FF2B5EF4-FFF2-40B4-BE49-F238E27FC236}">
                <a16:creationId xmlns:a16="http://schemas.microsoft.com/office/drawing/2014/main" id="{B9E90ADF-BEC3-F84D-A561-06E5E32F6F8D}"/>
              </a:ext>
            </a:extLst>
          </p:cNvPr>
          <p:cNvSpPr/>
          <p:nvPr/>
        </p:nvSpPr>
        <p:spPr>
          <a:xfrm>
            <a:off x="838200" y="2378075"/>
            <a:ext cx="10515600" cy="4114800"/>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ABA77E-E9F6-444D-B6F7-847F29362039}"/>
              </a:ext>
            </a:extLst>
          </p:cNvPr>
          <p:cNvSpPr txBox="1"/>
          <p:nvPr/>
        </p:nvSpPr>
        <p:spPr>
          <a:xfrm>
            <a:off x="1135749" y="2647016"/>
            <a:ext cx="9971522" cy="3785652"/>
          </a:xfrm>
          <a:prstGeom prst="rect">
            <a:avLst/>
          </a:prstGeom>
          <a:noFill/>
        </p:spPr>
        <p:txBody>
          <a:bodyPr wrap="square" rtlCol="0">
            <a:spAutoFit/>
          </a:bodyPr>
          <a:lstStyle/>
          <a:p>
            <a:r>
              <a:rPr lang="en-US" sz="2400" b="1" dirty="0">
                <a:solidFill>
                  <a:srgbClr val="FFFF00"/>
                </a:solidFill>
              </a:rPr>
              <a:t>Question</a:t>
            </a:r>
            <a:r>
              <a:rPr lang="en-US" sz="2400" dirty="0">
                <a:solidFill>
                  <a:srgbClr val="FFFF00"/>
                </a:solidFill>
              </a:rPr>
              <a:t>:  Will thatching between rocks with straw promote sediment capture and retention in intertidal zone?</a:t>
            </a:r>
          </a:p>
          <a:p>
            <a:endParaRPr lang="en-US" sz="2400" dirty="0">
              <a:solidFill>
                <a:srgbClr val="FFFF00"/>
              </a:solidFill>
            </a:endParaRPr>
          </a:p>
          <a:p>
            <a:r>
              <a:rPr lang="en-US" sz="2400" b="1" dirty="0">
                <a:solidFill>
                  <a:srgbClr val="FFFF00"/>
                </a:solidFill>
              </a:rPr>
              <a:t>Action:  </a:t>
            </a:r>
            <a:r>
              <a:rPr lang="en-US" sz="2400" dirty="0">
                <a:solidFill>
                  <a:srgbClr val="FFFF00"/>
                </a:solidFill>
              </a:rPr>
              <a:t>Thatch suitable areas in different parts of intertidal zone and monitor for sediment capture and retention.</a:t>
            </a:r>
          </a:p>
          <a:p>
            <a:endParaRPr lang="en-US" sz="2400" dirty="0">
              <a:solidFill>
                <a:srgbClr val="FFFF00"/>
              </a:solidFill>
            </a:endParaRPr>
          </a:p>
          <a:p>
            <a:r>
              <a:rPr lang="en-US" sz="2400" b="1" dirty="0">
                <a:solidFill>
                  <a:srgbClr val="FFFF00"/>
                </a:solidFill>
              </a:rPr>
              <a:t>Benefit</a:t>
            </a:r>
            <a:r>
              <a:rPr lang="en-US" sz="2400" dirty="0">
                <a:solidFill>
                  <a:srgbClr val="FFFF00"/>
                </a:solidFill>
              </a:rPr>
              <a:t>: Capturing and retaining sediment in intertidal zone improves habitat,  access and stages material to eventually supply shoreline.</a:t>
            </a:r>
          </a:p>
          <a:p>
            <a:endParaRPr lang="en-US" sz="2400" dirty="0">
              <a:solidFill>
                <a:srgbClr val="FFFF00"/>
              </a:solidFill>
            </a:endParaRPr>
          </a:p>
          <a:p>
            <a:r>
              <a:rPr lang="en-US" sz="2400" b="1" dirty="0">
                <a:solidFill>
                  <a:srgbClr val="FFFF00"/>
                </a:solidFill>
              </a:rPr>
              <a:t>Success:</a:t>
            </a:r>
            <a:r>
              <a:rPr lang="en-US" sz="2400" dirty="0">
                <a:solidFill>
                  <a:srgbClr val="FFFF00"/>
                </a:solidFill>
              </a:rPr>
              <a:t> can result in submission to Union of BC Municipalities for funding.</a:t>
            </a:r>
          </a:p>
        </p:txBody>
      </p:sp>
    </p:spTree>
    <p:extLst>
      <p:ext uri="{BB962C8B-B14F-4D97-AF65-F5344CB8AC3E}">
        <p14:creationId xmlns:p14="http://schemas.microsoft.com/office/powerpoint/2010/main" val="1715996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7C5F0-9A31-C843-9E6E-E8398FC41409}"/>
              </a:ext>
            </a:extLst>
          </p:cNvPr>
          <p:cNvSpPr>
            <a:spLocks noGrp="1"/>
          </p:cNvSpPr>
          <p:nvPr>
            <p:ph type="title"/>
          </p:nvPr>
        </p:nvSpPr>
        <p:spPr/>
        <p:txBody>
          <a:bodyPr/>
          <a:lstStyle/>
          <a:p>
            <a:endParaRPr lang="en-US" dirty="0"/>
          </a:p>
        </p:txBody>
      </p:sp>
      <p:pic>
        <p:nvPicPr>
          <p:cNvPr id="7" name="Content Placeholder 6" descr="A rocky beach with a body of water in the background&#10;&#10;Description automatically generated with low confidence">
            <a:extLst>
              <a:ext uri="{FF2B5EF4-FFF2-40B4-BE49-F238E27FC236}">
                <a16:creationId xmlns:a16="http://schemas.microsoft.com/office/drawing/2014/main" id="{1FBD699C-4A4B-A145-9D65-98FB10740A0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1486" y="-1162308"/>
            <a:ext cx="12243486" cy="9182615"/>
          </a:xfrm>
        </p:spPr>
      </p:pic>
      <p:sp>
        <p:nvSpPr>
          <p:cNvPr id="4" name="Rectangle 3">
            <a:extLst>
              <a:ext uri="{FF2B5EF4-FFF2-40B4-BE49-F238E27FC236}">
                <a16:creationId xmlns:a16="http://schemas.microsoft.com/office/drawing/2014/main" id="{DAB7EEAE-E848-1448-BA50-9793E2FFCCB9}"/>
              </a:ext>
            </a:extLst>
          </p:cNvPr>
          <p:cNvSpPr/>
          <p:nvPr/>
        </p:nvSpPr>
        <p:spPr>
          <a:xfrm>
            <a:off x="687363" y="162005"/>
            <a:ext cx="10515600" cy="1528683"/>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1FBE2E52-F01D-9A47-8D24-0BB68A6F61CB}"/>
              </a:ext>
            </a:extLst>
          </p:cNvPr>
          <p:cNvSpPr txBox="1">
            <a:spLocks/>
          </p:cNvSpPr>
          <p:nvPr/>
        </p:nvSpPr>
        <p:spPr>
          <a:xfrm>
            <a:off x="1135749" y="293807"/>
            <a:ext cx="9144000" cy="135751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FFFF00"/>
                </a:solidFill>
              </a:rPr>
              <a:t>Pilot Project: </a:t>
            </a:r>
          </a:p>
          <a:p>
            <a:r>
              <a:rPr lang="en-US" u="sng" dirty="0">
                <a:solidFill>
                  <a:srgbClr val="FFFF00"/>
                </a:solidFill>
              </a:rPr>
              <a:t>Intertidal Zone Thatching for Sediment Capture </a:t>
            </a:r>
          </a:p>
        </p:txBody>
      </p:sp>
      <p:sp>
        <p:nvSpPr>
          <p:cNvPr id="3" name="Rectangle 2">
            <a:extLst>
              <a:ext uri="{FF2B5EF4-FFF2-40B4-BE49-F238E27FC236}">
                <a16:creationId xmlns:a16="http://schemas.microsoft.com/office/drawing/2014/main" id="{B9E90ADF-BEC3-F84D-A561-06E5E32F6F8D}"/>
              </a:ext>
            </a:extLst>
          </p:cNvPr>
          <p:cNvSpPr/>
          <p:nvPr/>
        </p:nvSpPr>
        <p:spPr>
          <a:xfrm>
            <a:off x="838200" y="2542649"/>
            <a:ext cx="5701748" cy="1938992"/>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ABA77E-E9F6-444D-B6F7-847F29362039}"/>
              </a:ext>
            </a:extLst>
          </p:cNvPr>
          <p:cNvSpPr txBox="1"/>
          <p:nvPr/>
        </p:nvSpPr>
        <p:spPr>
          <a:xfrm>
            <a:off x="1084496" y="2542649"/>
            <a:ext cx="9971522"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FFFF00"/>
                </a:solidFill>
              </a:rPr>
              <a:t>Budget &lt; $5000</a:t>
            </a:r>
          </a:p>
          <a:p>
            <a:pPr marL="342900" indent="-342900">
              <a:buFont typeface="Arial" panose="020B0604020202020204" pitchFamily="34" charset="0"/>
              <a:buChar char="•"/>
            </a:pPr>
            <a:r>
              <a:rPr lang="en-US" sz="2400" dirty="0">
                <a:solidFill>
                  <a:srgbClr val="FFFF00"/>
                </a:solidFill>
              </a:rPr>
              <a:t>Seek Permission/Permit from DFO</a:t>
            </a:r>
          </a:p>
          <a:p>
            <a:pPr marL="342900" indent="-342900">
              <a:buFont typeface="Arial" panose="020B0604020202020204" pitchFamily="34" charset="0"/>
              <a:buChar char="•"/>
            </a:pPr>
            <a:r>
              <a:rPr lang="en-US" sz="2400" dirty="0">
                <a:solidFill>
                  <a:srgbClr val="FFFF00"/>
                </a:solidFill>
              </a:rPr>
              <a:t>Work with Students from NIC</a:t>
            </a:r>
          </a:p>
          <a:p>
            <a:pPr marL="342900" indent="-342900">
              <a:buFont typeface="Arial" panose="020B0604020202020204" pitchFamily="34" charset="0"/>
              <a:buChar char="•"/>
            </a:pPr>
            <a:r>
              <a:rPr lang="en-US" sz="2400" dirty="0">
                <a:solidFill>
                  <a:srgbClr val="FFFF00"/>
                </a:solidFill>
              </a:rPr>
              <a:t>Source and apply straw/hay</a:t>
            </a:r>
          </a:p>
          <a:p>
            <a:pPr marL="342900" indent="-342900">
              <a:buFont typeface="Arial" panose="020B0604020202020204" pitchFamily="34" charset="0"/>
              <a:buChar char="•"/>
            </a:pPr>
            <a:r>
              <a:rPr lang="en-US" sz="2400" dirty="0">
                <a:solidFill>
                  <a:srgbClr val="FFFF00"/>
                </a:solidFill>
              </a:rPr>
              <a:t>Monitor over next 2-3 months</a:t>
            </a:r>
          </a:p>
        </p:txBody>
      </p:sp>
    </p:spTree>
    <p:extLst>
      <p:ext uri="{BB962C8B-B14F-4D97-AF65-F5344CB8AC3E}">
        <p14:creationId xmlns:p14="http://schemas.microsoft.com/office/powerpoint/2010/main" val="1183945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130538" y="-296989"/>
            <a:ext cx="12338304" cy="9253728"/>
          </a:xfrm>
          <a:prstGeom prst="rect">
            <a:avLst/>
          </a:prstGeom>
        </p:spPr>
      </p:pic>
      <p:sp>
        <p:nvSpPr>
          <p:cNvPr id="87" name="Rectangle 86">
            <a:extLst>
              <a:ext uri="{FF2B5EF4-FFF2-40B4-BE49-F238E27FC236}">
                <a16:creationId xmlns:a16="http://schemas.microsoft.com/office/drawing/2014/main" id="{01066E97-193C-5247-8F48-943EBE86C110}"/>
              </a:ext>
            </a:extLst>
          </p:cNvPr>
          <p:cNvSpPr/>
          <p:nvPr/>
        </p:nvSpPr>
        <p:spPr>
          <a:xfrm>
            <a:off x="2828587" y="519289"/>
            <a:ext cx="4588712" cy="1057341"/>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46304" y="-893064"/>
            <a:ext cx="10528554" cy="2387600"/>
          </a:xfrm>
        </p:spPr>
        <p:txBody>
          <a:bodyPr>
            <a:normAutofit/>
          </a:bodyPr>
          <a:lstStyle/>
          <a:p>
            <a:r>
              <a:rPr lang="en-US" u="sng" dirty="0">
                <a:solidFill>
                  <a:srgbClr val="FFFF00"/>
                </a:solidFill>
              </a:rPr>
              <a:t>Actions</a:t>
            </a:r>
          </a:p>
        </p:txBody>
      </p:sp>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458599" y="1856358"/>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10723" y="1777764"/>
            <a:ext cx="399030" cy="238221"/>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67848" y="1712490"/>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sp>
        <p:nvSpPr>
          <p:cNvPr id="88" name="Rectangle 87">
            <a:extLst>
              <a:ext uri="{FF2B5EF4-FFF2-40B4-BE49-F238E27FC236}">
                <a16:creationId xmlns:a16="http://schemas.microsoft.com/office/drawing/2014/main" id="{6254D71D-9815-204F-B299-C06E716C1DEB}"/>
              </a:ext>
            </a:extLst>
          </p:cNvPr>
          <p:cNvSpPr/>
          <p:nvPr/>
        </p:nvSpPr>
        <p:spPr>
          <a:xfrm>
            <a:off x="647879" y="2391304"/>
            <a:ext cx="9239824" cy="1314244"/>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9" name="TextBox 88">
            <a:extLst>
              <a:ext uri="{FF2B5EF4-FFF2-40B4-BE49-F238E27FC236}">
                <a16:creationId xmlns:a16="http://schemas.microsoft.com/office/drawing/2014/main" id="{87B6FC9C-4B4B-444E-B35D-4F463CFF8FA7}"/>
              </a:ext>
            </a:extLst>
          </p:cNvPr>
          <p:cNvSpPr txBox="1"/>
          <p:nvPr/>
        </p:nvSpPr>
        <p:spPr>
          <a:xfrm>
            <a:off x="765988" y="2450858"/>
            <a:ext cx="9174364"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FF00"/>
                </a:solidFill>
              </a:rPr>
              <a:t>City Council introduce and approve a resolution to initiate a Pilot Project to study the potential for “Thatching” to provide intertidal zone sediment capture and retention. </a:t>
            </a:r>
          </a:p>
        </p:txBody>
      </p:sp>
    </p:spTree>
    <p:extLst>
      <p:ext uri="{BB962C8B-B14F-4D97-AF65-F5344CB8AC3E}">
        <p14:creationId xmlns:p14="http://schemas.microsoft.com/office/powerpoint/2010/main" val="241086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grass, hay&#10;&#10;Description automatically generated">
            <a:extLst>
              <a:ext uri="{FF2B5EF4-FFF2-40B4-BE49-F238E27FC236}">
                <a16:creationId xmlns:a16="http://schemas.microsoft.com/office/drawing/2014/main" id="{8D05304D-11E1-F84B-A2B8-8A8D809B8B2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1500" y="-1571625"/>
            <a:ext cx="12763500" cy="9572625"/>
          </a:xfrm>
          <a:prstGeom prst="rect">
            <a:avLst/>
          </a:prstGeom>
        </p:spPr>
      </p:pic>
      <p:sp>
        <p:nvSpPr>
          <p:cNvPr id="6" name="Rectangle 5">
            <a:extLst>
              <a:ext uri="{FF2B5EF4-FFF2-40B4-BE49-F238E27FC236}">
                <a16:creationId xmlns:a16="http://schemas.microsoft.com/office/drawing/2014/main" id="{965473C0-0F44-3C49-A3C2-4C9158641C8E}"/>
              </a:ext>
            </a:extLst>
          </p:cNvPr>
          <p:cNvSpPr/>
          <p:nvPr/>
        </p:nvSpPr>
        <p:spPr>
          <a:xfrm>
            <a:off x="838200" y="1985235"/>
            <a:ext cx="10648950" cy="4086578"/>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8DE6010-722E-D84A-80C6-F0FB25A0F4A5}"/>
              </a:ext>
            </a:extLst>
          </p:cNvPr>
          <p:cNvSpPr/>
          <p:nvPr/>
        </p:nvSpPr>
        <p:spPr>
          <a:xfrm>
            <a:off x="838200" y="338754"/>
            <a:ext cx="9583561" cy="1205706"/>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76A3C-168F-C64C-908D-E40FC4CDC9B1}"/>
              </a:ext>
            </a:extLst>
          </p:cNvPr>
          <p:cNvSpPr>
            <a:spLocks noGrp="1"/>
          </p:cNvSpPr>
          <p:nvPr>
            <p:ph type="title"/>
          </p:nvPr>
        </p:nvSpPr>
        <p:spPr>
          <a:xfrm>
            <a:off x="950736" y="278826"/>
            <a:ext cx="10515600" cy="1325563"/>
          </a:xfrm>
        </p:spPr>
        <p:txBody>
          <a:bodyPr/>
          <a:lstStyle/>
          <a:p>
            <a:r>
              <a:rPr lang="en-US" dirty="0">
                <a:solidFill>
                  <a:srgbClr val="FFFF00"/>
                </a:solidFill>
              </a:rPr>
              <a:t>The Emergency Management Strategy for Canada: Toward a resilient 2030 (2019) </a:t>
            </a:r>
          </a:p>
        </p:txBody>
      </p:sp>
      <p:sp>
        <p:nvSpPr>
          <p:cNvPr id="3" name="Content Placeholder 2">
            <a:extLst>
              <a:ext uri="{FF2B5EF4-FFF2-40B4-BE49-F238E27FC236}">
                <a16:creationId xmlns:a16="http://schemas.microsoft.com/office/drawing/2014/main" id="{BF906D53-1D57-044D-B82B-0E86412F0AFD}"/>
              </a:ext>
            </a:extLst>
          </p:cNvPr>
          <p:cNvSpPr>
            <a:spLocks noGrp="1"/>
          </p:cNvSpPr>
          <p:nvPr>
            <p:ph idx="1"/>
          </p:nvPr>
        </p:nvSpPr>
        <p:spPr>
          <a:xfrm>
            <a:off x="852311" y="2101321"/>
            <a:ext cx="10515600" cy="4351338"/>
          </a:xfrm>
        </p:spPr>
        <p:txBody>
          <a:bodyPr>
            <a:normAutofit/>
          </a:bodyPr>
          <a:lstStyle/>
          <a:p>
            <a:r>
              <a:rPr lang="en-CA" b="1" dirty="0">
                <a:solidFill>
                  <a:srgbClr val="FFFF00"/>
                </a:solidFill>
              </a:rPr>
              <a:t>Priority 3: Increase focus on whole-of-society disaster prevention and mitigation activities </a:t>
            </a:r>
            <a:endParaRPr lang="en-CA" dirty="0">
              <a:solidFill>
                <a:srgbClr val="FFFF00"/>
              </a:solidFill>
            </a:endParaRPr>
          </a:p>
          <a:p>
            <a:r>
              <a:rPr lang="en-CA" dirty="0">
                <a:solidFill>
                  <a:srgbClr val="FFFF00"/>
                </a:solidFill>
              </a:rPr>
              <a:t>The most effective EM activities are proactive prevention/mitigation measures that are used to eliminate, reduce or adapt to risks. These activities include structural mitigation measures (e.g. construction of floodways and dykes) </a:t>
            </a:r>
          </a:p>
          <a:p>
            <a:r>
              <a:rPr lang="en-CA" dirty="0">
                <a:solidFill>
                  <a:srgbClr val="FFFF00"/>
                </a:solidFill>
              </a:rPr>
              <a:t>The return-on-investment for these activities, while dependent on hazard type and location, would generate savings of $6 for every $1 invested in prevention.</a:t>
            </a:r>
            <a:r>
              <a:rPr lang="en-CA" baseline="30000" dirty="0">
                <a:solidFill>
                  <a:srgbClr val="FFFF00"/>
                </a:solidFill>
                <a:hlinkClick r:id="rId3">
                  <a:extLst>
                    <a:ext uri="{A12FA001-AC4F-418D-AE19-62706E023703}">
                      <ahyp:hlinkClr xmlns:ahyp="http://schemas.microsoft.com/office/drawing/2018/hyperlinkcolor" val="tx"/>
                    </a:ext>
                  </a:extLst>
                </a:hlinkClick>
              </a:rPr>
              <a:t>Footnote6</a:t>
            </a:r>
            <a:endParaRPr lang="en-CA" dirty="0">
              <a:solidFill>
                <a:srgbClr val="FFFF00"/>
              </a:solidFill>
            </a:endParaRPr>
          </a:p>
          <a:p>
            <a:pPr marL="0" indent="0">
              <a:buNone/>
            </a:pPr>
            <a:endParaRPr lang="en-US" dirty="0"/>
          </a:p>
        </p:txBody>
      </p:sp>
    </p:spTree>
    <p:extLst>
      <p:ext uri="{BB962C8B-B14F-4D97-AF65-F5344CB8AC3E}">
        <p14:creationId xmlns:p14="http://schemas.microsoft.com/office/powerpoint/2010/main" val="260457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grass, hay&#10;&#10;Description automatically generated">
            <a:extLst>
              <a:ext uri="{FF2B5EF4-FFF2-40B4-BE49-F238E27FC236}">
                <a16:creationId xmlns:a16="http://schemas.microsoft.com/office/drawing/2014/main" id="{8D05304D-11E1-F84B-A2B8-8A8D809B8B2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1500" y="-1571625"/>
            <a:ext cx="12763500" cy="9572625"/>
          </a:xfrm>
          <a:prstGeom prst="rect">
            <a:avLst/>
          </a:prstGeom>
        </p:spPr>
      </p:pic>
      <p:sp>
        <p:nvSpPr>
          <p:cNvPr id="6" name="Rectangle 5">
            <a:extLst>
              <a:ext uri="{FF2B5EF4-FFF2-40B4-BE49-F238E27FC236}">
                <a16:creationId xmlns:a16="http://schemas.microsoft.com/office/drawing/2014/main" id="{965473C0-0F44-3C49-A3C2-4C9158641C8E}"/>
              </a:ext>
            </a:extLst>
          </p:cNvPr>
          <p:cNvSpPr/>
          <p:nvPr/>
        </p:nvSpPr>
        <p:spPr>
          <a:xfrm>
            <a:off x="838200" y="485422"/>
            <a:ext cx="7391400" cy="914400"/>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38E256-9108-DD4D-86A9-507923B7AB59}"/>
              </a:ext>
            </a:extLst>
          </p:cNvPr>
          <p:cNvSpPr/>
          <p:nvPr/>
        </p:nvSpPr>
        <p:spPr>
          <a:xfrm>
            <a:off x="4342310" y="3260626"/>
            <a:ext cx="5554132" cy="2923822"/>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76A3C-168F-C64C-908D-E40FC4CDC9B1}"/>
              </a:ext>
            </a:extLst>
          </p:cNvPr>
          <p:cNvSpPr>
            <a:spLocks noGrp="1"/>
          </p:cNvSpPr>
          <p:nvPr>
            <p:ph type="title"/>
          </p:nvPr>
        </p:nvSpPr>
        <p:spPr/>
        <p:txBody>
          <a:bodyPr/>
          <a:lstStyle/>
          <a:p>
            <a:r>
              <a:rPr lang="en-US" dirty="0">
                <a:solidFill>
                  <a:srgbClr val="FFFF00"/>
                </a:solidFill>
              </a:rPr>
              <a:t>What is Shoreline Nutrification?</a:t>
            </a:r>
          </a:p>
        </p:txBody>
      </p:sp>
      <p:sp>
        <p:nvSpPr>
          <p:cNvPr id="8" name="Rectangle 7">
            <a:extLst>
              <a:ext uri="{FF2B5EF4-FFF2-40B4-BE49-F238E27FC236}">
                <a16:creationId xmlns:a16="http://schemas.microsoft.com/office/drawing/2014/main" id="{1121791B-1449-9742-8799-9CC244DF67A5}"/>
              </a:ext>
            </a:extLst>
          </p:cNvPr>
          <p:cNvSpPr/>
          <p:nvPr/>
        </p:nvSpPr>
        <p:spPr>
          <a:xfrm>
            <a:off x="838200" y="1793620"/>
            <a:ext cx="10416822" cy="1435001"/>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906D53-1D57-044D-B82B-0E86412F0AFD}"/>
              </a:ext>
            </a:extLst>
          </p:cNvPr>
          <p:cNvSpPr>
            <a:spLocks noGrp="1"/>
          </p:cNvSpPr>
          <p:nvPr>
            <p:ph idx="1"/>
          </p:nvPr>
        </p:nvSpPr>
        <p:spPr>
          <a:xfrm>
            <a:off x="838200" y="1825625"/>
            <a:ext cx="10515600" cy="1603375"/>
          </a:xfrm>
        </p:spPr>
        <p:txBody>
          <a:bodyPr>
            <a:normAutofit lnSpcReduction="10000"/>
          </a:bodyPr>
          <a:lstStyle/>
          <a:p>
            <a:pPr marL="0" indent="0">
              <a:buNone/>
            </a:pPr>
            <a:r>
              <a:rPr lang="en-US" dirty="0">
                <a:solidFill>
                  <a:srgbClr val="FFFF00"/>
                </a:solidFill>
              </a:rPr>
              <a:t>     Traditionally Shoreline Nutrification describes the process of adding aggregate material to the shoreline as a means to raise and </a:t>
            </a:r>
            <a:r>
              <a:rPr lang="en-US" dirty="0" err="1">
                <a:solidFill>
                  <a:srgbClr val="FFFF00"/>
                </a:solidFill>
              </a:rPr>
              <a:t>armour</a:t>
            </a:r>
            <a:r>
              <a:rPr lang="en-US" dirty="0">
                <a:solidFill>
                  <a:srgbClr val="FFFF00"/>
                </a:solidFill>
              </a:rPr>
              <a:t> the shoreline from  encroaching waves.  This is traditionally done with rocks, sand and gravel.</a:t>
            </a:r>
          </a:p>
          <a:p>
            <a:endParaRPr lang="en-US" dirty="0"/>
          </a:p>
        </p:txBody>
      </p:sp>
      <p:pic>
        <p:nvPicPr>
          <p:cNvPr id="7" name="Picture 6" descr="A picture containing sky, truck, outdoor, transport&#10;&#10;Description automatically generated">
            <a:extLst>
              <a:ext uri="{FF2B5EF4-FFF2-40B4-BE49-F238E27FC236}">
                <a16:creationId xmlns:a16="http://schemas.microsoft.com/office/drawing/2014/main" id="{A43F334F-10F4-E341-867B-2F05FC9BEE8D}"/>
              </a:ext>
            </a:extLst>
          </p:cNvPr>
          <p:cNvPicPr>
            <a:picLocks noChangeAspect="1"/>
          </p:cNvPicPr>
          <p:nvPr/>
        </p:nvPicPr>
        <p:blipFill>
          <a:blip r:embed="rId3"/>
          <a:stretch>
            <a:fillRect/>
          </a:stretch>
        </p:blipFill>
        <p:spPr>
          <a:xfrm>
            <a:off x="4476189" y="3071813"/>
            <a:ext cx="5286375" cy="2973586"/>
          </a:xfrm>
          <a:prstGeom prst="rect">
            <a:avLst/>
          </a:prstGeom>
        </p:spPr>
      </p:pic>
    </p:spTree>
    <p:extLst>
      <p:ext uri="{BB962C8B-B14F-4D97-AF65-F5344CB8AC3E}">
        <p14:creationId xmlns:p14="http://schemas.microsoft.com/office/powerpoint/2010/main" val="1655744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grass, hay&#10;&#10;Description automatically generated">
            <a:extLst>
              <a:ext uri="{FF2B5EF4-FFF2-40B4-BE49-F238E27FC236}">
                <a16:creationId xmlns:a16="http://schemas.microsoft.com/office/drawing/2014/main" id="{8D05304D-11E1-F84B-A2B8-8A8D809B8B2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1500" y="-1571625"/>
            <a:ext cx="12763500" cy="9572625"/>
          </a:xfrm>
          <a:prstGeom prst="rect">
            <a:avLst/>
          </a:prstGeom>
        </p:spPr>
      </p:pic>
      <p:sp>
        <p:nvSpPr>
          <p:cNvPr id="6" name="Rectangle 5">
            <a:hlinkClick r:id="rId3"/>
            <a:extLst>
              <a:ext uri="{FF2B5EF4-FFF2-40B4-BE49-F238E27FC236}">
                <a16:creationId xmlns:a16="http://schemas.microsoft.com/office/drawing/2014/main" id="{965473C0-0F44-3C49-A3C2-4C9158641C8E}"/>
              </a:ext>
            </a:extLst>
          </p:cNvPr>
          <p:cNvSpPr/>
          <p:nvPr/>
        </p:nvSpPr>
        <p:spPr>
          <a:xfrm>
            <a:off x="771526" y="512763"/>
            <a:ext cx="9501364" cy="1260473"/>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3"/>
            <a:extLst>
              <a:ext uri="{FF2B5EF4-FFF2-40B4-BE49-F238E27FC236}">
                <a16:creationId xmlns:a16="http://schemas.microsoft.com/office/drawing/2014/main" id="{1F47F8D2-2B97-8643-B220-3DEF2726A364}"/>
              </a:ext>
            </a:extLst>
          </p:cNvPr>
          <p:cNvSpPr/>
          <p:nvPr/>
        </p:nvSpPr>
        <p:spPr>
          <a:xfrm>
            <a:off x="5152412" y="3273427"/>
            <a:ext cx="5147734" cy="3195105"/>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grass, outdoor, wood&#10;&#10;Description automatically generated">
            <a:extLst>
              <a:ext uri="{FF2B5EF4-FFF2-40B4-BE49-F238E27FC236}">
                <a16:creationId xmlns:a16="http://schemas.microsoft.com/office/drawing/2014/main" id="{552FC9A2-D7CF-4440-8355-F0BB26350688}"/>
              </a:ext>
            </a:extLst>
          </p:cNvPr>
          <p:cNvPicPr>
            <a:picLocks noChangeAspect="1"/>
          </p:cNvPicPr>
          <p:nvPr/>
        </p:nvPicPr>
        <p:blipFill>
          <a:blip r:embed="rId4"/>
          <a:stretch>
            <a:fillRect/>
          </a:stretch>
        </p:blipFill>
        <p:spPr>
          <a:xfrm>
            <a:off x="5283869" y="3428999"/>
            <a:ext cx="4884821" cy="2916238"/>
          </a:xfrm>
          <a:prstGeom prst="rect">
            <a:avLst/>
          </a:prstGeom>
        </p:spPr>
      </p:pic>
      <p:sp>
        <p:nvSpPr>
          <p:cNvPr id="2" name="Title 1">
            <a:extLst>
              <a:ext uri="{FF2B5EF4-FFF2-40B4-BE49-F238E27FC236}">
                <a16:creationId xmlns:a16="http://schemas.microsoft.com/office/drawing/2014/main" id="{59276A3C-168F-C64C-908D-E40FC4CDC9B1}"/>
              </a:ext>
            </a:extLst>
          </p:cNvPr>
          <p:cNvSpPr>
            <a:spLocks noGrp="1"/>
          </p:cNvSpPr>
          <p:nvPr>
            <p:ph type="title"/>
          </p:nvPr>
        </p:nvSpPr>
        <p:spPr>
          <a:xfrm>
            <a:off x="904875" y="540940"/>
            <a:ext cx="10515600" cy="1325563"/>
          </a:xfrm>
        </p:spPr>
        <p:txBody>
          <a:bodyPr/>
          <a:lstStyle/>
          <a:p>
            <a:r>
              <a:rPr lang="en-US" dirty="0">
                <a:solidFill>
                  <a:srgbClr val="FFFF00"/>
                </a:solidFill>
              </a:rPr>
              <a:t>What is Organic Shoreline Nutrification?</a:t>
            </a:r>
          </a:p>
        </p:txBody>
      </p:sp>
      <p:sp>
        <p:nvSpPr>
          <p:cNvPr id="12" name="Rectangle 11">
            <a:hlinkClick r:id="rId3"/>
            <a:extLst>
              <a:ext uri="{FF2B5EF4-FFF2-40B4-BE49-F238E27FC236}">
                <a16:creationId xmlns:a16="http://schemas.microsoft.com/office/drawing/2014/main" id="{E2CCECE5-4717-CD44-9B93-BF2CEC2F6A67}"/>
              </a:ext>
            </a:extLst>
          </p:cNvPr>
          <p:cNvSpPr/>
          <p:nvPr/>
        </p:nvSpPr>
        <p:spPr>
          <a:xfrm>
            <a:off x="904875" y="1947864"/>
            <a:ext cx="10101792" cy="1325563"/>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906D53-1D57-044D-B82B-0E86412F0AFD}"/>
              </a:ext>
            </a:extLst>
          </p:cNvPr>
          <p:cNvSpPr>
            <a:spLocks noGrp="1"/>
          </p:cNvSpPr>
          <p:nvPr>
            <p:ph idx="1"/>
          </p:nvPr>
        </p:nvSpPr>
        <p:spPr>
          <a:xfrm>
            <a:off x="971550" y="2058193"/>
            <a:ext cx="10515600" cy="1603375"/>
          </a:xfrm>
        </p:spPr>
        <p:txBody>
          <a:bodyPr>
            <a:normAutofit/>
          </a:bodyPr>
          <a:lstStyle/>
          <a:p>
            <a:pPr marL="0" indent="0">
              <a:buNone/>
            </a:pPr>
            <a:r>
              <a:rPr lang="en-US" dirty="0">
                <a:solidFill>
                  <a:srgbClr val="FFFF00"/>
                </a:solidFill>
              </a:rPr>
              <a:t>     Organic Shoreline </a:t>
            </a:r>
            <a:r>
              <a:rPr lang="en-US" dirty="0" err="1">
                <a:solidFill>
                  <a:srgbClr val="FFFF00"/>
                </a:solidFill>
              </a:rPr>
              <a:t>Nutrificaton</a:t>
            </a:r>
            <a:r>
              <a:rPr lang="en-US" dirty="0">
                <a:solidFill>
                  <a:srgbClr val="FFFF00"/>
                </a:solidFill>
              </a:rPr>
              <a:t> is the same thing but using organic material instead. Organic material can have strong matrix/filtering qualities to trap and hold sediment from waves on windy days.</a:t>
            </a:r>
          </a:p>
          <a:p>
            <a:pPr marL="0" indent="0">
              <a:buNone/>
            </a:pPr>
            <a:endParaRPr lang="en-US" dirty="0">
              <a:solidFill>
                <a:srgbClr val="FFFF00"/>
              </a:solidFill>
            </a:endParaRPr>
          </a:p>
          <a:p>
            <a:endParaRPr lang="en-US" dirty="0"/>
          </a:p>
        </p:txBody>
      </p:sp>
      <p:sp>
        <p:nvSpPr>
          <p:cNvPr id="11" name="Rectangle 10">
            <a:hlinkClick r:id="rId3"/>
            <a:extLst>
              <a:ext uri="{FF2B5EF4-FFF2-40B4-BE49-F238E27FC236}">
                <a16:creationId xmlns:a16="http://schemas.microsoft.com/office/drawing/2014/main" id="{30F39F64-3A61-4445-A306-59BF2BA72237}"/>
              </a:ext>
            </a:extLst>
          </p:cNvPr>
          <p:cNvSpPr/>
          <p:nvPr/>
        </p:nvSpPr>
        <p:spPr>
          <a:xfrm>
            <a:off x="907780" y="3781187"/>
            <a:ext cx="3715863" cy="2003532"/>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034C19-CBE7-9947-873D-35BE8E79B1AB}"/>
              </a:ext>
            </a:extLst>
          </p:cNvPr>
          <p:cNvSpPr txBox="1"/>
          <p:nvPr/>
        </p:nvSpPr>
        <p:spPr>
          <a:xfrm>
            <a:off x="1204355" y="4265586"/>
            <a:ext cx="3715863" cy="1200329"/>
          </a:xfrm>
          <a:prstGeom prst="rect">
            <a:avLst/>
          </a:prstGeom>
          <a:noFill/>
        </p:spPr>
        <p:txBody>
          <a:bodyPr wrap="square" rtlCol="0">
            <a:spAutoFit/>
          </a:bodyPr>
          <a:lstStyle/>
          <a:p>
            <a:r>
              <a:rPr lang="en-US" b="1" dirty="0">
                <a:solidFill>
                  <a:srgbClr val="FFFF00"/>
                </a:solidFill>
                <a:hlinkClick r:id="rId3">
                  <a:extLst>
                    <a:ext uri="{A12FA001-AC4F-418D-AE19-62706E023703}">
                      <ahyp:hlinkClr xmlns:ahyp="http://schemas.microsoft.com/office/drawing/2018/hyperlinkcolor" val="tx"/>
                    </a:ext>
                  </a:extLst>
                </a:hlinkClick>
              </a:rPr>
              <a:t>Matrix Nutrificaiton Example:</a:t>
            </a:r>
            <a:br>
              <a:rPr lang="en-US" u="sng" dirty="0">
                <a:solidFill>
                  <a:srgbClr val="FFFF00"/>
                </a:solidFill>
                <a:hlinkClick r:id="rId3">
                  <a:extLst>
                    <a:ext uri="{A12FA001-AC4F-418D-AE19-62706E023703}">
                      <ahyp:hlinkClr xmlns:ahyp="http://schemas.microsoft.com/office/drawing/2018/hyperlinkcolor" val="tx"/>
                    </a:ext>
                  </a:extLst>
                </a:hlinkClick>
              </a:rPr>
            </a:br>
            <a:endParaRPr lang="en-US" u="sng" dirty="0">
              <a:solidFill>
                <a:srgbClr val="FFFF00"/>
              </a:solidFill>
              <a:hlinkClick r:id="rId3">
                <a:extLst>
                  <a:ext uri="{A12FA001-AC4F-418D-AE19-62706E023703}">
                    <ahyp:hlinkClr xmlns:ahyp="http://schemas.microsoft.com/office/drawing/2018/hyperlinkcolor" val="tx"/>
                  </a:ext>
                </a:extLst>
              </a:hlinkClick>
            </a:endParaRPr>
          </a:p>
          <a:p>
            <a:r>
              <a:rPr lang="en-US" u="sng" dirty="0">
                <a:solidFill>
                  <a:srgbClr val="FFFF00"/>
                </a:solidFill>
                <a:hlinkClick r:id="rId3">
                  <a:extLst>
                    <a:ext uri="{A12FA001-AC4F-418D-AE19-62706E023703}">
                      <ahyp:hlinkClr xmlns:ahyp="http://schemas.microsoft.com/office/drawing/2018/hyperlinkcolor" val="tx"/>
                    </a:ext>
                  </a:extLst>
                </a:hlinkClick>
              </a:rPr>
              <a:t>BC Timber Goats: </a:t>
            </a:r>
          </a:p>
          <a:p>
            <a:r>
              <a:rPr lang="en-US" u="sng" dirty="0">
                <a:solidFill>
                  <a:srgbClr val="FFFF00"/>
                </a:solidFill>
                <a:hlinkClick r:id="rId3">
                  <a:extLst>
                    <a:ext uri="{A12FA001-AC4F-418D-AE19-62706E023703}">
                      <ahyp:hlinkClr xmlns:ahyp="http://schemas.microsoft.com/office/drawing/2018/hyperlinkcolor" val="tx"/>
                    </a:ext>
                  </a:extLst>
                </a:hlinkClick>
              </a:rPr>
              <a:t>Thatching For Sand Dunes</a:t>
            </a:r>
            <a:endParaRPr lang="en-US" u="sng" dirty="0">
              <a:solidFill>
                <a:srgbClr val="FFFF00"/>
              </a:solidFill>
            </a:endParaRPr>
          </a:p>
        </p:txBody>
      </p:sp>
    </p:spTree>
    <p:extLst>
      <p:ext uri="{BB962C8B-B14F-4D97-AF65-F5344CB8AC3E}">
        <p14:creationId xmlns:p14="http://schemas.microsoft.com/office/powerpoint/2010/main" val="2330129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grass, hay&#10;&#10;Description automatically generated">
            <a:extLst>
              <a:ext uri="{FF2B5EF4-FFF2-40B4-BE49-F238E27FC236}">
                <a16:creationId xmlns:a16="http://schemas.microsoft.com/office/drawing/2014/main" id="{8D05304D-11E1-F84B-A2B8-8A8D809B8B2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1500" y="-1571625"/>
            <a:ext cx="12763500" cy="9572625"/>
          </a:xfrm>
          <a:prstGeom prst="rect">
            <a:avLst/>
          </a:prstGeom>
        </p:spPr>
      </p:pic>
      <p:sp>
        <p:nvSpPr>
          <p:cNvPr id="6" name="Rectangle 5">
            <a:extLst>
              <a:ext uri="{FF2B5EF4-FFF2-40B4-BE49-F238E27FC236}">
                <a16:creationId xmlns:a16="http://schemas.microsoft.com/office/drawing/2014/main" id="{965473C0-0F44-3C49-A3C2-4C9158641C8E}"/>
              </a:ext>
            </a:extLst>
          </p:cNvPr>
          <p:cNvSpPr/>
          <p:nvPr/>
        </p:nvSpPr>
        <p:spPr>
          <a:xfrm>
            <a:off x="838200" y="1761067"/>
            <a:ext cx="10648950" cy="4554008"/>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BB7AB2C-8B4A-C54C-9FD4-18097BD0A1F7}"/>
              </a:ext>
            </a:extLst>
          </p:cNvPr>
          <p:cNvSpPr/>
          <p:nvPr/>
        </p:nvSpPr>
        <p:spPr>
          <a:xfrm>
            <a:off x="1334911" y="139700"/>
            <a:ext cx="7244644" cy="1418167"/>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76A3C-168F-C64C-908D-E40FC4CDC9B1}"/>
              </a:ext>
            </a:extLst>
          </p:cNvPr>
          <p:cNvSpPr>
            <a:spLocks noGrp="1"/>
          </p:cNvSpPr>
          <p:nvPr>
            <p:ph type="title"/>
          </p:nvPr>
        </p:nvSpPr>
        <p:spPr>
          <a:xfrm>
            <a:off x="1360311" y="139700"/>
            <a:ext cx="10515600" cy="1325563"/>
          </a:xfrm>
        </p:spPr>
        <p:txBody>
          <a:bodyPr/>
          <a:lstStyle/>
          <a:p>
            <a:r>
              <a:rPr lang="en-US" u="sng" dirty="0">
                <a:solidFill>
                  <a:srgbClr val="FFFF00"/>
                </a:solidFill>
              </a:rPr>
              <a:t>Current State of the Shoreline</a:t>
            </a:r>
          </a:p>
        </p:txBody>
      </p:sp>
      <p:sp>
        <p:nvSpPr>
          <p:cNvPr id="3" name="Content Placeholder 2">
            <a:extLst>
              <a:ext uri="{FF2B5EF4-FFF2-40B4-BE49-F238E27FC236}">
                <a16:creationId xmlns:a16="http://schemas.microsoft.com/office/drawing/2014/main" id="{BF906D53-1D57-044D-B82B-0E86412F0AFD}"/>
              </a:ext>
            </a:extLst>
          </p:cNvPr>
          <p:cNvSpPr>
            <a:spLocks noGrp="1"/>
          </p:cNvSpPr>
          <p:nvPr>
            <p:ph idx="1"/>
          </p:nvPr>
        </p:nvSpPr>
        <p:spPr>
          <a:xfrm>
            <a:off x="838200" y="1862667"/>
            <a:ext cx="10515600" cy="4314296"/>
          </a:xfrm>
        </p:spPr>
        <p:txBody>
          <a:bodyPr>
            <a:normAutofit fontScale="92500" lnSpcReduction="10000"/>
          </a:bodyPr>
          <a:lstStyle/>
          <a:p>
            <a:r>
              <a:rPr lang="en-US" b="1" dirty="0">
                <a:solidFill>
                  <a:srgbClr val="FFFF00"/>
                </a:solidFill>
              </a:rPr>
              <a:t>High Erosion</a:t>
            </a:r>
            <a:r>
              <a:rPr lang="en-US" dirty="0">
                <a:solidFill>
                  <a:srgbClr val="FFFF00"/>
                </a:solidFill>
              </a:rPr>
              <a:t> – evidence of wave height near walking path</a:t>
            </a:r>
            <a:endParaRPr lang="en-CA" dirty="0">
              <a:solidFill>
                <a:srgbClr val="FFFF00"/>
              </a:solidFill>
            </a:endParaRPr>
          </a:p>
          <a:p>
            <a:pPr marL="0" indent="0">
              <a:buNone/>
            </a:pPr>
            <a:endParaRPr lang="en-CA" dirty="0">
              <a:solidFill>
                <a:srgbClr val="FFFF00"/>
              </a:solidFill>
            </a:endParaRPr>
          </a:p>
          <a:p>
            <a:r>
              <a:rPr lang="en-US" b="1" dirty="0">
                <a:solidFill>
                  <a:srgbClr val="FFFF00"/>
                </a:solidFill>
              </a:rPr>
              <a:t>Shallow angle of Shoreline Approach</a:t>
            </a:r>
            <a:r>
              <a:rPr lang="en-US" dirty="0">
                <a:solidFill>
                  <a:srgbClr val="FFFF00"/>
                </a:solidFill>
              </a:rPr>
              <a:t> – Provides little resistance to incoming waves</a:t>
            </a:r>
            <a:endParaRPr lang="en-CA" dirty="0">
              <a:solidFill>
                <a:srgbClr val="FFFF00"/>
              </a:solidFill>
            </a:endParaRPr>
          </a:p>
          <a:p>
            <a:pPr marL="0" indent="0">
              <a:buNone/>
            </a:pPr>
            <a:endParaRPr lang="en-CA" dirty="0">
              <a:solidFill>
                <a:srgbClr val="FFFF00"/>
              </a:solidFill>
            </a:endParaRPr>
          </a:p>
          <a:p>
            <a:r>
              <a:rPr lang="en-US" b="1" dirty="0">
                <a:solidFill>
                  <a:srgbClr val="FFFF00"/>
                </a:solidFill>
              </a:rPr>
              <a:t>Low productivity of Habitat Zone </a:t>
            </a:r>
            <a:r>
              <a:rPr lang="en-US" dirty="0">
                <a:solidFill>
                  <a:srgbClr val="FFFF00"/>
                </a:solidFill>
              </a:rPr>
              <a:t>– lack of organic material and Driftwood berm act to suppress/eliminate any possible vegetative growth.</a:t>
            </a:r>
            <a:endParaRPr lang="en-CA" dirty="0">
              <a:solidFill>
                <a:srgbClr val="FFFF00"/>
              </a:solidFill>
            </a:endParaRPr>
          </a:p>
          <a:p>
            <a:pPr marL="0" indent="0">
              <a:buNone/>
            </a:pPr>
            <a:endParaRPr lang="en-CA" dirty="0">
              <a:solidFill>
                <a:srgbClr val="FFFF00"/>
              </a:solidFill>
            </a:endParaRPr>
          </a:p>
          <a:p>
            <a:r>
              <a:rPr lang="en-US" b="1" dirty="0">
                <a:solidFill>
                  <a:srgbClr val="FFFF00"/>
                </a:solidFill>
              </a:rPr>
              <a:t>Uneven Terrain</a:t>
            </a:r>
            <a:r>
              <a:rPr lang="en-US" dirty="0">
                <a:solidFill>
                  <a:srgbClr val="FFFF00"/>
                </a:solidFill>
              </a:rPr>
              <a:t> - Large rocks and rugged driftwood berm limit recreation opportunities and restrict access.</a:t>
            </a:r>
            <a:endParaRPr lang="en-CA" dirty="0">
              <a:solidFill>
                <a:srgbClr val="FFFF00"/>
              </a:solidFill>
            </a:endParaRPr>
          </a:p>
          <a:p>
            <a:endParaRPr lang="en-US" dirty="0"/>
          </a:p>
        </p:txBody>
      </p:sp>
    </p:spTree>
    <p:extLst>
      <p:ext uri="{BB962C8B-B14F-4D97-AF65-F5344CB8AC3E}">
        <p14:creationId xmlns:p14="http://schemas.microsoft.com/office/powerpoint/2010/main" val="1540288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46304" y="-296989"/>
            <a:ext cx="12338304" cy="9253728"/>
          </a:xfrm>
          <a:prstGeom prst="rect">
            <a:avLst/>
          </a:prstGeom>
        </p:spPr>
      </p:pic>
    </p:spTree>
    <p:extLst>
      <p:ext uri="{BB962C8B-B14F-4D97-AF65-F5344CB8AC3E}">
        <p14:creationId xmlns:p14="http://schemas.microsoft.com/office/powerpoint/2010/main" val="44988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46304" y="-296989"/>
            <a:ext cx="12338304" cy="9253728"/>
          </a:xfrm>
          <a:prstGeom prst="rect">
            <a:avLst/>
          </a:prstGeom>
        </p:spPr>
      </p:pic>
      <p:sp>
        <p:nvSpPr>
          <p:cNvPr id="87" name="Rectangle 86">
            <a:extLst>
              <a:ext uri="{FF2B5EF4-FFF2-40B4-BE49-F238E27FC236}">
                <a16:creationId xmlns:a16="http://schemas.microsoft.com/office/drawing/2014/main" id="{01066E97-193C-5247-8F48-943EBE86C110}"/>
              </a:ext>
            </a:extLst>
          </p:cNvPr>
          <p:cNvSpPr/>
          <p:nvPr/>
        </p:nvSpPr>
        <p:spPr>
          <a:xfrm>
            <a:off x="1379923" y="-114300"/>
            <a:ext cx="8807065" cy="1549114"/>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238250" y="-893064"/>
            <a:ext cx="9144000" cy="2387600"/>
          </a:xfrm>
        </p:spPr>
        <p:txBody>
          <a:bodyPr>
            <a:normAutofit fontScale="90000"/>
          </a:bodyPr>
          <a:lstStyle/>
          <a:p>
            <a:r>
              <a:rPr lang="en-US" dirty="0">
                <a:solidFill>
                  <a:srgbClr val="FFFF00"/>
                </a:solidFill>
              </a:rPr>
              <a:t>What happens when we apply wood mulch to the shoreline?</a:t>
            </a:r>
          </a:p>
        </p:txBody>
      </p:sp>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71910" y="6420222"/>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58599" y="1856358"/>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10723" y="1777764"/>
            <a:ext cx="399030" cy="238221"/>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7848" y="1712490"/>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spTree>
    <p:extLst>
      <p:ext uri="{BB962C8B-B14F-4D97-AF65-F5344CB8AC3E}">
        <p14:creationId xmlns:p14="http://schemas.microsoft.com/office/powerpoint/2010/main" val="1863193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52C2D-1242-6142-888C-0A79908CAA8A}"/>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30538" y="-296989"/>
            <a:ext cx="12338304" cy="9253728"/>
          </a:xfrm>
          <a:prstGeom prst="rect">
            <a:avLst/>
          </a:prstGeom>
        </p:spPr>
      </p:pic>
      <p:sp>
        <p:nvSpPr>
          <p:cNvPr id="87" name="Rectangle 86">
            <a:extLst>
              <a:ext uri="{FF2B5EF4-FFF2-40B4-BE49-F238E27FC236}">
                <a16:creationId xmlns:a16="http://schemas.microsoft.com/office/drawing/2014/main" id="{01066E97-193C-5247-8F48-943EBE86C110}"/>
              </a:ext>
            </a:extLst>
          </p:cNvPr>
          <p:cNvSpPr/>
          <p:nvPr/>
        </p:nvSpPr>
        <p:spPr>
          <a:xfrm>
            <a:off x="368834" y="280747"/>
            <a:ext cx="9908187" cy="1295883"/>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C45D03-6157-714B-ACF3-A5977AFB263E}"/>
              </a:ext>
            </a:extLst>
          </p:cNvPr>
          <p:cNvSpPr>
            <a:spLocks noGrp="1"/>
          </p:cNvSpPr>
          <p:nvPr>
            <p:ph type="ctrTitle"/>
          </p:nvPr>
        </p:nvSpPr>
        <p:spPr>
          <a:xfrm>
            <a:off x="-146304" y="-893064"/>
            <a:ext cx="10528554" cy="2387600"/>
          </a:xfrm>
        </p:spPr>
        <p:txBody>
          <a:bodyPr>
            <a:normAutofit/>
          </a:bodyPr>
          <a:lstStyle/>
          <a:p>
            <a:r>
              <a:rPr lang="en-US" u="sng" dirty="0">
                <a:solidFill>
                  <a:srgbClr val="FFFF00"/>
                </a:solidFill>
              </a:rPr>
              <a:t>Contour of mulched shoreline</a:t>
            </a:r>
          </a:p>
        </p:txBody>
      </p:sp>
      <p:pic>
        <p:nvPicPr>
          <p:cNvPr id="6" name="Picture 5" descr="A picture containing grass, outdoor, wood&#10;&#10;Description automatically generated">
            <a:extLst>
              <a:ext uri="{FF2B5EF4-FFF2-40B4-BE49-F238E27FC236}">
                <a16:creationId xmlns:a16="http://schemas.microsoft.com/office/drawing/2014/main" id="{A3BC7247-1049-DA46-A2B7-7441ED752D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52469" y="2435891"/>
            <a:ext cx="1531658" cy="914400"/>
          </a:xfrm>
          <a:prstGeom prst="rect">
            <a:avLst/>
          </a:prstGeom>
        </p:spPr>
      </p:pic>
      <p:pic>
        <p:nvPicPr>
          <p:cNvPr id="7" name="Picture 6" descr="A picture containing grass, outdoor, wood&#10;&#10;Description automatically generated">
            <a:extLst>
              <a:ext uri="{FF2B5EF4-FFF2-40B4-BE49-F238E27FC236}">
                <a16:creationId xmlns:a16="http://schemas.microsoft.com/office/drawing/2014/main" id="{55B1DC57-93D2-5747-B079-6EF002B698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62144" y="2090611"/>
            <a:ext cx="1531658" cy="914400"/>
          </a:xfrm>
          <a:prstGeom prst="rect">
            <a:avLst/>
          </a:prstGeom>
        </p:spPr>
      </p:pic>
      <p:pic>
        <p:nvPicPr>
          <p:cNvPr id="8" name="Picture 7" descr="A picture containing grass, outdoor, wood&#10;&#10;Description automatically generated">
            <a:extLst>
              <a:ext uri="{FF2B5EF4-FFF2-40B4-BE49-F238E27FC236}">
                <a16:creationId xmlns:a16="http://schemas.microsoft.com/office/drawing/2014/main" id="{9CA588F7-C776-7F4A-B48E-821E347A71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6929" y="2893091"/>
            <a:ext cx="1531658" cy="914400"/>
          </a:xfrm>
          <a:prstGeom prst="rect">
            <a:avLst/>
          </a:prstGeom>
        </p:spPr>
      </p:pic>
      <p:pic>
        <p:nvPicPr>
          <p:cNvPr id="9" name="Picture 8" descr="A picture containing grass, outdoor, wood&#10;&#10;Description automatically generated">
            <a:extLst>
              <a:ext uri="{FF2B5EF4-FFF2-40B4-BE49-F238E27FC236}">
                <a16:creationId xmlns:a16="http://schemas.microsoft.com/office/drawing/2014/main" id="{4C592F7C-1178-4840-BD7F-956D363885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7879" y="3382453"/>
            <a:ext cx="1531658" cy="914400"/>
          </a:xfrm>
          <a:prstGeom prst="rect">
            <a:avLst/>
          </a:prstGeom>
        </p:spPr>
      </p:pic>
      <p:pic>
        <p:nvPicPr>
          <p:cNvPr id="10" name="Picture 9" descr="A picture containing grass, outdoor, wood&#10;&#10;Description automatically generated">
            <a:extLst>
              <a:ext uri="{FF2B5EF4-FFF2-40B4-BE49-F238E27FC236}">
                <a16:creationId xmlns:a16="http://schemas.microsoft.com/office/drawing/2014/main" id="{B387218A-8158-054C-826E-5EABCAF2F6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17684" y="2201482"/>
            <a:ext cx="1531658" cy="914400"/>
          </a:xfrm>
          <a:prstGeom prst="rect">
            <a:avLst/>
          </a:prstGeom>
        </p:spPr>
      </p:pic>
      <p:pic>
        <p:nvPicPr>
          <p:cNvPr id="11" name="Picture 10" descr="A picture containing grass, outdoor, wood&#10;&#10;Description automatically generated">
            <a:extLst>
              <a:ext uri="{FF2B5EF4-FFF2-40B4-BE49-F238E27FC236}">
                <a16:creationId xmlns:a16="http://schemas.microsoft.com/office/drawing/2014/main" id="{14275E10-E635-3E4A-B769-85DFF74B4A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39667" y="2263251"/>
            <a:ext cx="1531658" cy="914400"/>
          </a:xfrm>
          <a:prstGeom prst="rect">
            <a:avLst/>
          </a:prstGeom>
        </p:spPr>
      </p:pic>
      <p:pic>
        <p:nvPicPr>
          <p:cNvPr id="12" name="Picture 11" descr="A picture containing grass, outdoor, wood&#10;&#10;Description automatically generated">
            <a:extLst>
              <a:ext uri="{FF2B5EF4-FFF2-40B4-BE49-F238E27FC236}">
                <a16:creationId xmlns:a16="http://schemas.microsoft.com/office/drawing/2014/main" id="{CBCE283A-8963-E34D-8FC6-B5157A2338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57776" y="2374122"/>
            <a:ext cx="1531658" cy="914400"/>
          </a:xfrm>
          <a:prstGeom prst="rect">
            <a:avLst/>
          </a:prstGeom>
        </p:spPr>
      </p:pic>
      <p:pic>
        <p:nvPicPr>
          <p:cNvPr id="13" name="Picture 12" descr="A picture containing grass, outdoor, wood&#10;&#10;Description automatically generated">
            <a:extLst>
              <a:ext uri="{FF2B5EF4-FFF2-40B4-BE49-F238E27FC236}">
                <a16:creationId xmlns:a16="http://schemas.microsoft.com/office/drawing/2014/main" id="{33001601-D0B0-7D4D-A800-F2AC10905C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0917" y="2484993"/>
            <a:ext cx="1531658" cy="914400"/>
          </a:xfrm>
          <a:prstGeom prst="rect">
            <a:avLst/>
          </a:prstGeom>
        </p:spPr>
      </p:pic>
      <p:pic>
        <p:nvPicPr>
          <p:cNvPr id="14" name="Picture 13" descr="A picture containing grass, outdoor, wood&#10;&#10;Description automatically generated">
            <a:extLst>
              <a:ext uri="{FF2B5EF4-FFF2-40B4-BE49-F238E27FC236}">
                <a16:creationId xmlns:a16="http://schemas.microsoft.com/office/drawing/2014/main" id="{E377A3CD-342F-9249-8FEA-A4F7FAA7E7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4763" y="2658682"/>
            <a:ext cx="1531658" cy="914400"/>
          </a:xfrm>
          <a:prstGeom prst="rect">
            <a:avLst/>
          </a:prstGeom>
        </p:spPr>
      </p:pic>
      <p:pic>
        <p:nvPicPr>
          <p:cNvPr id="16" name="Picture 15" descr="A picture containing grass, outdoor, wood&#10;&#10;Description automatically generated">
            <a:extLst>
              <a:ext uri="{FF2B5EF4-FFF2-40B4-BE49-F238E27FC236}">
                <a16:creationId xmlns:a16="http://schemas.microsoft.com/office/drawing/2014/main" id="{5E9A139A-93B4-2342-8911-76F04CB933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7035" y="2720451"/>
            <a:ext cx="1717372" cy="1025271"/>
          </a:xfrm>
          <a:prstGeom prst="rect">
            <a:avLst/>
          </a:prstGeom>
        </p:spPr>
      </p:pic>
      <p:pic>
        <p:nvPicPr>
          <p:cNvPr id="17" name="Picture 16" descr="A picture containing grass, outdoor, wood&#10;&#10;Description automatically generated">
            <a:extLst>
              <a:ext uri="{FF2B5EF4-FFF2-40B4-BE49-F238E27FC236}">
                <a16:creationId xmlns:a16="http://schemas.microsoft.com/office/drawing/2014/main" id="{4726F6F4-0DF7-C14A-ACA1-909F77E8E3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9978" y="2958877"/>
            <a:ext cx="1531658" cy="914400"/>
          </a:xfrm>
          <a:prstGeom prst="rect">
            <a:avLst/>
          </a:prstGeom>
        </p:spPr>
      </p:pic>
      <p:pic>
        <p:nvPicPr>
          <p:cNvPr id="18" name="Picture 17" descr="A picture containing grass, outdoor, wood&#10;&#10;Description automatically generated">
            <a:extLst>
              <a:ext uri="{FF2B5EF4-FFF2-40B4-BE49-F238E27FC236}">
                <a16:creationId xmlns:a16="http://schemas.microsoft.com/office/drawing/2014/main" id="{A4042405-17F7-7D46-A65A-94BCB4DE92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47501" y="2986262"/>
            <a:ext cx="1855458" cy="1107709"/>
          </a:xfrm>
          <a:prstGeom prst="rect">
            <a:avLst/>
          </a:prstGeom>
        </p:spPr>
      </p:pic>
      <p:pic>
        <p:nvPicPr>
          <p:cNvPr id="19" name="Picture 18" descr="A picture containing grass, outdoor, wood&#10;&#10;Description automatically generated">
            <a:extLst>
              <a:ext uri="{FF2B5EF4-FFF2-40B4-BE49-F238E27FC236}">
                <a16:creationId xmlns:a16="http://schemas.microsoft.com/office/drawing/2014/main" id="{495BA6A7-EF3B-4047-BBAC-0190AFA623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5230" y="3144800"/>
            <a:ext cx="1908090" cy="1139130"/>
          </a:xfrm>
          <a:prstGeom prst="rect">
            <a:avLst/>
          </a:prstGeom>
        </p:spPr>
      </p:pic>
      <p:pic>
        <p:nvPicPr>
          <p:cNvPr id="20" name="Picture 19" descr="A picture containing grass, outdoor, wood&#10;&#10;Description automatically generated">
            <a:extLst>
              <a:ext uri="{FF2B5EF4-FFF2-40B4-BE49-F238E27FC236}">
                <a16:creationId xmlns:a16="http://schemas.microsoft.com/office/drawing/2014/main" id="{BEFB1D57-4B40-6D47-A49B-55AF7C0542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29275" y="3233086"/>
            <a:ext cx="1908090" cy="1139130"/>
          </a:xfrm>
          <a:prstGeom prst="rect">
            <a:avLst/>
          </a:prstGeom>
        </p:spPr>
      </p:pic>
      <p:pic>
        <p:nvPicPr>
          <p:cNvPr id="21" name="Picture 20" descr="A picture containing grass, outdoor, wood&#10;&#10;Description automatically generated">
            <a:extLst>
              <a:ext uri="{FF2B5EF4-FFF2-40B4-BE49-F238E27FC236}">
                <a16:creationId xmlns:a16="http://schemas.microsoft.com/office/drawing/2014/main" id="{536F9A6E-C570-AC48-BBBC-465810A412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00689" y="3270088"/>
            <a:ext cx="1908090" cy="1139130"/>
          </a:xfrm>
          <a:prstGeom prst="rect">
            <a:avLst/>
          </a:prstGeom>
        </p:spPr>
      </p:pic>
      <p:pic>
        <p:nvPicPr>
          <p:cNvPr id="22" name="Picture 21" descr="A picture containing grass, outdoor, wood&#10;&#10;Description automatically generated">
            <a:extLst>
              <a:ext uri="{FF2B5EF4-FFF2-40B4-BE49-F238E27FC236}">
                <a16:creationId xmlns:a16="http://schemas.microsoft.com/office/drawing/2014/main" id="{24568984-8DD0-604C-AA4B-4E225EC935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23682" y="4005672"/>
            <a:ext cx="1908090" cy="1139130"/>
          </a:xfrm>
          <a:prstGeom prst="rect">
            <a:avLst/>
          </a:prstGeom>
        </p:spPr>
      </p:pic>
      <p:pic>
        <p:nvPicPr>
          <p:cNvPr id="23" name="Picture 22" descr="A picture containing grass, outdoor, wood&#10;&#10;Description automatically generated">
            <a:extLst>
              <a:ext uri="{FF2B5EF4-FFF2-40B4-BE49-F238E27FC236}">
                <a16:creationId xmlns:a16="http://schemas.microsoft.com/office/drawing/2014/main" id="{409BABE4-6AAB-ED4D-B03A-1996E5C0C6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48323" y="4741256"/>
            <a:ext cx="1908090" cy="1139130"/>
          </a:xfrm>
          <a:prstGeom prst="rect">
            <a:avLst/>
          </a:prstGeom>
        </p:spPr>
      </p:pic>
      <p:pic>
        <p:nvPicPr>
          <p:cNvPr id="24" name="Picture 23" descr="A picture containing grass, outdoor, wood&#10;&#10;Description automatically generated">
            <a:extLst>
              <a:ext uri="{FF2B5EF4-FFF2-40B4-BE49-F238E27FC236}">
                <a16:creationId xmlns:a16="http://schemas.microsoft.com/office/drawing/2014/main" id="{5A45F902-D5ED-2A43-8721-6FAF54C06FA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590962" y="5767351"/>
            <a:ext cx="1908090" cy="1139130"/>
          </a:xfrm>
          <a:prstGeom prst="rect">
            <a:avLst/>
          </a:prstGeom>
        </p:spPr>
      </p:pic>
      <p:pic>
        <p:nvPicPr>
          <p:cNvPr id="25" name="Picture 24" descr="A picture containing grass, outdoor, wood&#10;&#10;Description automatically generated">
            <a:extLst>
              <a:ext uri="{FF2B5EF4-FFF2-40B4-BE49-F238E27FC236}">
                <a16:creationId xmlns:a16="http://schemas.microsoft.com/office/drawing/2014/main" id="{77EB6C50-B48C-1347-9E3A-DD2092BB1D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96551" y="3584071"/>
            <a:ext cx="1908090" cy="1139130"/>
          </a:xfrm>
          <a:prstGeom prst="rect">
            <a:avLst/>
          </a:prstGeom>
        </p:spPr>
      </p:pic>
      <p:pic>
        <p:nvPicPr>
          <p:cNvPr id="26" name="Picture 25" descr="A picture containing grass, outdoor, wood&#10;&#10;Description automatically generated">
            <a:extLst>
              <a:ext uri="{FF2B5EF4-FFF2-40B4-BE49-F238E27FC236}">
                <a16:creationId xmlns:a16="http://schemas.microsoft.com/office/drawing/2014/main" id="{982437F8-7B93-5746-8A89-FDBF7F62F1C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76234" y="3618327"/>
            <a:ext cx="1908090" cy="1139130"/>
          </a:xfrm>
          <a:prstGeom prst="rect">
            <a:avLst/>
          </a:prstGeom>
        </p:spPr>
      </p:pic>
      <p:pic>
        <p:nvPicPr>
          <p:cNvPr id="27" name="Picture 26" descr="A picture containing grass, outdoor, wood&#10;&#10;Description automatically generated">
            <a:extLst>
              <a:ext uri="{FF2B5EF4-FFF2-40B4-BE49-F238E27FC236}">
                <a16:creationId xmlns:a16="http://schemas.microsoft.com/office/drawing/2014/main" id="{42B33761-8379-6449-8F56-7FDF3552E2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41676" y="3443243"/>
            <a:ext cx="1908090" cy="1139130"/>
          </a:xfrm>
          <a:prstGeom prst="rect">
            <a:avLst/>
          </a:prstGeom>
        </p:spPr>
      </p:pic>
      <p:pic>
        <p:nvPicPr>
          <p:cNvPr id="28" name="Picture 27" descr="A picture containing grass, outdoor, wood&#10;&#10;Description automatically generated">
            <a:extLst>
              <a:ext uri="{FF2B5EF4-FFF2-40B4-BE49-F238E27FC236}">
                <a16:creationId xmlns:a16="http://schemas.microsoft.com/office/drawing/2014/main" id="{EFD413D3-94AC-1A4B-8DD1-5AB78D03845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41766" y="3324712"/>
            <a:ext cx="1908090" cy="1139130"/>
          </a:xfrm>
          <a:prstGeom prst="rect">
            <a:avLst/>
          </a:prstGeom>
        </p:spPr>
      </p:pic>
      <p:pic>
        <p:nvPicPr>
          <p:cNvPr id="29" name="Picture 28" descr="A picture containing grass, outdoor, wood&#10;&#10;Description automatically generated">
            <a:extLst>
              <a:ext uri="{FF2B5EF4-FFF2-40B4-BE49-F238E27FC236}">
                <a16:creationId xmlns:a16="http://schemas.microsoft.com/office/drawing/2014/main" id="{B2CE39B7-1429-0E49-85B8-497618396F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68844" y="2767936"/>
            <a:ext cx="1908090" cy="1139130"/>
          </a:xfrm>
          <a:prstGeom prst="rect">
            <a:avLst/>
          </a:prstGeom>
        </p:spPr>
      </p:pic>
      <p:pic>
        <p:nvPicPr>
          <p:cNvPr id="30" name="Picture 29" descr="A picture containing grass, outdoor, wood&#10;&#10;Description automatically generated">
            <a:extLst>
              <a:ext uri="{FF2B5EF4-FFF2-40B4-BE49-F238E27FC236}">
                <a16:creationId xmlns:a16="http://schemas.microsoft.com/office/drawing/2014/main" id="{BF291DFA-9CA6-224A-AFCA-D766763029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297" y="3839653"/>
            <a:ext cx="1908090" cy="1139130"/>
          </a:xfrm>
          <a:prstGeom prst="rect">
            <a:avLst/>
          </a:prstGeom>
        </p:spPr>
      </p:pic>
      <p:pic>
        <p:nvPicPr>
          <p:cNvPr id="31" name="Picture 30" descr="A picture containing grass, outdoor, wood&#10;&#10;Description automatically generated">
            <a:extLst>
              <a:ext uri="{FF2B5EF4-FFF2-40B4-BE49-F238E27FC236}">
                <a16:creationId xmlns:a16="http://schemas.microsoft.com/office/drawing/2014/main" id="{12BCD50A-3DCA-B74D-9601-E398148ABB2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42528" y="3634028"/>
            <a:ext cx="1908090" cy="1139130"/>
          </a:xfrm>
          <a:prstGeom prst="rect">
            <a:avLst/>
          </a:prstGeom>
        </p:spPr>
      </p:pic>
      <p:pic>
        <p:nvPicPr>
          <p:cNvPr id="32" name="Picture 31" descr="A picture containing grass, outdoor, wood&#10;&#10;Description automatically generated">
            <a:extLst>
              <a:ext uri="{FF2B5EF4-FFF2-40B4-BE49-F238E27FC236}">
                <a16:creationId xmlns:a16="http://schemas.microsoft.com/office/drawing/2014/main" id="{3BCA2054-6B84-6D48-8D4F-52CA9E7F71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27567" y="3628685"/>
            <a:ext cx="1908090" cy="1139130"/>
          </a:xfrm>
          <a:prstGeom prst="rect">
            <a:avLst/>
          </a:prstGeom>
        </p:spPr>
      </p:pic>
      <p:pic>
        <p:nvPicPr>
          <p:cNvPr id="33" name="Picture 32" descr="A picture containing grass, outdoor, wood&#10;&#10;Description automatically generated">
            <a:extLst>
              <a:ext uri="{FF2B5EF4-FFF2-40B4-BE49-F238E27FC236}">
                <a16:creationId xmlns:a16="http://schemas.microsoft.com/office/drawing/2014/main" id="{BAA3A2BD-656A-A947-8041-D6A222C3B94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71108" y="4390271"/>
            <a:ext cx="1908090" cy="1139130"/>
          </a:xfrm>
          <a:prstGeom prst="rect">
            <a:avLst/>
          </a:prstGeom>
        </p:spPr>
      </p:pic>
      <p:pic>
        <p:nvPicPr>
          <p:cNvPr id="34" name="Picture 33" descr="A picture containing grass, outdoor, wood&#10;&#10;Description automatically generated">
            <a:extLst>
              <a:ext uri="{FF2B5EF4-FFF2-40B4-BE49-F238E27FC236}">
                <a16:creationId xmlns:a16="http://schemas.microsoft.com/office/drawing/2014/main" id="{D89853F0-FA3C-0E40-BA1D-AA6CD03C8DB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53249" y="4580230"/>
            <a:ext cx="1908090" cy="1139130"/>
          </a:xfrm>
          <a:prstGeom prst="rect">
            <a:avLst/>
          </a:prstGeom>
        </p:spPr>
      </p:pic>
      <p:pic>
        <p:nvPicPr>
          <p:cNvPr id="35" name="Picture 34" descr="A picture containing grass, outdoor, wood&#10;&#10;Description automatically generated">
            <a:extLst>
              <a:ext uri="{FF2B5EF4-FFF2-40B4-BE49-F238E27FC236}">
                <a16:creationId xmlns:a16="http://schemas.microsoft.com/office/drawing/2014/main" id="{4AE215E3-D434-D849-8E1B-36D8701F0EC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28903" y="4270526"/>
            <a:ext cx="1908090" cy="1139130"/>
          </a:xfrm>
          <a:prstGeom prst="rect">
            <a:avLst/>
          </a:prstGeom>
        </p:spPr>
      </p:pic>
      <p:pic>
        <p:nvPicPr>
          <p:cNvPr id="36" name="Picture 35" descr="A picture containing grass, outdoor, wood&#10;&#10;Description automatically generated">
            <a:extLst>
              <a:ext uri="{FF2B5EF4-FFF2-40B4-BE49-F238E27FC236}">
                <a16:creationId xmlns:a16="http://schemas.microsoft.com/office/drawing/2014/main" id="{555498BA-A34C-1744-A6E1-88AD05DBD4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68883" y="4284056"/>
            <a:ext cx="1908090" cy="1139130"/>
          </a:xfrm>
          <a:prstGeom prst="rect">
            <a:avLst/>
          </a:prstGeom>
        </p:spPr>
      </p:pic>
      <p:pic>
        <p:nvPicPr>
          <p:cNvPr id="37" name="Picture 36" descr="A picture containing grass, outdoor, wood&#10;&#10;Description automatically generated">
            <a:extLst>
              <a:ext uri="{FF2B5EF4-FFF2-40B4-BE49-F238E27FC236}">
                <a16:creationId xmlns:a16="http://schemas.microsoft.com/office/drawing/2014/main" id="{9425FD0D-7EC0-434B-81C2-061AABC5D86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96970" y="4498538"/>
            <a:ext cx="1908090" cy="1139130"/>
          </a:xfrm>
          <a:prstGeom prst="rect">
            <a:avLst/>
          </a:prstGeom>
        </p:spPr>
      </p:pic>
      <p:pic>
        <p:nvPicPr>
          <p:cNvPr id="38" name="Picture 37" descr="A picture containing grass, outdoor, wood&#10;&#10;Description automatically generated">
            <a:extLst>
              <a:ext uri="{FF2B5EF4-FFF2-40B4-BE49-F238E27FC236}">
                <a16:creationId xmlns:a16="http://schemas.microsoft.com/office/drawing/2014/main" id="{914C4E1A-423D-D84E-9F44-E927CD831B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79923" y="4725598"/>
            <a:ext cx="1908090" cy="1139130"/>
          </a:xfrm>
          <a:prstGeom prst="rect">
            <a:avLst/>
          </a:prstGeom>
        </p:spPr>
      </p:pic>
      <p:pic>
        <p:nvPicPr>
          <p:cNvPr id="39" name="Picture 38" descr="A picture containing grass, outdoor, wood&#10;&#10;Description automatically generated">
            <a:extLst>
              <a:ext uri="{FF2B5EF4-FFF2-40B4-BE49-F238E27FC236}">
                <a16:creationId xmlns:a16="http://schemas.microsoft.com/office/drawing/2014/main" id="{58C6A664-B2E8-7844-9A6F-8B31A4642C6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139" y="4741256"/>
            <a:ext cx="1908090" cy="1139130"/>
          </a:xfrm>
          <a:prstGeom prst="rect">
            <a:avLst/>
          </a:prstGeom>
        </p:spPr>
      </p:pic>
      <p:pic>
        <p:nvPicPr>
          <p:cNvPr id="40" name="Picture 39" descr="A picture containing grass, outdoor, wood&#10;&#10;Description automatically generated">
            <a:extLst>
              <a:ext uri="{FF2B5EF4-FFF2-40B4-BE49-F238E27FC236}">
                <a16:creationId xmlns:a16="http://schemas.microsoft.com/office/drawing/2014/main" id="{73E619BD-A3E5-1B45-9D4B-D37472F32CA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31370" y="5281092"/>
            <a:ext cx="1908090" cy="1139130"/>
          </a:xfrm>
          <a:prstGeom prst="rect">
            <a:avLst/>
          </a:prstGeom>
        </p:spPr>
      </p:pic>
      <p:pic>
        <p:nvPicPr>
          <p:cNvPr id="41" name="Picture 40" descr="A picture containing grass, outdoor, wood&#10;&#10;Description automatically generated">
            <a:extLst>
              <a:ext uri="{FF2B5EF4-FFF2-40B4-BE49-F238E27FC236}">
                <a16:creationId xmlns:a16="http://schemas.microsoft.com/office/drawing/2014/main" id="{398C0119-F47F-5F46-AAE4-D6A8BD1AD3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0816" y="5326350"/>
            <a:ext cx="1908090" cy="1139130"/>
          </a:xfrm>
          <a:prstGeom prst="rect">
            <a:avLst/>
          </a:prstGeom>
        </p:spPr>
      </p:pic>
      <p:pic>
        <p:nvPicPr>
          <p:cNvPr id="44" name="Picture 43" descr="A picture containing grass, outdoor, wood&#10;&#10;Description automatically generated">
            <a:extLst>
              <a:ext uri="{FF2B5EF4-FFF2-40B4-BE49-F238E27FC236}">
                <a16:creationId xmlns:a16="http://schemas.microsoft.com/office/drawing/2014/main" id="{9D66F63E-CDFF-EA4C-B060-05582BB9D0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96779" y="5364299"/>
            <a:ext cx="1908090" cy="1139130"/>
          </a:xfrm>
          <a:prstGeom prst="rect">
            <a:avLst/>
          </a:prstGeom>
        </p:spPr>
      </p:pic>
      <p:pic>
        <p:nvPicPr>
          <p:cNvPr id="45" name="Picture 44" descr="A picture containing grass, outdoor, wood&#10;&#10;Description automatically generated">
            <a:extLst>
              <a:ext uri="{FF2B5EF4-FFF2-40B4-BE49-F238E27FC236}">
                <a16:creationId xmlns:a16="http://schemas.microsoft.com/office/drawing/2014/main" id="{FAB31473-61E2-A142-98C2-352B11FB11B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79073" y="5335196"/>
            <a:ext cx="1908090" cy="1139130"/>
          </a:xfrm>
          <a:prstGeom prst="rect">
            <a:avLst/>
          </a:prstGeom>
        </p:spPr>
      </p:pic>
      <p:pic>
        <p:nvPicPr>
          <p:cNvPr id="46" name="Picture 45" descr="A picture containing grass, outdoor, wood&#10;&#10;Description automatically generated">
            <a:extLst>
              <a:ext uri="{FF2B5EF4-FFF2-40B4-BE49-F238E27FC236}">
                <a16:creationId xmlns:a16="http://schemas.microsoft.com/office/drawing/2014/main" id="{D2F36D2F-0AE9-7141-99DA-D4F6EAE0D8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22603" y="5460157"/>
            <a:ext cx="1908090" cy="1139130"/>
          </a:xfrm>
          <a:prstGeom prst="rect">
            <a:avLst/>
          </a:prstGeom>
        </p:spPr>
      </p:pic>
      <p:pic>
        <p:nvPicPr>
          <p:cNvPr id="47" name="Picture 46" descr="A picture containing grass, outdoor, wood&#10;&#10;Description automatically generated">
            <a:extLst>
              <a:ext uri="{FF2B5EF4-FFF2-40B4-BE49-F238E27FC236}">
                <a16:creationId xmlns:a16="http://schemas.microsoft.com/office/drawing/2014/main" id="{97AB81A4-44D1-E745-9362-AE2F55FA56E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82518" y="5506131"/>
            <a:ext cx="1908090" cy="1139130"/>
          </a:xfrm>
          <a:prstGeom prst="rect">
            <a:avLst/>
          </a:prstGeom>
        </p:spPr>
      </p:pic>
      <p:pic>
        <p:nvPicPr>
          <p:cNvPr id="48" name="Picture 47" descr="A picture containing grass, outdoor, wood&#10;&#10;Description automatically generated">
            <a:extLst>
              <a:ext uri="{FF2B5EF4-FFF2-40B4-BE49-F238E27FC236}">
                <a16:creationId xmlns:a16="http://schemas.microsoft.com/office/drawing/2014/main" id="{24C249D8-B2AC-A747-A7F8-DCB362684F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678" y="5636795"/>
            <a:ext cx="1908090" cy="1139130"/>
          </a:xfrm>
          <a:prstGeom prst="rect">
            <a:avLst/>
          </a:prstGeom>
        </p:spPr>
      </p:pic>
      <p:pic>
        <p:nvPicPr>
          <p:cNvPr id="49" name="Picture 48" descr="A picture containing grass, outdoor, wood&#10;&#10;Description automatically generated">
            <a:extLst>
              <a:ext uri="{FF2B5EF4-FFF2-40B4-BE49-F238E27FC236}">
                <a16:creationId xmlns:a16="http://schemas.microsoft.com/office/drawing/2014/main" id="{84B3E23E-F033-004C-AC72-2CB8EFCCBE9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3024" y="5767351"/>
            <a:ext cx="1908090" cy="1139130"/>
          </a:xfrm>
          <a:prstGeom prst="rect">
            <a:avLst/>
          </a:prstGeom>
        </p:spPr>
      </p:pic>
      <p:pic>
        <p:nvPicPr>
          <p:cNvPr id="50" name="Picture 49" descr="A picture containing grass, outdoor, wood&#10;&#10;Description automatically generated">
            <a:extLst>
              <a:ext uri="{FF2B5EF4-FFF2-40B4-BE49-F238E27FC236}">
                <a16:creationId xmlns:a16="http://schemas.microsoft.com/office/drawing/2014/main" id="{4CA532A1-FCB2-224D-AA9A-B9E8FF7F97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1424" y="6662890"/>
            <a:ext cx="1908090" cy="1139130"/>
          </a:xfrm>
          <a:prstGeom prst="rect">
            <a:avLst/>
          </a:prstGeom>
        </p:spPr>
      </p:pic>
      <p:pic>
        <p:nvPicPr>
          <p:cNvPr id="51" name="Picture 50" descr="A picture containing grass, outdoor, wood&#10;&#10;Description automatically generated">
            <a:extLst>
              <a:ext uri="{FF2B5EF4-FFF2-40B4-BE49-F238E27FC236}">
                <a16:creationId xmlns:a16="http://schemas.microsoft.com/office/drawing/2014/main" id="{4E084CA3-6804-3741-BDFB-B7BB9A01120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1474" y="6467472"/>
            <a:ext cx="1908090" cy="1139130"/>
          </a:xfrm>
          <a:prstGeom prst="rect">
            <a:avLst/>
          </a:prstGeom>
        </p:spPr>
      </p:pic>
      <p:pic>
        <p:nvPicPr>
          <p:cNvPr id="52" name="Picture 51" descr="A picture containing grass, outdoor, wood&#10;&#10;Description automatically generated">
            <a:extLst>
              <a:ext uri="{FF2B5EF4-FFF2-40B4-BE49-F238E27FC236}">
                <a16:creationId xmlns:a16="http://schemas.microsoft.com/office/drawing/2014/main" id="{0C638C02-2EF1-EB41-A733-3409AB1BFDE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78413" y="6473889"/>
            <a:ext cx="1908090" cy="1139130"/>
          </a:xfrm>
          <a:prstGeom prst="rect">
            <a:avLst/>
          </a:prstGeom>
        </p:spPr>
      </p:pic>
      <p:pic>
        <p:nvPicPr>
          <p:cNvPr id="53" name="Picture 52" descr="A picture containing grass, outdoor, wood&#10;&#10;Description automatically generated">
            <a:extLst>
              <a:ext uri="{FF2B5EF4-FFF2-40B4-BE49-F238E27FC236}">
                <a16:creationId xmlns:a16="http://schemas.microsoft.com/office/drawing/2014/main" id="{D33EB05F-0D63-0B4C-A42E-0C87107BA6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822889" y="6425866"/>
            <a:ext cx="1908090" cy="1139130"/>
          </a:xfrm>
          <a:prstGeom prst="rect">
            <a:avLst/>
          </a:prstGeom>
        </p:spPr>
      </p:pic>
      <p:pic>
        <p:nvPicPr>
          <p:cNvPr id="54" name="Picture 53" descr="A picture containing grass, outdoor, wood&#10;&#10;Description automatically generated">
            <a:extLst>
              <a:ext uri="{FF2B5EF4-FFF2-40B4-BE49-F238E27FC236}">
                <a16:creationId xmlns:a16="http://schemas.microsoft.com/office/drawing/2014/main" id="{BFBF1300-D950-CD43-88BA-A47F0774F5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39962" y="6366555"/>
            <a:ext cx="1908090" cy="1139130"/>
          </a:xfrm>
          <a:prstGeom prst="rect">
            <a:avLst/>
          </a:prstGeom>
        </p:spPr>
      </p:pic>
      <p:pic>
        <p:nvPicPr>
          <p:cNvPr id="55" name="Picture 54" descr="A picture containing grass, outdoor, wood&#10;&#10;Description automatically generated">
            <a:extLst>
              <a:ext uri="{FF2B5EF4-FFF2-40B4-BE49-F238E27FC236}">
                <a16:creationId xmlns:a16="http://schemas.microsoft.com/office/drawing/2014/main" id="{8C362399-9F80-E641-BFC9-EADDD74FB9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09214" y="6493693"/>
            <a:ext cx="1908090" cy="1139130"/>
          </a:xfrm>
          <a:prstGeom prst="rect">
            <a:avLst/>
          </a:prstGeom>
        </p:spPr>
      </p:pic>
      <p:pic>
        <p:nvPicPr>
          <p:cNvPr id="56" name="Picture 55" descr="A picture containing grass, outdoor, wood&#10;&#10;Description automatically generated">
            <a:extLst>
              <a:ext uri="{FF2B5EF4-FFF2-40B4-BE49-F238E27FC236}">
                <a16:creationId xmlns:a16="http://schemas.microsoft.com/office/drawing/2014/main" id="{89A4D9A4-E357-654A-BA9A-90A44755C4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7421" y="7452681"/>
            <a:ext cx="1908090" cy="1139130"/>
          </a:xfrm>
          <a:prstGeom prst="rect">
            <a:avLst/>
          </a:prstGeom>
        </p:spPr>
      </p:pic>
      <p:pic>
        <p:nvPicPr>
          <p:cNvPr id="57" name="Picture 56" descr="A picture containing grass, outdoor, wood&#10;&#10;Description automatically generated">
            <a:extLst>
              <a:ext uri="{FF2B5EF4-FFF2-40B4-BE49-F238E27FC236}">
                <a16:creationId xmlns:a16="http://schemas.microsoft.com/office/drawing/2014/main" id="{9E8DCCFF-2780-2046-A8B3-9C43688F13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27724" y="7406730"/>
            <a:ext cx="1908090" cy="1139130"/>
          </a:xfrm>
          <a:prstGeom prst="rect">
            <a:avLst/>
          </a:prstGeom>
        </p:spPr>
      </p:pic>
      <p:pic>
        <p:nvPicPr>
          <p:cNvPr id="58" name="Picture 57" descr="A picture containing grass, outdoor, wood&#10;&#10;Description automatically generated">
            <a:extLst>
              <a:ext uri="{FF2B5EF4-FFF2-40B4-BE49-F238E27FC236}">
                <a16:creationId xmlns:a16="http://schemas.microsoft.com/office/drawing/2014/main" id="{8B35F38D-4FD2-4D46-B6E3-57A99E47528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50640" y="7332378"/>
            <a:ext cx="1908090" cy="1139130"/>
          </a:xfrm>
          <a:prstGeom prst="rect">
            <a:avLst/>
          </a:prstGeom>
        </p:spPr>
      </p:pic>
      <p:pic>
        <p:nvPicPr>
          <p:cNvPr id="59" name="Picture 58" descr="A picture containing grass, outdoor, wood&#10;&#10;Description automatically generated">
            <a:extLst>
              <a:ext uri="{FF2B5EF4-FFF2-40B4-BE49-F238E27FC236}">
                <a16:creationId xmlns:a16="http://schemas.microsoft.com/office/drawing/2014/main" id="{396BF4DD-7162-E84E-B41F-F29D122A4D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15761" y="7278929"/>
            <a:ext cx="1908090" cy="1139130"/>
          </a:xfrm>
          <a:prstGeom prst="rect">
            <a:avLst/>
          </a:prstGeom>
        </p:spPr>
      </p:pic>
      <p:pic>
        <p:nvPicPr>
          <p:cNvPr id="60" name="Picture 59" descr="A picture containing grass, outdoor, wood&#10;&#10;Description automatically generated">
            <a:extLst>
              <a:ext uri="{FF2B5EF4-FFF2-40B4-BE49-F238E27FC236}">
                <a16:creationId xmlns:a16="http://schemas.microsoft.com/office/drawing/2014/main" id="{C4E98A7A-F3D5-4A49-ABA8-9F4F98A84F6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24534" y="7305654"/>
            <a:ext cx="1908090" cy="1139130"/>
          </a:xfrm>
          <a:prstGeom prst="rect">
            <a:avLst/>
          </a:prstGeom>
        </p:spPr>
      </p:pic>
      <p:pic>
        <p:nvPicPr>
          <p:cNvPr id="61" name="Picture 60" descr="A picture containing grass, outdoor, wood&#10;&#10;Description automatically generated">
            <a:extLst>
              <a:ext uri="{FF2B5EF4-FFF2-40B4-BE49-F238E27FC236}">
                <a16:creationId xmlns:a16="http://schemas.microsoft.com/office/drawing/2014/main" id="{275B6171-65F8-9842-B0EC-E14B1BA63C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747985" y="6175936"/>
            <a:ext cx="1908090" cy="1139130"/>
          </a:xfrm>
          <a:prstGeom prst="rect">
            <a:avLst/>
          </a:prstGeom>
        </p:spPr>
      </p:pic>
      <p:pic>
        <p:nvPicPr>
          <p:cNvPr id="62" name="Picture 61" descr="A picture containing grass, outdoor, wood&#10;&#10;Description automatically generated">
            <a:extLst>
              <a:ext uri="{FF2B5EF4-FFF2-40B4-BE49-F238E27FC236}">
                <a16:creationId xmlns:a16="http://schemas.microsoft.com/office/drawing/2014/main" id="{15512494-54D1-5C40-A788-3A7BA15D245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17299" y="7360043"/>
            <a:ext cx="1908090" cy="1139130"/>
          </a:xfrm>
          <a:prstGeom prst="rect">
            <a:avLst/>
          </a:prstGeom>
        </p:spPr>
      </p:pic>
      <p:pic>
        <p:nvPicPr>
          <p:cNvPr id="63" name="Picture 62" descr="A picture containing grass, outdoor, wood&#10;&#10;Description automatically generated">
            <a:extLst>
              <a:ext uri="{FF2B5EF4-FFF2-40B4-BE49-F238E27FC236}">
                <a16:creationId xmlns:a16="http://schemas.microsoft.com/office/drawing/2014/main" id="{40791BEF-0D01-6E40-9627-7128B5A3C4E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66531" y="7190396"/>
            <a:ext cx="1908090" cy="1139130"/>
          </a:xfrm>
          <a:prstGeom prst="rect">
            <a:avLst/>
          </a:prstGeom>
        </p:spPr>
      </p:pic>
      <p:pic>
        <p:nvPicPr>
          <p:cNvPr id="64" name="Picture 63" descr="A picture containing grass, outdoor, wood&#10;&#10;Description automatically generated">
            <a:extLst>
              <a:ext uri="{FF2B5EF4-FFF2-40B4-BE49-F238E27FC236}">
                <a16:creationId xmlns:a16="http://schemas.microsoft.com/office/drawing/2014/main" id="{9DB29846-2C91-7746-8DCD-94BAA8D9E8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607445" y="6662890"/>
            <a:ext cx="1908090" cy="1139130"/>
          </a:xfrm>
          <a:prstGeom prst="rect">
            <a:avLst/>
          </a:prstGeom>
        </p:spPr>
      </p:pic>
      <p:pic>
        <p:nvPicPr>
          <p:cNvPr id="65" name="Picture 64" descr="A picture containing grass, outdoor, wood&#10;&#10;Description automatically generated">
            <a:extLst>
              <a:ext uri="{FF2B5EF4-FFF2-40B4-BE49-F238E27FC236}">
                <a16:creationId xmlns:a16="http://schemas.microsoft.com/office/drawing/2014/main" id="{938CC58C-8632-CA40-8CFF-3081E5C6374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726592" y="7516370"/>
            <a:ext cx="1908090" cy="1139130"/>
          </a:xfrm>
          <a:prstGeom prst="rect">
            <a:avLst/>
          </a:prstGeom>
        </p:spPr>
      </p:pic>
      <p:pic>
        <p:nvPicPr>
          <p:cNvPr id="66" name="Picture 65" descr="A picture containing grass, outdoor, wood&#10;&#10;Description automatically generated">
            <a:extLst>
              <a:ext uri="{FF2B5EF4-FFF2-40B4-BE49-F238E27FC236}">
                <a16:creationId xmlns:a16="http://schemas.microsoft.com/office/drawing/2014/main" id="{4C27C7B6-946B-2441-A9AE-6DB3D2A8103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75478" y="8020254"/>
            <a:ext cx="1908090" cy="1139130"/>
          </a:xfrm>
          <a:prstGeom prst="rect">
            <a:avLst/>
          </a:prstGeom>
        </p:spPr>
      </p:pic>
      <p:pic>
        <p:nvPicPr>
          <p:cNvPr id="67" name="Picture 66" descr="A picture containing grass, outdoor, wood&#10;&#10;Description automatically generated">
            <a:extLst>
              <a:ext uri="{FF2B5EF4-FFF2-40B4-BE49-F238E27FC236}">
                <a16:creationId xmlns:a16="http://schemas.microsoft.com/office/drawing/2014/main" id="{6087FE25-9265-4742-BF7A-3AD08FB645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19267" y="7930757"/>
            <a:ext cx="1908090" cy="1139130"/>
          </a:xfrm>
          <a:prstGeom prst="rect">
            <a:avLst/>
          </a:prstGeom>
        </p:spPr>
      </p:pic>
      <p:pic>
        <p:nvPicPr>
          <p:cNvPr id="68" name="Picture 67" descr="A picture containing grass, outdoor, wood&#10;&#10;Description automatically generated">
            <a:extLst>
              <a:ext uri="{FF2B5EF4-FFF2-40B4-BE49-F238E27FC236}">
                <a16:creationId xmlns:a16="http://schemas.microsoft.com/office/drawing/2014/main" id="{01576DE4-3617-364E-95DF-65784D3723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56119" y="8149654"/>
            <a:ext cx="1908090" cy="1139130"/>
          </a:xfrm>
          <a:prstGeom prst="rect">
            <a:avLst/>
          </a:prstGeom>
        </p:spPr>
      </p:pic>
      <p:pic>
        <p:nvPicPr>
          <p:cNvPr id="69" name="Picture 68" descr="A picture containing grass, outdoor, wood&#10;&#10;Description automatically generated">
            <a:extLst>
              <a:ext uri="{FF2B5EF4-FFF2-40B4-BE49-F238E27FC236}">
                <a16:creationId xmlns:a16="http://schemas.microsoft.com/office/drawing/2014/main" id="{0DD94D4B-1F4A-554F-A231-8D2202EA06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89831" y="7949852"/>
            <a:ext cx="1908090" cy="1139130"/>
          </a:xfrm>
          <a:prstGeom prst="rect">
            <a:avLst/>
          </a:prstGeom>
        </p:spPr>
      </p:pic>
      <p:pic>
        <p:nvPicPr>
          <p:cNvPr id="70" name="Picture 69" descr="A picture containing grass, outdoor, wood&#10;&#10;Description automatically generated">
            <a:extLst>
              <a:ext uri="{FF2B5EF4-FFF2-40B4-BE49-F238E27FC236}">
                <a16:creationId xmlns:a16="http://schemas.microsoft.com/office/drawing/2014/main" id="{BDAF5D43-7B5A-894D-9E4A-F862BA356D6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62540" y="8060739"/>
            <a:ext cx="1908090" cy="1139130"/>
          </a:xfrm>
          <a:prstGeom prst="rect">
            <a:avLst/>
          </a:prstGeom>
        </p:spPr>
      </p:pic>
      <p:pic>
        <p:nvPicPr>
          <p:cNvPr id="71" name="Picture 70" descr="A picture containing grass, outdoor, wood&#10;&#10;Description automatically generated">
            <a:extLst>
              <a:ext uri="{FF2B5EF4-FFF2-40B4-BE49-F238E27FC236}">
                <a16:creationId xmlns:a16="http://schemas.microsoft.com/office/drawing/2014/main" id="{FD076D2C-2A10-F140-969F-5F6F70B6A78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37337" y="8037194"/>
            <a:ext cx="1908090" cy="1139130"/>
          </a:xfrm>
          <a:prstGeom prst="rect">
            <a:avLst/>
          </a:prstGeom>
        </p:spPr>
      </p:pic>
      <p:pic>
        <p:nvPicPr>
          <p:cNvPr id="72" name="Picture 71" descr="A picture containing grass, outdoor, wood&#10;&#10;Description automatically generated">
            <a:extLst>
              <a:ext uri="{FF2B5EF4-FFF2-40B4-BE49-F238E27FC236}">
                <a16:creationId xmlns:a16="http://schemas.microsoft.com/office/drawing/2014/main" id="{3DCACD80-BC2E-E247-9971-BCC25A3456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309875" y="8030683"/>
            <a:ext cx="1908090" cy="1139130"/>
          </a:xfrm>
          <a:prstGeom prst="rect">
            <a:avLst/>
          </a:prstGeom>
        </p:spPr>
      </p:pic>
      <p:pic>
        <p:nvPicPr>
          <p:cNvPr id="73" name="Picture 72" descr="A picture containing grass, outdoor, wood&#10;&#10;Description automatically generated">
            <a:extLst>
              <a:ext uri="{FF2B5EF4-FFF2-40B4-BE49-F238E27FC236}">
                <a16:creationId xmlns:a16="http://schemas.microsoft.com/office/drawing/2014/main" id="{7D66C5AD-7787-7842-A8F0-F300B8A139A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05335" y="2116805"/>
            <a:ext cx="585861" cy="349759"/>
          </a:xfrm>
          <a:prstGeom prst="rect">
            <a:avLst/>
          </a:prstGeom>
        </p:spPr>
      </p:pic>
      <p:pic>
        <p:nvPicPr>
          <p:cNvPr id="74" name="Picture 73" descr="A picture containing grass, outdoor, wood&#10;&#10;Description automatically generated">
            <a:extLst>
              <a:ext uri="{FF2B5EF4-FFF2-40B4-BE49-F238E27FC236}">
                <a16:creationId xmlns:a16="http://schemas.microsoft.com/office/drawing/2014/main" id="{C6BAFB6D-1080-454C-ADBE-47FFDF858FB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9974" y="1996981"/>
            <a:ext cx="585861" cy="349759"/>
          </a:xfrm>
          <a:prstGeom prst="rect">
            <a:avLst/>
          </a:prstGeom>
        </p:spPr>
      </p:pic>
      <p:pic>
        <p:nvPicPr>
          <p:cNvPr id="75" name="Picture 74" descr="A picture containing grass, outdoor, wood&#10;&#10;Description automatically generated">
            <a:extLst>
              <a:ext uri="{FF2B5EF4-FFF2-40B4-BE49-F238E27FC236}">
                <a16:creationId xmlns:a16="http://schemas.microsoft.com/office/drawing/2014/main" id="{5323E384-CB71-894D-B464-6D64D802545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65971" y="1970986"/>
            <a:ext cx="488504" cy="291637"/>
          </a:xfrm>
          <a:prstGeom prst="rect">
            <a:avLst/>
          </a:prstGeom>
        </p:spPr>
      </p:pic>
      <p:pic>
        <p:nvPicPr>
          <p:cNvPr id="76" name="Picture 75" descr="A picture containing grass, outdoor, wood&#10;&#10;Description automatically generated">
            <a:extLst>
              <a:ext uri="{FF2B5EF4-FFF2-40B4-BE49-F238E27FC236}">
                <a16:creationId xmlns:a16="http://schemas.microsoft.com/office/drawing/2014/main" id="{309E56E0-D4A7-0C45-83E7-0D6DE9A448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60733" y="1884319"/>
            <a:ext cx="596573" cy="356154"/>
          </a:xfrm>
          <a:prstGeom prst="rect">
            <a:avLst/>
          </a:prstGeom>
        </p:spPr>
      </p:pic>
      <p:pic>
        <p:nvPicPr>
          <p:cNvPr id="77" name="Picture 76" descr="A picture containing grass, outdoor, wood&#10;&#10;Description automatically generated">
            <a:extLst>
              <a:ext uri="{FF2B5EF4-FFF2-40B4-BE49-F238E27FC236}">
                <a16:creationId xmlns:a16="http://schemas.microsoft.com/office/drawing/2014/main" id="{8C973644-1F8F-B74A-BA48-59159B9F9DD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13024" y="2140993"/>
            <a:ext cx="585861" cy="349759"/>
          </a:xfrm>
          <a:prstGeom prst="rect">
            <a:avLst/>
          </a:prstGeom>
        </p:spPr>
      </p:pic>
      <p:pic>
        <p:nvPicPr>
          <p:cNvPr id="78" name="Picture 77" descr="A picture containing grass, outdoor, wood&#10;&#10;Description automatically generated">
            <a:extLst>
              <a:ext uri="{FF2B5EF4-FFF2-40B4-BE49-F238E27FC236}">
                <a16:creationId xmlns:a16="http://schemas.microsoft.com/office/drawing/2014/main" id="{C9034D2A-62DE-7A40-A783-26D85736EB5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58599" y="1856358"/>
            <a:ext cx="399030" cy="238221"/>
          </a:xfrm>
          <a:prstGeom prst="rect">
            <a:avLst/>
          </a:prstGeom>
        </p:spPr>
      </p:pic>
      <p:pic>
        <p:nvPicPr>
          <p:cNvPr id="79" name="Picture 78" descr="A picture containing grass, outdoor, wood&#10;&#10;Description automatically generated">
            <a:extLst>
              <a:ext uri="{FF2B5EF4-FFF2-40B4-BE49-F238E27FC236}">
                <a16:creationId xmlns:a16="http://schemas.microsoft.com/office/drawing/2014/main" id="{A8501866-B110-3740-88E0-8A830152801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11540" y="1865777"/>
            <a:ext cx="399030" cy="238221"/>
          </a:xfrm>
          <a:prstGeom prst="rect">
            <a:avLst/>
          </a:prstGeom>
        </p:spPr>
      </p:pic>
      <p:pic>
        <p:nvPicPr>
          <p:cNvPr id="80" name="Picture 79" descr="A picture containing grass, outdoor, wood&#10;&#10;Description automatically generated">
            <a:extLst>
              <a:ext uri="{FF2B5EF4-FFF2-40B4-BE49-F238E27FC236}">
                <a16:creationId xmlns:a16="http://schemas.microsoft.com/office/drawing/2014/main" id="{F9BD3461-61CD-0E44-8AD2-E4807B651B0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V="1">
            <a:off x="1610999" y="1892663"/>
            <a:ext cx="399030" cy="116096"/>
          </a:xfrm>
          <a:prstGeom prst="rect">
            <a:avLst/>
          </a:prstGeom>
        </p:spPr>
      </p:pic>
      <p:pic>
        <p:nvPicPr>
          <p:cNvPr id="81" name="Picture 80" descr="A picture containing grass, outdoor, wood&#10;&#10;Description automatically generated">
            <a:extLst>
              <a:ext uri="{FF2B5EF4-FFF2-40B4-BE49-F238E27FC236}">
                <a16:creationId xmlns:a16="http://schemas.microsoft.com/office/drawing/2014/main" id="{1AABC302-1E3A-5744-A76A-14D779ABBA4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65583" y="1792613"/>
            <a:ext cx="399030" cy="238221"/>
          </a:xfrm>
          <a:prstGeom prst="rect">
            <a:avLst/>
          </a:prstGeom>
        </p:spPr>
      </p:pic>
      <p:pic>
        <p:nvPicPr>
          <p:cNvPr id="82" name="Picture 81" descr="A picture containing grass, outdoor, wood&#10;&#10;Description automatically generated">
            <a:extLst>
              <a:ext uri="{FF2B5EF4-FFF2-40B4-BE49-F238E27FC236}">
                <a16:creationId xmlns:a16="http://schemas.microsoft.com/office/drawing/2014/main" id="{8CB7846B-C4F1-794A-93E2-70562B8846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21273" y="2238508"/>
            <a:ext cx="603772" cy="360452"/>
          </a:xfrm>
          <a:prstGeom prst="rect">
            <a:avLst/>
          </a:prstGeom>
        </p:spPr>
      </p:pic>
      <p:pic>
        <p:nvPicPr>
          <p:cNvPr id="83" name="Picture 82" descr="A picture containing grass, outdoor, wood&#10;&#10;Description automatically generated">
            <a:extLst>
              <a:ext uri="{FF2B5EF4-FFF2-40B4-BE49-F238E27FC236}">
                <a16:creationId xmlns:a16="http://schemas.microsoft.com/office/drawing/2014/main" id="{D50DBEDC-A367-134A-8BDF-5BF028FE37B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416632" y="2521552"/>
            <a:ext cx="603772" cy="360452"/>
          </a:xfrm>
          <a:prstGeom prst="rect">
            <a:avLst/>
          </a:prstGeom>
        </p:spPr>
      </p:pic>
      <p:pic>
        <p:nvPicPr>
          <p:cNvPr id="84" name="Picture 83" descr="A picture containing grass, outdoor, wood&#10;&#10;Description automatically generated">
            <a:extLst>
              <a:ext uri="{FF2B5EF4-FFF2-40B4-BE49-F238E27FC236}">
                <a16:creationId xmlns:a16="http://schemas.microsoft.com/office/drawing/2014/main" id="{2111F819-CC3E-C14C-B1A3-78F9BA5D2C8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54342" y="2717436"/>
            <a:ext cx="603772" cy="360452"/>
          </a:xfrm>
          <a:prstGeom prst="rect">
            <a:avLst/>
          </a:prstGeom>
        </p:spPr>
      </p:pic>
      <p:pic>
        <p:nvPicPr>
          <p:cNvPr id="85" name="Picture 84" descr="A picture containing grass, outdoor, wood&#10;&#10;Description automatically generated">
            <a:extLst>
              <a:ext uri="{FF2B5EF4-FFF2-40B4-BE49-F238E27FC236}">
                <a16:creationId xmlns:a16="http://schemas.microsoft.com/office/drawing/2014/main" id="{959D40FF-EAEB-2240-9DCC-A23C998FF22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5465" y="3004199"/>
            <a:ext cx="603772" cy="360452"/>
          </a:xfrm>
          <a:prstGeom prst="rect">
            <a:avLst/>
          </a:prstGeom>
        </p:spPr>
      </p:pic>
      <p:pic>
        <p:nvPicPr>
          <p:cNvPr id="86" name="Picture 85" descr="A picture containing grass, outdoor, wood&#10;&#10;Description automatically generated">
            <a:extLst>
              <a:ext uri="{FF2B5EF4-FFF2-40B4-BE49-F238E27FC236}">
                <a16:creationId xmlns:a16="http://schemas.microsoft.com/office/drawing/2014/main" id="{A6111A84-5994-264C-8D81-0C776066C71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2756" y="3617076"/>
            <a:ext cx="603772" cy="360452"/>
          </a:xfrm>
          <a:prstGeom prst="rect">
            <a:avLst/>
          </a:prstGeom>
        </p:spPr>
      </p:pic>
      <p:cxnSp>
        <p:nvCxnSpPr>
          <p:cNvPr id="4" name="Straight Connector 3">
            <a:extLst>
              <a:ext uri="{FF2B5EF4-FFF2-40B4-BE49-F238E27FC236}">
                <a16:creationId xmlns:a16="http://schemas.microsoft.com/office/drawing/2014/main" id="{4BB42216-CBDE-0841-9E5C-8B7E1B4B0EB7}"/>
              </a:ext>
            </a:extLst>
          </p:cNvPr>
          <p:cNvCxnSpPr>
            <a:cxnSpLocks/>
          </p:cNvCxnSpPr>
          <p:nvPr/>
        </p:nvCxnSpPr>
        <p:spPr>
          <a:xfrm flipH="1" flipV="1">
            <a:off x="5030694" y="2658682"/>
            <a:ext cx="2701930" cy="38441"/>
          </a:xfrm>
          <a:prstGeom prst="line">
            <a:avLst/>
          </a:prstGeom>
          <a:ln w="66675">
            <a:solidFill>
              <a:srgbClr val="FFFF00"/>
            </a:solidFill>
          </a:ln>
        </p:spPr>
        <p:style>
          <a:lnRef idx="1">
            <a:schemeClr val="accent1"/>
          </a:lnRef>
          <a:fillRef idx="0">
            <a:schemeClr val="accent1"/>
          </a:fillRef>
          <a:effectRef idx="0">
            <a:schemeClr val="accent1"/>
          </a:effectRef>
          <a:fontRef idx="minor">
            <a:schemeClr val="tx1"/>
          </a:fontRef>
        </p:style>
      </p:cxnSp>
      <p:pic>
        <p:nvPicPr>
          <p:cNvPr id="94" name="Picture 93" descr="A picture containing grass, outdoor, wood&#10;&#10;Description automatically generated">
            <a:extLst>
              <a:ext uri="{FF2B5EF4-FFF2-40B4-BE49-F238E27FC236}">
                <a16:creationId xmlns:a16="http://schemas.microsoft.com/office/drawing/2014/main" id="{96BE8668-7077-8F40-8DBF-610C38D11F2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V="1">
            <a:off x="1470068" y="2079296"/>
            <a:ext cx="399030" cy="116096"/>
          </a:xfrm>
          <a:prstGeom prst="rect">
            <a:avLst/>
          </a:prstGeom>
        </p:spPr>
      </p:pic>
      <p:sp>
        <p:nvSpPr>
          <p:cNvPr id="92" name="Trapezoid 91">
            <a:extLst>
              <a:ext uri="{FF2B5EF4-FFF2-40B4-BE49-F238E27FC236}">
                <a16:creationId xmlns:a16="http://schemas.microsoft.com/office/drawing/2014/main" id="{0185AAF5-3C3F-3A43-BA7E-9D40CBD1D99E}"/>
              </a:ext>
            </a:extLst>
          </p:cNvPr>
          <p:cNvSpPr/>
          <p:nvPr/>
        </p:nvSpPr>
        <p:spPr>
          <a:xfrm rot="458906">
            <a:off x="-805949" y="2003194"/>
            <a:ext cx="3987998" cy="6230640"/>
          </a:xfrm>
          <a:prstGeom prst="trapezoid">
            <a:avLst>
              <a:gd name="adj" fmla="val 41543"/>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C95C8BE1-5D1D-6544-8D9D-CCEAC10082C0}"/>
              </a:ext>
            </a:extLst>
          </p:cNvPr>
          <p:cNvCxnSpPr>
            <a:cxnSpLocks/>
          </p:cNvCxnSpPr>
          <p:nvPr/>
        </p:nvCxnSpPr>
        <p:spPr>
          <a:xfrm flipH="1">
            <a:off x="808277" y="2662130"/>
            <a:ext cx="4181556" cy="2207725"/>
          </a:xfrm>
          <a:prstGeom prst="line">
            <a:avLst/>
          </a:prstGeom>
          <a:ln w="60325">
            <a:solidFill>
              <a:srgbClr val="FFFF00"/>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8DD5F564-0600-D745-979B-DE2FFF90EE8B}"/>
              </a:ext>
            </a:extLst>
          </p:cNvPr>
          <p:cNvSpPr txBox="1"/>
          <p:nvPr/>
        </p:nvSpPr>
        <p:spPr>
          <a:xfrm>
            <a:off x="260746" y="5134900"/>
            <a:ext cx="2233197" cy="1200329"/>
          </a:xfrm>
          <a:prstGeom prst="rect">
            <a:avLst/>
          </a:prstGeom>
          <a:noFill/>
        </p:spPr>
        <p:txBody>
          <a:bodyPr wrap="square" rtlCol="0">
            <a:spAutoFit/>
          </a:bodyPr>
          <a:lstStyle/>
          <a:p>
            <a:r>
              <a:rPr lang="en-US" dirty="0">
                <a:solidFill>
                  <a:srgbClr val="FFFF00"/>
                </a:solidFill>
              </a:rPr>
              <a:t>Lower side of berm regularly tossed and mixed with sand and aggregate</a:t>
            </a:r>
          </a:p>
        </p:txBody>
      </p:sp>
    </p:spTree>
    <p:extLst>
      <p:ext uri="{BB962C8B-B14F-4D97-AF65-F5344CB8AC3E}">
        <p14:creationId xmlns:p14="http://schemas.microsoft.com/office/powerpoint/2010/main" val="1834058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13126</TotalTime>
  <Words>1071</Words>
  <Application>Microsoft Macintosh PowerPoint</Application>
  <PresentationFormat>Widescreen</PresentationFormat>
  <Paragraphs>107</Paragraphs>
  <Slides>24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Coastal Flood Mitigation for Economic Development</vt:lpstr>
      <vt:lpstr>Introduction</vt:lpstr>
      <vt:lpstr>The Emergency Management Strategy for Canada: Toward a resilient 2030 (2019) </vt:lpstr>
      <vt:lpstr>What is Shoreline Nutrification?</vt:lpstr>
      <vt:lpstr>What is Organic Shoreline Nutrification?</vt:lpstr>
      <vt:lpstr>Current State of the Shoreline</vt:lpstr>
      <vt:lpstr>PowerPoint Presentation</vt:lpstr>
      <vt:lpstr>What happens when we apply wood mulch to the shoreline?</vt:lpstr>
      <vt:lpstr>Contour of mulched shoreline</vt:lpstr>
      <vt:lpstr>PowerPoint Presentation</vt:lpstr>
      <vt:lpstr>Economic Development</vt:lpstr>
      <vt:lpstr>Residual Wood Fibre Utilization  (wood chips/mulch)</vt:lpstr>
      <vt:lpstr>Residual Wood Fibre Utilization  (wood chips/mulch)</vt:lpstr>
      <vt:lpstr>Benefits to Campbell River from Utilizing Wood Chips in Coastal Flood Mitigation:</vt:lpstr>
      <vt:lpstr>Advantages to Wood Fibre  Shoreline Nutrificaiton</vt:lpstr>
      <vt:lpstr>PowerPoint Presentation</vt:lpstr>
      <vt:lpstr>PowerPoint Presentation</vt:lpstr>
      <vt:lpstr>Conclusions</vt:lpstr>
      <vt:lpstr>Actions</vt:lpstr>
      <vt:lpstr>Questions?</vt:lpstr>
      <vt:lpstr>PowerPoint Presentation</vt:lpstr>
      <vt:lpstr>PowerPoint Presentation</vt:lpstr>
      <vt:lpstr>PowerPoint Presentation</vt:lpstr>
      <vt:lpstr>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Flood Mitigation for Economic Development</dc:title>
  <dc:creator>Bruce Bradley</dc:creator>
  <cp:lastModifiedBy>Bruce Bradley</cp:lastModifiedBy>
  <cp:revision>74</cp:revision>
  <dcterms:created xsi:type="dcterms:W3CDTF">2021-03-19T01:34:09Z</dcterms:created>
  <dcterms:modified xsi:type="dcterms:W3CDTF">2021-04-26T18:55:13Z</dcterms:modified>
</cp:coreProperties>
</file>