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410" r:id="rId2"/>
    <p:sldId id="413" r:id="rId3"/>
    <p:sldId id="418" r:id="rId4"/>
    <p:sldId id="414" r:id="rId5"/>
    <p:sldId id="304" r:id="rId6"/>
    <p:sldId id="390" r:id="rId7"/>
    <p:sldId id="415" r:id="rId8"/>
    <p:sldId id="416" r:id="rId9"/>
    <p:sldId id="417" r:id="rId10"/>
    <p:sldId id="335" r:id="rId11"/>
    <p:sldId id="412" r:id="rId12"/>
    <p:sldId id="407" r:id="rId13"/>
    <p:sldId id="265" r:id="rId14"/>
    <p:sldId id="257" r:id="rId15"/>
    <p:sldId id="381" r:id="rId16"/>
    <p:sldId id="400" r:id="rId17"/>
    <p:sldId id="406" r:id="rId18"/>
    <p:sldId id="399" r:id="rId19"/>
    <p:sldId id="398" r:id="rId20"/>
    <p:sldId id="397" r:id="rId21"/>
    <p:sldId id="308" r:id="rId2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rone" initials="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66" autoAdjust="0"/>
    <p:restoredTop sz="95556" autoAdjust="0"/>
  </p:normalViewPr>
  <p:slideViewPr>
    <p:cSldViewPr>
      <p:cViewPr varScale="1">
        <p:scale>
          <a:sx n="71" d="100"/>
          <a:sy n="71" d="100"/>
        </p:scale>
        <p:origin x="1746"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20" tIns="48311" rIns="96620" bIns="48311" rtlCol="0"/>
          <a:lstStyle>
            <a:lvl1pPr algn="l">
              <a:defRPr sz="1200"/>
            </a:lvl1pPr>
          </a:lstStyle>
          <a:p>
            <a:endParaRPr lang="en-US" dirty="0"/>
          </a:p>
        </p:txBody>
      </p:sp>
      <p:sp>
        <p:nvSpPr>
          <p:cNvPr id="3" name="Date Placeholder 2"/>
          <p:cNvSpPr>
            <a:spLocks noGrp="1"/>
          </p:cNvSpPr>
          <p:nvPr>
            <p:ph type="dt" sz="quarter" idx="1"/>
          </p:nvPr>
        </p:nvSpPr>
        <p:spPr>
          <a:xfrm>
            <a:off x="4143589" y="0"/>
            <a:ext cx="3169920" cy="480060"/>
          </a:xfrm>
          <a:prstGeom prst="rect">
            <a:avLst/>
          </a:prstGeom>
        </p:spPr>
        <p:txBody>
          <a:bodyPr vert="horz" lIns="96620" tIns="48311" rIns="96620" bIns="48311" rtlCol="0"/>
          <a:lstStyle>
            <a:lvl1pPr algn="r">
              <a:defRPr sz="1200"/>
            </a:lvl1pPr>
          </a:lstStyle>
          <a:p>
            <a:fld id="{E491904C-4D01-BF44-A699-B8696AEB0C0B}" type="datetimeFigureOut">
              <a:rPr lang="en-US" smtClean="0"/>
              <a:pPr/>
              <a:t>4/22/2026</a:t>
            </a:fld>
            <a:endParaRPr lang="en-US" dirty="0"/>
          </a:p>
        </p:txBody>
      </p:sp>
      <p:sp>
        <p:nvSpPr>
          <p:cNvPr id="4" name="Footer Placeholder 3"/>
          <p:cNvSpPr>
            <a:spLocks noGrp="1"/>
          </p:cNvSpPr>
          <p:nvPr>
            <p:ph type="ftr" sz="quarter" idx="2"/>
          </p:nvPr>
        </p:nvSpPr>
        <p:spPr>
          <a:xfrm>
            <a:off x="0" y="9119476"/>
            <a:ext cx="3169920" cy="480060"/>
          </a:xfrm>
          <a:prstGeom prst="rect">
            <a:avLst/>
          </a:prstGeom>
        </p:spPr>
        <p:txBody>
          <a:bodyPr vert="horz" lIns="96620" tIns="48311" rIns="96620" bIns="48311"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9" y="9119476"/>
            <a:ext cx="3169920" cy="480060"/>
          </a:xfrm>
          <a:prstGeom prst="rect">
            <a:avLst/>
          </a:prstGeom>
        </p:spPr>
        <p:txBody>
          <a:bodyPr vert="horz" lIns="96620" tIns="48311" rIns="96620" bIns="48311" rtlCol="0" anchor="b"/>
          <a:lstStyle>
            <a:lvl1pPr algn="r">
              <a:defRPr sz="1200"/>
            </a:lvl1pPr>
          </a:lstStyle>
          <a:p>
            <a:fld id="{7AD6A859-101E-5A4B-B24D-9DE5CBA758B2}" type="slidenum">
              <a:rPr lang="en-US" smtClean="0"/>
              <a:pPr/>
              <a:t>‹#›</a:t>
            </a:fld>
            <a:endParaRPr lang="en-US" dirty="0"/>
          </a:p>
        </p:txBody>
      </p:sp>
    </p:spTree>
    <p:extLst>
      <p:ext uri="{BB962C8B-B14F-4D97-AF65-F5344CB8AC3E}">
        <p14:creationId xmlns:p14="http://schemas.microsoft.com/office/powerpoint/2010/main" val="1508101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20" tIns="48311" rIns="96620" bIns="48311" rtlCol="0"/>
          <a:lstStyle>
            <a:lvl1pPr algn="l">
              <a:defRPr sz="1200"/>
            </a:lvl1pPr>
          </a:lstStyle>
          <a:p>
            <a:endParaRPr lang="en-US" dirty="0"/>
          </a:p>
        </p:txBody>
      </p:sp>
      <p:sp>
        <p:nvSpPr>
          <p:cNvPr id="3" name="Date Placeholder 2"/>
          <p:cNvSpPr>
            <a:spLocks noGrp="1"/>
          </p:cNvSpPr>
          <p:nvPr>
            <p:ph type="dt" idx="1"/>
          </p:nvPr>
        </p:nvSpPr>
        <p:spPr>
          <a:xfrm>
            <a:off x="4143589" y="0"/>
            <a:ext cx="3169920" cy="480060"/>
          </a:xfrm>
          <a:prstGeom prst="rect">
            <a:avLst/>
          </a:prstGeom>
        </p:spPr>
        <p:txBody>
          <a:bodyPr vert="horz" lIns="96620" tIns="48311" rIns="96620" bIns="48311" rtlCol="0"/>
          <a:lstStyle>
            <a:lvl1pPr algn="r">
              <a:defRPr sz="1200"/>
            </a:lvl1pPr>
          </a:lstStyle>
          <a:p>
            <a:fld id="{BA969B0B-2312-49FD-ACCA-0D278659099E}" type="datetimeFigureOut">
              <a:rPr lang="en-US" smtClean="0"/>
              <a:pPr/>
              <a:t>4/22/2026</a:t>
            </a:fld>
            <a:endParaRPr lang="en-US" dirty="0"/>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6620" tIns="48311" rIns="96620" bIns="48311" rtlCol="0" anchor="ctr"/>
          <a:lstStyle/>
          <a:p>
            <a:endParaRPr lang="en-US"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20" tIns="48311" rIns="96620" bIns="483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0060"/>
          </a:xfrm>
          <a:prstGeom prst="rect">
            <a:avLst/>
          </a:prstGeom>
        </p:spPr>
        <p:txBody>
          <a:bodyPr vert="horz" lIns="96620" tIns="48311" rIns="96620" bIns="483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9" y="9119476"/>
            <a:ext cx="3169920" cy="480060"/>
          </a:xfrm>
          <a:prstGeom prst="rect">
            <a:avLst/>
          </a:prstGeom>
        </p:spPr>
        <p:txBody>
          <a:bodyPr vert="horz" lIns="96620" tIns="48311" rIns="96620" bIns="48311" rtlCol="0" anchor="b"/>
          <a:lstStyle>
            <a:lvl1pPr algn="r">
              <a:defRPr sz="1200"/>
            </a:lvl1pPr>
          </a:lstStyle>
          <a:p>
            <a:fld id="{296D90BB-20F2-48A3-9EB4-15E0343CC0B0}" type="slidenum">
              <a:rPr lang="en-US" smtClean="0"/>
              <a:pPr/>
              <a:t>‹#›</a:t>
            </a:fld>
            <a:endParaRPr lang="en-US" dirty="0"/>
          </a:p>
        </p:txBody>
      </p:sp>
    </p:spTree>
    <p:extLst>
      <p:ext uri="{BB962C8B-B14F-4D97-AF65-F5344CB8AC3E}">
        <p14:creationId xmlns:p14="http://schemas.microsoft.com/office/powerpoint/2010/main" val="16595291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72765">
              <a:defRPr/>
            </a:pPr>
            <a:endParaRPr lang="en-US" sz="1100" b="1" dirty="0">
              <a:solidFill>
                <a:prstClr val="black"/>
              </a:solidFill>
            </a:endParaRPr>
          </a:p>
          <a:p>
            <a:pPr defTabSz="972765">
              <a:defRPr/>
            </a:pPr>
            <a:endParaRPr lang="en-US" sz="1100" b="1" dirty="0">
              <a:solidFill>
                <a:prstClr val="black"/>
              </a:solidFill>
            </a:endParaRPr>
          </a:p>
          <a:p>
            <a:pPr defTabSz="972765">
              <a:defRPr/>
            </a:pPr>
            <a:endParaRPr lang="en-US" sz="1700" b="1" dirty="0">
              <a:solidFill>
                <a:prstClr val="black"/>
              </a:solidFill>
            </a:endParaRPr>
          </a:p>
        </p:txBody>
      </p:sp>
      <p:sp>
        <p:nvSpPr>
          <p:cNvPr id="4" name="Slide Number Placeholder 3"/>
          <p:cNvSpPr>
            <a:spLocks noGrp="1"/>
          </p:cNvSpPr>
          <p:nvPr>
            <p:ph type="sldNum" sz="quarter" idx="10"/>
          </p:nvPr>
        </p:nvSpPr>
        <p:spPr/>
        <p:txBody>
          <a:bodyPr/>
          <a:lstStyle/>
          <a:p>
            <a:fld id="{28463EF2-27B7-4C6E-9A4A-E9C95B6CBA55}"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477744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1" name="Google Shape;201;p14:notes"/>
          <p:cNvSpPr>
            <a:spLocks noGrp="1" noRot="1" noChangeAspect="1"/>
          </p:cNvSpPr>
          <p:nvPr>
            <p:ph type="sldImg" idx="2"/>
          </p:nvPr>
        </p:nvSpPr>
        <p:spPr>
          <a:xfrm>
            <a:off x="1258888" y="720725"/>
            <a:ext cx="4797425" cy="3598863"/>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txBox="1">
            <a:spLocks noGrp="1"/>
          </p:cNvSpPr>
          <p:nvPr>
            <p:ph type="body" idx="1"/>
          </p:nvPr>
        </p:nvSpPr>
        <p:spPr>
          <a:xfrm>
            <a:off x="731520" y="4560571"/>
            <a:ext cx="5852160" cy="4320540"/>
          </a:xfrm>
          <a:prstGeom prst="rect">
            <a:avLst/>
          </a:prstGeom>
        </p:spPr>
        <p:txBody>
          <a:bodyPr spcFirstLastPara="1" wrap="square" lIns="96599" tIns="48286" rIns="96599" bIns="48286" anchor="t" anchorCtr="0">
            <a:noAutofit/>
          </a:bodyPr>
          <a:lstStyle/>
          <a:p>
            <a:endParaRPr dirty="0"/>
          </a:p>
        </p:txBody>
      </p:sp>
      <p:sp>
        <p:nvSpPr>
          <p:cNvPr id="173" name="Google Shape;173;p10:notes"/>
          <p:cNvSpPr>
            <a:spLocks noGrp="1" noRot="1" noChangeAspect="1"/>
          </p:cNvSpPr>
          <p:nvPr>
            <p:ph type="sldImg" idx="2"/>
          </p:nvPr>
        </p:nvSpPr>
        <p:spPr>
          <a:xfrm>
            <a:off x="1258888" y="720725"/>
            <a:ext cx="4797425" cy="3598863"/>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1:notes"/>
          <p:cNvSpPr txBox="1">
            <a:spLocks noGrp="1"/>
          </p:cNvSpPr>
          <p:nvPr>
            <p:ph type="body" idx="1"/>
          </p:nvPr>
        </p:nvSpPr>
        <p:spPr>
          <a:xfrm>
            <a:off x="731520" y="4560571"/>
            <a:ext cx="5852160" cy="4320540"/>
          </a:xfrm>
          <a:prstGeom prst="rect">
            <a:avLst/>
          </a:prstGeom>
        </p:spPr>
        <p:txBody>
          <a:bodyPr spcFirstLastPara="1" wrap="square" lIns="96599" tIns="48286" rIns="96599" bIns="48286" anchor="t" anchorCtr="0">
            <a:noAutofit/>
          </a:bodyPr>
          <a:lstStyle/>
          <a:p>
            <a:endParaRPr dirty="0"/>
          </a:p>
        </p:txBody>
      </p:sp>
      <p:sp>
        <p:nvSpPr>
          <p:cNvPr id="98" name="Google Shape;98;p11:notes"/>
          <p:cNvSpPr>
            <a:spLocks noGrp="1" noRot="1" noChangeAspect="1"/>
          </p:cNvSpPr>
          <p:nvPr>
            <p:ph type="sldImg" idx="2"/>
          </p:nvPr>
        </p:nvSpPr>
        <p:spPr>
          <a:xfrm>
            <a:off x="1258888" y="720725"/>
            <a:ext cx="4797425" cy="3598863"/>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58ACF0-D5DF-B047-9C31-76C3BA98EEFE}" type="datetime1">
              <a:rPr lang="en-US" smtClean="0"/>
              <a:pPr/>
              <a:t>4/22/2026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5FCDB2-4D80-4E1F-8548-AF9F36CFFA21}" type="slidenum">
              <a:rPr lang="en-US" smtClean="0"/>
              <a:pPr/>
              <a:t>‹#›</a:t>
            </a:fld>
            <a:endParaRPr lang="en-US" dirty="0"/>
          </a:p>
        </p:txBody>
      </p:sp>
    </p:spTree>
    <p:extLst>
      <p:ext uri="{BB962C8B-B14F-4D97-AF65-F5344CB8AC3E}">
        <p14:creationId xmlns:p14="http://schemas.microsoft.com/office/powerpoint/2010/main" val="3020575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6BAD6-7E6C-BE47-AB6F-059940BB77AE}" type="datetime1">
              <a:rPr lang="en-US" smtClean="0"/>
              <a:pPr/>
              <a:t>4/22/2026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5FCDB2-4D80-4E1F-8548-AF9F36CFFA21}" type="slidenum">
              <a:rPr lang="en-US" smtClean="0"/>
              <a:pPr/>
              <a:t>‹#›</a:t>
            </a:fld>
            <a:endParaRPr lang="en-US" dirty="0"/>
          </a:p>
        </p:txBody>
      </p:sp>
    </p:spTree>
    <p:extLst>
      <p:ext uri="{BB962C8B-B14F-4D97-AF65-F5344CB8AC3E}">
        <p14:creationId xmlns:p14="http://schemas.microsoft.com/office/powerpoint/2010/main" val="101929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E6681-C0EF-6E47-975E-DEF13A42B5EA}" type="datetime1">
              <a:rPr lang="en-US" smtClean="0"/>
              <a:pPr/>
              <a:t>4/22/2026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5FCDB2-4D80-4E1F-8548-AF9F36CFFA21}" type="slidenum">
              <a:rPr lang="en-US" smtClean="0"/>
              <a:pPr/>
              <a:t>‹#›</a:t>
            </a:fld>
            <a:endParaRPr lang="en-US" dirty="0"/>
          </a:p>
        </p:txBody>
      </p:sp>
    </p:spTree>
    <p:extLst>
      <p:ext uri="{BB962C8B-B14F-4D97-AF65-F5344CB8AC3E}">
        <p14:creationId xmlns:p14="http://schemas.microsoft.com/office/powerpoint/2010/main" val="1115908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612A8A-07AE-2F41-A158-24DBDF15B596}" type="datetime1">
              <a:rPr lang="en-US" smtClean="0"/>
              <a:pPr/>
              <a:t>4/22/2026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5FCDB2-4D80-4E1F-8548-AF9F36CFFA21}" type="slidenum">
              <a:rPr lang="en-US" smtClean="0"/>
              <a:pPr/>
              <a:t>‹#›</a:t>
            </a:fld>
            <a:endParaRPr lang="en-US" dirty="0"/>
          </a:p>
        </p:txBody>
      </p:sp>
    </p:spTree>
    <p:extLst>
      <p:ext uri="{BB962C8B-B14F-4D97-AF65-F5344CB8AC3E}">
        <p14:creationId xmlns:p14="http://schemas.microsoft.com/office/powerpoint/2010/main" val="2421122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FCE0A6-E5A9-CD4C-9FA9-89D34E968122}" type="datetime1">
              <a:rPr lang="en-US" smtClean="0"/>
              <a:pPr/>
              <a:t>4/22/2026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5FCDB2-4D80-4E1F-8548-AF9F36CFFA21}" type="slidenum">
              <a:rPr lang="en-US" smtClean="0"/>
              <a:pPr/>
              <a:t>‹#›</a:t>
            </a:fld>
            <a:endParaRPr lang="en-US" dirty="0"/>
          </a:p>
        </p:txBody>
      </p:sp>
    </p:spTree>
    <p:extLst>
      <p:ext uri="{BB962C8B-B14F-4D97-AF65-F5344CB8AC3E}">
        <p14:creationId xmlns:p14="http://schemas.microsoft.com/office/powerpoint/2010/main" val="826225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590D19-B417-554A-BF46-1AEC9D1DC9F3}" type="datetime1">
              <a:rPr lang="en-US" smtClean="0"/>
              <a:pPr/>
              <a:t>4/22/2026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5FCDB2-4D80-4E1F-8548-AF9F36CFFA21}" type="slidenum">
              <a:rPr lang="en-US" smtClean="0"/>
              <a:pPr/>
              <a:t>‹#›</a:t>
            </a:fld>
            <a:endParaRPr lang="en-US" dirty="0"/>
          </a:p>
        </p:txBody>
      </p:sp>
    </p:spTree>
    <p:extLst>
      <p:ext uri="{BB962C8B-B14F-4D97-AF65-F5344CB8AC3E}">
        <p14:creationId xmlns:p14="http://schemas.microsoft.com/office/powerpoint/2010/main" val="3221839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C83E70-73F4-E84D-A06E-A60E0E9130F6}" type="datetime1">
              <a:rPr lang="en-US" smtClean="0"/>
              <a:pPr/>
              <a:t>4/22/2026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5FCDB2-4D80-4E1F-8548-AF9F36CFFA21}" type="slidenum">
              <a:rPr lang="en-US" smtClean="0"/>
              <a:pPr/>
              <a:t>‹#›</a:t>
            </a:fld>
            <a:endParaRPr lang="en-US" dirty="0"/>
          </a:p>
        </p:txBody>
      </p:sp>
    </p:spTree>
    <p:extLst>
      <p:ext uri="{BB962C8B-B14F-4D97-AF65-F5344CB8AC3E}">
        <p14:creationId xmlns:p14="http://schemas.microsoft.com/office/powerpoint/2010/main" val="4079610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EAE00D-D83C-9047-85CC-D08849452C37}" type="datetime1">
              <a:rPr lang="en-US" smtClean="0"/>
              <a:pPr/>
              <a:t>4/22/2026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5FCDB2-4D80-4E1F-8548-AF9F36CFFA21}" type="slidenum">
              <a:rPr lang="en-US" smtClean="0"/>
              <a:pPr/>
              <a:t>‹#›</a:t>
            </a:fld>
            <a:endParaRPr lang="en-US" dirty="0"/>
          </a:p>
        </p:txBody>
      </p:sp>
    </p:spTree>
    <p:extLst>
      <p:ext uri="{BB962C8B-B14F-4D97-AF65-F5344CB8AC3E}">
        <p14:creationId xmlns:p14="http://schemas.microsoft.com/office/powerpoint/2010/main" val="871782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ED6158-0ABC-3444-AFB2-1DE06011B7CE}" type="datetime1">
              <a:rPr lang="en-US" smtClean="0"/>
              <a:pPr/>
              <a:t>4/22/2026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5FCDB2-4D80-4E1F-8548-AF9F36CFFA21}" type="slidenum">
              <a:rPr lang="en-US" smtClean="0"/>
              <a:pPr/>
              <a:t>‹#›</a:t>
            </a:fld>
            <a:endParaRPr lang="en-US" dirty="0"/>
          </a:p>
        </p:txBody>
      </p:sp>
    </p:spTree>
    <p:extLst>
      <p:ext uri="{BB962C8B-B14F-4D97-AF65-F5344CB8AC3E}">
        <p14:creationId xmlns:p14="http://schemas.microsoft.com/office/powerpoint/2010/main" val="4143949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FB0CA1-A8EE-C648-A0DF-2A559A46F321}" type="datetime1">
              <a:rPr lang="en-US" smtClean="0"/>
              <a:pPr/>
              <a:t>4/22/2026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5FCDB2-4D80-4E1F-8548-AF9F36CFFA21}" type="slidenum">
              <a:rPr lang="en-US" smtClean="0"/>
              <a:pPr/>
              <a:t>‹#›</a:t>
            </a:fld>
            <a:endParaRPr lang="en-US" dirty="0"/>
          </a:p>
        </p:txBody>
      </p:sp>
    </p:spTree>
    <p:extLst>
      <p:ext uri="{BB962C8B-B14F-4D97-AF65-F5344CB8AC3E}">
        <p14:creationId xmlns:p14="http://schemas.microsoft.com/office/powerpoint/2010/main" val="3061172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D8897C-512D-EC4B-A1C2-98EB22B798B5}" type="datetime1">
              <a:rPr lang="en-US" smtClean="0"/>
              <a:pPr/>
              <a:t>4/22/2026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5FCDB2-4D80-4E1F-8548-AF9F36CFFA21}" type="slidenum">
              <a:rPr lang="en-US" smtClean="0"/>
              <a:pPr/>
              <a:t>‹#›</a:t>
            </a:fld>
            <a:endParaRPr lang="en-US" dirty="0"/>
          </a:p>
        </p:txBody>
      </p:sp>
    </p:spTree>
    <p:extLst>
      <p:ext uri="{BB962C8B-B14F-4D97-AF65-F5344CB8AC3E}">
        <p14:creationId xmlns:p14="http://schemas.microsoft.com/office/powerpoint/2010/main" val="3777759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F1671-2427-2F4E-A3B7-178212912A8D}" type="datetime1">
              <a:rPr lang="en-US" smtClean="0"/>
              <a:pPr/>
              <a:t>4/22/2026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FCDB2-4D80-4E1F-8548-AF9F36CFFA21}" type="slidenum">
              <a:rPr lang="en-US" smtClean="0"/>
              <a:pPr/>
              <a:t>‹#›</a:t>
            </a:fld>
            <a:endParaRPr lang="en-US" dirty="0"/>
          </a:p>
        </p:txBody>
      </p:sp>
    </p:spTree>
    <p:extLst>
      <p:ext uri="{BB962C8B-B14F-4D97-AF65-F5344CB8AC3E}">
        <p14:creationId xmlns:p14="http://schemas.microsoft.com/office/powerpoint/2010/main" val="591422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6.jp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92DA3D-E5D3-83B5-C9E9-4BB2DEE8DE2B}"/>
              </a:ext>
            </a:extLst>
          </p:cNvPr>
          <p:cNvPicPr>
            <a:picLocks noChangeAspect="1"/>
          </p:cNvPicPr>
          <p:nvPr/>
        </p:nvPicPr>
        <p:blipFill>
          <a:blip r:embed="rId2"/>
          <a:stretch>
            <a:fillRect/>
          </a:stretch>
        </p:blipFill>
        <p:spPr>
          <a:xfrm>
            <a:off x="0" y="1365806"/>
            <a:ext cx="9144000" cy="5143500"/>
          </a:xfrm>
          <a:prstGeom prst="rect">
            <a:avLst/>
          </a:prstGeom>
        </p:spPr>
      </p:pic>
      <p:sp>
        <p:nvSpPr>
          <p:cNvPr id="4" name="Subtitle 3"/>
          <p:cNvSpPr>
            <a:spLocks noGrp="1"/>
          </p:cNvSpPr>
          <p:nvPr>
            <p:ph type="subTitle" idx="1"/>
          </p:nvPr>
        </p:nvSpPr>
        <p:spPr>
          <a:xfrm>
            <a:off x="5867400" y="5488730"/>
            <a:ext cx="3276600" cy="1352550"/>
          </a:xfrm>
          <a:solidFill>
            <a:schemeClr val="bg1"/>
          </a:solidFill>
        </p:spPr>
        <p:txBody>
          <a:bodyPr>
            <a:normAutofit/>
          </a:bodyPr>
          <a:lstStyle/>
          <a:p>
            <a:r>
              <a:rPr lang="en-GB" dirty="0">
                <a:solidFill>
                  <a:schemeClr val="tx1"/>
                </a:solidFill>
              </a:rPr>
              <a:t>April 16, 2026</a:t>
            </a:r>
          </a:p>
          <a:p>
            <a:r>
              <a:rPr lang="en-GB" dirty="0">
                <a:solidFill>
                  <a:schemeClr val="tx1"/>
                </a:solidFill>
              </a:rPr>
              <a:t>7:00 PM</a:t>
            </a:r>
          </a:p>
        </p:txBody>
      </p:sp>
      <p:sp>
        <p:nvSpPr>
          <p:cNvPr id="2" name="Title 1"/>
          <p:cNvSpPr>
            <a:spLocks noGrp="1"/>
          </p:cNvSpPr>
          <p:nvPr>
            <p:ph type="ctrTitle"/>
          </p:nvPr>
        </p:nvSpPr>
        <p:spPr>
          <a:xfrm>
            <a:off x="0" y="0"/>
            <a:ext cx="9144000" cy="1362342"/>
          </a:xfrm>
          <a:gradFill>
            <a:gsLst>
              <a:gs pos="34000">
                <a:schemeClr val="accent6">
                  <a:lumMod val="60000"/>
                  <a:lumOff val="40000"/>
                </a:schemeClr>
              </a:gs>
              <a:gs pos="55000">
                <a:schemeClr val="accent6">
                  <a:lumMod val="75000"/>
                </a:schemeClr>
              </a:gs>
              <a:gs pos="92000">
                <a:schemeClr val="accent6">
                  <a:lumMod val="60000"/>
                  <a:lumOff val="40000"/>
                </a:schemeClr>
              </a:gs>
              <a:gs pos="100000">
                <a:schemeClr val="accent6">
                  <a:lumMod val="60000"/>
                  <a:lumOff val="40000"/>
                </a:schemeClr>
              </a:gs>
            </a:gsLst>
            <a:lin ang="5400000" scaled="1"/>
          </a:gradFill>
        </p:spPr>
        <p:txBody>
          <a:bodyPr>
            <a:noAutofit/>
          </a:bodyPr>
          <a:lstStyle/>
          <a:p>
            <a:r>
              <a:rPr lang="en-GB" sz="5000" dirty="0"/>
              <a:t>Kingst</a:t>
            </a:r>
            <a:r>
              <a:rPr lang="en-GB" sz="5000" dirty="0">
                <a:solidFill>
                  <a:srgbClr val="000000"/>
                </a:solidFill>
              </a:rPr>
              <a:t>ream Community Council </a:t>
            </a:r>
            <a:r>
              <a:rPr lang="en-GB" sz="4600" dirty="0">
                <a:solidFill>
                  <a:srgbClr val="000000"/>
                </a:solidFill>
              </a:rPr>
              <a:t> </a:t>
            </a:r>
            <a:r>
              <a:rPr lang="en-GB" sz="4600" dirty="0"/>
              <a:t>Annual Meeting</a:t>
            </a:r>
            <a:endParaRPr lang="en-US" sz="4600" dirty="0"/>
          </a:p>
        </p:txBody>
      </p:sp>
    </p:spTree>
    <p:extLst>
      <p:ext uri="{BB962C8B-B14F-4D97-AF65-F5344CB8AC3E}">
        <p14:creationId xmlns:p14="http://schemas.microsoft.com/office/powerpoint/2010/main" val="2617847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A10C34-FA65-9E5C-9D44-EBF43E953A91}"/>
              </a:ext>
            </a:extLst>
          </p:cNvPr>
          <p:cNvPicPr>
            <a:picLocks noChangeAspect="1"/>
          </p:cNvPicPr>
          <p:nvPr/>
        </p:nvPicPr>
        <p:blipFill>
          <a:blip r:embed="rId2"/>
          <a:stretch>
            <a:fillRect/>
          </a:stretch>
        </p:blipFill>
        <p:spPr>
          <a:xfrm>
            <a:off x="5181600" y="1752637"/>
            <a:ext cx="3707980" cy="2224788"/>
          </a:xfrm>
          <a:prstGeom prst="rect">
            <a:avLst/>
          </a:prstGeom>
        </p:spPr>
      </p:pic>
      <p:sp>
        <p:nvSpPr>
          <p:cNvPr id="9" name="TextBox 8">
            <a:extLst>
              <a:ext uri="{FF2B5EF4-FFF2-40B4-BE49-F238E27FC236}">
                <a16:creationId xmlns:a16="http://schemas.microsoft.com/office/drawing/2014/main" id="{B6E9334C-617C-4FDA-BFC1-194047B53397}"/>
              </a:ext>
            </a:extLst>
          </p:cNvPr>
          <p:cNvSpPr txBox="1"/>
          <p:nvPr/>
        </p:nvSpPr>
        <p:spPr>
          <a:xfrm>
            <a:off x="659876" y="1491994"/>
            <a:ext cx="7353300" cy="4031873"/>
          </a:xfrm>
          <a:prstGeom prst="rect">
            <a:avLst/>
          </a:prstGeom>
          <a:noFill/>
        </p:spPr>
        <p:txBody>
          <a:bodyPr wrap="square" rtlCol="0">
            <a:spAutoFit/>
          </a:bodyPr>
          <a:lstStyle/>
          <a:p>
            <a:r>
              <a:rPr lang="en-US" sz="1600" dirty="0"/>
              <a:t>Implemented third year of the three-year, $202k contract for 2023-2025 with NVPools.</a:t>
            </a:r>
          </a:p>
          <a:p>
            <a:endParaRPr lang="en-US" sz="1600" dirty="0"/>
          </a:p>
          <a:p>
            <a:r>
              <a:rPr lang="en-US" sz="1600" dirty="0"/>
              <a:t>A </a:t>
            </a:r>
            <a:r>
              <a:rPr lang="en-US" sz="1600"/>
              <a:t>new 3-year </a:t>
            </a:r>
            <a:r>
              <a:rPr lang="en-US" sz="1600" dirty="0"/>
              <a:t>contract for $231k was signed with </a:t>
            </a:r>
          </a:p>
          <a:p>
            <a:r>
              <a:rPr lang="en-US" sz="1600" dirty="0"/>
              <a:t>NVPools for 2026-2028.</a:t>
            </a:r>
          </a:p>
          <a:p>
            <a:endParaRPr lang="en-US" sz="1600" dirty="0"/>
          </a:p>
          <a:p>
            <a:r>
              <a:rPr lang="en-US" sz="1600" dirty="0"/>
              <a:t>The pool operated successfully and safely this last </a:t>
            </a:r>
          </a:p>
          <a:p>
            <a:r>
              <a:rPr lang="en-US" sz="1600" dirty="0"/>
              <a:t>summer.   </a:t>
            </a:r>
          </a:p>
          <a:p>
            <a:endParaRPr lang="en-US" sz="1600" dirty="0"/>
          </a:p>
          <a:p>
            <a:r>
              <a:rPr lang="en-US" sz="1600" dirty="0"/>
              <a:t>Updates &amp; repairs shown on next slide.</a:t>
            </a:r>
          </a:p>
          <a:p>
            <a:endParaRPr lang="en-US" sz="1600" dirty="0"/>
          </a:p>
          <a:p>
            <a:r>
              <a:rPr lang="en-US" sz="1600" dirty="0"/>
              <a:t>The Kahunas swim team had 105 children (58 families) </a:t>
            </a:r>
          </a:p>
          <a:p>
            <a:r>
              <a:rPr lang="en-US" sz="1600" dirty="0"/>
              <a:t>participating for a successful season. </a:t>
            </a:r>
          </a:p>
          <a:p>
            <a:endParaRPr lang="en-US" sz="1600" dirty="0"/>
          </a:p>
          <a:p>
            <a:endParaRPr lang="en-US" sz="1600" dirty="0"/>
          </a:p>
          <a:p>
            <a:endParaRPr lang="en-US" sz="1600" dirty="0"/>
          </a:p>
          <a:p>
            <a:endParaRPr lang="en-US" sz="1600" dirty="0"/>
          </a:p>
        </p:txBody>
      </p:sp>
      <p:sp>
        <p:nvSpPr>
          <p:cNvPr id="4" name="Title 1"/>
          <p:cNvSpPr txBox="1">
            <a:spLocks noGrp="1"/>
          </p:cNvSpPr>
          <p:nvPr>
            <p:ph idx="1"/>
          </p:nvPr>
        </p:nvSpPr>
        <p:spPr>
          <a:xfrm>
            <a:off x="566737" y="183747"/>
            <a:ext cx="4385674" cy="9131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t>Kingstream Pool</a:t>
            </a:r>
          </a:p>
        </p:txBody>
      </p:sp>
      <p:sp>
        <p:nvSpPr>
          <p:cNvPr id="7" name="Rectangle 6"/>
          <p:cNvSpPr/>
          <p:nvPr/>
        </p:nvSpPr>
        <p:spPr>
          <a:xfrm>
            <a:off x="138545" y="5414278"/>
            <a:ext cx="8534400" cy="584775"/>
          </a:xfrm>
          <a:prstGeom prst="rect">
            <a:avLst/>
          </a:prstGeom>
        </p:spPr>
        <p:txBody>
          <a:bodyPr wrap="square">
            <a:spAutoFit/>
          </a:bodyPr>
          <a:lstStyle/>
          <a:p>
            <a:pPr marL="1200150" lvl="2" indent="-285750">
              <a:spcBef>
                <a:spcPts val="600"/>
              </a:spcBef>
              <a:buFont typeface="Arial" panose="020B0604020202020204" pitchFamily="34" charset="0"/>
              <a:buChar char="•"/>
            </a:pPr>
            <a:r>
              <a:rPr lang="en-US" sz="1600" i="1" dirty="0">
                <a:solidFill>
                  <a:prstClr val="black"/>
                </a:solidFill>
              </a:rPr>
              <a:t>Fairfax Water and the county continue to raise their quarterly service charges and usage charges. Service &amp; commodity charges will increase as of 1 April 2026.</a:t>
            </a:r>
            <a:endParaRPr lang="en-GB" sz="1600" dirty="0">
              <a:solidFill>
                <a:prstClr val="black"/>
              </a:solidFill>
            </a:endParaRPr>
          </a:p>
        </p:txBody>
      </p:sp>
      <p:sp>
        <p:nvSpPr>
          <p:cNvPr id="3" name="Slide Number Placeholder 2"/>
          <p:cNvSpPr>
            <a:spLocks noGrp="1"/>
          </p:cNvSpPr>
          <p:nvPr>
            <p:ph type="sldNum" sz="quarter" idx="12"/>
          </p:nvPr>
        </p:nvSpPr>
        <p:spPr/>
        <p:txBody>
          <a:bodyPr/>
          <a:lstStyle/>
          <a:p>
            <a:fld id="{8A5FCDB2-4D80-4E1F-8548-AF9F36CFFA21}" type="slidenum">
              <a:rPr lang="en-US" smtClean="0">
                <a:solidFill>
                  <a:prstClr val="black">
                    <a:tint val="75000"/>
                  </a:prstClr>
                </a:solidFill>
              </a:rPr>
              <a:pPr/>
              <a:t>10</a:t>
            </a:fld>
            <a:endParaRPr lang="en-US" dirty="0">
              <a:solidFill>
                <a:prstClr val="black">
                  <a:tint val="75000"/>
                </a:prstClr>
              </a:solidFill>
            </a:endParaRPr>
          </a:p>
        </p:txBody>
      </p:sp>
      <p:pic>
        <p:nvPicPr>
          <p:cNvPr id="2" name="Picture 2" descr="C:\Users\Steve\Desktop\JMM Po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28600"/>
            <a:ext cx="4385441" cy="8487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6737" y="1066799"/>
            <a:ext cx="5715000" cy="400110"/>
          </a:xfrm>
          <a:prstGeom prst="rect">
            <a:avLst/>
          </a:prstGeom>
          <a:noFill/>
        </p:spPr>
        <p:txBody>
          <a:bodyPr wrap="square" rtlCol="0">
            <a:spAutoFit/>
          </a:bodyPr>
          <a:lstStyle/>
          <a:p>
            <a:r>
              <a:rPr lang="en-US" sz="2000" dirty="0">
                <a:solidFill>
                  <a:prstClr val="black"/>
                </a:solidFill>
              </a:rPr>
              <a:t>Chris Bollerer, Steve Fast, Ken Neumann</a:t>
            </a:r>
          </a:p>
        </p:txBody>
      </p:sp>
      <p:cxnSp>
        <p:nvCxnSpPr>
          <p:cNvPr id="10" name="Straight Connector 9">
            <a:extLst>
              <a:ext uri="{FF2B5EF4-FFF2-40B4-BE49-F238E27FC236}">
                <a16:creationId xmlns:a16="http://schemas.microsoft.com/office/drawing/2014/main" id="{1CAA1ABB-E310-4FCF-9D0A-B7A6A6CA36DF}"/>
              </a:ext>
            </a:extLst>
          </p:cNvPr>
          <p:cNvCxnSpPr/>
          <p:nvPr/>
        </p:nvCxnSpPr>
        <p:spPr>
          <a:xfrm flipV="1">
            <a:off x="510020" y="5238942"/>
            <a:ext cx="8162925" cy="3580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EAF1EF0-E986-EF72-ED02-3F9B46520807}"/>
              </a:ext>
            </a:extLst>
          </p:cNvPr>
          <p:cNvCxnSpPr/>
          <p:nvPr/>
        </p:nvCxnSpPr>
        <p:spPr>
          <a:xfrm flipV="1">
            <a:off x="566737" y="1432813"/>
            <a:ext cx="8162925" cy="3580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992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11498-6C34-BBD6-9F94-299BCE350F6F}"/>
              </a:ext>
            </a:extLst>
          </p:cNvPr>
          <p:cNvSpPr>
            <a:spLocks noGrp="1"/>
          </p:cNvSpPr>
          <p:nvPr>
            <p:ph type="sldNum" sz="quarter" idx="12"/>
          </p:nvPr>
        </p:nvSpPr>
        <p:spPr/>
        <p:txBody>
          <a:bodyPr/>
          <a:lstStyle/>
          <a:p>
            <a:fld id="{8A5FCDB2-4D80-4E1F-8548-AF9F36CFFA21}" type="slidenum">
              <a:rPr lang="en-US" smtClean="0"/>
              <a:pPr/>
              <a:t>11</a:t>
            </a:fld>
            <a:endParaRPr lang="en-US" dirty="0"/>
          </a:p>
        </p:txBody>
      </p:sp>
      <p:sp>
        <p:nvSpPr>
          <p:cNvPr id="13" name="TextBox 12">
            <a:extLst>
              <a:ext uri="{FF2B5EF4-FFF2-40B4-BE49-F238E27FC236}">
                <a16:creationId xmlns:a16="http://schemas.microsoft.com/office/drawing/2014/main" id="{FE61C89A-491A-55D1-A4F3-4C5E4C5A14E2}"/>
              </a:ext>
            </a:extLst>
          </p:cNvPr>
          <p:cNvSpPr txBox="1"/>
          <p:nvPr/>
        </p:nvSpPr>
        <p:spPr>
          <a:xfrm>
            <a:off x="505340" y="131600"/>
            <a:ext cx="8214493" cy="584775"/>
          </a:xfrm>
          <a:prstGeom prst="rect">
            <a:avLst/>
          </a:prstGeom>
          <a:noFill/>
        </p:spPr>
        <p:txBody>
          <a:bodyPr wrap="none" rtlCol="0">
            <a:spAutoFit/>
          </a:bodyPr>
          <a:lstStyle/>
          <a:p>
            <a:r>
              <a:rPr lang="en-US" sz="3200" dirty="0"/>
              <a:t>2025 POOL REPAIRS &amp; IMPROVEMENTS VISUALS</a:t>
            </a:r>
          </a:p>
        </p:txBody>
      </p:sp>
      <p:cxnSp>
        <p:nvCxnSpPr>
          <p:cNvPr id="3" name="Straight Connector 2">
            <a:extLst>
              <a:ext uri="{FF2B5EF4-FFF2-40B4-BE49-F238E27FC236}">
                <a16:creationId xmlns:a16="http://schemas.microsoft.com/office/drawing/2014/main" id="{FB4F00CA-2E3E-E412-3386-3141D3E6744C}"/>
              </a:ext>
            </a:extLst>
          </p:cNvPr>
          <p:cNvCxnSpPr/>
          <p:nvPr/>
        </p:nvCxnSpPr>
        <p:spPr>
          <a:xfrm flipV="1">
            <a:off x="523875" y="721596"/>
            <a:ext cx="8162925" cy="3580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4008141-73A2-2CA7-BD6C-0D18306865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143000"/>
            <a:ext cx="2038350" cy="2026179"/>
          </a:xfrm>
          <a:prstGeom prst="rect">
            <a:avLst/>
          </a:prstGeom>
        </p:spPr>
      </p:pic>
      <p:pic>
        <p:nvPicPr>
          <p:cNvPr id="21" name="Picture 20">
            <a:extLst>
              <a:ext uri="{FF2B5EF4-FFF2-40B4-BE49-F238E27FC236}">
                <a16:creationId xmlns:a16="http://schemas.microsoft.com/office/drawing/2014/main" id="{F9F7C7D7-6031-E963-3F41-F0E9CAACE4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1142999"/>
            <a:ext cx="2362200" cy="2026180"/>
          </a:xfrm>
          <a:prstGeom prst="rect">
            <a:avLst/>
          </a:prstGeom>
        </p:spPr>
      </p:pic>
      <p:pic>
        <p:nvPicPr>
          <p:cNvPr id="25" name="Picture 24">
            <a:extLst>
              <a:ext uri="{FF2B5EF4-FFF2-40B4-BE49-F238E27FC236}">
                <a16:creationId xmlns:a16="http://schemas.microsoft.com/office/drawing/2014/main" id="{A6EB0504-1EDC-B496-BE21-E4C76FB859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566847"/>
            <a:ext cx="2038350" cy="2590800"/>
          </a:xfrm>
          <a:prstGeom prst="rect">
            <a:avLst/>
          </a:prstGeom>
        </p:spPr>
      </p:pic>
      <p:pic>
        <p:nvPicPr>
          <p:cNvPr id="27" name="Picture 26">
            <a:extLst>
              <a:ext uri="{FF2B5EF4-FFF2-40B4-BE49-F238E27FC236}">
                <a16:creationId xmlns:a16="http://schemas.microsoft.com/office/drawing/2014/main" id="{774268B9-21F5-9116-FBB2-1F48FFD799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4616" y="3569865"/>
            <a:ext cx="1600200" cy="2590800"/>
          </a:xfrm>
          <a:prstGeom prst="rect">
            <a:avLst/>
          </a:prstGeom>
        </p:spPr>
      </p:pic>
      <p:pic>
        <p:nvPicPr>
          <p:cNvPr id="5" name="Picture 4">
            <a:extLst>
              <a:ext uri="{FF2B5EF4-FFF2-40B4-BE49-F238E27FC236}">
                <a16:creationId xmlns:a16="http://schemas.microsoft.com/office/drawing/2014/main" id="{61DAB448-95A3-B073-1466-2DA332B03B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00" y="1142999"/>
            <a:ext cx="1981200" cy="1985790"/>
          </a:xfrm>
          <a:prstGeom prst="rect">
            <a:avLst/>
          </a:prstGeom>
        </p:spPr>
      </p:pic>
      <p:pic>
        <p:nvPicPr>
          <p:cNvPr id="7" name="Picture 6">
            <a:extLst>
              <a:ext uri="{FF2B5EF4-FFF2-40B4-BE49-F238E27FC236}">
                <a16:creationId xmlns:a16="http://schemas.microsoft.com/office/drawing/2014/main" id="{3DFB16FA-0800-15A9-E5FF-BBD3411163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0" y="3622553"/>
            <a:ext cx="1962150" cy="2550938"/>
          </a:xfrm>
          <a:prstGeom prst="rect">
            <a:avLst/>
          </a:prstGeom>
        </p:spPr>
      </p:pic>
      <p:sp>
        <p:nvSpPr>
          <p:cNvPr id="8" name="TextBox 7">
            <a:extLst>
              <a:ext uri="{FF2B5EF4-FFF2-40B4-BE49-F238E27FC236}">
                <a16:creationId xmlns:a16="http://schemas.microsoft.com/office/drawing/2014/main" id="{EB4FCE37-001C-7191-BA25-5287BDBE3135}"/>
              </a:ext>
            </a:extLst>
          </p:cNvPr>
          <p:cNvSpPr txBox="1"/>
          <p:nvPr/>
        </p:nvSpPr>
        <p:spPr>
          <a:xfrm>
            <a:off x="505340" y="3169179"/>
            <a:ext cx="2314608" cy="338554"/>
          </a:xfrm>
          <a:prstGeom prst="rect">
            <a:avLst/>
          </a:prstGeom>
          <a:noFill/>
        </p:spPr>
        <p:txBody>
          <a:bodyPr wrap="none" rtlCol="0">
            <a:spAutoFit/>
          </a:bodyPr>
          <a:lstStyle/>
          <a:p>
            <a:r>
              <a:rPr lang="en-US" sz="1600" dirty="0"/>
              <a:t>Bathhouse water damage</a:t>
            </a:r>
          </a:p>
        </p:txBody>
      </p:sp>
      <p:sp>
        <p:nvSpPr>
          <p:cNvPr id="9" name="TextBox 8">
            <a:extLst>
              <a:ext uri="{FF2B5EF4-FFF2-40B4-BE49-F238E27FC236}">
                <a16:creationId xmlns:a16="http://schemas.microsoft.com/office/drawing/2014/main" id="{DE79DAE1-5E92-5D8F-7375-325943A232DB}"/>
              </a:ext>
            </a:extLst>
          </p:cNvPr>
          <p:cNvSpPr txBox="1"/>
          <p:nvPr/>
        </p:nvSpPr>
        <p:spPr>
          <a:xfrm>
            <a:off x="2814616" y="3197808"/>
            <a:ext cx="2434834" cy="338554"/>
          </a:xfrm>
          <a:prstGeom prst="rect">
            <a:avLst/>
          </a:prstGeom>
          <a:noFill/>
        </p:spPr>
        <p:txBody>
          <a:bodyPr wrap="none" rtlCol="0">
            <a:spAutoFit/>
          </a:bodyPr>
          <a:lstStyle/>
          <a:p>
            <a:r>
              <a:rPr lang="en-US" sz="1600" dirty="0"/>
              <a:t>New 50-year roof installed</a:t>
            </a:r>
          </a:p>
        </p:txBody>
      </p:sp>
      <p:sp>
        <p:nvSpPr>
          <p:cNvPr id="10" name="TextBox 9">
            <a:extLst>
              <a:ext uri="{FF2B5EF4-FFF2-40B4-BE49-F238E27FC236}">
                <a16:creationId xmlns:a16="http://schemas.microsoft.com/office/drawing/2014/main" id="{FA0AD002-BFD8-77BF-2B19-7536F5D90350}"/>
              </a:ext>
            </a:extLst>
          </p:cNvPr>
          <p:cNvSpPr txBox="1"/>
          <p:nvPr/>
        </p:nvSpPr>
        <p:spPr>
          <a:xfrm>
            <a:off x="5419866" y="3184896"/>
            <a:ext cx="2590517" cy="338554"/>
          </a:xfrm>
          <a:prstGeom prst="rect">
            <a:avLst/>
          </a:prstGeom>
          <a:noFill/>
        </p:spPr>
        <p:txBody>
          <a:bodyPr wrap="none" rtlCol="0">
            <a:spAutoFit/>
          </a:bodyPr>
          <a:lstStyle/>
          <a:p>
            <a:r>
              <a:rPr lang="en-US" sz="1600" dirty="0"/>
              <a:t>5 Toilet Sloan valves installed</a:t>
            </a:r>
          </a:p>
        </p:txBody>
      </p:sp>
      <p:sp>
        <p:nvSpPr>
          <p:cNvPr id="11" name="TextBox 10">
            <a:extLst>
              <a:ext uri="{FF2B5EF4-FFF2-40B4-BE49-F238E27FC236}">
                <a16:creationId xmlns:a16="http://schemas.microsoft.com/office/drawing/2014/main" id="{10EFA6F2-A30E-4221-949A-783ED295D937}"/>
              </a:ext>
            </a:extLst>
          </p:cNvPr>
          <p:cNvSpPr txBox="1"/>
          <p:nvPr/>
        </p:nvSpPr>
        <p:spPr>
          <a:xfrm>
            <a:off x="349508" y="6200358"/>
            <a:ext cx="4832092" cy="338554"/>
          </a:xfrm>
          <a:prstGeom prst="rect">
            <a:avLst/>
          </a:prstGeom>
          <a:noFill/>
        </p:spPr>
        <p:txBody>
          <a:bodyPr wrap="none" rtlCol="0">
            <a:spAutoFit/>
          </a:bodyPr>
          <a:lstStyle/>
          <a:p>
            <a:r>
              <a:rPr lang="en-US" sz="1600" dirty="0"/>
              <a:t>New paper dispensers installed by NV, No charge to KCC</a:t>
            </a:r>
          </a:p>
        </p:txBody>
      </p:sp>
      <p:sp>
        <p:nvSpPr>
          <p:cNvPr id="12" name="TextBox 11">
            <a:extLst>
              <a:ext uri="{FF2B5EF4-FFF2-40B4-BE49-F238E27FC236}">
                <a16:creationId xmlns:a16="http://schemas.microsoft.com/office/drawing/2014/main" id="{4854C5F7-FA24-7239-E820-F8C836B27C23}"/>
              </a:ext>
            </a:extLst>
          </p:cNvPr>
          <p:cNvSpPr txBox="1"/>
          <p:nvPr/>
        </p:nvSpPr>
        <p:spPr>
          <a:xfrm>
            <a:off x="5334000" y="6200358"/>
            <a:ext cx="3093796" cy="338554"/>
          </a:xfrm>
          <a:prstGeom prst="rect">
            <a:avLst/>
          </a:prstGeom>
          <a:noFill/>
        </p:spPr>
        <p:txBody>
          <a:bodyPr wrap="none" rtlCol="0">
            <a:spAutoFit/>
          </a:bodyPr>
          <a:lstStyle/>
          <a:p>
            <a:r>
              <a:rPr lang="en-US" sz="1600" dirty="0"/>
              <a:t>Baby pool backwash valve installed</a:t>
            </a:r>
          </a:p>
        </p:txBody>
      </p:sp>
    </p:spTree>
    <p:extLst>
      <p:ext uri="{BB962C8B-B14F-4D97-AF65-F5344CB8AC3E}">
        <p14:creationId xmlns:p14="http://schemas.microsoft.com/office/powerpoint/2010/main" val="3636548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4"/>
          <p:cNvSpPr txBox="1">
            <a:spLocks noGrp="1"/>
          </p:cNvSpPr>
          <p:nvPr>
            <p:ph type="title"/>
          </p:nvPr>
        </p:nvSpPr>
        <p:spPr>
          <a:xfrm>
            <a:off x="174005" y="133960"/>
            <a:ext cx="8229600" cy="620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0000"/>
              </a:buClr>
              <a:buSzPts val="4400"/>
              <a:buFont typeface="Calibri"/>
              <a:buNone/>
            </a:pPr>
            <a:r>
              <a:rPr lang="en-US" sz="3200" dirty="0">
                <a:latin typeface="Calibri"/>
                <a:ea typeface="Calibri"/>
                <a:cs typeface="Calibri"/>
                <a:sym typeface="Calibri"/>
              </a:rPr>
              <a:t>Communications</a:t>
            </a:r>
            <a:endParaRPr sz="3200" dirty="0"/>
          </a:p>
        </p:txBody>
      </p:sp>
      <p:sp>
        <p:nvSpPr>
          <p:cNvPr id="204" name="Google Shape;204;p14"/>
          <p:cNvSpPr txBox="1">
            <a:spLocks noGrp="1"/>
          </p:cNvSpPr>
          <p:nvPr>
            <p:ph type="body" idx="1"/>
          </p:nvPr>
        </p:nvSpPr>
        <p:spPr>
          <a:xfrm>
            <a:off x="174005" y="754660"/>
            <a:ext cx="4878883" cy="5851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0000"/>
              </a:buClr>
              <a:buSzPts val="1400"/>
              <a:buFont typeface="Arial"/>
              <a:buNone/>
            </a:pPr>
            <a:r>
              <a:rPr lang="en-US" sz="2000" dirty="0">
                <a:ea typeface="Arial"/>
                <a:cs typeface="Arial"/>
                <a:sym typeface="Arial"/>
              </a:rPr>
              <a:t>Stephanie Palmer, Chris Bollerer </a:t>
            </a:r>
          </a:p>
          <a:p>
            <a:pPr marL="342900" lvl="0" indent="-342900" algn="l" rtl="0">
              <a:spcBef>
                <a:spcPts val="0"/>
              </a:spcBef>
              <a:spcAft>
                <a:spcPts val="0"/>
              </a:spcAft>
              <a:buClr>
                <a:srgbClr val="000000"/>
              </a:buClr>
              <a:buSzPts val="1400"/>
              <a:buFont typeface="Arial"/>
              <a:buNone/>
            </a:pPr>
            <a:endParaRPr sz="1600" dirty="0">
              <a:ea typeface="Arial"/>
              <a:cs typeface="Arial"/>
              <a:sym typeface="Arial"/>
            </a:endParaRPr>
          </a:p>
          <a:p>
            <a:pPr marL="342900" lvl="0" indent="-342900" algn="l" rtl="0">
              <a:spcBef>
                <a:spcPts val="600"/>
              </a:spcBef>
              <a:spcAft>
                <a:spcPts val="0"/>
              </a:spcAft>
              <a:buClr>
                <a:srgbClr val="000000"/>
              </a:buClr>
              <a:buSzPts val="1400"/>
              <a:buFont typeface="Arial"/>
              <a:buNone/>
            </a:pPr>
            <a:r>
              <a:rPr lang="en-US" sz="1400" u="sng" dirty="0">
                <a:ea typeface="Arial"/>
                <a:cs typeface="Arial"/>
                <a:sym typeface="Arial"/>
              </a:rPr>
              <a:t>Current Communications</a:t>
            </a:r>
            <a:endParaRPr sz="1400" dirty="0">
              <a:ea typeface="Arial"/>
              <a:cs typeface="Arial"/>
              <a:sym typeface="Arial"/>
            </a:endParaRPr>
          </a:p>
          <a:p>
            <a:pPr marL="342900" lvl="0" indent="-342900" algn="l" rtl="0">
              <a:spcBef>
                <a:spcPts val="600"/>
              </a:spcBef>
              <a:spcAft>
                <a:spcPts val="0"/>
              </a:spcAft>
              <a:buClr>
                <a:srgbClr val="000000"/>
              </a:buClr>
              <a:buSzPts val="1400"/>
              <a:buChar char="•"/>
            </a:pPr>
            <a:r>
              <a:rPr lang="en-US" sz="1400" dirty="0">
                <a:ea typeface="Arial"/>
                <a:cs typeface="Arial"/>
                <a:sym typeface="Arial"/>
              </a:rPr>
              <a:t>Website:  </a:t>
            </a:r>
            <a:r>
              <a:rPr lang="en-US" sz="1400" u="sng" dirty="0">
                <a:solidFill>
                  <a:schemeClr val="hlink"/>
                </a:solidFill>
                <a:ea typeface="Arial"/>
                <a:cs typeface="Arial"/>
                <a:sym typeface="Arial"/>
                <a:hlinkClick r:id="rId3"/>
              </a:rPr>
              <a:t>www.KCCHerndon.org</a:t>
            </a:r>
            <a:endParaRPr lang="en-US" sz="1400" dirty="0"/>
          </a:p>
          <a:p>
            <a:pPr marL="742950" lvl="1" indent="-260350" algn="l" rtl="0">
              <a:spcBef>
                <a:spcPts val="600"/>
              </a:spcBef>
              <a:spcAft>
                <a:spcPts val="0"/>
              </a:spcAft>
              <a:buClr>
                <a:srgbClr val="000000"/>
              </a:buClr>
              <a:buSzPts val="1400"/>
              <a:buChar char="–"/>
            </a:pPr>
            <a:r>
              <a:rPr lang="en-US" sz="1400" dirty="0">
                <a:ea typeface="Arial"/>
                <a:cs typeface="Arial"/>
                <a:sym typeface="Arial"/>
              </a:rPr>
              <a:t>Official communication method</a:t>
            </a:r>
          </a:p>
          <a:p>
            <a:pPr marL="742950" lvl="1" indent="-260350" algn="l" rtl="0">
              <a:spcBef>
                <a:spcPts val="600"/>
              </a:spcBef>
              <a:spcAft>
                <a:spcPts val="0"/>
              </a:spcAft>
              <a:buClr>
                <a:srgbClr val="000000"/>
              </a:buClr>
              <a:buSzPts val="1400"/>
              <a:buChar char="–"/>
            </a:pPr>
            <a:r>
              <a:rPr lang="en-US" sz="1400" dirty="0">
                <a:ea typeface="Arial"/>
                <a:cs typeface="Arial"/>
                <a:sym typeface="Arial"/>
              </a:rPr>
              <a:t>Regularly updated with the latest news and events</a:t>
            </a:r>
          </a:p>
          <a:p>
            <a:pPr marL="742950" lvl="1" indent="-285750" algn="l" rtl="0">
              <a:spcBef>
                <a:spcPts val="600"/>
              </a:spcBef>
              <a:spcAft>
                <a:spcPts val="0"/>
              </a:spcAft>
              <a:buClr>
                <a:srgbClr val="000000"/>
              </a:buClr>
              <a:buSzPts val="1400"/>
              <a:buChar char="–"/>
            </a:pPr>
            <a:r>
              <a:rPr lang="en-US" sz="1400" dirty="0">
                <a:ea typeface="Arial"/>
                <a:cs typeface="Arial"/>
                <a:sym typeface="Arial"/>
              </a:rPr>
              <a:t>Information includes governing documents, details about our amenities (e.g., pool, tennis courts), committee descriptions, architecture review process, and a resale packet </a:t>
            </a:r>
          </a:p>
          <a:p>
            <a:pPr marL="342900" lvl="0" indent="-342900" algn="l" rtl="0">
              <a:spcBef>
                <a:spcPts val="600"/>
              </a:spcBef>
              <a:spcAft>
                <a:spcPts val="0"/>
              </a:spcAft>
              <a:buClr>
                <a:srgbClr val="000000"/>
              </a:buClr>
              <a:buSzPts val="1400"/>
              <a:buChar char="•"/>
            </a:pPr>
            <a:r>
              <a:rPr lang="en-US" sz="1400" dirty="0">
                <a:ea typeface="Arial"/>
                <a:cs typeface="Arial"/>
                <a:sym typeface="Arial"/>
              </a:rPr>
              <a:t>Email Newsletters</a:t>
            </a:r>
            <a:endParaRPr sz="1400" dirty="0"/>
          </a:p>
          <a:p>
            <a:pPr marL="742950" lvl="1" indent="-285750" algn="l" rtl="0">
              <a:spcBef>
                <a:spcPts val="600"/>
              </a:spcBef>
              <a:spcAft>
                <a:spcPts val="0"/>
              </a:spcAft>
              <a:buClr>
                <a:srgbClr val="000000"/>
              </a:buClr>
              <a:buSzPts val="1400"/>
              <a:buChar char="–"/>
            </a:pPr>
            <a:r>
              <a:rPr lang="en-US" sz="1400" dirty="0">
                <a:ea typeface="Arial"/>
                <a:cs typeface="Arial"/>
                <a:sym typeface="Arial"/>
              </a:rPr>
              <a:t>Sign up on website to get periodic email updates, including brief summaries of board meetings, upcoming important events</a:t>
            </a:r>
            <a:endParaRPr lang="en-US" sz="1400" dirty="0"/>
          </a:p>
          <a:p>
            <a:pPr marL="342900" lvl="0" indent="-317500" algn="l" rtl="0">
              <a:spcBef>
                <a:spcPts val="600"/>
              </a:spcBef>
              <a:spcAft>
                <a:spcPts val="0"/>
              </a:spcAft>
              <a:buClr>
                <a:srgbClr val="000000"/>
              </a:buClr>
              <a:buSzPts val="1400"/>
              <a:buChar char="•"/>
            </a:pPr>
            <a:r>
              <a:rPr lang="en-US" sz="1400" u="sng" dirty="0">
                <a:solidFill>
                  <a:schemeClr val="hlink"/>
                </a:solidFill>
                <a:ea typeface="Arial"/>
                <a:cs typeface="Arial"/>
                <a:sym typeface="Arial"/>
                <a:hlinkClick r:id="" action="ppaction://noaction"/>
              </a:rPr>
              <a:t>Facebook </a:t>
            </a:r>
            <a:endParaRPr lang="en-US" sz="1400" dirty="0">
              <a:ea typeface="Arial"/>
              <a:cs typeface="Arial"/>
              <a:sym typeface="Arial"/>
            </a:endParaRPr>
          </a:p>
          <a:p>
            <a:pPr marL="742950" lvl="1" indent="-285750" algn="l" rtl="0">
              <a:spcBef>
                <a:spcPts val="600"/>
              </a:spcBef>
              <a:spcAft>
                <a:spcPts val="0"/>
              </a:spcAft>
              <a:buClr>
                <a:srgbClr val="000000"/>
              </a:buClr>
              <a:buSzPts val="1400"/>
              <a:buChar char="–"/>
            </a:pPr>
            <a:r>
              <a:rPr lang="en-US" sz="1400" dirty="0"/>
              <a:t>Follow Kingstream Community Council for regular updates </a:t>
            </a:r>
          </a:p>
        </p:txBody>
      </p:sp>
      <p:sp>
        <p:nvSpPr>
          <p:cNvPr id="2" name="Slide Number Placeholder 1">
            <a:extLst>
              <a:ext uri="{FF2B5EF4-FFF2-40B4-BE49-F238E27FC236}">
                <a16:creationId xmlns:a16="http://schemas.microsoft.com/office/drawing/2014/main" id="{E171E599-C84C-4CBF-8337-C94EE14CE366}"/>
              </a:ext>
            </a:extLst>
          </p:cNvPr>
          <p:cNvSpPr>
            <a:spLocks noGrp="1"/>
          </p:cNvSpPr>
          <p:nvPr>
            <p:ph type="sldNum" sz="quarter" idx="12"/>
          </p:nvPr>
        </p:nvSpPr>
        <p:spPr/>
        <p:txBody>
          <a:bodyPr/>
          <a:lstStyle/>
          <a:p>
            <a:fld id="{8A5FCDB2-4D80-4E1F-8548-AF9F36CFFA21}" type="slidenum">
              <a:rPr lang="en-US" smtClean="0"/>
              <a:pPr/>
              <a:t>12</a:t>
            </a:fld>
            <a:endParaRPr lang="en-US" dirty="0"/>
          </a:p>
        </p:txBody>
      </p:sp>
      <p:pic>
        <p:nvPicPr>
          <p:cNvPr id="6" name="Picture 5">
            <a:extLst>
              <a:ext uri="{FF2B5EF4-FFF2-40B4-BE49-F238E27FC236}">
                <a16:creationId xmlns:a16="http://schemas.microsoft.com/office/drawing/2014/main" id="{B1632EDE-2766-BDF4-9014-8A14C3E1FDA8}"/>
              </a:ext>
            </a:extLst>
          </p:cNvPr>
          <p:cNvPicPr>
            <a:picLocks noChangeAspect="1"/>
          </p:cNvPicPr>
          <p:nvPr/>
        </p:nvPicPr>
        <p:blipFill>
          <a:blip r:embed="rId4"/>
          <a:stretch>
            <a:fillRect/>
          </a:stretch>
        </p:blipFill>
        <p:spPr>
          <a:xfrm>
            <a:off x="4981713" y="1276355"/>
            <a:ext cx="3705087" cy="4648200"/>
          </a:xfrm>
          <a:prstGeom prst="rect">
            <a:avLst/>
          </a:prstGeom>
        </p:spPr>
      </p:pic>
      <p:sp>
        <p:nvSpPr>
          <p:cNvPr id="4" name="TextBox 3">
            <a:extLst>
              <a:ext uri="{FF2B5EF4-FFF2-40B4-BE49-F238E27FC236}">
                <a16:creationId xmlns:a16="http://schemas.microsoft.com/office/drawing/2014/main" id="{7D9E2C9D-1F01-AA19-7D99-17AD8D0A7706}"/>
              </a:ext>
            </a:extLst>
          </p:cNvPr>
          <p:cNvSpPr txBox="1"/>
          <p:nvPr/>
        </p:nvSpPr>
        <p:spPr>
          <a:xfrm>
            <a:off x="2286000" y="3196888"/>
            <a:ext cx="4572000" cy="369332"/>
          </a:xfrm>
          <a:prstGeom prst="rect">
            <a:avLst/>
          </a:prstGeom>
          <a:noFill/>
        </p:spPr>
        <p:txBody>
          <a:bodyPr wrap="square">
            <a:spAutoFit/>
          </a:bodyPr>
          <a:lstStyle/>
          <a:p>
            <a:r>
              <a:rPr lang="en-US" b="0" dirty="0">
                <a:effectLst/>
              </a:rPr>
              <a:t> </a:t>
            </a:r>
            <a:endParaRPr lang="en-US" dirty="0"/>
          </a:p>
        </p:txBody>
      </p:sp>
      <p:sp>
        <p:nvSpPr>
          <p:cNvPr id="7" name="TextBox 6">
            <a:extLst>
              <a:ext uri="{FF2B5EF4-FFF2-40B4-BE49-F238E27FC236}">
                <a16:creationId xmlns:a16="http://schemas.microsoft.com/office/drawing/2014/main" id="{E24DB836-CFA1-8FA3-6FE0-09723E0C535C}"/>
              </a:ext>
            </a:extLst>
          </p:cNvPr>
          <p:cNvSpPr txBox="1"/>
          <p:nvPr/>
        </p:nvSpPr>
        <p:spPr>
          <a:xfrm>
            <a:off x="2286000" y="3196888"/>
            <a:ext cx="4572000" cy="369332"/>
          </a:xfrm>
          <a:prstGeom prst="rect">
            <a:avLst/>
          </a:prstGeom>
          <a:noFill/>
        </p:spPr>
        <p:txBody>
          <a:bodyPr wrap="square">
            <a:spAutoFit/>
          </a:bodyPr>
          <a:lstStyle/>
          <a:p>
            <a:r>
              <a:rPr lang="en-US" b="0" dirty="0">
                <a:effectLst/>
              </a:rPr>
              <a:t> </a:t>
            </a:r>
            <a:endParaRPr lang="en-US" dirty="0"/>
          </a:p>
        </p:txBody>
      </p:sp>
      <p:cxnSp>
        <p:nvCxnSpPr>
          <p:cNvPr id="3" name="Straight Connector 2">
            <a:extLst>
              <a:ext uri="{FF2B5EF4-FFF2-40B4-BE49-F238E27FC236}">
                <a16:creationId xmlns:a16="http://schemas.microsoft.com/office/drawing/2014/main" id="{0143DED8-8E55-0463-4D61-A26A5ACA129A}"/>
              </a:ext>
            </a:extLst>
          </p:cNvPr>
          <p:cNvCxnSpPr>
            <a:cxnSpLocks/>
          </p:cNvCxnSpPr>
          <p:nvPr/>
        </p:nvCxnSpPr>
        <p:spPr>
          <a:xfrm flipV="1">
            <a:off x="270937" y="1146604"/>
            <a:ext cx="8415863" cy="3985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title"/>
          </p:nvPr>
        </p:nvSpPr>
        <p:spPr>
          <a:xfrm>
            <a:off x="598692" y="637523"/>
            <a:ext cx="2706672" cy="169099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ct val="100000"/>
              <a:buFont typeface="Calibri"/>
              <a:buNone/>
            </a:pPr>
            <a:r>
              <a:rPr lang="en-US" sz="2200" b="1" dirty="0">
                <a:solidFill>
                  <a:srgbClr val="FFFFFF"/>
                </a:solidFill>
                <a:latin typeface="Calibri"/>
                <a:ea typeface="Calibri"/>
                <a:cs typeface="Calibri"/>
                <a:sym typeface="Calibri"/>
              </a:rPr>
              <a:t>Outreach Committee</a:t>
            </a:r>
            <a:br>
              <a:rPr lang="en-US" sz="2200" dirty="0">
                <a:solidFill>
                  <a:srgbClr val="FFFFFF"/>
                </a:solidFill>
                <a:latin typeface="Calibri"/>
                <a:ea typeface="Calibri"/>
                <a:cs typeface="Calibri"/>
                <a:sym typeface="Calibri"/>
              </a:rPr>
            </a:br>
            <a:r>
              <a:rPr lang="en-US" sz="2200" dirty="0">
                <a:solidFill>
                  <a:srgbClr val="FFFFFF"/>
                </a:solidFill>
                <a:latin typeface="Calibri"/>
                <a:ea typeface="Calibri"/>
                <a:cs typeface="Calibri"/>
                <a:sym typeface="Calibri"/>
              </a:rPr>
              <a:t>Sharon Llewellyn, Scott Graff, Sharon Kessler, and Linda Propst</a:t>
            </a:r>
            <a:br>
              <a:rPr lang="en-US" sz="2200" dirty="0">
                <a:solidFill>
                  <a:srgbClr val="FFFFFF"/>
                </a:solidFill>
                <a:latin typeface="Calibri"/>
                <a:ea typeface="Calibri"/>
                <a:cs typeface="Calibri"/>
                <a:sym typeface="Calibri"/>
              </a:rPr>
            </a:br>
            <a:endParaRPr sz="2200" dirty="0">
              <a:solidFill>
                <a:srgbClr val="FFFFFF"/>
              </a:solidFill>
              <a:latin typeface="Calibri"/>
              <a:ea typeface="Calibri"/>
              <a:cs typeface="Calibri"/>
              <a:sym typeface="Calibri"/>
            </a:endParaRPr>
          </a:p>
        </p:txBody>
      </p:sp>
      <p:sp>
        <p:nvSpPr>
          <p:cNvPr id="176" name="Google Shape;176;p22"/>
          <p:cNvSpPr>
            <a:spLocks noGrp="1"/>
          </p:cNvSpPr>
          <p:nvPr>
            <p:ph type="sldNum" idx="12"/>
          </p:nvPr>
        </p:nvSpPr>
        <p:spPr>
          <a:xfrm>
            <a:off x="6462679" y="6495082"/>
            <a:ext cx="2057400" cy="365125"/>
          </a:xfrm>
          <a:prstGeom prst="ellipse">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900">
                <a:solidFill>
                  <a:srgbClr val="3F3F3F"/>
                </a:solidFill>
              </a:rPr>
              <a:t>13</a:t>
            </a:fld>
            <a:endParaRPr sz="900" dirty="0">
              <a:solidFill>
                <a:srgbClr val="3F3F3F"/>
              </a:solidFill>
            </a:endParaRPr>
          </a:p>
        </p:txBody>
      </p:sp>
      <p:sp>
        <p:nvSpPr>
          <p:cNvPr id="177" name="Google Shape;177;p22"/>
          <p:cNvSpPr txBox="1"/>
          <p:nvPr/>
        </p:nvSpPr>
        <p:spPr>
          <a:xfrm>
            <a:off x="76200" y="228600"/>
            <a:ext cx="4190999" cy="4605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78" name="Google Shape;178;p22"/>
          <p:cNvSpPr txBox="1"/>
          <p:nvPr/>
        </p:nvSpPr>
        <p:spPr>
          <a:xfrm>
            <a:off x="598692" y="-7605"/>
            <a:ext cx="3322325" cy="1043700"/>
          </a:xfrm>
          <a:prstGeom prst="rect">
            <a:avLst/>
          </a:prstGeom>
          <a:noFill/>
          <a:ln>
            <a:noFill/>
          </a:ln>
        </p:spPr>
        <p:txBody>
          <a:bodyPr spcFirstLastPara="1" wrap="square" lIns="91425" tIns="45700" rIns="91425" bIns="45700" anchor="b" anchorCtr="0">
            <a:normAutofit fontScale="60000" lnSpcReduction="20000"/>
          </a:bodyPr>
          <a:lstStyle/>
          <a:p>
            <a:pPr marL="0" marR="0" lvl="0" indent="0" algn="l" rtl="0">
              <a:lnSpc>
                <a:spcPct val="90000"/>
              </a:lnSpc>
              <a:spcBef>
                <a:spcPts val="0"/>
              </a:spcBef>
              <a:spcAft>
                <a:spcPts val="0"/>
              </a:spcAft>
              <a:buClr>
                <a:schemeClr val="dk1"/>
              </a:buClr>
              <a:buSzPct val="100000"/>
              <a:buFont typeface="Calibri"/>
              <a:buNone/>
            </a:pPr>
            <a:r>
              <a:rPr lang="en-US" sz="4700" dirty="0">
                <a:solidFill>
                  <a:schemeClr val="dk1"/>
                </a:solidFill>
                <a:latin typeface="Calibri"/>
                <a:ea typeface="Calibri"/>
                <a:cs typeface="Calibri"/>
                <a:sym typeface="Calibri"/>
              </a:rPr>
              <a:t>Outreach Committee</a:t>
            </a:r>
            <a:br>
              <a:rPr lang="en-US" sz="2200" dirty="0">
                <a:solidFill>
                  <a:schemeClr val="dk1"/>
                </a:solidFill>
                <a:latin typeface="Calibri"/>
                <a:ea typeface="Calibri"/>
                <a:cs typeface="Calibri"/>
                <a:sym typeface="Calibri"/>
              </a:rPr>
            </a:br>
            <a:r>
              <a:rPr lang="en-US" sz="3300" dirty="0">
                <a:solidFill>
                  <a:schemeClr val="dk1"/>
                </a:solidFill>
                <a:latin typeface="Calibri"/>
                <a:ea typeface="Calibri"/>
                <a:cs typeface="Calibri"/>
                <a:sym typeface="Calibri"/>
              </a:rPr>
              <a:t>Sharon Kessler - volunteer</a:t>
            </a:r>
            <a:br>
              <a:rPr lang="en-US" sz="2200" dirty="0">
                <a:solidFill>
                  <a:schemeClr val="dk1"/>
                </a:solidFill>
                <a:latin typeface="Calibri"/>
                <a:ea typeface="Calibri"/>
                <a:cs typeface="Calibri"/>
                <a:sym typeface="Calibri"/>
              </a:rPr>
            </a:br>
            <a:endParaRPr sz="2200" dirty="0">
              <a:solidFill>
                <a:schemeClr val="dk1"/>
              </a:solidFill>
              <a:latin typeface="Calibri"/>
              <a:ea typeface="Calibri"/>
              <a:cs typeface="Calibri"/>
              <a:sym typeface="Calibri"/>
            </a:endParaRPr>
          </a:p>
        </p:txBody>
      </p:sp>
      <p:sp>
        <p:nvSpPr>
          <p:cNvPr id="179" name="Google Shape;179;p22"/>
          <p:cNvSpPr txBox="1"/>
          <p:nvPr/>
        </p:nvSpPr>
        <p:spPr>
          <a:xfrm>
            <a:off x="575399" y="1167211"/>
            <a:ext cx="3691800" cy="4914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US" sz="1600" dirty="0">
                <a:solidFill>
                  <a:schemeClr val="dk1"/>
                </a:solidFill>
                <a:latin typeface="Calibri"/>
                <a:ea typeface="Calibri"/>
                <a:cs typeface="Calibri"/>
                <a:sym typeface="Calibri"/>
              </a:rPr>
              <a:t>In 2025 Kingstream Outreach Committee hosted the following KCC community events: </a:t>
            </a:r>
            <a:endParaRPr sz="1600" dirty="0"/>
          </a:p>
          <a:p>
            <a:pPr marL="342900" marR="0" lvl="0" indent="-228600" algn="l" rtl="0">
              <a:lnSpc>
                <a:spcPct val="90000"/>
              </a:lnSpc>
              <a:spcBef>
                <a:spcPts val="280"/>
              </a:spcBef>
              <a:spcAft>
                <a:spcPts val="0"/>
              </a:spcAft>
              <a:buClr>
                <a:schemeClr val="dk1"/>
              </a:buClr>
              <a:buSzPts val="1400"/>
              <a:buFont typeface="Arial"/>
              <a:buChar char="•"/>
            </a:pPr>
            <a:r>
              <a:rPr lang="en-US" sz="1600" dirty="0">
                <a:solidFill>
                  <a:schemeClr val="dk1"/>
                </a:solidFill>
                <a:latin typeface="Calibri"/>
                <a:ea typeface="Calibri"/>
                <a:cs typeface="Calibri"/>
                <a:sym typeface="Calibri"/>
              </a:rPr>
              <a:t>Community Clean Up</a:t>
            </a:r>
            <a:endParaRPr sz="1600" dirty="0">
              <a:solidFill>
                <a:schemeClr val="dk1"/>
              </a:solidFill>
              <a:latin typeface="Calibri"/>
              <a:ea typeface="Calibri"/>
              <a:cs typeface="Calibri"/>
              <a:sym typeface="Calibri"/>
            </a:endParaRPr>
          </a:p>
          <a:p>
            <a:pPr marL="342900" marR="0" lvl="0" indent="-228600" algn="l" rtl="0">
              <a:lnSpc>
                <a:spcPct val="90000"/>
              </a:lnSpc>
              <a:spcBef>
                <a:spcPts val="280"/>
              </a:spcBef>
              <a:spcAft>
                <a:spcPts val="0"/>
              </a:spcAft>
              <a:buClr>
                <a:schemeClr val="dk1"/>
              </a:buClr>
              <a:buSzPts val="1400"/>
              <a:buFont typeface="Arial"/>
              <a:buChar char="•"/>
            </a:pPr>
            <a:r>
              <a:rPr lang="en-US" sz="1600" dirty="0">
                <a:solidFill>
                  <a:schemeClr val="dk1"/>
                </a:solidFill>
                <a:latin typeface="Calibri"/>
                <a:ea typeface="Calibri"/>
                <a:cs typeface="Calibri"/>
                <a:sym typeface="Calibri"/>
              </a:rPr>
              <a:t>Memorial Day Potluck</a:t>
            </a:r>
          </a:p>
          <a:p>
            <a:pPr marL="342900" marR="0" lvl="0" indent="-228600" algn="l" rtl="0">
              <a:lnSpc>
                <a:spcPct val="90000"/>
              </a:lnSpc>
              <a:spcBef>
                <a:spcPts val="280"/>
              </a:spcBef>
              <a:spcAft>
                <a:spcPts val="0"/>
              </a:spcAft>
              <a:buClr>
                <a:schemeClr val="dk1"/>
              </a:buClr>
              <a:buSzPts val="1400"/>
              <a:buFont typeface="Arial"/>
              <a:buChar char="•"/>
            </a:pPr>
            <a:r>
              <a:rPr lang="en-US" sz="1600" dirty="0">
                <a:solidFill>
                  <a:schemeClr val="dk1"/>
                </a:solidFill>
                <a:latin typeface="Calibri"/>
                <a:ea typeface="Calibri"/>
                <a:cs typeface="Calibri"/>
                <a:sym typeface="Calibri"/>
              </a:rPr>
              <a:t>Adult Swim Party</a:t>
            </a:r>
            <a:endParaRPr sz="1600" dirty="0">
              <a:solidFill>
                <a:schemeClr val="dk1"/>
              </a:solidFill>
              <a:latin typeface="Calibri"/>
              <a:ea typeface="Calibri"/>
              <a:cs typeface="Calibri"/>
              <a:sym typeface="Calibri"/>
            </a:endParaRPr>
          </a:p>
          <a:p>
            <a:pPr marL="342900" marR="0" lvl="0" indent="-228600" algn="l" rtl="0">
              <a:lnSpc>
                <a:spcPct val="90000"/>
              </a:lnSpc>
              <a:spcBef>
                <a:spcPts val="280"/>
              </a:spcBef>
              <a:spcAft>
                <a:spcPts val="0"/>
              </a:spcAft>
              <a:buClr>
                <a:schemeClr val="dk1"/>
              </a:buClr>
              <a:buSzPts val="1400"/>
              <a:buFont typeface="Calibri"/>
              <a:buChar char="•"/>
            </a:pPr>
            <a:r>
              <a:rPr lang="en-US" sz="1600" dirty="0">
                <a:solidFill>
                  <a:schemeClr val="dk1"/>
                </a:solidFill>
                <a:latin typeface="Calibri"/>
                <a:ea typeface="Calibri"/>
                <a:cs typeface="Calibri"/>
                <a:sym typeface="Calibri"/>
              </a:rPr>
              <a:t>End of Summer Potluck</a:t>
            </a:r>
            <a:endParaRPr sz="1600" dirty="0">
              <a:solidFill>
                <a:schemeClr val="dk1"/>
              </a:solidFill>
              <a:latin typeface="Calibri"/>
              <a:ea typeface="Calibri"/>
              <a:cs typeface="Calibri"/>
              <a:sym typeface="Calibri"/>
            </a:endParaRPr>
          </a:p>
          <a:p>
            <a:pPr marL="342900" marR="0" lvl="0" indent="-228600" algn="l" rtl="0">
              <a:lnSpc>
                <a:spcPct val="90000"/>
              </a:lnSpc>
              <a:spcBef>
                <a:spcPts val="280"/>
              </a:spcBef>
              <a:spcAft>
                <a:spcPts val="0"/>
              </a:spcAft>
              <a:buClr>
                <a:schemeClr val="dk1"/>
              </a:buClr>
              <a:buSzPts val="1400"/>
              <a:buFont typeface="Arial"/>
              <a:buChar char="•"/>
            </a:pPr>
            <a:r>
              <a:rPr lang="en-US" sz="1600" dirty="0">
                <a:solidFill>
                  <a:schemeClr val="dk1"/>
                </a:solidFill>
                <a:latin typeface="Calibri"/>
                <a:ea typeface="Calibri"/>
                <a:cs typeface="Calibri"/>
                <a:sym typeface="Calibri"/>
              </a:rPr>
              <a:t>Dog Swim</a:t>
            </a:r>
            <a:endParaRPr sz="1600" dirty="0"/>
          </a:p>
          <a:p>
            <a:pPr marL="342900" marR="0" lvl="0" indent="-228600" algn="l" rtl="0">
              <a:lnSpc>
                <a:spcPct val="90000"/>
              </a:lnSpc>
              <a:spcBef>
                <a:spcPts val="280"/>
              </a:spcBef>
              <a:spcAft>
                <a:spcPts val="0"/>
              </a:spcAft>
              <a:buClr>
                <a:schemeClr val="dk1"/>
              </a:buClr>
              <a:buSzPts val="1400"/>
              <a:buFont typeface="Arial"/>
              <a:buChar char="•"/>
            </a:pPr>
            <a:r>
              <a:rPr lang="en-US" sz="1600" dirty="0">
                <a:solidFill>
                  <a:schemeClr val="dk1"/>
                </a:solidFill>
                <a:latin typeface="Calibri"/>
                <a:ea typeface="Calibri"/>
                <a:cs typeface="Calibri"/>
                <a:sym typeface="Calibri"/>
              </a:rPr>
              <a:t>Chili Cook Off</a:t>
            </a:r>
            <a:endParaRPr sz="1600" dirty="0"/>
          </a:p>
          <a:p>
            <a:pPr marL="342900" marR="0" lvl="0" indent="-228600" algn="l" rtl="0">
              <a:lnSpc>
                <a:spcPct val="90000"/>
              </a:lnSpc>
              <a:spcBef>
                <a:spcPts val="280"/>
              </a:spcBef>
              <a:spcAft>
                <a:spcPts val="0"/>
              </a:spcAft>
              <a:buClr>
                <a:schemeClr val="dk1"/>
              </a:buClr>
              <a:buSzPts val="1400"/>
              <a:buFont typeface="Arial"/>
              <a:buChar char="•"/>
            </a:pPr>
            <a:r>
              <a:rPr lang="en-US" sz="1600" dirty="0">
                <a:solidFill>
                  <a:schemeClr val="dk1"/>
                </a:solidFill>
                <a:latin typeface="Calibri"/>
                <a:ea typeface="Calibri"/>
                <a:cs typeface="Calibri"/>
                <a:sym typeface="Calibri"/>
              </a:rPr>
              <a:t>Halloween Decoration Contest</a:t>
            </a:r>
            <a:endParaRPr sz="1600" dirty="0"/>
          </a:p>
          <a:p>
            <a:pPr marL="342900" marR="0" lvl="0" indent="-228600" algn="l" rtl="0">
              <a:lnSpc>
                <a:spcPct val="90000"/>
              </a:lnSpc>
              <a:spcBef>
                <a:spcPts val="280"/>
              </a:spcBef>
              <a:spcAft>
                <a:spcPts val="0"/>
              </a:spcAft>
              <a:buClr>
                <a:schemeClr val="dk1"/>
              </a:buClr>
              <a:buSzPts val="1400"/>
              <a:buFont typeface="Arial"/>
              <a:buChar char="•"/>
            </a:pPr>
            <a:r>
              <a:rPr lang="en-US" sz="1600" dirty="0">
                <a:solidFill>
                  <a:schemeClr val="dk1"/>
                </a:solidFill>
                <a:latin typeface="Calibri"/>
                <a:ea typeface="Calibri"/>
                <a:cs typeface="Calibri"/>
                <a:sym typeface="Calibri"/>
              </a:rPr>
              <a:t>Winter Decoration Contest</a:t>
            </a:r>
            <a:endParaRPr sz="1600" dirty="0"/>
          </a:p>
          <a:p>
            <a:pPr marL="57150" marR="0" lvl="0" indent="31750" algn="l" rtl="0">
              <a:lnSpc>
                <a:spcPct val="90000"/>
              </a:lnSpc>
              <a:spcBef>
                <a:spcPts val="280"/>
              </a:spcBef>
              <a:spcAft>
                <a:spcPts val="0"/>
              </a:spcAft>
              <a:buClr>
                <a:schemeClr val="dk1"/>
              </a:buClr>
              <a:buSzPts val="1400"/>
              <a:buFont typeface="Arial"/>
              <a:buNone/>
            </a:pPr>
            <a:endParaRPr sz="1600" dirty="0">
              <a:solidFill>
                <a:schemeClr val="dk1"/>
              </a:solidFill>
              <a:latin typeface="Calibri"/>
              <a:ea typeface="Calibri"/>
              <a:cs typeface="Calibri"/>
              <a:sym typeface="Calibri"/>
            </a:endParaRPr>
          </a:p>
          <a:p>
            <a:pPr marL="0" marR="0" lvl="0" indent="0" algn="l" rtl="0">
              <a:lnSpc>
                <a:spcPct val="90000"/>
              </a:lnSpc>
              <a:spcBef>
                <a:spcPts val="280"/>
              </a:spcBef>
              <a:spcAft>
                <a:spcPts val="0"/>
              </a:spcAft>
              <a:buClr>
                <a:schemeClr val="dk1"/>
              </a:buClr>
              <a:buSzPts val="1400"/>
              <a:buFont typeface="Arial"/>
              <a:buNone/>
            </a:pPr>
            <a:r>
              <a:rPr lang="en-US" sz="1600" i="1" dirty="0">
                <a:solidFill>
                  <a:schemeClr val="dk1"/>
                </a:solidFill>
                <a:latin typeface="Calibri"/>
                <a:ea typeface="Calibri"/>
                <a:cs typeface="Calibri"/>
                <a:sym typeface="Calibri"/>
              </a:rPr>
              <a:t>“Alone, we can do so little; together, we can do so much.” ~ Helen Keller</a:t>
            </a:r>
            <a:endParaRPr sz="1600" i="1" dirty="0">
              <a:solidFill>
                <a:schemeClr val="dk1"/>
              </a:solidFill>
              <a:latin typeface="Calibri"/>
              <a:ea typeface="Calibri"/>
              <a:cs typeface="Calibri"/>
              <a:sym typeface="Calibri"/>
            </a:endParaRPr>
          </a:p>
          <a:p>
            <a:pPr marL="0" marR="0" lvl="0" indent="0" algn="l" rtl="0">
              <a:lnSpc>
                <a:spcPct val="90000"/>
              </a:lnSpc>
              <a:spcBef>
                <a:spcPts val="280"/>
              </a:spcBef>
              <a:spcAft>
                <a:spcPts val="0"/>
              </a:spcAft>
              <a:buClr>
                <a:schemeClr val="dk1"/>
              </a:buClr>
              <a:buSzPts val="1400"/>
              <a:buFont typeface="Arial"/>
              <a:buNone/>
            </a:pPr>
            <a:endParaRPr sz="1600" i="1" dirty="0">
              <a:solidFill>
                <a:schemeClr val="dk1"/>
              </a:solidFill>
              <a:latin typeface="Calibri"/>
              <a:ea typeface="Calibri"/>
              <a:cs typeface="Calibri"/>
              <a:sym typeface="Calibri"/>
            </a:endParaRPr>
          </a:p>
          <a:p>
            <a:pPr marL="0" marR="0" lvl="0" indent="0" algn="l" rtl="0">
              <a:lnSpc>
                <a:spcPct val="90000"/>
              </a:lnSpc>
              <a:spcBef>
                <a:spcPts val="280"/>
              </a:spcBef>
              <a:spcAft>
                <a:spcPts val="0"/>
              </a:spcAft>
              <a:buClr>
                <a:schemeClr val="dk1"/>
              </a:buClr>
              <a:buSzPts val="1400"/>
              <a:buFont typeface="Arial"/>
              <a:buNone/>
            </a:pPr>
            <a:r>
              <a:rPr lang="en-US" sz="1600" b="1" dirty="0">
                <a:solidFill>
                  <a:schemeClr val="dk1"/>
                </a:solidFill>
                <a:latin typeface="Calibri"/>
                <a:ea typeface="Calibri"/>
                <a:cs typeface="Calibri"/>
                <a:sym typeface="Calibri"/>
              </a:rPr>
              <a:t>Thank you to everyone that volunteered at the 2025 community events.</a:t>
            </a:r>
            <a:r>
              <a:rPr lang="en-US" sz="1600" dirty="0">
                <a:solidFill>
                  <a:schemeClr val="dk1"/>
                </a:solidFill>
                <a:latin typeface="Calibri"/>
                <a:ea typeface="Calibri"/>
                <a:cs typeface="Calibri"/>
                <a:sym typeface="Calibri"/>
              </a:rPr>
              <a:t>  The success of these events is dependent on the community involvement.  </a:t>
            </a:r>
            <a:endParaRPr sz="1600" dirty="0">
              <a:solidFill>
                <a:schemeClr val="dk1"/>
              </a:solidFill>
              <a:latin typeface="Calibri"/>
              <a:ea typeface="Calibri"/>
              <a:cs typeface="Calibri"/>
              <a:sym typeface="Calibri"/>
            </a:endParaRPr>
          </a:p>
          <a:p>
            <a:pPr marL="0" marR="0" lvl="0" indent="0" algn="l" rtl="0">
              <a:lnSpc>
                <a:spcPct val="90000"/>
              </a:lnSpc>
              <a:spcBef>
                <a:spcPts val="280"/>
              </a:spcBef>
              <a:spcAft>
                <a:spcPts val="0"/>
              </a:spcAft>
              <a:buClr>
                <a:schemeClr val="dk1"/>
              </a:buClr>
              <a:buSzPts val="1400"/>
              <a:buFont typeface="Arial"/>
              <a:buNone/>
            </a:pPr>
            <a:endParaRPr sz="1600" dirty="0">
              <a:solidFill>
                <a:schemeClr val="dk1"/>
              </a:solidFill>
              <a:latin typeface="Calibri"/>
              <a:ea typeface="Calibri"/>
              <a:cs typeface="Calibri"/>
              <a:sym typeface="Calibri"/>
            </a:endParaRPr>
          </a:p>
          <a:p>
            <a:pPr marL="342900" marR="0" lvl="0" indent="-139700" algn="l" rtl="0">
              <a:lnSpc>
                <a:spcPct val="90000"/>
              </a:lnSpc>
              <a:spcBef>
                <a:spcPts val="280"/>
              </a:spcBef>
              <a:spcAft>
                <a:spcPts val="0"/>
              </a:spcAft>
              <a:buClr>
                <a:schemeClr val="dk1"/>
              </a:buClr>
              <a:buSzPts val="1400"/>
              <a:buFont typeface="Arial"/>
              <a:buNone/>
            </a:pPr>
            <a:endParaRPr sz="1600" dirty="0">
              <a:solidFill>
                <a:schemeClr val="dk1"/>
              </a:solidFill>
              <a:latin typeface="Calibri"/>
              <a:ea typeface="Calibri"/>
              <a:cs typeface="Calibri"/>
              <a:sym typeface="Calibri"/>
            </a:endParaRPr>
          </a:p>
        </p:txBody>
      </p:sp>
      <p:pic>
        <p:nvPicPr>
          <p:cNvPr id="182" name="Google Shape;182;p22"/>
          <p:cNvPicPr preferRelativeResize="0"/>
          <p:nvPr/>
        </p:nvPicPr>
        <p:blipFill>
          <a:blip r:embed="rId3">
            <a:alphaModFix/>
          </a:blip>
          <a:stretch>
            <a:fillRect/>
          </a:stretch>
        </p:blipFill>
        <p:spPr>
          <a:xfrm>
            <a:off x="6934100" y="4814066"/>
            <a:ext cx="1845900" cy="1431324"/>
          </a:xfrm>
          <a:prstGeom prst="rect">
            <a:avLst/>
          </a:prstGeom>
          <a:noFill/>
          <a:ln>
            <a:noFill/>
          </a:ln>
        </p:spPr>
      </p:pic>
      <p:cxnSp>
        <p:nvCxnSpPr>
          <p:cNvPr id="3" name="Straight Connector 2">
            <a:extLst>
              <a:ext uri="{FF2B5EF4-FFF2-40B4-BE49-F238E27FC236}">
                <a16:creationId xmlns:a16="http://schemas.microsoft.com/office/drawing/2014/main" id="{9D03E913-73AB-F376-2EA1-FFE9B16885B9}"/>
              </a:ext>
            </a:extLst>
          </p:cNvPr>
          <p:cNvCxnSpPr/>
          <p:nvPr/>
        </p:nvCxnSpPr>
        <p:spPr>
          <a:xfrm flipV="1">
            <a:off x="488400" y="973655"/>
            <a:ext cx="8162925" cy="3580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Google Shape;179;p22">
            <a:extLst>
              <a:ext uri="{FF2B5EF4-FFF2-40B4-BE49-F238E27FC236}">
                <a16:creationId xmlns:a16="http://schemas.microsoft.com/office/drawing/2014/main" id="{446F0C38-0F63-70A3-64E6-2AD954AA5A4C}"/>
              </a:ext>
            </a:extLst>
          </p:cNvPr>
          <p:cNvSpPr txBox="1"/>
          <p:nvPr/>
        </p:nvSpPr>
        <p:spPr>
          <a:xfrm>
            <a:off x="4165250" y="4615941"/>
            <a:ext cx="2958425" cy="118735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280"/>
              </a:spcBef>
              <a:spcAft>
                <a:spcPts val="0"/>
              </a:spcAft>
              <a:buClr>
                <a:schemeClr val="dk1"/>
              </a:buClr>
              <a:buSzPts val="1400"/>
              <a:buFont typeface="Arial"/>
              <a:buNone/>
            </a:pPr>
            <a:endParaRPr sz="1600" dirty="0">
              <a:solidFill>
                <a:schemeClr val="dk1"/>
              </a:solidFill>
              <a:latin typeface="Calibri"/>
              <a:ea typeface="Calibri"/>
              <a:cs typeface="Calibri"/>
              <a:sym typeface="Calibri"/>
            </a:endParaRPr>
          </a:p>
          <a:p>
            <a:pPr marL="0" marR="0" lvl="0" indent="0" algn="l" rtl="0">
              <a:lnSpc>
                <a:spcPct val="90000"/>
              </a:lnSpc>
              <a:spcBef>
                <a:spcPts val="280"/>
              </a:spcBef>
              <a:spcAft>
                <a:spcPts val="0"/>
              </a:spcAft>
              <a:buClr>
                <a:schemeClr val="dk1"/>
              </a:buClr>
              <a:buSzPts val="1400"/>
              <a:buFont typeface="Arial"/>
              <a:buNone/>
            </a:pPr>
            <a:r>
              <a:rPr lang="en-US" sz="1600" dirty="0">
                <a:solidFill>
                  <a:schemeClr val="dk1"/>
                </a:solidFill>
                <a:latin typeface="Calibri"/>
                <a:ea typeface="Calibri"/>
                <a:cs typeface="Calibri"/>
                <a:sym typeface="Calibri"/>
              </a:rPr>
              <a:t>The Outreach committee is always looking for Volunteers to help with the events. Please contact Sharon or any Board member for more information.</a:t>
            </a:r>
            <a:endParaRPr sz="1600" dirty="0"/>
          </a:p>
          <a:p>
            <a:pPr marL="342900" marR="0" lvl="0" indent="-139700" algn="l" rtl="0">
              <a:lnSpc>
                <a:spcPct val="90000"/>
              </a:lnSpc>
              <a:spcBef>
                <a:spcPts val="280"/>
              </a:spcBef>
              <a:spcAft>
                <a:spcPts val="0"/>
              </a:spcAft>
              <a:buClr>
                <a:schemeClr val="dk1"/>
              </a:buClr>
              <a:buSzPts val="1400"/>
              <a:buFont typeface="Arial"/>
              <a:buNone/>
            </a:pPr>
            <a:endParaRPr sz="1600" dirty="0">
              <a:solidFill>
                <a:schemeClr val="dk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F667BEDA-F3AD-D2B7-061F-3907FA647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1056698"/>
            <a:ext cx="3285032" cy="2463774"/>
          </a:xfrm>
          <a:prstGeom prst="rect">
            <a:avLst/>
          </a:prstGeom>
        </p:spPr>
      </p:pic>
      <p:pic>
        <p:nvPicPr>
          <p:cNvPr id="181" name="Google Shape;181;p22"/>
          <p:cNvPicPr preferRelativeResize="0"/>
          <p:nvPr/>
        </p:nvPicPr>
        <p:blipFill>
          <a:blip r:embed="rId5">
            <a:alphaModFix/>
          </a:blip>
          <a:srcRect t="15288"/>
          <a:stretch>
            <a:fillRect/>
          </a:stretch>
        </p:blipFill>
        <p:spPr>
          <a:xfrm>
            <a:off x="5545474" y="3200400"/>
            <a:ext cx="3234526" cy="14888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dirty="0"/>
          </a:p>
        </p:txBody>
      </p:sp>
      <p:sp>
        <p:nvSpPr>
          <p:cNvPr id="101" name="Google Shape;101;p14"/>
          <p:cNvSpPr txBox="1"/>
          <p:nvPr/>
        </p:nvSpPr>
        <p:spPr>
          <a:xfrm>
            <a:off x="1122875" y="136525"/>
            <a:ext cx="6858000" cy="967353"/>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000"/>
              <a:buFont typeface="Calibri"/>
              <a:buNone/>
            </a:pPr>
            <a:r>
              <a:rPr lang="en-US" sz="3200" dirty="0">
                <a:solidFill>
                  <a:schemeClr val="dk1"/>
                </a:solidFill>
                <a:latin typeface="Calibri"/>
                <a:ea typeface="Calibri"/>
                <a:cs typeface="Calibri"/>
                <a:sym typeface="Calibri"/>
              </a:rPr>
              <a:t>Outreach</a:t>
            </a:r>
            <a:endParaRPr sz="3200" dirty="0">
              <a:solidFill>
                <a:schemeClr val="dk1"/>
              </a:solidFill>
              <a:latin typeface="Calibri"/>
              <a:ea typeface="Calibri"/>
              <a:cs typeface="Calibri"/>
              <a:sym typeface="Calibri"/>
            </a:endParaRPr>
          </a:p>
        </p:txBody>
      </p:sp>
      <p:sp>
        <p:nvSpPr>
          <p:cNvPr id="102" name="Google Shape;102;p14"/>
          <p:cNvSpPr txBox="1"/>
          <p:nvPr/>
        </p:nvSpPr>
        <p:spPr>
          <a:xfrm>
            <a:off x="958174" y="1144813"/>
            <a:ext cx="7288306" cy="1534463"/>
          </a:xfrm>
          <a:prstGeom prst="rect">
            <a:avLst/>
          </a:prstGeom>
          <a:noFill/>
          <a:ln>
            <a:noFill/>
          </a:ln>
        </p:spPr>
        <p:txBody>
          <a:bodyPr spcFirstLastPara="1" wrap="square" lIns="68575" tIns="34275" rIns="68575" bIns="34275" anchor="t" anchorCtr="0">
            <a:normAutofit/>
          </a:bodyPr>
          <a:lstStyle/>
          <a:p>
            <a:pPr marL="0" marR="0" lvl="0" indent="0" algn="l" rtl="0">
              <a:spcBef>
                <a:spcPts val="0"/>
              </a:spcBef>
              <a:spcAft>
                <a:spcPts val="0"/>
              </a:spcAft>
              <a:buClr>
                <a:schemeClr val="dk1"/>
              </a:buClr>
              <a:buSzPts val="2400"/>
              <a:buFont typeface="Arial"/>
              <a:buNone/>
            </a:pPr>
            <a:r>
              <a:rPr lang="en-US" sz="1600" dirty="0">
                <a:solidFill>
                  <a:schemeClr val="dk1"/>
                </a:solidFill>
                <a:latin typeface="Calibri"/>
                <a:ea typeface="Calibri"/>
                <a:cs typeface="Calibri"/>
                <a:sym typeface="Calibri"/>
              </a:rPr>
              <a:t>New Kingstream (KCC) residents receive a welcome gift along with information on the KCC Community.  </a:t>
            </a:r>
            <a:endParaRPr sz="1600" dirty="0">
              <a:solidFill>
                <a:schemeClr val="dk1"/>
              </a:solidFill>
              <a:latin typeface="Calibri"/>
              <a:ea typeface="Calibri"/>
              <a:cs typeface="Calibri"/>
              <a:sym typeface="Calibri"/>
            </a:endParaRPr>
          </a:p>
          <a:p>
            <a:pPr marL="45720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graphicFrame>
        <p:nvGraphicFramePr>
          <p:cNvPr id="103" name="Google Shape;103;p14"/>
          <p:cNvGraphicFramePr/>
          <p:nvPr>
            <p:extLst>
              <p:ext uri="{D42A27DB-BD31-4B8C-83A1-F6EECF244321}">
                <p14:modId xmlns:p14="http://schemas.microsoft.com/office/powerpoint/2010/main" val="994002508"/>
              </p:ext>
            </p:extLst>
          </p:nvPr>
        </p:nvGraphicFramePr>
        <p:xfrm>
          <a:off x="1027618" y="5701966"/>
          <a:ext cx="7187050" cy="505150"/>
        </p:xfrm>
        <a:graphic>
          <a:graphicData uri="http://schemas.openxmlformats.org/drawingml/2006/table">
            <a:tbl>
              <a:tblPr firstRow="1" bandRow="1">
                <a:noFill/>
              </a:tblPr>
              <a:tblGrid>
                <a:gridCol w="2063050">
                  <a:extLst>
                    <a:ext uri="{9D8B030D-6E8A-4147-A177-3AD203B41FA5}">
                      <a16:colId xmlns:a16="http://schemas.microsoft.com/office/drawing/2014/main" val="20000"/>
                    </a:ext>
                  </a:extLst>
                </a:gridCol>
                <a:gridCol w="1024800">
                  <a:extLst>
                    <a:ext uri="{9D8B030D-6E8A-4147-A177-3AD203B41FA5}">
                      <a16:colId xmlns:a16="http://schemas.microsoft.com/office/drawing/2014/main" val="20001"/>
                    </a:ext>
                  </a:extLst>
                </a:gridCol>
                <a:gridCol w="1024800">
                  <a:extLst>
                    <a:ext uri="{9D8B030D-6E8A-4147-A177-3AD203B41FA5}">
                      <a16:colId xmlns:a16="http://schemas.microsoft.com/office/drawing/2014/main" val="20002"/>
                    </a:ext>
                  </a:extLst>
                </a:gridCol>
                <a:gridCol w="1024800">
                  <a:extLst>
                    <a:ext uri="{9D8B030D-6E8A-4147-A177-3AD203B41FA5}">
                      <a16:colId xmlns:a16="http://schemas.microsoft.com/office/drawing/2014/main" val="20003"/>
                    </a:ext>
                  </a:extLst>
                </a:gridCol>
                <a:gridCol w="1024800">
                  <a:extLst>
                    <a:ext uri="{9D8B030D-6E8A-4147-A177-3AD203B41FA5}">
                      <a16:colId xmlns:a16="http://schemas.microsoft.com/office/drawing/2014/main" val="20004"/>
                    </a:ext>
                  </a:extLst>
                </a:gridCol>
                <a:gridCol w="1024800">
                  <a:extLst>
                    <a:ext uri="{9D8B030D-6E8A-4147-A177-3AD203B41FA5}">
                      <a16:colId xmlns:a16="http://schemas.microsoft.com/office/drawing/2014/main" val="20005"/>
                    </a:ext>
                  </a:extLst>
                </a:gridCol>
              </a:tblGrid>
              <a:tr h="505150">
                <a:tc gridSpan="6">
                  <a:txBody>
                    <a:bodyPr/>
                    <a:lstStyle/>
                    <a:p>
                      <a:pPr marL="0" marR="0" lvl="0" indent="0" algn="ctr" rtl="0">
                        <a:spcBef>
                          <a:spcPts val="0"/>
                        </a:spcBef>
                        <a:spcAft>
                          <a:spcPts val="0"/>
                        </a:spcAft>
                        <a:buNone/>
                      </a:pPr>
                      <a:r>
                        <a:rPr lang="en-US" sz="2100" dirty="0">
                          <a:solidFill>
                            <a:schemeClr val="bg1"/>
                          </a:solidFill>
                        </a:rPr>
                        <a:t>15 New KCC Residents moved to the neighborhood in 2025</a:t>
                      </a:r>
                      <a:endParaRPr dirty="0">
                        <a:solidFill>
                          <a:schemeClr val="bg1"/>
                        </a:solidFill>
                      </a:endParaRPr>
                    </a:p>
                  </a:txBody>
                  <a:tcPr marL="68575" marR="68575" marT="34300" marB="34300">
                    <a:solidFill>
                      <a:srgbClr val="007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bl>
          </a:graphicData>
        </a:graphic>
      </p:graphicFrame>
      <p:pic>
        <p:nvPicPr>
          <p:cNvPr id="104" name="Google Shape;104;p14"/>
          <p:cNvPicPr preferRelativeResize="0"/>
          <p:nvPr/>
        </p:nvPicPr>
        <p:blipFill>
          <a:blip r:embed="rId3">
            <a:alphaModFix/>
          </a:blip>
          <a:stretch>
            <a:fillRect/>
          </a:stretch>
        </p:blipFill>
        <p:spPr>
          <a:xfrm>
            <a:off x="1152467" y="1761270"/>
            <a:ext cx="6707724" cy="3773075"/>
          </a:xfrm>
          <a:prstGeom prst="rect">
            <a:avLst/>
          </a:prstGeom>
          <a:noFill/>
          <a:ln>
            <a:noFill/>
          </a:ln>
        </p:spPr>
      </p:pic>
      <p:cxnSp>
        <p:nvCxnSpPr>
          <p:cNvPr id="2" name="Straight Connector 1">
            <a:extLst>
              <a:ext uri="{FF2B5EF4-FFF2-40B4-BE49-F238E27FC236}">
                <a16:creationId xmlns:a16="http://schemas.microsoft.com/office/drawing/2014/main" id="{D7134A46-7CB2-0DF9-440A-92C727ED0520}"/>
              </a:ext>
            </a:extLst>
          </p:cNvPr>
          <p:cNvCxnSpPr/>
          <p:nvPr/>
        </p:nvCxnSpPr>
        <p:spPr>
          <a:xfrm flipV="1">
            <a:off x="490537" y="903459"/>
            <a:ext cx="8162925" cy="3580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79474"/>
            <a:ext cx="7772400" cy="1470025"/>
          </a:xfrm>
        </p:spPr>
        <p:txBody>
          <a:bodyPr>
            <a:normAutofit/>
          </a:bodyPr>
          <a:lstStyle/>
          <a:p>
            <a:pPr algn="l"/>
            <a:r>
              <a:rPr lang="en-US" sz="3200" b="1" i="1" dirty="0">
                <a:solidFill>
                  <a:srgbClr val="000000"/>
                </a:solidFill>
              </a:rPr>
              <a:t>Financial Goal</a:t>
            </a:r>
          </a:p>
        </p:txBody>
      </p:sp>
      <p:sp>
        <p:nvSpPr>
          <p:cNvPr id="4" name="Subtitle 3">
            <a:extLst>
              <a:ext uri="{FF2B5EF4-FFF2-40B4-BE49-F238E27FC236}">
                <a16:creationId xmlns:a16="http://schemas.microsoft.com/office/drawing/2014/main" id="{84BDC90C-7F41-4180-B039-FD88D6B0409B}"/>
              </a:ext>
            </a:extLst>
          </p:cNvPr>
          <p:cNvSpPr>
            <a:spLocks noGrp="1"/>
          </p:cNvSpPr>
          <p:nvPr>
            <p:ph type="subTitle" idx="1"/>
          </p:nvPr>
        </p:nvSpPr>
        <p:spPr>
          <a:xfrm>
            <a:off x="815307" y="1970087"/>
            <a:ext cx="7391400" cy="4267200"/>
          </a:xfrm>
        </p:spPr>
        <p:txBody>
          <a:bodyPr>
            <a:normAutofit/>
          </a:bodyPr>
          <a:lstStyle/>
          <a:p>
            <a:pPr algn="l"/>
            <a:r>
              <a:rPr lang="en-US" sz="2400" dirty="0">
                <a:solidFill>
                  <a:schemeClr val="tx1"/>
                </a:solidFill>
              </a:rPr>
              <a:t>Our financial goal is to manage and conserve financial assets in order to improve community assets for the enjoyment of the homeowners.  </a:t>
            </a:r>
          </a:p>
          <a:p>
            <a:pPr algn="l"/>
            <a:endParaRPr lang="en-US" sz="2400" strike="sngStrike" dirty="0">
              <a:solidFill>
                <a:schemeClr val="tx1"/>
              </a:solidFill>
            </a:endParaRPr>
          </a:p>
          <a:p>
            <a:pPr marL="457200" indent="-457200" algn="l">
              <a:buFont typeface="Arial" panose="020B0604020202020204" pitchFamily="34" charset="0"/>
              <a:buChar char="•"/>
            </a:pPr>
            <a:r>
              <a:rPr lang="en-US" sz="2400" b="1" dirty="0">
                <a:solidFill>
                  <a:schemeClr val="tx1"/>
                </a:solidFill>
              </a:rPr>
              <a:t>Operating Account- </a:t>
            </a:r>
            <a:r>
              <a:rPr lang="en-US" sz="2400" dirty="0">
                <a:solidFill>
                  <a:schemeClr val="tx1"/>
                </a:solidFill>
              </a:rPr>
              <a:t>Includes all recurring annual expenses &amp; dues.</a:t>
            </a:r>
          </a:p>
          <a:p>
            <a:pPr marL="457200" indent="-457200" algn="l">
              <a:buFont typeface="Arial" panose="020B0604020202020204" pitchFamily="34" charset="0"/>
              <a:buChar char="•"/>
            </a:pPr>
            <a:r>
              <a:rPr lang="en-US" sz="2400" b="1" dirty="0">
                <a:solidFill>
                  <a:schemeClr val="tx1"/>
                </a:solidFill>
              </a:rPr>
              <a:t>Reserve Account- </a:t>
            </a:r>
            <a:r>
              <a:rPr lang="en-US" sz="2400" dirty="0">
                <a:solidFill>
                  <a:schemeClr val="tx1"/>
                </a:solidFill>
              </a:rPr>
              <a:t>Includes all savings for expenses to </a:t>
            </a:r>
            <a:r>
              <a:rPr lang="en-US" sz="2400" u="sng" dirty="0">
                <a:solidFill>
                  <a:schemeClr val="tx1"/>
                </a:solidFill>
              </a:rPr>
              <a:t>repair</a:t>
            </a:r>
            <a:r>
              <a:rPr lang="en-US" sz="2400" dirty="0">
                <a:solidFill>
                  <a:schemeClr val="tx1"/>
                </a:solidFill>
              </a:rPr>
              <a:t> and </a:t>
            </a:r>
            <a:r>
              <a:rPr lang="en-US" sz="2400" u="sng" dirty="0">
                <a:solidFill>
                  <a:schemeClr val="tx1"/>
                </a:solidFill>
              </a:rPr>
              <a:t>replace</a:t>
            </a:r>
            <a:r>
              <a:rPr lang="en-US" sz="2400" dirty="0">
                <a:solidFill>
                  <a:schemeClr val="tx1"/>
                </a:solidFill>
              </a:rPr>
              <a:t> capital assets:  </a:t>
            </a:r>
          </a:p>
          <a:p>
            <a:pPr marL="914400" lvl="1" indent="-457200" algn="l">
              <a:buFont typeface="Arial" panose="020B0604020202020204" pitchFamily="34" charset="0"/>
              <a:buChar char="•"/>
            </a:pPr>
            <a:r>
              <a:rPr lang="en-US" sz="2000" dirty="0">
                <a:solidFill>
                  <a:schemeClr val="tx1"/>
                </a:solidFill>
              </a:rPr>
              <a:t>Pool, pool facilities &amp; parking lot, tennis &amp; basketball courts &amp; drainage features, two playgrounds &amp; trails. (Legal Requirement)</a:t>
            </a:r>
          </a:p>
          <a:p>
            <a:pPr marL="457200" indent="-457200" algn="l">
              <a:buFont typeface="Arial" panose="020B0604020202020204" pitchFamily="34" charset="0"/>
              <a:buChar char="•"/>
            </a:pPr>
            <a:endParaRPr lang="en-US" sz="2400" dirty="0">
              <a:solidFill>
                <a:schemeClr val="tx1"/>
              </a:solidFill>
            </a:endParaRPr>
          </a:p>
        </p:txBody>
      </p:sp>
      <p:sp>
        <p:nvSpPr>
          <p:cNvPr id="3" name="Slide Number Placeholder 2"/>
          <p:cNvSpPr>
            <a:spLocks noGrp="1"/>
          </p:cNvSpPr>
          <p:nvPr>
            <p:ph type="sldNum" sz="quarter" idx="12"/>
          </p:nvPr>
        </p:nvSpPr>
        <p:spPr/>
        <p:txBody>
          <a:bodyPr/>
          <a:lstStyle/>
          <a:p>
            <a:fld id="{8A5FCDB2-4D80-4E1F-8548-AF9F36CFFA21}" type="slidenum">
              <a:rPr lang="en-US" smtClean="0"/>
              <a:pPr/>
              <a:t>15</a:t>
            </a:fld>
            <a:endParaRPr lang="en-US" dirty="0"/>
          </a:p>
        </p:txBody>
      </p:sp>
      <p:sp>
        <p:nvSpPr>
          <p:cNvPr id="6" name="Title 1">
            <a:extLst>
              <a:ext uri="{FF2B5EF4-FFF2-40B4-BE49-F238E27FC236}">
                <a16:creationId xmlns:a16="http://schemas.microsoft.com/office/drawing/2014/main" id="{6C5602A4-6F83-4949-A0EB-C9BB67F7775A}"/>
              </a:ext>
            </a:extLst>
          </p:cNvPr>
          <p:cNvSpPr txBox="1">
            <a:spLocks/>
          </p:cNvSpPr>
          <p:nvPr/>
        </p:nvSpPr>
        <p:spPr>
          <a:xfrm>
            <a:off x="685800" y="-45017"/>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effectLst>
                  <a:outerShdw blurRad="38100" dist="38100" dir="2700000" algn="tl">
                    <a:srgbClr val="000000">
                      <a:alpha val="43137"/>
                    </a:srgbClr>
                  </a:outerShdw>
                </a:effectLst>
              </a:rPr>
              <a:t>FINANCES</a:t>
            </a:r>
          </a:p>
        </p:txBody>
      </p:sp>
      <p:sp>
        <p:nvSpPr>
          <p:cNvPr id="7" name="Title 1">
            <a:extLst>
              <a:ext uri="{FF2B5EF4-FFF2-40B4-BE49-F238E27FC236}">
                <a16:creationId xmlns:a16="http://schemas.microsoft.com/office/drawing/2014/main" id="{A9549D67-B127-4542-9E05-B0AF39186A67}"/>
              </a:ext>
            </a:extLst>
          </p:cNvPr>
          <p:cNvSpPr txBox="1">
            <a:spLocks/>
          </p:cNvSpPr>
          <p:nvPr/>
        </p:nvSpPr>
        <p:spPr>
          <a:xfrm>
            <a:off x="702815" y="858068"/>
            <a:ext cx="77724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ct val="20000"/>
              </a:spcBef>
            </a:pPr>
            <a:r>
              <a:rPr lang="en-US" sz="2000" dirty="0">
                <a:solidFill>
                  <a:prstClr val="black"/>
                </a:solidFill>
                <a:ea typeface="+mn-ea"/>
                <a:cs typeface="+mn-cs"/>
              </a:rPr>
              <a:t>Larry Kaplan, Steven Fast, Ken Neumann, Chris Bollerer</a:t>
            </a:r>
            <a:br>
              <a:rPr lang="en-US" sz="1600" dirty="0"/>
            </a:br>
            <a:endParaRPr lang="en-US" sz="1600" dirty="0"/>
          </a:p>
        </p:txBody>
      </p:sp>
      <p:cxnSp>
        <p:nvCxnSpPr>
          <p:cNvPr id="9" name="Straight Connector 8">
            <a:extLst>
              <a:ext uri="{FF2B5EF4-FFF2-40B4-BE49-F238E27FC236}">
                <a16:creationId xmlns:a16="http://schemas.microsoft.com/office/drawing/2014/main" id="{8C4D5388-5E5A-85EF-B3B5-10B64EC2CC63}"/>
              </a:ext>
            </a:extLst>
          </p:cNvPr>
          <p:cNvCxnSpPr/>
          <p:nvPr/>
        </p:nvCxnSpPr>
        <p:spPr>
          <a:xfrm flipV="1">
            <a:off x="645892" y="1321992"/>
            <a:ext cx="8162925" cy="3580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BE55FB-CEF1-C8DE-D9BC-D37A9B225006}"/>
              </a:ext>
            </a:extLst>
          </p:cNvPr>
          <p:cNvPicPr>
            <a:picLocks noChangeAspect="1"/>
          </p:cNvPicPr>
          <p:nvPr/>
        </p:nvPicPr>
        <p:blipFill>
          <a:blip r:embed="rId2"/>
          <a:stretch>
            <a:fillRect/>
          </a:stretch>
        </p:blipFill>
        <p:spPr>
          <a:xfrm>
            <a:off x="844108" y="1367534"/>
            <a:ext cx="7455784" cy="5414756"/>
          </a:xfrm>
          <a:prstGeom prst="rect">
            <a:avLst/>
          </a:prstGeom>
        </p:spPr>
      </p:pic>
      <p:sp>
        <p:nvSpPr>
          <p:cNvPr id="2" name="Slide Number Placeholder 1">
            <a:extLst>
              <a:ext uri="{FF2B5EF4-FFF2-40B4-BE49-F238E27FC236}">
                <a16:creationId xmlns:a16="http://schemas.microsoft.com/office/drawing/2014/main" id="{D5973432-6BF6-45A7-B159-CC22357F0FE9}"/>
              </a:ext>
            </a:extLst>
          </p:cNvPr>
          <p:cNvSpPr>
            <a:spLocks noGrp="1"/>
          </p:cNvSpPr>
          <p:nvPr>
            <p:ph type="sldNum" sz="quarter" idx="12"/>
          </p:nvPr>
        </p:nvSpPr>
        <p:spPr/>
        <p:txBody>
          <a:bodyPr/>
          <a:lstStyle/>
          <a:p>
            <a:fld id="{8A5FCDB2-4D80-4E1F-8548-AF9F36CFFA21}" type="slidenum">
              <a:rPr lang="en-US" smtClean="0"/>
              <a:pPr/>
              <a:t>16</a:t>
            </a:fld>
            <a:endParaRPr lang="en-US" dirty="0"/>
          </a:p>
        </p:txBody>
      </p:sp>
      <p:sp>
        <p:nvSpPr>
          <p:cNvPr id="3" name="TextBox 2">
            <a:extLst>
              <a:ext uri="{FF2B5EF4-FFF2-40B4-BE49-F238E27FC236}">
                <a16:creationId xmlns:a16="http://schemas.microsoft.com/office/drawing/2014/main" id="{4C0443EE-9043-485E-BA5B-6C647B3E4FF7}"/>
              </a:ext>
            </a:extLst>
          </p:cNvPr>
          <p:cNvSpPr txBox="1"/>
          <p:nvPr/>
        </p:nvSpPr>
        <p:spPr>
          <a:xfrm>
            <a:off x="495300" y="219975"/>
            <a:ext cx="8153400" cy="584775"/>
          </a:xfrm>
          <a:prstGeom prst="rect">
            <a:avLst/>
          </a:prstGeom>
          <a:noFill/>
        </p:spPr>
        <p:txBody>
          <a:bodyPr wrap="square" rtlCol="0">
            <a:spAutoFit/>
          </a:bodyPr>
          <a:lstStyle/>
          <a:p>
            <a:pPr algn="ctr"/>
            <a:r>
              <a:rPr lang="en-US" sz="3200" dirty="0"/>
              <a:t>How we spend the annual dues</a:t>
            </a:r>
          </a:p>
        </p:txBody>
      </p:sp>
      <p:sp>
        <p:nvSpPr>
          <p:cNvPr id="11" name="TextBox 10">
            <a:extLst>
              <a:ext uri="{FF2B5EF4-FFF2-40B4-BE49-F238E27FC236}">
                <a16:creationId xmlns:a16="http://schemas.microsoft.com/office/drawing/2014/main" id="{C71D7722-2611-9BB5-5C4D-F33212160C1D}"/>
              </a:ext>
            </a:extLst>
          </p:cNvPr>
          <p:cNvSpPr txBox="1"/>
          <p:nvPr/>
        </p:nvSpPr>
        <p:spPr>
          <a:xfrm>
            <a:off x="1914532" y="1039371"/>
            <a:ext cx="5020559" cy="338554"/>
          </a:xfrm>
          <a:prstGeom prst="rect">
            <a:avLst/>
          </a:prstGeom>
          <a:noFill/>
        </p:spPr>
        <p:txBody>
          <a:bodyPr wrap="square" rtlCol="0">
            <a:spAutoFit/>
          </a:bodyPr>
          <a:lstStyle/>
          <a:p>
            <a:pPr algn="ctr"/>
            <a:r>
              <a:rPr lang="en-US" sz="1600" dirty="0"/>
              <a:t>KINGSTREAM COMMUNITY 2025 EXPENSE BUDGET ($ k)</a:t>
            </a:r>
          </a:p>
        </p:txBody>
      </p:sp>
      <p:sp>
        <p:nvSpPr>
          <p:cNvPr id="7" name="TextBox 6">
            <a:extLst>
              <a:ext uri="{FF2B5EF4-FFF2-40B4-BE49-F238E27FC236}">
                <a16:creationId xmlns:a16="http://schemas.microsoft.com/office/drawing/2014/main" id="{130990C0-2BE2-4ABC-2574-2F5AE8E3978E}"/>
              </a:ext>
            </a:extLst>
          </p:cNvPr>
          <p:cNvSpPr txBox="1"/>
          <p:nvPr/>
        </p:nvSpPr>
        <p:spPr>
          <a:xfrm>
            <a:off x="281430" y="1600200"/>
            <a:ext cx="2209800" cy="923330"/>
          </a:xfrm>
          <a:prstGeom prst="rect">
            <a:avLst/>
          </a:prstGeom>
          <a:noFill/>
        </p:spPr>
        <p:txBody>
          <a:bodyPr wrap="square" rtlCol="0">
            <a:spAutoFit/>
          </a:bodyPr>
          <a:lstStyle/>
          <a:p>
            <a:r>
              <a:rPr lang="en-US" dirty="0"/>
              <a:t>Total Revenue Budget</a:t>
            </a:r>
          </a:p>
          <a:p>
            <a:r>
              <a:rPr lang="en-US" dirty="0"/>
              <a:t>$202,980 (dues only)</a:t>
            </a:r>
          </a:p>
          <a:p>
            <a:endParaRPr lang="en-US" dirty="0"/>
          </a:p>
        </p:txBody>
      </p:sp>
      <p:sp>
        <p:nvSpPr>
          <p:cNvPr id="12" name="TextBox 11">
            <a:extLst>
              <a:ext uri="{FF2B5EF4-FFF2-40B4-BE49-F238E27FC236}">
                <a16:creationId xmlns:a16="http://schemas.microsoft.com/office/drawing/2014/main" id="{69A81CF0-DC56-851F-5294-DBE1D830E470}"/>
              </a:ext>
            </a:extLst>
          </p:cNvPr>
          <p:cNvSpPr txBox="1"/>
          <p:nvPr/>
        </p:nvSpPr>
        <p:spPr>
          <a:xfrm>
            <a:off x="4975525" y="1980684"/>
            <a:ext cx="1447800" cy="646331"/>
          </a:xfrm>
          <a:prstGeom prst="rect">
            <a:avLst/>
          </a:prstGeom>
          <a:noFill/>
        </p:spPr>
        <p:txBody>
          <a:bodyPr wrap="square" rtlCol="0">
            <a:spAutoFit/>
          </a:bodyPr>
          <a:lstStyle/>
          <a:p>
            <a:r>
              <a:rPr lang="en-US" b="1" dirty="0"/>
              <a:t>$34.4k</a:t>
            </a:r>
          </a:p>
          <a:p>
            <a:r>
              <a:rPr lang="en-US" b="1" dirty="0"/>
              <a:t>  17%</a:t>
            </a:r>
          </a:p>
        </p:txBody>
      </p:sp>
      <p:sp>
        <p:nvSpPr>
          <p:cNvPr id="13" name="TextBox 12">
            <a:extLst>
              <a:ext uri="{FF2B5EF4-FFF2-40B4-BE49-F238E27FC236}">
                <a16:creationId xmlns:a16="http://schemas.microsoft.com/office/drawing/2014/main" id="{9270748F-FE41-294D-3696-39A8E0B64981}"/>
              </a:ext>
            </a:extLst>
          </p:cNvPr>
          <p:cNvSpPr txBox="1"/>
          <p:nvPr/>
        </p:nvSpPr>
        <p:spPr>
          <a:xfrm>
            <a:off x="5410200" y="4249370"/>
            <a:ext cx="1447800" cy="646331"/>
          </a:xfrm>
          <a:prstGeom prst="rect">
            <a:avLst/>
          </a:prstGeom>
          <a:noFill/>
        </p:spPr>
        <p:txBody>
          <a:bodyPr wrap="square" rtlCol="0">
            <a:spAutoFit/>
          </a:bodyPr>
          <a:lstStyle/>
          <a:p>
            <a:r>
              <a:rPr lang="en-US" b="1" dirty="0"/>
              <a:t>$70.8k</a:t>
            </a:r>
          </a:p>
          <a:p>
            <a:r>
              <a:rPr lang="en-US" b="1" dirty="0"/>
              <a:t>  35%</a:t>
            </a:r>
          </a:p>
        </p:txBody>
      </p:sp>
      <p:sp>
        <p:nvSpPr>
          <p:cNvPr id="14" name="TextBox 13">
            <a:extLst>
              <a:ext uri="{FF2B5EF4-FFF2-40B4-BE49-F238E27FC236}">
                <a16:creationId xmlns:a16="http://schemas.microsoft.com/office/drawing/2014/main" id="{F35257E6-57D5-522D-20A1-BA880B369E3D}"/>
              </a:ext>
            </a:extLst>
          </p:cNvPr>
          <p:cNvSpPr txBox="1"/>
          <p:nvPr/>
        </p:nvSpPr>
        <p:spPr>
          <a:xfrm>
            <a:off x="3591373" y="5339032"/>
            <a:ext cx="1447800" cy="646331"/>
          </a:xfrm>
          <a:prstGeom prst="rect">
            <a:avLst/>
          </a:prstGeom>
          <a:noFill/>
        </p:spPr>
        <p:txBody>
          <a:bodyPr wrap="square" rtlCol="0">
            <a:spAutoFit/>
          </a:bodyPr>
          <a:lstStyle/>
          <a:p>
            <a:r>
              <a:rPr lang="en-US" b="1" dirty="0"/>
              <a:t>$12.7k</a:t>
            </a:r>
          </a:p>
          <a:p>
            <a:r>
              <a:rPr lang="en-US" b="1" dirty="0"/>
              <a:t>  6%</a:t>
            </a:r>
          </a:p>
        </p:txBody>
      </p:sp>
      <p:sp>
        <p:nvSpPr>
          <p:cNvPr id="15" name="TextBox 14">
            <a:extLst>
              <a:ext uri="{FF2B5EF4-FFF2-40B4-BE49-F238E27FC236}">
                <a16:creationId xmlns:a16="http://schemas.microsoft.com/office/drawing/2014/main" id="{E6DEA271-7415-EC8E-F7F5-F2BEE57D1528}"/>
              </a:ext>
            </a:extLst>
          </p:cNvPr>
          <p:cNvSpPr txBox="1"/>
          <p:nvPr/>
        </p:nvSpPr>
        <p:spPr>
          <a:xfrm>
            <a:off x="2552700" y="3880900"/>
            <a:ext cx="1447800" cy="646331"/>
          </a:xfrm>
          <a:prstGeom prst="rect">
            <a:avLst/>
          </a:prstGeom>
          <a:noFill/>
        </p:spPr>
        <p:txBody>
          <a:bodyPr wrap="square" rtlCol="0">
            <a:spAutoFit/>
          </a:bodyPr>
          <a:lstStyle/>
          <a:p>
            <a:r>
              <a:rPr lang="en-US" b="1" dirty="0"/>
              <a:t>$52.8k</a:t>
            </a:r>
          </a:p>
          <a:p>
            <a:r>
              <a:rPr lang="en-US" b="1" dirty="0"/>
              <a:t>  26%</a:t>
            </a:r>
          </a:p>
        </p:txBody>
      </p:sp>
      <p:sp>
        <p:nvSpPr>
          <p:cNvPr id="16" name="TextBox 15">
            <a:extLst>
              <a:ext uri="{FF2B5EF4-FFF2-40B4-BE49-F238E27FC236}">
                <a16:creationId xmlns:a16="http://schemas.microsoft.com/office/drawing/2014/main" id="{8F4E2E6E-FEE7-EDB4-1F66-BC4BF3318479}"/>
              </a:ext>
            </a:extLst>
          </p:cNvPr>
          <p:cNvSpPr txBox="1"/>
          <p:nvPr/>
        </p:nvSpPr>
        <p:spPr>
          <a:xfrm>
            <a:off x="3276600" y="2007604"/>
            <a:ext cx="1447800" cy="646331"/>
          </a:xfrm>
          <a:prstGeom prst="rect">
            <a:avLst/>
          </a:prstGeom>
          <a:noFill/>
        </p:spPr>
        <p:txBody>
          <a:bodyPr wrap="square" rtlCol="0">
            <a:spAutoFit/>
          </a:bodyPr>
          <a:lstStyle/>
          <a:p>
            <a:r>
              <a:rPr lang="en-US" b="1" dirty="0"/>
              <a:t>$32.2k  </a:t>
            </a:r>
          </a:p>
          <a:p>
            <a:r>
              <a:rPr lang="en-US" b="1" dirty="0"/>
              <a:t>  16%</a:t>
            </a:r>
          </a:p>
        </p:txBody>
      </p:sp>
      <p:sp>
        <p:nvSpPr>
          <p:cNvPr id="4" name="TextBox 3">
            <a:extLst>
              <a:ext uri="{FF2B5EF4-FFF2-40B4-BE49-F238E27FC236}">
                <a16:creationId xmlns:a16="http://schemas.microsoft.com/office/drawing/2014/main" id="{C5065822-A807-F476-AE93-AA2A81FB10C5}"/>
              </a:ext>
            </a:extLst>
          </p:cNvPr>
          <p:cNvSpPr txBox="1"/>
          <p:nvPr/>
        </p:nvSpPr>
        <p:spPr>
          <a:xfrm>
            <a:off x="6423325" y="5496067"/>
            <a:ext cx="1447800" cy="646331"/>
          </a:xfrm>
          <a:prstGeom prst="rect">
            <a:avLst/>
          </a:prstGeom>
          <a:noFill/>
        </p:spPr>
        <p:txBody>
          <a:bodyPr wrap="square" rtlCol="0">
            <a:spAutoFit/>
          </a:bodyPr>
          <a:lstStyle/>
          <a:p>
            <a:r>
              <a:rPr lang="en-US" dirty="0"/>
              <a:t>Total pool costs – 41%</a:t>
            </a:r>
          </a:p>
        </p:txBody>
      </p:sp>
      <p:cxnSp>
        <p:nvCxnSpPr>
          <p:cNvPr id="5" name="Straight Connector 4">
            <a:extLst>
              <a:ext uri="{FF2B5EF4-FFF2-40B4-BE49-F238E27FC236}">
                <a16:creationId xmlns:a16="http://schemas.microsoft.com/office/drawing/2014/main" id="{C620E028-7F42-7892-D75B-F5FB612D6438}"/>
              </a:ext>
            </a:extLst>
          </p:cNvPr>
          <p:cNvCxnSpPr/>
          <p:nvPr/>
        </p:nvCxnSpPr>
        <p:spPr>
          <a:xfrm flipV="1">
            <a:off x="343350" y="960740"/>
            <a:ext cx="8162925" cy="3580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6357A7A-2A9C-131E-BB22-3E36292A47E4}"/>
              </a:ext>
            </a:extLst>
          </p:cNvPr>
          <p:cNvSpPr txBox="1"/>
          <p:nvPr/>
        </p:nvSpPr>
        <p:spPr>
          <a:xfrm>
            <a:off x="5039173" y="6356350"/>
            <a:ext cx="3028054" cy="400110"/>
          </a:xfrm>
          <a:prstGeom prst="rect">
            <a:avLst/>
          </a:prstGeom>
          <a:noFill/>
        </p:spPr>
        <p:txBody>
          <a:bodyPr wrap="square" rtlCol="0">
            <a:spAutoFit/>
          </a:bodyPr>
          <a:lstStyle/>
          <a:p>
            <a:r>
              <a:rPr lang="en-US" sz="1000" dirty="0"/>
              <a:t>Expenses include offsets for legal fee reimbursement, HOA transfer fee, pool passes, tennis court keys.</a:t>
            </a:r>
          </a:p>
        </p:txBody>
      </p:sp>
    </p:spTree>
    <p:extLst>
      <p:ext uri="{BB962C8B-B14F-4D97-AF65-F5344CB8AC3E}">
        <p14:creationId xmlns:p14="http://schemas.microsoft.com/office/powerpoint/2010/main" val="358937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5941FE-34F2-88F1-E352-4D95EADDC9D9}"/>
              </a:ext>
            </a:extLst>
          </p:cNvPr>
          <p:cNvPicPr>
            <a:picLocks noChangeAspect="1"/>
          </p:cNvPicPr>
          <p:nvPr/>
        </p:nvPicPr>
        <p:blipFill>
          <a:blip r:embed="rId2"/>
          <a:stretch>
            <a:fillRect/>
          </a:stretch>
        </p:blipFill>
        <p:spPr>
          <a:xfrm>
            <a:off x="206295" y="1283851"/>
            <a:ext cx="6829286" cy="4961078"/>
          </a:xfrm>
          <a:prstGeom prst="rect">
            <a:avLst/>
          </a:prstGeom>
        </p:spPr>
      </p:pic>
      <p:sp>
        <p:nvSpPr>
          <p:cNvPr id="2" name="Slide Number Placeholder 1"/>
          <p:cNvSpPr>
            <a:spLocks noGrp="1"/>
          </p:cNvSpPr>
          <p:nvPr>
            <p:ph type="sldNum" sz="quarter" idx="12"/>
          </p:nvPr>
        </p:nvSpPr>
        <p:spPr/>
        <p:txBody>
          <a:bodyPr/>
          <a:lstStyle/>
          <a:p>
            <a:fld id="{8A5FCDB2-4D80-4E1F-8548-AF9F36CFFA21}" type="slidenum">
              <a:rPr lang="en-US" smtClean="0"/>
              <a:pPr/>
              <a:t>17</a:t>
            </a:fld>
            <a:endParaRPr lang="en-US" dirty="0"/>
          </a:p>
        </p:txBody>
      </p:sp>
      <p:sp>
        <p:nvSpPr>
          <p:cNvPr id="4" name="TextBox 3">
            <a:extLst>
              <a:ext uri="{FF2B5EF4-FFF2-40B4-BE49-F238E27FC236}">
                <a16:creationId xmlns:a16="http://schemas.microsoft.com/office/drawing/2014/main" id="{1E5D744C-A5A3-4534-9908-B41458C4E158}"/>
              </a:ext>
            </a:extLst>
          </p:cNvPr>
          <p:cNvSpPr txBox="1"/>
          <p:nvPr/>
        </p:nvSpPr>
        <p:spPr>
          <a:xfrm>
            <a:off x="609600" y="268224"/>
            <a:ext cx="8153400" cy="954107"/>
          </a:xfrm>
          <a:prstGeom prst="rect">
            <a:avLst/>
          </a:prstGeom>
          <a:noFill/>
        </p:spPr>
        <p:txBody>
          <a:bodyPr wrap="square" rtlCol="0">
            <a:spAutoFit/>
          </a:bodyPr>
          <a:lstStyle/>
          <a:p>
            <a:pPr algn="ctr"/>
            <a:r>
              <a:rPr lang="en-US" sz="3200" dirty="0"/>
              <a:t>Operating Expenses </a:t>
            </a:r>
          </a:p>
          <a:p>
            <a:pPr algn="ctr"/>
            <a:endParaRPr lang="en-US" sz="2400" dirty="0"/>
          </a:p>
        </p:txBody>
      </p:sp>
      <p:sp>
        <p:nvSpPr>
          <p:cNvPr id="3" name="TextBox 2">
            <a:extLst>
              <a:ext uri="{FF2B5EF4-FFF2-40B4-BE49-F238E27FC236}">
                <a16:creationId xmlns:a16="http://schemas.microsoft.com/office/drawing/2014/main" id="{D344429C-0101-041D-A02A-EB1144552590}"/>
              </a:ext>
            </a:extLst>
          </p:cNvPr>
          <p:cNvSpPr txBox="1"/>
          <p:nvPr/>
        </p:nvSpPr>
        <p:spPr>
          <a:xfrm>
            <a:off x="4478498" y="5327928"/>
            <a:ext cx="2133600" cy="246221"/>
          </a:xfrm>
          <a:prstGeom prst="rect">
            <a:avLst/>
          </a:prstGeom>
          <a:solidFill>
            <a:schemeClr val="bg1"/>
          </a:solidFill>
          <a:ln w="22225">
            <a:solidFill>
              <a:srgbClr val="C00000"/>
            </a:solidFill>
          </a:ln>
        </p:spPr>
        <p:txBody>
          <a:bodyPr wrap="square" rtlCol="0">
            <a:spAutoFit/>
          </a:bodyPr>
          <a:lstStyle/>
          <a:p>
            <a:pPr algn="ctr"/>
            <a:r>
              <a:rPr lang="en-US" sz="1000" b="1" dirty="0"/>
              <a:t>2024:  $ 24,502        2025:  $34,940</a:t>
            </a:r>
          </a:p>
        </p:txBody>
      </p:sp>
      <p:sp>
        <p:nvSpPr>
          <p:cNvPr id="6" name="TextBox 5">
            <a:extLst>
              <a:ext uri="{FF2B5EF4-FFF2-40B4-BE49-F238E27FC236}">
                <a16:creationId xmlns:a16="http://schemas.microsoft.com/office/drawing/2014/main" id="{2C74EAF7-5CBD-E718-2BAF-373DF47CAD0E}"/>
              </a:ext>
            </a:extLst>
          </p:cNvPr>
          <p:cNvSpPr txBox="1"/>
          <p:nvPr/>
        </p:nvSpPr>
        <p:spPr>
          <a:xfrm>
            <a:off x="4714517" y="3290463"/>
            <a:ext cx="2013909" cy="246221"/>
          </a:xfrm>
          <a:prstGeom prst="rect">
            <a:avLst/>
          </a:prstGeom>
          <a:solidFill>
            <a:schemeClr val="bg1"/>
          </a:solidFill>
          <a:ln w="22225">
            <a:solidFill>
              <a:srgbClr val="92D050"/>
            </a:solidFill>
          </a:ln>
        </p:spPr>
        <p:txBody>
          <a:bodyPr wrap="square" rtlCol="0">
            <a:spAutoFit/>
          </a:bodyPr>
          <a:lstStyle/>
          <a:p>
            <a:pPr algn="ctr"/>
            <a:r>
              <a:rPr lang="en-US" sz="1000" b="1" dirty="0"/>
              <a:t>2024:  $ 86,788       2025:  $83,514</a:t>
            </a:r>
          </a:p>
        </p:txBody>
      </p:sp>
      <p:sp>
        <p:nvSpPr>
          <p:cNvPr id="7" name="TextBox 6">
            <a:extLst>
              <a:ext uri="{FF2B5EF4-FFF2-40B4-BE49-F238E27FC236}">
                <a16:creationId xmlns:a16="http://schemas.microsoft.com/office/drawing/2014/main" id="{FF1D3055-8D80-8366-05B9-71EBAE8CB023}"/>
              </a:ext>
            </a:extLst>
          </p:cNvPr>
          <p:cNvSpPr txBox="1"/>
          <p:nvPr/>
        </p:nvSpPr>
        <p:spPr>
          <a:xfrm>
            <a:off x="4714517" y="4081225"/>
            <a:ext cx="2013910" cy="246221"/>
          </a:xfrm>
          <a:prstGeom prst="rect">
            <a:avLst/>
          </a:prstGeom>
          <a:solidFill>
            <a:schemeClr val="bg1"/>
          </a:solidFill>
          <a:ln w="22225">
            <a:solidFill>
              <a:schemeClr val="accent4">
                <a:lumMod val="60000"/>
                <a:lumOff val="40000"/>
              </a:schemeClr>
            </a:solidFill>
          </a:ln>
        </p:spPr>
        <p:txBody>
          <a:bodyPr wrap="square" rtlCol="0">
            <a:spAutoFit/>
          </a:bodyPr>
          <a:lstStyle/>
          <a:p>
            <a:pPr algn="ctr"/>
            <a:r>
              <a:rPr lang="en-US" sz="1000" b="1" dirty="0"/>
              <a:t>2024:  $ 46,895       2025:  $52,816</a:t>
            </a:r>
          </a:p>
        </p:txBody>
      </p:sp>
      <p:sp>
        <p:nvSpPr>
          <p:cNvPr id="8" name="TextBox 7">
            <a:extLst>
              <a:ext uri="{FF2B5EF4-FFF2-40B4-BE49-F238E27FC236}">
                <a16:creationId xmlns:a16="http://schemas.microsoft.com/office/drawing/2014/main" id="{F807BAA6-A59E-EA0B-EC45-B63F35BB9538}"/>
              </a:ext>
            </a:extLst>
          </p:cNvPr>
          <p:cNvSpPr txBox="1"/>
          <p:nvPr/>
        </p:nvSpPr>
        <p:spPr>
          <a:xfrm>
            <a:off x="6960176" y="4785750"/>
            <a:ext cx="1929261" cy="938719"/>
          </a:xfrm>
          <a:prstGeom prst="rect">
            <a:avLst/>
          </a:prstGeom>
          <a:noFill/>
        </p:spPr>
        <p:txBody>
          <a:bodyPr wrap="square" rtlCol="0">
            <a:spAutoFit/>
          </a:bodyPr>
          <a:lstStyle/>
          <a:p>
            <a:r>
              <a:rPr lang="en-US" sz="1100" b="1" i="1" dirty="0"/>
              <a:t>Grounds and Landscaping</a:t>
            </a:r>
            <a:endParaRPr lang="en-US" sz="1100" b="1" dirty="0"/>
          </a:p>
          <a:p>
            <a:pPr marL="285750" lvl="0" indent="-285750">
              <a:buFont typeface="Arial" panose="020B0604020202020204" pitchFamily="34" charset="0"/>
              <a:buChar char="•"/>
            </a:pPr>
            <a:r>
              <a:rPr lang="en-US" sz="1100" dirty="0"/>
              <a:t>Expenses were up due to an increase in the landscape contract and tree removals.</a:t>
            </a:r>
          </a:p>
        </p:txBody>
      </p:sp>
      <p:sp>
        <p:nvSpPr>
          <p:cNvPr id="9" name="TextBox 8">
            <a:extLst>
              <a:ext uri="{FF2B5EF4-FFF2-40B4-BE49-F238E27FC236}">
                <a16:creationId xmlns:a16="http://schemas.microsoft.com/office/drawing/2014/main" id="{A4F6E3B3-7257-0CE5-7307-087E42C7FCA7}"/>
              </a:ext>
            </a:extLst>
          </p:cNvPr>
          <p:cNvSpPr txBox="1"/>
          <p:nvPr/>
        </p:nvSpPr>
        <p:spPr>
          <a:xfrm>
            <a:off x="6960176" y="3028852"/>
            <a:ext cx="2013909" cy="769441"/>
          </a:xfrm>
          <a:prstGeom prst="rect">
            <a:avLst/>
          </a:prstGeom>
          <a:noFill/>
        </p:spPr>
        <p:txBody>
          <a:bodyPr wrap="square" rtlCol="0">
            <a:spAutoFit/>
          </a:bodyPr>
          <a:lstStyle/>
          <a:p>
            <a:r>
              <a:rPr lang="en-US" sz="1100" b="1" i="1" dirty="0"/>
              <a:t>Pool Operations</a:t>
            </a:r>
            <a:endParaRPr lang="en-US" sz="1100" b="1" dirty="0"/>
          </a:p>
          <a:p>
            <a:pPr marL="285750" lvl="0" indent="-285750">
              <a:buFont typeface="Arial" panose="020B0604020202020204" pitchFamily="34" charset="0"/>
              <a:buChar char="•"/>
            </a:pPr>
            <a:r>
              <a:rPr lang="en-US" sz="1100" dirty="0"/>
              <a:t>Pool repairs &amp; supplies expenses decreased by  $4k.</a:t>
            </a:r>
          </a:p>
        </p:txBody>
      </p:sp>
      <p:sp>
        <p:nvSpPr>
          <p:cNvPr id="10" name="TextBox 9">
            <a:extLst>
              <a:ext uri="{FF2B5EF4-FFF2-40B4-BE49-F238E27FC236}">
                <a16:creationId xmlns:a16="http://schemas.microsoft.com/office/drawing/2014/main" id="{82DD99AA-D2CF-4BD8-E331-30306D05806D}"/>
              </a:ext>
            </a:extLst>
          </p:cNvPr>
          <p:cNvSpPr txBox="1"/>
          <p:nvPr/>
        </p:nvSpPr>
        <p:spPr>
          <a:xfrm>
            <a:off x="6980500" y="4105470"/>
            <a:ext cx="2007440" cy="600164"/>
          </a:xfrm>
          <a:prstGeom prst="rect">
            <a:avLst/>
          </a:prstGeom>
          <a:noFill/>
        </p:spPr>
        <p:txBody>
          <a:bodyPr wrap="square" rtlCol="0">
            <a:spAutoFit/>
          </a:bodyPr>
          <a:lstStyle/>
          <a:p>
            <a:r>
              <a:rPr lang="en-US" sz="1100" b="1" i="1" dirty="0"/>
              <a:t>Community Management</a:t>
            </a:r>
            <a:endParaRPr lang="en-US" sz="1100" b="1" dirty="0"/>
          </a:p>
          <a:p>
            <a:pPr marL="285750" lvl="0" indent="-285750">
              <a:buFont typeface="Arial" panose="020B0604020202020204" pitchFamily="34" charset="0"/>
              <a:buChar char="•"/>
            </a:pPr>
            <a:r>
              <a:rPr lang="en-US" sz="1100" dirty="0"/>
              <a:t>Expenses were up due to reserve study expense.</a:t>
            </a:r>
          </a:p>
        </p:txBody>
      </p:sp>
      <p:sp>
        <p:nvSpPr>
          <p:cNvPr id="11" name="TextBox 10">
            <a:extLst>
              <a:ext uri="{FF2B5EF4-FFF2-40B4-BE49-F238E27FC236}">
                <a16:creationId xmlns:a16="http://schemas.microsoft.com/office/drawing/2014/main" id="{0FFF5252-DD68-8F1D-A5C7-B8F751A026CA}"/>
              </a:ext>
            </a:extLst>
          </p:cNvPr>
          <p:cNvSpPr txBox="1"/>
          <p:nvPr/>
        </p:nvSpPr>
        <p:spPr>
          <a:xfrm>
            <a:off x="4604891" y="2180994"/>
            <a:ext cx="2233163" cy="246221"/>
          </a:xfrm>
          <a:prstGeom prst="rect">
            <a:avLst/>
          </a:prstGeom>
          <a:solidFill>
            <a:schemeClr val="bg1"/>
          </a:solidFill>
          <a:ln w="15875">
            <a:solidFill>
              <a:schemeClr val="tx1"/>
            </a:solidFill>
          </a:ln>
        </p:spPr>
        <p:txBody>
          <a:bodyPr wrap="square" rtlCol="0">
            <a:spAutoFit/>
          </a:bodyPr>
          <a:lstStyle/>
          <a:p>
            <a:pPr algn="ctr"/>
            <a:r>
              <a:rPr lang="en-US" sz="1000" b="1" dirty="0"/>
              <a:t>2024:  $ 155,185       2025:  $171,270</a:t>
            </a:r>
          </a:p>
        </p:txBody>
      </p:sp>
      <p:sp>
        <p:nvSpPr>
          <p:cNvPr id="12" name="TextBox 11">
            <a:extLst>
              <a:ext uri="{FF2B5EF4-FFF2-40B4-BE49-F238E27FC236}">
                <a16:creationId xmlns:a16="http://schemas.microsoft.com/office/drawing/2014/main" id="{3E68F090-D119-D98C-38E6-7B6664E08FB8}"/>
              </a:ext>
            </a:extLst>
          </p:cNvPr>
          <p:cNvSpPr txBox="1"/>
          <p:nvPr/>
        </p:nvSpPr>
        <p:spPr>
          <a:xfrm>
            <a:off x="6963640" y="1569135"/>
            <a:ext cx="2160735" cy="1569660"/>
          </a:xfrm>
          <a:prstGeom prst="rect">
            <a:avLst/>
          </a:prstGeom>
          <a:noFill/>
        </p:spPr>
        <p:txBody>
          <a:bodyPr wrap="square" rtlCol="0">
            <a:spAutoFit/>
          </a:bodyPr>
          <a:lstStyle/>
          <a:p>
            <a:r>
              <a:rPr lang="en-US" sz="1600" b="1" i="1" dirty="0"/>
              <a:t>Operating Expenses</a:t>
            </a:r>
            <a:endParaRPr lang="en-US" sz="1600" b="1" dirty="0"/>
          </a:p>
          <a:p>
            <a:pPr marL="285750" lvl="0" indent="-285750">
              <a:buFont typeface="Arial" panose="020B0604020202020204" pitchFamily="34" charset="0"/>
              <a:buChar char="•"/>
            </a:pPr>
            <a:r>
              <a:rPr lang="en-US" sz="1600" b="1" dirty="0"/>
              <a:t>Expenses increased by 10.4% overall due to contract increases.</a:t>
            </a:r>
          </a:p>
          <a:p>
            <a:pPr marL="285750" lvl="0" indent="-285750">
              <a:buFont typeface="Arial" panose="020B0604020202020204" pitchFamily="34" charset="0"/>
              <a:buChar char="•"/>
            </a:pPr>
            <a:endParaRPr lang="en-US" sz="1600" dirty="0"/>
          </a:p>
        </p:txBody>
      </p:sp>
      <p:cxnSp>
        <p:nvCxnSpPr>
          <p:cNvPr id="13" name="Straight Connector 12">
            <a:extLst>
              <a:ext uri="{FF2B5EF4-FFF2-40B4-BE49-F238E27FC236}">
                <a16:creationId xmlns:a16="http://schemas.microsoft.com/office/drawing/2014/main" id="{A056C116-A832-2F96-45D7-877DF68EF7E0}"/>
              </a:ext>
            </a:extLst>
          </p:cNvPr>
          <p:cNvCxnSpPr>
            <a:cxnSpLocks/>
          </p:cNvCxnSpPr>
          <p:nvPr/>
        </p:nvCxnSpPr>
        <p:spPr>
          <a:xfrm>
            <a:off x="406728" y="1066800"/>
            <a:ext cx="812275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5DCEE3C-B4FB-A618-4830-D4577E056D08}"/>
              </a:ext>
            </a:extLst>
          </p:cNvPr>
          <p:cNvSpPr txBox="1"/>
          <p:nvPr/>
        </p:nvSpPr>
        <p:spPr>
          <a:xfrm>
            <a:off x="993655" y="1605372"/>
            <a:ext cx="2362200" cy="646331"/>
          </a:xfrm>
          <a:prstGeom prst="rect">
            <a:avLst/>
          </a:prstGeom>
          <a:noFill/>
        </p:spPr>
        <p:txBody>
          <a:bodyPr wrap="square" rtlCol="0">
            <a:spAutoFit/>
          </a:bodyPr>
          <a:lstStyle/>
          <a:p>
            <a:r>
              <a:rPr lang="en-US" dirty="0"/>
              <a:t>Expenses continue to be well managed</a:t>
            </a:r>
          </a:p>
        </p:txBody>
      </p:sp>
      <p:sp>
        <p:nvSpPr>
          <p:cNvPr id="5" name="TextBox 4">
            <a:extLst>
              <a:ext uri="{FF2B5EF4-FFF2-40B4-BE49-F238E27FC236}">
                <a16:creationId xmlns:a16="http://schemas.microsoft.com/office/drawing/2014/main" id="{D1477E79-2FAB-54F8-6210-E8292765DEF8}"/>
              </a:ext>
            </a:extLst>
          </p:cNvPr>
          <p:cNvSpPr txBox="1"/>
          <p:nvPr/>
        </p:nvSpPr>
        <p:spPr>
          <a:xfrm>
            <a:off x="838200" y="6403923"/>
            <a:ext cx="6228454" cy="246221"/>
          </a:xfrm>
          <a:prstGeom prst="rect">
            <a:avLst/>
          </a:prstGeom>
          <a:noFill/>
        </p:spPr>
        <p:txBody>
          <a:bodyPr wrap="square" rtlCol="0">
            <a:spAutoFit/>
          </a:bodyPr>
          <a:lstStyle/>
          <a:p>
            <a:r>
              <a:rPr lang="en-US" sz="1000" dirty="0"/>
              <a:t>Expenses include offsets for legal fee reimbursement, HOA transfer fee, pool passes, tennis court keys.</a:t>
            </a:r>
          </a:p>
        </p:txBody>
      </p:sp>
    </p:spTree>
    <p:extLst>
      <p:ext uri="{BB962C8B-B14F-4D97-AF65-F5344CB8AC3E}">
        <p14:creationId xmlns:p14="http://schemas.microsoft.com/office/powerpoint/2010/main" val="537136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3807"/>
            <a:ext cx="8180614" cy="858555"/>
          </a:xfrm>
        </p:spPr>
        <p:txBody>
          <a:bodyPr>
            <a:noAutofit/>
          </a:bodyPr>
          <a:lstStyle/>
          <a:p>
            <a:br>
              <a:rPr lang="en-US" sz="3200" b="1" dirty="0">
                <a:solidFill>
                  <a:srgbClr val="000000"/>
                </a:solidFill>
                <a:latin typeface="+mn-lt"/>
              </a:rPr>
            </a:br>
            <a:r>
              <a:rPr lang="en-US" sz="3200" b="1" dirty="0">
                <a:solidFill>
                  <a:srgbClr val="000000"/>
                </a:solidFill>
                <a:latin typeface="+mn-lt"/>
              </a:rPr>
              <a:t> Reserve Account </a:t>
            </a:r>
            <a:br>
              <a:rPr lang="en-US" sz="3200" b="1" dirty="0">
                <a:solidFill>
                  <a:srgbClr val="000000"/>
                </a:solidFill>
                <a:latin typeface="+mn-lt"/>
              </a:rPr>
            </a:br>
            <a:r>
              <a:rPr lang="en-US" sz="3200" b="1" dirty="0">
                <a:solidFill>
                  <a:srgbClr val="000000"/>
                </a:solidFill>
                <a:latin typeface="+mn-lt"/>
              </a:rPr>
              <a:t>Major Repairs Completed</a:t>
            </a:r>
            <a:br>
              <a:rPr lang="en-US" sz="3200" dirty="0">
                <a:solidFill>
                  <a:srgbClr val="000000"/>
                </a:solidFill>
              </a:rPr>
            </a:br>
            <a:endParaRPr lang="en-US" sz="3200" dirty="0">
              <a:solidFill>
                <a:srgbClr val="000000"/>
              </a:solidFill>
            </a:endParaRPr>
          </a:p>
        </p:txBody>
      </p:sp>
      <p:sp>
        <p:nvSpPr>
          <p:cNvPr id="3" name="Slide Number Placeholder 2"/>
          <p:cNvSpPr>
            <a:spLocks noGrp="1"/>
          </p:cNvSpPr>
          <p:nvPr>
            <p:ph type="sldNum" sz="quarter" idx="12"/>
          </p:nvPr>
        </p:nvSpPr>
        <p:spPr/>
        <p:txBody>
          <a:bodyPr/>
          <a:lstStyle/>
          <a:p>
            <a:fld id="{8A5FCDB2-4D80-4E1F-8548-AF9F36CFFA21}" type="slidenum">
              <a:rPr lang="en-US" smtClean="0"/>
              <a:pPr/>
              <a:t>18</a:t>
            </a:fld>
            <a:endParaRPr lang="en-US" dirty="0"/>
          </a:p>
        </p:txBody>
      </p:sp>
      <p:cxnSp>
        <p:nvCxnSpPr>
          <p:cNvPr id="6" name="Straight Connector 5">
            <a:extLst>
              <a:ext uri="{FF2B5EF4-FFF2-40B4-BE49-F238E27FC236}">
                <a16:creationId xmlns:a16="http://schemas.microsoft.com/office/drawing/2014/main" id="{80E21879-5EE0-4DFC-A2B0-1731212B5C5A}"/>
              </a:ext>
            </a:extLst>
          </p:cNvPr>
          <p:cNvCxnSpPr/>
          <p:nvPr/>
        </p:nvCxnSpPr>
        <p:spPr>
          <a:xfrm>
            <a:off x="533400" y="1219200"/>
            <a:ext cx="81534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4">
            <a:extLst>
              <a:ext uri="{FF2B5EF4-FFF2-40B4-BE49-F238E27FC236}">
                <a16:creationId xmlns:a16="http://schemas.microsoft.com/office/drawing/2014/main" id="{42EDD971-D05F-49D6-9A06-53F1E45B2884}"/>
              </a:ext>
            </a:extLst>
          </p:cNvPr>
          <p:cNvSpPr>
            <a:spLocks noGrp="1"/>
          </p:cNvSpPr>
          <p:nvPr>
            <p:ph idx="1"/>
          </p:nvPr>
        </p:nvSpPr>
        <p:spPr>
          <a:xfrm>
            <a:off x="190500" y="1447800"/>
            <a:ext cx="8763000" cy="4818345"/>
          </a:xfrm>
        </p:spPr>
        <p:txBody>
          <a:bodyPr>
            <a:noAutofit/>
          </a:bodyPr>
          <a:lstStyle/>
          <a:p>
            <a:r>
              <a:rPr lang="en-US" sz="1800" dirty="0"/>
              <a:t>During 2025, </a:t>
            </a:r>
            <a:r>
              <a:rPr lang="en-US" sz="1800" b="1" dirty="0"/>
              <a:t>$75.1k </a:t>
            </a:r>
            <a:r>
              <a:rPr lang="en-US" sz="1800" dirty="0"/>
              <a:t>spent for:</a:t>
            </a:r>
          </a:p>
          <a:p>
            <a:pPr lvl="1"/>
            <a:r>
              <a:rPr lang="en-US" sz="1400" dirty="0"/>
              <a:t>Resurfaced tennis courts</a:t>
            </a:r>
          </a:p>
          <a:p>
            <a:pPr lvl="1"/>
            <a:r>
              <a:rPr lang="en-US" sz="1400" dirty="0"/>
              <a:t>Replaced pool house roof</a:t>
            </a:r>
          </a:p>
          <a:p>
            <a:pPr lvl="1"/>
            <a:r>
              <a:rPr lang="en-US" sz="1400" dirty="0"/>
              <a:t>Minor pool equipment repairs</a:t>
            </a:r>
          </a:p>
          <a:p>
            <a:pPr lvl="1"/>
            <a:r>
              <a:rPr lang="en-US" sz="1400" dirty="0"/>
              <a:t>Basketball court caulk</a:t>
            </a:r>
          </a:p>
          <a:p>
            <a:pPr lvl="1"/>
            <a:r>
              <a:rPr lang="en-US" sz="1400" dirty="0"/>
              <a:t>Soil erosion prevention</a:t>
            </a:r>
          </a:p>
          <a:p>
            <a:pPr lvl="1"/>
            <a:r>
              <a:rPr lang="en-US" sz="1400" dirty="0"/>
              <a:t>Trail repairs</a:t>
            </a:r>
            <a:endParaRPr lang="en-US" sz="1800" dirty="0"/>
          </a:p>
          <a:p>
            <a:pPr marL="285750" lvl="1">
              <a:buFont typeface="Arial" panose="020B0604020202020204" pitchFamily="34" charset="0"/>
              <a:buChar char="•"/>
            </a:pPr>
            <a:r>
              <a:rPr lang="en-US" sz="1800" dirty="0"/>
              <a:t>Current reserve savings have been sufficient to finance these repairs without special dues assessments.</a:t>
            </a:r>
          </a:p>
          <a:p>
            <a:pPr marL="285750" lvl="1">
              <a:buFont typeface="Arial" panose="020B0604020202020204" pitchFamily="34" charset="0"/>
              <a:buChar char="•"/>
            </a:pPr>
            <a:r>
              <a:rPr lang="en-US" sz="1800" dirty="0"/>
              <a:t>During the past 5 years, 30 repairs (23 unplanned) were accomplished vs 16 planned (7 planned executed) repairs. Changes to the reserve study recommendations are based on the Board’s judgement on necessary repairs.</a:t>
            </a:r>
          </a:p>
          <a:p>
            <a:pPr marL="285750" lvl="1">
              <a:buFont typeface="Arial" panose="020B0604020202020204" pitchFamily="34" charset="0"/>
              <a:buChar char="•"/>
            </a:pPr>
            <a:r>
              <a:rPr lang="en-US" sz="1800" dirty="0"/>
              <a:t>Based on the recent reserve study, there is the potential for $247k of planned repairs during the next five years (color coat courts, pool covers, pool white coat, trails, interior finishes, plumbing, wading pool pump ).</a:t>
            </a:r>
            <a:endParaRPr lang="en-US" sz="1800" b="1" dirty="0"/>
          </a:p>
          <a:p>
            <a:pPr marL="914400" lvl="2" indent="0">
              <a:buNone/>
            </a:pPr>
            <a:endParaRPr lang="en-US" sz="1800" dirty="0"/>
          </a:p>
        </p:txBody>
      </p:sp>
      <p:sp>
        <p:nvSpPr>
          <p:cNvPr id="5" name="TextBox 4">
            <a:extLst>
              <a:ext uri="{FF2B5EF4-FFF2-40B4-BE49-F238E27FC236}">
                <a16:creationId xmlns:a16="http://schemas.microsoft.com/office/drawing/2014/main" id="{B3E5B614-9744-6DD1-5D72-D81A40A85D9F}"/>
              </a:ext>
            </a:extLst>
          </p:cNvPr>
          <p:cNvSpPr txBox="1"/>
          <p:nvPr/>
        </p:nvSpPr>
        <p:spPr>
          <a:xfrm>
            <a:off x="4648200" y="1447800"/>
            <a:ext cx="2819400" cy="1846659"/>
          </a:xfrm>
          <a:prstGeom prst="rect">
            <a:avLst/>
          </a:prstGeom>
          <a:noFill/>
        </p:spPr>
        <p:txBody>
          <a:bodyPr wrap="square" rtlCol="0">
            <a:spAutoFit/>
          </a:bodyPr>
          <a:lstStyle/>
          <a:p>
            <a:r>
              <a:rPr lang="en-US" sz="1600" dirty="0"/>
              <a:t>Prior year reserve expenses</a:t>
            </a:r>
          </a:p>
          <a:p>
            <a:r>
              <a:rPr lang="en-US" sz="1400" dirty="0"/>
              <a:t>2021 - $95.5k</a:t>
            </a:r>
          </a:p>
          <a:p>
            <a:r>
              <a:rPr lang="en-US" sz="1400" dirty="0"/>
              <a:t>2022 - $9.6k</a:t>
            </a:r>
          </a:p>
          <a:p>
            <a:r>
              <a:rPr lang="en-US" sz="1400" dirty="0"/>
              <a:t>2023 - $14.7k</a:t>
            </a:r>
          </a:p>
          <a:p>
            <a:r>
              <a:rPr lang="en-US" sz="1400" dirty="0"/>
              <a:t>2024 - $21.2k</a:t>
            </a:r>
          </a:p>
          <a:p>
            <a:endParaRPr lang="en-US" sz="1400" dirty="0"/>
          </a:p>
          <a:p>
            <a:r>
              <a:rPr lang="en-US" sz="1400" dirty="0"/>
              <a:t>Total for the last 5 years: $216.1k vs planned spending of $196.6</a:t>
            </a:r>
          </a:p>
        </p:txBody>
      </p:sp>
    </p:spTree>
    <p:extLst>
      <p:ext uri="{BB962C8B-B14F-4D97-AF65-F5344CB8AC3E}">
        <p14:creationId xmlns:p14="http://schemas.microsoft.com/office/powerpoint/2010/main" val="986134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5FCDB2-4D80-4E1F-8548-AF9F36CFFA21}" type="slidenum">
              <a:rPr lang="en-US" smtClean="0"/>
              <a:pPr/>
              <a:t>19</a:t>
            </a:fld>
            <a:endParaRPr lang="en-US" dirty="0"/>
          </a:p>
        </p:txBody>
      </p:sp>
      <p:sp>
        <p:nvSpPr>
          <p:cNvPr id="5" name="TextBox 4">
            <a:extLst>
              <a:ext uri="{FF2B5EF4-FFF2-40B4-BE49-F238E27FC236}">
                <a16:creationId xmlns:a16="http://schemas.microsoft.com/office/drawing/2014/main" id="{2EC73755-AF00-4C0B-A3EB-2142884C94FD}"/>
              </a:ext>
            </a:extLst>
          </p:cNvPr>
          <p:cNvSpPr txBox="1"/>
          <p:nvPr/>
        </p:nvSpPr>
        <p:spPr>
          <a:xfrm>
            <a:off x="1038687" y="189315"/>
            <a:ext cx="7391400" cy="584775"/>
          </a:xfrm>
          <a:prstGeom prst="rect">
            <a:avLst/>
          </a:prstGeom>
          <a:noFill/>
        </p:spPr>
        <p:txBody>
          <a:bodyPr wrap="square" rtlCol="0">
            <a:spAutoFit/>
          </a:bodyPr>
          <a:lstStyle/>
          <a:p>
            <a:pPr algn="ctr"/>
            <a:r>
              <a:rPr lang="en-US" sz="3200" b="1" dirty="0">
                <a:solidFill>
                  <a:srgbClr val="000000"/>
                </a:solidFill>
              </a:rPr>
              <a:t>Annual Reserve Savings &amp; Reserve Balance</a:t>
            </a:r>
            <a:endParaRPr lang="en-US" sz="3200" b="1" dirty="0"/>
          </a:p>
        </p:txBody>
      </p:sp>
      <p:sp>
        <p:nvSpPr>
          <p:cNvPr id="8" name="TextBox 7">
            <a:extLst>
              <a:ext uri="{FF2B5EF4-FFF2-40B4-BE49-F238E27FC236}">
                <a16:creationId xmlns:a16="http://schemas.microsoft.com/office/drawing/2014/main" id="{A39C125B-2D52-41F1-B2A3-DFAFAD21337E}"/>
              </a:ext>
            </a:extLst>
          </p:cNvPr>
          <p:cNvSpPr txBox="1"/>
          <p:nvPr/>
        </p:nvSpPr>
        <p:spPr>
          <a:xfrm>
            <a:off x="1219200" y="980081"/>
            <a:ext cx="7239000" cy="5401479"/>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sz="1600" dirty="0"/>
              <a:t>In 2025:</a:t>
            </a:r>
          </a:p>
          <a:p>
            <a:pPr marL="742950" lvl="1" indent="-285750">
              <a:spcAft>
                <a:spcPts val="300"/>
              </a:spcAft>
              <a:buFont typeface="Courier New" panose="02070309020205020404" pitchFamily="49" charset="0"/>
              <a:buChar char="o"/>
            </a:pPr>
            <a:r>
              <a:rPr lang="en-US" sz="1600" dirty="0"/>
              <a:t>The cash contribution to the reserves was </a:t>
            </a:r>
            <a:r>
              <a:rPr lang="en-US" sz="1600" b="1" dirty="0"/>
              <a:t>$32k</a:t>
            </a:r>
            <a:r>
              <a:rPr lang="en-US" sz="1600" dirty="0"/>
              <a:t>, compared to the annual target of $51.7, due to increased operating costs.</a:t>
            </a:r>
          </a:p>
          <a:p>
            <a:pPr marL="742950" lvl="1" indent="-285750">
              <a:spcAft>
                <a:spcPts val="300"/>
              </a:spcAft>
              <a:buFont typeface="Courier New" panose="02070309020205020404" pitchFamily="49" charset="0"/>
              <a:buChar char="o"/>
            </a:pPr>
            <a:r>
              <a:rPr lang="en-US" sz="1600" dirty="0"/>
              <a:t>Over the 5 years 2021 to 2025, the cash contribution totaled </a:t>
            </a:r>
            <a:r>
              <a:rPr lang="en-US" sz="1600" b="1" dirty="0"/>
              <a:t>$227k</a:t>
            </a:r>
            <a:r>
              <a:rPr lang="en-US" sz="1600" dirty="0"/>
              <a:t>, or an average of $45.3k per year.</a:t>
            </a:r>
          </a:p>
          <a:p>
            <a:pPr marL="742950" lvl="1" indent="-285750">
              <a:spcAft>
                <a:spcPts val="300"/>
              </a:spcAft>
              <a:buFont typeface="Courier New" panose="02070309020205020404" pitchFamily="49" charset="0"/>
              <a:buChar char="o"/>
            </a:pPr>
            <a:r>
              <a:rPr lang="en-US" sz="1600" dirty="0"/>
              <a:t>The 2025 reserve interest was $28.6k and the total interest earned from 2021 – 2025 was $86.5k.</a:t>
            </a:r>
          </a:p>
          <a:p>
            <a:pPr marL="285750" indent="-285750">
              <a:spcAft>
                <a:spcPts val="300"/>
              </a:spcAft>
              <a:buFont typeface="Arial" panose="020B0604020202020204" pitchFamily="34" charset="0"/>
              <a:buChar char="•"/>
            </a:pPr>
            <a:endParaRPr lang="en-US" sz="1600" dirty="0"/>
          </a:p>
          <a:p>
            <a:pPr marL="285750" indent="-285750">
              <a:spcAft>
                <a:spcPts val="300"/>
              </a:spcAft>
              <a:buFont typeface="Arial" panose="020B0604020202020204" pitchFamily="34" charset="0"/>
              <a:buChar char="•"/>
            </a:pPr>
            <a:r>
              <a:rPr lang="en-US" sz="1600" dirty="0"/>
              <a:t>Together, the cash &amp; interest contributions kept the reserve funding at an acceptable level.</a:t>
            </a:r>
          </a:p>
          <a:p>
            <a:pPr>
              <a:spcAft>
                <a:spcPts val="300"/>
              </a:spcAft>
            </a:pPr>
            <a:endParaRPr lang="en-US" sz="1600" dirty="0"/>
          </a:p>
          <a:p>
            <a:pPr marL="285750" indent="-285750">
              <a:spcAft>
                <a:spcPts val="300"/>
              </a:spcAft>
              <a:buFont typeface="Arial" panose="020B0604020202020204" pitchFamily="34" charset="0"/>
              <a:buChar char="•"/>
            </a:pPr>
            <a:r>
              <a:rPr lang="en-US" sz="1600" dirty="0"/>
              <a:t>The Reserve Balance at the end of 2025 was </a:t>
            </a:r>
            <a:r>
              <a:rPr lang="en-US" sz="1600" b="1" dirty="0"/>
              <a:t>$724k</a:t>
            </a:r>
            <a:r>
              <a:rPr lang="en-US" sz="1600" dirty="0"/>
              <a:t>. The 2025 reserve study considered the reserves as 100% funded in its projections. The Board has reviewed the new study and considers the reserves are in a good position today; but an increase in the annual assessment needs to be considered to maintain that position due to increasing costs.</a:t>
            </a:r>
          </a:p>
          <a:p>
            <a:pPr marL="285750" indent="-285750">
              <a:spcAft>
                <a:spcPts val="300"/>
              </a:spcAft>
              <a:buFont typeface="Arial" panose="020B0604020202020204" pitchFamily="34" charset="0"/>
              <a:buChar char="•"/>
            </a:pPr>
            <a:endParaRPr lang="en-US" sz="1600" dirty="0"/>
          </a:p>
          <a:p>
            <a:pPr marL="285750" indent="-285750">
              <a:spcAft>
                <a:spcPts val="300"/>
              </a:spcAft>
              <a:buFont typeface="Arial" panose="020B0604020202020204" pitchFamily="34" charset="0"/>
              <a:buChar char="•"/>
            </a:pPr>
            <a:r>
              <a:rPr lang="en-US" sz="1600" b="1" dirty="0"/>
              <a:t>Both cash and interest contributions are expected to decline due to increased costs and decreasing interest rates. </a:t>
            </a:r>
          </a:p>
          <a:p>
            <a:pPr>
              <a:spcAft>
                <a:spcPts val="300"/>
              </a:spcAft>
            </a:pPr>
            <a:endParaRPr lang="en-US" sz="1600" dirty="0"/>
          </a:p>
        </p:txBody>
      </p:sp>
      <p:cxnSp>
        <p:nvCxnSpPr>
          <p:cNvPr id="6" name="Straight Connector 5">
            <a:extLst>
              <a:ext uri="{FF2B5EF4-FFF2-40B4-BE49-F238E27FC236}">
                <a16:creationId xmlns:a16="http://schemas.microsoft.com/office/drawing/2014/main" id="{9D4F081F-D26B-45C1-AE70-694AAECEE225}"/>
              </a:ext>
            </a:extLst>
          </p:cNvPr>
          <p:cNvCxnSpPr/>
          <p:nvPr/>
        </p:nvCxnSpPr>
        <p:spPr>
          <a:xfrm>
            <a:off x="533400" y="973801"/>
            <a:ext cx="81534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749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A5FCDB2-4D80-4E1F-8548-AF9F36CFFA21}" type="slidenum">
              <a:rPr lang="en-US" smtClean="0"/>
              <a:pPr/>
              <a:t>2</a:t>
            </a:fld>
            <a:endParaRPr lang="en-US" dirty="0"/>
          </a:p>
        </p:txBody>
      </p:sp>
      <p:sp>
        <p:nvSpPr>
          <p:cNvPr id="7" name="Title 1">
            <a:extLst>
              <a:ext uri="{FF2B5EF4-FFF2-40B4-BE49-F238E27FC236}">
                <a16:creationId xmlns:a16="http://schemas.microsoft.com/office/drawing/2014/main" id="{34D8C313-1367-45CA-954C-B5455525FA19}"/>
              </a:ext>
            </a:extLst>
          </p:cNvPr>
          <p:cNvSpPr txBox="1">
            <a:spLocks/>
          </p:cNvSpPr>
          <p:nvPr/>
        </p:nvSpPr>
        <p:spPr>
          <a:xfrm>
            <a:off x="838200" y="304800"/>
            <a:ext cx="7696200" cy="533398"/>
          </a:xfrm>
          <a:prstGeom prst="rect">
            <a:avLst/>
          </a:prstGeom>
          <a:gradFill>
            <a:gsLst>
              <a:gs pos="34000">
                <a:schemeClr val="accent6">
                  <a:lumMod val="60000"/>
                  <a:lumOff val="40000"/>
                </a:schemeClr>
              </a:gs>
              <a:gs pos="55000">
                <a:schemeClr val="accent6">
                  <a:lumMod val="75000"/>
                </a:schemeClr>
              </a:gs>
              <a:gs pos="92000">
                <a:schemeClr val="accent6">
                  <a:lumMod val="60000"/>
                  <a:lumOff val="40000"/>
                </a:schemeClr>
              </a:gs>
              <a:gs pos="100000">
                <a:schemeClr val="accent6">
                  <a:lumMod val="60000"/>
                  <a:lumOff val="40000"/>
                </a:schemeClr>
              </a:gs>
            </a:gsLst>
            <a:lin ang="5400000" scaled="1"/>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t>2025 Headline Accomplishments</a:t>
            </a:r>
          </a:p>
        </p:txBody>
      </p:sp>
      <p:sp>
        <p:nvSpPr>
          <p:cNvPr id="3" name="Content Placeholder 2">
            <a:extLst>
              <a:ext uri="{FF2B5EF4-FFF2-40B4-BE49-F238E27FC236}">
                <a16:creationId xmlns:a16="http://schemas.microsoft.com/office/drawing/2014/main" id="{B8A8AE99-73A6-AEA9-6531-59F90EEF1035}"/>
              </a:ext>
            </a:extLst>
          </p:cNvPr>
          <p:cNvSpPr txBox="1">
            <a:spLocks/>
          </p:cNvSpPr>
          <p:nvPr/>
        </p:nvSpPr>
        <p:spPr>
          <a:xfrm>
            <a:off x="800100" y="1235074"/>
            <a:ext cx="4419600" cy="54863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a:ea typeface="+mn-ea"/>
                <a:cs typeface="+mn-cs"/>
              </a:rPr>
              <a:t>Community Asset Repairs / Improvements</a:t>
            </a:r>
          </a:p>
          <a:p>
            <a:pPr marL="0" indent="0">
              <a:buNone/>
            </a:pPr>
            <a:endParaRPr lang="en-US" sz="1600" dirty="0"/>
          </a:p>
          <a:p>
            <a:r>
              <a:rPr lang="en-US" sz="1600" dirty="0"/>
              <a:t>Resurfaced tennis courts.</a:t>
            </a:r>
          </a:p>
          <a:p>
            <a:r>
              <a:rPr lang="en-US" sz="1600" dirty="0"/>
              <a:t>Trail repairs.</a:t>
            </a:r>
          </a:p>
          <a:p>
            <a:r>
              <a:rPr lang="en-US" sz="1600" dirty="0"/>
              <a:t>Shingled pool house roof.</a:t>
            </a:r>
          </a:p>
          <a:p>
            <a:r>
              <a:rPr lang="en-US" sz="1600" dirty="0"/>
              <a:t>Minor pool equipment repairs.</a:t>
            </a:r>
          </a:p>
          <a:p>
            <a:r>
              <a:rPr lang="en-US" sz="1600" dirty="0"/>
              <a:t>Basketball court caulk.</a:t>
            </a:r>
          </a:p>
          <a:p>
            <a:r>
              <a:rPr lang="en-US" sz="1600" dirty="0"/>
              <a:t>Soil erosion prevention on trail 2.</a:t>
            </a:r>
          </a:p>
          <a:p>
            <a:r>
              <a:rPr lang="en-US" sz="1600" dirty="0"/>
              <a:t>Remove several dead trees along trails.</a:t>
            </a:r>
          </a:p>
          <a:p>
            <a:r>
              <a:rPr lang="en-US" sz="1600" dirty="0"/>
              <a:t>Basketball court and playground cleaning.</a:t>
            </a:r>
          </a:p>
          <a:p>
            <a:r>
              <a:rPr lang="en-US" sz="1600" dirty="0"/>
              <a:t>Retired pool slide (safety)</a:t>
            </a:r>
          </a:p>
          <a:p>
            <a:r>
              <a:rPr lang="en-US" sz="1600" dirty="0"/>
              <a:t>Removed stationary Lifeguard stand (safety)</a:t>
            </a:r>
          </a:p>
          <a:p>
            <a:r>
              <a:rPr lang="en-US" sz="1600" dirty="0"/>
              <a:t>Kingstream Drive Traffic Calming Study</a:t>
            </a:r>
          </a:p>
          <a:p>
            <a:endParaRPr lang="en-US" sz="1600" dirty="0"/>
          </a:p>
          <a:p>
            <a:endParaRPr lang="en-US" sz="1600" dirty="0"/>
          </a:p>
          <a:p>
            <a:pPr marL="0" indent="0">
              <a:buNone/>
            </a:pPr>
            <a:endParaRPr lang="en-US" sz="1600" dirty="0"/>
          </a:p>
          <a:p>
            <a:endParaRPr lang="en-US" sz="1600" dirty="0"/>
          </a:p>
          <a:p>
            <a:endParaRPr lang="en-US" sz="1600" dirty="0"/>
          </a:p>
        </p:txBody>
      </p:sp>
      <p:sp>
        <p:nvSpPr>
          <p:cNvPr id="2" name="Content Placeholder 2">
            <a:extLst>
              <a:ext uri="{FF2B5EF4-FFF2-40B4-BE49-F238E27FC236}">
                <a16:creationId xmlns:a16="http://schemas.microsoft.com/office/drawing/2014/main" id="{BA13574F-C178-E258-2609-E5A32CCD1718}"/>
              </a:ext>
            </a:extLst>
          </p:cNvPr>
          <p:cNvSpPr txBox="1">
            <a:spLocks/>
          </p:cNvSpPr>
          <p:nvPr/>
        </p:nvSpPr>
        <p:spPr>
          <a:xfrm>
            <a:off x="5181600" y="1235074"/>
            <a:ext cx="3657600" cy="54863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t>Finance</a:t>
            </a:r>
          </a:p>
          <a:p>
            <a:r>
              <a:rPr lang="en-US" sz="1600" dirty="0"/>
              <a:t>Signed new 3-year pool contract.</a:t>
            </a:r>
          </a:p>
          <a:p>
            <a:r>
              <a:rPr lang="en-US" sz="1600" dirty="0"/>
              <a:t>Completed new reserve study.</a:t>
            </a:r>
          </a:p>
          <a:p>
            <a:r>
              <a:rPr lang="en-US" sz="1600" dirty="0"/>
              <a:t>Completed a successful 2024 audit.</a:t>
            </a:r>
          </a:p>
          <a:p>
            <a:pPr marL="0" indent="0">
              <a:buNone/>
            </a:pPr>
            <a:endParaRPr lang="en-US" sz="1600" dirty="0"/>
          </a:p>
          <a:p>
            <a:endParaRPr lang="en-US" sz="1600" dirty="0"/>
          </a:p>
          <a:p>
            <a:endParaRPr lang="en-US" sz="1600" dirty="0"/>
          </a:p>
          <a:p>
            <a:pPr marL="0" indent="0">
              <a:buNone/>
            </a:pPr>
            <a:endParaRPr lang="en-US" sz="1600" dirty="0"/>
          </a:p>
          <a:p>
            <a:endParaRPr lang="en-US" sz="1600" dirty="0"/>
          </a:p>
          <a:p>
            <a:endParaRPr lang="en-US" sz="1600" dirty="0"/>
          </a:p>
        </p:txBody>
      </p:sp>
    </p:spTree>
    <p:extLst>
      <p:ext uri="{BB962C8B-B14F-4D97-AF65-F5344CB8AC3E}">
        <p14:creationId xmlns:p14="http://schemas.microsoft.com/office/powerpoint/2010/main" val="3249480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62000"/>
            <a:ext cx="8229600" cy="563670"/>
          </a:xfrm>
        </p:spPr>
        <p:txBody>
          <a:bodyPr>
            <a:noAutofit/>
          </a:bodyPr>
          <a:lstStyle/>
          <a:p>
            <a:pPr algn="ctr"/>
            <a:r>
              <a:rPr lang="en-US" sz="3200" b="1" dirty="0">
                <a:latin typeface="+mn-lt"/>
              </a:rPr>
              <a:t>Kingstream Community Council </a:t>
            </a:r>
            <a:br>
              <a:rPr lang="en-US" sz="3200" b="1" dirty="0">
                <a:latin typeface="+mn-lt"/>
              </a:rPr>
            </a:br>
            <a:br>
              <a:rPr lang="en-US" sz="3200" dirty="0"/>
            </a:br>
            <a:endParaRPr lang="en-US" sz="3200" i="1" dirty="0"/>
          </a:p>
        </p:txBody>
      </p:sp>
      <p:sp>
        <p:nvSpPr>
          <p:cNvPr id="4" name="Slide Number Placeholder 3"/>
          <p:cNvSpPr>
            <a:spLocks noGrp="1"/>
          </p:cNvSpPr>
          <p:nvPr>
            <p:ph type="sldNum" sz="quarter" idx="12"/>
          </p:nvPr>
        </p:nvSpPr>
        <p:spPr/>
        <p:txBody>
          <a:bodyPr/>
          <a:lstStyle/>
          <a:p>
            <a:fld id="{8A5FCDB2-4D80-4E1F-8548-AF9F36CFFA21}" type="slidenum">
              <a:rPr lang="en-US" smtClean="0"/>
              <a:pPr/>
              <a:t>20</a:t>
            </a:fld>
            <a:endParaRPr lang="en-US" dirty="0"/>
          </a:p>
        </p:txBody>
      </p:sp>
      <p:cxnSp>
        <p:nvCxnSpPr>
          <p:cNvPr id="5" name="Straight Connector 4">
            <a:extLst>
              <a:ext uri="{FF2B5EF4-FFF2-40B4-BE49-F238E27FC236}">
                <a16:creationId xmlns:a16="http://schemas.microsoft.com/office/drawing/2014/main" id="{1474F1CB-033A-445A-99EB-C7355B86313B}"/>
              </a:ext>
            </a:extLst>
          </p:cNvPr>
          <p:cNvCxnSpPr/>
          <p:nvPr/>
        </p:nvCxnSpPr>
        <p:spPr>
          <a:xfrm>
            <a:off x="533400" y="914400"/>
            <a:ext cx="81534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8CB5C81-60B1-46BF-B0A3-A3F5738CF7E1}"/>
              </a:ext>
            </a:extLst>
          </p:cNvPr>
          <p:cNvSpPr>
            <a:spLocks noGrp="1"/>
          </p:cNvSpPr>
          <p:nvPr>
            <p:ph idx="1"/>
          </p:nvPr>
        </p:nvSpPr>
        <p:spPr>
          <a:xfrm>
            <a:off x="713232" y="838200"/>
            <a:ext cx="7973568" cy="5181600"/>
          </a:xfrm>
        </p:spPr>
        <p:txBody>
          <a:bodyPr>
            <a:noAutofit/>
          </a:bodyPr>
          <a:lstStyle/>
          <a:p>
            <a:pPr algn="ctr">
              <a:buNone/>
            </a:pPr>
            <a:endParaRPr lang="en-US" sz="2000" dirty="0"/>
          </a:p>
          <a:p>
            <a:pPr lvl="1">
              <a:spcAft>
                <a:spcPts val="600"/>
              </a:spcAft>
              <a:buFont typeface="Arial" panose="020B0604020202020204" pitchFamily="34" charset="0"/>
              <a:buChar char="•"/>
            </a:pPr>
            <a:r>
              <a:rPr lang="en-US" sz="1800" b="1" dirty="0"/>
              <a:t>In 2025, Kingstream is in good health</a:t>
            </a:r>
          </a:p>
          <a:p>
            <a:pPr lvl="2">
              <a:spcAft>
                <a:spcPts val="600"/>
              </a:spcAft>
            </a:pPr>
            <a:r>
              <a:rPr lang="en-US" sz="1800" dirty="0"/>
              <a:t>Community assets are in excellent condition from ongoing maintenance &amp; modernization spending.</a:t>
            </a:r>
          </a:p>
          <a:p>
            <a:pPr lvl="2">
              <a:spcAft>
                <a:spcPts val="600"/>
              </a:spcAft>
            </a:pPr>
            <a:r>
              <a:rPr lang="en-US" sz="1800" dirty="0"/>
              <a:t>Operating expenses have risen by 3.9% per year since 2021 and are monitored closely by the Board. The current reserve study assumes an inflation rate of 3.5% for future reserve expenses.</a:t>
            </a:r>
          </a:p>
          <a:p>
            <a:pPr lvl="2">
              <a:spcAft>
                <a:spcPts val="600"/>
              </a:spcAft>
            </a:pPr>
            <a:r>
              <a:rPr lang="en-US" sz="1800" dirty="0"/>
              <a:t>The reserves are fully funded today but will be negatively impacted over the next five years due to:</a:t>
            </a:r>
          </a:p>
          <a:p>
            <a:pPr lvl="3">
              <a:spcAft>
                <a:spcPts val="600"/>
              </a:spcAft>
            </a:pPr>
            <a:r>
              <a:rPr lang="en-US" sz="1400" dirty="0"/>
              <a:t>The interest on the reserves is projected to decrease due to declining interest rates</a:t>
            </a:r>
          </a:p>
          <a:p>
            <a:pPr lvl="3">
              <a:spcAft>
                <a:spcPts val="600"/>
              </a:spcAft>
            </a:pPr>
            <a:r>
              <a:rPr lang="en-US" sz="1400" dirty="0"/>
              <a:t>The cash contribution is projected to drop due to increasing operational costs </a:t>
            </a:r>
          </a:p>
          <a:p>
            <a:pPr lvl="3">
              <a:spcAft>
                <a:spcPts val="600"/>
              </a:spcAft>
            </a:pPr>
            <a:r>
              <a:rPr lang="en-US" sz="1400" dirty="0"/>
              <a:t>Reserve expenses are increasing due inflation</a:t>
            </a:r>
          </a:p>
          <a:p>
            <a:pPr lvl="2">
              <a:spcAft>
                <a:spcPts val="600"/>
              </a:spcAft>
            </a:pPr>
            <a:r>
              <a:rPr lang="en-US" sz="1800" b="1" dirty="0"/>
              <a:t>The Board is going to recommend an increase in the annual assessment for 2027 to address this risk. Long term, the Board believes more frequent increases will be needed to sustain our operating &amp; reserve expenses.</a:t>
            </a:r>
            <a:endParaRPr lang="en-US" sz="1800" dirty="0"/>
          </a:p>
        </p:txBody>
      </p:sp>
    </p:spTree>
    <p:extLst>
      <p:ext uri="{BB962C8B-B14F-4D97-AF65-F5344CB8AC3E}">
        <p14:creationId xmlns:p14="http://schemas.microsoft.com/office/powerpoint/2010/main" val="1814329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A5FCDB2-4D80-4E1F-8548-AF9F36CFFA21}" type="slidenum">
              <a:rPr lang="en-US" smtClean="0"/>
              <a:pPr/>
              <a:t>21</a:t>
            </a:fld>
            <a:endParaRPr lang="en-US" dirty="0"/>
          </a:p>
        </p:txBody>
      </p:sp>
      <p:sp>
        <p:nvSpPr>
          <p:cNvPr id="5" name="Flowchart: Alternate Process 4"/>
          <p:cNvSpPr/>
          <p:nvPr/>
        </p:nvSpPr>
        <p:spPr>
          <a:xfrm>
            <a:off x="590548" y="152400"/>
            <a:ext cx="8077201" cy="6520934"/>
          </a:xfrm>
          <a:prstGeom prst="flowChartAlternateProcess">
            <a:avLst/>
          </a:prstGeom>
          <a:solidFill>
            <a:schemeClr val="accent3">
              <a:lumMod val="20000"/>
              <a:lumOff val="80000"/>
            </a:schemeClr>
          </a:solidFill>
          <a:ln>
            <a:solidFill>
              <a:schemeClr val="accent3">
                <a:lumMod val="50000"/>
              </a:schemeClr>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spAutoFit/>
          </a:bodyPr>
          <a:lstStyle/>
          <a:p>
            <a:pPr>
              <a:buNone/>
            </a:pPr>
            <a:r>
              <a:rPr lang="en-GB" sz="3600" b="1" u="sng" dirty="0">
                <a:solidFill>
                  <a:srgbClr val="000000"/>
                </a:solidFill>
                <a:latin typeface="Arial Rounded MT Bold" panose="020F0704030504030204" pitchFamily="34" charset="0"/>
                <a:cs typeface="Lucida Calligraphy"/>
              </a:rPr>
              <a:t>Board of Directors Terms</a:t>
            </a:r>
            <a:r>
              <a:rPr lang="en-GB" sz="1900" dirty="0">
                <a:solidFill>
                  <a:srgbClr val="000000"/>
                </a:solidFill>
                <a:latin typeface="Arial Rounded MT Bold" panose="020F0704030504030204" pitchFamily="34" charset="0"/>
                <a:cs typeface="Lucida Calligraphy"/>
              </a:rPr>
              <a:t>	</a:t>
            </a:r>
          </a:p>
          <a:p>
            <a:pPr>
              <a:spcBef>
                <a:spcPts val="200"/>
              </a:spcBef>
              <a:buNone/>
            </a:pPr>
            <a:r>
              <a:rPr lang="en-GB" sz="1900" dirty="0">
                <a:solidFill>
                  <a:srgbClr val="000000"/>
                </a:solidFill>
                <a:latin typeface="Arial Rounded MT Bold" panose="020F0704030504030204" pitchFamily="34" charset="0"/>
                <a:cs typeface="Lucida Calligraphy"/>
              </a:rPr>
              <a:t>2026</a:t>
            </a:r>
          </a:p>
          <a:p>
            <a:pPr>
              <a:spcBef>
                <a:spcPts val="200"/>
              </a:spcBef>
              <a:buNone/>
            </a:pPr>
            <a:r>
              <a:rPr lang="en-GB" sz="1900" dirty="0">
                <a:solidFill>
                  <a:srgbClr val="000000"/>
                </a:solidFill>
                <a:latin typeface="Arial Rounded MT Bold" panose="020F0704030504030204" pitchFamily="34" charset="0"/>
                <a:cs typeface="Lucida Calligraphy"/>
              </a:rPr>
              <a:t>    Larry Kaplan</a:t>
            </a:r>
          </a:p>
          <a:p>
            <a:pPr>
              <a:spcBef>
                <a:spcPts val="200"/>
              </a:spcBef>
              <a:buNone/>
            </a:pPr>
            <a:r>
              <a:rPr lang="en-GB" sz="1900" dirty="0">
                <a:solidFill>
                  <a:srgbClr val="000000"/>
                </a:solidFill>
                <a:latin typeface="Arial Rounded MT Bold" panose="020F0704030504030204" pitchFamily="34" charset="0"/>
                <a:cs typeface="Lucida Calligraphy"/>
              </a:rPr>
              <a:t>    Jim Roewer</a:t>
            </a:r>
          </a:p>
          <a:p>
            <a:pPr>
              <a:spcBef>
                <a:spcPts val="200"/>
              </a:spcBef>
              <a:buNone/>
            </a:pPr>
            <a:r>
              <a:rPr lang="en-GB" sz="1900" dirty="0">
                <a:solidFill>
                  <a:srgbClr val="000000"/>
                </a:solidFill>
                <a:latin typeface="Arial Rounded MT Bold" panose="020F0704030504030204" pitchFamily="34" charset="0"/>
                <a:cs typeface="Lucida Calligraphy"/>
              </a:rPr>
              <a:t>    Peter Mech</a:t>
            </a:r>
          </a:p>
          <a:p>
            <a:pPr>
              <a:spcBef>
                <a:spcPts val="200"/>
              </a:spcBef>
              <a:buNone/>
            </a:pPr>
            <a:r>
              <a:rPr lang="en-GB" sz="1900" dirty="0">
                <a:solidFill>
                  <a:srgbClr val="000000"/>
                </a:solidFill>
                <a:latin typeface="Arial Rounded MT Bold" panose="020F0704030504030204" pitchFamily="34" charset="0"/>
                <a:cs typeface="Lucida Calligraphy"/>
              </a:rPr>
              <a:t>2027</a:t>
            </a:r>
          </a:p>
          <a:p>
            <a:pPr>
              <a:spcBef>
                <a:spcPts val="200"/>
              </a:spcBef>
              <a:buNone/>
            </a:pPr>
            <a:r>
              <a:rPr lang="en-GB" sz="1900" dirty="0">
                <a:solidFill>
                  <a:srgbClr val="000000"/>
                </a:solidFill>
                <a:latin typeface="Arial Rounded MT Bold" panose="020F0704030504030204" pitchFamily="34" charset="0"/>
                <a:cs typeface="Lucida Calligraphy"/>
              </a:rPr>
              <a:t>   Steve Fast</a:t>
            </a:r>
          </a:p>
          <a:p>
            <a:pPr>
              <a:spcBef>
                <a:spcPts val="200"/>
              </a:spcBef>
              <a:buNone/>
            </a:pPr>
            <a:r>
              <a:rPr lang="en-GB" sz="1900" dirty="0">
                <a:solidFill>
                  <a:srgbClr val="000000"/>
                </a:solidFill>
                <a:latin typeface="Arial Rounded MT Bold" panose="020F0704030504030204" pitchFamily="34" charset="0"/>
                <a:cs typeface="Lucida Calligraphy"/>
              </a:rPr>
              <a:t>   Ken Neumann</a:t>
            </a:r>
          </a:p>
          <a:p>
            <a:pPr>
              <a:spcBef>
                <a:spcPts val="200"/>
              </a:spcBef>
              <a:buNone/>
            </a:pPr>
            <a:r>
              <a:rPr lang="en-GB" sz="1900" dirty="0">
                <a:solidFill>
                  <a:srgbClr val="000000"/>
                </a:solidFill>
                <a:latin typeface="Arial Rounded MT Bold" panose="020F0704030504030204" pitchFamily="34" charset="0"/>
                <a:cs typeface="Lucida Calligraphy"/>
              </a:rPr>
              <a:t>   Stephanie Palmer</a:t>
            </a:r>
          </a:p>
          <a:p>
            <a:pPr>
              <a:spcBef>
                <a:spcPts val="200"/>
              </a:spcBef>
              <a:buNone/>
            </a:pPr>
            <a:r>
              <a:rPr lang="en-GB" sz="1900" dirty="0">
                <a:solidFill>
                  <a:srgbClr val="000000"/>
                </a:solidFill>
                <a:latin typeface="Arial Rounded MT Bold" panose="020F0704030504030204" pitchFamily="34" charset="0"/>
                <a:cs typeface="Lucida Calligraphy"/>
              </a:rPr>
              <a:t>2028</a:t>
            </a:r>
          </a:p>
          <a:p>
            <a:pPr>
              <a:spcBef>
                <a:spcPts val="200"/>
              </a:spcBef>
              <a:buNone/>
            </a:pPr>
            <a:r>
              <a:rPr lang="en-GB" sz="1900" dirty="0">
                <a:solidFill>
                  <a:srgbClr val="000000"/>
                </a:solidFill>
                <a:latin typeface="Arial Rounded MT Bold" panose="020F0704030504030204" pitchFamily="34" charset="0"/>
                <a:cs typeface="Lucida Calligraphy"/>
              </a:rPr>
              <a:t>    Vacant</a:t>
            </a:r>
          </a:p>
          <a:p>
            <a:pPr>
              <a:spcBef>
                <a:spcPts val="200"/>
              </a:spcBef>
              <a:buNone/>
            </a:pPr>
            <a:r>
              <a:rPr lang="en-GB" sz="1900" dirty="0">
                <a:solidFill>
                  <a:srgbClr val="000000"/>
                </a:solidFill>
                <a:latin typeface="Arial Rounded MT Bold" panose="020F0704030504030204" pitchFamily="34" charset="0"/>
                <a:cs typeface="Lucida Calligraphy"/>
              </a:rPr>
              <a:t>    Chris Bollerer</a:t>
            </a:r>
          </a:p>
          <a:p>
            <a:pPr>
              <a:spcBef>
                <a:spcPts val="200"/>
              </a:spcBef>
              <a:buNone/>
            </a:pPr>
            <a:r>
              <a:rPr lang="en-GB" sz="1900" dirty="0">
                <a:solidFill>
                  <a:srgbClr val="000000"/>
                </a:solidFill>
                <a:latin typeface="Arial Rounded MT Bold" panose="020F0704030504030204" pitchFamily="34" charset="0"/>
                <a:cs typeface="Lucida Calligraphy"/>
              </a:rPr>
              <a:t>    Mike Wei</a:t>
            </a:r>
          </a:p>
          <a:p>
            <a:pPr algn="ctr">
              <a:spcBef>
                <a:spcPts val="200"/>
              </a:spcBef>
              <a:buNone/>
            </a:pPr>
            <a:endParaRPr lang="en-GB" dirty="0">
              <a:latin typeface="Arial Rounded MT Bold" panose="020F0704030504030204" pitchFamily="34" charset="0"/>
              <a:cs typeface="Lucida Calligraphy"/>
            </a:endParaRPr>
          </a:p>
          <a:p>
            <a:pPr>
              <a:spcBef>
                <a:spcPts val="200"/>
              </a:spcBef>
              <a:buNone/>
            </a:pPr>
            <a:r>
              <a:rPr lang="en-GB" sz="1900" b="1" dirty="0">
                <a:solidFill>
                  <a:srgbClr val="000000"/>
                </a:solidFill>
                <a:latin typeface="Arial Rounded MT Bold" panose="020F0704030504030204" pitchFamily="34" charset="0"/>
                <a:cs typeface="Lucida Calligraphy"/>
              </a:rPr>
              <a:t>Thank you to our volunteers!</a:t>
            </a:r>
            <a:br>
              <a:rPr lang="en-GB" sz="3600" b="1" u="sng" dirty="0">
                <a:latin typeface="Arial Rounded MT Bold" panose="020F0704030504030204" pitchFamily="34" charset="0"/>
                <a:cs typeface="Lucida Calligraphy"/>
              </a:rPr>
            </a:br>
            <a:r>
              <a:rPr lang="en-GB" sz="3200" b="1" u="sng" dirty="0">
                <a:latin typeface="Arial Rounded MT Bold" panose="020F0704030504030204" pitchFamily="34" charset="0"/>
                <a:cs typeface="Lucida Calligraphy"/>
              </a:rPr>
              <a:t>Spectrum Property Management</a:t>
            </a:r>
            <a:endParaRPr lang="en-GB" sz="2000" dirty="0">
              <a:latin typeface="Arial Rounded MT Bold" panose="020F0704030504030204" pitchFamily="34" charset="0"/>
              <a:cs typeface="Lucida Calligraphy"/>
            </a:endParaRPr>
          </a:p>
          <a:p>
            <a:pPr>
              <a:spcBef>
                <a:spcPts val="200"/>
              </a:spcBef>
              <a:buNone/>
            </a:pPr>
            <a:r>
              <a:rPr lang="en-GB" sz="1900" dirty="0">
                <a:latin typeface="Arial Rounded MT Bold" panose="020F0704030504030204" pitchFamily="34" charset="0"/>
                <a:cs typeface="Lucida Calligraphy"/>
              </a:rPr>
              <a:t>Lisa Cornaire, CMCA, AMS</a:t>
            </a:r>
          </a:p>
        </p:txBody>
      </p:sp>
    </p:spTree>
    <p:extLst>
      <p:ext uri="{BB962C8B-B14F-4D97-AF65-F5344CB8AC3E}">
        <p14:creationId xmlns:p14="http://schemas.microsoft.com/office/powerpoint/2010/main" val="1749718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DB218-0077-E27A-80FE-BF368B9AF30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854253-C52D-DD08-8BFA-6A04C12B94AB}"/>
              </a:ext>
            </a:extLst>
          </p:cNvPr>
          <p:cNvSpPr>
            <a:spLocks noGrp="1"/>
          </p:cNvSpPr>
          <p:nvPr>
            <p:ph type="sldNum" sz="quarter" idx="12"/>
          </p:nvPr>
        </p:nvSpPr>
        <p:spPr/>
        <p:txBody>
          <a:bodyPr/>
          <a:lstStyle/>
          <a:p>
            <a:fld id="{8A5FCDB2-4D80-4E1F-8548-AF9F36CFFA21}" type="slidenum">
              <a:rPr lang="en-US" smtClean="0"/>
              <a:pPr/>
              <a:t>3</a:t>
            </a:fld>
            <a:endParaRPr lang="en-US" dirty="0"/>
          </a:p>
        </p:txBody>
      </p:sp>
      <p:sp>
        <p:nvSpPr>
          <p:cNvPr id="5" name="Title 1">
            <a:extLst>
              <a:ext uri="{FF2B5EF4-FFF2-40B4-BE49-F238E27FC236}">
                <a16:creationId xmlns:a16="http://schemas.microsoft.com/office/drawing/2014/main" id="{DAD98EE8-D6D3-1F4E-2932-6BBBF0EBBFBF}"/>
              </a:ext>
            </a:extLst>
          </p:cNvPr>
          <p:cNvSpPr txBox="1">
            <a:spLocks/>
          </p:cNvSpPr>
          <p:nvPr/>
        </p:nvSpPr>
        <p:spPr>
          <a:xfrm>
            <a:off x="723900" y="344008"/>
            <a:ext cx="7696200" cy="533398"/>
          </a:xfrm>
          <a:prstGeom prst="rect">
            <a:avLst/>
          </a:prstGeom>
          <a:gradFill>
            <a:gsLst>
              <a:gs pos="34000">
                <a:schemeClr val="accent6">
                  <a:lumMod val="60000"/>
                  <a:lumOff val="40000"/>
                </a:schemeClr>
              </a:gs>
              <a:gs pos="55000">
                <a:schemeClr val="accent6">
                  <a:lumMod val="75000"/>
                </a:schemeClr>
              </a:gs>
              <a:gs pos="92000">
                <a:schemeClr val="accent6">
                  <a:lumMod val="60000"/>
                  <a:lumOff val="40000"/>
                </a:schemeClr>
              </a:gs>
              <a:gs pos="100000">
                <a:schemeClr val="accent6">
                  <a:lumMod val="60000"/>
                  <a:lumOff val="40000"/>
                </a:schemeClr>
              </a:gs>
            </a:gsLst>
            <a:lin ang="5400000" scaled="1"/>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dirty="0"/>
          </a:p>
          <a:p>
            <a:endParaRPr lang="en-US" sz="3200" b="1" dirty="0"/>
          </a:p>
          <a:p>
            <a:endParaRPr lang="en-US" sz="3200" b="1" dirty="0"/>
          </a:p>
          <a:p>
            <a:endParaRPr lang="en-US" sz="3200" b="1" dirty="0"/>
          </a:p>
          <a:p>
            <a:endParaRPr lang="en-US" sz="3200" b="1" dirty="0"/>
          </a:p>
          <a:p>
            <a:r>
              <a:rPr lang="en-US" sz="3200" b="1" dirty="0"/>
              <a:t>2026 Headline Accomplishments</a:t>
            </a:r>
          </a:p>
          <a:p>
            <a:endParaRPr lang="en-US" sz="3200" b="1" dirty="0"/>
          </a:p>
          <a:p>
            <a:endParaRPr lang="en-US" sz="3200" b="1" dirty="0"/>
          </a:p>
          <a:p>
            <a:endParaRPr lang="en-US" sz="3200" b="1" dirty="0"/>
          </a:p>
          <a:p>
            <a:endParaRPr lang="en-US" sz="3200" b="1" dirty="0"/>
          </a:p>
          <a:p>
            <a:endParaRPr lang="en-US" sz="3200" b="1" dirty="0"/>
          </a:p>
        </p:txBody>
      </p:sp>
      <p:pic>
        <p:nvPicPr>
          <p:cNvPr id="9" name="Picture 8">
            <a:extLst>
              <a:ext uri="{FF2B5EF4-FFF2-40B4-BE49-F238E27FC236}">
                <a16:creationId xmlns:a16="http://schemas.microsoft.com/office/drawing/2014/main" id="{2E67A081-E6E7-5675-CE70-26CAED8E4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8" y="1143000"/>
            <a:ext cx="4419600" cy="2486025"/>
          </a:xfrm>
          <a:prstGeom prst="rect">
            <a:avLst/>
          </a:prstGeom>
        </p:spPr>
      </p:pic>
      <p:pic>
        <p:nvPicPr>
          <p:cNvPr id="10" name="Picture 9">
            <a:extLst>
              <a:ext uri="{FF2B5EF4-FFF2-40B4-BE49-F238E27FC236}">
                <a16:creationId xmlns:a16="http://schemas.microsoft.com/office/drawing/2014/main" id="{E914C478-1FE6-3982-10D0-2AE6E5D7C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4172683"/>
            <a:ext cx="2105026" cy="2428875"/>
          </a:xfrm>
          <a:prstGeom prst="rect">
            <a:avLst/>
          </a:prstGeom>
        </p:spPr>
      </p:pic>
      <p:pic>
        <p:nvPicPr>
          <p:cNvPr id="11" name="Picture 10">
            <a:extLst>
              <a:ext uri="{FF2B5EF4-FFF2-40B4-BE49-F238E27FC236}">
                <a16:creationId xmlns:a16="http://schemas.microsoft.com/office/drawing/2014/main" id="{730773BA-716B-F37B-96A5-20BDC8262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7489" y="4172683"/>
            <a:ext cx="2105027" cy="2438400"/>
          </a:xfrm>
          <a:prstGeom prst="rect">
            <a:avLst/>
          </a:prstGeom>
        </p:spPr>
      </p:pic>
      <p:pic>
        <p:nvPicPr>
          <p:cNvPr id="12" name="Picture 11">
            <a:extLst>
              <a:ext uri="{FF2B5EF4-FFF2-40B4-BE49-F238E27FC236}">
                <a16:creationId xmlns:a16="http://schemas.microsoft.com/office/drawing/2014/main" id="{A256E648-B95B-7BEF-24BA-F74FD8CD4A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191000"/>
            <a:ext cx="2143125" cy="2438400"/>
          </a:xfrm>
          <a:prstGeom prst="rect">
            <a:avLst/>
          </a:prstGeom>
        </p:spPr>
      </p:pic>
      <p:pic>
        <p:nvPicPr>
          <p:cNvPr id="13" name="Picture 12">
            <a:extLst>
              <a:ext uri="{FF2B5EF4-FFF2-40B4-BE49-F238E27FC236}">
                <a16:creationId xmlns:a16="http://schemas.microsoft.com/office/drawing/2014/main" id="{12E1E158-FDC4-DBD3-6CB9-B3ED006627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2198" y="4182208"/>
            <a:ext cx="2143125" cy="2428875"/>
          </a:xfrm>
          <a:prstGeom prst="rect">
            <a:avLst/>
          </a:prstGeom>
        </p:spPr>
      </p:pic>
      <p:pic>
        <p:nvPicPr>
          <p:cNvPr id="14" name="Picture 13">
            <a:extLst>
              <a:ext uri="{FF2B5EF4-FFF2-40B4-BE49-F238E27FC236}">
                <a16:creationId xmlns:a16="http://schemas.microsoft.com/office/drawing/2014/main" id="{70B7300F-0240-958B-F56C-B60E5F979B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6773" y="1130852"/>
            <a:ext cx="2105027" cy="2486025"/>
          </a:xfrm>
          <a:prstGeom prst="rect">
            <a:avLst/>
          </a:prstGeom>
        </p:spPr>
      </p:pic>
      <p:sp>
        <p:nvSpPr>
          <p:cNvPr id="15" name="TextBox 14">
            <a:extLst>
              <a:ext uri="{FF2B5EF4-FFF2-40B4-BE49-F238E27FC236}">
                <a16:creationId xmlns:a16="http://schemas.microsoft.com/office/drawing/2014/main" id="{44F63E6D-A047-2165-2C18-AF8CC416459F}"/>
              </a:ext>
            </a:extLst>
          </p:cNvPr>
          <p:cNvSpPr txBox="1"/>
          <p:nvPr/>
        </p:nvSpPr>
        <p:spPr>
          <a:xfrm>
            <a:off x="6953982" y="1075089"/>
            <a:ext cx="2034689"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Tennis Court Repairs /New Color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Basketball Court Cleaning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Repairs to Trails: 2, 4,6,8 &amp; 10 Approx 395 ft</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1298329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A5FCDB2-4D80-4E1F-8548-AF9F36CFFA21}" type="slidenum">
              <a:rPr lang="en-US" smtClean="0"/>
              <a:pPr/>
              <a:t>4</a:t>
            </a:fld>
            <a:endParaRPr lang="en-US" dirty="0"/>
          </a:p>
        </p:txBody>
      </p:sp>
      <p:sp>
        <p:nvSpPr>
          <p:cNvPr id="5" name="Title 1">
            <a:extLst>
              <a:ext uri="{FF2B5EF4-FFF2-40B4-BE49-F238E27FC236}">
                <a16:creationId xmlns:a16="http://schemas.microsoft.com/office/drawing/2014/main" id="{C014809F-C6F5-4BAC-9F31-B987742397DF}"/>
              </a:ext>
            </a:extLst>
          </p:cNvPr>
          <p:cNvSpPr txBox="1">
            <a:spLocks/>
          </p:cNvSpPr>
          <p:nvPr/>
        </p:nvSpPr>
        <p:spPr>
          <a:xfrm>
            <a:off x="723900" y="469566"/>
            <a:ext cx="7696200" cy="533398"/>
          </a:xfrm>
          <a:prstGeom prst="rect">
            <a:avLst/>
          </a:prstGeom>
          <a:gradFill>
            <a:gsLst>
              <a:gs pos="34000">
                <a:schemeClr val="accent6">
                  <a:lumMod val="60000"/>
                  <a:lumOff val="40000"/>
                </a:schemeClr>
              </a:gs>
              <a:gs pos="55000">
                <a:schemeClr val="accent6">
                  <a:lumMod val="75000"/>
                </a:schemeClr>
              </a:gs>
              <a:gs pos="92000">
                <a:schemeClr val="accent6">
                  <a:lumMod val="60000"/>
                  <a:lumOff val="40000"/>
                </a:schemeClr>
              </a:gs>
              <a:gs pos="100000">
                <a:schemeClr val="accent6">
                  <a:lumMod val="60000"/>
                  <a:lumOff val="40000"/>
                </a:schemeClr>
              </a:gs>
            </a:gsLst>
            <a:lin ang="5400000" scaled="1"/>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dirty="0"/>
          </a:p>
          <a:p>
            <a:endParaRPr lang="en-US" sz="3200" b="1" dirty="0"/>
          </a:p>
          <a:p>
            <a:endParaRPr lang="en-US" sz="3200" b="1" dirty="0"/>
          </a:p>
          <a:p>
            <a:endParaRPr lang="en-US" sz="3200" b="1" dirty="0"/>
          </a:p>
          <a:p>
            <a:endParaRPr lang="en-US" sz="3200" b="1" dirty="0"/>
          </a:p>
          <a:p>
            <a:r>
              <a:rPr lang="en-US" sz="3200" b="1" dirty="0"/>
              <a:t>2026 Headline Goals</a:t>
            </a:r>
          </a:p>
          <a:p>
            <a:endParaRPr lang="en-US" sz="3200" b="1" dirty="0"/>
          </a:p>
          <a:p>
            <a:endParaRPr lang="en-US" sz="3200" b="1" dirty="0"/>
          </a:p>
          <a:p>
            <a:endParaRPr lang="en-US" sz="3200" b="1" dirty="0"/>
          </a:p>
          <a:p>
            <a:endParaRPr lang="en-US" sz="3200" b="1" dirty="0"/>
          </a:p>
          <a:p>
            <a:endParaRPr lang="en-US" sz="3200" b="1" dirty="0"/>
          </a:p>
        </p:txBody>
      </p:sp>
      <p:sp>
        <p:nvSpPr>
          <p:cNvPr id="8" name="Content Placeholder 2">
            <a:extLst>
              <a:ext uri="{FF2B5EF4-FFF2-40B4-BE49-F238E27FC236}">
                <a16:creationId xmlns:a16="http://schemas.microsoft.com/office/drawing/2014/main" id="{7D501BDB-03C8-4FB7-BD12-47CED0618E8F}"/>
              </a:ext>
            </a:extLst>
          </p:cNvPr>
          <p:cNvSpPr>
            <a:spLocks noGrp="1"/>
          </p:cNvSpPr>
          <p:nvPr>
            <p:ph idx="1"/>
          </p:nvPr>
        </p:nvSpPr>
        <p:spPr>
          <a:xfrm>
            <a:off x="609600" y="1295400"/>
            <a:ext cx="3733800" cy="4953001"/>
          </a:xfrm>
        </p:spPr>
        <p:txBody>
          <a:bodyPr>
            <a:noAutofit/>
          </a:bodyPr>
          <a:lstStyle/>
          <a:p>
            <a:pPr marL="0" indent="0">
              <a:buNone/>
            </a:pPr>
            <a:r>
              <a:rPr lang="en-US" sz="1600" b="1" dirty="0"/>
              <a:t>Finance</a:t>
            </a:r>
          </a:p>
          <a:p>
            <a:r>
              <a:rPr lang="en-US" sz="1600" dirty="0"/>
              <a:t>Assess new reserve study results for impact to community finances</a:t>
            </a:r>
          </a:p>
          <a:p>
            <a:r>
              <a:rPr lang="en-US" sz="1600" dirty="0"/>
              <a:t>Propose dues increase</a:t>
            </a:r>
          </a:p>
          <a:p>
            <a:r>
              <a:rPr lang="en-US" sz="1600" dirty="0"/>
              <a:t>Complete 2025 audit with new firm</a:t>
            </a:r>
          </a:p>
          <a:p>
            <a:pPr marL="0" indent="0">
              <a:buNone/>
            </a:pPr>
            <a:endParaRPr lang="en-US" sz="1600" dirty="0"/>
          </a:p>
          <a:p>
            <a:pPr marL="0" indent="0">
              <a:buNone/>
            </a:pPr>
            <a:r>
              <a:rPr lang="en-US" sz="1600" b="1" dirty="0"/>
              <a:t>Pool </a:t>
            </a:r>
          </a:p>
          <a:p>
            <a:r>
              <a:rPr lang="en-US" sz="1600" dirty="0"/>
              <a:t>Instruct lifeguards on Board’s expectations</a:t>
            </a:r>
          </a:p>
          <a:p>
            <a:r>
              <a:rPr lang="en-US" sz="1600" dirty="0"/>
              <a:t>Possible upgrade to pool amenities</a:t>
            </a:r>
          </a:p>
          <a:p>
            <a:endParaRPr lang="en-US" sz="1600" dirty="0"/>
          </a:p>
          <a:p>
            <a:pPr marL="0" indent="0">
              <a:buFont typeface="Arial" panose="020B0604020202020204" pitchFamily="34" charset="0"/>
              <a:buNone/>
            </a:pPr>
            <a:r>
              <a:rPr lang="en-US" sz="1600" b="1" dirty="0"/>
              <a:t>Community Asset Repairs</a:t>
            </a:r>
          </a:p>
          <a:p>
            <a:r>
              <a:rPr lang="en-US" sz="1600" dirty="0"/>
              <a:t>Playground maintenance (mulch both)</a:t>
            </a:r>
          </a:p>
          <a:p>
            <a:endParaRPr lang="en-US" sz="1600" dirty="0"/>
          </a:p>
          <a:p>
            <a:pPr marL="0" indent="0">
              <a:buNone/>
            </a:pPr>
            <a:endParaRPr lang="en-US" sz="1600" dirty="0"/>
          </a:p>
        </p:txBody>
      </p:sp>
      <p:sp>
        <p:nvSpPr>
          <p:cNvPr id="2" name="Content Placeholder 2">
            <a:extLst>
              <a:ext uri="{FF2B5EF4-FFF2-40B4-BE49-F238E27FC236}">
                <a16:creationId xmlns:a16="http://schemas.microsoft.com/office/drawing/2014/main" id="{96936F04-59ED-1DFB-69B1-F1B2E4B3451C}"/>
              </a:ext>
            </a:extLst>
          </p:cNvPr>
          <p:cNvSpPr txBox="1">
            <a:spLocks/>
          </p:cNvSpPr>
          <p:nvPr/>
        </p:nvSpPr>
        <p:spPr>
          <a:xfrm>
            <a:off x="4654092" y="1585911"/>
            <a:ext cx="3733800" cy="49530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i="1" dirty="0"/>
              <a:t>Board Member Development</a:t>
            </a:r>
          </a:p>
          <a:p>
            <a:r>
              <a:rPr lang="en-US" sz="1600" dirty="0"/>
              <a:t>Ongoing knowledge sharing among board members</a:t>
            </a:r>
          </a:p>
          <a:p>
            <a:pPr lvl="1"/>
            <a:r>
              <a:rPr lang="en-US" sz="1400" dirty="0"/>
              <a:t>Improving documentation for future boards use</a:t>
            </a:r>
          </a:p>
          <a:p>
            <a:pPr lvl="1"/>
            <a:r>
              <a:rPr lang="en-US" sz="1400" dirty="0"/>
              <a:t>Creating standard operational procedures</a:t>
            </a:r>
          </a:p>
          <a:p>
            <a:pPr lvl="1"/>
            <a:r>
              <a:rPr lang="en-US" sz="1400" dirty="0"/>
              <a:t>Developing knowledge turnover process</a:t>
            </a:r>
          </a:p>
          <a:p>
            <a:pPr lvl="1"/>
            <a:endParaRPr lang="en-US" sz="1600" dirty="0"/>
          </a:p>
          <a:p>
            <a:pPr marL="0" indent="0">
              <a:buNone/>
            </a:pPr>
            <a:r>
              <a:rPr lang="en-US" sz="1600" b="1" i="1" dirty="0"/>
              <a:t>Develop Maintenance Program for Community Assets</a:t>
            </a:r>
          </a:p>
          <a:p>
            <a:r>
              <a:rPr lang="en-US" sz="1600" dirty="0"/>
              <a:t>Align operating expense budget to fund program</a:t>
            </a:r>
          </a:p>
          <a:p>
            <a:pPr lvl="1"/>
            <a:r>
              <a:rPr lang="en-US" sz="1400" dirty="0"/>
              <a:t>Routine maintenance key to extending asset lives between major repairs</a:t>
            </a:r>
          </a:p>
          <a:p>
            <a:endParaRPr lang="en-US" sz="1600" dirty="0"/>
          </a:p>
          <a:p>
            <a:pPr lvl="1"/>
            <a:endParaRPr lang="en-US" sz="1600" dirty="0"/>
          </a:p>
        </p:txBody>
      </p:sp>
      <p:sp>
        <p:nvSpPr>
          <p:cNvPr id="3" name="TextBox 2">
            <a:extLst>
              <a:ext uri="{FF2B5EF4-FFF2-40B4-BE49-F238E27FC236}">
                <a16:creationId xmlns:a16="http://schemas.microsoft.com/office/drawing/2014/main" id="{2068DD21-03D1-5560-EA2D-5664140CD0C9}"/>
              </a:ext>
            </a:extLst>
          </p:cNvPr>
          <p:cNvSpPr txBox="1"/>
          <p:nvPr/>
        </p:nvSpPr>
        <p:spPr>
          <a:xfrm>
            <a:off x="4724400" y="1201009"/>
            <a:ext cx="2895600" cy="338554"/>
          </a:xfrm>
          <a:prstGeom prst="rect">
            <a:avLst/>
          </a:prstGeom>
          <a:noFill/>
        </p:spPr>
        <p:txBody>
          <a:bodyPr wrap="square" rtlCol="0">
            <a:spAutoFit/>
          </a:bodyPr>
          <a:lstStyle/>
          <a:p>
            <a:pPr algn="ctr"/>
            <a:r>
              <a:rPr lang="en-US" sz="1600" b="1" i="1" dirty="0"/>
              <a:t>Continuous efforts</a:t>
            </a:r>
          </a:p>
        </p:txBody>
      </p:sp>
    </p:spTree>
    <p:extLst>
      <p:ext uri="{BB962C8B-B14F-4D97-AF65-F5344CB8AC3E}">
        <p14:creationId xmlns:p14="http://schemas.microsoft.com/office/powerpoint/2010/main" val="1486721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03D4F-9949-460C-961F-D12B5775E518}"/>
              </a:ext>
            </a:extLst>
          </p:cNvPr>
          <p:cNvSpPr>
            <a:spLocks noGrp="1"/>
          </p:cNvSpPr>
          <p:nvPr>
            <p:ph type="title"/>
          </p:nvPr>
        </p:nvSpPr>
        <p:spPr>
          <a:xfrm>
            <a:off x="457200" y="1079944"/>
            <a:ext cx="8229600" cy="457200"/>
          </a:xfrm>
        </p:spPr>
        <p:txBody>
          <a:bodyPr>
            <a:normAutofit fontScale="90000"/>
          </a:bodyPr>
          <a:lstStyle/>
          <a:p>
            <a:pPr algn="l"/>
            <a:r>
              <a:rPr lang="en-US" sz="3600" dirty="0"/>
              <a:t>2025 KCC Committees</a:t>
            </a:r>
            <a:br>
              <a:rPr lang="en-US" sz="3200" dirty="0"/>
            </a:br>
            <a:endParaRPr lang="en-US" sz="3200" dirty="0"/>
          </a:p>
        </p:txBody>
      </p:sp>
      <p:sp>
        <p:nvSpPr>
          <p:cNvPr id="3" name="Vertical Text Placeholder 2">
            <a:extLst>
              <a:ext uri="{FF2B5EF4-FFF2-40B4-BE49-F238E27FC236}">
                <a16:creationId xmlns:a16="http://schemas.microsoft.com/office/drawing/2014/main" id="{011A023D-595C-42E0-A6D3-AE25749A82E3}"/>
              </a:ext>
            </a:extLst>
          </p:cNvPr>
          <p:cNvSpPr>
            <a:spLocks noGrp="1"/>
          </p:cNvSpPr>
          <p:nvPr>
            <p:ph type="body" orient="vert" idx="1"/>
          </p:nvPr>
        </p:nvSpPr>
        <p:spPr>
          <a:xfrm rot="16200000">
            <a:off x="2347118" y="-80868"/>
            <a:ext cx="4678363" cy="8153399"/>
          </a:xfrm>
        </p:spPr>
        <p:txBody>
          <a:bodyPr>
            <a:normAutofit/>
          </a:bodyPr>
          <a:lstStyle/>
          <a:p>
            <a:r>
              <a:rPr lang="en-US" sz="2400" dirty="0"/>
              <a:t>ARC – Mike Wei, Stephanie Palmer, Ken Neumann</a:t>
            </a:r>
          </a:p>
          <a:p>
            <a:r>
              <a:rPr lang="en-US" sz="2400" dirty="0"/>
              <a:t>Landscape – Peter Mech, Ken Neumann,   </a:t>
            </a:r>
          </a:p>
          <a:p>
            <a:r>
              <a:rPr lang="en-US" sz="2400" dirty="0"/>
              <a:t>Pool – Chris Bollerer, Steve Fast, Ken Neumann, </a:t>
            </a:r>
          </a:p>
          <a:p>
            <a:r>
              <a:rPr lang="en-US" sz="2400" dirty="0"/>
              <a:t>Communication –  Stephanie Palmer, Chris Bollerer</a:t>
            </a:r>
          </a:p>
          <a:p>
            <a:r>
              <a:rPr lang="en-US" sz="2400" dirty="0"/>
              <a:t>Outreach/Activities – Sharon Kessler (volunteer)</a:t>
            </a:r>
          </a:p>
          <a:p>
            <a:r>
              <a:rPr lang="en-US" sz="2400" dirty="0"/>
              <a:t>Finance – Larry Kaplan, Steve Fast, Chris Bollerer, Ken Neumann</a:t>
            </a:r>
          </a:p>
          <a:p>
            <a:r>
              <a:rPr lang="en-US" sz="2400" dirty="0"/>
              <a:t>Traffic Calming – Jim Roewer, volunteers – Beth Bollerer, Sharon Kessler, Josh Wixom</a:t>
            </a:r>
          </a:p>
          <a:p>
            <a:endParaRPr lang="en-US" sz="2400" dirty="0"/>
          </a:p>
          <a:p>
            <a:endParaRPr lang="en-US" sz="2400" dirty="0"/>
          </a:p>
        </p:txBody>
      </p:sp>
      <p:sp>
        <p:nvSpPr>
          <p:cNvPr id="4" name="Slide Number Placeholder 3">
            <a:extLst>
              <a:ext uri="{FF2B5EF4-FFF2-40B4-BE49-F238E27FC236}">
                <a16:creationId xmlns:a16="http://schemas.microsoft.com/office/drawing/2014/main" id="{9D2D7214-C3A1-45F1-9F08-486F6B11777C}"/>
              </a:ext>
            </a:extLst>
          </p:cNvPr>
          <p:cNvSpPr>
            <a:spLocks noGrp="1"/>
          </p:cNvSpPr>
          <p:nvPr>
            <p:ph type="sldNum" sz="quarter" idx="12"/>
          </p:nvPr>
        </p:nvSpPr>
        <p:spPr/>
        <p:txBody>
          <a:bodyPr/>
          <a:lstStyle/>
          <a:p>
            <a:fld id="{8A5FCDB2-4D80-4E1F-8548-AF9F36CFFA21}" type="slidenum">
              <a:rPr lang="en-US" smtClean="0"/>
              <a:pPr/>
              <a:t>5</a:t>
            </a:fld>
            <a:endParaRPr lang="en-US" dirty="0"/>
          </a:p>
        </p:txBody>
      </p:sp>
      <p:cxnSp>
        <p:nvCxnSpPr>
          <p:cNvPr id="6" name="Straight Connector 5">
            <a:extLst>
              <a:ext uri="{FF2B5EF4-FFF2-40B4-BE49-F238E27FC236}">
                <a16:creationId xmlns:a16="http://schemas.microsoft.com/office/drawing/2014/main" id="{29D46DAE-77A3-496E-B3D2-E5375DC7FC90}"/>
              </a:ext>
            </a:extLst>
          </p:cNvPr>
          <p:cNvCxnSpPr/>
          <p:nvPr/>
        </p:nvCxnSpPr>
        <p:spPr>
          <a:xfrm>
            <a:off x="533400" y="1417638"/>
            <a:ext cx="81534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521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orient="vert" idx="1"/>
          </p:nvPr>
        </p:nvSpPr>
        <p:spPr>
          <a:xfrm>
            <a:off x="533400" y="914400"/>
            <a:ext cx="8229600" cy="4572000"/>
          </a:xfrm>
        </p:spPr>
        <p:txBody>
          <a:bodyPr vert="horz">
            <a:normAutofit fontScale="62500" lnSpcReduction="20000"/>
          </a:bodyPr>
          <a:lstStyle/>
          <a:p>
            <a:pPr marL="0" indent="0">
              <a:spcBef>
                <a:spcPts val="600"/>
              </a:spcBef>
              <a:buNone/>
            </a:pPr>
            <a:r>
              <a:rPr lang="en-GB" dirty="0"/>
              <a:t>Lisa Cornaire</a:t>
            </a:r>
          </a:p>
          <a:p>
            <a:pPr marL="0" indent="0">
              <a:spcBef>
                <a:spcPts val="600"/>
              </a:spcBef>
              <a:buNone/>
            </a:pPr>
            <a:r>
              <a:rPr lang="en-GB" sz="2400" b="1" u="sng" dirty="0"/>
              <a:t>Annual property inspections</a:t>
            </a:r>
          </a:p>
          <a:p>
            <a:pPr lvl="1">
              <a:spcBef>
                <a:spcPts val="600"/>
              </a:spcBef>
              <a:buFont typeface="Arial"/>
              <a:buChar char="•"/>
            </a:pPr>
            <a:r>
              <a:rPr lang="en-US" sz="2200" dirty="0"/>
              <a:t>Scheduled for </a:t>
            </a:r>
            <a:r>
              <a:rPr lang="en-US" sz="2400" dirty="0"/>
              <a:t>April/May timeframe</a:t>
            </a:r>
            <a:endParaRPr lang="en-US" sz="2200" dirty="0"/>
          </a:p>
          <a:p>
            <a:pPr lvl="1">
              <a:spcBef>
                <a:spcPts val="600"/>
              </a:spcBef>
              <a:buFont typeface="Arial"/>
              <a:buChar char="•"/>
            </a:pPr>
            <a:r>
              <a:rPr lang="en-US" sz="2200" dirty="0"/>
              <a:t>Violation letters will include a photo when possible</a:t>
            </a:r>
          </a:p>
          <a:p>
            <a:pPr lvl="1">
              <a:spcBef>
                <a:spcPts val="600"/>
              </a:spcBef>
              <a:buFont typeface="Arial"/>
              <a:buChar char="•"/>
            </a:pPr>
            <a:r>
              <a:rPr lang="en-US" sz="2200" dirty="0"/>
              <a:t>Timeframe to correct will be provided in letter</a:t>
            </a:r>
          </a:p>
          <a:p>
            <a:pPr lvl="1">
              <a:spcBef>
                <a:spcPts val="600"/>
              </a:spcBef>
              <a:buFont typeface="Arial"/>
              <a:buChar char="•"/>
            </a:pPr>
            <a:r>
              <a:rPr lang="en-US" sz="2200" dirty="0"/>
              <a:t>Periodic follow up inspections will be performed</a:t>
            </a:r>
            <a:endParaRPr lang="en-GB" sz="2200" dirty="0"/>
          </a:p>
          <a:p>
            <a:pPr marL="0" indent="0">
              <a:spcBef>
                <a:spcPts val="600"/>
              </a:spcBef>
              <a:buNone/>
            </a:pPr>
            <a:r>
              <a:rPr lang="en-GB" sz="2400" b="1" u="sng" dirty="0"/>
              <a:t>Reminder of commonly cited items</a:t>
            </a:r>
          </a:p>
          <a:p>
            <a:pPr lvl="1">
              <a:spcBef>
                <a:spcPts val="600"/>
              </a:spcBef>
              <a:buFont typeface="Arial"/>
              <a:buChar char="•"/>
            </a:pPr>
            <a:r>
              <a:rPr lang="en-GB" sz="2400" dirty="0"/>
              <a:t>Trash receptacles stored in view of the street</a:t>
            </a:r>
          </a:p>
          <a:p>
            <a:pPr lvl="1">
              <a:spcBef>
                <a:spcPts val="600"/>
              </a:spcBef>
              <a:buFont typeface="Arial"/>
              <a:buChar char="•"/>
            </a:pPr>
            <a:r>
              <a:rPr lang="en-GB" sz="2400" dirty="0"/>
              <a:t>Power wash dirty/moldy siding </a:t>
            </a:r>
          </a:p>
          <a:p>
            <a:pPr lvl="1">
              <a:spcBef>
                <a:spcPts val="600"/>
              </a:spcBef>
              <a:buFont typeface="Arial"/>
              <a:buChar char="•"/>
            </a:pPr>
            <a:r>
              <a:rPr lang="en-GB" sz="2400" dirty="0"/>
              <a:t>Landscape tools/materials, other items stored in view of the street.</a:t>
            </a:r>
          </a:p>
          <a:p>
            <a:pPr lvl="1">
              <a:spcBef>
                <a:spcPts val="600"/>
              </a:spcBef>
              <a:buFont typeface="Arial"/>
              <a:buChar char="•"/>
            </a:pPr>
            <a:r>
              <a:rPr lang="en-GB" sz="2400" dirty="0"/>
              <a:t>Mailboxes and fences in need of repair.</a:t>
            </a:r>
          </a:p>
          <a:p>
            <a:pPr lvl="1">
              <a:spcBef>
                <a:spcPts val="600"/>
              </a:spcBef>
              <a:buFont typeface="Arial"/>
              <a:buChar char="•"/>
            </a:pPr>
            <a:r>
              <a:rPr lang="en-GB" sz="2400" dirty="0"/>
              <a:t>Wood trim, doors or shutters in need of fresh paint.</a:t>
            </a:r>
          </a:p>
          <a:p>
            <a:pPr lvl="1">
              <a:spcBef>
                <a:spcPts val="600"/>
              </a:spcBef>
              <a:buFont typeface="Arial"/>
              <a:buChar char="•"/>
            </a:pPr>
            <a:r>
              <a:rPr lang="en-GB" sz="2400" dirty="0"/>
              <a:t>Driveways in need of repair. (Reminder, pipestems are a shared driveway and are not HOA common area, homeowners on pipestems as a group, need to maintain their pipestem driveways to support property values)</a:t>
            </a:r>
          </a:p>
          <a:p>
            <a:pPr lvl="1">
              <a:spcBef>
                <a:spcPts val="600"/>
              </a:spcBef>
              <a:buFont typeface="Arial"/>
              <a:buChar char="•"/>
            </a:pPr>
            <a:r>
              <a:rPr lang="en-GB" sz="2400" dirty="0"/>
              <a:t>Landscape maintenance.</a:t>
            </a:r>
          </a:p>
          <a:p>
            <a:pPr lvl="1">
              <a:spcBef>
                <a:spcPts val="600"/>
              </a:spcBef>
              <a:buFont typeface="Arial"/>
              <a:buChar char="•"/>
            </a:pPr>
            <a:r>
              <a:rPr lang="en-GB" sz="2400" dirty="0"/>
              <a:t>Remove low hanging tree branches over sidewalks. Shrubs should also not obstruct sidewalks.</a:t>
            </a:r>
            <a:endParaRPr lang="en-US" sz="2400" b="1" u="sng" dirty="0"/>
          </a:p>
          <a:p>
            <a:pPr marL="0" lvl="1" indent="0">
              <a:spcBef>
                <a:spcPts val="600"/>
              </a:spcBef>
              <a:buNone/>
            </a:pPr>
            <a:endParaRPr lang="en-US" sz="2400" dirty="0"/>
          </a:p>
        </p:txBody>
      </p:sp>
      <p:sp>
        <p:nvSpPr>
          <p:cNvPr id="2" name="Title 1"/>
          <p:cNvSpPr>
            <a:spLocks noGrp="1"/>
          </p:cNvSpPr>
          <p:nvPr>
            <p:ph type="title"/>
          </p:nvPr>
        </p:nvSpPr>
        <p:spPr>
          <a:xfrm>
            <a:off x="457200" y="76200"/>
            <a:ext cx="8229600" cy="914400"/>
          </a:xfrm>
        </p:spPr>
        <p:txBody>
          <a:bodyPr>
            <a:normAutofit/>
          </a:bodyPr>
          <a:lstStyle/>
          <a:p>
            <a:pPr algn="l"/>
            <a:r>
              <a:rPr lang="en-US" sz="3200" dirty="0"/>
              <a:t>Community Appearance</a:t>
            </a:r>
          </a:p>
        </p:txBody>
      </p:sp>
      <p:sp>
        <p:nvSpPr>
          <p:cNvPr id="4" name="Slide Number Placeholder 3"/>
          <p:cNvSpPr>
            <a:spLocks noGrp="1"/>
          </p:cNvSpPr>
          <p:nvPr>
            <p:ph type="sldNum" sz="quarter" idx="12"/>
          </p:nvPr>
        </p:nvSpPr>
        <p:spPr/>
        <p:txBody>
          <a:bodyPr/>
          <a:lstStyle/>
          <a:p>
            <a:fld id="{8A5FCDB2-4D80-4E1F-8548-AF9F36CFFA21}" type="slidenum">
              <a:rPr lang="en-US" smtClean="0"/>
              <a:pPr/>
              <a:t>6</a:t>
            </a:fld>
            <a:endParaRPr lang="en-US" dirty="0"/>
          </a:p>
        </p:txBody>
      </p:sp>
      <p:sp>
        <p:nvSpPr>
          <p:cNvPr id="7" name="TextBox 4">
            <a:extLst>
              <a:ext uri="{FF2B5EF4-FFF2-40B4-BE49-F238E27FC236}">
                <a16:creationId xmlns:a16="http://schemas.microsoft.com/office/drawing/2014/main" id="{9543F843-35EE-4CA2-9477-183FDF383F39}"/>
              </a:ext>
            </a:extLst>
          </p:cNvPr>
          <p:cNvSpPr txBox="1"/>
          <p:nvPr/>
        </p:nvSpPr>
        <p:spPr>
          <a:xfrm>
            <a:off x="2209800" y="5571520"/>
            <a:ext cx="4876800" cy="784830"/>
          </a:xfrm>
          <a:prstGeom prst="rect">
            <a:avLst/>
          </a:prstGeom>
          <a:solidFill>
            <a:schemeClr val="tx2">
              <a:lumMod val="20000"/>
              <a:lumOff val="80000"/>
            </a:schemeClr>
          </a:solidFill>
          <a:ln w="381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lvl="1" indent="0" algn="ctr">
              <a:spcBef>
                <a:spcPts val="600"/>
              </a:spcBef>
              <a:buNone/>
            </a:pPr>
            <a:r>
              <a:rPr lang="en-US" sz="2000" b="1" u="sng" dirty="0"/>
              <a:t>2025 Inspection</a:t>
            </a:r>
            <a:endParaRPr lang="en-US" sz="2000" b="1" dirty="0"/>
          </a:p>
          <a:p>
            <a:pPr marL="0" lvl="1" indent="0" algn="ctr">
              <a:spcBef>
                <a:spcPts val="600"/>
              </a:spcBef>
              <a:buNone/>
            </a:pPr>
            <a:r>
              <a:rPr lang="en-US" sz="2000" dirty="0">
                <a:solidFill>
                  <a:schemeClr val="tx1"/>
                </a:solidFill>
              </a:rPr>
              <a:t>65 </a:t>
            </a:r>
            <a:r>
              <a:rPr lang="en-US" sz="2000" dirty="0"/>
              <a:t>Letters Sent</a:t>
            </a:r>
          </a:p>
        </p:txBody>
      </p:sp>
      <p:pic>
        <p:nvPicPr>
          <p:cNvPr id="8" name="Picture 7">
            <a:extLst>
              <a:ext uri="{FF2B5EF4-FFF2-40B4-BE49-F238E27FC236}">
                <a16:creationId xmlns:a16="http://schemas.microsoft.com/office/drawing/2014/main" id="{5B05FB60-E910-4C54-A119-66F376F88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587" y="545124"/>
            <a:ext cx="1857086" cy="1061192"/>
          </a:xfrm>
          <a:prstGeom prst="rect">
            <a:avLst/>
          </a:prstGeom>
        </p:spPr>
      </p:pic>
    </p:spTree>
    <p:extLst>
      <p:ext uri="{BB962C8B-B14F-4D97-AF65-F5344CB8AC3E}">
        <p14:creationId xmlns:p14="http://schemas.microsoft.com/office/powerpoint/2010/main" val="2723870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5FCDB2-4D80-4E1F-8548-AF9F36CFFA21}" type="slidenum">
              <a:rPr lang="en-US" smtClean="0"/>
              <a:pPr/>
              <a:t>7</a:t>
            </a:fld>
            <a:endParaRPr lang="en-US" dirty="0"/>
          </a:p>
        </p:txBody>
      </p:sp>
      <p:cxnSp>
        <p:nvCxnSpPr>
          <p:cNvPr id="3" name="Straight Connector 2">
            <a:extLst>
              <a:ext uri="{FF2B5EF4-FFF2-40B4-BE49-F238E27FC236}">
                <a16:creationId xmlns:a16="http://schemas.microsoft.com/office/drawing/2014/main" id="{BDA0FCFF-0877-8B3B-F4E0-44520606263C}"/>
              </a:ext>
            </a:extLst>
          </p:cNvPr>
          <p:cNvCxnSpPr>
            <a:cxnSpLocks/>
          </p:cNvCxnSpPr>
          <p:nvPr/>
        </p:nvCxnSpPr>
        <p:spPr>
          <a:xfrm>
            <a:off x="441325" y="1447800"/>
            <a:ext cx="813117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159B840B-A9D4-C355-B95B-9CE1C9A6F60B}"/>
              </a:ext>
            </a:extLst>
          </p:cNvPr>
          <p:cNvSpPr txBox="1">
            <a:spLocks/>
          </p:cNvSpPr>
          <p:nvPr/>
        </p:nvSpPr>
        <p:spPr>
          <a:xfrm>
            <a:off x="420543" y="408147"/>
            <a:ext cx="8991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000000"/>
                </a:solidFill>
                <a:latin typeface="Calibri"/>
              </a:rPr>
              <a:t>Traffic Calming Committee </a:t>
            </a:r>
          </a:p>
          <a:p>
            <a:pPr algn="l"/>
            <a:r>
              <a:rPr lang="en-US" sz="2000" dirty="0">
                <a:solidFill>
                  <a:srgbClr val="000000"/>
                </a:solidFill>
                <a:latin typeface="Calibri"/>
              </a:rPr>
              <a:t> Jim Roewer; Beth Bollerer, Sharon Kessler, Josh Wixom (volunteers)</a:t>
            </a:r>
          </a:p>
        </p:txBody>
      </p:sp>
      <p:sp>
        <p:nvSpPr>
          <p:cNvPr id="7" name="Rectangle 6">
            <a:extLst>
              <a:ext uri="{FF2B5EF4-FFF2-40B4-BE49-F238E27FC236}">
                <a16:creationId xmlns:a16="http://schemas.microsoft.com/office/drawing/2014/main" id="{8ABB4F06-3028-4540-0D7A-AA41FA381025}"/>
              </a:ext>
            </a:extLst>
          </p:cNvPr>
          <p:cNvSpPr/>
          <p:nvPr/>
        </p:nvSpPr>
        <p:spPr>
          <a:xfrm>
            <a:off x="571500" y="1654492"/>
            <a:ext cx="8001000" cy="423192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solidFill>
                  <a:prstClr val="black"/>
                </a:solidFill>
                <a:latin typeface="Calibri"/>
              </a:rPr>
              <a:t>Working to increase safety in the neighborhood by supporting efforts, mechanisms, or physical devices that result in vehicular traffic obeying posted speed limits and all traffic signs </a:t>
            </a:r>
          </a:p>
          <a:p>
            <a:pPr>
              <a:spcAft>
                <a:spcPts val="600"/>
              </a:spcAft>
            </a:pPr>
            <a:endParaRPr lang="en-US" dirty="0">
              <a:solidFill>
                <a:prstClr val="black"/>
              </a:solidFill>
              <a:latin typeface="Calibri"/>
            </a:endParaRPr>
          </a:p>
          <a:p>
            <a:pPr marL="285750" indent="-285750">
              <a:spcAft>
                <a:spcPts val="600"/>
              </a:spcAft>
              <a:buFont typeface="Arial" panose="020B0604020202020204" pitchFamily="34" charset="0"/>
              <a:buChar char="•"/>
            </a:pPr>
            <a:r>
              <a:rPr lang="en-US" dirty="0">
                <a:solidFill>
                  <a:prstClr val="black"/>
                </a:solidFill>
                <a:latin typeface="Calibri"/>
              </a:rPr>
              <a:t>Met with Fairfax County Police regarding traffic concerns</a:t>
            </a:r>
          </a:p>
          <a:p>
            <a:pPr marL="285750" indent="-285750">
              <a:spcAft>
                <a:spcPts val="600"/>
              </a:spcAft>
              <a:buFont typeface="Arial" panose="020B0604020202020204" pitchFamily="34" charset="0"/>
              <a:buChar char="•"/>
            </a:pPr>
            <a:r>
              <a:rPr lang="en-US" dirty="0">
                <a:solidFill>
                  <a:prstClr val="black"/>
                </a:solidFill>
                <a:latin typeface="Calibri"/>
              </a:rPr>
              <a:t>Coordinated with Fairfax County DOT (FCDOT) on Traffic Calming Study</a:t>
            </a:r>
          </a:p>
          <a:p>
            <a:pPr marL="285750" indent="-285750">
              <a:spcAft>
                <a:spcPts val="600"/>
              </a:spcAft>
              <a:buFont typeface="Arial" panose="020B0604020202020204" pitchFamily="34" charset="0"/>
              <a:buChar char="•"/>
            </a:pPr>
            <a:r>
              <a:rPr lang="en-US" dirty="0">
                <a:solidFill>
                  <a:prstClr val="black"/>
                </a:solidFill>
                <a:latin typeface="Calibri"/>
              </a:rPr>
              <a:t>Community Outreach/Review/Comment on proposed FCDOT Traffic Calming Plan</a:t>
            </a:r>
          </a:p>
          <a:p>
            <a:pPr marL="285750" indent="-285750">
              <a:spcAft>
                <a:spcPts val="600"/>
              </a:spcAft>
              <a:buFont typeface="Arial" panose="020B0604020202020204" pitchFamily="34" charset="0"/>
              <a:buChar char="•"/>
            </a:pPr>
            <a:r>
              <a:rPr lang="en-US" dirty="0">
                <a:solidFill>
                  <a:prstClr val="black"/>
                </a:solidFill>
                <a:latin typeface="Calibri"/>
              </a:rPr>
              <a:t>Balloted proposed Plan to affected property owners</a:t>
            </a:r>
          </a:p>
          <a:p>
            <a:pPr marL="742950" lvl="1" indent="-285750">
              <a:spcAft>
                <a:spcPts val="600"/>
              </a:spcAft>
              <a:buFont typeface="Arial" panose="020B0604020202020204" pitchFamily="34" charset="0"/>
              <a:buChar char="•"/>
            </a:pPr>
            <a:r>
              <a:rPr lang="en-US" dirty="0">
                <a:solidFill>
                  <a:prstClr val="black"/>
                </a:solidFill>
                <a:latin typeface="Calibri"/>
              </a:rPr>
              <a:t>Vote of 95 – 34 (~74% support for Plan) failed to reach required threshold of eligible voters (only 52% voted)</a:t>
            </a:r>
          </a:p>
          <a:p>
            <a:pPr marL="285750" indent="-285750">
              <a:spcAft>
                <a:spcPts val="600"/>
              </a:spcAft>
              <a:buFont typeface="Arial" panose="020B0604020202020204" pitchFamily="34" charset="0"/>
              <a:buChar char="•"/>
            </a:pPr>
            <a:r>
              <a:rPr lang="en-US" dirty="0">
                <a:solidFill>
                  <a:prstClr val="black"/>
                </a:solidFill>
                <a:latin typeface="Calibri"/>
              </a:rPr>
              <a:t>Committee intends to explore other options with FCDOT &amp; others to achieve goals</a:t>
            </a:r>
          </a:p>
        </p:txBody>
      </p:sp>
    </p:spTree>
    <p:extLst>
      <p:ext uri="{BB962C8B-B14F-4D97-AF65-F5344CB8AC3E}">
        <p14:creationId xmlns:p14="http://schemas.microsoft.com/office/powerpoint/2010/main" val="1646398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CD7EF-55AD-8950-E033-8AC99581655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980965-B6BB-CA70-1D83-46936C8D3328}"/>
              </a:ext>
            </a:extLst>
          </p:cNvPr>
          <p:cNvSpPr>
            <a:spLocks noGrp="1"/>
          </p:cNvSpPr>
          <p:nvPr>
            <p:ph type="sldNum" sz="quarter" idx="12"/>
          </p:nvPr>
        </p:nvSpPr>
        <p:spPr/>
        <p:txBody>
          <a:bodyPr/>
          <a:lstStyle/>
          <a:p>
            <a:fld id="{8A5FCDB2-4D80-4E1F-8548-AF9F36CFFA21}" type="slidenum">
              <a:rPr lang="en-US" smtClean="0"/>
              <a:pPr/>
              <a:t>8</a:t>
            </a:fld>
            <a:endParaRPr lang="en-US" dirty="0"/>
          </a:p>
        </p:txBody>
      </p:sp>
      <p:sp>
        <p:nvSpPr>
          <p:cNvPr id="6" name="Title 1">
            <a:extLst>
              <a:ext uri="{FF2B5EF4-FFF2-40B4-BE49-F238E27FC236}">
                <a16:creationId xmlns:a16="http://schemas.microsoft.com/office/drawing/2014/main" id="{8FEBE34A-4AC7-ADF8-39F1-22D34EFE3E18}"/>
              </a:ext>
            </a:extLst>
          </p:cNvPr>
          <p:cNvSpPr txBox="1">
            <a:spLocks/>
          </p:cNvSpPr>
          <p:nvPr/>
        </p:nvSpPr>
        <p:spPr>
          <a:xfrm>
            <a:off x="332574" y="136525"/>
            <a:ext cx="8991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000000"/>
                </a:solidFill>
              </a:rPr>
              <a:t>Architectural Review Committee (ARC)</a:t>
            </a:r>
          </a:p>
          <a:p>
            <a:pPr algn="l"/>
            <a:r>
              <a:rPr lang="en-US" sz="2000" dirty="0">
                <a:solidFill>
                  <a:srgbClr val="000000"/>
                </a:solidFill>
              </a:rPr>
              <a:t> Mike Wei, Ken Neumann, Stephanie Palmer</a:t>
            </a:r>
          </a:p>
        </p:txBody>
      </p:sp>
      <p:sp>
        <p:nvSpPr>
          <p:cNvPr id="4" name="Rectangle 3">
            <a:extLst>
              <a:ext uri="{FF2B5EF4-FFF2-40B4-BE49-F238E27FC236}">
                <a16:creationId xmlns:a16="http://schemas.microsoft.com/office/drawing/2014/main" id="{1DB5A433-96A4-1CF2-4464-A42FD4872E39}"/>
              </a:ext>
            </a:extLst>
          </p:cNvPr>
          <p:cNvSpPr/>
          <p:nvPr/>
        </p:nvSpPr>
        <p:spPr>
          <a:xfrm>
            <a:off x="762000" y="1293426"/>
            <a:ext cx="8001000" cy="478592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Aft>
                <a:spcPts val="600"/>
              </a:spcAft>
            </a:pPr>
            <a:r>
              <a:rPr lang="en-US" dirty="0">
                <a:solidFill>
                  <a:prstClr val="black"/>
                </a:solidFill>
              </a:rPr>
              <a:t>The Architecture Guidelines are a living document with a goal to maintain the  aesthetic and architectural harmony within the community. </a:t>
            </a:r>
          </a:p>
          <a:p>
            <a:pPr marL="285750" lvl="0" indent="-285750">
              <a:spcAft>
                <a:spcPts val="600"/>
              </a:spcAft>
              <a:buFont typeface="Arial" panose="020B0604020202020204" pitchFamily="34" charset="0"/>
              <a:buChar char="•"/>
            </a:pPr>
            <a:r>
              <a:rPr lang="en-US" dirty="0">
                <a:solidFill>
                  <a:prstClr val="black"/>
                </a:solidFill>
              </a:rPr>
              <a:t>An ARC application is required for all exterior modifications. The applications should document the scope of work, materials to be used, plat map in some cases, colors of materials, and any other necessary information. </a:t>
            </a:r>
          </a:p>
          <a:p>
            <a:pPr marL="285750" lvl="0" indent="-285750">
              <a:spcAft>
                <a:spcPts val="600"/>
              </a:spcAft>
              <a:buFont typeface="Arial" panose="020B0604020202020204" pitchFamily="34" charset="0"/>
              <a:buChar char="•"/>
            </a:pPr>
            <a:r>
              <a:rPr lang="en-US" dirty="0">
                <a:solidFill>
                  <a:prstClr val="black"/>
                </a:solidFill>
              </a:rPr>
              <a:t>This application is maintained in the community records. When selling a home, this information is released to the purchaser. </a:t>
            </a:r>
          </a:p>
          <a:p>
            <a:pPr marL="285750" lvl="0" indent="-285750">
              <a:spcAft>
                <a:spcPts val="600"/>
              </a:spcAft>
              <a:buFont typeface="Arial" panose="020B0604020202020204" pitchFamily="34" charset="0"/>
              <a:buChar char="•"/>
            </a:pPr>
            <a:r>
              <a:rPr lang="en-US" dirty="0">
                <a:solidFill>
                  <a:prstClr val="black"/>
                </a:solidFill>
              </a:rPr>
              <a:t>The ARC committee will conduct a site visit to help with the planning for a project. </a:t>
            </a:r>
          </a:p>
          <a:p>
            <a:pPr marL="285750" lvl="0" indent="-285750">
              <a:spcAft>
                <a:spcPts val="600"/>
              </a:spcAft>
              <a:buFont typeface="Arial" panose="020B0604020202020204" pitchFamily="34" charset="0"/>
              <a:buChar char="•"/>
            </a:pPr>
            <a:r>
              <a:rPr lang="en-US" dirty="0">
                <a:solidFill>
                  <a:prstClr val="black"/>
                </a:solidFill>
              </a:rPr>
              <a:t>There were 47 applications in 2025 with 34% approved in 2 days or less.  Two applications were retroactive.  </a:t>
            </a:r>
          </a:p>
          <a:p>
            <a:pPr marL="285750" lvl="0" indent="-285750">
              <a:spcAft>
                <a:spcPts val="600"/>
              </a:spcAft>
              <a:buFont typeface="Arial" panose="020B0604020202020204" pitchFamily="34" charset="0"/>
              <a:buChar char="•"/>
            </a:pPr>
            <a:r>
              <a:rPr lang="en-US" dirty="0"/>
              <a:t>The most frequent requests involved roofs, fences, doors, sheds, and decks. There were only three solar panel requests.</a:t>
            </a:r>
          </a:p>
          <a:p>
            <a:pPr marL="285750" lvl="0" indent="-285750">
              <a:spcAft>
                <a:spcPts val="600"/>
              </a:spcAft>
              <a:buFont typeface="Arial" panose="020B0604020202020204" pitchFamily="34" charset="0"/>
              <a:buChar char="•"/>
            </a:pPr>
            <a:r>
              <a:rPr lang="en-US" dirty="0">
                <a:solidFill>
                  <a:prstClr val="black"/>
                </a:solidFill>
              </a:rPr>
              <a:t>The average number of days to approve an application was 4 days in 2025. </a:t>
            </a:r>
          </a:p>
          <a:p>
            <a:pPr marL="285750" lvl="0" indent="-285750">
              <a:spcAft>
                <a:spcPts val="600"/>
              </a:spcAft>
              <a:buFont typeface="Arial" panose="020B0604020202020204" pitchFamily="34" charset="0"/>
              <a:buChar char="•"/>
            </a:pPr>
            <a:endParaRPr lang="en-US" dirty="0">
              <a:solidFill>
                <a:prstClr val="black"/>
              </a:solidFill>
            </a:endParaRPr>
          </a:p>
        </p:txBody>
      </p:sp>
      <p:cxnSp>
        <p:nvCxnSpPr>
          <p:cNvPr id="3" name="Straight Connector 2">
            <a:extLst>
              <a:ext uri="{FF2B5EF4-FFF2-40B4-BE49-F238E27FC236}">
                <a16:creationId xmlns:a16="http://schemas.microsoft.com/office/drawing/2014/main" id="{5CBCEB26-591D-4FD9-6A2C-B1EA5FC0A00E}"/>
              </a:ext>
            </a:extLst>
          </p:cNvPr>
          <p:cNvCxnSpPr>
            <a:cxnSpLocks/>
          </p:cNvCxnSpPr>
          <p:nvPr/>
        </p:nvCxnSpPr>
        <p:spPr>
          <a:xfrm>
            <a:off x="430212" y="1066800"/>
            <a:ext cx="813117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471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normAutofit/>
          </a:bodyPr>
          <a:lstStyle/>
          <a:p>
            <a:pPr algn="l"/>
            <a:r>
              <a:rPr lang="en-US" sz="3200" dirty="0"/>
              <a:t>Landscape Committee</a:t>
            </a:r>
          </a:p>
        </p:txBody>
      </p:sp>
      <p:sp>
        <p:nvSpPr>
          <p:cNvPr id="5" name="Slide Number Placeholder 2">
            <a:extLst>
              <a:ext uri="{FF2B5EF4-FFF2-40B4-BE49-F238E27FC236}">
                <a16:creationId xmlns:a16="http://schemas.microsoft.com/office/drawing/2014/main" id="{EE72B114-DF78-4E3A-B373-A111C477E468}"/>
              </a:ext>
            </a:extLst>
          </p:cNvPr>
          <p:cNvSpPr>
            <a:spLocks noGrp="1"/>
          </p:cNvSpPr>
          <p:nvPr>
            <p:ph type="sldNum" sz="quarter" idx="12"/>
          </p:nvPr>
        </p:nvSpPr>
        <p:spPr>
          <a:xfrm>
            <a:off x="6553200" y="6356350"/>
            <a:ext cx="2133600" cy="365125"/>
          </a:xfrm>
        </p:spPr>
        <p:txBody>
          <a:bodyPr/>
          <a:lstStyle/>
          <a:p>
            <a:fld id="{8A5FCDB2-4D80-4E1F-8548-AF9F36CFFA21}" type="slidenum">
              <a:rPr lang="en-US" smtClean="0"/>
              <a:pPr/>
              <a:t>9</a:t>
            </a:fld>
            <a:endParaRPr lang="en-US" dirty="0"/>
          </a:p>
        </p:txBody>
      </p:sp>
      <p:sp>
        <p:nvSpPr>
          <p:cNvPr id="9" name="Content Placeholder 2">
            <a:extLst>
              <a:ext uri="{FF2B5EF4-FFF2-40B4-BE49-F238E27FC236}">
                <a16:creationId xmlns:a16="http://schemas.microsoft.com/office/drawing/2014/main" id="{674ECBA1-628D-4285-BF1C-7E7E25550714}"/>
              </a:ext>
            </a:extLst>
          </p:cNvPr>
          <p:cNvSpPr>
            <a:spLocks noGrp="1"/>
          </p:cNvSpPr>
          <p:nvPr>
            <p:ph idx="1"/>
          </p:nvPr>
        </p:nvSpPr>
        <p:spPr>
          <a:xfrm>
            <a:off x="457200" y="838200"/>
            <a:ext cx="8229600" cy="457200"/>
          </a:xfrm>
        </p:spPr>
        <p:txBody>
          <a:bodyPr>
            <a:normAutofit/>
          </a:bodyPr>
          <a:lstStyle/>
          <a:p>
            <a:pPr marL="0" indent="0">
              <a:buNone/>
            </a:pPr>
            <a:r>
              <a:rPr lang="en-US" sz="2000" dirty="0"/>
              <a:t>Peter Mech, Ken Neumann</a:t>
            </a:r>
          </a:p>
          <a:p>
            <a:pPr marL="0" indent="0">
              <a:buNone/>
            </a:pPr>
            <a:endParaRPr lang="en-US" sz="2000" dirty="0"/>
          </a:p>
          <a:p>
            <a:pPr marL="0" indent="0">
              <a:buNone/>
            </a:pPr>
            <a:endParaRPr lang="en-US" sz="2000" dirty="0"/>
          </a:p>
          <a:p>
            <a:endParaRPr lang="en-US" sz="2000" dirty="0"/>
          </a:p>
          <a:p>
            <a:pPr marL="0" indent="0">
              <a:buNone/>
            </a:pPr>
            <a:endParaRPr lang="en-US" sz="2000" dirty="0"/>
          </a:p>
        </p:txBody>
      </p:sp>
      <p:sp>
        <p:nvSpPr>
          <p:cNvPr id="3" name="Content Placeholder 2">
            <a:extLst>
              <a:ext uri="{FF2B5EF4-FFF2-40B4-BE49-F238E27FC236}">
                <a16:creationId xmlns:a16="http://schemas.microsoft.com/office/drawing/2014/main" id="{6711BCF6-8DFF-D5ED-8AFE-A5E5E99A95A1}"/>
              </a:ext>
            </a:extLst>
          </p:cNvPr>
          <p:cNvSpPr txBox="1">
            <a:spLocks/>
          </p:cNvSpPr>
          <p:nvPr/>
        </p:nvSpPr>
        <p:spPr>
          <a:xfrm>
            <a:off x="152400" y="1302446"/>
            <a:ext cx="5707251" cy="158430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000" dirty="0"/>
          </a:p>
          <a:p>
            <a:r>
              <a:rPr lang="en-US" sz="2000" dirty="0"/>
              <a:t>Annual community clean up (March)</a:t>
            </a:r>
          </a:p>
          <a:p>
            <a:r>
              <a:rPr lang="en-US" sz="2000" dirty="0"/>
              <a:t>Year of downed, dead &amp; damaged tree removal</a:t>
            </a:r>
          </a:p>
          <a:p>
            <a:r>
              <a:rPr lang="en-US" sz="2000" dirty="0"/>
              <a:t>Playground cleaning</a:t>
            </a:r>
          </a:p>
          <a:p>
            <a:r>
              <a:rPr lang="en-US" sz="2000" dirty="0"/>
              <a:t>Pond maintenance (FFX County Support)</a:t>
            </a:r>
          </a:p>
        </p:txBody>
      </p:sp>
      <p:cxnSp>
        <p:nvCxnSpPr>
          <p:cNvPr id="4" name="Straight Connector 3">
            <a:extLst>
              <a:ext uri="{FF2B5EF4-FFF2-40B4-BE49-F238E27FC236}">
                <a16:creationId xmlns:a16="http://schemas.microsoft.com/office/drawing/2014/main" id="{5808FB5F-A807-46D8-AA6A-CCCF30576559}"/>
              </a:ext>
            </a:extLst>
          </p:cNvPr>
          <p:cNvCxnSpPr>
            <a:cxnSpLocks/>
          </p:cNvCxnSpPr>
          <p:nvPr/>
        </p:nvCxnSpPr>
        <p:spPr>
          <a:xfrm>
            <a:off x="152400" y="1295400"/>
            <a:ext cx="867646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C:\Users\peter\Downloads\20250619_16345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730" y="307281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eter\Downloads\100000119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3124200" y="3491918"/>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eter\Downloads\gmail_images20250620_092751.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5400000">
            <a:off x="69997" y="4314160"/>
            <a:ext cx="192272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peter\Downloads\-258142121227163413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04868" y="2401777"/>
            <a:ext cx="1524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533707" y="4495800"/>
            <a:ext cx="255004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C:\Users\peter\Downloads\20250315_103215.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5400000">
            <a:off x="5704668" y="1715977"/>
            <a:ext cx="1828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0433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14245</TotalTime>
  <Words>1997</Words>
  <Application>Microsoft Office PowerPoint</Application>
  <PresentationFormat>On-screen Show (4:3)</PresentationFormat>
  <Paragraphs>299</Paragraphs>
  <Slides>21</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Rounded MT Bold</vt:lpstr>
      <vt:lpstr>Calibri</vt:lpstr>
      <vt:lpstr>Courier New</vt:lpstr>
      <vt:lpstr>Office Theme</vt:lpstr>
      <vt:lpstr>Kingstream Community Council  Annual Meeting</vt:lpstr>
      <vt:lpstr>PowerPoint Presentation</vt:lpstr>
      <vt:lpstr>PowerPoint Presentation</vt:lpstr>
      <vt:lpstr>PowerPoint Presentation</vt:lpstr>
      <vt:lpstr>2025 KCC Committees </vt:lpstr>
      <vt:lpstr>Community Appearance</vt:lpstr>
      <vt:lpstr>PowerPoint Presentation</vt:lpstr>
      <vt:lpstr>PowerPoint Presentation</vt:lpstr>
      <vt:lpstr>Landscape Committee</vt:lpstr>
      <vt:lpstr>PowerPoint Presentation</vt:lpstr>
      <vt:lpstr>PowerPoint Presentation</vt:lpstr>
      <vt:lpstr>Communications</vt:lpstr>
      <vt:lpstr>Outreach Committee Sharon Llewellyn, Scott Graff, Sharon Kessler, and Linda Propst </vt:lpstr>
      <vt:lpstr>PowerPoint Presentation</vt:lpstr>
      <vt:lpstr>Financial Goal</vt:lpstr>
      <vt:lpstr>PowerPoint Presentation</vt:lpstr>
      <vt:lpstr>PowerPoint Presentation</vt:lpstr>
      <vt:lpstr>  Reserve Account  Major Repairs Completed </vt:lpstr>
      <vt:lpstr>PowerPoint Presentation</vt:lpstr>
      <vt:lpstr>Kingstream Community Council   </vt:lpstr>
      <vt:lpstr>PowerPoint Presentation</vt:lpstr>
    </vt:vector>
  </TitlesOfParts>
  <Company>BT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Kingstream Community Council 2015 Annual Meeting April 16, 2015</dc:title>
  <dc:creator>701196668</dc:creator>
  <cp:lastModifiedBy>Palmer, Stephanie</cp:lastModifiedBy>
  <cp:revision>567</cp:revision>
  <cp:lastPrinted>2026-04-09T16:08:00Z</cp:lastPrinted>
  <dcterms:created xsi:type="dcterms:W3CDTF">2017-03-10T21:31:37Z</dcterms:created>
  <dcterms:modified xsi:type="dcterms:W3CDTF">2026-04-22T14:17:29Z</dcterms:modified>
</cp:coreProperties>
</file>