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0" autoAdjust="0"/>
    <p:restoredTop sz="94660"/>
  </p:normalViewPr>
  <p:slideViewPr>
    <p:cSldViewPr snapToGrid="0">
      <p:cViewPr varScale="1">
        <p:scale>
          <a:sx n="67" d="100"/>
          <a:sy n="67" d="100"/>
        </p:scale>
        <p:origin x="21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7410B-512A-47AF-ABB0-2954C00CD9D6}" type="datetimeFigureOut">
              <a:rPr lang="en-US" smtClean="0"/>
              <a:t>4/22/2026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A7744-DB12-4574-9AB4-5E833DDAA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92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0D57-75C1-41D6-B95D-8677A08CA12E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91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C66F1-113F-4458-8E8E-60988403DD6B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23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61611-796F-4F65-92BA-2C653CF12FC9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94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4AA58-771F-41FF-BB3D-98FCB52C8B04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28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D6E7C-E397-4D66-89FE-BCF52F4D7614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51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942-02FF-45F1-8EDE-366596FFE729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194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28A4-1E9B-4324-882E-97B47BD7FC40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4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3A9-084F-4467-93E9-2F2C62F9C1BE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23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9593C-DFA9-4BC4-89BC-4C2941381B66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77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B1053-6E18-4DD7-8BB7-B4FFEF5BD1FB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00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8E7E6-2A31-4773-95A9-6EEBDE7544A2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4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6C87A-EA3C-4911-8044-AFDA9BB962EE}" type="datetime1">
              <a:rPr lang="en-US" smtClean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379CE-EDAA-4ABC-823D-6024AE73F6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7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A131953-D98B-6EDB-095A-F6E3428E5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6400"/>
            <a:ext cx="7772400" cy="238760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+mn-lt"/>
              </a:rPr>
              <a:t>KCC Special Meeting</a:t>
            </a:r>
            <a:br>
              <a:rPr lang="en-US" sz="4800" dirty="0">
                <a:latin typeface="+mn-lt"/>
              </a:rPr>
            </a:br>
            <a:r>
              <a:rPr lang="en-US" sz="3600" dirty="0">
                <a:latin typeface="+mn-lt"/>
              </a:rPr>
              <a:t>Financial Outlook 2026 to 2030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34977A7-BD78-3086-3163-582E855F0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36120"/>
            <a:ext cx="6858000" cy="1655762"/>
          </a:xfrm>
        </p:spPr>
        <p:txBody>
          <a:bodyPr/>
          <a:lstStyle/>
          <a:p>
            <a:r>
              <a:rPr lang="en-US" dirty="0"/>
              <a:t>16 April 2026</a:t>
            </a:r>
          </a:p>
          <a:p>
            <a:r>
              <a:rPr lang="en-US" dirty="0"/>
              <a:t>8pm, Herndon United Methodist Church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75C071-AB29-D82C-E880-F65037DE1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272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B52D35-5F14-FB59-C06E-4CB509FCC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D3BF5-D878-419D-7DC0-3154D0C6C54C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A40CE-02DE-C1DA-4BBD-7216FBA2D78A}"/>
              </a:ext>
            </a:extLst>
          </p:cNvPr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Call to order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Establish Quorum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Board Presentation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Homeowner Open Forum/Questions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Members in attendance vote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Count vote &amp; announce results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AFA9323-965C-227E-1E03-E807012D29A0}"/>
              </a:ext>
            </a:extLst>
          </p:cNvPr>
          <p:cNvCxnSpPr>
            <a:cxnSpLocks/>
          </p:cNvCxnSpPr>
          <p:nvPr/>
        </p:nvCxnSpPr>
        <p:spPr>
          <a:xfrm>
            <a:off x="506412" y="1690689"/>
            <a:ext cx="81311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E34E5-9ADE-C68A-B8CA-FEFE6168D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5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E498C-5C3E-E071-9C5C-544B2A735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64186-BB5B-279B-E061-ACAAA967A85C}"/>
              </a:ext>
            </a:extLst>
          </p:cNvPr>
          <p:cNvSpPr txBox="1">
            <a:spLocks/>
          </p:cNvSpPr>
          <p:nvPr/>
        </p:nvSpPr>
        <p:spPr>
          <a:xfrm>
            <a:off x="628650" y="136524"/>
            <a:ext cx="7886700" cy="6924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5D95D-7778-7786-8EB7-94E1E8B55BE3}"/>
              </a:ext>
            </a:extLst>
          </p:cNvPr>
          <p:cNvSpPr txBox="1">
            <a:spLocks/>
          </p:cNvSpPr>
          <p:nvPr/>
        </p:nvSpPr>
        <p:spPr>
          <a:xfrm>
            <a:off x="628650" y="1060764"/>
            <a:ext cx="7886700" cy="52904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Board is recommending an increase in the annual assessment.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Recommendation rationale: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The Board has reviewed the 2025 reserve study results which showed increased costs for maintaining the community’s assets. This increases the recommended reserve contribution by $5.7k/year (26-30) to be 100% funded. The Board believes staying above 90% funded is in the best interest of the community.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All operating costs have increased due to past inflation and prior minimum wage changes. This reduces the cash available for the reserve contribution.</a:t>
            </a:r>
            <a:endParaRPr lang="en-US" dirty="0">
              <a:solidFill>
                <a:srgbClr val="FF0000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The cash contribution (net income) to the reserve fund is projected to decrease from 2026 to 2030 with no change to the annual assessment.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Reserve interest is projected to decrease as interest rates fall and will be insufficient to cover the decreasing cash contribution.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With no increase to the assessment, the reserve funding level will drop below 90% by 2029.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Without this increase the Board will need to consider cuts to services, maintenance and possible pool hours.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The Board is recommending an increase of $60, from $510 to $570 to maintain the reserve funding above 90%. </a:t>
            </a:r>
          </a:p>
          <a:p>
            <a:pPr algn="l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FDEFA92-7E80-B9F2-D861-34D2034F90F4}"/>
              </a:ext>
            </a:extLst>
          </p:cNvPr>
          <p:cNvCxnSpPr>
            <a:cxnSpLocks/>
          </p:cNvCxnSpPr>
          <p:nvPr/>
        </p:nvCxnSpPr>
        <p:spPr>
          <a:xfrm>
            <a:off x="384175" y="834125"/>
            <a:ext cx="81311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74D5DF-829E-A7D5-C321-AEA3E5C56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302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EDEC1-CE44-9270-FA9F-8AFB16BE7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61E69-03A6-CD2B-1B74-9DD635690A54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6924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Rationale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5FDBF24-1272-4B85-C157-77E3B2847B85}"/>
              </a:ext>
            </a:extLst>
          </p:cNvPr>
          <p:cNvCxnSpPr>
            <a:cxnSpLocks/>
          </p:cNvCxnSpPr>
          <p:nvPr/>
        </p:nvCxnSpPr>
        <p:spPr>
          <a:xfrm>
            <a:off x="384175" y="1062727"/>
            <a:ext cx="81311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EAA019-84D0-994F-58A8-265AF867E929}"/>
              </a:ext>
            </a:extLst>
          </p:cNvPr>
          <p:cNvSpPr txBox="1">
            <a:spLocks/>
          </p:cNvSpPr>
          <p:nvPr/>
        </p:nvSpPr>
        <p:spPr>
          <a:xfrm>
            <a:off x="628650" y="1443935"/>
            <a:ext cx="7886700" cy="48907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u="sng" dirty="0"/>
              <a:t>Income (Dues)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The community’s income comes from your homeowner dues. If the dues had tracked the CPI over the last five years, dues would have been $590 in 2025.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  <a:p>
            <a:pPr algn="l"/>
            <a:r>
              <a:rPr lang="en-US" sz="1800" u="sng" dirty="0"/>
              <a:t>Reserve Interest Income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Interest income is projected to decrease as interest rates fall.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This interest has covered the cash contribution shortfall over the last 5 years keeping the reserves fully funded.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97881E-BD92-48B5-1717-87D4D3DF5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5333" y="2357834"/>
            <a:ext cx="3584955" cy="260243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FC1851-54FE-B037-D3D8-0A992827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4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86354-7DF9-6C9C-2042-9D13E6B94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55448-8E27-6838-3ED6-58F5A19A2FA5}"/>
              </a:ext>
            </a:extLst>
          </p:cNvPr>
          <p:cNvSpPr txBox="1">
            <a:spLocks/>
          </p:cNvSpPr>
          <p:nvPr/>
        </p:nvSpPr>
        <p:spPr>
          <a:xfrm>
            <a:off x="506412" y="131187"/>
            <a:ext cx="7886700" cy="6924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Rationale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FAFBF71-36E2-EC42-5024-4E6DA106996E}"/>
              </a:ext>
            </a:extLst>
          </p:cNvPr>
          <p:cNvCxnSpPr>
            <a:cxnSpLocks/>
          </p:cNvCxnSpPr>
          <p:nvPr/>
        </p:nvCxnSpPr>
        <p:spPr>
          <a:xfrm>
            <a:off x="384175" y="850821"/>
            <a:ext cx="81311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564AF1D-59BB-5811-F5D0-24992C170AB1}"/>
              </a:ext>
            </a:extLst>
          </p:cNvPr>
          <p:cNvSpPr txBox="1">
            <a:spLocks/>
          </p:cNvSpPr>
          <p:nvPr/>
        </p:nvSpPr>
        <p:spPr>
          <a:xfrm>
            <a:off x="628650" y="983618"/>
            <a:ext cx="7886700" cy="4890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u="sng" dirty="0"/>
              <a:t>Operating Expenses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New contracts have been signed for landscaping, 2025-30; and pool contract, 2026-28 which have captured increased costs due to inflation and previous minimum wage increases.  The property management contract has a fixed increase of 3% annually.  All other operating expenses have been increasing as well.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The pool expenses may be impacted in 2028 and 2029 by the increase in the minimum wage to $13.50 (2028) &amp; $15.00 (2029) due to recent action by the Virginia legislature which was not included in the baseline pool contract for 2026-28 or accounted for in the reserve study. This minimum wage increase will impact future expenses.</a:t>
            </a:r>
          </a:p>
          <a:p>
            <a:pPr algn="l"/>
            <a:r>
              <a:rPr lang="en-US" sz="1800" u="sng" dirty="0"/>
              <a:t>Reserve Expenses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The reserve study used a rate of 3.5% for inflation to project costs for future reserve expenditures.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The community assets are the pool &amp; pool facilities, parking lot, tennis &amp; basketball courts &amp; drainage features, two playgrounds &amp; trails.</a:t>
            </a:r>
          </a:p>
          <a:p>
            <a:pPr algn="l"/>
            <a:endParaRPr lang="en-US" sz="1800" u="sng" dirty="0"/>
          </a:p>
          <a:p>
            <a:pPr algn="l"/>
            <a:endParaRPr lang="en-US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CA93E8-E371-C4B8-C830-2818C82C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506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4747C57-CCDB-B51B-571C-7D24285496EB}"/>
              </a:ext>
            </a:extLst>
          </p:cNvPr>
          <p:cNvCxnSpPr>
            <a:cxnSpLocks/>
          </p:cNvCxnSpPr>
          <p:nvPr/>
        </p:nvCxnSpPr>
        <p:spPr>
          <a:xfrm>
            <a:off x="384175" y="850821"/>
            <a:ext cx="81311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10AFF714-4B83-AA3C-0B04-1ADAF2E5CC73}"/>
              </a:ext>
            </a:extLst>
          </p:cNvPr>
          <p:cNvSpPr txBox="1">
            <a:spLocks/>
          </p:cNvSpPr>
          <p:nvPr/>
        </p:nvSpPr>
        <p:spPr>
          <a:xfrm>
            <a:off x="506412" y="131187"/>
            <a:ext cx="7886700" cy="6924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Rationale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444A870-1E27-3664-B9D7-9FFF21520B08}"/>
              </a:ext>
            </a:extLst>
          </p:cNvPr>
          <p:cNvSpPr txBox="1">
            <a:spLocks/>
          </p:cNvSpPr>
          <p:nvPr/>
        </p:nvSpPr>
        <p:spPr>
          <a:xfrm>
            <a:off x="760853" y="983618"/>
            <a:ext cx="7886700" cy="4890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u="sng" dirty="0"/>
              <a:t>Projections</a:t>
            </a:r>
          </a:p>
          <a:p>
            <a:pPr algn="l"/>
            <a:endParaRPr lang="en-US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/>
            <a:endParaRPr lang="en-US" sz="1800" dirty="0"/>
          </a:p>
          <a:p>
            <a:pPr algn="l"/>
            <a:endParaRPr lang="en-US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02E1D8-C18F-043D-F9E6-0A26A1F4BA4C}"/>
              </a:ext>
            </a:extLst>
          </p:cNvPr>
          <p:cNvSpPr txBox="1"/>
          <p:nvPr/>
        </p:nvSpPr>
        <p:spPr>
          <a:xfrm>
            <a:off x="760853" y="5100810"/>
            <a:ext cx="76322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reserve study annual contribution is designed to keep the reserve fund fully (100%) funded.  The Board’s proposal keeps the reserve fund at least at 90% (93% in 2030).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ABEE6FF-20E3-AA6A-BEA5-5E100193C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FB57B8-791E-E043-1BD6-344AFF1E8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853" y="1400518"/>
            <a:ext cx="7652475" cy="355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9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E229C-924D-C97C-8E18-832290D7F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97601"/>
          </a:xfrm>
        </p:spPr>
        <p:txBody>
          <a:bodyPr>
            <a:normAutofit/>
          </a:bodyPr>
          <a:lstStyle/>
          <a:p>
            <a:r>
              <a:rPr lang="en-US" sz="4000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A2294-9466-1D59-900E-BB0EB1AFA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Board is strongly recommending a $60 increase to the annual assessment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2027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order to prevent us from requesting a larger increase in the future and assisting us in avoiding negative effects to the community’s reserve fund &amp; planned amenity maintenance.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Board believes this increase is in the best interest of the whole community in order to maintain our community assets &amp; continue our sound financial outlook and strongly recommends the community approve this request.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The Board would like to thank everyone for attending tonight and appreciates your concern for our community.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23C149E-46E0-BC28-D96A-5B4D8661C874}"/>
              </a:ext>
            </a:extLst>
          </p:cNvPr>
          <p:cNvCxnSpPr>
            <a:cxnSpLocks/>
          </p:cNvCxnSpPr>
          <p:nvPr/>
        </p:nvCxnSpPr>
        <p:spPr>
          <a:xfrm>
            <a:off x="384175" y="1062727"/>
            <a:ext cx="813117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8EA37C-4DBA-CD76-8C31-2FF68CCEA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379CE-EDAA-4ABC-823D-6024AE73F6B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713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465</TotalTime>
  <Words>627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KCC Special Meeting Financial Outlook 2026 to 2030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</dc:creator>
  <cp:lastModifiedBy>Palmer, Stephanie</cp:lastModifiedBy>
  <cp:revision>13</cp:revision>
  <dcterms:created xsi:type="dcterms:W3CDTF">2026-01-18T19:24:19Z</dcterms:created>
  <dcterms:modified xsi:type="dcterms:W3CDTF">2026-04-22T14:18:41Z</dcterms:modified>
</cp:coreProperties>
</file>