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95" r:id="rId3"/>
    <p:sldId id="396" r:id="rId4"/>
    <p:sldId id="304" r:id="rId5"/>
    <p:sldId id="390" r:id="rId6"/>
    <p:sldId id="394" r:id="rId7"/>
    <p:sldId id="403" r:id="rId8"/>
    <p:sldId id="335" r:id="rId9"/>
    <p:sldId id="393" r:id="rId10"/>
    <p:sldId id="385" r:id="rId11"/>
    <p:sldId id="404" r:id="rId12"/>
    <p:sldId id="381" r:id="rId13"/>
    <p:sldId id="400" r:id="rId14"/>
    <p:sldId id="401" r:id="rId15"/>
    <p:sldId id="402" r:id="rId16"/>
    <p:sldId id="399" r:id="rId17"/>
    <p:sldId id="398" r:id="rId18"/>
    <p:sldId id="397" r:id="rId19"/>
    <p:sldId id="308" r:id="rId20"/>
  </p:sldIdLst>
  <p:sldSz cx="9144000" cy="6858000" type="screen4x3"/>
  <p:notesSz cx="93853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rone"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6" autoAdjust="0"/>
    <p:restoredTop sz="95556" autoAdjust="0"/>
  </p:normalViewPr>
  <p:slideViewPr>
    <p:cSldViewPr>
      <p:cViewPr varScale="1">
        <p:scale>
          <a:sx n="109" d="100"/>
          <a:sy n="109" d="100"/>
        </p:scale>
        <p:origin x="1242"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US" dirty="0">
                <a:solidFill>
                  <a:schemeClr val="tx1"/>
                </a:solidFill>
              </a:rPr>
              <a:t>Kingstream</a:t>
            </a:r>
            <a:r>
              <a:rPr lang="en-US" baseline="0" dirty="0">
                <a:solidFill>
                  <a:schemeClr val="tx1"/>
                </a:solidFill>
              </a:rPr>
              <a:t> Community 2023 Expense budget</a:t>
            </a:r>
            <a:endParaRPr lang="en-US" dirty="0">
              <a:solidFill>
                <a:schemeClr val="tx1"/>
              </a:solidFill>
            </a:endParaRPr>
          </a:p>
        </c:rich>
      </c:tx>
      <c:overlay val="0"/>
      <c:spPr>
        <a:solidFill>
          <a:schemeClr val="accent3">
            <a:lumMod val="20000"/>
            <a:lumOff val="80000"/>
          </a:schemeClr>
        </a:solid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0.56492</cdr:x>
      <cdr:y>0.19329</cdr:y>
    </cdr:from>
    <cdr:to>
      <cdr:x>0.99891</cdr:x>
      <cdr:y>0.25579</cdr:y>
    </cdr:to>
    <cdr:sp macro="" textlink="">
      <cdr:nvSpPr>
        <cdr:cNvPr id="2" name="TextBox 1">
          <a:extLst xmlns:a="http://schemas.openxmlformats.org/drawingml/2006/main">
            <a:ext uri="{FF2B5EF4-FFF2-40B4-BE49-F238E27FC236}">
              <a16:creationId xmlns:a16="http://schemas.microsoft.com/office/drawing/2014/main" id="{4EB3B9EE-93F5-481A-A258-CBD06CD1DAEF}"/>
            </a:ext>
          </a:extLst>
        </cdr:cNvPr>
        <cdr:cNvSpPr txBox="1"/>
      </cdr:nvSpPr>
      <cdr:spPr>
        <a:xfrm xmlns:a="http://schemas.openxmlformats.org/drawingml/2006/main">
          <a:off x="4476875" y="1060973"/>
          <a:ext cx="3439284" cy="343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1" dirty="0"/>
            <a:t>Amounts in $1,000</a:t>
          </a:r>
        </a:p>
      </cdr:txBody>
    </cdr:sp>
  </cdr:relSizeAnchor>
  <cdr:relSizeAnchor xmlns:cdr="http://schemas.openxmlformats.org/drawingml/2006/chartDrawing">
    <cdr:from>
      <cdr:x>0.48478</cdr:x>
      <cdr:y>0.31904</cdr:y>
    </cdr:from>
    <cdr:to>
      <cdr:x>0.60016</cdr:x>
      <cdr:y>0.54036</cdr:y>
    </cdr:to>
    <cdr:sp macro="" textlink="">
      <cdr:nvSpPr>
        <cdr:cNvPr id="4" name="TextBox 3">
          <a:extLst xmlns:a="http://schemas.openxmlformats.org/drawingml/2006/main">
            <a:ext uri="{FF2B5EF4-FFF2-40B4-BE49-F238E27FC236}">
              <a16:creationId xmlns:a16="http://schemas.microsoft.com/office/drawing/2014/main" id="{E1FEC55A-739E-43DE-B5C0-1045E4E21561}"/>
            </a:ext>
          </a:extLst>
        </cdr:cNvPr>
        <cdr:cNvSpPr txBox="1"/>
      </cdr:nvSpPr>
      <cdr:spPr>
        <a:xfrm xmlns:a="http://schemas.openxmlformats.org/drawingml/2006/main">
          <a:off x="3841753" y="1751263"/>
          <a:ext cx="914363" cy="12148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1"/>
              </a:solidFill>
            </a:rPr>
            <a:t>Grounds and</a:t>
          </a:r>
        </a:p>
        <a:p xmlns:a="http://schemas.openxmlformats.org/drawingml/2006/main">
          <a:r>
            <a:rPr lang="en-US" sz="1400" b="1" dirty="0">
              <a:solidFill>
                <a:schemeClr val="tx1"/>
              </a:solidFill>
            </a:rPr>
            <a:t>Landscape</a:t>
          </a:r>
        </a:p>
        <a:p xmlns:a="http://schemas.openxmlformats.org/drawingml/2006/main">
          <a:pPr algn="ctr"/>
          <a:r>
            <a:rPr lang="en-US" sz="1400" b="1" dirty="0">
              <a:solidFill>
                <a:schemeClr val="tx1"/>
              </a:solidFill>
            </a:rPr>
            <a:t>26.2</a:t>
          </a:r>
          <a:br>
            <a:rPr lang="en-US" sz="1400" b="1" dirty="0">
              <a:solidFill>
                <a:schemeClr val="tx1"/>
              </a:solidFill>
            </a:rPr>
          </a:br>
          <a:r>
            <a:rPr lang="en-US" sz="1400" b="1" dirty="0">
              <a:solidFill>
                <a:schemeClr val="tx1"/>
              </a:solidFill>
            </a:rPr>
            <a:t>13%</a:t>
          </a:r>
        </a:p>
        <a:p xmlns:a="http://schemas.openxmlformats.org/drawingml/2006/main">
          <a:endParaRPr lang="en-US" sz="1100" dirty="0">
            <a:solidFill>
              <a:schemeClr val="tx1"/>
            </a:solidFill>
          </a:endParaRPr>
        </a:p>
        <a:p xmlns:a="http://schemas.openxmlformats.org/drawingml/2006/main">
          <a:endParaRPr lang="en-US" sz="1100" dirty="0">
            <a:solidFill>
              <a:schemeClr val="tx1"/>
            </a:solidFill>
          </a:endParaRPr>
        </a:p>
      </cdr:txBody>
    </cdr:sp>
  </cdr:relSizeAnchor>
  <cdr:relSizeAnchor xmlns:cdr="http://schemas.openxmlformats.org/drawingml/2006/chartDrawing">
    <cdr:from>
      <cdr:x>0.44641</cdr:x>
      <cdr:y>0.79775</cdr:y>
    </cdr:from>
    <cdr:to>
      <cdr:x>0.5618</cdr:x>
      <cdr:y>1</cdr:y>
    </cdr:to>
    <cdr:sp macro="" textlink="">
      <cdr:nvSpPr>
        <cdr:cNvPr id="5" name="TextBox 4">
          <a:extLst xmlns:a="http://schemas.openxmlformats.org/drawingml/2006/main">
            <a:ext uri="{FF2B5EF4-FFF2-40B4-BE49-F238E27FC236}">
              <a16:creationId xmlns:a16="http://schemas.microsoft.com/office/drawing/2014/main" id="{BE93384D-C242-4178-BDAD-910CE01EDDA2}"/>
            </a:ext>
          </a:extLst>
        </cdr:cNvPr>
        <cdr:cNvSpPr txBox="1"/>
      </cdr:nvSpPr>
      <cdr:spPr>
        <a:xfrm xmlns:a="http://schemas.openxmlformats.org/drawingml/2006/main">
          <a:off x="3537691" y="4378968"/>
          <a:ext cx="914443" cy="1110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1"/>
              </a:solidFill>
            </a:rPr>
            <a:t>Pool Repairs</a:t>
          </a:r>
        </a:p>
        <a:p xmlns:a="http://schemas.openxmlformats.org/drawingml/2006/main">
          <a:r>
            <a:rPr lang="en-US" sz="1400" b="1" dirty="0">
              <a:solidFill>
                <a:schemeClr val="tx1"/>
              </a:solidFill>
            </a:rPr>
            <a:t>&amp; Utilities</a:t>
          </a:r>
        </a:p>
        <a:p xmlns:a="http://schemas.openxmlformats.org/drawingml/2006/main">
          <a:pPr algn="ctr"/>
          <a:r>
            <a:rPr lang="en-US" sz="1400" b="1" dirty="0">
              <a:solidFill>
                <a:schemeClr val="tx1"/>
              </a:solidFill>
            </a:rPr>
            <a:t>  14.9</a:t>
          </a:r>
        </a:p>
        <a:p xmlns:a="http://schemas.openxmlformats.org/drawingml/2006/main">
          <a:pPr algn="ctr"/>
          <a:r>
            <a:rPr lang="en-US" sz="1400" b="1" dirty="0">
              <a:solidFill>
                <a:schemeClr val="tx1"/>
              </a:solidFill>
            </a:rPr>
            <a:t>    7%</a:t>
          </a:r>
        </a:p>
        <a:p xmlns:a="http://schemas.openxmlformats.org/drawingml/2006/main">
          <a:pPr algn="ctr"/>
          <a:endParaRPr lang="en-US" sz="1400" b="1" dirty="0">
            <a:solidFill>
              <a:schemeClr val="tx1"/>
            </a:solidFill>
          </a:endParaRPr>
        </a:p>
        <a:p xmlns:a="http://schemas.openxmlformats.org/drawingml/2006/main">
          <a:endParaRPr lang="en-US" sz="1400" b="1" dirty="0">
            <a:solidFill>
              <a:schemeClr val="tx1"/>
            </a:solidFill>
          </a:endParaRPr>
        </a:p>
      </cdr:txBody>
    </cdr:sp>
  </cdr:relSizeAnchor>
  <cdr:relSizeAnchor xmlns:cdr="http://schemas.openxmlformats.org/drawingml/2006/chartDrawing">
    <cdr:from>
      <cdr:x>0.28054</cdr:x>
      <cdr:y>0.34914</cdr:y>
    </cdr:from>
    <cdr:to>
      <cdr:x>0.46011</cdr:x>
      <cdr:y>0.61229</cdr:y>
    </cdr:to>
    <cdr:sp macro="" textlink="">
      <cdr:nvSpPr>
        <cdr:cNvPr id="6" name="TextBox 5">
          <a:extLst xmlns:a="http://schemas.openxmlformats.org/drawingml/2006/main">
            <a:ext uri="{FF2B5EF4-FFF2-40B4-BE49-F238E27FC236}">
              <a16:creationId xmlns:a16="http://schemas.microsoft.com/office/drawing/2014/main" id="{2C1F8F75-F96B-4CCF-8D7D-323E633D7080}"/>
            </a:ext>
          </a:extLst>
        </cdr:cNvPr>
        <cdr:cNvSpPr txBox="1"/>
      </cdr:nvSpPr>
      <cdr:spPr>
        <a:xfrm xmlns:a="http://schemas.openxmlformats.org/drawingml/2006/main">
          <a:off x="2223261" y="1916463"/>
          <a:ext cx="1423056" cy="14444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chemeClr val="tx1"/>
              </a:solidFill>
            </a:rPr>
            <a:t>Balance </a:t>
          </a:r>
        </a:p>
        <a:p xmlns:a="http://schemas.openxmlformats.org/drawingml/2006/main">
          <a:pPr algn="ctr"/>
          <a:r>
            <a:rPr lang="en-US" sz="1400" b="1" dirty="0">
              <a:solidFill>
                <a:schemeClr val="tx1"/>
              </a:solidFill>
            </a:rPr>
            <a:t>Available for </a:t>
          </a:r>
        </a:p>
        <a:p xmlns:a="http://schemas.openxmlformats.org/drawingml/2006/main">
          <a:pPr algn="ctr"/>
          <a:r>
            <a:rPr lang="en-US" sz="1400" b="1" dirty="0">
              <a:solidFill>
                <a:schemeClr val="tx1"/>
              </a:solidFill>
            </a:rPr>
            <a:t>Reserve </a:t>
          </a:r>
        </a:p>
        <a:p xmlns:a="http://schemas.openxmlformats.org/drawingml/2006/main">
          <a:pPr algn="ctr"/>
          <a:r>
            <a:rPr lang="en-US" sz="1400" b="1" dirty="0">
              <a:solidFill>
                <a:schemeClr val="tx1"/>
              </a:solidFill>
            </a:rPr>
            <a:t>Contribution</a:t>
          </a:r>
        </a:p>
        <a:p xmlns:a="http://schemas.openxmlformats.org/drawingml/2006/main">
          <a:pPr algn="l"/>
          <a:r>
            <a:rPr lang="en-US" sz="1400" b="1" dirty="0">
              <a:solidFill>
                <a:schemeClr val="tx1"/>
              </a:solidFill>
            </a:rPr>
            <a:t>         51.8</a:t>
          </a:r>
        </a:p>
        <a:p xmlns:a="http://schemas.openxmlformats.org/drawingml/2006/main">
          <a:pPr algn="l"/>
          <a:r>
            <a:rPr lang="en-US" sz="1400" b="1" dirty="0">
              <a:solidFill>
                <a:schemeClr val="tx1"/>
              </a:solidFill>
            </a:rPr>
            <a:t>         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4965"/>
          </a:xfrm>
          <a:prstGeom prst="rect">
            <a:avLst/>
          </a:prstGeom>
        </p:spPr>
        <p:txBody>
          <a:bodyPr vert="horz" lIns="94163" tIns="47082" rIns="94163" bIns="47082" rtlCol="0"/>
          <a:lstStyle>
            <a:lvl1pPr algn="l">
              <a:defRPr sz="1200"/>
            </a:lvl1pPr>
          </a:lstStyle>
          <a:p>
            <a:endParaRPr lang="en-US" dirty="0"/>
          </a:p>
        </p:txBody>
      </p:sp>
      <p:sp>
        <p:nvSpPr>
          <p:cNvPr id="3" name="Date Placeholder 2"/>
          <p:cNvSpPr>
            <a:spLocks noGrp="1"/>
          </p:cNvSpPr>
          <p:nvPr>
            <p:ph type="dt" sz="quarter" idx="1"/>
          </p:nvPr>
        </p:nvSpPr>
        <p:spPr>
          <a:xfrm>
            <a:off x="5316166" y="0"/>
            <a:ext cx="4066963" cy="354965"/>
          </a:xfrm>
          <a:prstGeom prst="rect">
            <a:avLst/>
          </a:prstGeom>
        </p:spPr>
        <p:txBody>
          <a:bodyPr vert="horz" lIns="94163" tIns="47082" rIns="94163" bIns="47082" rtlCol="0"/>
          <a:lstStyle>
            <a:lvl1pPr algn="r">
              <a:defRPr sz="1200"/>
            </a:lvl1pPr>
          </a:lstStyle>
          <a:p>
            <a:fld id="{E491904C-4D01-BF44-A699-B8696AEB0C0B}" type="datetimeFigureOut">
              <a:rPr lang="en-US" smtClean="0"/>
              <a:pPr/>
              <a:t>4/10/2023</a:t>
            </a:fld>
            <a:endParaRPr lang="en-US" dirty="0"/>
          </a:p>
        </p:txBody>
      </p:sp>
      <p:sp>
        <p:nvSpPr>
          <p:cNvPr id="4" name="Footer Placeholder 3"/>
          <p:cNvSpPr>
            <a:spLocks noGrp="1"/>
          </p:cNvSpPr>
          <p:nvPr>
            <p:ph type="ftr" sz="quarter" idx="2"/>
          </p:nvPr>
        </p:nvSpPr>
        <p:spPr>
          <a:xfrm>
            <a:off x="0" y="6743104"/>
            <a:ext cx="4066963" cy="354965"/>
          </a:xfrm>
          <a:prstGeom prst="rect">
            <a:avLst/>
          </a:prstGeom>
        </p:spPr>
        <p:txBody>
          <a:bodyPr vert="horz" lIns="94163" tIns="47082" rIns="94163" bIns="470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6166" y="6743104"/>
            <a:ext cx="4066963" cy="354965"/>
          </a:xfrm>
          <a:prstGeom prst="rect">
            <a:avLst/>
          </a:prstGeom>
        </p:spPr>
        <p:txBody>
          <a:bodyPr vert="horz" lIns="94163" tIns="47082" rIns="94163" bIns="47082" rtlCol="0" anchor="b"/>
          <a:lstStyle>
            <a:lvl1pPr algn="r">
              <a:defRPr sz="1200"/>
            </a:lvl1pPr>
          </a:lstStyle>
          <a:p>
            <a:fld id="{7AD6A859-101E-5A4B-B24D-9DE5CBA758B2}" type="slidenum">
              <a:rPr lang="en-US" smtClean="0"/>
              <a:pPr/>
              <a:t>‹#›</a:t>
            </a:fld>
            <a:endParaRPr lang="en-US" dirty="0"/>
          </a:p>
        </p:txBody>
      </p:sp>
    </p:spTree>
    <p:extLst>
      <p:ext uri="{BB962C8B-B14F-4D97-AF65-F5344CB8AC3E}">
        <p14:creationId xmlns:p14="http://schemas.microsoft.com/office/powerpoint/2010/main" val="1508101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4965"/>
          </a:xfrm>
          <a:prstGeom prst="rect">
            <a:avLst/>
          </a:prstGeom>
        </p:spPr>
        <p:txBody>
          <a:bodyPr vert="horz" lIns="94163" tIns="47082" rIns="94163" bIns="47082" rtlCol="0"/>
          <a:lstStyle>
            <a:lvl1pPr algn="l">
              <a:defRPr sz="1200"/>
            </a:lvl1pPr>
          </a:lstStyle>
          <a:p>
            <a:endParaRPr lang="en-US" dirty="0"/>
          </a:p>
        </p:txBody>
      </p:sp>
      <p:sp>
        <p:nvSpPr>
          <p:cNvPr id="3" name="Date Placeholder 2"/>
          <p:cNvSpPr>
            <a:spLocks noGrp="1"/>
          </p:cNvSpPr>
          <p:nvPr>
            <p:ph type="dt" idx="1"/>
          </p:nvPr>
        </p:nvSpPr>
        <p:spPr>
          <a:xfrm>
            <a:off x="5316166" y="0"/>
            <a:ext cx="4066963" cy="354965"/>
          </a:xfrm>
          <a:prstGeom prst="rect">
            <a:avLst/>
          </a:prstGeom>
        </p:spPr>
        <p:txBody>
          <a:bodyPr vert="horz" lIns="94163" tIns="47082" rIns="94163" bIns="47082" rtlCol="0"/>
          <a:lstStyle>
            <a:lvl1pPr algn="r">
              <a:defRPr sz="1200"/>
            </a:lvl1pPr>
          </a:lstStyle>
          <a:p>
            <a:fld id="{BA969B0B-2312-49FD-ACCA-0D278659099E}"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2919413" y="533400"/>
            <a:ext cx="3546475" cy="2660650"/>
          </a:xfrm>
          <a:prstGeom prst="rect">
            <a:avLst/>
          </a:prstGeom>
          <a:noFill/>
          <a:ln w="12700">
            <a:solidFill>
              <a:prstClr val="black"/>
            </a:solidFill>
          </a:ln>
        </p:spPr>
        <p:txBody>
          <a:bodyPr vert="horz" lIns="94163" tIns="47082" rIns="94163" bIns="47082" rtlCol="0" anchor="ctr"/>
          <a:lstStyle/>
          <a:p>
            <a:endParaRPr lang="en-US" dirty="0"/>
          </a:p>
        </p:txBody>
      </p:sp>
      <p:sp>
        <p:nvSpPr>
          <p:cNvPr id="5" name="Notes Placeholder 4"/>
          <p:cNvSpPr>
            <a:spLocks noGrp="1"/>
          </p:cNvSpPr>
          <p:nvPr>
            <p:ph type="body" sz="quarter" idx="3"/>
          </p:nvPr>
        </p:nvSpPr>
        <p:spPr>
          <a:xfrm>
            <a:off x="938530" y="3372168"/>
            <a:ext cx="7508240" cy="3194685"/>
          </a:xfrm>
          <a:prstGeom prst="rect">
            <a:avLst/>
          </a:prstGeom>
        </p:spPr>
        <p:txBody>
          <a:bodyPr vert="horz" lIns="94163" tIns="47082" rIns="94163" bIns="470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3104"/>
            <a:ext cx="4066963" cy="354965"/>
          </a:xfrm>
          <a:prstGeom prst="rect">
            <a:avLst/>
          </a:prstGeom>
        </p:spPr>
        <p:txBody>
          <a:bodyPr vert="horz" lIns="94163" tIns="47082" rIns="94163" bIns="470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6166" y="6743104"/>
            <a:ext cx="4066963" cy="354965"/>
          </a:xfrm>
          <a:prstGeom prst="rect">
            <a:avLst/>
          </a:prstGeom>
        </p:spPr>
        <p:txBody>
          <a:bodyPr vert="horz" lIns="94163" tIns="47082" rIns="94163" bIns="47082" rtlCol="0" anchor="b"/>
          <a:lstStyle>
            <a:lvl1pPr algn="r">
              <a:defRPr sz="1200"/>
            </a:lvl1pPr>
          </a:lstStyle>
          <a:p>
            <a:fld id="{296D90BB-20F2-48A3-9EB4-15E0343CC0B0}" type="slidenum">
              <a:rPr lang="en-US" smtClean="0"/>
              <a:pPr/>
              <a:t>‹#›</a:t>
            </a:fld>
            <a:endParaRPr lang="en-US" dirty="0"/>
          </a:p>
        </p:txBody>
      </p:sp>
    </p:spTree>
    <p:extLst>
      <p:ext uri="{BB962C8B-B14F-4D97-AF65-F5344CB8AC3E}">
        <p14:creationId xmlns:p14="http://schemas.microsoft.com/office/powerpoint/2010/main" val="16595291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008">
              <a:defRPr/>
            </a:pPr>
            <a:endParaRPr lang="en-US" sz="1100" b="1" dirty="0">
              <a:solidFill>
                <a:prstClr val="black"/>
              </a:solidFill>
            </a:endParaRPr>
          </a:p>
          <a:p>
            <a:pPr defTabSz="948008">
              <a:defRPr/>
            </a:pPr>
            <a:endParaRPr lang="en-US" sz="1100" b="1" dirty="0">
              <a:solidFill>
                <a:prstClr val="black"/>
              </a:solidFill>
            </a:endParaRPr>
          </a:p>
          <a:p>
            <a:pPr defTabSz="948008">
              <a:defRPr/>
            </a:pPr>
            <a:endParaRPr lang="en-US" sz="1600" b="1" dirty="0">
              <a:solidFill>
                <a:prstClr val="black"/>
              </a:solidFill>
            </a:endParaRPr>
          </a:p>
        </p:txBody>
      </p:sp>
      <p:sp>
        <p:nvSpPr>
          <p:cNvPr id="4" name="Slide Number Placeholder 3"/>
          <p:cNvSpPr>
            <a:spLocks noGrp="1"/>
          </p:cNvSpPr>
          <p:nvPr>
            <p:ph type="sldNum" sz="quarter" idx="10"/>
          </p:nvPr>
        </p:nvSpPr>
        <p:spPr/>
        <p:txBody>
          <a:bodyPr/>
          <a:lstStyle/>
          <a:p>
            <a:fld id="{28463EF2-27B7-4C6E-9A4A-E9C95B6CBA5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7774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938530" y="3372168"/>
            <a:ext cx="7508240" cy="3194685"/>
          </a:xfrm>
          <a:prstGeom prst="rect">
            <a:avLst/>
          </a:prstGeom>
        </p:spPr>
        <p:txBody>
          <a:bodyPr spcFirstLastPara="1" wrap="square" lIns="94160" tIns="47080" rIns="94160" bIns="47080" anchor="t" anchorCtr="0">
            <a:noAutofit/>
          </a:bodyPr>
          <a:lstStyle/>
          <a:p>
            <a:endParaRPr dirty="0"/>
          </a:p>
        </p:txBody>
      </p:sp>
      <p:sp>
        <p:nvSpPr>
          <p:cNvPr id="201" name="Google Shape;201;p14:notes"/>
          <p:cNvSpPr>
            <a:spLocks noGrp="1" noRot="1" noChangeAspect="1"/>
          </p:cNvSpPr>
          <p:nvPr>
            <p:ph type="sldImg" idx="2"/>
          </p:nvPr>
        </p:nvSpPr>
        <p:spPr>
          <a:xfrm>
            <a:off x="2919413" y="533400"/>
            <a:ext cx="3546475" cy="2660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58ACF0-D5DF-B047-9C31-76C3BA98EEFE}"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302057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6BAD6-7E6C-BE47-AB6F-059940BB77AE}"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101929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E6681-C0EF-6E47-975E-DEF13A42B5EA}"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111590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12A8A-07AE-2F41-A158-24DBDF15B596}"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242112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CE0A6-E5A9-CD4C-9FA9-89D34E968122}"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82622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90D19-B417-554A-BF46-1AEC9D1DC9F3}" type="datetime1">
              <a:rPr lang="en-US" smtClean="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322183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C83E70-73F4-E84D-A06E-A60E0E9130F6}" type="datetime1">
              <a:rPr lang="en-US" smtClean="0"/>
              <a:pPr/>
              <a:t>4/10/2023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407961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EAE00D-D83C-9047-85CC-D08849452C37}" type="datetime1">
              <a:rPr lang="en-US" smtClean="0"/>
              <a:pPr/>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87178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D6158-0ABC-3444-AFB2-1DE06011B7CE}" type="datetime1">
              <a:rPr lang="en-US" smtClean="0"/>
              <a:pPr/>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414394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FB0CA1-A8EE-C648-A0DF-2A559A46F321}" type="datetime1">
              <a:rPr lang="en-US" smtClean="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306117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8897C-512D-EC4B-A1C2-98EB22B798B5}" type="datetime1">
              <a:rPr lang="en-US" smtClean="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377775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F1671-2427-2F4E-A3B7-178212912A8D}" type="datetime1">
              <a:rPr lang="en-US" smtClean="0"/>
              <a:pPr/>
              <a:t>4/10/2023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FCDB2-4D80-4E1F-8548-AF9F36CFFA21}" type="slidenum">
              <a:rPr lang="en-US" smtClean="0"/>
              <a:pPr/>
              <a:t>‹#›</a:t>
            </a:fld>
            <a:endParaRPr lang="en-US" dirty="0"/>
          </a:p>
        </p:txBody>
      </p:sp>
    </p:spTree>
    <p:extLst>
      <p:ext uri="{BB962C8B-B14F-4D97-AF65-F5344CB8AC3E}">
        <p14:creationId xmlns:p14="http://schemas.microsoft.com/office/powerpoint/2010/main" val="59142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8A26A-3D04-41B8-AFF6-5C153C7996C9}"/>
              </a:ext>
            </a:extLst>
          </p:cNvPr>
          <p:cNvPicPr>
            <a:picLocks noChangeAspect="1"/>
          </p:cNvPicPr>
          <p:nvPr/>
        </p:nvPicPr>
        <p:blipFill>
          <a:blip r:embed="rId2"/>
          <a:stretch>
            <a:fillRect/>
          </a:stretch>
        </p:blipFill>
        <p:spPr>
          <a:xfrm>
            <a:off x="0" y="0"/>
            <a:ext cx="9144000" cy="4304044"/>
          </a:xfrm>
          <a:prstGeom prst="rect">
            <a:avLst/>
          </a:prstGeom>
        </p:spPr>
      </p:pic>
      <p:sp>
        <p:nvSpPr>
          <p:cNvPr id="2" name="Title 1"/>
          <p:cNvSpPr>
            <a:spLocks noGrp="1"/>
          </p:cNvSpPr>
          <p:nvPr>
            <p:ph type="ctrTitle"/>
          </p:nvPr>
        </p:nvSpPr>
        <p:spPr>
          <a:xfrm>
            <a:off x="381000" y="2971800"/>
            <a:ext cx="8534400" cy="1296987"/>
          </a:xfrm>
          <a:gradFill>
            <a:gsLst>
              <a:gs pos="34000">
                <a:schemeClr val="accent6">
                  <a:lumMod val="60000"/>
                  <a:lumOff val="40000"/>
                </a:schemeClr>
              </a:gs>
              <a:gs pos="55000">
                <a:schemeClr val="accent6">
                  <a:lumMod val="75000"/>
                </a:schemeClr>
              </a:gs>
              <a:gs pos="92000">
                <a:schemeClr val="accent6">
                  <a:lumMod val="60000"/>
                  <a:lumOff val="40000"/>
                </a:schemeClr>
              </a:gs>
              <a:gs pos="100000">
                <a:schemeClr val="accent6">
                  <a:lumMod val="60000"/>
                  <a:lumOff val="40000"/>
                </a:schemeClr>
              </a:gs>
            </a:gsLst>
            <a:lin ang="5400000" scaled="1"/>
          </a:gradFill>
        </p:spPr>
        <p:txBody>
          <a:bodyPr>
            <a:noAutofit/>
          </a:bodyPr>
          <a:lstStyle/>
          <a:p>
            <a:r>
              <a:rPr lang="en-GB" sz="5000" dirty="0"/>
              <a:t>Kingst</a:t>
            </a:r>
            <a:r>
              <a:rPr lang="en-GB" sz="5000" dirty="0">
                <a:solidFill>
                  <a:srgbClr val="000000"/>
                </a:solidFill>
              </a:rPr>
              <a:t>ream Community Council </a:t>
            </a:r>
            <a:r>
              <a:rPr lang="en-GB" sz="4600" dirty="0">
                <a:solidFill>
                  <a:srgbClr val="000000"/>
                </a:solidFill>
              </a:rPr>
              <a:t>2023 </a:t>
            </a:r>
            <a:r>
              <a:rPr lang="en-GB" sz="4600" dirty="0"/>
              <a:t>Annual Meeting</a:t>
            </a:r>
            <a:endParaRPr lang="en-US" sz="4600" dirty="0"/>
          </a:p>
        </p:txBody>
      </p:sp>
      <p:sp>
        <p:nvSpPr>
          <p:cNvPr id="4" name="Subtitle 3"/>
          <p:cNvSpPr>
            <a:spLocks noGrp="1"/>
          </p:cNvSpPr>
          <p:nvPr>
            <p:ph type="subTitle" idx="1"/>
          </p:nvPr>
        </p:nvSpPr>
        <p:spPr>
          <a:xfrm>
            <a:off x="1371600" y="4648200"/>
            <a:ext cx="6400800" cy="1676400"/>
          </a:xfrm>
        </p:spPr>
        <p:txBody>
          <a:bodyPr>
            <a:normAutofit lnSpcReduction="10000"/>
          </a:bodyPr>
          <a:lstStyle/>
          <a:p>
            <a:endParaRPr lang="en-GB" dirty="0">
              <a:solidFill>
                <a:schemeClr val="tx1"/>
              </a:solidFill>
            </a:endParaRPr>
          </a:p>
          <a:p>
            <a:r>
              <a:rPr lang="en-GB" dirty="0">
                <a:solidFill>
                  <a:schemeClr val="tx1"/>
                </a:solidFill>
              </a:rPr>
              <a:t>April 20, 2023</a:t>
            </a:r>
          </a:p>
          <a:p>
            <a:r>
              <a:rPr lang="en-GB" dirty="0">
                <a:solidFill>
                  <a:schemeClr val="tx1"/>
                </a:solidFill>
              </a:rPr>
              <a:t>7:00 PM</a:t>
            </a:r>
          </a:p>
        </p:txBody>
      </p:sp>
    </p:spTree>
    <p:extLst>
      <p:ext uri="{BB962C8B-B14F-4D97-AF65-F5344CB8AC3E}">
        <p14:creationId xmlns:p14="http://schemas.microsoft.com/office/powerpoint/2010/main" val="353021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5">
            <a:extLst>
              <a:ext uri="{FF2B5EF4-FFF2-40B4-BE49-F238E27FC236}">
                <a16:creationId xmlns:a16="http://schemas.microsoft.com/office/drawing/2014/main" id="{DD4CEFA8-84C3-4B05-A462-5198B39C7D93}"/>
              </a:ext>
            </a:extLst>
          </p:cNvPr>
          <p:cNvSpPr>
            <a:spLocks noGrp="1"/>
          </p:cNvSpPr>
          <p:nvPr>
            <p:ph type="title"/>
          </p:nvPr>
        </p:nvSpPr>
        <p:spPr>
          <a:xfrm>
            <a:off x="598692" y="637523"/>
            <a:ext cx="2706672" cy="1690993"/>
          </a:xfrm>
        </p:spPr>
        <p:txBody>
          <a:bodyPr vert="horz" lIns="91440" tIns="45720" rIns="91440" bIns="45720" rtlCol="0" anchor="b">
            <a:normAutofit fontScale="90000"/>
          </a:bodyPr>
          <a:lstStyle/>
          <a:p>
            <a:pPr algn="l">
              <a:lnSpc>
                <a:spcPct val="90000"/>
              </a:lnSpc>
            </a:pPr>
            <a:r>
              <a:rPr lang="en-US" sz="2200" b="1" kern="1200" dirty="0">
                <a:solidFill>
                  <a:srgbClr val="FFFFFF"/>
                </a:solidFill>
                <a:latin typeface="+mj-lt"/>
                <a:ea typeface="+mj-ea"/>
                <a:cs typeface="+mj-cs"/>
              </a:rPr>
              <a:t>Outreach Committee</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Sharon Llewellyn, Scott Graff, Sharon Kessler, and Linda Propst</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557031D1-8D35-459F-842B-758FF9B529B7}"/>
              </a:ext>
            </a:extLst>
          </p:cNvPr>
          <p:cNvSpPr>
            <a:spLocks noGrp="1"/>
          </p:cNvSpPr>
          <p:nvPr>
            <p:ph type="sldNum" sz="quarter" idx="12"/>
          </p:nvPr>
        </p:nvSpPr>
        <p:spPr>
          <a:xfrm>
            <a:off x="6462679" y="6495082"/>
            <a:ext cx="2057400" cy="365125"/>
          </a:xfrm>
          <a:prstGeom prst="ellipse">
            <a:avLst/>
          </a:prstGeom>
        </p:spPr>
        <p:txBody>
          <a:bodyPr vert="horz" lIns="91440" tIns="45720" rIns="91440" bIns="45720" rtlCol="0" anchor="ctr">
            <a:normAutofit/>
          </a:bodyPr>
          <a:lstStyle/>
          <a:p>
            <a:pPr>
              <a:spcAft>
                <a:spcPts val="600"/>
              </a:spcAft>
              <a:defRPr/>
            </a:pPr>
            <a:fld id="{8A5FCDB2-4D80-4E1F-8548-AF9F36CFFA21}" type="slidenum">
              <a:rPr lang="en-US" sz="900" smtClean="0">
                <a:solidFill>
                  <a:schemeClr val="tx1">
                    <a:lumMod val="75000"/>
                    <a:lumOff val="25000"/>
                  </a:schemeClr>
                </a:solidFill>
              </a:rPr>
              <a:pPr>
                <a:spcAft>
                  <a:spcPts val="600"/>
                </a:spcAft>
                <a:defRPr/>
              </a:pPr>
              <a:t>10</a:t>
            </a:fld>
            <a:endParaRPr lang="en-US" sz="900">
              <a:solidFill>
                <a:schemeClr val="tx1">
                  <a:lumMod val="75000"/>
                  <a:lumOff val="25000"/>
                </a:schemeClr>
              </a:solidFill>
            </a:endParaRPr>
          </a:p>
        </p:txBody>
      </p:sp>
      <p:sp>
        <p:nvSpPr>
          <p:cNvPr id="21" name="TextBox 20">
            <a:extLst>
              <a:ext uri="{FF2B5EF4-FFF2-40B4-BE49-F238E27FC236}">
                <a16:creationId xmlns:a16="http://schemas.microsoft.com/office/drawing/2014/main" id="{B42EB006-BC25-494D-9B19-B188D49BEB3E}"/>
              </a:ext>
            </a:extLst>
          </p:cNvPr>
          <p:cNvSpPr txBox="1"/>
          <p:nvPr/>
        </p:nvSpPr>
        <p:spPr>
          <a:xfrm>
            <a:off x="76200" y="228600"/>
            <a:ext cx="4190999" cy="460534"/>
          </a:xfrm>
          <a:prstGeom prst="rect">
            <a:avLst/>
          </a:prstGeom>
          <a:noFill/>
        </p:spPr>
        <p:txBody>
          <a:bodyPr wrap="square" rtlCol="0">
            <a:spAutoFit/>
          </a:bodyPr>
          <a:lstStyle/>
          <a:p>
            <a:endParaRPr lang="en-US" dirty="0"/>
          </a:p>
        </p:txBody>
      </p:sp>
      <p:sp>
        <p:nvSpPr>
          <p:cNvPr id="16" name="Title 5">
            <a:extLst>
              <a:ext uri="{FF2B5EF4-FFF2-40B4-BE49-F238E27FC236}">
                <a16:creationId xmlns:a16="http://schemas.microsoft.com/office/drawing/2014/main" id="{7352E41E-94D7-463A-9A64-1362E9C47DA5}"/>
              </a:ext>
            </a:extLst>
          </p:cNvPr>
          <p:cNvSpPr txBox="1">
            <a:spLocks/>
          </p:cNvSpPr>
          <p:nvPr/>
        </p:nvSpPr>
        <p:spPr>
          <a:xfrm>
            <a:off x="487664" y="252560"/>
            <a:ext cx="2706672" cy="1690993"/>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200" b="1" dirty="0"/>
              <a:t>Outreach Committee</a:t>
            </a:r>
            <a:br>
              <a:rPr lang="en-US" sz="2200" dirty="0"/>
            </a:br>
            <a:r>
              <a:rPr lang="en-US" sz="2200" dirty="0"/>
              <a:t>Sharon Llewellyn, Sharon Kessler, Linda Propst</a:t>
            </a:r>
            <a:br>
              <a:rPr lang="en-US" sz="2200" dirty="0"/>
            </a:br>
            <a:endParaRPr lang="en-US" sz="2200" dirty="0"/>
          </a:p>
        </p:txBody>
      </p:sp>
      <p:sp>
        <p:nvSpPr>
          <p:cNvPr id="17" name="Content Placeholder 88">
            <a:extLst>
              <a:ext uri="{FF2B5EF4-FFF2-40B4-BE49-F238E27FC236}">
                <a16:creationId xmlns:a16="http://schemas.microsoft.com/office/drawing/2014/main" id="{0A54755C-9372-4541-8DC5-FA352ECDB3CA}"/>
              </a:ext>
            </a:extLst>
          </p:cNvPr>
          <p:cNvSpPr txBox="1">
            <a:spLocks/>
          </p:cNvSpPr>
          <p:nvPr/>
        </p:nvSpPr>
        <p:spPr>
          <a:xfrm>
            <a:off x="488389" y="1967513"/>
            <a:ext cx="2705947" cy="367715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In 2022 Kingstream Outreach Committee provided  the following </a:t>
            </a:r>
          </a:p>
          <a:p>
            <a:pPr indent="-228600">
              <a:lnSpc>
                <a:spcPct val="90000"/>
              </a:lnSpc>
            </a:pPr>
            <a:r>
              <a:rPr lang="en-US" sz="1400" dirty="0"/>
              <a:t>Community Clean Up</a:t>
            </a:r>
          </a:p>
          <a:p>
            <a:pPr indent="-228600">
              <a:lnSpc>
                <a:spcPct val="90000"/>
              </a:lnSpc>
            </a:pPr>
            <a:r>
              <a:rPr lang="en-US" sz="1400" dirty="0"/>
              <a:t>Summer Splash Party</a:t>
            </a:r>
          </a:p>
          <a:p>
            <a:pPr indent="-228600">
              <a:lnSpc>
                <a:spcPct val="90000"/>
              </a:lnSpc>
            </a:pPr>
            <a:r>
              <a:rPr lang="en-US" sz="1400" dirty="0"/>
              <a:t>Dog swim</a:t>
            </a:r>
          </a:p>
          <a:p>
            <a:pPr indent="-228600">
              <a:lnSpc>
                <a:spcPct val="90000"/>
              </a:lnSpc>
            </a:pPr>
            <a:r>
              <a:rPr lang="en-US" sz="1400" dirty="0"/>
              <a:t>Halloween Block Party</a:t>
            </a:r>
          </a:p>
          <a:p>
            <a:pPr indent="-228600">
              <a:lnSpc>
                <a:spcPct val="90000"/>
              </a:lnSpc>
            </a:pPr>
            <a:r>
              <a:rPr lang="en-US" sz="1400" dirty="0"/>
              <a:t>Halloween Decoration Contest</a:t>
            </a:r>
          </a:p>
          <a:p>
            <a:pPr indent="-228600">
              <a:lnSpc>
                <a:spcPct val="90000"/>
              </a:lnSpc>
            </a:pPr>
            <a:r>
              <a:rPr lang="en-US" sz="1400" dirty="0"/>
              <a:t>Christmas Decoration Contest</a:t>
            </a:r>
          </a:p>
          <a:p>
            <a:pPr marL="57150" indent="-228600">
              <a:lnSpc>
                <a:spcPct val="90000"/>
              </a:lnSpc>
            </a:pPr>
            <a:endParaRPr lang="en-US" sz="1400" dirty="0"/>
          </a:p>
          <a:p>
            <a:pPr marL="0" indent="0">
              <a:lnSpc>
                <a:spcPct val="90000"/>
              </a:lnSpc>
              <a:buFont typeface="Arial" panose="020B0604020202020204" pitchFamily="34" charset="0"/>
              <a:buNone/>
            </a:pPr>
            <a:r>
              <a:rPr lang="en-US" sz="1400" i="1" dirty="0"/>
              <a:t>The Events Committee works with the KCC community to coordinate social gatherings.  Volunteers are always welcome to help with any event. Please contact Sharon or any Board member.</a:t>
            </a:r>
          </a:p>
          <a:p>
            <a:pPr indent="-228600">
              <a:lnSpc>
                <a:spcPct val="90000"/>
              </a:lnSpc>
            </a:pPr>
            <a:endParaRPr lang="en-US" sz="1400" dirty="0"/>
          </a:p>
        </p:txBody>
      </p:sp>
      <p:pic>
        <p:nvPicPr>
          <p:cNvPr id="2" name="Picture 1">
            <a:extLst>
              <a:ext uri="{FF2B5EF4-FFF2-40B4-BE49-F238E27FC236}">
                <a16:creationId xmlns:a16="http://schemas.microsoft.com/office/drawing/2014/main" id="{C8885C7B-7EC3-2902-8B26-D0AD6692C9A7}"/>
              </a:ext>
            </a:extLst>
          </p:cNvPr>
          <p:cNvPicPr>
            <a:picLocks noChangeAspect="1"/>
          </p:cNvPicPr>
          <p:nvPr/>
        </p:nvPicPr>
        <p:blipFill>
          <a:blip r:embed="rId2"/>
          <a:stretch>
            <a:fillRect/>
          </a:stretch>
        </p:blipFill>
        <p:spPr>
          <a:xfrm>
            <a:off x="3415667" y="637523"/>
            <a:ext cx="5322269" cy="5803895"/>
          </a:xfrm>
          <a:prstGeom prst="rect">
            <a:avLst/>
          </a:prstGeom>
        </p:spPr>
      </p:pic>
    </p:spTree>
    <p:extLst>
      <p:ext uri="{BB962C8B-B14F-4D97-AF65-F5344CB8AC3E}">
        <p14:creationId xmlns:p14="http://schemas.microsoft.com/office/powerpoint/2010/main" val="61165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642A2B-33C9-C7B4-3E68-CE0B79701455}"/>
              </a:ext>
            </a:extLst>
          </p:cNvPr>
          <p:cNvSpPr>
            <a:spLocks noGrp="1"/>
          </p:cNvSpPr>
          <p:nvPr>
            <p:ph type="sldNum" sz="quarter" idx="12"/>
          </p:nvPr>
        </p:nvSpPr>
        <p:spPr/>
        <p:txBody>
          <a:bodyPr/>
          <a:lstStyle/>
          <a:p>
            <a:fld id="{8A5FCDB2-4D80-4E1F-8548-AF9F36CFFA21}" type="slidenum">
              <a:rPr lang="en-US" smtClean="0"/>
              <a:pPr/>
              <a:t>11</a:t>
            </a:fld>
            <a:endParaRPr lang="en-US" dirty="0"/>
          </a:p>
        </p:txBody>
      </p:sp>
      <p:sp>
        <p:nvSpPr>
          <p:cNvPr id="6" name="Title 1">
            <a:extLst>
              <a:ext uri="{FF2B5EF4-FFF2-40B4-BE49-F238E27FC236}">
                <a16:creationId xmlns:a16="http://schemas.microsoft.com/office/drawing/2014/main" id="{904ED8EA-7589-83CC-F230-E2A6C2F6E7CE}"/>
              </a:ext>
            </a:extLst>
          </p:cNvPr>
          <p:cNvSpPr txBox="1">
            <a:spLocks/>
          </p:cNvSpPr>
          <p:nvPr/>
        </p:nvSpPr>
        <p:spPr>
          <a:xfrm>
            <a:off x="1122872" y="0"/>
            <a:ext cx="6858000" cy="9673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cs typeface="Calibri Light"/>
              </a:rPr>
              <a:t>Outreach</a:t>
            </a:r>
            <a:endParaRPr lang="en-US" sz="4000" b="1" dirty="0"/>
          </a:p>
        </p:txBody>
      </p:sp>
      <p:sp>
        <p:nvSpPr>
          <p:cNvPr id="7" name="Subtitle 2">
            <a:extLst>
              <a:ext uri="{FF2B5EF4-FFF2-40B4-BE49-F238E27FC236}">
                <a16:creationId xmlns:a16="http://schemas.microsoft.com/office/drawing/2014/main" id="{8A463ED6-DB00-645D-A3C9-6A014372B9E6}"/>
              </a:ext>
            </a:extLst>
          </p:cNvPr>
          <p:cNvSpPr txBox="1">
            <a:spLocks/>
          </p:cNvSpPr>
          <p:nvPr/>
        </p:nvSpPr>
        <p:spPr>
          <a:xfrm>
            <a:off x="927846" y="914400"/>
            <a:ext cx="7288306" cy="1534463"/>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Calibri"/>
              </a:rPr>
              <a:t>New Kingstream (KCC) residents get a welcome gift and  an  Orientation packet. Information includes: KCC's website, Board committee information, our Facebook page, schools, and transportation.</a:t>
            </a:r>
          </a:p>
        </p:txBody>
      </p:sp>
      <p:graphicFrame>
        <p:nvGraphicFramePr>
          <p:cNvPr id="8" name="Table 5">
            <a:extLst>
              <a:ext uri="{FF2B5EF4-FFF2-40B4-BE49-F238E27FC236}">
                <a16:creationId xmlns:a16="http://schemas.microsoft.com/office/drawing/2014/main" id="{00B4D22C-E7FF-49DB-228E-D6E239E07BCA}"/>
              </a:ext>
            </a:extLst>
          </p:cNvPr>
          <p:cNvGraphicFramePr>
            <a:graphicFrameLocks noGrp="1"/>
          </p:cNvGraphicFramePr>
          <p:nvPr>
            <p:extLst>
              <p:ext uri="{D42A27DB-BD31-4B8C-83A1-F6EECF244321}">
                <p14:modId xmlns:p14="http://schemas.microsoft.com/office/powerpoint/2010/main" val="343487222"/>
              </p:ext>
            </p:extLst>
          </p:nvPr>
        </p:nvGraphicFramePr>
        <p:xfrm>
          <a:off x="958370" y="4841061"/>
          <a:ext cx="7187003" cy="1359574"/>
        </p:xfrm>
        <a:graphic>
          <a:graphicData uri="http://schemas.openxmlformats.org/drawingml/2006/table">
            <a:tbl>
              <a:tblPr firstRow="1" bandRow="1">
                <a:tableStyleId>{5C22544A-7EE6-4342-B048-85BDC9FD1C3A}</a:tableStyleId>
              </a:tblPr>
              <a:tblGrid>
                <a:gridCol w="2063053">
                  <a:extLst>
                    <a:ext uri="{9D8B030D-6E8A-4147-A177-3AD203B41FA5}">
                      <a16:colId xmlns:a16="http://schemas.microsoft.com/office/drawing/2014/main" val="4045105413"/>
                    </a:ext>
                  </a:extLst>
                </a:gridCol>
                <a:gridCol w="1024790">
                  <a:extLst>
                    <a:ext uri="{9D8B030D-6E8A-4147-A177-3AD203B41FA5}">
                      <a16:colId xmlns:a16="http://schemas.microsoft.com/office/drawing/2014/main" val="3150866901"/>
                    </a:ext>
                  </a:extLst>
                </a:gridCol>
                <a:gridCol w="1024790">
                  <a:extLst>
                    <a:ext uri="{9D8B030D-6E8A-4147-A177-3AD203B41FA5}">
                      <a16:colId xmlns:a16="http://schemas.microsoft.com/office/drawing/2014/main" val="2760796605"/>
                    </a:ext>
                  </a:extLst>
                </a:gridCol>
                <a:gridCol w="1024790">
                  <a:extLst>
                    <a:ext uri="{9D8B030D-6E8A-4147-A177-3AD203B41FA5}">
                      <a16:colId xmlns:a16="http://schemas.microsoft.com/office/drawing/2014/main" val="1466219301"/>
                    </a:ext>
                  </a:extLst>
                </a:gridCol>
                <a:gridCol w="1024790">
                  <a:extLst>
                    <a:ext uri="{9D8B030D-6E8A-4147-A177-3AD203B41FA5}">
                      <a16:colId xmlns:a16="http://schemas.microsoft.com/office/drawing/2014/main" val="3808797592"/>
                    </a:ext>
                  </a:extLst>
                </a:gridCol>
                <a:gridCol w="1024790">
                  <a:extLst>
                    <a:ext uri="{9D8B030D-6E8A-4147-A177-3AD203B41FA5}">
                      <a16:colId xmlns:a16="http://schemas.microsoft.com/office/drawing/2014/main" val="2129835399"/>
                    </a:ext>
                  </a:extLst>
                </a:gridCol>
              </a:tblGrid>
              <a:tr h="505150">
                <a:tc gridSpan="6">
                  <a:txBody>
                    <a:bodyPr/>
                    <a:lstStyle/>
                    <a:p>
                      <a:pPr algn="ctr"/>
                      <a:r>
                        <a:rPr lang="en-US" sz="2100" b="1" dirty="0"/>
                        <a:t>Homes Welcomed in 2022</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712857"/>
                  </a:ext>
                </a:extLst>
              </a:tr>
              <a:tr h="284808">
                <a:tc>
                  <a:txBody>
                    <a:bodyPr/>
                    <a:lstStyle/>
                    <a:p>
                      <a:r>
                        <a:rPr lang="en-US" sz="1400" b="1" dirty="0"/>
                        <a:t>Quarters</a:t>
                      </a:r>
                    </a:p>
                  </a:txBody>
                  <a:tcPr marL="68580" marR="68580" marT="34290" marB="34290"/>
                </a:tc>
                <a:tc>
                  <a:txBody>
                    <a:bodyPr/>
                    <a:lstStyle/>
                    <a:p>
                      <a:r>
                        <a:rPr lang="en-US" sz="1400" b="1" dirty="0"/>
                        <a:t>Q1</a:t>
                      </a:r>
                    </a:p>
                  </a:txBody>
                  <a:tcPr marL="68580" marR="68580" marT="34290" marB="34290"/>
                </a:tc>
                <a:tc>
                  <a:txBody>
                    <a:bodyPr/>
                    <a:lstStyle/>
                    <a:p>
                      <a:pPr lvl="0">
                        <a:buNone/>
                      </a:pPr>
                      <a:r>
                        <a:rPr lang="en-US" sz="1400" b="1" dirty="0"/>
                        <a:t>Q2</a:t>
                      </a:r>
                    </a:p>
                  </a:txBody>
                  <a:tcPr marL="68580" marR="68580" marT="34290" marB="34290"/>
                </a:tc>
                <a:tc>
                  <a:txBody>
                    <a:bodyPr/>
                    <a:lstStyle/>
                    <a:p>
                      <a:r>
                        <a:rPr lang="en-US" sz="1400" b="1" dirty="0"/>
                        <a:t>Q3</a:t>
                      </a:r>
                    </a:p>
                  </a:txBody>
                  <a:tcPr marL="68580" marR="68580" marT="34290" marB="34290"/>
                </a:tc>
                <a:tc>
                  <a:txBody>
                    <a:bodyPr/>
                    <a:lstStyle/>
                    <a:p>
                      <a:pPr lvl="0">
                        <a:buNone/>
                      </a:pPr>
                      <a:r>
                        <a:rPr lang="en-US" sz="1400" b="1" dirty="0"/>
                        <a:t>Q4</a:t>
                      </a:r>
                    </a:p>
                  </a:txBody>
                  <a:tcPr marL="68580" marR="68580" marT="34290" marB="34290"/>
                </a:tc>
                <a:tc>
                  <a:txBody>
                    <a:bodyPr/>
                    <a:lstStyle/>
                    <a:p>
                      <a:pPr lvl="0">
                        <a:buNone/>
                      </a:pPr>
                      <a:r>
                        <a:rPr lang="en-US" sz="1400" b="1" dirty="0"/>
                        <a:t>Total</a:t>
                      </a:r>
                    </a:p>
                  </a:txBody>
                  <a:tcPr marL="68580" marR="68580" marT="34290" marB="34290"/>
                </a:tc>
                <a:extLst>
                  <a:ext uri="{0D108BD9-81ED-4DB2-BD59-A6C34878D82A}">
                    <a16:rowId xmlns:a16="http://schemas.microsoft.com/office/drawing/2014/main" val="2049116317"/>
                  </a:ext>
                </a:extLst>
              </a:tr>
              <a:tr h="284808">
                <a:tc>
                  <a:txBody>
                    <a:bodyPr/>
                    <a:lstStyle/>
                    <a:p>
                      <a:r>
                        <a:rPr lang="en-US" sz="1400" dirty="0"/>
                        <a:t>Welcomed</a:t>
                      </a:r>
                    </a:p>
                  </a:txBody>
                  <a:tcPr marL="68580" marR="68580" marT="34290" marB="34290"/>
                </a:tc>
                <a:tc>
                  <a:txBody>
                    <a:bodyPr/>
                    <a:lstStyle/>
                    <a:p>
                      <a:r>
                        <a:rPr lang="en-US" sz="1400" dirty="0"/>
                        <a:t>5</a:t>
                      </a:r>
                    </a:p>
                  </a:txBody>
                  <a:tcPr marL="68580" marR="68580" marT="34290" marB="34290"/>
                </a:tc>
                <a:tc>
                  <a:txBody>
                    <a:bodyPr/>
                    <a:lstStyle/>
                    <a:p>
                      <a:pPr lvl="0">
                        <a:buNone/>
                      </a:pPr>
                      <a:r>
                        <a:rPr lang="en-US" sz="1400" dirty="0"/>
                        <a:t>4</a:t>
                      </a:r>
                    </a:p>
                  </a:txBody>
                  <a:tcPr marL="68580" marR="68580" marT="34290" marB="34290"/>
                </a:tc>
                <a:tc>
                  <a:txBody>
                    <a:bodyPr/>
                    <a:lstStyle/>
                    <a:p>
                      <a:r>
                        <a:rPr lang="en-US" sz="1400" dirty="0"/>
                        <a:t> 5</a:t>
                      </a:r>
                    </a:p>
                  </a:txBody>
                  <a:tcPr marL="68580" marR="68580" marT="34290" marB="34290"/>
                </a:tc>
                <a:tc>
                  <a:txBody>
                    <a:bodyPr/>
                    <a:lstStyle/>
                    <a:p>
                      <a:pPr lvl="0">
                        <a:buNone/>
                      </a:pPr>
                      <a:r>
                        <a:rPr lang="en-US" sz="1400" dirty="0"/>
                        <a:t> 1</a:t>
                      </a:r>
                    </a:p>
                  </a:txBody>
                  <a:tcPr marL="68580" marR="68580" marT="34290" marB="34290"/>
                </a:tc>
                <a:tc>
                  <a:txBody>
                    <a:bodyPr/>
                    <a:lstStyle/>
                    <a:p>
                      <a:pPr lvl="0">
                        <a:buNone/>
                      </a:pPr>
                      <a:r>
                        <a:rPr lang="en-US" sz="1400" dirty="0"/>
                        <a:t>16</a:t>
                      </a:r>
                    </a:p>
                  </a:txBody>
                  <a:tcPr marL="68580" marR="68580" marT="34290" marB="34290"/>
                </a:tc>
                <a:extLst>
                  <a:ext uri="{0D108BD9-81ED-4DB2-BD59-A6C34878D82A}">
                    <a16:rowId xmlns:a16="http://schemas.microsoft.com/office/drawing/2014/main" val="2204123687"/>
                  </a:ext>
                </a:extLst>
              </a:tr>
              <a:tr h="284808">
                <a:tc>
                  <a:txBody>
                    <a:bodyPr/>
                    <a:lstStyle/>
                    <a:p>
                      <a:pPr lvl="0">
                        <a:buNone/>
                      </a:pPr>
                      <a:r>
                        <a:rPr lang="en-US" sz="1400" dirty="0"/>
                        <a:t>  </a:t>
                      </a:r>
                    </a:p>
                  </a:txBody>
                  <a:tcPr marL="68580" marR="68580" marT="34290" marB="34290"/>
                </a:tc>
                <a:tc>
                  <a:txBody>
                    <a:bodyPr/>
                    <a:lstStyle/>
                    <a:p>
                      <a:pPr lvl="0">
                        <a:buNone/>
                      </a:pPr>
                      <a:endParaRPr lang="en-US" sz="1400" dirty="0"/>
                    </a:p>
                  </a:txBody>
                  <a:tcPr marL="68580" marR="68580" marT="34290" marB="34290"/>
                </a:tc>
                <a:tc>
                  <a:txBody>
                    <a:bodyPr/>
                    <a:lstStyle/>
                    <a:p>
                      <a:pPr lvl="0">
                        <a:buNone/>
                      </a:pPr>
                      <a:r>
                        <a:rPr lang="en-US" sz="1400" dirty="0"/>
                        <a:t> </a:t>
                      </a:r>
                    </a:p>
                  </a:txBody>
                  <a:tcPr marL="68580" marR="68580" marT="34290" marB="34290"/>
                </a:tc>
                <a:tc>
                  <a:txBody>
                    <a:bodyPr/>
                    <a:lstStyle/>
                    <a:p>
                      <a:pPr lvl="0">
                        <a:buNone/>
                      </a:pPr>
                      <a:r>
                        <a:rPr lang="en-US" sz="1400" dirty="0"/>
                        <a:t> </a:t>
                      </a:r>
                    </a:p>
                  </a:txBody>
                  <a:tcPr marL="68580" marR="68580" marT="34290" marB="34290"/>
                </a:tc>
                <a:tc>
                  <a:txBody>
                    <a:bodyPr/>
                    <a:lstStyle/>
                    <a:p>
                      <a:pPr lvl="0">
                        <a:buNone/>
                      </a:pPr>
                      <a:endParaRPr lang="en-US" sz="1400" dirty="0"/>
                    </a:p>
                  </a:txBody>
                  <a:tcPr marL="68580" marR="68580" marT="34290" marB="34290"/>
                </a:tc>
                <a:tc>
                  <a:txBody>
                    <a:bodyPr/>
                    <a:lstStyle/>
                    <a:p>
                      <a:pPr lvl="0">
                        <a:buNone/>
                      </a:pPr>
                      <a:endParaRPr lang="en-US" sz="1400" dirty="0"/>
                    </a:p>
                  </a:txBody>
                  <a:tcPr marL="68580" marR="68580" marT="34290" marB="34290"/>
                </a:tc>
                <a:extLst>
                  <a:ext uri="{0D108BD9-81ED-4DB2-BD59-A6C34878D82A}">
                    <a16:rowId xmlns:a16="http://schemas.microsoft.com/office/drawing/2014/main" val="3548079506"/>
                  </a:ext>
                </a:extLst>
              </a:tr>
            </a:tbl>
          </a:graphicData>
        </a:graphic>
      </p:graphicFrame>
      <p:pic>
        <p:nvPicPr>
          <p:cNvPr id="9" name="Picture 8">
            <a:extLst>
              <a:ext uri="{FF2B5EF4-FFF2-40B4-BE49-F238E27FC236}">
                <a16:creationId xmlns:a16="http://schemas.microsoft.com/office/drawing/2014/main" id="{C03C4F5A-C35D-A1C1-C054-9DDBE74BD4CC}"/>
              </a:ext>
            </a:extLst>
          </p:cNvPr>
          <p:cNvPicPr>
            <a:picLocks noChangeAspect="1"/>
          </p:cNvPicPr>
          <p:nvPr/>
        </p:nvPicPr>
        <p:blipFill>
          <a:blip r:embed="rId2"/>
          <a:stretch>
            <a:fillRect/>
          </a:stretch>
        </p:blipFill>
        <p:spPr>
          <a:xfrm>
            <a:off x="927846" y="2590800"/>
            <a:ext cx="3383280" cy="1989144"/>
          </a:xfrm>
          <a:prstGeom prst="rect">
            <a:avLst/>
          </a:prstGeom>
        </p:spPr>
      </p:pic>
      <p:pic>
        <p:nvPicPr>
          <p:cNvPr id="10" name="Picture 9">
            <a:extLst>
              <a:ext uri="{FF2B5EF4-FFF2-40B4-BE49-F238E27FC236}">
                <a16:creationId xmlns:a16="http://schemas.microsoft.com/office/drawing/2014/main" id="{9DC4F914-2891-CBD2-77CE-6B380F70F1B7}"/>
              </a:ext>
            </a:extLst>
          </p:cNvPr>
          <p:cNvPicPr>
            <a:picLocks noChangeAspect="1"/>
          </p:cNvPicPr>
          <p:nvPr/>
        </p:nvPicPr>
        <p:blipFill>
          <a:blip r:embed="rId3"/>
          <a:stretch>
            <a:fillRect/>
          </a:stretch>
        </p:blipFill>
        <p:spPr>
          <a:xfrm>
            <a:off x="4832876" y="2590800"/>
            <a:ext cx="3215629" cy="1989144"/>
          </a:xfrm>
          <a:prstGeom prst="rect">
            <a:avLst/>
          </a:prstGeom>
        </p:spPr>
      </p:pic>
      <p:pic>
        <p:nvPicPr>
          <p:cNvPr id="3" name="Picture 2">
            <a:extLst>
              <a:ext uri="{FF2B5EF4-FFF2-40B4-BE49-F238E27FC236}">
                <a16:creationId xmlns:a16="http://schemas.microsoft.com/office/drawing/2014/main" id="{EF3481CD-3389-E3F0-ABAD-E05DD8D865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83" r="34520" b="43797"/>
          <a:stretch/>
        </p:blipFill>
        <p:spPr>
          <a:xfrm>
            <a:off x="5930888" y="2604578"/>
            <a:ext cx="1003312" cy="633666"/>
          </a:xfrm>
          <a:prstGeom prst="rect">
            <a:avLst/>
          </a:prstGeom>
        </p:spPr>
      </p:pic>
    </p:spTree>
    <p:extLst>
      <p:ext uri="{BB962C8B-B14F-4D97-AF65-F5344CB8AC3E}">
        <p14:creationId xmlns:p14="http://schemas.microsoft.com/office/powerpoint/2010/main" val="36288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9474"/>
            <a:ext cx="7772400" cy="1470025"/>
          </a:xfrm>
        </p:spPr>
        <p:txBody>
          <a:bodyPr>
            <a:normAutofit/>
          </a:bodyPr>
          <a:lstStyle/>
          <a:p>
            <a:pPr algn="l"/>
            <a:r>
              <a:rPr lang="en-US" dirty="0">
                <a:solidFill>
                  <a:srgbClr val="000000"/>
                </a:solidFill>
              </a:rPr>
              <a:t>Financial Goal</a:t>
            </a:r>
          </a:p>
        </p:txBody>
      </p:sp>
      <p:sp>
        <p:nvSpPr>
          <p:cNvPr id="4" name="Subtitle 3">
            <a:extLst>
              <a:ext uri="{FF2B5EF4-FFF2-40B4-BE49-F238E27FC236}">
                <a16:creationId xmlns:a16="http://schemas.microsoft.com/office/drawing/2014/main" id="{84BDC90C-7F41-4180-B039-FD88D6B0409B}"/>
              </a:ext>
            </a:extLst>
          </p:cNvPr>
          <p:cNvSpPr>
            <a:spLocks noGrp="1"/>
          </p:cNvSpPr>
          <p:nvPr>
            <p:ph type="subTitle" idx="1"/>
          </p:nvPr>
        </p:nvSpPr>
        <p:spPr>
          <a:xfrm>
            <a:off x="815307" y="1970087"/>
            <a:ext cx="7391400" cy="4267200"/>
          </a:xfrm>
        </p:spPr>
        <p:txBody>
          <a:bodyPr>
            <a:normAutofit/>
          </a:bodyPr>
          <a:lstStyle/>
          <a:p>
            <a:pPr algn="l"/>
            <a:r>
              <a:rPr lang="en-US" sz="2400" dirty="0">
                <a:solidFill>
                  <a:schemeClr val="tx1"/>
                </a:solidFill>
              </a:rPr>
              <a:t>Our financial goal is to manage and conserve financial assets in order to improve community assets for the enjoyment of the homeowners.  </a:t>
            </a:r>
          </a:p>
          <a:p>
            <a:pPr algn="l"/>
            <a:endParaRPr lang="en-US" sz="2400" strike="sngStrike" dirty="0">
              <a:solidFill>
                <a:schemeClr val="tx1"/>
              </a:solidFill>
            </a:endParaRPr>
          </a:p>
          <a:p>
            <a:pPr marL="457200" indent="-457200" algn="l">
              <a:buFont typeface="Arial" panose="020B0604020202020204" pitchFamily="34" charset="0"/>
              <a:buChar char="•"/>
            </a:pPr>
            <a:r>
              <a:rPr lang="en-US" sz="2400" b="1" dirty="0">
                <a:solidFill>
                  <a:schemeClr val="tx1"/>
                </a:solidFill>
              </a:rPr>
              <a:t>Operating Account- </a:t>
            </a:r>
            <a:r>
              <a:rPr lang="en-US" sz="2400" dirty="0">
                <a:solidFill>
                  <a:schemeClr val="tx1"/>
                </a:solidFill>
              </a:rPr>
              <a:t>Includes all recurring annual expenses &amp; dues.</a:t>
            </a:r>
          </a:p>
          <a:p>
            <a:pPr marL="457200" indent="-457200" algn="l">
              <a:buFont typeface="Arial" panose="020B0604020202020204" pitchFamily="34" charset="0"/>
              <a:buChar char="•"/>
            </a:pPr>
            <a:r>
              <a:rPr lang="en-US" sz="2400" b="1" dirty="0">
                <a:solidFill>
                  <a:schemeClr val="tx1"/>
                </a:solidFill>
              </a:rPr>
              <a:t>Reserve Account- </a:t>
            </a:r>
            <a:r>
              <a:rPr lang="en-US" sz="2400" dirty="0">
                <a:solidFill>
                  <a:schemeClr val="tx1"/>
                </a:solidFill>
              </a:rPr>
              <a:t>Includes all savings &amp; expenses to repair and replace capital assets. (Legal Requirement)</a:t>
            </a:r>
          </a:p>
          <a:p>
            <a:pPr marL="457200" indent="-457200" algn="l">
              <a:buFont typeface="Arial" panose="020B0604020202020204" pitchFamily="34" charset="0"/>
              <a:buChar char="•"/>
            </a:pP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8A5FCDB2-4D80-4E1F-8548-AF9F36CFFA21}" type="slidenum">
              <a:rPr lang="en-US" smtClean="0"/>
              <a:pPr/>
              <a:t>12</a:t>
            </a:fld>
            <a:endParaRPr lang="en-US" dirty="0"/>
          </a:p>
        </p:txBody>
      </p:sp>
      <p:pic>
        <p:nvPicPr>
          <p:cNvPr id="5" name="Picture 2" descr="C:\Users\701196668\AppData\Local\Microsoft\Windows\Temporary Internet Files\Content.IE5\F7SH5FEB\Finance[1].jpg">
            <a:extLst>
              <a:ext uri="{FF2B5EF4-FFF2-40B4-BE49-F238E27FC236}">
                <a16:creationId xmlns:a16="http://schemas.microsoft.com/office/drawing/2014/main" id="{B6FF7AD4-2ECE-4188-A7FD-8DA67D2E3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3814" y="5307807"/>
            <a:ext cx="2259264" cy="13414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C5602A4-6F83-4949-A0EB-C9BB67F7775A}"/>
              </a:ext>
            </a:extLst>
          </p:cNvPr>
          <p:cNvSpPr txBox="1">
            <a:spLocks/>
          </p:cNvSpPr>
          <p:nvPr/>
        </p:nvSpPr>
        <p:spPr>
          <a:xfrm>
            <a:off x="419100" y="-190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effectLst>
                  <a:outerShdw blurRad="38100" dist="38100" dir="2700000" algn="tl">
                    <a:srgbClr val="000000">
                      <a:alpha val="43137"/>
                    </a:srgbClr>
                  </a:outerShdw>
                </a:effectLst>
              </a:rPr>
              <a:t>FINANCES</a:t>
            </a:r>
          </a:p>
        </p:txBody>
      </p:sp>
      <p:sp>
        <p:nvSpPr>
          <p:cNvPr id="7" name="Title 1">
            <a:extLst>
              <a:ext uri="{FF2B5EF4-FFF2-40B4-BE49-F238E27FC236}">
                <a16:creationId xmlns:a16="http://schemas.microsoft.com/office/drawing/2014/main" id="{A9549D67-B127-4542-9E05-B0AF39186A67}"/>
              </a:ext>
            </a:extLst>
          </p:cNvPr>
          <p:cNvSpPr txBox="1">
            <a:spLocks/>
          </p:cNvSpPr>
          <p:nvPr/>
        </p:nvSpPr>
        <p:spPr>
          <a:xfrm>
            <a:off x="685800" y="749300"/>
            <a:ext cx="77724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br>
              <a:rPr lang="en-US" sz="1600" dirty="0"/>
            </a:br>
            <a:r>
              <a:rPr lang="en-US" sz="2000" dirty="0">
                <a:solidFill>
                  <a:prstClr val="black"/>
                </a:solidFill>
                <a:ea typeface="+mn-ea"/>
                <a:cs typeface="+mn-cs"/>
              </a:rPr>
              <a:t>Steven Fast &amp; Tyrone Yee</a:t>
            </a:r>
            <a:br>
              <a:rPr lang="en-US" sz="1600" dirty="0"/>
            </a:br>
            <a:endParaRPr lang="en-US" sz="1600" dirty="0"/>
          </a:p>
        </p:txBody>
      </p:sp>
      <p:pic>
        <p:nvPicPr>
          <p:cNvPr id="8" name="Picture 4" descr="C:\Users\701196668\AppData\Local\Microsoft\Windows\Temporary Internet Files\Content.IE5\1YSU9H7H\Cartoon-money-guy1[1].jpg">
            <a:extLst>
              <a:ext uri="{FF2B5EF4-FFF2-40B4-BE49-F238E27FC236}">
                <a16:creationId xmlns:a16="http://schemas.microsoft.com/office/drawing/2014/main" id="{14D80380-56DC-409D-BCDA-AE6B468583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633" y="222716"/>
            <a:ext cx="1219199" cy="1115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225647-B0B5-91C4-79F9-BE896C0BD9C0}"/>
              </a:ext>
            </a:extLst>
          </p:cNvPr>
          <p:cNvPicPr>
            <a:picLocks noChangeAspect="1"/>
          </p:cNvPicPr>
          <p:nvPr/>
        </p:nvPicPr>
        <p:blipFill>
          <a:blip r:embed="rId2"/>
          <a:stretch>
            <a:fillRect/>
          </a:stretch>
        </p:blipFill>
        <p:spPr>
          <a:xfrm>
            <a:off x="1524000" y="1600200"/>
            <a:ext cx="6151650" cy="4656627"/>
          </a:xfrm>
          <a:prstGeom prst="rect">
            <a:avLst/>
          </a:prstGeom>
        </p:spPr>
      </p:pic>
      <p:graphicFrame>
        <p:nvGraphicFramePr>
          <p:cNvPr id="9" name="Chart 8">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601928545"/>
              </p:ext>
            </p:extLst>
          </p:nvPr>
        </p:nvGraphicFramePr>
        <p:xfrm>
          <a:off x="770641" y="402264"/>
          <a:ext cx="7924800" cy="548914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5973432-6BF6-45A7-B159-CC22357F0FE9}"/>
              </a:ext>
            </a:extLst>
          </p:cNvPr>
          <p:cNvSpPr>
            <a:spLocks noGrp="1"/>
          </p:cNvSpPr>
          <p:nvPr>
            <p:ph type="sldNum" sz="quarter" idx="12"/>
          </p:nvPr>
        </p:nvSpPr>
        <p:spPr/>
        <p:txBody>
          <a:bodyPr/>
          <a:lstStyle/>
          <a:p>
            <a:fld id="{8A5FCDB2-4D80-4E1F-8548-AF9F36CFFA21}" type="slidenum">
              <a:rPr lang="en-US" smtClean="0"/>
              <a:pPr/>
              <a:t>13</a:t>
            </a:fld>
            <a:endParaRPr lang="en-US" dirty="0"/>
          </a:p>
        </p:txBody>
      </p:sp>
      <p:sp>
        <p:nvSpPr>
          <p:cNvPr id="3" name="TextBox 2">
            <a:extLst>
              <a:ext uri="{FF2B5EF4-FFF2-40B4-BE49-F238E27FC236}">
                <a16:creationId xmlns:a16="http://schemas.microsoft.com/office/drawing/2014/main" id="{4C0443EE-9043-485E-BA5B-6C647B3E4FF7}"/>
              </a:ext>
            </a:extLst>
          </p:cNvPr>
          <p:cNvSpPr txBox="1"/>
          <p:nvPr/>
        </p:nvSpPr>
        <p:spPr>
          <a:xfrm>
            <a:off x="495300" y="372283"/>
            <a:ext cx="8153400" cy="830997"/>
          </a:xfrm>
          <a:prstGeom prst="rect">
            <a:avLst/>
          </a:prstGeom>
          <a:noFill/>
        </p:spPr>
        <p:txBody>
          <a:bodyPr wrap="square" rtlCol="0">
            <a:spAutoFit/>
          </a:bodyPr>
          <a:lstStyle/>
          <a:p>
            <a:pPr algn="ctr"/>
            <a:r>
              <a:rPr lang="en-US" sz="4800" dirty="0"/>
              <a:t>How we spend the annual dues</a:t>
            </a:r>
          </a:p>
        </p:txBody>
      </p:sp>
      <p:sp>
        <p:nvSpPr>
          <p:cNvPr id="5" name="TextBox 4">
            <a:extLst>
              <a:ext uri="{FF2B5EF4-FFF2-40B4-BE49-F238E27FC236}">
                <a16:creationId xmlns:a16="http://schemas.microsoft.com/office/drawing/2014/main" id="{123C544D-8E19-4EF3-82EC-E752775A5F94}"/>
              </a:ext>
            </a:extLst>
          </p:cNvPr>
          <p:cNvSpPr txBox="1"/>
          <p:nvPr/>
        </p:nvSpPr>
        <p:spPr>
          <a:xfrm>
            <a:off x="5182493" y="3733800"/>
            <a:ext cx="1169103" cy="954107"/>
          </a:xfrm>
          <a:prstGeom prst="rect">
            <a:avLst/>
          </a:prstGeom>
          <a:noFill/>
        </p:spPr>
        <p:txBody>
          <a:bodyPr wrap="none" rtlCol="0">
            <a:spAutoFit/>
          </a:bodyPr>
          <a:lstStyle/>
          <a:p>
            <a:r>
              <a:rPr lang="en-US" sz="1400" b="1" dirty="0"/>
              <a:t>Pool contract</a:t>
            </a:r>
          </a:p>
          <a:p>
            <a:pPr algn="ctr"/>
            <a:r>
              <a:rPr lang="en-US" sz="1400" b="1" dirty="0"/>
              <a:t>64.8</a:t>
            </a:r>
          </a:p>
          <a:p>
            <a:pPr algn="ctr"/>
            <a:r>
              <a:rPr lang="en-US" sz="1400" b="1" dirty="0"/>
              <a:t>32%</a:t>
            </a:r>
          </a:p>
          <a:p>
            <a:endParaRPr lang="en-US" sz="1400" b="1" dirty="0"/>
          </a:p>
        </p:txBody>
      </p:sp>
      <p:sp>
        <p:nvSpPr>
          <p:cNvPr id="6" name="TextBox 5">
            <a:extLst>
              <a:ext uri="{FF2B5EF4-FFF2-40B4-BE49-F238E27FC236}">
                <a16:creationId xmlns:a16="http://schemas.microsoft.com/office/drawing/2014/main" id="{0330245A-39B0-4166-928D-ED9D76C967C0}"/>
              </a:ext>
            </a:extLst>
          </p:cNvPr>
          <p:cNvSpPr txBox="1"/>
          <p:nvPr/>
        </p:nvSpPr>
        <p:spPr>
          <a:xfrm>
            <a:off x="2743200" y="4228135"/>
            <a:ext cx="1681614" cy="1169551"/>
          </a:xfrm>
          <a:prstGeom prst="rect">
            <a:avLst/>
          </a:prstGeom>
          <a:noFill/>
        </p:spPr>
        <p:txBody>
          <a:bodyPr wrap="none" rtlCol="0">
            <a:spAutoFit/>
          </a:bodyPr>
          <a:lstStyle/>
          <a:p>
            <a:r>
              <a:rPr lang="en-US" sz="1400" b="1" dirty="0"/>
              <a:t>Property</a:t>
            </a:r>
          </a:p>
          <a:p>
            <a:r>
              <a:rPr lang="en-US" sz="1400" b="1" dirty="0"/>
              <a:t>management, Legal,</a:t>
            </a:r>
          </a:p>
          <a:p>
            <a:r>
              <a:rPr lang="en-US" sz="1400" b="1" dirty="0"/>
              <a:t>Audit, &amp; Insurance</a:t>
            </a:r>
          </a:p>
          <a:p>
            <a:r>
              <a:rPr lang="en-US" sz="1400" b="1" dirty="0"/>
              <a:t>           47.1</a:t>
            </a:r>
          </a:p>
          <a:p>
            <a:r>
              <a:rPr lang="en-US" sz="1400" b="1" dirty="0"/>
              <a:t>           23%</a:t>
            </a:r>
          </a:p>
        </p:txBody>
      </p:sp>
      <p:sp>
        <p:nvSpPr>
          <p:cNvPr id="11" name="TextBox 10">
            <a:extLst>
              <a:ext uri="{FF2B5EF4-FFF2-40B4-BE49-F238E27FC236}">
                <a16:creationId xmlns:a16="http://schemas.microsoft.com/office/drawing/2014/main" id="{C71D7722-2611-9BB5-5C4D-F33212160C1D}"/>
              </a:ext>
            </a:extLst>
          </p:cNvPr>
          <p:cNvSpPr txBox="1"/>
          <p:nvPr/>
        </p:nvSpPr>
        <p:spPr>
          <a:xfrm>
            <a:off x="1914534" y="1152537"/>
            <a:ext cx="5020559" cy="307777"/>
          </a:xfrm>
          <a:prstGeom prst="rect">
            <a:avLst/>
          </a:prstGeom>
          <a:noFill/>
        </p:spPr>
        <p:txBody>
          <a:bodyPr wrap="square" rtlCol="0">
            <a:spAutoFit/>
          </a:bodyPr>
          <a:lstStyle/>
          <a:p>
            <a:pPr algn="ctr"/>
            <a:r>
              <a:rPr lang="en-US" sz="1400" dirty="0"/>
              <a:t>KINGSTREAM COMMUNITY 2023 EXPENSE BUDGET</a:t>
            </a:r>
          </a:p>
        </p:txBody>
      </p:sp>
      <p:sp>
        <p:nvSpPr>
          <p:cNvPr id="7" name="TextBox 6">
            <a:extLst>
              <a:ext uri="{FF2B5EF4-FFF2-40B4-BE49-F238E27FC236}">
                <a16:creationId xmlns:a16="http://schemas.microsoft.com/office/drawing/2014/main" id="{130990C0-2BE2-4ABC-2574-2F5AE8E3978E}"/>
              </a:ext>
            </a:extLst>
          </p:cNvPr>
          <p:cNvSpPr txBox="1"/>
          <p:nvPr/>
        </p:nvSpPr>
        <p:spPr>
          <a:xfrm>
            <a:off x="281430" y="1600200"/>
            <a:ext cx="2209800" cy="2308324"/>
          </a:xfrm>
          <a:prstGeom prst="rect">
            <a:avLst/>
          </a:prstGeom>
          <a:noFill/>
        </p:spPr>
        <p:txBody>
          <a:bodyPr wrap="square" rtlCol="0">
            <a:spAutoFit/>
          </a:bodyPr>
          <a:lstStyle/>
          <a:p>
            <a:r>
              <a:rPr lang="en-US" dirty="0"/>
              <a:t>Total Revenue Budget</a:t>
            </a:r>
          </a:p>
          <a:p>
            <a:r>
              <a:rPr lang="en-US" dirty="0"/>
              <a:t>$204,800</a:t>
            </a:r>
          </a:p>
          <a:p>
            <a:endParaRPr lang="en-US" dirty="0"/>
          </a:p>
          <a:p>
            <a:r>
              <a:rPr lang="en-US" dirty="0"/>
              <a:t>This accounts for an increase in income of $11,940 as a result of the assessment increase</a:t>
            </a:r>
          </a:p>
        </p:txBody>
      </p:sp>
    </p:spTree>
    <p:extLst>
      <p:ext uri="{BB962C8B-B14F-4D97-AF65-F5344CB8AC3E}">
        <p14:creationId xmlns:p14="http://schemas.microsoft.com/office/powerpoint/2010/main" val="3589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5FCDB2-4D80-4E1F-8548-AF9F36CFFA21}" type="slidenum">
              <a:rPr lang="en-US" smtClean="0"/>
              <a:pPr/>
              <a:t>14</a:t>
            </a:fld>
            <a:endParaRPr lang="en-US" dirty="0"/>
          </a:p>
        </p:txBody>
      </p:sp>
      <p:sp>
        <p:nvSpPr>
          <p:cNvPr id="4" name="TextBox 3">
            <a:extLst>
              <a:ext uri="{FF2B5EF4-FFF2-40B4-BE49-F238E27FC236}">
                <a16:creationId xmlns:a16="http://schemas.microsoft.com/office/drawing/2014/main" id="{1E5D744C-A5A3-4534-9908-B41458C4E158}"/>
              </a:ext>
            </a:extLst>
          </p:cNvPr>
          <p:cNvSpPr txBox="1"/>
          <p:nvPr/>
        </p:nvSpPr>
        <p:spPr>
          <a:xfrm>
            <a:off x="609600" y="268224"/>
            <a:ext cx="8153400" cy="1200329"/>
          </a:xfrm>
          <a:prstGeom prst="rect">
            <a:avLst/>
          </a:prstGeom>
          <a:noFill/>
        </p:spPr>
        <p:txBody>
          <a:bodyPr wrap="square" rtlCol="0">
            <a:spAutoFit/>
          </a:bodyPr>
          <a:lstStyle/>
          <a:p>
            <a:pPr algn="ctr"/>
            <a:r>
              <a:rPr lang="en-US" sz="4800" dirty="0"/>
              <a:t>Operating Expenses </a:t>
            </a:r>
          </a:p>
          <a:p>
            <a:pPr algn="ctr"/>
            <a:r>
              <a:rPr lang="en-US" sz="2400" dirty="0"/>
              <a:t>Continue to be well managed</a:t>
            </a:r>
          </a:p>
        </p:txBody>
      </p:sp>
      <p:pic>
        <p:nvPicPr>
          <p:cNvPr id="8" name="Picture 7">
            <a:extLst>
              <a:ext uri="{FF2B5EF4-FFF2-40B4-BE49-F238E27FC236}">
                <a16:creationId xmlns:a16="http://schemas.microsoft.com/office/drawing/2014/main" id="{891F1649-728D-5C71-EC9C-083C37953E14}"/>
              </a:ext>
            </a:extLst>
          </p:cNvPr>
          <p:cNvPicPr>
            <a:picLocks noChangeAspect="1"/>
          </p:cNvPicPr>
          <p:nvPr/>
        </p:nvPicPr>
        <p:blipFill>
          <a:blip r:embed="rId2"/>
          <a:stretch>
            <a:fillRect/>
          </a:stretch>
        </p:blipFill>
        <p:spPr>
          <a:xfrm>
            <a:off x="990599" y="1600200"/>
            <a:ext cx="7107597" cy="4572000"/>
          </a:xfrm>
          <a:prstGeom prst="rect">
            <a:avLst/>
          </a:prstGeom>
        </p:spPr>
      </p:pic>
    </p:spTree>
    <p:extLst>
      <p:ext uri="{BB962C8B-B14F-4D97-AF65-F5344CB8AC3E}">
        <p14:creationId xmlns:p14="http://schemas.microsoft.com/office/powerpoint/2010/main" val="340020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5170-B463-44F1-90E6-58D7A558A221}"/>
              </a:ext>
            </a:extLst>
          </p:cNvPr>
          <p:cNvSpPr>
            <a:spLocks noGrp="1"/>
          </p:cNvSpPr>
          <p:nvPr>
            <p:ph type="title"/>
          </p:nvPr>
        </p:nvSpPr>
        <p:spPr/>
        <p:txBody>
          <a:bodyPr/>
          <a:lstStyle/>
          <a:p>
            <a:r>
              <a:rPr lang="en-US" b="1" dirty="0"/>
              <a:t>Highlights of Operating Expenses</a:t>
            </a:r>
            <a:endParaRPr lang="en-US" dirty="0"/>
          </a:p>
        </p:txBody>
      </p:sp>
      <p:sp>
        <p:nvSpPr>
          <p:cNvPr id="3" name="TextBox 2">
            <a:extLst>
              <a:ext uri="{FF2B5EF4-FFF2-40B4-BE49-F238E27FC236}">
                <a16:creationId xmlns:a16="http://schemas.microsoft.com/office/drawing/2014/main" id="{7A7EC88A-CBE0-49B4-8B8E-2C500E1511DF}"/>
              </a:ext>
            </a:extLst>
          </p:cNvPr>
          <p:cNvSpPr txBox="1"/>
          <p:nvPr/>
        </p:nvSpPr>
        <p:spPr>
          <a:xfrm>
            <a:off x="586921" y="1602885"/>
            <a:ext cx="8099879" cy="1323439"/>
          </a:xfrm>
          <a:prstGeom prst="rect">
            <a:avLst/>
          </a:prstGeom>
          <a:noFill/>
        </p:spPr>
        <p:txBody>
          <a:bodyPr wrap="square" rtlCol="0">
            <a:spAutoFit/>
          </a:bodyPr>
          <a:lstStyle/>
          <a:p>
            <a:r>
              <a:rPr lang="en-US" sz="1600" i="1" dirty="0"/>
              <a:t>Grounds and Landscaping</a:t>
            </a:r>
            <a:endParaRPr lang="en-US" sz="1600" dirty="0"/>
          </a:p>
          <a:p>
            <a:pPr marL="285750" lvl="0" indent="-285750">
              <a:buFont typeface="Arial" panose="020B0604020202020204" pitchFamily="34" charset="0"/>
              <a:buChar char="•"/>
            </a:pPr>
            <a:r>
              <a:rPr lang="en-US" sz="1600" dirty="0"/>
              <a:t>Expenses are stable, reflecting a six-year grounds contract with no annual escalation.</a:t>
            </a:r>
          </a:p>
          <a:p>
            <a:pPr lvl="0"/>
            <a:endParaRPr lang="en-US" sz="1600" dirty="0"/>
          </a:p>
          <a:p>
            <a:pPr lvl="0"/>
            <a:endParaRPr lang="en-US" sz="1600" dirty="0"/>
          </a:p>
          <a:p>
            <a:endParaRPr lang="en-US" sz="1600" dirty="0"/>
          </a:p>
        </p:txBody>
      </p:sp>
      <p:cxnSp>
        <p:nvCxnSpPr>
          <p:cNvPr id="5" name="Straight Connector 4">
            <a:extLst>
              <a:ext uri="{FF2B5EF4-FFF2-40B4-BE49-F238E27FC236}">
                <a16:creationId xmlns:a16="http://schemas.microsoft.com/office/drawing/2014/main" id="{F1FE5516-AD20-416F-B97D-5896AA8AE9C0}"/>
              </a:ext>
            </a:extLst>
          </p:cNvPr>
          <p:cNvCxnSpPr/>
          <p:nvPr/>
        </p:nvCxnSpPr>
        <p:spPr>
          <a:xfrm>
            <a:off x="533400" y="1417638"/>
            <a:ext cx="8153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814348B-7D10-4B5E-93D8-90AEDD4083B7}"/>
              </a:ext>
            </a:extLst>
          </p:cNvPr>
          <p:cNvSpPr>
            <a:spLocks noGrp="1"/>
          </p:cNvSpPr>
          <p:nvPr>
            <p:ph type="sldNum" sz="quarter" idx="12"/>
          </p:nvPr>
        </p:nvSpPr>
        <p:spPr/>
        <p:txBody>
          <a:bodyPr/>
          <a:lstStyle/>
          <a:p>
            <a:fld id="{8A5FCDB2-4D80-4E1F-8548-AF9F36CFFA21}" type="slidenum">
              <a:rPr lang="en-US" smtClean="0"/>
              <a:pPr/>
              <a:t>15</a:t>
            </a:fld>
            <a:endParaRPr lang="en-US" dirty="0"/>
          </a:p>
        </p:txBody>
      </p:sp>
      <p:sp>
        <p:nvSpPr>
          <p:cNvPr id="8" name="TextBox 7">
            <a:extLst>
              <a:ext uri="{FF2B5EF4-FFF2-40B4-BE49-F238E27FC236}">
                <a16:creationId xmlns:a16="http://schemas.microsoft.com/office/drawing/2014/main" id="{B737ED7D-814F-41D5-B8D7-2FAC5026A679}"/>
              </a:ext>
            </a:extLst>
          </p:cNvPr>
          <p:cNvSpPr txBox="1"/>
          <p:nvPr/>
        </p:nvSpPr>
        <p:spPr>
          <a:xfrm>
            <a:off x="582608" y="3096726"/>
            <a:ext cx="8230124" cy="1077218"/>
          </a:xfrm>
          <a:prstGeom prst="rect">
            <a:avLst/>
          </a:prstGeom>
          <a:noFill/>
        </p:spPr>
        <p:txBody>
          <a:bodyPr wrap="square" rtlCol="0">
            <a:spAutoFit/>
          </a:bodyPr>
          <a:lstStyle/>
          <a:p>
            <a:r>
              <a:rPr lang="en-US" sz="1600" i="1" dirty="0"/>
              <a:t>Pool Operations</a:t>
            </a:r>
            <a:endParaRPr lang="en-US" sz="1600" dirty="0"/>
          </a:p>
          <a:p>
            <a:pPr marL="285750" lvl="0" indent="-285750">
              <a:buFont typeface="Arial" panose="020B0604020202020204" pitchFamily="34" charset="0"/>
              <a:buChar char="•"/>
            </a:pPr>
            <a:r>
              <a:rPr lang="en-US" sz="1600" dirty="0"/>
              <a:t>The cost in 2022 included a surcharge of about $2,800 due to the increase in the minimum wage and a one-time cost of about $4,200 for the robotic pool cleaner.</a:t>
            </a:r>
          </a:p>
          <a:p>
            <a:pPr marL="285750" lvl="0" indent="-285750">
              <a:buFont typeface="Arial" panose="020B0604020202020204" pitchFamily="34" charset="0"/>
              <a:buChar char="•"/>
            </a:pPr>
            <a:endParaRPr lang="en-US" sz="1600" dirty="0"/>
          </a:p>
        </p:txBody>
      </p:sp>
      <p:sp>
        <p:nvSpPr>
          <p:cNvPr id="11" name="TextBox 10">
            <a:extLst>
              <a:ext uri="{FF2B5EF4-FFF2-40B4-BE49-F238E27FC236}">
                <a16:creationId xmlns:a16="http://schemas.microsoft.com/office/drawing/2014/main" id="{2EE931A9-0C22-4D5F-B2E9-7A93BDEFEA30}"/>
              </a:ext>
            </a:extLst>
          </p:cNvPr>
          <p:cNvSpPr txBox="1"/>
          <p:nvPr/>
        </p:nvSpPr>
        <p:spPr>
          <a:xfrm>
            <a:off x="635416" y="4758280"/>
            <a:ext cx="7315200" cy="584775"/>
          </a:xfrm>
          <a:prstGeom prst="rect">
            <a:avLst/>
          </a:prstGeom>
          <a:noFill/>
        </p:spPr>
        <p:txBody>
          <a:bodyPr wrap="square" rtlCol="0">
            <a:spAutoFit/>
          </a:bodyPr>
          <a:lstStyle/>
          <a:p>
            <a:r>
              <a:rPr lang="en-US" sz="1600" i="1" dirty="0"/>
              <a:t>Community Management</a:t>
            </a:r>
            <a:endParaRPr lang="en-US" sz="1600" dirty="0"/>
          </a:p>
          <a:p>
            <a:pPr marL="285750" lvl="0" indent="-285750">
              <a:buFont typeface="Arial" panose="020B0604020202020204" pitchFamily="34" charset="0"/>
              <a:buChar char="•"/>
            </a:pPr>
            <a:r>
              <a:rPr lang="en-US" sz="1600" dirty="0"/>
              <a:t>Legal fees were above budget in 2022, due to assessment increase planning. </a:t>
            </a:r>
          </a:p>
        </p:txBody>
      </p:sp>
      <p:sp>
        <p:nvSpPr>
          <p:cNvPr id="12" name="TextBox 11">
            <a:extLst>
              <a:ext uri="{FF2B5EF4-FFF2-40B4-BE49-F238E27FC236}">
                <a16:creationId xmlns:a16="http://schemas.microsoft.com/office/drawing/2014/main" id="{10B1EB85-576A-49BF-E15A-23189AAD2AC2}"/>
              </a:ext>
            </a:extLst>
          </p:cNvPr>
          <p:cNvSpPr txBox="1"/>
          <p:nvPr/>
        </p:nvSpPr>
        <p:spPr>
          <a:xfrm>
            <a:off x="2433506" y="2410756"/>
            <a:ext cx="4267200" cy="369332"/>
          </a:xfrm>
          <a:prstGeom prst="rect">
            <a:avLst/>
          </a:prstGeom>
          <a:noFill/>
          <a:ln w="25400">
            <a:solidFill>
              <a:schemeClr val="tx1"/>
            </a:solidFill>
          </a:ln>
        </p:spPr>
        <p:txBody>
          <a:bodyPr wrap="square" rtlCol="0">
            <a:spAutoFit/>
          </a:bodyPr>
          <a:lstStyle/>
          <a:p>
            <a:pPr algn="ctr"/>
            <a:r>
              <a:rPr lang="en-US" dirty="0"/>
              <a:t>2021:  $ 29,886        2022:  $25,449</a:t>
            </a:r>
          </a:p>
        </p:txBody>
      </p:sp>
      <p:sp>
        <p:nvSpPr>
          <p:cNvPr id="13" name="TextBox 12">
            <a:extLst>
              <a:ext uri="{FF2B5EF4-FFF2-40B4-BE49-F238E27FC236}">
                <a16:creationId xmlns:a16="http://schemas.microsoft.com/office/drawing/2014/main" id="{5672F3F2-D96B-05F2-200B-E9218DB72000}"/>
              </a:ext>
            </a:extLst>
          </p:cNvPr>
          <p:cNvSpPr txBox="1"/>
          <p:nvPr/>
        </p:nvSpPr>
        <p:spPr>
          <a:xfrm>
            <a:off x="2433506" y="4017527"/>
            <a:ext cx="4267200" cy="369332"/>
          </a:xfrm>
          <a:prstGeom prst="rect">
            <a:avLst/>
          </a:prstGeom>
          <a:noFill/>
          <a:ln w="25400">
            <a:solidFill>
              <a:schemeClr val="tx1"/>
            </a:solidFill>
          </a:ln>
        </p:spPr>
        <p:txBody>
          <a:bodyPr wrap="square" rtlCol="0">
            <a:spAutoFit/>
          </a:bodyPr>
          <a:lstStyle/>
          <a:p>
            <a:pPr algn="ctr"/>
            <a:r>
              <a:rPr lang="en-US" dirty="0"/>
              <a:t>2021:  $ 71</a:t>
            </a:r>
            <a:r>
              <a:rPr lang="en-US" sz="1800" dirty="0">
                <a:effectLst/>
                <a:ea typeface="Calibri" panose="020F0502020204030204" pitchFamily="34" charset="0"/>
              </a:rPr>
              <a:t>,613</a:t>
            </a:r>
            <a:r>
              <a:rPr lang="en-US" dirty="0"/>
              <a:t>       2022:  $79,896</a:t>
            </a:r>
          </a:p>
        </p:txBody>
      </p:sp>
      <p:sp>
        <p:nvSpPr>
          <p:cNvPr id="14" name="TextBox 13">
            <a:extLst>
              <a:ext uri="{FF2B5EF4-FFF2-40B4-BE49-F238E27FC236}">
                <a16:creationId xmlns:a16="http://schemas.microsoft.com/office/drawing/2014/main" id="{5F0A79EA-07E7-BD79-956B-02631D5E48F9}"/>
              </a:ext>
            </a:extLst>
          </p:cNvPr>
          <p:cNvSpPr txBox="1"/>
          <p:nvPr/>
        </p:nvSpPr>
        <p:spPr>
          <a:xfrm>
            <a:off x="2405226" y="5434509"/>
            <a:ext cx="4267200" cy="369332"/>
          </a:xfrm>
          <a:prstGeom prst="rect">
            <a:avLst/>
          </a:prstGeom>
          <a:noFill/>
          <a:ln w="25400">
            <a:solidFill>
              <a:schemeClr val="tx1"/>
            </a:solidFill>
          </a:ln>
        </p:spPr>
        <p:txBody>
          <a:bodyPr wrap="square" rtlCol="0">
            <a:spAutoFit/>
          </a:bodyPr>
          <a:lstStyle/>
          <a:p>
            <a:pPr algn="ctr"/>
            <a:r>
              <a:rPr lang="en-US" dirty="0"/>
              <a:t>2021:  $ 43,824       2022:  $47,494</a:t>
            </a:r>
          </a:p>
        </p:txBody>
      </p:sp>
    </p:spTree>
    <p:extLst>
      <p:ext uri="{BB962C8B-B14F-4D97-AF65-F5344CB8AC3E}">
        <p14:creationId xmlns:p14="http://schemas.microsoft.com/office/powerpoint/2010/main" val="228999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845"/>
            <a:ext cx="8180614" cy="858555"/>
          </a:xfrm>
        </p:spPr>
        <p:txBody>
          <a:bodyPr>
            <a:noAutofit/>
          </a:bodyPr>
          <a:lstStyle/>
          <a:p>
            <a:br>
              <a:rPr lang="en-US" sz="2400" b="1" dirty="0">
                <a:solidFill>
                  <a:srgbClr val="000000"/>
                </a:solidFill>
                <a:latin typeface="+mn-lt"/>
              </a:rPr>
            </a:br>
            <a:r>
              <a:rPr lang="en-US" sz="2400" b="1" dirty="0">
                <a:solidFill>
                  <a:srgbClr val="000000"/>
                </a:solidFill>
                <a:latin typeface="+mn-lt"/>
              </a:rPr>
              <a:t> Reserve Account – Tyrone Yee</a:t>
            </a:r>
            <a:br>
              <a:rPr lang="en-US" sz="2400" b="1" dirty="0">
                <a:solidFill>
                  <a:srgbClr val="000000"/>
                </a:solidFill>
                <a:latin typeface="+mn-lt"/>
              </a:rPr>
            </a:br>
            <a:r>
              <a:rPr lang="en-US" sz="2400" b="1" dirty="0">
                <a:solidFill>
                  <a:srgbClr val="000000"/>
                </a:solidFill>
                <a:latin typeface="+mn-lt"/>
              </a:rPr>
              <a:t>Major Repairs Completed</a:t>
            </a:r>
            <a:br>
              <a:rPr lang="en-US" sz="2400" dirty="0">
                <a:solidFill>
                  <a:srgbClr val="000000"/>
                </a:solidFill>
              </a:rPr>
            </a:b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8A5FCDB2-4D80-4E1F-8548-AF9F36CFFA21}" type="slidenum">
              <a:rPr lang="en-US" smtClean="0"/>
              <a:pPr/>
              <a:t>16</a:t>
            </a:fld>
            <a:endParaRPr lang="en-US" dirty="0"/>
          </a:p>
        </p:txBody>
      </p:sp>
      <p:cxnSp>
        <p:nvCxnSpPr>
          <p:cNvPr id="6" name="Straight Connector 5">
            <a:extLst>
              <a:ext uri="{FF2B5EF4-FFF2-40B4-BE49-F238E27FC236}">
                <a16:creationId xmlns:a16="http://schemas.microsoft.com/office/drawing/2014/main" id="{80E21879-5EE0-4DFC-A2B0-1731212B5C5A}"/>
              </a:ext>
            </a:extLst>
          </p:cNvPr>
          <p:cNvCxnSpPr/>
          <p:nvPr/>
        </p:nvCxnSpPr>
        <p:spPr>
          <a:xfrm>
            <a:off x="533400" y="914400"/>
            <a:ext cx="8153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4">
            <a:extLst>
              <a:ext uri="{FF2B5EF4-FFF2-40B4-BE49-F238E27FC236}">
                <a16:creationId xmlns:a16="http://schemas.microsoft.com/office/drawing/2014/main" id="{42EDD971-D05F-49D6-9A06-53F1E45B2884}"/>
              </a:ext>
            </a:extLst>
          </p:cNvPr>
          <p:cNvSpPr>
            <a:spLocks noGrp="1"/>
          </p:cNvSpPr>
          <p:nvPr>
            <p:ph idx="1"/>
          </p:nvPr>
        </p:nvSpPr>
        <p:spPr>
          <a:xfrm>
            <a:off x="288303" y="972855"/>
            <a:ext cx="8763000" cy="5898499"/>
          </a:xfrm>
        </p:spPr>
        <p:txBody>
          <a:bodyPr>
            <a:noAutofit/>
          </a:bodyPr>
          <a:lstStyle/>
          <a:p>
            <a:pPr lvl="0"/>
            <a:r>
              <a:rPr lang="en-US" sz="1800" dirty="0"/>
              <a:t>In 2017, </a:t>
            </a:r>
            <a:r>
              <a:rPr lang="en-US" sz="1800" b="1" dirty="0"/>
              <a:t>$52k </a:t>
            </a:r>
            <a:r>
              <a:rPr lang="en-US" sz="1800" dirty="0"/>
              <a:t>spent on pool white coat &amp; main pump.</a:t>
            </a:r>
          </a:p>
          <a:p>
            <a:pPr lvl="0"/>
            <a:r>
              <a:rPr lang="en-US" sz="1800" dirty="0"/>
              <a:t>In 2018, </a:t>
            </a:r>
            <a:r>
              <a:rPr lang="en-US" sz="1800" b="1" dirty="0"/>
              <a:t>$46k </a:t>
            </a:r>
            <a:r>
              <a:rPr lang="en-US" sz="1800" dirty="0"/>
              <a:t>spent on trail asphalt repairs.</a:t>
            </a:r>
          </a:p>
          <a:p>
            <a:pPr lvl="0"/>
            <a:r>
              <a:rPr lang="en-US" sz="1800" dirty="0"/>
              <a:t>In 2019, </a:t>
            </a:r>
            <a:r>
              <a:rPr lang="en-US" sz="1800" b="1" dirty="0"/>
              <a:t>$74k </a:t>
            </a:r>
            <a:r>
              <a:rPr lang="en-US" sz="1800" dirty="0"/>
              <a:t>spent on trail seal coat, basketball court drainage and pool furniture.</a:t>
            </a:r>
          </a:p>
          <a:p>
            <a:pPr lvl="0"/>
            <a:r>
              <a:rPr lang="en-US" sz="1800" dirty="0"/>
              <a:t>In 2020, </a:t>
            </a:r>
            <a:r>
              <a:rPr lang="en-US" sz="1800" b="1" dirty="0"/>
              <a:t>$43k </a:t>
            </a:r>
            <a:r>
              <a:rPr lang="en-US" sz="1800" dirty="0"/>
              <a:t>spent on tennis and basketball court repairs</a:t>
            </a:r>
          </a:p>
          <a:p>
            <a:r>
              <a:rPr lang="en-US" sz="1800" dirty="0"/>
              <a:t>In 2021, </a:t>
            </a:r>
            <a:r>
              <a:rPr lang="en-US" sz="1800" b="1" dirty="0"/>
              <a:t>$93k</a:t>
            </a:r>
            <a:r>
              <a:rPr lang="en-US" sz="1800" dirty="0"/>
              <a:t> spent for tennis court drainage, Eddyspark tot lot, trail 12, pool equipment</a:t>
            </a:r>
          </a:p>
          <a:p>
            <a:r>
              <a:rPr lang="en-US" sz="1800" dirty="0"/>
              <a:t>During 2022, </a:t>
            </a:r>
            <a:r>
              <a:rPr lang="en-US" sz="1800" b="1" dirty="0"/>
              <a:t>$6k </a:t>
            </a:r>
            <a:r>
              <a:rPr lang="en-US" sz="1800" dirty="0"/>
              <a:t>spent for:</a:t>
            </a:r>
          </a:p>
          <a:p>
            <a:pPr lvl="1"/>
            <a:r>
              <a:rPr lang="en-US" sz="1400" dirty="0"/>
              <a:t>Pool slide repair</a:t>
            </a:r>
          </a:p>
          <a:p>
            <a:pPr lvl="1"/>
            <a:r>
              <a:rPr lang="en-US" sz="1400" dirty="0"/>
              <a:t>Pool parking lot repair &amp; seal</a:t>
            </a:r>
          </a:p>
          <a:p>
            <a:pPr marL="457200" lvl="1" indent="0">
              <a:buNone/>
            </a:pPr>
            <a:r>
              <a:rPr lang="en-US" sz="1400" dirty="0"/>
              <a:t>2022 capital spending was $11k less than what was saved for these projects.</a:t>
            </a:r>
          </a:p>
          <a:p>
            <a:pPr marL="457200" lvl="1" indent="0">
              <a:buNone/>
            </a:pPr>
            <a:r>
              <a:rPr lang="en-US" sz="1400" dirty="0"/>
              <a:t>These savings will be returned to the operating account in 2023.</a:t>
            </a:r>
          </a:p>
          <a:p>
            <a:r>
              <a:rPr lang="en-US" sz="1800" dirty="0"/>
              <a:t>From 2017 to 2022,</a:t>
            </a:r>
          </a:p>
          <a:p>
            <a:pPr lvl="2"/>
            <a:r>
              <a:rPr lang="en-US" sz="1800" dirty="0"/>
              <a:t>Invested </a:t>
            </a:r>
            <a:r>
              <a:rPr lang="en-US" sz="1800" b="1" dirty="0"/>
              <a:t>$314k </a:t>
            </a:r>
            <a:r>
              <a:rPr lang="en-US" sz="1800" dirty="0"/>
              <a:t>to modernize community assets</a:t>
            </a:r>
          </a:p>
          <a:p>
            <a:pPr lvl="2"/>
            <a:r>
              <a:rPr lang="en-US" sz="1800" dirty="0"/>
              <a:t>Reserve savings were sufficient to finance these repairs                               without special dues assessments</a:t>
            </a:r>
          </a:p>
          <a:p>
            <a:pPr lvl="2"/>
            <a:r>
              <a:rPr lang="en-US" sz="1800" dirty="0"/>
              <a:t>During the past 6 years, sound project planning &amp; management              delivered cost savings on many projects</a:t>
            </a:r>
          </a:p>
          <a:p>
            <a:r>
              <a:rPr lang="en-US" sz="1800" dirty="0"/>
              <a:t>Looking ahead, less than $11k of repairs are anticipated during the next two years.</a:t>
            </a:r>
          </a:p>
          <a:p>
            <a:pPr marL="914400" lvl="2" indent="0">
              <a:buNone/>
            </a:pPr>
            <a:endParaRPr lang="en-US" sz="1800" dirty="0"/>
          </a:p>
        </p:txBody>
      </p:sp>
    </p:spTree>
    <p:extLst>
      <p:ext uri="{BB962C8B-B14F-4D97-AF65-F5344CB8AC3E}">
        <p14:creationId xmlns:p14="http://schemas.microsoft.com/office/powerpoint/2010/main" val="98613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5FCDB2-4D80-4E1F-8548-AF9F36CFFA21}" type="slidenum">
              <a:rPr lang="en-US" smtClean="0"/>
              <a:pPr/>
              <a:t>17</a:t>
            </a:fld>
            <a:endParaRPr lang="en-US" dirty="0"/>
          </a:p>
        </p:txBody>
      </p:sp>
      <p:sp>
        <p:nvSpPr>
          <p:cNvPr id="5" name="TextBox 4">
            <a:extLst>
              <a:ext uri="{FF2B5EF4-FFF2-40B4-BE49-F238E27FC236}">
                <a16:creationId xmlns:a16="http://schemas.microsoft.com/office/drawing/2014/main" id="{2EC73755-AF00-4C0B-A3EB-2142884C94FD}"/>
              </a:ext>
            </a:extLst>
          </p:cNvPr>
          <p:cNvSpPr txBox="1"/>
          <p:nvPr/>
        </p:nvSpPr>
        <p:spPr>
          <a:xfrm>
            <a:off x="954741" y="136525"/>
            <a:ext cx="7086600" cy="830997"/>
          </a:xfrm>
          <a:prstGeom prst="rect">
            <a:avLst/>
          </a:prstGeom>
          <a:noFill/>
        </p:spPr>
        <p:txBody>
          <a:bodyPr wrap="square" rtlCol="0">
            <a:spAutoFit/>
          </a:bodyPr>
          <a:lstStyle/>
          <a:p>
            <a:pPr algn="ctr"/>
            <a:r>
              <a:rPr lang="en-US" sz="2400" b="1" dirty="0">
                <a:solidFill>
                  <a:srgbClr val="000000"/>
                </a:solidFill>
              </a:rPr>
              <a:t>Annual Reserve Savings &amp; Reserve Balance</a:t>
            </a:r>
            <a:br>
              <a:rPr lang="en-US" sz="2400" b="1" dirty="0">
                <a:solidFill>
                  <a:srgbClr val="000000"/>
                </a:solidFill>
              </a:rPr>
            </a:br>
            <a:r>
              <a:rPr lang="en-US" sz="2400" b="1" dirty="0">
                <a:solidFill>
                  <a:srgbClr val="000000"/>
                </a:solidFill>
              </a:rPr>
              <a:t> are in excellent condition</a:t>
            </a:r>
            <a:endParaRPr lang="en-US" sz="2400" b="1" dirty="0"/>
          </a:p>
        </p:txBody>
      </p:sp>
      <p:sp>
        <p:nvSpPr>
          <p:cNvPr id="8" name="TextBox 7">
            <a:extLst>
              <a:ext uri="{FF2B5EF4-FFF2-40B4-BE49-F238E27FC236}">
                <a16:creationId xmlns:a16="http://schemas.microsoft.com/office/drawing/2014/main" id="{A39C125B-2D52-41F1-B2A3-DFAFAD21337E}"/>
              </a:ext>
            </a:extLst>
          </p:cNvPr>
          <p:cNvSpPr txBox="1"/>
          <p:nvPr/>
        </p:nvSpPr>
        <p:spPr>
          <a:xfrm>
            <a:off x="1219200" y="980081"/>
            <a:ext cx="7239000" cy="553997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dirty="0"/>
              <a:t>In 2022:</a:t>
            </a:r>
          </a:p>
          <a:p>
            <a:pPr marL="742950" lvl="1" indent="-285750">
              <a:spcAft>
                <a:spcPts val="300"/>
              </a:spcAft>
              <a:buFont typeface="Arial" panose="020B0604020202020204" pitchFamily="34" charset="0"/>
              <a:buChar char="•"/>
            </a:pPr>
            <a:r>
              <a:rPr lang="en-US" dirty="0"/>
              <a:t>Reserve contribution was </a:t>
            </a:r>
            <a:r>
              <a:rPr lang="en-US" b="1" dirty="0"/>
              <a:t>$45k</a:t>
            </a:r>
            <a:r>
              <a:rPr lang="en-US" dirty="0"/>
              <a:t>,                                               compared to the annual target of $53k</a:t>
            </a:r>
          </a:p>
          <a:p>
            <a:pPr marL="742950" lvl="1" indent="-285750">
              <a:spcAft>
                <a:spcPts val="300"/>
              </a:spcAft>
              <a:buFont typeface="Arial" panose="020B0604020202020204" pitchFamily="34" charset="0"/>
              <a:buChar char="•"/>
            </a:pPr>
            <a:r>
              <a:rPr lang="en-US" dirty="0"/>
              <a:t>Included in the $45k contribution was</a:t>
            </a:r>
          </a:p>
          <a:p>
            <a:pPr lvl="1">
              <a:spcAft>
                <a:spcPts val="300"/>
              </a:spcAft>
            </a:pPr>
            <a:r>
              <a:rPr lang="en-US" dirty="0"/>
              <a:t>	Interest income of $7k and</a:t>
            </a:r>
          </a:p>
          <a:p>
            <a:pPr lvl="1">
              <a:spcAft>
                <a:spcPts val="300"/>
              </a:spcAft>
            </a:pPr>
            <a:r>
              <a:rPr lang="en-US" dirty="0"/>
              <a:t>	Operating account surplus of $36k</a:t>
            </a:r>
          </a:p>
          <a:p>
            <a:pPr lvl="1">
              <a:spcAft>
                <a:spcPts val="300"/>
              </a:spcAft>
            </a:pPr>
            <a:r>
              <a:rPr lang="en-US" b="1" dirty="0"/>
              <a:t>	</a:t>
            </a:r>
            <a:r>
              <a:rPr lang="en-US" dirty="0"/>
              <a:t>(saved as a pre-payment for 2023)</a:t>
            </a:r>
          </a:p>
          <a:p>
            <a:pPr lvl="1">
              <a:spcAft>
                <a:spcPts val="300"/>
              </a:spcAft>
            </a:pPr>
            <a:endParaRPr lang="en-US" dirty="0"/>
          </a:p>
          <a:p>
            <a:pPr marL="285750" indent="-285750">
              <a:spcAft>
                <a:spcPts val="300"/>
              </a:spcAft>
              <a:buFont typeface="Arial" panose="020B0604020202020204" pitchFamily="34" charset="0"/>
              <a:buChar char="•"/>
            </a:pPr>
            <a:r>
              <a:rPr lang="en-US" dirty="0"/>
              <a:t>Over the 5 years 2018 to 2022, Reserve contribution (excluding $36k pre-payment) totaled </a:t>
            </a:r>
            <a:r>
              <a:rPr lang="en-US" b="1" dirty="0"/>
              <a:t>$290k</a:t>
            </a:r>
            <a:r>
              <a:rPr lang="en-US" dirty="0"/>
              <a:t>, or $58k per year.</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The Reserve Balance at the end of 2022 was </a:t>
            </a:r>
            <a:r>
              <a:rPr lang="en-US" b="1" dirty="0"/>
              <a:t>$605k </a:t>
            </a:r>
            <a:r>
              <a:rPr lang="en-US" dirty="0"/>
              <a:t>(including $36k pre-payment) compared to a target of $570k. The Reserve Balance is in excellent financial condition and fully funded since 2015.</a:t>
            </a:r>
          </a:p>
          <a:p>
            <a:pPr>
              <a:spcAft>
                <a:spcPts val="300"/>
              </a:spcAft>
            </a:pPr>
            <a:endParaRPr lang="en-US" dirty="0"/>
          </a:p>
          <a:p>
            <a:pPr marL="285750" indent="-285750">
              <a:spcAft>
                <a:spcPts val="300"/>
              </a:spcAft>
              <a:buFont typeface="Arial" panose="020B0604020202020204" pitchFamily="34" charset="0"/>
              <a:buChar char="•"/>
            </a:pPr>
            <a:r>
              <a:rPr lang="en-US" dirty="0"/>
              <a:t>The Reserve Balance investments are well positioned by capturing increases in interest rates.</a:t>
            </a:r>
          </a:p>
          <a:p>
            <a:pPr>
              <a:spcAft>
                <a:spcPts val="300"/>
              </a:spcAft>
            </a:pPr>
            <a:endParaRPr lang="en-US" dirty="0"/>
          </a:p>
        </p:txBody>
      </p:sp>
      <p:cxnSp>
        <p:nvCxnSpPr>
          <p:cNvPr id="6" name="Straight Connector 5">
            <a:extLst>
              <a:ext uri="{FF2B5EF4-FFF2-40B4-BE49-F238E27FC236}">
                <a16:creationId xmlns:a16="http://schemas.microsoft.com/office/drawing/2014/main" id="{9D4F081F-D26B-45C1-AE70-694AAECEE225}"/>
              </a:ext>
            </a:extLst>
          </p:cNvPr>
          <p:cNvCxnSpPr/>
          <p:nvPr/>
        </p:nvCxnSpPr>
        <p:spPr>
          <a:xfrm>
            <a:off x="533400" y="973801"/>
            <a:ext cx="8153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4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99094"/>
          </a:xfrm>
        </p:spPr>
        <p:txBody>
          <a:bodyPr>
            <a:normAutofit fontScale="90000"/>
          </a:bodyPr>
          <a:lstStyle/>
          <a:p>
            <a:pPr algn="ctr"/>
            <a:r>
              <a:rPr lang="en-US" sz="3100" b="1" dirty="0">
                <a:latin typeface="+mn-lt"/>
              </a:rPr>
              <a:t>Kingstream Community Council </a:t>
            </a:r>
            <a:br>
              <a:rPr lang="en-US" sz="3100" b="1" dirty="0">
                <a:latin typeface="+mn-lt"/>
              </a:rPr>
            </a:br>
            <a:br>
              <a:rPr lang="en-US" sz="2800" dirty="0"/>
            </a:br>
            <a:endParaRPr lang="en-US" sz="2800" i="1" dirty="0"/>
          </a:p>
        </p:txBody>
      </p:sp>
      <p:sp>
        <p:nvSpPr>
          <p:cNvPr id="4" name="Slide Number Placeholder 3"/>
          <p:cNvSpPr>
            <a:spLocks noGrp="1"/>
          </p:cNvSpPr>
          <p:nvPr>
            <p:ph type="sldNum" sz="quarter" idx="12"/>
          </p:nvPr>
        </p:nvSpPr>
        <p:spPr/>
        <p:txBody>
          <a:bodyPr/>
          <a:lstStyle/>
          <a:p>
            <a:fld id="{8A5FCDB2-4D80-4E1F-8548-AF9F36CFFA21}" type="slidenum">
              <a:rPr lang="en-US" smtClean="0"/>
              <a:pPr/>
              <a:t>18</a:t>
            </a:fld>
            <a:endParaRPr lang="en-US" dirty="0"/>
          </a:p>
        </p:txBody>
      </p:sp>
      <p:cxnSp>
        <p:nvCxnSpPr>
          <p:cNvPr id="5" name="Straight Connector 4">
            <a:extLst>
              <a:ext uri="{FF2B5EF4-FFF2-40B4-BE49-F238E27FC236}">
                <a16:creationId xmlns:a16="http://schemas.microsoft.com/office/drawing/2014/main" id="{1474F1CB-033A-445A-99EB-C7355B86313B}"/>
              </a:ext>
            </a:extLst>
          </p:cNvPr>
          <p:cNvCxnSpPr/>
          <p:nvPr/>
        </p:nvCxnSpPr>
        <p:spPr>
          <a:xfrm>
            <a:off x="533400" y="1417638"/>
            <a:ext cx="8153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8CB5C81-60B1-46BF-B0A3-A3F5738CF7E1}"/>
              </a:ext>
            </a:extLst>
          </p:cNvPr>
          <p:cNvSpPr>
            <a:spLocks noGrp="1"/>
          </p:cNvSpPr>
          <p:nvPr>
            <p:ph idx="1"/>
          </p:nvPr>
        </p:nvSpPr>
        <p:spPr>
          <a:xfrm>
            <a:off x="713232" y="1174750"/>
            <a:ext cx="7973568" cy="5181600"/>
          </a:xfrm>
        </p:spPr>
        <p:txBody>
          <a:bodyPr>
            <a:noAutofit/>
          </a:bodyPr>
          <a:lstStyle/>
          <a:p>
            <a:pPr algn="ctr">
              <a:buNone/>
            </a:pPr>
            <a:endParaRPr lang="en-US" sz="2000" dirty="0"/>
          </a:p>
          <a:p>
            <a:pPr lvl="1">
              <a:spcAft>
                <a:spcPts val="600"/>
              </a:spcAft>
              <a:buFont typeface="Arial" panose="020B0604020202020204" pitchFamily="34" charset="0"/>
              <a:buChar char="•"/>
            </a:pPr>
            <a:r>
              <a:rPr lang="en-US" sz="1800" b="1" dirty="0"/>
              <a:t>In 2023, Kingstream is in excellent health</a:t>
            </a:r>
          </a:p>
          <a:p>
            <a:pPr lvl="2">
              <a:spcAft>
                <a:spcPts val="600"/>
              </a:spcAft>
            </a:pPr>
            <a:r>
              <a:rPr lang="en-US" sz="1800" dirty="0"/>
              <a:t>Community assets are in excellent condition                                           from ongoing modernization investments.</a:t>
            </a:r>
          </a:p>
          <a:p>
            <a:pPr lvl="2">
              <a:spcAft>
                <a:spcPts val="600"/>
              </a:spcAft>
            </a:pPr>
            <a:r>
              <a:rPr lang="en-US" sz="1800" dirty="0"/>
              <a:t>Financial Reserves are fully funded and about $55k                                                              higher than the level at the 2017 start of major repairs.</a:t>
            </a:r>
          </a:p>
          <a:p>
            <a:pPr lvl="2">
              <a:spcAft>
                <a:spcPts val="600"/>
              </a:spcAft>
            </a:pPr>
            <a:r>
              <a:rPr lang="en-US" sz="1800" dirty="0"/>
              <a:t>No major repairs are planned for the next two years.</a:t>
            </a:r>
          </a:p>
          <a:p>
            <a:pPr lvl="2">
              <a:spcAft>
                <a:spcPts val="600"/>
              </a:spcAft>
            </a:pPr>
            <a:r>
              <a:rPr lang="en-US" sz="1800" dirty="0"/>
              <a:t>The approved assessment increase will provide funds to cover the minimum wage increases which have impacted pool contract costs.</a:t>
            </a:r>
          </a:p>
          <a:p>
            <a:pPr lvl="1">
              <a:spcAft>
                <a:spcPts val="600"/>
              </a:spcAft>
            </a:pPr>
            <a:endParaRPr lang="en-US" sz="1800" dirty="0"/>
          </a:p>
        </p:txBody>
      </p:sp>
    </p:spTree>
    <p:extLst>
      <p:ext uri="{BB962C8B-B14F-4D97-AF65-F5344CB8AC3E}">
        <p14:creationId xmlns:p14="http://schemas.microsoft.com/office/powerpoint/2010/main" val="181432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5FCDB2-4D80-4E1F-8548-AF9F36CFFA21}" type="slidenum">
              <a:rPr lang="en-US" smtClean="0"/>
              <a:pPr/>
              <a:t>19</a:t>
            </a:fld>
            <a:endParaRPr lang="en-US" dirty="0"/>
          </a:p>
        </p:txBody>
      </p:sp>
      <p:sp>
        <p:nvSpPr>
          <p:cNvPr id="5" name="Flowchart: Alternate Process 4"/>
          <p:cNvSpPr/>
          <p:nvPr/>
        </p:nvSpPr>
        <p:spPr>
          <a:xfrm>
            <a:off x="590548" y="152400"/>
            <a:ext cx="8077201" cy="6520934"/>
          </a:xfrm>
          <a:prstGeom prst="flowChartAlternateProcess">
            <a:avLst/>
          </a:prstGeom>
          <a:solidFill>
            <a:schemeClr val="accent3">
              <a:lumMod val="20000"/>
              <a:lumOff val="8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en-GB" sz="3600" b="1" u="sng" dirty="0">
                <a:solidFill>
                  <a:srgbClr val="000000"/>
                </a:solidFill>
                <a:latin typeface="Arial Rounded MT Bold" panose="020F0704030504030204" pitchFamily="34" charset="0"/>
                <a:cs typeface="Lucida Calligraphy"/>
              </a:rPr>
              <a:t>Board of Directors Terms</a:t>
            </a:r>
            <a:r>
              <a:rPr lang="en-GB" sz="1900" dirty="0">
                <a:solidFill>
                  <a:srgbClr val="000000"/>
                </a:solidFill>
                <a:latin typeface="Arial Rounded MT Bold" panose="020F0704030504030204" pitchFamily="34" charset="0"/>
                <a:cs typeface="Lucida Calligraphy"/>
              </a:rPr>
              <a:t>	</a:t>
            </a:r>
          </a:p>
          <a:p>
            <a:pPr>
              <a:spcBef>
                <a:spcPts val="200"/>
              </a:spcBef>
              <a:buNone/>
            </a:pPr>
            <a:r>
              <a:rPr lang="en-GB" sz="1900" dirty="0">
                <a:solidFill>
                  <a:srgbClr val="000000"/>
                </a:solidFill>
                <a:latin typeface="Arial Rounded MT Bold" panose="020F0704030504030204" pitchFamily="34" charset="0"/>
                <a:cs typeface="Lucida Calligraphy"/>
              </a:rPr>
              <a:t>2023</a:t>
            </a:r>
          </a:p>
          <a:p>
            <a:pPr>
              <a:spcBef>
                <a:spcPts val="200"/>
              </a:spcBef>
              <a:buNone/>
            </a:pPr>
            <a:r>
              <a:rPr lang="en-GB" sz="1900" dirty="0">
                <a:solidFill>
                  <a:srgbClr val="000000"/>
                </a:solidFill>
                <a:latin typeface="Arial Rounded MT Bold" panose="020F0704030504030204" pitchFamily="34" charset="0"/>
                <a:cs typeface="Lucida Calligraphy"/>
              </a:rPr>
              <a:t>    Peter Mech</a:t>
            </a:r>
          </a:p>
          <a:p>
            <a:pPr>
              <a:spcBef>
                <a:spcPts val="200"/>
              </a:spcBef>
              <a:buNone/>
            </a:pPr>
            <a:r>
              <a:rPr lang="en-GB" sz="1900" dirty="0">
                <a:solidFill>
                  <a:srgbClr val="000000"/>
                </a:solidFill>
                <a:latin typeface="Arial Rounded MT Bold" panose="020F0704030504030204" pitchFamily="34" charset="0"/>
                <a:cs typeface="Lucida Calligraphy"/>
              </a:rPr>
              <a:t>    Sharon Llewellyn          	    </a:t>
            </a:r>
          </a:p>
          <a:p>
            <a:pPr>
              <a:spcBef>
                <a:spcPts val="200"/>
              </a:spcBef>
              <a:buNone/>
            </a:pPr>
            <a:r>
              <a:rPr lang="en-GB" sz="1900" dirty="0">
                <a:solidFill>
                  <a:srgbClr val="000000"/>
                </a:solidFill>
                <a:latin typeface="Arial Rounded MT Bold" panose="020F0704030504030204" pitchFamily="34" charset="0"/>
                <a:cs typeface="Lucida Calligraphy"/>
              </a:rPr>
              <a:t>    Tyrone Yee</a:t>
            </a:r>
          </a:p>
          <a:p>
            <a:pPr>
              <a:spcBef>
                <a:spcPts val="200"/>
              </a:spcBef>
              <a:buNone/>
            </a:pPr>
            <a:r>
              <a:rPr lang="en-GB" sz="1900" dirty="0">
                <a:solidFill>
                  <a:srgbClr val="000000"/>
                </a:solidFill>
                <a:latin typeface="Arial Rounded MT Bold" panose="020F0704030504030204" pitchFamily="34" charset="0"/>
                <a:cs typeface="Lucida Calligraphy"/>
              </a:rPr>
              <a:t>2024</a:t>
            </a:r>
          </a:p>
          <a:p>
            <a:pPr>
              <a:spcBef>
                <a:spcPts val="200"/>
              </a:spcBef>
              <a:buNone/>
            </a:pPr>
            <a:r>
              <a:rPr lang="en-GB" sz="1900" dirty="0">
                <a:solidFill>
                  <a:srgbClr val="000000"/>
                </a:solidFill>
                <a:latin typeface="Arial Rounded MT Bold" panose="020F0704030504030204" pitchFamily="34" charset="0"/>
                <a:cs typeface="Lucida Calligraphy"/>
              </a:rPr>
              <a:t>    Steve Fast</a:t>
            </a:r>
          </a:p>
          <a:p>
            <a:pPr>
              <a:spcBef>
                <a:spcPts val="200"/>
              </a:spcBef>
              <a:buNone/>
            </a:pPr>
            <a:r>
              <a:rPr lang="en-GB" sz="1900" dirty="0">
                <a:solidFill>
                  <a:srgbClr val="000000"/>
                </a:solidFill>
                <a:latin typeface="Arial Rounded MT Bold" panose="020F0704030504030204" pitchFamily="34" charset="0"/>
                <a:cs typeface="Lucida Calligraphy"/>
              </a:rPr>
              <a:t>    Ken Neumann</a:t>
            </a:r>
          </a:p>
          <a:p>
            <a:pPr>
              <a:spcBef>
                <a:spcPts val="200"/>
              </a:spcBef>
              <a:buNone/>
            </a:pPr>
            <a:r>
              <a:rPr lang="en-GB" sz="1900" dirty="0">
                <a:solidFill>
                  <a:srgbClr val="000000"/>
                </a:solidFill>
                <a:latin typeface="Arial Rounded MT Bold" panose="020F0704030504030204" pitchFamily="34" charset="0"/>
                <a:cs typeface="Lucida Calligraphy"/>
              </a:rPr>
              <a:t>    Stephanie Palmer</a:t>
            </a:r>
          </a:p>
          <a:p>
            <a:pPr>
              <a:spcBef>
                <a:spcPts val="200"/>
              </a:spcBef>
              <a:buNone/>
            </a:pPr>
            <a:r>
              <a:rPr lang="en-GB" sz="1900" dirty="0">
                <a:solidFill>
                  <a:srgbClr val="000000"/>
                </a:solidFill>
                <a:latin typeface="Arial Rounded MT Bold" panose="020F0704030504030204" pitchFamily="34" charset="0"/>
                <a:cs typeface="Lucida Calligraphy"/>
              </a:rPr>
              <a:t>2025</a:t>
            </a:r>
          </a:p>
          <a:p>
            <a:pPr>
              <a:spcBef>
                <a:spcPts val="200"/>
              </a:spcBef>
              <a:buNone/>
            </a:pPr>
            <a:r>
              <a:rPr lang="en-GB" sz="1900" dirty="0">
                <a:solidFill>
                  <a:srgbClr val="000000"/>
                </a:solidFill>
                <a:latin typeface="Arial Rounded MT Bold" panose="020F0704030504030204" pitchFamily="34" charset="0"/>
                <a:cs typeface="Lucida Calligraphy"/>
              </a:rPr>
              <a:t>    Mike Wei</a:t>
            </a:r>
          </a:p>
          <a:p>
            <a:pPr>
              <a:spcBef>
                <a:spcPts val="200"/>
              </a:spcBef>
              <a:buNone/>
            </a:pPr>
            <a:r>
              <a:rPr lang="en-GB" sz="1900" dirty="0">
                <a:solidFill>
                  <a:srgbClr val="000000"/>
                </a:solidFill>
                <a:latin typeface="Arial Rounded MT Bold" panose="020F0704030504030204" pitchFamily="34" charset="0"/>
                <a:cs typeface="Lucida Calligraphy"/>
              </a:rPr>
              <a:t>    Chris Bollerer</a:t>
            </a:r>
          </a:p>
          <a:p>
            <a:pPr>
              <a:spcBef>
                <a:spcPts val="200"/>
              </a:spcBef>
              <a:buNone/>
            </a:pPr>
            <a:r>
              <a:rPr lang="en-GB" sz="1900" dirty="0">
                <a:solidFill>
                  <a:srgbClr val="000000"/>
                </a:solidFill>
                <a:latin typeface="Arial Rounded MT Bold" panose="020F0704030504030204" pitchFamily="34" charset="0"/>
                <a:cs typeface="Lucida Calligraphy"/>
              </a:rPr>
              <a:t>    Open</a:t>
            </a:r>
          </a:p>
          <a:p>
            <a:pPr algn="ctr">
              <a:spcBef>
                <a:spcPts val="200"/>
              </a:spcBef>
              <a:buNone/>
            </a:pPr>
            <a:endParaRPr lang="en-GB" dirty="0">
              <a:latin typeface="Arial Rounded MT Bold" panose="020F0704030504030204" pitchFamily="34" charset="0"/>
              <a:cs typeface="Lucida Calligraphy"/>
            </a:endParaRPr>
          </a:p>
          <a:p>
            <a:pPr>
              <a:spcBef>
                <a:spcPts val="200"/>
              </a:spcBef>
              <a:buNone/>
            </a:pPr>
            <a:r>
              <a:rPr lang="en-GB" sz="1900" b="1" dirty="0">
                <a:solidFill>
                  <a:srgbClr val="000000"/>
                </a:solidFill>
                <a:latin typeface="Arial Rounded MT Bold" panose="020F0704030504030204" pitchFamily="34" charset="0"/>
                <a:cs typeface="Lucida Calligraphy"/>
              </a:rPr>
              <a:t>Thank you to our volunteers!</a:t>
            </a:r>
            <a:br>
              <a:rPr lang="en-GB" sz="3600" b="1" u="sng" dirty="0">
                <a:latin typeface="Arial Rounded MT Bold" panose="020F0704030504030204" pitchFamily="34" charset="0"/>
                <a:cs typeface="Lucida Calligraphy"/>
              </a:rPr>
            </a:br>
            <a:r>
              <a:rPr lang="en-GB" sz="3200" b="1" u="sng" dirty="0">
                <a:latin typeface="Arial Rounded MT Bold" panose="020F0704030504030204" pitchFamily="34" charset="0"/>
                <a:cs typeface="Lucida Calligraphy"/>
              </a:rPr>
              <a:t>Spectrum Property Management</a:t>
            </a:r>
            <a:endParaRPr lang="en-GB" sz="2000" dirty="0">
              <a:latin typeface="Arial Rounded MT Bold" panose="020F0704030504030204" pitchFamily="34" charset="0"/>
              <a:cs typeface="Lucida Calligraphy"/>
            </a:endParaRPr>
          </a:p>
          <a:p>
            <a:pPr>
              <a:spcBef>
                <a:spcPts val="200"/>
              </a:spcBef>
              <a:buNone/>
            </a:pPr>
            <a:r>
              <a:rPr lang="en-GB" sz="1900" dirty="0">
                <a:latin typeface="Arial Rounded MT Bold" panose="020F0704030504030204" pitchFamily="34" charset="0"/>
                <a:cs typeface="Lucida Calligraphy"/>
              </a:rPr>
              <a:t>Lisa Cornaire, CMCA, AMS</a:t>
            </a:r>
          </a:p>
        </p:txBody>
      </p:sp>
    </p:spTree>
    <p:extLst>
      <p:ext uri="{BB962C8B-B14F-4D97-AF65-F5344CB8AC3E}">
        <p14:creationId xmlns:p14="http://schemas.microsoft.com/office/powerpoint/2010/main" val="174971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5FCDB2-4D80-4E1F-8548-AF9F36CFFA21}" type="slidenum">
              <a:rPr lang="en-US" smtClean="0"/>
              <a:pPr/>
              <a:t>2</a:t>
            </a:fld>
            <a:endParaRPr lang="en-US" dirty="0"/>
          </a:p>
        </p:txBody>
      </p:sp>
      <p:sp>
        <p:nvSpPr>
          <p:cNvPr id="7" name="Title 1">
            <a:extLst>
              <a:ext uri="{FF2B5EF4-FFF2-40B4-BE49-F238E27FC236}">
                <a16:creationId xmlns:a16="http://schemas.microsoft.com/office/drawing/2014/main" id="{34D8C313-1367-45CA-954C-B5455525FA19}"/>
              </a:ext>
            </a:extLst>
          </p:cNvPr>
          <p:cNvSpPr txBox="1">
            <a:spLocks/>
          </p:cNvSpPr>
          <p:nvPr/>
        </p:nvSpPr>
        <p:spPr>
          <a:xfrm>
            <a:off x="838200" y="304800"/>
            <a:ext cx="7696200" cy="533398"/>
          </a:xfrm>
          <a:prstGeom prst="rect">
            <a:avLst/>
          </a:prstGeom>
          <a:gradFill>
            <a:gsLst>
              <a:gs pos="34000">
                <a:schemeClr val="accent6">
                  <a:lumMod val="60000"/>
                  <a:lumOff val="40000"/>
                </a:schemeClr>
              </a:gs>
              <a:gs pos="55000">
                <a:schemeClr val="accent6">
                  <a:lumMod val="75000"/>
                </a:schemeClr>
              </a:gs>
              <a:gs pos="92000">
                <a:schemeClr val="accent6">
                  <a:lumMod val="60000"/>
                  <a:lumOff val="40000"/>
                </a:schemeClr>
              </a:gs>
              <a:gs pos="100000">
                <a:schemeClr val="accent6">
                  <a:lumMod val="60000"/>
                  <a:lumOff val="40000"/>
                </a:schemeClr>
              </a:gs>
            </a:gsLst>
            <a:lin ang="5400000" scaled="1"/>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2022 Headline Accomplishments</a:t>
            </a:r>
          </a:p>
        </p:txBody>
      </p:sp>
      <p:sp>
        <p:nvSpPr>
          <p:cNvPr id="6" name="Content Placeholder 2">
            <a:extLst>
              <a:ext uri="{FF2B5EF4-FFF2-40B4-BE49-F238E27FC236}">
                <a16:creationId xmlns:a16="http://schemas.microsoft.com/office/drawing/2014/main" id="{E1EC6682-F815-4C79-ABD3-D9A0BD3D1A11}"/>
              </a:ext>
            </a:extLst>
          </p:cNvPr>
          <p:cNvSpPr txBox="1">
            <a:spLocks/>
          </p:cNvSpPr>
          <p:nvPr/>
        </p:nvSpPr>
        <p:spPr>
          <a:xfrm>
            <a:off x="1066800" y="1174748"/>
            <a:ext cx="7543800" cy="51816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Dues Increase</a:t>
            </a:r>
          </a:p>
          <a:p>
            <a:r>
              <a:rPr lang="en-US" sz="1800" dirty="0"/>
              <a:t>Community and Board approved an annual assessment increase from $480 to $510 starting in 2023.</a:t>
            </a:r>
            <a:endParaRPr lang="en-US" sz="1800" b="1" dirty="0"/>
          </a:p>
          <a:p>
            <a:pPr marL="0" indent="0">
              <a:buFont typeface="Arial" panose="020B0604020202020204" pitchFamily="34" charset="0"/>
              <a:buNone/>
            </a:pPr>
            <a:r>
              <a:rPr lang="en-US" sz="1800" b="1" dirty="0"/>
              <a:t>Pool </a:t>
            </a:r>
          </a:p>
          <a:p>
            <a:r>
              <a:rPr lang="en-US" sz="1800" dirty="0"/>
              <a:t>New pool management contract signed for 2023-25. Contract reflects the changes in minimum wage and inflation.</a:t>
            </a:r>
          </a:p>
          <a:p>
            <a:r>
              <a:rPr lang="en-US" sz="1800" dirty="0"/>
              <a:t>Open for entire 101 day season, with safe operations, injury and infection free.</a:t>
            </a:r>
          </a:p>
          <a:p>
            <a:endParaRPr lang="en-US" sz="1800" dirty="0"/>
          </a:p>
          <a:p>
            <a:pPr marL="0" indent="0">
              <a:buNone/>
            </a:pPr>
            <a:r>
              <a:rPr lang="en-US" sz="1800" b="1" dirty="0"/>
              <a:t>Community Asset Repairs</a:t>
            </a:r>
          </a:p>
          <a:p>
            <a:r>
              <a:rPr lang="en-US" sz="1800" dirty="0"/>
              <a:t>Completed repairs to pool slide and sand filter.</a:t>
            </a:r>
          </a:p>
          <a:p>
            <a:r>
              <a:rPr lang="en-US" sz="1800" dirty="0"/>
              <a:t>Completed pool parking lot repairs &amp; seal coat.</a:t>
            </a:r>
          </a:p>
          <a:p>
            <a:pPr marL="0" indent="0">
              <a:buNone/>
            </a:pPr>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136136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5FCDB2-4D80-4E1F-8548-AF9F36CFFA21}" type="slidenum">
              <a:rPr lang="en-US" smtClean="0"/>
              <a:pPr/>
              <a:t>3</a:t>
            </a:fld>
            <a:endParaRPr lang="en-US" dirty="0"/>
          </a:p>
        </p:txBody>
      </p:sp>
      <p:sp>
        <p:nvSpPr>
          <p:cNvPr id="5" name="Title 1">
            <a:extLst>
              <a:ext uri="{FF2B5EF4-FFF2-40B4-BE49-F238E27FC236}">
                <a16:creationId xmlns:a16="http://schemas.microsoft.com/office/drawing/2014/main" id="{C014809F-C6F5-4BAC-9F31-B987742397DF}"/>
              </a:ext>
            </a:extLst>
          </p:cNvPr>
          <p:cNvSpPr txBox="1">
            <a:spLocks/>
          </p:cNvSpPr>
          <p:nvPr/>
        </p:nvSpPr>
        <p:spPr>
          <a:xfrm>
            <a:off x="723900" y="469566"/>
            <a:ext cx="7696200" cy="533398"/>
          </a:xfrm>
          <a:prstGeom prst="rect">
            <a:avLst/>
          </a:prstGeom>
          <a:gradFill>
            <a:gsLst>
              <a:gs pos="34000">
                <a:schemeClr val="accent6">
                  <a:lumMod val="60000"/>
                  <a:lumOff val="40000"/>
                </a:schemeClr>
              </a:gs>
              <a:gs pos="55000">
                <a:schemeClr val="accent6">
                  <a:lumMod val="75000"/>
                </a:schemeClr>
              </a:gs>
              <a:gs pos="92000">
                <a:schemeClr val="accent6">
                  <a:lumMod val="60000"/>
                  <a:lumOff val="40000"/>
                </a:schemeClr>
              </a:gs>
              <a:gs pos="100000">
                <a:schemeClr val="accent6">
                  <a:lumMod val="60000"/>
                  <a:lumOff val="40000"/>
                </a:schemeClr>
              </a:gs>
            </a:gsLst>
            <a:lin ang="5400000" scaled="1"/>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p>
          <a:p>
            <a:endParaRPr lang="en-US" sz="3200" b="1" dirty="0"/>
          </a:p>
          <a:p>
            <a:endParaRPr lang="en-US" sz="3200" b="1" dirty="0"/>
          </a:p>
          <a:p>
            <a:endParaRPr lang="en-US" sz="3200" b="1" dirty="0"/>
          </a:p>
          <a:p>
            <a:endParaRPr lang="en-US" sz="3200" b="1" dirty="0"/>
          </a:p>
          <a:p>
            <a:r>
              <a:rPr lang="en-US" sz="3200" b="1" dirty="0"/>
              <a:t>2023 Headline Goals</a:t>
            </a:r>
          </a:p>
          <a:p>
            <a:endParaRPr lang="en-US" sz="3200" b="1" dirty="0"/>
          </a:p>
          <a:p>
            <a:endParaRPr lang="en-US" sz="3200" b="1" dirty="0"/>
          </a:p>
          <a:p>
            <a:endParaRPr lang="en-US" sz="3200" b="1" dirty="0"/>
          </a:p>
          <a:p>
            <a:endParaRPr lang="en-US" sz="3200" b="1" dirty="0"/>
          </a:p>
          <a:p>
            <a:endParaRPr lang="en-US" sz="3200" b="1" dirty="0"/>
          </a:p>
        </p:txBody>
      </p:sp>
      <p:sp>
        <p:nvSpPr>
          <p:cNvPr id="8" name="Content Placeholder 2">
            <a:extLst>
              <a:ext uri="{FF2B5EF4-FFF2-40B4-BE49-F238E27FC236}">
                <a16:creationId xmlns:a16="http://schemas.microsoft.com/office/drawing/2014/main" id="{7D501BDB-03C8-4FB7-BD12-47CED0618E8F}"/>
              </a:ext>
            </a:extLst>
          </p:cNvPr>
          <p:cNvSpPr>
            <a:spLocks noGrp="1"/>
          </p:cNvSpPr>
          <p:nvPr>
            <p:ph idx="1"/>
          </p:nvPr>
        </p:nvSpPr>
        <p:spPr>
          <a:xfrm>
            <a:off x="609600" y="1295400"/>
            <a:ext cx="3733800" cy="4953001"/>
          </a:xfrm>
        </p:spPr>
        <p:txBody>
          <a:bodyPr>
            <a:normAutofit fontScale="92500" lnSpcReduction="10000"/>
          </a:bodyPr>
          <a:lstStyle/>
          <a:p>
            <a:pPr marL="0" indent="0">
              <a:buNone/>
            </a:pPr>
            <a:r>
              <a:rPr lang="en-US" sz="1800" b="1" dirty="0"/>
              <a:t>Finance</a:t>
            </a:r>
          </a:p>
          <a:p>
            <a:r>
              <a:rPr lang="en-US" sz="1800" dirty="0"/>
              <a:t>Find a new auditor for the community.</a:t>
            </a:r>
          </a:p>
          <a:p>
            <a:endParaRPr lang="en-US" sz="1800" b="1" dirty="0"/>
          </a:p>
          <a:p>
            <a:pPr marL="0" indent="0">
              <a:buNone/>
            </a:pPr>
            <a:r>
              <a:rPr lang="en-US" sz="1800" b="1" dirty="0"/>
              <a:t>Pool Contract </a:t>
            </a:r>
          </a:p>
          <a:p>
            <a:r>
              <a:rPr lang="en-US" sz="1800" dirty="0"/>
              <a:t>Implement new three-year contract, expiring end of 2025</a:t>
            </a:r>
          </a:p>
          <a:p>
            <a:pPr lvl="1"/>
            <a:r>
              <a:rPr lang="en-US" sz="1400" dirty="0"/>
              <a:t>Inflation adjustment will need to be monitored closely</a:t>
            </a:r>
          </a:p>
          <a:p>
            <a:pPr lvl="1"/>
            <a:r>
              <a:rPr lang="en-US" sz="1400" dirty="0"/>
              <a:t>Single largest community expense, 2023 at $65k (32% of dues)</a:t>
            </a:r>
          </a:p>
          <a:p>
            <a:pPr lvl="1"/>
            <a:endParaRPr lang="en-US" sz="1400" dirty="0"/>
          </a:p>
          <a:p>
            <a:pPr marL="0" indent="0">
              <a:buNone/>
            </a:pPr>
            <a:r>
              <a:rPr lang="en-US" sz="1800" b="1" dirty="0"/>
              <a:t>Develop Maintenance Program for Community Assets</a:t>
            </a:r>
          </a:p>
          <a:p>
            <a:r>
              <a:rPr lang="en-US" sz="1800" dirty="0"/>
              <a:t>Align operating expense budget to fund program</a:t>
            </a:r>
          </a:p>
          <a:p>
            <a:pPr lvl="1"/>
            <a:r>
              <a:rPr lang="en-US" sz="1400" dirty="0"/>
              <a:t>Finished 6 years of major capital investments</a:t>
            </a:r>
          </a:p>
          <a:p>
            <a:pPr lvl="1"/>
            <a:r>
              <a:rPr lang="en-US" sz="1400" dirty="0"/>
              <a:t>Routine maintenance key to extending asset lives between major repairs</a:t>
            </a:r>
          </a:p>
          <a:p>
            <a:pPr marL="0" indent="0">
              <a:buNone/>
            </a:pPr>
            <a:endParaRPr lang="en-US" sz="1800" dirty="0"/>
          </a:p>
        </p:txBody>
      </p:sp>
      <p:sp>
        <p:nvSpPr>
          <p:cNvPr id="2" name="Content Placeholder 2">
            <a:extLst>
              <a:ext uri="{FF2B5EF4-FFF2-40B4-BE49-F238E27FC236}">
                <a16:creationId xmlns:a16="http://schemas.microsoft.com/office/drawing/2014/main" id="{96936F04-59ED-1DFB-69B1-F1B2E4B3451C}"/>
              </a:ext>
            </a:extLst>
          </p:cNvPr>
          <p:cNvSpPr txBox="1">
            <a:spLocks/>
          </p:cNvSpPr>
          <p:nvPr/>
        </p:nvSpPr>
        <p:spPr>
          <a:xfrm>
            <a:off x="4686300" y="1295400"/>
            <a:ext cx="3733800" cy="495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700" b="1" dirty="0"/>
              <a:t>Community Asset Repairs</a:t>
            </a:r>
          </a:p>
          <a:p>
            <a:r>
              <a:rPr lang="en-US" sz="1700" dirty="0"/>
              <a:t>Review options for updating the security system (scheduled for 2024)</a:t>
            </a:r>
          </a:p>
          <a:p>
            <a:r>
              <a:rPr lang="en-US" sz="1700" dirty="0"/>
              <a:t>Review interior pool house condition (scheduled for 2024)</a:t>
            </a:r>
          </a:p>
          <a:p>
            <a:endParaRPr lang="en-US" sz="1700" dirty="0"/>
          </a:p>
          <a:p>
            <a:pPr marL="0" indent="0">
              <a:buNone/>
            </a:pPr>
            <a:r>
              <a:rPr lang="en-US" sz="1700" b="1" dirty="0"/>
              <a:t>Board Member Development</a:t>
            </a:r>
          </a:p>
          <a:p>
            <a:r>
              <a:rPr lang="en-US" sz="1700" dirty="0"/>
              <a:t>Ongoing knowledge sharing among board members</a:t>
            </a:r>
          </a:p>
          <a:p>
            <a:pPr lvl="1"/>
            <a:r>
              <a:rPr lang="en-US" sz="1300" dirty="0"/>
              <a:t>Improving documentation for future boards use</a:t>
            </a:r>
          </a:p>
          <a:p>
            <a:pPr lvl="1"/>
            <a:r>
              <a:rPr lang="en-US" sz="1300" dirty="0"/>
              <a:t>Creating standard operational procedures</a:t>
            </a:r>
          </a:p>
          <a:p>
            <a:pPr lvl="1"/>
            <a:r>
              <a:rPr lang="en-US" sz="1300" dirty="0"/>
              <a:t>Developing knowledge turnover process</a:t>
            </a:r>
          </a:p>
          <a:p>
            <a:pPr lvl="1"/>
            <a:endParaRPr lang="en-US" sz="1300" dirty="0"/>
          </a:p>
        </p:txBody>
      </p:sp>
    </p:spTree>
    <p:extLst>
      <p:ext uri="{BB962C8B-B14F-4D97-AF65-F5344CB8AC3E}">
        <p14:creationId xmlns:p14="http://schemas.microsoft.com/office/powerpoint/2010/main" val="217725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3D4F-9949-460C-961F-D12B5775E518}"/>
              </a:ext>
            </a:extLst>
          </p:cNvPr>
          <p:cNvSpPr>
            <a:spLocks noGrp="1"/>
          </p:cNvSpPr>
          <p:nvPr>
            <p:ph type="title"/>
          </p:nvPr>
        </p:nvSpPr>
        <p:spPr/>
        <p:txBody>
          <a:bodyPr>
            <a:normAutofit/>
          </a:bodyPr>
          <a:lstStyle/>
          <a:p>
            <a:pPr algn="l"/>
            <a:r>
              <a:rPr lang="en-US" dirty="0"/>
              <a:t>2022 KCC Committees</a:t>
            </a:r>
            <a:br>
              <a:rPr lang="en-US" dirty="0"/>
            </a:br>
            <a:endParaRPr lang="en-US" sz="2000" dirty="0"/>
          </a:p>
        </p:txBody>
      </p:sp>
      <p:sp>
        <p:nvSpPr>
          <p:cNvPr id="3" name="Vertical Text Placeholder 2">
            <a:extLst>
              <a:ext uri="{FF2B5EF4-FFF2-40B4-BE49-F238E27FC236}">
                <a16:creationId xmlns:a16="http://schemas.microsoft.com/office/drawing/2014/main" id="{011A023D-595C-42E0-A6D3-AE25749A82E3}"/>
              </a:ext>
            </a:extLst>
          </p:cNvPr>
          <p:cNvSpPr>
            <a:spLocks noGrp="1"/>
          </p:cNvSpPr>
          <p:nvPr>
            <p:ph type="body" orient="vert" idx="1"/>
          </p:nvPr>
        </p:nvSpPr>
        <p:spPr>
          <a:xfrm rot="16200000">
            <a:off x="2347118" y="-80868"/>
            <a:ext cx="4678363" cy="8153399"/>
          </a:xfrm>
        </p:spPr>
        <p:txBody>
          <a:bodyPr>
            <a:normAutofit/>
          </a:bodyPr>
          <a:lstStyle/>
          <a:p>
            <a:r>
              <a:rPr lang="en-US" sz="2400" dirty="0"/>
              <a:t>ARC – Mike Wei, Ken Neumann, Stephanie Palmer</a:t>
            </a:r>
          </a:p>
          <a:p>
            <a:r>
              <a:rPr lang="en-US" sz="2400" dirty="0"/>
              <a:t>Landscape – Peter Mech, Ken Neumann, Tyrone Yee  </a:t>
            </a:r>
          </a:p>
          <a:p>
            <a:r>
              <a:rPr lang="en-US" sz="2400" dirty="0"/>
              <a:t>Pool – Katie Schuster, Steve Fast, Scott Graff, Beth Bollerer</a:t>
            </a:r>
          </a:p>
          <a:p>
            <a:r>
              <a:rPr lang="en-US" sz="2400" dirty="0"/>
              <a:t>Communication –  Stephanie Palmer, Katie Schuster</a:t>
            </a:r>
          </a:p>
          <a:p>
            <a:r>
              <a:rPr lang="en-US" sz="2400" dirty="0"/>
              <a:t>Activities – Sharon Llewellyn, Scott Graff</a:t>
            </a:r>
          </a:p>
          <a:p>
            <a:r>
              <a:rPr lang="en-US" sz="2400" dirty="0"/>
              <a:t>Outreach – Sharon Llewellyn, Sharon Kessler, Linda Propst</a:t>
            </a:r>
          </a:p>
          <a:p>
            <a:r>
              <a:rPr lang="en-US" sz="2400" dirty="0"/>
              <a:t>Finance – Steve Fast, Tyrone Yee, Chris Bollerer, Ken Neumann</a:t>
            </a:r>
          </a:p>
          <a:p>
            <a:endParaRPr lang="en-US" sz="2400" dirty="0"/>
          </a:p>
          <a:p>
            <a:endParaRPr lang="en-US" sz="2400" dirty="0"/>
          </a:p>
        </p:txBody>
      </p:sp>
      <p:sp>
        <p:nvSpPr>
          <p:cNvPr id="4" name="Slide Number Placeholder 3">
            <a:extLst>
              <a:ext uri="{FF2B5EF4-FFF2-40B4-BE49-F238E27FC236}">
                <a16:creationId xmlns:a16="http://schemas.microsoft.com/office/drawing/2014/main" id="{9D2D7214-C3A1-45F1-9F08-486F6B11777C}"/>
              </a:ext>
            </a:extLst>
          </p:cNvPr>
          <p:cNvSpPr>
            <a:spLocks noGrp="1"/>
          </p:cNvSpPr>
          <p:nvPr>
            <p:ph type="sldNum" sz="quarter" idx="12"/>
          </p:nvPr>
        </p:nvSpPr>
        <p:spPr/>
        <p:txBody>
          <a:bodyPr/>
          <a:lstStyle/>
          <a:p>
            <a:fld id="{8A5FCDB2-4D80-4E1F-8548-AF9F36CFFA21}" type="slidenum">
              <a:rPr lang="en-US" smtClean="0"/>
              <a:pPr/>
              <a:t>4</a:t>
            </a:fld>
            <a:endParaRPr lang="en-US" dirty="0"/>
          </a:p>
        </p:txBody>
      </p:sp>
      <p:cxnSp>
        <p:nvCxnSpPr>
          <p:cNvPr id="6" name="Straight Connector 5">
            <a:extLst>
              <a:ext uri="{FF2B5EF4-FFF2-40B4-BE49-F238E27FC236}">
                <a16:creationId xmlns:a16="http://schemas.microsoft.com/office/drawing/2014/main" id="{29D46DAE-77A3-496E-B3D2-E5375DC7FC90}"/>
              </a:ext>
            </a:extLst>
          </p:cNvPr>
          <p:cNvCxnSpPr/>
          <p:nvPr/>
        </p:nvCxnSpPr>
        <p:spPr>
          <a:xfrm>
            <a:off x="533400" y="1417638"/>
            <a:ext cx="8153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2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orient="vert" idx="1"/>
          </p:nvPr>
        </p:nvSpPr>
        <p:spPr>
          <a:xfrm>
            <a:off x="533400" y="914400"/>
            <a:ext cx="8229600" cy="4572000"/>
          </a:xfrm>
        </p:spPr>
        <p:txBody>
          <a:bodyPr vert="horz">
            <a:normAutofit fontScale="62500" lnSpcReduction="20000"/>
          </a:bodyPr>
          <a:lstStyle/>
          <a:p>
            <a:pPr marL="0" indent="0">
              <a:spcBef>
                <a:spcPts val="600"/>
              </a:spcBef>
              <a:buNone/>
            </a:pPr>
            <a:r>
              <a:rPr lang="en-GB" dirty="0"/>
              <a:t>Lisa Cornaire</a:t>
            </a:r>
          </a:p>
          <a:p>
            <a:pPr marL="0" indent="0">
              <a:spcBef>
                <a:spcPts val="600"/>
              </a:spcBef>
              <a:buNone/>
            </a:pPr>
            <a:r>
              <a:rPr lang="en-GB" sz="2400" b="1" u="sng" dirty="0"/>
              <a:t>Annual property inspections</a:t>
            </a:r>
          </a:p>
          <a:p>
            <a:pPr lvl="1">
              <a:spcBef>
                <a:spcPts val="600"/>
              </a:spcBef>
              <a:buFont typeface="Arial"/>
              <a:buChar char="•"/>
            </a:pPr>
            <a:r>
              <a:rPr lang="en-US" sz="2200" dirty="0"/>
              <a:t>Scheduled for </a:t>
            </a:r>
            <a:r>
              <a:rPr lang="en-US" sz="2400" dirty="0"/>
              <a:t>April/May timeframe</a:t>
            </a:r>
            <a:endParaRPr lang="en-US" sz="2200" dirty="0"/>
          </a:p>
          <a:p>
            <a:pPr lvl="1">
              <a:spcBef>
                <a:spcPts val="600"/>
              </a:spcBef>
              <a:buFont typeface="Arial"/>
              <a:buChar char="•"/>
            </a:pPr>
            <a:r>
              <a:rPr lang="en-US" sz="2200" dirty="0"/>
              <a:t>Violation letters will include a photo when possible</a:t>
            </a:r>
          </a:p>
          <a:p>
            <a:pPr lvl="1">
              <a:spcBef>
                <a:spcPts val="600"/>
              </a:spcBef>
              <a:buFont typeface="Arial"/>
              <a:buChar char="•"/>
            </a:pPr>
            <a:r>
              <a:rPr lang="en-US" sz="2200" dirty="0"/>
              <a:t>Timeframe to correct will be provided in letter</a:t>
            </a:r>
          </a:p>
          <a:p>
            <a:pPr lvl="1">
              <a:spcBef>
                <a:spcPts val="600"/>
              </a:spcBef>
              <a:buFont typeface="Arial"/>
              <a:buChar char="•"/>
            </a:pPr>
            <a:r>
              <a:rPr lang="en-US" sz="2200" dirty="0"/>
              <a:t>Periodic follow up inspections will be performed</a:t>
            </a:r>
            <a:endParaRPr lang="en-GB" sz="2200" dirty="0"/>
          </a:p>
          <a:p>
            <a:pPr marL="0" indent="0">
              <a:spcBef>
                <a:spcPts val="600"/>
              </a:spcBef>
              <a:buNone/>
            </a:pPr>
            <a:r>
              <a:rPr lang="en-GB" sz="2400" b="1" u="sng" dirty="0"/>
              <a:t>Reminder of commonly cited items</a:t>
            </a:r>
          </a:p>
          <a:p>
            <a:pPr lvl="1">
              <a:spcBef>
                <a:spcPts val="600"/>
              </a:spcBef>
              <a:buFont typeface="Arial"/>
              <a:buChar char="•"/>
            </a:pPr>
            <a:r>
              <a:rPr lang="en-GB" sz="2400" dirty="0"/>
              <a:t>Trash receptacles stored in view of the street</a:t>
            </a:r>
          </a:p>
          <a:p>
            <a:pPr lvl="1">
              <a:spcBef>
                <a:spcPts val="600"/>
              </a:spcBef>
              <a:buFont typeface="Arial"/>
              <a:buChar char="•"/>
            </a:pPr>
            <a:r>
              <a:rPr lang="en-GB" sz="2400" dirty="0"/>
              <a:t>Power wash dirty/moldy siding </a:t>
            </a:r>
          </a:p>
          <a:p>
            <a:pPr lvl="1">
              <a:spcBef>
                <a:spcPts val="600"/>
              </a:spcBef>
              <a:buFont typeface="Arial"/>
              <a:buChar char="•"/>
            </a:pPr>
            <a:r>
              <a:rPr lang="en-GB" sz="2400" dirty="0"/>
              <a:t>Landscape tools/materials, other items stored in view of the street.</a:t>
            </a:r>
          </a:p>
          <a:p>
            <a:pPr lvl="1">
              <a:spcBef>
                <a:spcPts val="600"/>
              </a:spcBef>
              <a:buFont typeface="Arial"/>
              <a:buChar char="•"/>
            </a:pPr>
            <a:r>
              <a:rPr lang="en-GB" sz="2400" dirty="0"/>
              <a:t>Mailboxes and fences in need of repair.</a:t>
            </a:r>
          </a:p>
          <a:p>
            <a:pPr lvl="1">
              <a:spcBef>
                <a:spcPts val="600"/>
              </a:spcBef>
              <a:buFont typeface="Arial"/>
              <a:buChar char="•"/>
            </a:pPr>
            <a:r>
              <a:rPr lang="en-GB" sz="2400" dirty="0"/>
              <a:t>Wood trim, doors or shutters in need of fresh paint.</a:t>
            </a:r>
          </a:p>
          <a:p>
            <a:pPr lvl="1">
              <a:spcBef>
                <a:spcPts val="600"/>
              </a:spcBef>
              <a:buFont typeface="Arial"/>
              <a:buChar char="•"/>
            </a:pPr>
            <a:r>
              <a:rPr lang="en-GB" sz="2400" dirty="0"/>
              <a:t>Driveways in need of repair. (Reminder, pipestems are a shared driveway and are not HOA common area, homeowners on pipestems as a group, need to maintain their pipestem driveways to support property values)</a:t>
            </a:r>
          </a:p>
          <a:p>
            <a:pPr lvl="1">
              <a:spcBef>
                <a:spcPts val="600"/>
              </a:spcBef>
              <a:buFont typeface="Arial"/>
              <a:buChar char="•"/>
            </a:pPr>
            <a:r>
              <a:rPr lang="en-GB" sz="2400" dirty="0"/>
              <a:t>Landscape maintenance.</a:t>
            </a:r>
          </a:p>
          <a:p>
            <a:pPr lvl="1">
              <a:spcBef>
                <a:spcPts val="600"/>
              </a:spcBef>
              <a:buFont typeface="Arial"/>
              <a:buChar char="•"/>
            </a:pPr>
            <a:r>
              <a:rPr lang="en-GB" sz="2400" dirty="0"/>
              <a:t>Remove low hanging tree branches over sidewalks. Shrubs should also not obstruct sidewalks.</a:t>
            </a:r>
            <a:endParaRPr lang="en-US" sz="2400" b="1" u="sng" dirty="0"/>
          </a:p>
          <a:p>
            <a:pPr marL="0" lvl="1" indent="0">
              <a:spcBef>
                <a:spcPts val="600"/>
              </a:spcBef>
              <a:buNone/>
            </a:pPr>
            <a:endParaRPr lang="en-US" sz="2400" dirty="0"/>
          </a:p>
        </p:txBody>
      </p:sp>
      <p:sp>
        <p:nvSpPr>
          <p:cNvPr id="2" name="Title 1"/>
          <p:cNvSpPr>
            <a:spLocks noGrp="1"/>
          </p:cNvSpPr>
          <p:nvPr>
            <p:ph type="title"/>
          </p:nvPr>
        </p:nvSpPr>
        <p:spPr>
          <a:xfrm>
            <a:off x="457200" y="76200"/>
            <a:ext cx="8229600" cy="914400"/>
          </a:xfrm>
        </p:spPr>
        <p:txBody>
          <a:bodyPr>
            <a:normAutofit/>
          </a:bodyPr>
          <a:lstStyle/>
          <a:p>
            <a:pPr algn="l"/>
            <a:r>
              <a:rPr lang="en-US" dirty="0"/>
              <a:t>Community Appearance</a:t>
            </a:r>
          </a:p>
        </p:txBody>
      </p:sp>
      <p:sp>
        <p:nvSpPr>
          <p:cNvPr id="4" name="Slide Number Placeholder 3"/>
          <p:cNvSpPr>
            <a:spLocks noGrp="1"/>
          </p:cNvSpPr>
          <p:nvPr>
            <p:ph type="sldNum" sz="quarter" idx="12"/>
          </p:nvPr>
        </p:nvSpPr>
        <p:spPr/>
        <p:txBody>
          <a:bodyPr/>
          <a:lstStyle/>
          <a:p>
            <a:fld id="{8A5FCDB2-4D80-4E1F-8548-AF9F36CFFA21}" type="slidenum">
              <a:rPr lang="en-US" smtClean="0"/>
              <a:pPr/>
              <a:t>5</a:t>
            </a:fld>
            <a:endParaRPr lang="en-US" dirty="0"/>
          </a:p>
        </p:txBody>
      </p:sp>
      <p:sp>
        <p:nvSpPr>
          <p:cNvPr id="7" name="TextBox 4">
            <a:extLst>
              <a:ext uri="{FF2B5EF4-FFF2-40B4-BE49-F238E27FC236}">
                <a16:creationId xmlns:a16="http://schemas.microsoft.com/office/drawing/2014/main" id="{9543F843-35EE-4CA2-9477-183FDF383F39}"/>
              </a:ext>
            </a:extLst>
          </p:cNvPr>
          <p:cNvSpPr txBox="1"/>
          <p:nvPr/>
        </p:nvSpPr>
        <p:spPr>
          <a:xfrm>
            <a:off x="2209800" y="5571520"/>
            <a:ext cx="4876800" cy="784830"/>
          </a:xfrm>
          <a:prstGeom prst="rect">
            <a:avLst/>
          </a:prstGeom>
          <a:solidFill>
            <a:schemeClr val="tx2">
              <a:lumMod val="20000"/>
              <a:lumOff val="80000"/>
            </a:schemeClr>
          </a:solid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1" indent="0" algn="ctr">
              <a:spcBef>
                <a:spcPts val="600"/>
              </a:spcBef>
              <a:buNone/>
            </a:pPr>
            <a:r>
              <a:rPr lang="en-US" sz="2000" b="1" u="sng" dirty="0"/>
              <a:t>2022 Inspection</a:t>
            </a:r>
            <a:endParaRPr lang="en-US" sz="2000" b="1" dirty="0"/>
          </a:p>
          <a:p>
            <a:pPr marL="0" lvl="1" indent="0" algn="ctr">
              <a:spcBef>
                <a:spcPts val="600"/>
              </a:spcBef>
              <a:buNone/>
            </a:pPr>
            <a:r>
              <a:rPr lang="en-US" sz="2000" dirty="0">
                <a:solidFill>
                  <a:schemeClr val="tx1"/>
                </a:solidFill>
              </a:rPr>
              <a:t>98</a:t>
            </a:r>
            <a:r>
              <a:rPr lang="en-US" sz="2000" dirty="0"/>
              <a:t> Letters Sent</a:t>
            </a:r>
          </a:p>
        </p:txBody>
      </p:sp>
      <p:pic>
        <p:nvPicPr>
          <p:cNvPr id="8" name="Picture 7">
            <a:extLst>
              <a:ext uri="{FF2B5EF4-FFF2-40B4-BE49-F238E27FC236}">
                <a16:creationId xmlns:a16="http://schemas.microsoft.com/office/drawing/2014/main" id="{5B05FB60-E910-4C54-A119-66F376F88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587" y="545124"/>
            <a:ext cx="1857086" cy="1061192"/>
          </a:xfrm>
          <a:prstGeom prst="rect">
            <a:avLst/>
          </a:prstGeom>
        </p:spPr>
      </p:pic>
    </p:spTree>
    <p:extLst>
      <p:ext uri="{BB962C8B-B14F-4D97-AF65-F5344CB8AC3E}">
        <p14:creationId xmlns:p14="http://schemas.microsoft.com/office/powerpoint/2010/main" val="272387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5FCDB2-4D80-4E1F-8548-AF9F36CFFA21}" type="slidenum">
              <a:rPr lang="en-US" smtClean="0"/>
              <a:pPr/>
              <a:t>6</a:t>
            </a:fld>
            <a:endParaRPr lang="en-US" dirty="0"/>
          </a:p>
        </p:txBody>
      </p:sp>
      <p:sp>
        <p:nvSpPr>
          <p:cNvPr id="6" name="Title 1">
            <a:extLst>
              <a:ext uri="{FF2B5EF4-FFF2-40B4-BE49-F238E27FC236}">
                <a16:creationId xmlns:a16="http://schemas.microsoft.com/office/drawing/2014/main" id="{F4AF6672-ECF5-4311-B9DE-C4995F1D3D1B}"/>
              </a:ext>
            </a:extLst>
          </p:cNvPr>
          <p:cNvSpPr txBox="1">
            <a:spLocks/>
          </p:cNvSpPr>
          <p:nvPr/>
        </p:nvSpPr>
        <p:spPr>
          <a:xfrm>
            <a:off x="0" y="35560"/>
            <a:ext cx="8991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0000"/>
                </a:solidFill>
              </a:rPr>
              <a:t>Architectural Review Committee (ARC)</a:t>
            </a:r>
          </a:p>
          <a:p>
            <a:pPr algn="l"/>
            <a:r>
              <a:rPr lang="en-US" sz="2000" dirty="0">
                <a:solidFill>
                  <a:srgbClr val="000000"/>
                </a:solidFill>
              </a:rPr>
              <a:t> Mike Wei, Ken Neumann, Stephanie Palmer</a:t>
            </a:r>
          </a:p>
        </p:txBody>
      </p:sp>
      <p:sp>
        <p:nvSpPr>
          <p:cNvPr id="4" name="Rectangle 3">
            <a:extLst>
              <a:ext uri="{FF2B5EF4-FFF2-40B4-BE49-F238E27FC236}">
                <a16:creationId xmlns:a16="http://schemas.microsoft.com/office/drawing/2014/main" id="{B89FEA36-4D86-5EEE-F0DC-92CBBBFA2A46}"/>
              </a:ext>
            </a:extLst>
          </p:cNvPr>
          <p:cNvSpPr/>
          <p:nvPr/>
        </p:nvSpPr>
        <p:spPr>
          <a:xfrm>
            <a:off x="827874" y="1205518"/>
            <a:ext cx="8001000" cy="53399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600"/>
              </a:spcAft>
            </a:pPr>
            <a:r>
              <a:rPr lang="en-US" dirty="0">
                <a:solidFill>
                  <a:prstClr val="black"/>
                </a:solidFill>
              </a:rPr>
              <a:t>The Architecture Guidelines are a living document with a goal to maintain the  aesthetic and architectural harmony within the community. </a:t>
            </a:r>
          </a:p>
          <a:p>
            <a:pPr marL="285750" lvl="0" indent="-285750">
              <a:spcAft>
                <a:spcPts val="600"/>
              </a:spcAft>
              <a:buFont typeface="Arial" panose="020B0604020202020204" pitchFamily="34" charset="0"/>
              <a:buChar char="•"/>
            </a:pPr>
            <a:r>
              <a:rPr lang="en-US" dirty="0">
                <a:solidFill>
                  <a:prstClr val="black"/>
                </a:solidFill>
              </a:rPr>
              <a:t>An ARC application is required for all exterior modifications. The applications should document the scope of work, materials to be used, plat map in some cases, colors of materials, and any other necessary information. </a:t>
            </a:r>
          </a:p>
          <a:p>
            <a:pPr marL="285750" lvl="0" indent="-285750">
              <a:spcAft>
                <a:spcPts val="600"/>
              </a:spcAft>
              <a:buFont typeface="Arial" panose="020B0604020202020204" pitchFamily="34" charset="0"/>
              <a:buChar char="•"/>
            </a:pPr>
            <a:r>
              <a:rPr lang="en-US" dirty="0">
                <a:solidFill>
                  <a:prstClr val="black"/>
                </a:solidFill>
              </a:rPr>
              <a:t>This application is maintained in the community records. When selling a home, this information is released to the purchaser. </a:t>
            </a:r>
          </a:p>
          <a:p>
            <a:pPr marL="285750" lvl="0" indent="-285750">
              <a:spcAft>
                <a:spcPts val="600"/>
              </a:spcAft>
              <a:buFont typeface="Arial" panose="020B0604020202020204" pitchFamily="34" charset="0"/>
              <a:buChar char="•"/>
            </a:pPr>
            <a:r>
              <a:rPr lang="en-US" dirty="0">
                <a:solidFill>
                  <a:prstClr val="black"/>
                </a:solidFill>
              </a:rPr>
              <a:t>In some cases, the ARC committee will conduct a site visit. This past year, site visits to discuss an application with homeowners primarily involved fences. </a:t>
            </a:r>
          </a:p>
          <a:p>
            <a:pPr marL="285750" lvl="0" indent="-285750">
              <a:spcAft>
                <a:spcPts val="600"/>
              </a:spcAft>
              <a:buFont typeface="Arial" panose="020B0604020202020204" pitchFamily="34" charset="0"/>
              <a:buChar char="•"/>
            </a:pPr>
            <a:r>
              <a:rPr lang="en-US" dirty="0">
                <a:solidFill>
                  <a:prstClr val="black"/>
                </a:solidFill>
              </a:rPr>
              <a:t>There were 38 applications in 2022, down from 56 in 2021. There were two retroactive applications. </a:t>
            </a:r>
          </a:p>
          <a:p>
            <a:pPr marL="285750" lvl="0" indent="-285750">
              <a:spcAft>
                <a:spcPts val="600"/>
              </a:spcAft>
              <a:buFont typeface="Arial" panose="020B0604020202020204" pitchFamily="34" charset="0"/>
              <a:buChar char="•"/>
            </a:pPr>
            <a:r>
              <a:rPr lang="en-US" dirty="0">
                <a:solidFill>
                  <a:prstClr val="black"/>
                </a:solidFill>
              </a:rPr>
              <a:t>The most frequent requests involved roofs, siding, fences, and patios. There were two solar projects. </a:t>
            </a:r>
          </a:p>
          <a:p>
            <a:pPr marL="285750" lvl="0" indent="-285750">
              <a:spcAft>
                <a:spcPts val="600"/>
              </a:spcAft>
              <a:buFont typeface="Arial" panose="020B0604020202020204" pitchFamily="34" charset="0"/>
              <a:buChar char="•"/>
            </a:pPr>
            <a:r>
              <a:rPr lang="en-US" dirty="0">
                <a:solidFill>
                  <a:prstClr val="black"/>
                </a:solidFill>
              </a:rPr>
              <a:t>The average number of days to approve an application was 6 days in 2022. Multiple applications required updates with missing details, which extended the approval period to 12 days or more. </a:t>
            </a:r>
          </a:p>
          <a:p>
            <a:pPr marL="285750" lvl="0" indent="-285750">
              <a:spcAft>
                <a:spcPts val="600"/>
              </a:spcAft>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40422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229600" cy="868362"/>
          </a:xfrm>
        </p:spPr>
        <p:txBody>
          <a:bodyPr/>
          <a:lstStyle/>
          <a:p>
            <a:r>
              <a:rPr lang="en-US" dirty="0"/>
              <a:t>Landscape Committee</a:t>
            </a:r>
          </a:p>
        </p:txBody>
      </p:sp>
      <p:sp>
        <p:nvSpPr>
          <p:cNvPr id="5" name="Slide Number Placeholder 2">
            <a:extLst>
              <a:ext uri="{FF2B5EF4-FFF2-40B4-BE49-F238E27FC236}">
                <a16:creationId xmlns:a16="http://schemas.microsoft.com/office/drawing/2014/main" id="{EE72B114-DF78-4E3A-B373-A111C477E468}"/>
              </a:ext>
            </a:extLst>
          </p:cNvPr>
          <p:cNvSpPr>
            <a:spLocks noGrp="1"/>
          </p:cNvSpPr>
          <p:nvPr>
            <p:ph type="sldNum" sz="quarter" idx="12"/>
          </p:nvPr>
        </p:nvSpPr>
        <p:spPr>
          <a:xfrm>
            <a:off x="6553200" y="6356350"/>
            <a:ext cx="2133600" cy="365125"/>
          </a:xfrm>
        </p:spPr>
        <p:txBody>
          <a:bodyPr/>
          <a:lstStyle/>
          <a:p>
            <a:fld id="{8A5FCDB2-4D80-4E1F-8548-AF9F36CFFA21}" type="slidenum">
              <a:rPr lang="en-US" smtClean="0"/>
              <a:pPr/>
              <a:t>7</a:t>
            </a:fld>
            <a:endParaRPr lang="en-US" dirty="0"/>
          </a:p>
        </p:txBody>
      </p:sp>
      <p:sp>
        <p:nvSpPr>
          <p:cNvPr id="9" name="Content Placeholder 2">
            <a:extLst>
              <a:ext uri="{FF2B5EF4-FFF2-40B4-BE49-F238E27FC236}">
                <a16:creationId xmlns:a16="http://schemas.microsoft.com/office/drawing/2014/main" id="{674ECBA1-628D-4285-BF1C-7E7E25550714}"/>
              </a:ext>
            </a:extLst>
          </p:cNvPr>
          <p:cNvSpPr>
            <a:spLocks noGrp="1"/>
          </p:cNvSpPr>
          <p:nvPr>
            <p:ph idx="1"/>
          </p:nvPr>
        </p:nvSpPr>
        <p:spPr>
          <a:xfrm>
            <a:off x="685800" y="990600"/>
            <a:ext cx="8229600" cy="457200"/>
          </a:xfrm>
        </p:spPr>
        <p:txBody>
          <a:bodyPr>
            <a:normAutofit/>
          </a:bodyPr>
          <a:lstStyle/>
          <a:p>
            <a:pPr marL="0" indent="0">
              <a:buNone/>
            </a:pPr>
            <a:r>
              <a:rPr lang="en-US" sz="1600" dirty="0"/>
              <a:t>Peter Mech, Ken Neumann, Tyrone Yee</a:t>
            </a:r>
            <a:endParaRPr lang="en-US" sz="2000" dirty="0"/>
          </a:p>
          <a:p>
            <a:pPr marL="0" indent="0">
              <a:buNone/>
            </a:pPr>
            <a:endParaRPr lang="en-US" sz="2000" dirty="0"/>
          </a:p>
          <a:p>
            <a:pPr marL="0" indent="0">
              <a:buNone/>
            </a:pPr>
            <a:endParaRPr lang="en-US" sz="2400" dirty="0"/>
          </a:p>
          <a:p>
            <a:endParaRPr lang="en-US" sz="2400" dirty="0"/>
          </a:p>
          <a:p>
            <a:pPr marL="0" indent="0">
              <a:buNone/>
            </a:pPr>
            <a:endParaRPr lang="en-US" sz="2400" dirty="0"/>
          </a:p>
        </p:txBody>
      </p:sp>
      <p:sp>
        <p:nvSpPr>
          <p:cNvPr id="3" name="Content Placeholder 2">
            <a:extLst>
              <a:ext uri="{FF2B5EF4-FFF2-40B4-BE49-F238E27FC236}">
                <a16:creationId xmlns:a16="http://schemas.microsoft.com/office/drawing/2014/main" id="{6711BCF6-8DFF-D5ED-8AFE-A5E5E99A95A1}"/>
              </a:ext>
            </a:extLst>
          </p:cNvPr>
          <p:cNvSpPr txBox="1">
            <a:spLocks/>
          </p:cNvSpPr>
          <p:nvPr/>
        </p:nvSpPr>
        <p:spPr>
          <a:xfrm>
            <a:off x="685800" y="1630362"/>
            <a:ext cx="5707251" cy="178701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Annual Community Clean up (March)</a:t>
            </a:r>
          </a:p>
          <a:p>
            <a:r>
              <a:rPr lang="en-US" sz="2000" dirty="0"/>
              <a:t>Swing mats installed at tot lot</a:t>
            </a:r>
          </a:p>
          <a:p>
            <a:r>
              <a:rPr lang="en-US" sz="2000" dirty="0"/>
              <a:t>Parking lot seal coat &amp; repairs (under reserve estimate)</a:t>
            </a:r>
          </a:p>
          <a:p>
            <a:r>
              <a:rPr lang="en-US" sz="2000" dirty="0"/>
              <a:t>Tennis court water broom and weed control</a:t>
            </a:r>
          </a:p>
          <a:p>
            <a:r>
              <a:rPr lang="en-US" sz="2000" dirty="0"/>
              <a:t>Downed, dead &amp; damaging tree removal</a:t>
            </a:r>
          </a:p>
          <a:p>
            <a:r>
              <a:rPr lang="en-US" sz="2000" dirty="0"/>
              <a:t>Coordination with Fairfax County Storm Water Management for mow and cleanout of storm water management ponds </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400" dirty="0"/>
          </a:p>
          <a:p>
            <a:endParaRPr lang="en-US" sz="2400" dirty="0"/>
          </a:p>
          <a:p>
            <a:pPr marL="0" indent="0">
              <a:buFont typeface="Arial" panose="020B0604020202020204" pitchFamily="34" charset="0"/>
              <a:buNone/>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054" y="3985459"/>
            <a:ext cx="2743200" cy="2057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60254" y="1058862"/>
            <a:ext cx="3048000" cy="228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943" y="3531676"/>
            <a:ext cx="2057400" cy="2743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528" y="3417376"/>
            <a:ext cx="2228850" cy="2971800"/>
          </a:xfrm>
          <a:prstGeom prst="rect">
            <a:avLst/>
          </a:prstGeom>
        </p:spPr>
      </p:pic>
    </p:spTree>
    <p:extLst>
      <p:ext uri="{BB962C8B-B14F-4D97-AF65-F5344CB8AC3E}">
        <p14:creationId xmlns:p14="http://schemas.microsoft.com/office/powerpoint/2010/main" val="220020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01B960-ADA3-AE28-3D93-5823323111E2}"/>
              </a:ext>
            </a:extLst>
          </p:cNvPr>
          <p:cNvPicPr>
            <a:picLocks noChangeAspect="1"/>
          </p:cNvPicPr>
          <p:nvPr/>
        </p:nvPicPr>
        <p:blipFill>
          <a:blip r:embed="rId2"/>
          <a:stretch>
            <a:fillRect/>
          </a:stretch>
        </p:blipFill>
        <p:spPr>
          <a:xfrm>
            <a:off x="5656041" y="1709499"/>
            <a:ext cx="3060155" cy="1836093"/>
          </a:xfrm>
          <a:prstGeom prst="rect">
            <a:avLst/>
          </a:prstGeom>
        </p:spPr>
      </p:pic>
      <p:sp>
        <p:nvSpPr>
          <p:cNvPr id="4" name="Title 1"/>
          <p:cNvSpPr txBox="1">
            <a:spLocks noGrp="1"/>
          </p:cNvSpPr>
          <p:nvPr>
            <p:ph idx="1"/>
          </p:nvPr>
        </p:nvSpPr>
        <p:spPr>
          <a:xfrm>
            <a:off x="262526" y="164285"/>
            <a:ext cx="4385674" cy="913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Kingstream Pool</a:t>
            </a:r>
          </a:p>
        </p:txBody>
      </p:sp>
      <p:sp>
        <p:nvSpPr>
          <p:cNvPr id="7" name="Rectangle 6"/>
          <p:cNvSpPr/>
          <p:nvPr/>
        </p:nvSpPr>
        <p:spPr>
          <a:xfrm>
            <a:off x="0" y="5721201"/>
            <a:ext cx="8534400" cy="1000274"/>
          </a:xfrm>
          <a:prstGeom prst="rect">
            <a:avLst/>
          </a:prstGeom>
        </p:spPr>
        <p:txBody>
          <a:bodyPr wrap="square">
            <a:spAutoFit/>
          </a:bodyPr>
          <a:lstStyle/>
          <a:p>
            <a:pPr marL="1200150" lvl="2" indent="-285750">
              <a:spcBef>
                <a:spcPts val="600"/>
              </a:spcBef>
              <a:buFont typeface="Arial" panose="020B0604020202020204" pitchFamily="34" charset="0"/>
              <a:buChar char="•"/>
            </a:pPr>
            <a:r>
              <a:rPr lang="en-US" i="1" dirty="0">
                <a:solidFill>
                  <a:prstClr val="black"/>
                </a:solidFill>
              </a:rPr>
              <a:t>It should be noted that Fairfax Water and the county continue to raise their quarterly service charges and usage charges.</a:t>
            </a:r>
            <a:endParaRPr lang="en-GB" dirty="0">
              <a:solidFill>
                <a:prstClr val="black"/>
              </a:solidFill>
            </a:endParaRPr>
          </a:p>
          <a:p>
            <a:pPr lvl="2">
              <a:spcBef>
                <a:spcPts val="600"/>
              </a:spcBef>
            </a:pPr>
            <a:r>
              <a:rPr lang="en-GB" dirty="0">
                <a:solidFill>
                  <a:prstClr val="black"/>
                </a:solidFill>
              </a:rPr>
              <a:t>	</a:t>
            </a:r>
          </a:p>
        </p:txBody>
      </p:sp>
      <p:sp>
        <p:nvSpPr>
          <p:cNvPr id="3" name="Slide Number Placeholder 2"/>
          <p:cNvSpPr>
            <a:spLocks noGrp="1"/>
          </p:cNvSpPr>
          <p:nvPr>
            <p:ph type="sldNum" sz="quarter" idx="12"/>
          </p:nvPr>
        </p:nvSpPr>
        <p:spPr/>
        <p:txBody>
          <a:bodyPr/>
          <a:lstStyle/>
          <a:p>
            <a:fld id="{8A5FCDB2-4D80-4E1F-8548-AF9F36CFFA21}" type="slidenum">
              <a:rPr lang="en-US" smtClean="0">
                <a:solidFill>
                  <a:prstClr val="black">
                    <a:tint val="75000"/>
                  </a:prstClr>
                </a:solidFill>
              </a:rPr>
              <a:pPr/>
              <a:t>8</a:t>
            </a:fld>
            <a:endParaRPr lang="en-US" dirty="0">
              <a:solidFill>
                <a:prstClr val="black">
                  <a:tint val="75000"/>
                </a:prstClr>
              </a:solidFill>
            </a:endParaRPr>
          </a:p>
        </p:txBody>
      </p:sp>
      <p:pic>
        <p:nvPicPr>
          <p:cNvPr id="2" name="Picture 2" descr="C:\Users\Steve\Desktop\JMM P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600"/>
            <a:ext cx="4385441" cy="848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6737" y="1066799"/>
            <a:ext cx="5715000" cy="369332"/>
          </a:xfrm>
          <a:prstGeom prst="rect">
            <a:avLst/>
          </a:prstGeom>
          <a:noFill/>
        </p:spPr>
        <p:txBody>
          <a:bodyPr wrap="square" rtlCol="0">
            <a:spAutoFit/>
          </a:bodyPr>
          <a:lstStyle/>
          <a:p>
            <a:r>
              <a:rPr lang="en-US" dirty="0">
                <a:solidFill>
                  <a:prstClr val="black"/>
                </a:solidFill>
              </a:rPr>
              <a:t>Katie Schuster, Steve Fast, Scott Graff, Beth Bollerer</a:t>
            </a:r>
          </a:p>
        </p:txBody>
      </p:sp>
      <p:sp>
        <p:nvSpPr>
          <p:cNvPr id="9" name="TextBox 8">
            <a:extLst>
              <a:ext uri="{FF2B5EF4-FFF2-40B4-BE49-F238E27FC236}">
                <a16:creationId xmlns:a16="http://schemas.microsoft.com/office/drawing/2014/main" id="{B6E9334C-617C-4FDA-BFC1-194047B53397}"/>
              </a:ext>
            </a:extLst>
          </p:cNvPr>
          <p:cNvSpPr txBox="1"/>
          <p:nvPr/>
        </p:nvSpPr>
        <p:spPr>
          <a:xfrm>
            <a:off x="685800" y="1538102"/>
            <a:ext cx="7353300" cy="3785652"/>
          </a:xfrm>
          <a:prstGeom prst="rect">
            <a:avLst/>
          </a:prstGeom>
          <a:noFill/>
        </p:spPr>
        <p:txBody>
          <a:bodyPr wrap="square" rtlCol="0">
            <a:spAutoFit/>
          </a:bodyPr>
          <a:lstStyle/>
          <a:p>
            <a:r>
              <a:rPr lang="en-US" sz="1600" dirty="0"/>
              <a:t>A new three-year, $202k contract for 2023-2025 was signed with </a:t>
            </a:r>
            <a:r>
              <a:rPr lang="en-US" sz="1600" dirty="0" err="1"/>
              <a:t>NVPools</a:t>
            </a:r>
            <a:r>
              <a:rPr lang="en-US" sz="1600" dirty="0"/>
              <a:t>.</a:t>
            </a:r>
          </a:p>
          <a:p>
            <a:endParaRPr lang="en-US" sz="1600" dirty="0"/>
          </a:p>
          <a:p>
            <a:r>
              <a:rPr lang="en-US" sz="1600" dirty="0"/>
              <a:t>The pool operated successfully and safely this last summer. </a:t>
            </a:r>
          </a:p>
          <a:p>
            <a:r>
              <a:rPr lang="en-US" sz="1600" dirty="0"/>
              <a:t>Usage (swipes) exceeded the previous year by 15%. </a:t>
            </a:r>
          </a:p>
          <a:p>
            <a:endParaRPr lang="en-US" sz="1600" dirty="0"/>
          </a:p>
          <a:p>
            <a:r>
              <a:rPr lang="en-US" sz="1600" dirty="0"/>
              <a:t>The pool slide was repaired rather than </a:t>
            </a:r>
          </a:p>
          <a:p>
            <a:r>
              <a:rPr lang="en-US" sz="1600" dirty="0"/>
              <a:t>finding a replacement as a cost savings measure.</a:t>
            </a:r>
          </a:p>
          <a:p>
            <a:endParaRPr lang="en-US" sz="1600" dirty="0"/>
          </a:p>
          <a:p>
            <a:r>
              <a:rPr lang="en-US" sz="1600" dirty="0"/>
              <a:t>The Kahunas swim team had 89 children (50 families) </a:t>
            </a:r>
          </a:p>
          <a:p>
            <a:r>
              <a:rPr lang="en-US" sz="1600" dirty="0"/>
              <a:t>participating for a successful season. Participation has increased for the last two years.</a:t>
            </a:r>
          </a:p>
          <a:p>
            <a:endParaRPr lang="en-US" sz="1600" dirty="0"/>
          </a:p>
          <a:p>
            <a:r>
              <a:rPr lang="en-US" sz="1600" dirty="0"/>
              <a:t>The Board procured a robot pool cleaner to assist the lifeguards in maintaining a clean pool. Maintenance on the pool sand filter was also accomplished. </a:t>
            </a:r>
          </a:p>
          <a:p>
            <a:endParaRPr lang="en-US" sz="1600" dirty="0"/>
          </a:p>
          <a:p>
            <a:r>
              <a:rPr lang="en-US" sz="1600" dirty="0"/>
              <a:t>Tennis DNA completed a second season of lessons in the community.</a:t>
            </a:r>
          </a:p>
        </p:txBody>
      </p:sp>
      <p:cxnSp>
        <p:nvCxnSpPr>
          <p:cNvPr id="10" name="Straight Connector 9">
            <a:extLst>
              <a:ext uri="{FF2B5EF4-FFF2-40B4-BE49-F238E27FC236}">
                <a16:creationId xmlns:a16="http://schemas.microsoft.com/office/drawing/2014/main" id="{1CAA1ABB-E310-4FCF-9D0A-B7A6A6CA36DF}"/>
              </a:ext>
            </a:extLst>
          </p:cNvPr>
          <p:cNvCxnSpPr/>
          <p:nvPr/>
        </p:nvCxnSpPr>
        <p:spPr>
          <a:xfrm flipV="1">
            <a:off x="523875" y="5626645"/>
            <a:ext cx="8162925" cy="3580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457200" y="52995"/>
            <a:ext cx="8229600" cy="620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0000"/>
              </a:buClr>
              <a:buSzPts val="4400"/>
              <a:buFont typeface="Calibri"/>
              <a:buNone/>
            </a:pPr>
            <a:r>
              <a:rPr lang="en-US" sz="4400" dirty="0">
                <a:latin typeface="Calibri"/>
                <a:ea typeface="Calibri"/>
                <a:cs typeface="Calibri"/>
                <a:sym typeface="Calibri"/>
              </a:rPr>
              <a:t>Communications</a:t>
            </a:r>
            <a:endParaRPr dirty="0"/>
          </a:p>
        </p:txBody>
      </p:sp>
      <p:sp>
        <p:nvSpPr>
          <p:cNvPr id="204" name="Google Shape;204;p14"/>
          <p:cNvSpPr txBox="1">
            <a:spLocks noGrp="1"/>
          </p:cNvSpPr>
          <p:nvPr>
            <p:ph type="body" idx="1"/>
          </p:nvPr>
        </p:nvSpPr>
        <p:spPr>
          <a:xfrm>
            <a:off x="172525" y="673695"/>
            <a:ext cx="4878883" cy="5851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1400"/>
              <a:buFont typeface="Arial"/>
              <a:buNone/>
            </a:pPr>
            <a:r>
              <a:rPr lang="en-US" sz="1600" dirty="0">
                <a:ea typeface="Arial"/>
                <a:cs typeface="Arial"/>
                <a:sym typeface="Arial"/>
              </a:rPr>
              <a:t>Stephanie Palmer, Katie Schuster, Chris Bollerer </a:t>
            </a:r>
          </a:p>
          <a:p>
            <a:pPr marL="342900" lvl="0" indent="-342900" algn="l" rtl="0">
              <a:spcBef>
                <a:spcPts val="0"/>
              </a:spcBef>
              <a:spcAft>
                <a:spcPts val="0"/>
              </a:spcAft>
              <a:buClr>
                <a:srgbClr val="000000"/>
              </a:buClr>
              <a:buSzPts val="1400"/>
              <a:buFont typeface="Arial"/>
              <a:buNone/>
            </a:pPr>
            <a:endParaRPr sz="1600" dirty="0">
              <a:ea typeface="Arial"/>
              <a:cs typeface="Arial"/>
              <a:sym typeface="Arial"/>
            </a:endParaRPr>
          </a:p>
          <a:p>
            <a:pPr marL="342900" lvl="0" indent="-342900" algn="l" rtl="0">
              <a:spcBef>
                <a:spcPts val="600"/>
              </a:spcBef>
              <a:spcAft>
                <a:spcPts val="0"/>
              </a:spcAft>
              <a:buClr>
                <a:srgbClr val="000000"/>
              </a:buClr>
              <a:buSzPts val="1400"/>
              <a:buFont typeface="Arial"/>
              <a:buNone/>
            </a:pPr>
            <a:r>
              <a:rPr lang="en-US" sz="1400" u="sng" dirty="0">
                <a:ea typeface="Arial"/>
                <a:cs typeface="Arial"/>
                <a:sym typeface="Arial"/>
              </a:rPr>
              <a:t>Current Communications</a:t>
            </a:r>
            <a:endParaRPr sz="1400" dirty="0">
              <a:ea typeface="Arial"/>
              <a:cs typeface="Arial"/>
              <a:sym typeface="Arial"/>
            </a:endParaRPr>
          </a:p>
          <a:p>
            <a:pPr marL="342900" lvl="0" indent="-342900" algn="l" rtl="0">
              <a:spcBef>
                <a:spcPts val="600"/>
              </a:spcBef>
              <a:spcAft>
                <a:spcPts val="0"/>
              </a:spcAft>
              <a:buClr>
                <a:srgbClr val="000000"/>
              </a:buClr>
              <a:buSzPts val="1400"/>
              <a:buChar char="•"/>
            </a:pPr>
            <a:r>
              <a:rPr lang="en-US" sz="1400" dirty="0">
                <a:ea typeface="Arial"/>
                <a:cs typeface="Arial"/>
                <a:sym typeface="Arial"/>
              </a:rPr>
              <a:t>Visit our website - </a:t>
            </a:r>
            <a:r>
              <a:rPr lang="en-US" sz="1400" u="sng" dirty="0">
                <a:solidFill>
                  <a:schemeClr val="hlink"/>
                </a:solidFill>
                <a:ea typeface="Arial"/>
                <a:cs typeface="Arial"/>
                <a:sym typeface="Arial"/>
                <a:hlinkClick r:id="rId3"/>
              </a:rPr>
              <a:t>www.KCCHerndon.org</a:t>
            </a:r>
            <a:endParaRPr sz="1400" dirty="0"/>
          </a:p>
          <a:p>
            <a:pPr marL="742950" lvl="1" indent="-260350" algn="l" rtl="0">
              <a:spcBef>
                <a:spcPts val="600"/>
              </a:spcBef>
              <a:spcAft>
                <a:spcPts val="0"/>
              </a:spcAft>
              <a:buClr>
                <a:srgbClr val="000000"/>
              </a:buClr>
              <a:buSzPts val="1400"/>
              <a:buChar char="–"/>
            </a:pPr>
            <a:r>
              <a:rPr lang="en-US" sz="1400" dirty="0">
                <a:ea typeface="Arial"/>
                <a:cs typeface="Arial"/>
                <a:sym typeface="Arial"/>
              </a:rPr>
              <a:t>Official communication method</a:t>
            </a:r>
          </a:p>
          <a:p>
            <a:pPr marL="742950" lvl="1" indent="-260350" algn="l" rtl="0">
              <a:spcBef>
                <a:spcPts val="600"/>
              </a:spcBef>
              <a:spcAft>
                <a:spcPts val="0"/>
              </a:spcAft>
              <a:buClr>
                <a:srgbClr val="000000"/>
              </a:buClr>
              <a:buSzPts val="1400"/>
              <a:buChar char="–"/>
            </a:pPr>
            <a:r>
              <a:rPr lang="en-US" sz="1400" dirty="0">
                <a:ea typeface="Arial"/>
                <a:cs typeface="Arial"/>
                <a:sym typeface="Arial"/>
              </a:rPr>
              <a:t>Regularly updated with the latest news and events</a:t>
            </a:r>
            <a:endParaRPr sz="1400" dirty="0">
              <a:ea typeface="Arial"/>
              <a:cs typeface="Arial"/>
              <a:sym typeface="Arial"/>
            </a:endParaRPr>
          </a:p>
          <a:p>
            <a:pPr marL="742950" lvl="1" indent="-285750" algn="l" rtl="0">
              <a:spcBef>
                <a:spcPts val="600"/>
              </a:spcBef>
              <a:spcAft>
                <a:spcPts val="0"/>
              </a:spcAft>
              <a:buClr>
                <a:srgbClr val="000000"/>
              </a:buClr>
              <a:buSzPts val="1400"/>
              <a:buChar char="–"/>
            </a:pPr>
            <a:r>
              <a:rPr lang="en-US" sz="1400" dirty="0">
                <a:ea typeface="Arial"/>
                <a:cs typeface="Arial"/>
                <a:sym typeface="Arial"/>
              </a:rPr>
              <a:t>Information includes governing documents, details about our amenities (e.g., pool, tennis courts), committee descriptions, architecture review process, and a resale packet </a:t>
            </a:r>
          </a:p>
          <a:p>
            <a:pPr marL="742950" lvl="1" indent="-285750" algn="l" rtl="0">
              <a:spcBef>
                <a:spcPts val="600"/>
              </a:spcBef>
              <a:spcAft>
                <a:spcPts val="0"/>
              </a:spcAft>
              <a:buClr>
                <a:srgbClr val="000000"/>
              </a:buClr>
              <a:buSzPts val="1400"/>
              <a:buChar char="–"/>
            </a:pPr>
            <a:r>
              <a:rPr lang="en-US" sz="1400" dirty="0">
                <a:ea typeface="Arial"/>
                <a:cs typeface="Arial"/>
                <a:sym typeface="Arial"/>
              </a:rPr>
              <a:t>Designed with great skill by Katie Schuster</a:t>
            </a:r>
            <a:endParaRPr sz="1400" dirty="0">
              <a:ea typeface="Arial"/>
              <a:cs typeface="Arial"/>
              <a:sym typeface="Arial"/>
            </a:endParaRPr>
          </a:p>
          <a:p>
            <a:pPr marL="342900" lvl="0" indent="-342900" algn="l" rtl="0">
              <a:spcBef>
                <a:spcPts val="600"/>
              </a:spcBef>
              <a:spcAft>
                <a:spcPts val="0"/>
              </a:spcAft>
              <a:buClr>
                <a:srgbClr val="000000"/>
              </a:buClr>
              <a:buSzPts val="1400"/>
              <a:buChar char="•"/>
            </a:pPr>
            <a:r>
              <a:rPr lang="en-US" sz="1400" dirty="0">
                <a:ea typeface="Arial"/>
                <a:cs typeface="Arial"/>
                <a:sym typeface="Arial"/>
              </a:rPr>
              <a:t>Email Newsletters</a:t>
            </a:r>
            <a:endParaRPr sz="1400" dirty="0"/>
          </a:p>
          <a:p>
            <a:pPr marL="742950" lvl="1" indent="-285750" algn="l" rtl="0">
              <a:spcBef>
                <a:spcPts val="600"/>
              </a:spcBef>
              <a:spcAft>
                <a:spcPts val="0"/>
              </a:spcAft>
              <a:buClr>
                <a:srgbClr val="000000"/>
              </a:buClr>
              <a:buSzPts val="1400"/>
              <a:buChar char="–"/>
            </a:pPr>
            <a:r>
              <a:rPr lang="en-US" sz="1400" dirty="0">
                <a:ea typeface="Arial"/>
                <a:cs typeface="Arial"/>
                <a:sym typeface="Arial"/>
              </a:rPr>
              <a:t>Sign up on website to get periodic email updates, including brief summaries of board meetings, upcoming important events</a:t>
            </a:r>
            <a:endParaRPr lang="en-US" sz="1400" dirty="0"/>
          </a:p>
          <a:p>
            <a:pPr marL="342900" lvl="0" indent="-317500" algn="l" rtl="0">
              <a:spcBef>
                <a:spcPts val="600"/>
              </a:spcBef>
              <a:spcAft>
                <a:spcPts val="0"/>
              </a:spcAft>
              <a:buClr>
                <a:srgbClr val="000000"/>
              </a:buClr>
              <a:buSzPts val="1400"/>
              <a:buChar char="•"/>
            </a:pPr>
            <a:r>
              <a:rPr lang="en-US" sz="1400" u="sng" dirty="0">
                <a:solidFill>
                  <a:schemeClr val="hlink"/>
                </a:solidFill>
                <a:ea typeface="Arial"/>
                <a:cs typeface="Arial"/>
                <a:sym typeface="Arial"/>
                <a:hlinkClick r:id="" action="ppaction://noaction"/>
              </a:rPr>
              <a:t>Facebook </a:t>
            </a:r>
            <a:endParaRPr lang="en-US" sz="1400" dirty="0">
              <a:ea typeface="Arial"/>
              <a:cs typeface="Arial"/>
              <a:sym typeface="Arial"/>
            </a:endParaRPr>
          </a:p>
          <a:p>
            <a:pPr marL="742950" lvl="1" indent="-285750" algn="l" rtl="0">
              <a:spcBef>
                <a:spcPts val="600"/>
              </a:spcBef>
              <a:spcAft>
                <a:spcPts val="0"/>
              </a:spcAft>
              <a:buClr>
                <a:srgbClr val="000000"/>
              </a:buClr>
              <a:buSzPts val="1400"/>
              <a:buChar char="–"/>
            </a:pPr>
            <a:r>
              <a:rPr lang="en-US" sz="1400" dirty="0"/>
              <a:t>Follow Kingstream Community Council for regular updates </a:t>
            </a:r>
          </a:p>
        </p:txBody>
      </p:sp>
      <p:sp>
        <p:nvSpPr>
          <p:cNvPr id="2" name="Slide Number Placeholder 1">
            <a:extLst>
              <a:ext uri="{FF2B5EF4-FFF2-40B4-BE49-F238E27FC236}">
                <a16:creationId xmlns:a16="http://schemas.microsoft.com/office/drawing/2014/main" id="{E171E599-C84C-4CBF-8337-C94EE14CE366}"/>
              </a:ext>
            </a:extLst>
          </p:cNvPr>
          <p:cNvSpPr>
            <a:spLocks noGrp="1"/>
          </p:cNvSpPr>
          <p:nvPr>
            <p:ph type="sldNum" sz="quarter" idx="12"/>
          </p:nvPr>
        </p:nvSpPr>
        <p:spPr/>
        <p:txBody>
          <a:bodyPr/>
          <a:lstStyle/>
          <a:p>
            <a:fld id="{8A5FCDB2-4D80-4E1F-8548-AF9F36CFFA21}" type="slidenum">
              <a:rPr lang="en-US" smtClean="0"/>
              <a:pPr/>
              <a:t>9</a:t>
            </a:fld>
            <a:endParaRPr lang="en-US" dirty="0"/>
          </a:p>
        </p:txBody>
      </p:sp>
      <p:pic>
        <p:nvPicPr>
          <p:cNvPr id="5" name="Picture 4">
            <a:extLst>
              <a:ext uri="{FF2B5EF4-FFF2-40B4-BE49-F238E27FC236}">
                <a16:creationId xmlns:a16="http://schemas.microsoft.com/office/drawing/2014/main" id="{E95DBAA7-B787-41DC-B8F7-B4507D619DD9}"/>
              </a:ext>
            </a:extLst>
          </p:cNvPr>
          <p:cNvPicPr>
            <a:picLocks noChangeAspect="1"/>
          </p:cNvPicPr>
          <p:nvPr/>
        </p:nvPicPr>
        <p:blipFill>
          <a:blip r:embed="rId4"/>
          <a:stretch>
            <a:fillRect/>
          </a:stretch>
        </p:blipFill>
        <p:spPr>
          <a:xfrm>
            <a:off x="4820260" y="1219200"/>
            <a:ext cx="4151215" cy="42031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9421</TotalTime>
  <Words>1818</Words>
  <Application>Microsoft Office PowerPoint</Application>
  <PresentationFormat>On-screen Show (4:3)</PresentationFormat>
  <Paragraphs>276</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Rounded MT Bold</vt:lpstr>
      <vt:lpstr>Calibri</vt:lpstr>
      <vt:lpstr>Office Theme</vt:lpstr>
      <vt:lpstr>Kingstream Community Council 2023 Annual Meeting</vt:lpstr>
      <vt:lpstr>PowerPoint Presentation</vt:lpstr>
      <vt:lpstr>PowerPoint Presentation</vt:lpstr>
      <vt:lpstr>2022 KCC Committees </vt:lpstr>
      <vt:lpstr>Community Appearance</vt:lpstr>
      <vt:lpstr>PowerPoint Presentation</vt:lpstr>
      <vt:lpstr>Landscape Committee</vt:lpstr>
      <vt:lpstr>PowerPoint Presentation</vt:lpstr>
      <vt:lpstr>Communications</vt:lpstr>
      <vt:lpstr>Outreach Committee Sharon Llewellyn, Scott Graff, Sharon Kessler, and Linda Propst </vt:lpstr>
      <vt:lpstr>PowerPoint Presentation</vt:lpstr>
      <vt:lpstr>Financial Goal</vt:lpstr>
      <vt:lpstr>PowerPoint Presentation</vt:lpstr>
      <vt:lpstr>PowerPoint Presentation</vt:lpstr>
      <vt:lpstr>Highlights of Operating Expenses</vt:lpstr>
      <vt:lpstr>  Reserve Account – Tyrone Yee Major Repairs Completed </vt:lpstr>
      <vt:lpstr>PowerPoint Presentation</vt:lpstr>
      <vt:lpstr>Kingstream Community Council   </vt:lpstr>
      <vt:lpstr>PowerPoint Presentation</vt:lpstr>
    </vt:vector>
  </TitlesOfParts>
  <Company>BT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Kingstream Community Council 2015 Annual Meeting April 16, 2015</dc:title>
  <dc:creator>701196668</dc:creator>
  <cp:lastModifiedBy>Lisa Spectrum Property Mgt</cp:lastModifiedBy>
  <cp:revision>468</cp:revision>
  <cp:lastPrinted>2023-04-07T21:29:00Z</cp:lastPrinted>
  <dcterms:created xsi:type="dcterms:W3CDTF">2017-03-10T21:31:37Z</dcterms:created>
  <dcterms:modified xsi:type="dcterms:W3CDTF">2023-04-10T13:15:59Z</dcterms:modified>
</cp:coreProperties>
</file>