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379AD47-C60D-434D-B5D6-BDA970692B9E}">
  <a:tblStyle styleId="{7379AD47-C60D-434D-B5D6-BDA970692B9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88" y="4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68bffb67c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68bffb67c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68bffb67c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68bffb67c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68bffb67c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68bffb67c8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68bffb67c8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68bffb67c8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68bffb67c8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68bffb67c8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68bffb67c8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68bffb67c8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68bffb67c8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68bffb67c8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65ceadb9b8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g265ceadb9b8_0_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265ceadb9b8_0_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68bffb67c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68bffb67c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68bffb67c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68bffb67c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68bffb67c8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68bffb67c8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68bffb67c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68bffb67c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68bffb67c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68bffb67c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68bffb67c8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68bffb67c8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68bffb67c8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68bffb67c8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.nrel.gov/?da=geothermal-prospecto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pvwatts.nrel.gov/pvwatts.ph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xtension.purdue.edu/cdext/thematic-areas/community-planning/collaborative-projects/_docs/renewable-energy-report1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toxics-release-inventory-tri-program/tri-basic-plus-data-files-calendar-years-1987-prese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hyperlink" Target="https://www.epa.gov/toxics-release-inventory-tri-program/tri-basic-plus-data-files-guides" TargetMode="External"/><Relationship Id="rId4" Type="http://schemas.openxmlformats.org/officeDocument/2006/relationships/hyperlink" Target="https://www.epa.gov/toxics-release-inventory-tri-program/tri-data-and-tool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sl.org/energy/state-approaches-to-wind-facility-siti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maps.nrel.gov/?da=wind-prospector#/?aL=wbDr04%255Bv%255D%3Dt&amp;bL=groad&amp;cE=0&amp;lR=0&amp;mC=41.80407814427234%2C-95.361328125&amp;zL=4" TargetMode="Externa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my+maps+google&amp;rlz=1C5GCCM_en&amp;oq=mymaps&amp;gs_lcrp=EgZjaHJvbWUqCwgCEEUYChg7GIAEMgYIABBFGDkyDwgBEAAYChiDARixAxiABDILCAIQRRgKGDsYgAQyBggDEEUYQDIJCAQQABgKGIAEMgYIBRBFGDwyBggGEEUYPDIGCAcQRRg80gEINTY1NGowajSoAgCwAgA&amp;sourceid=chrome&amp;ie=UTF-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edit?mid=1U4pqQJf10H2JitFCnxQsXRY1Q3y-9IQ&amp;ll=39.32725472022866%2C-85.2031258878595&amp;z=1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unroof.withgoogle.com/building/37.476876/-122.253535/#?f=bu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unroof.withgoogle.com/data-explorer/place/ChIJHRv42bxQa4gRcuwyy84vEH4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rier.com/residential/en/us/products/furnaces/heat-pump-vs-furnac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basc.pnnl.gov/images/iecc-climate-zone-map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E.A.R.T.H. Project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44" i="1" dirty="0"/>
              <a:t>(Geospatial Script using MS Excel™and ‘Google™-mymaps’)</a:t>
            </a:r>
            <a:endParaRPr sz="3044" i="1"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311700" y="3618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Richard G. Lugar Center for Renewable Energy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Department of Geography, IUPUI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Geothermal Potential </a:t>
            </a:r>
            <a:r>
              <a:rPr lang="en" i="1"/>
              <a:t>(NOT HEAT PUMP)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https://maps.nrel.gov/?da=geothermal-prospector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https://pvwatts.nrel.gov/pvwatts.php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6650" y="1606175"/>
            <a:ext cx="5027348" cy="353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Infrastructure Complexity</a:t>
            </a:r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 with city/county officials for local geospatial data on underground pipes, wirs etc. (If not available, call utilities for details of ‘no digging’ zones/area)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local jurisdictions like cities/counties have maps, ask for google kml maps or excel maps with latitude/longitude data (you may import them as layers – see slides 3-6)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9145">
            <a:off x="4172700" y="2776601"/>
            <a:ext cx="4793951" cy="218182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5"/>
          <p:cNvSpPr txBox="1"/>
          <p:nvPr/>
        </p:nvSpPr>
        <p:spPr>
          <a:xfrm rot="-547973">
            <a:off x="311719" y="3053269"/>
            <a:ext cx="3808481" cy="1741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dirty="0">
                <a:solidFill>
                  <a:schemeClr val="dk2"/>
                </a:solidFill>
              </a:rPr>
              <a:t>INDIANA has a resource @ Purdue Univ. </a:t>
            </a:r>
            <a:r>
              <a:rPr lang="en" sz="1300" u="sng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https://extension.purdue.edu/cdext/thematic-areas/community-planning/collaborative-projects/_docs/renewable-energy-report1.pdf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endParaRPr sz="13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Pollution Issues (TRI data from EPA: air, water, ground)</a:t>
            </a:r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Toxic Release Inventory (TRI) from the US Environmental Protection Agency (EPA) contains excel tables with latitude/longitude point source pollution data based on air, water and soil contaminants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 to the EPA website </a:t>
            </a:r>
            <a:r>
              <a:rPr lang="en" i="1"/>
              <a:t>basic plus</a:t>
            </a:r>
            <a:r>
              <a:rPr lang="en"/>
              <a:t> text files data download page (2022 data as of 2024-02-12; approx 3MB text ‘csv’ file):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https://www.epa.gov/toxics-release-inventory-tri-program/tri-basic-plus-data-files-calendar-years-1987-present</a:t>
            </a:r>
            <a:r>
              <a:rPr lang="en"/>
              <a:t> (home page: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https://www.epa.gov/toxics-release-inventory-tri-program/tri-data-and-tools</a:t>
            </a:r>
            <a:r>
              <a:rPr lang="en"/>
              <a:t> 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File-guide: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https://www.epa.gov/toxics-release-inventory-tri-program/tri-basic-plus-data-files-guides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 US_1a_2022.txt into excel and save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Save file as excel (column 47&amp;48 are lat/long)</a:t>
            </a:r>
            <a:endParaRPr/>
          </a:p>
        </p:txBody>
      </p:sp>
      <p:pic>
        <p:nvPicPr>
          <p:cNvPr id="150" name="Google Shape;150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21075" y="3677875"/>
            <a:ext cx="2295125" cy="126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Excel file of TRI facilities from the facility zip code 47006</a:t>
            </a:r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02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Filter the excel file to the following columns and rows containing the zipcodes of your interest: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7" name="Google Shape;1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8750" y="1880441"/>
            <a:ext cx="4402500" cy="1755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650" y="2797425"/>
            <a:ext cx="3804176" cy="229007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7"/>
          <p:cNvSpPr/>
          <p:nvPr/>
        </p:nvSpPr>
        <p:spPr>
          <a:xfrm>
            <a:off x="4172675" y="3986000"/>
            <a:ext cx="4520400" cy="788400"/>
          </a:xfrm>
          <a:prstGeom prst="wedgeRectCallout">
            <a:avLst>
              <a:gd name="adj1" fmla="val -56705"/>
              <a:gd name="adj2" fmla="val -3461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Example of one TRI facility mapped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60" name="Google Shape;160;p27"/>
          <p:cNvSpPr/>
          <p:nvPr/>
        </p:nvSpPr>
        <p:spPr>
          <a:xfrm>
            <a:off x="4572000" y="1054900"/>
            <a:ext cx="4572000" cy="788400"/>
          </a:xfrm>
          <a:prstGeom prst="wedgeRectCallout">
            <a:avLst>
              <a:gd name="adj1" fmla="val -8912"/>
              <a:gd name="adj2" fmla="val 7905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Columns 9, 10-15, 47-48, 115, 171, 187, 293 267 contain interesting pollution totals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Regulations</a:t>
            </a:r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 with city/county officials for local regulatory data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local jurisdictions like cities/counties have maps, ask for google kml maps or excel maps with latitude/longitude data (you may import them as layers – see slides 3-6)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Wind</a:t>
            </a:r>
            <a:endParaRPr i="1" dirty="0"/>
          </a:p>
        </p:txBody>
      </p:sp>
      <p:sp>
        <p:nvSpPr>
          <p:cNvPr id="172" name="Google Shape;172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https://www.ncsl.org/energy/state-approaches-to-wind-facility-siting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3" name="Google Shape;17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126" y="1966850"/>
            <a:ext cx="5363374" cy="270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9"/>
          <p:cNvSpPr txBox="1"/>
          <p:nvPr/>
        </p:nvSpPr>
        <p:spPr>
          <a:xfrm>
            <a:off x="6459725" y="2231025"/>
            <a:ext cx="22311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Detailed wind map from NSCL granular data …</a:t>
            </a:r>
            <a:r>
              <a:rPr lang="en" sz="1200" u="sng">
                <a:solidFill>
                  <a:schemeClr val="hlink"/>
                </a:solidFill>
                <a:hlinkClick r:id="rId5"/>
              </a:rPr>
              <a:t>https://maps.nrel.gov/?da=wind-prospector#/?aL=wbDr04%255Bv%255D%3Dt&amp;bL=groad&amp;cE=0&amp;lR=0&amp;mC=41.80407814427234%2C-95.361328125&amp;zL=4</a:t>
            </a:r>
            <a:r>
              <a:rPr lang="en" sz="1200">
                <a:solidFill>
                  <a:schemeClr val="dk2"/>
                </a:solidFill>
              </a:rPr>
              <a:t> 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Google Shape;68;p15"/>
          <p:cNvGraphicFramePr/>
          <p:nvPr>
            <p:extLst>
              <p:ext uri="{D42A27DB-BD31-4B8C-83A1-F6EECF244321}">
                <p14:modId xmlns:p14="http://schemas.microsoft.com/office/powerpoint/2010/main" val="2643475069"/>
              </p:ext>
            </p:extLst>
          </p:nvPr>
        </p:nvGraphicFramePr>
        <p:xfrm>
          <a:off x="0" y="0"/>
          <a:ext cx="9144000" cy="9837475"/>
        </p:xfrm>
        <a:graphic>
          <a:graphicData uri="http://schemas.openxmlformats.org/drawingml/2006/table">
            <a:tbl>
              <a:tblPr firstRow="1" bandRow="1">
                <a:noFill/>
                <a:tableStyleId>{7379AD47-C60D-434D-B5D6-BDA970692B9E}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b="1" dirty="0"/>
                        <a:t>Questions for Candidate Sites</a:t>
                      </a:r>
                      <a:endParaRPr sz="1100" dirty="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2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/>
                        <a:t>Here is a possible (not in any way exhaustive) list of location/GIS questions I could think of (the rest we can gather from curated sources):</a:t>
                      </a:r>
                      <a:endParaRPr sz="12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/>
                        <a:t>Location/Construction</a:t>
                      </a:r>
                      <a:r>
                        <a:rPr lang="en" sz="1200"/>
                        <a:t>:</a:t>
                      </a:r>
                      <a:endParaRPr sz="12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/>
                        <a:t>Where are you located?</a:t>
                      </a:r>
                      <a:endParaRPr sz="12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/>
                        <a:t>What is your nearest cross street?</a:t>
                      </a:r>
                      <a:endParaRPr sz="12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/>
                        <a:t>Do you have architectural plans for your building?</a:t>
                      </a:r>
                      <a:endParaRPr sz="12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/>
                        <a:t>If not, do you know someone who may have such information?</a:t>
                      </a:r>
                      <a:endParaRPr sz="12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/>
                        <a:t>Vegetation Cover:</a:t>
                      </a:r>
                      <a:endParaRPr sz="1200" b="1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/>
                        <a:t>What percent of open space is around your building?</a:t>
                      </a:r>
                      <a:endParaRPr sz="12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/>
                        <a:t>What percent, if any, is tree cover?</a:t>
                      </a:r>
                      <a:endParaRPr sz="12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/>
                        <a:t>What are the types of trees/vegetation?</a:t>
                      </a:r>
                      <a:endParaRPr sz="12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/>
                        <a:t>Subsurface</a:t>
                      </a:r>
                      <a:r>
                        <a:rPr lang="en" sz="1200"/>
                        <a:t>:</a:t>
                      </a:r>
                      <a:endParaRPr sz="12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/>
                        <a:t>Do you have maps for subsurface pipes, etc.?</a:t>
                      </a:r>
                      <a:endParaRPr sz="12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/>
                        <a:t>If not, do you know if any jurisdiction (county, town etc.) keeps it?</a:t>
                      </a:r>
                      <a:endParaRPr sz="12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/>
                        <a:t>What is the soil type?</a:t>
                      </a:r>
                      <a:endParaRPr sz="12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/>
                        <a:t>Is the structure built on rock?</a:t>
                      </a:r>
                      <a:endParaRPr sz="1200"/>
                    </a:p>
                    <a:p>
                      <a:pPr marL="342900" marR="0" lvl="1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2800">
                <a:tc>
                  <a:txBody>
                    <a:bodyPr/>
                    <a:lstStyle/>
                    <a:p>
                      <a:pPr marL="215900" marR="0" lvl="0" indent="-127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Data/Map Roster (Google ‘Mymap’)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Google ‘</a:t>
            </a:r>
            <a:r>
              <a:rPr lang="en" i="1"/>
              <a:t>MyMaps</a:t>
            </a:r>
            <a:r>
              <a:rPr lang="en"/>
              <a:t>’(emphasis mine). Online storage and dissemination of location data on solar, geothermal, infrastructure complexity, pollution issues and regulation: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search google, login to your google account or go to: </a:t>
            </a:r>
            <a:r>
              <a:rPr lang="en" sz="1177" u="sng">
                <a:solidFill>
                  <a:schemeClr val="hlink"/>
                </a:solidFill>
                <a:hlinkClick r:id="rId3"/>
              </a:rPr>
              <a:t>https://www.google.com/search?q=my+maps+google&amp;rlz=1C5GCCM_en&amp;oq=mymaps&amp;gs_lcrp=EgZjaHJvbWUqCwgCEEUYChg7GIAEMgYIABBFGDkyDwgBEAAYChiDARixAxiABDILCAIQRRgKGDsYgAQyBggDEEUYQDIJCAQQABgKGIAEMgYIBRBFGDwyBggGEEUYPDIGCAcQRRg80gEINTY1NGowajSoAgCwAgA&amp;sourceid=chrome&amp;ie=UTF-8</a:t>
            </a:r>
            <a:r>
              <a:rPr lang="en" sz="1177"/>
              <a:t> </a:t>
            </a:r>
            <a:r>
              <a:rPr lang="en"/>
              <a:t>and follow the prompts (you need to login/create google account).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Google “mymaps’ stores everything geospatial related in one online location.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also stores attribute tables associated with mapped data.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imports excel files (you need to have an address field for your table)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my maps example: How to add data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may add any excel table with text address or latitude, longitude data to google mymaps: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Open mymaps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Create a new map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Click on ‘Import’ </a:t>
            </a:r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5306" y="2066288"/>
            <a:ext cx="2571899" cy="10109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" name="Google Shape;87;p18"/>
          <p:cNvCxnSpPr/>
          <p:nvPr/>
        </p:nvCxnSpPr>
        <p:spPr>
          <a:xfrm>
            <a:off x="2115575" y="2488200"/>
            <a:ext cx="2136600" cy="26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FF00FF">
                <a:alpha val="50000"/>
              </a:srgbClr>
            </a:outerShdw>
          </a:effectLst>
        </p:spPr>
      </p:cxnSp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0250" y="3372699"/>
            <a:ext cx="3333813" cy="16386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Google Shape;89;p18"/>
          <p:cNvCxnSpPr/>
          <p:nvPr/>
        </p:nvCxnSpPr>
        <p:spPr>
          <a:xfrm rot="10800000" flipH="1">
            <a:off x="2014700" y="4020225"/>
            <a:ext cx="1615500" cy="28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FF00FF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An Example:</a:t>
            </a:r>
            <a:endParaRPr i="1"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https://www.google.com/maps/d/edit?mid=1U4pqQJf10H2JitFCnxQsXRY1Q3y-9IQ&amp;ll=39.32725472022866%2C-85.2031258878595&amp;z=12</a:t>
            </a:r>
            <a:r>
              <a:rPr lang="en"/>
              <a:t> </a:t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4150" y="2161025"/>
            <a:ext cx="3976625" cy="298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Data/Map Roster (Google ‘Mymap’)</a:t>
            </a:r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442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Use the distance tool to measure distance (and area) to water bodies etc.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You may add more data by new layers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You can change base map (depending on whether one wants to change to topography instead of the usual google base map) </a:t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7150" y="1196950"/>
            <a:ext cx="5647350" cy="2625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20"/>
          <p:cNvCxnSpPr/>
          <p:nvPr/>
        </p:nvCxnSpPr>
        <p:spPr>
          <a:xfrm rot="10800000" flipH="1">
            <a:off x="2492400" y="1633725"/>
            <a:ext cx="3229800" cy="2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FF00FF">
                <a:alpha val="50000"/>
              </a:srgbClr>
            </a:outerShdw>
          </a:effectLst>
        </p:spPr>
      </p:cxnSp>
      <p:cxnSp>
        <p:nvCxnSpPr>
          <p:cNvPr id="105" name="Google Shape;105;p20"/>
          <p:cNvCxnSpPr/>
          <p:nvPr/>
        </p:nvCxnSpPr>
        <p:spPr>
          <a:xfrm rot="10800000" flipH="1">
            <a:off x="2539075" y="3668875"/>
            <a:ext cx="765300" cy="23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FF00FF">
                <a:alpha val="50000"/>
              </a:srgbClr>
            </a:outerShdw>
          </a:effectLst>
        </p:spPr>
      </p:cxnSp>
      <p:cxnSp>
        <p:nvCxnSpPr>
          <p:cNvPr id="106" name="Google Shape;106;p20"/>
          <p:cNvCxnSpPr/>
          <p:nvPr/>
        </p:nvCxnSpPr>
        <p:spPr>
          <a:xfrm rot="10800000" flipH="1">
            <a:off x="2168725" y="1960275"/>
            <a:ext cx="1079700" cy="126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FF00FF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Solar potential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https://sunroof.withgoogle.com/building/37.476876/-122.253535/#?f=buy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Just type in your address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900" y="2079400"/>
            <a:ext cx="6695148" cy="300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Indiana Solar Potential</a:t>
            </a:r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https://sunroof.withgoogle.com/data-explorer/place/ChIJHRv42bxQa4gRcuwyy84vEH4/</a:t>
            </a:r>
            <a:r>
              <a:rPr lang="en"/>
              <a:t> </a:t>
            </a:r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9775" y="1892525"/>
            <a:ext cx="5768274" cy="278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 PUMP </a:t>
            </a:r>
            <a:r>
              <a:rPr lang="en" i="1"/>
              <a:t>POTENTIAL</a:t>
            </a:r>
            <a:endParaRPr i="1"/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700">
                <a:solidFill>
                  <a:srgbClr val="0074A1"/>
                </a:solidFill>
              </a:rPr>
              <a:t>IECC climate zone map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(</a:t>
            </a:r>
            <a:r>
              <a:rPr lang="en" sz="1200" i="1" u="sng">
                <a:solidFill>
                  <a:schemeClr val="hlink"/>
                </a:solidFill>
                <a:hlinkClick r:id="rId3"/>
              </a:rPr>
              <a:t>“</a:t>
            </a:r>
            <a:r>
              <a:rPr lang="en" sz="12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Because of how they work, heat pumps produce less heat than furnaces and work best in warmer climates (zones 1-3 on the U.S. Department of Energy climate zone map).</a:t>
            </a:r>
            <a:r>
              <a:rPr lang="en" sz="1200" i="1" u="sng">
                <a:solidFill>
                  <a:schemeClr val="hlink"/>
                </a:solidFill>
                <a:hlinkClick r:id="rId3"/>
              </a:rPr>
              <a:t>”)</a:t>
            </a: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4850" y="1965499"/>
            <a:ext cx="7571875" cy="274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 txBox="1"/>
          <p:nvPr/>
        </p:nvSpPr>
        <p:spPr>
          <a:xfrm>
            <a:off x="168025" y="2763763"/>
            <a:ext cx="3000000" cy="13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 </a:t>
            </a:r>
            <a:r>
              <a:rPr lang="en" sz="18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https://basc.pnnl.gov/images/iecc-climate-zone-map</a:t>
            </a:r>
            <a:r>
              <a:rPr lang="en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987</Words>
  <Application>Microsoft Office PowerPoint</Application>
  <PresentationFormat>On-screen Show (16:9)</PresentationFormat>
  <Paragraphs>81</Paragraphs>
  <Slides>16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Simple Light</vt:lpstr>
      <vt:lpstr> E.A.R.T.H. Project  (Geospatial Script using MS Excel™and ‘Google™-mymaps’)</vt:lpstr>
      <vt:lpstr>PowerPoint Presentation</vt:lpstr>
      <vt:lpstr>Data/Map Roster (Google ‘Mymap’) </vt:lpstr>
      <vt:lpstr>Google my maps example: How to add data</vt:lpstr>
      <vt:lpstr>An Example:</vt:lpstr>
      <vt:lpstr>Data/Map Roster (Google ‘Mymap’)</vt:lpstr>
      <vt:lpstr>1. Solar potential </vt:lpstr>
      <vt:lpstr>Indiana Solar Potential</vt:lpstr>
      <vt:lpstr>HEAT PUMP POTENTIAL</vt:lpstr>
      <vt:lpstr>2. Geothermal Potential (NOT HEAT PUMP) </vt:lpstr>
      <vt:lpstr>3. Infrastructure Complexity</vt:lpstr>
      <vt:lpstr>4. Pollution Issues (TRI data from EPA: air, water, ground)</vt:lpstr>
      <vt:lpstr>Excel file of TRI facilities from the facility zip code 47006</vt:lpstr>
      <vt:lpstr>5. Regulations</vt:lpstr>
      <vt:lpstr>Wind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E.A.R.T.H. Project  (Geospatial Script using MS Excel™and ‘Google™-mymaps’)</dc:title>
  <cp:lastModifiedBy>Peter Schubert</cp:lastModifiedBy>
  <cp:revision>1</cp:revision>
  <dcterms:modified xsi:type="dcterms:W3CDTF">2024-05-04T21:34:02Z</dcterms:modified>
</cp:coreProperties>
</file>