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30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47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265F-C830-4B73-A1DA-60BE291408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1128-2CC4-477B-8DC6-97AF80E0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1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265F-C830-4B73-A1DA-60BE291408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1128-2CC4-477B-8DC6-97AF80E0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5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265F-C830-4B73-A1DA-60BE291408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1128-2CC4-477B-8DC6-97AF80E0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4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265F-C830-4B73-A1DA-60BE291408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1128-2CC4-477B-8DC6-97AF80E0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1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265F-C830-4B73-A1DA-60BE291408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1128-2CC4-477B-8DC6-97AF80E0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1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265F-C830-4B73-A1DA-60BE291408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1128-2CC4-477B-8DC6-97AF80E0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7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265F-C830-4B73-A1DA-60BE291408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1128-2CC4-477B-8DC6-97AF80E0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74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265F-C830-4B73-A1DA-60BE291408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1128-2CC4-477B-8DC6-97AF80E0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9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265F-C830-4B73-A1DA-60BE291408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1128-2CC4-477B-8DC6-97AF80E0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63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265F-C830-4B73-A1DA-60BE291408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1128-2CC4-477B-8DC6-97AF80E0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265F-C830-4B73-A1DA-60BE291408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1128-2CC4-477B-8DC6-97AF80E0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4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39265F-C830-4B73-A1DA-60BE291408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B81128-2CC4-477B-8DC6-97AF80E0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0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9.png"/><Relationship Id="rId3" Type="http://schemas.openxmlformats.org/officeDocument/2006/relationships/hyperlink" Target="https://teamearth.earth/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slide" Target="slide2.xml"/><Relationship Id="rId4" Type="http://schemas.openxmlformats.org/officeDocument/2006/relationships/hyperlink" Target="https://greenfortressengineering.com/" TargetMode="Externa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GIS%20Mapping%20of%20E.A.R.T.H.%20project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SITE%20Evaluation%20Matrix%204May24.xls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ybrid%20Optimization%20Tool%20Team%20EARTH%2011Jun24.xls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ERC%20Resource%20Database.xls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51D268C-BC62-BAED-4E7D-63A2A914E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70822"/>
            <a:ext cx="9144000" cy="27871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F7C7C2-41BC-A8ED-745C-01AE1E20D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676" y="2371391"/>
            <a:ext cx="5699760" cy="3032759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50800"/>
          </a:effectLst>
        </p:spPr>
        <p:txBody>
          <a:bodyPr>
            <a:norm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TOOL SUITE</a:t>
            </a:r>
            <a:br>
              <a:rPr lang="en-US" sz="4800" dirty="0"/>
            </a:br>
            <a:r>
              <a:rPr lang="en-US" sz="4800" dirty="0"/>
              <a:t>- Site Evaluation</a:t>
            </a:r>
            <a:br>
              <a:rPr lang="en-US" sz="4800" dirty="0"/>
            </a:br>
            <a:r>
              <a:rPr lang="en-US" sz="4800" dirty="0"/>
              <a:t>- Design Optimization</a:t>
            </a:r>
            <a:br>
              <a:rPr lang="en-US" sz="4800" dirty="0"/>
            </a:br>
            <a:r>
              <a:rPr lang="en-US" sz="4800" dirty="0"/>
              <a:t>- Resource Repository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82CB0D-740E-E9DD-DC78-F6B08AEB2F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" y="5455920"/>
            <a:ext cx="6858000" cy="118872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These tools are provided free of charge, courtesy of the Energizing Rural Community program administered by the U.S. Department of Energy using funds from the Bipartisan Infrastructure Law, by </a:t>
            </a:r>
            <a:r>
              <a:rPr lang="en-US" b="1" dirty="0"/>
              <a:t>Team E.A.R.T.H. </a:t>
            </a:r>
            <a:r>
              <a:rPr lang="en-US" dirty="0"/>
              <a:t>of Batesville, Indiana (</a:t>
            </a:r>
            <a:r>
              <a:rPr lang="en-US" dirty="0">
                <a:hlinkClick r:id="rId3"/>
              </a:rPr>
              <a:t>https://teamearth.earth/</a:t>
            </a:r>
            <a:r>
              <a:rPr lang="en-US" dirty="0"/>
              <a:t>), developed in cooperation with the Richard G. Lugar Center for Renewable Energy, and managed by Green Fortress Engineering, Inc. (</a:t>
            </a:r>
            <a:r>
              <a:rPr lang="en-US" dirty="0">
                <a:hlinkClick r:id="rId4"/>
              </a:rPr>
              <a:t>https://greenfortressengineering.com/</a:t>
            </a:r>
            <a:r>
              <a:rPr lang="en-US" dirty="0"/>
              <a:t>)</a:t>
            </a:r>
          </a:p>
        </p:txBody>
      </p:sp>
      <p:pic>
        <p:nvPicPr>
          <p:cNvPr id="5" name="Picture 4" descr="A logo of the earth&#10;&#10;Description automatically generated">
            <a:extLst>
              <a:ext uri="{FF2B5EF4-FFF2-40B4-BE49-F238E27FC236}">
                <a16:creationId xmlns:a16="http://schemas.microsoft.com/office/drawing/2014/main" id="{0A5ACC54-64C2-99C0-C4DE-AB4110B2BC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58" y="0"/>
            <a:ext cx="2755251" cy="2788920"/>
          </a:xfrm>
          <a:prstGeom prst="rect">
            <a:avLst/>
          </a:prstGeom>
        </p:spPr>
      </p:pic>
      <p:pic>
        <p:nvPicPr>
          <p:cNvPr id="7" name="Picture 6" descr="A logo with green and yellow circles&#10;&#10;Description automatically generated">
            <a:extLst>
              <a:ext uri="{FF2B5EF4-FFF2-40B4-BE49-F238E27FC236}">
                <a16:creationId xmlns:a16="http://schemas.microsoft.com/office/drawing/2014/main" id="{48C78334-C5AB-DB32-3AE3-C7DB64620C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060" y="457325"/>
            <a:ext cx="1103379" cy="11480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C27F24-EA60-DF8B-D572-8216125385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440" y="1769174"/>
            <a:ext cx="3202722" cy="524446"/>
          </a:xfrm>
          <a:prstGeom prst="rect">
            <a:avLst/>
          </a:prstGeom>
        </p:spPr>
      </p:pic>
      <p:pic>
        <p:nvPicPr>
          <p:cNvPr id="13" name="Picture 12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A0E24DBD-DC53-252D-7143-38FF64F98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42000" r="17250" b="23500"/>
          <a:stretch>
            <a:fillRect/>
          </a:stretch>
        </p:blipFill>
        <p:spPr>
          <a:xfrm>
            <a:off x="50686" y="548640"/>
            <a:ext cx="3200400" cy="1233674"/>
          </a:xfrm>
          <a:prstGeom prst="ellipse">
            <a:avLst/>
          </a:prstGeom>
          <a:ln w="63500" cap="rnd">
            <a:solidFill>
              <a:schemeClr val="tx2">
                <a:lumMod val="50000"/>
                <a:lumOff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ABCDC4D3-3944-4BD7-0B98-5947A7D5406E}"/>
              </a:ext>
            </a:extLst>
          </p:cNvPr>
          <p:cNvSpPr txBox="1">
            <a:spLocks/>
          </p:cNvSpPr>
          <p:nvPr/>
        </p:nvSpPr>
        <p:spPr>
          <a:xfrm>
            <a:off x="329242" y="2025466"/>
            <a:ext cx="2536261" cy="32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Leadership Team at work</a:t>
            </a:r>
          </a:p>
        </p:txBody>
      </p:sp>
      <p:pic>
        <p:nvPicPr>
          <p:cNvPr id="21" name="Picture 8">
            <a:extLst>
              <a:ext uri="{FF2B5EF4-FFF2-40B4-BE49-F238E27FC236}">
                <a16:creationId xmlns:a16="http://schemas.microsoft.com/office/drawing/2014/main" id="{3991BE0A-5A3A-94E5-EEF4-8C1878255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234" y="457326"/>
            <a:ext cx="1148001" cy="11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ubtitle 2">
            <a:hlinkClick r:id="rId10" action="ppaction://hlinksldjump"/>
            <a:extLst>
              <a:ext uri="{FF2B5EF4-FFF2-40B4-BE49-F238E27FC236}">
                <a16:creationId xmlns:a16="http://schemas.microsoft.com/office/drawing/2014/main" id="{CDF443F9-AFB1-6B5D-AF82-240FB570B1FE}"/>
              </a:ext>
            </a:extLst>
          </p:cNvPr>
          <p:cNvSpPr txBox="1">
            <a:spLocks/>
          </p:cNvSpPr>
          <p:nvPr/>
        </p:nvSpPr>
        <p:spPr>
          <a:xfrm>
            <a:off x="6245333" y="2386802"/>
            <a:ext cx="2898667" cy="167599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u="sng" dirty="0"/>
              <a:t>INSTRUCTIONS</a:t>
            </a:r>
            <a:r>
              <a:rPr lang="en-US" sz="1600" dirty="0"/>
              <a:t>:  </a:t>
            </a:r>
          </a:p>
          <a:p>
            <a:r>
              <a:rPr lang="en-US" sz="1600" dirty="0"/>
              <a:t>Start Slide Show (either press </a:t>
            </a:r>
            <a:r>
              <a:rPr lang="en-US" sz="1600" b="1" dirty="0"/>
              <a:t>F5</a:t>
            </a:r>
            <a:r>
              <a:rPr lang="en-US" sz="1600" dirty="0"/>
              <a:t> or click Slide Show..From Beginning, or use screen icon on bottom ribbon       ).     Then, click </a:t>
            </a:r>
            <a:r>
              <a:rPr lang="en-US" sz="1600" i="1" dirty="0"/>
              <a:t>here</a:t>
            </a:r>
            <a:r>
              <a:rPr lang="en-US" sz="1600" dirty="0"/>
              <a:t> to continue.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CBE28BF-6DEB-1D73-027C-4F6B642144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37667" y="3469216"/>
            <a:ext cx="190476" cy="161905"/>
          </a:xfrm>
          <a:prstGeom prst="rect">
            <a:avLst/>
          </a:prstGeom>
        </p:spPr>
      </p:pic>
      <p:pic>
        <p:nvPicPr>
          <p:cNvPr id="1026" name="Picture 2" descr="Hand Pointing Right Images – Browse 59,196 Stock Photos ...">
            <a:extLst>
              <a:ext uri="{FF2B5EF4-FFF2-40B4-BE49-F238E27FC236}">
                <a16:creationId xmlns:a16="http://schemas.microsoft.com/office/drawing/2014/main" id="{1E320C67-1637-1FA6-80CB-11EEE00D3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741" y="2424291"/>
            <a:ext cx="553258" cy="30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85591755-EF7A-F962-B75B-8B0FEED56244}"/>
              </a:ext>
            </a:extLst>
          </p:cNvPr>
          <p:cNvSpPr txBox="1">
            <a:spLocks/>
          </p:cNvSpPr>
          <p:nvPr/>
        </p:nvSpPr>
        <p:spPr>
          <a:xfrm>
            <a:off x="6447151" y="83945"/>
            <a:ext cx="2034540" cy="32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supported by:</a:t>
            </a:r>
          </a:p>
        </p:txBody>
      </p:sp>
      <p:pic>
        <p:nvPicPr>
          <p:cNvPr id="16" name="Picture 15" descr="A black background with blue and green letters&#10;&#10;Description automatically generated">
            <a:extLst>
              <a:ext uri="{FF2B5EF4-FFF2-40B4-BE49-F238E27FC236}">
                <a16:creationId xmlns:a16="http://schemas.microsoft.com/office/drawing/2014/main" id="{C8E947BC-8678-0E0D-73E6-C413CB372D2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9"/>
          <a:stretch>
            <a:fillRect/>
          </a:stretch>
        </p:blipFill>
        <p:spPr>
          <a:xfrm>
            <a:off x="6506880" y="4248429"/>
            <a:ext cx="2316824" cy="837515"/>
          </a:xfrm>
          <a:custGeom>
            <a:avLst/>
            <a:gdLst>
              <a:gd name="connsiteX0" fmla="*/ 0 w 4489807"/>
              <a:gd name="connsiteY0" fmla="*/ 0 h 1623033"/>
              <a:gd name="connsiteX1" fmla="*/ 4489807 w 4489807"/>
              <a:gd name="connsiteY1" fmla="*/ 0 h 1623033"/>
              <a:gd name="connsiteX2" fmla="*/ 4489807 w 4489807"/>
              <a:gd name="connsiteY2" fmla="*/ 1623033 h 1623033"/>
              <a:gd name="connsiteX3" fmla="*/ 0 w 4489807"/>
              <a:gd name="connsiteY3" fmla="*/ 1623033 h 162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807" h="1623033">
                <a:moveTo>
                  <a:pt x="0" y="0"/>
                </a:moveTo>
                <a:lnTo>
                  <a:pt x="4489807" y="0"/>
                </a:lnTo>
                <a:lnTo>
                  <a:pt x="4489807" y="1623033"/>
                </a:lnTo>
                <a:lnTo>
                  <a:pt x="0" y="162303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03115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03449209-4D4D-3154-E60E-64F6E387151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ENERGY DESIGN TOOLS</a:t>
            </a:r>
          </a:p>
        </p:txBody>
      </p:sp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F64C68EF-CD48-55F4-E1C0-5F0B0EC3AD9D}"/>
              </a:ext>
            </a:extLst>
          </p:cNvPr>
          <p:cNvSpPr/>
          <p:nvPr/>
        </p:nvSpPr>
        <p:spPr>
          <a:xfrm>
            <a:off x="1036903" y="1050730"/>
            <a:ext cx="2655266" cy="2584668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my local renewable energy options?</a:t>
            </a:r>
          </a:p>
        </p:txBody>
      </p:sp>
      <p:sp>
        <p:nvSpPr>
          <p:cNvPr id="7" name="Rectangle 6">
            <a:hlinkClick r:id="rId4" action="ppaction://hlinksldjump"/>
            <a:extLst>
              <a:ext uri="{FF2B5EF4-FFF2-40B4-BE49-F238E27FC236}">
                <a16:creationId xmlns:a16="http://schemas.microsoft.com/office/drawing/2014/main" id="{4CB0B013-45CC-898B-0AA9-55D1608FD4F8}"/>
              </a:ext>
            </a:extLst>
          </p:cNvPr>
          <p:cNvSpPr/>
          <p:nvPr/>
        </p:nvSpPr>
        <p:spPr>
          <a:xfrm>
            <a:off x="1036903" y="3897299"/>
            <a:ext cx="2655266" cy="2584668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suitable is my site or building for energy self-sufficiency?</a:t>
            </a:r>
          </a:p>
        </p:txBody>
      </p:sp>
      <p:sp>
        <p:nvSpPr>
          <p:cNvPr id="8" name="Rectangle 7">
            <a:hlinkClick r:id="rId5" action="ppaction://hlinksldjump"/>
            <a:extLst>
              <a:ext uri="{FF2B5EF4-FFF2-40B4-BE49-F238E27FC236}">
                <a16:creationId xmlns:a16="http://schemas.microsoft.com/office/drawing/2014/main" id="{FFB61742-9532-4D4C-5B57-C43518EA6F7A}"/>
              </a:ext>
            </a:extLst>
          </p:cNvPr>
          <p:cNvSpPr/>
          <p:nvPr/>
        </p:nvSpPr>
        <p:spPr>
          <a:xfrm>
            <a:off x="5359940" y="1050730"/>
            <a:ext cx="2655266" cy="2584668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the optimal design and mix of technologies for my situation.</a:t>
            </a:r>
          </a:p>
        </p:txBody>
      </p:sp>
      <p:sp>
        <p:nvSpPr>
          <p:cNvPr id="9" name="Rectangle 8">
            <a:hlinkClick r:id="rId6" action="ppaction://hlinksldjump"/>
            <a:extLst>
              <a:ext uri="{FF2B5EF4-FFF2-40B4-BE49-F238E27FC236}">
                <a16:creationId xmlns:a16="http://schemas.microsoft.com/office/drawing/2014/main" id="{24BA2712-FF20-0A37-1F1D-94056757B1A0}"/>
              </a:ext>
            </a:extLst>
          </p:cNvPr>
          <p:cNvSpPr/>
          <p:nvPr/>
        </p:nvSpPr>
        <p:spPr>
          <a:xfrm>
            <a:off x="5359940" y="3897299"/>
            <a:ext cx="2655266" cy="2584668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that can make the project more affordable.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D2CAD91-8116-3CD0-5F8B-2D5B501807AF}"/>
              </a:ext>
            </a:extLst>
          </p:cNvPr>
          <p:cNvSpPr txBox="1">
            <a:spLocks/>
          </p:cNvSpPr>
          <p:nvPr/>
        </p:nvSpPr>
        <p:spPr>
          <a:xfrm>
            <a:off x="2970989" y="608791"/>
            <a:ext cx="3040704" cy="3091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anywhere to learn more</a:t>
            </a:r>
          </a:p>
        </p:txBody>
      </p:sp>
    </p:spTree>
    <p:extLst>
      <p:ext uri="{BB962C8B-B14F-4D97-AF65-F5344CB8AC3E}">
        <p14:creationId xmlns:p14="http://schemas.microsoft.com/office/powerpoint/2010/main" val="3776996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8FEF-E06F-0045-FED2-9DE112912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Renewable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E297C-3B54-F43F-7829-45BEBB57A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6290" y="1825625"/>
            <a:ext cx="4809759" cy="4351338"/>
          </a:xfrm>
        </p:spPr>
        <p:txBody>
          <a:bodyPr/>
          <a:lstStyle/>
          <a:p>
            <a:r>
              <a:rPr lang="en-US" dirty="0"/>
              <a:t>Geographical Info Systems</a:t>
            </a:r>
          </a:p>
          <a:p>
            <a:r>
              <a:rPr lang="en-US" dirty="0"/>
              <a:t>Geothermal</a:t>
            </a:r>
          </a:p>
          <a:p>
            <a:r>
              <a:rPr lang="en-US" dirty="0"/>
              <a:t>Solar</a:t>
            </a:r>
          </a:p>
          <a:p>
            <a:r>
              <a:rPr lang="en-US" dirty="0"/>
              <a:t>Wind</a:t>
            </a:r>
          </a:p>
        </p:txBody>
      </p:sp>
      <p:sp>
        <p:nvSpPr>
          <p:cNvPr id="4" name="Rectangle 3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D9D68B31-5BD2-9AF4-16DE-B928C57F76DC}"/>
              </a:ext>
            </a:extLst>
          </p:cNvPr>
          <p:cNvSpPr/>
          <p:nvPr/>
        </p:nvSpPr>
        <p:spPr>
          <a:xfrm>
            <a:off x="628650" y="1496528"/>
            <a:ext cx="2655266" cy="2584668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my local renewable energy resources?</a:t>
            </a:r>
          </a:p>
          <a:p>
            <a:pPr algn="ctr"/>
            <a:endParaRPr lang="en-US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inside this box to launch a tool.  Close that tool to return here.</a:t>
            </a:r>
          </a:p>
        </p:txBody>
      </p:sp>
      <p:sp>
        <p:nvSpPr>
          <p:cNvPr id="5" name="Oval 4">
            <a:hlinkClick r:id="rId3" action="ppaction://hlinksldjump"/>
            <a:extLst>
              <a:ext uri="{FF2B5EF4-FFF2-40B4-BE49-F238E27FC236}">
                <a16:creationId xmlns:a16="http://schemas.microsoft.com/office/drawing/2014/main" id="{A8D1B0BD-DD63-29ED-0C4C-9A06A3681258}"/>
              </a:ext>
            </a:extLst>
          </p:cNvPr>
          <p:cNvSpPr/>
          <p:nvPr/>
        </p:nvSpPr>
        <p:spPr>
          <a:xfrm>
            <a:off x="6714837" y="5606473"/>
            <a:ext cx="2022764" cy="77585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CA2DC9-2250-42B7-2C06-E8E3927953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73" y="4216132"/>
            <a:ext cx="4270512" cy="254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32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FE176-D86D-CDEA-AB7C-6D9F46997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9A2F7-6D6E-DFB7-2070-357B58D66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35-question survey </a:t>
            </a:r>
          </a:p>
          <a:p>
            <a:r>
              <a:rPr lang="en-US" dirty="0"/>
              <a:t>Evaluation matrix 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ighlight>
                  <a:srgbClr val="FFFF00"/>
                </a:highlight>
              </a:rPr>
              <a:t>bright yellow </a:t>
            </a:r>
            <a:r>
              <a:rPr lang="en-US" dirty="0"/>
              <a:t>cells for instructions</a:t>
            </a:r>
          </a:p>
          <a:p>
            <a:pPr lvl="1"/>
            <a:r>
              <a:rPr lang="en-US" dirty="0"/>
              <a:t>Example included at bottom of list</a:t>
            </a:r>
          </a:p>
        </p:txBody>
      </p:sp>
      <p:sp>
        <p:nvSpPr>
          <p:cNvPr id="6" name="Rectangle 5">
            <a:hlinkClick r:id="rId2" action="ppaction://hlinkfile"/>
            <a:extLst>
              <a:ext uri="{FF2B5EF4-FFF2-40B4-BE49-F238E27FC236}">
                <a16:creationId xmlns:a16="http://schemas.microsoft.com/office/drawing/2014/main" id="{39FE4EC4-002E-71FB-9C64-25A9322AA2BA}"/>
              </a:ext>
            </a:extLst>
          </p:cNvPr>
          <p:cNvSpPr/>
          <p:nvPr/>
        </p:nvSpPr>
        <p:spPr>
          <a:xfrm>
            <a:off x="1027176" y="3848660"/>
            <a:ext cx="2655266" cy="2584668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suitable is my site or building for energy self-sufficiency?</a:t>
            </a:r>
          </a:p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inside this box to launch a tool.  Close that tool to return here.</a:t>
            </a:r>
          </a:p>
          <a:p>
            <a:pPr algn="ctr"/>
            <a:endParaRPr lang="en-US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hlinkClick r:id="rId3" action="ppaction://hlinksldjump"/>
            <a:extLst>
              <a:ext uri="{FF2B5EF4-FFF2-40B4-BE49-F238E27FC236}">
                <a16:creationId xmlns:a16="http://schemas.microsoft.com/office/drawing/2014/main" id="{9B89D01A-9526-F4C8-3F66-3C928C869E62}"/>
              </a:ext>
            </a:extLst>
          </p:cNvPr>
          <p:cNvSpPr/>
          <p:nvPr/>
        </p:nvSpPr>
        <p:spPr>
          <a:xfrm>
            <a:off x="6714837" y="5606473"/>
            <a:ext cx="2022764" cy="77585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757443-A054-8102-DCE5-326D65C00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62331" y="445267"/>
            <a:ext cx="3069558" cy="246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97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98A7F-F3D6-48B1-DA62-1656E2ECD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E6B5A-F3BF-0946-304F-20C8D9821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Excel™ Optimization Tool </a:t>
            </a:r>
          </a:p>
          <a:p>
            <a:pPr lvl="1"/>
            <a:r>
              <a:rPr lang="en-US" dirty="0"/>
              <a:t>Click on the green square</a:t>
            </a:r>
          </a:p>
          <a:p>
            <a:pPr lvl="1"/>
            <a:r>
              <a:rPr lang="en-US" dirty="0"/>
              <a:t>Follow the instructions</a:t>
            </a:r>
          </a:p>
          <a:p>
            <a:endParaRPr lang="en-US" dirty="0"/>
          </a:p>
        </p:txBody>
      </p:sp>
      <p:sp>
        <p:nvSpPr>
          <p:cNvPr id="4" name="Rectangle 3">
            <a:hlinkClick r:id="rId2" action="ppaction://hlinkfile"/>
            <a:extLst>
              <a:ext uri="{FF2B5EF4-FFF2-40B4-BE49-F238E27FC236}">
                <a16:creationId xmlns:a16="http://schemas.microsoft.com/office/drawing/2014/main" id="{8322874E-8D76-9E98-E7FE-E5C8E76062B6}"/>
              </a:ext>
            </a:extLst>
          </p:cNvPr>
          <p:cNvSpPr/>
          <p:nvPr/>
        </p:nvSpPr>
        <p:spPr>
          <a:xfrm>
            <a:off x="5717309" y="681037"/>
            <a:ext cx="2655266" cy="2584668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the optimal design and mix of technologies for my situation.</a:t>
            </a:r>
          </a:p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inside this box to launch a tool.  Close that tool to return here.</a:t>
            </a:r>
          </a:p>
        </p:txBody>
      </p:sp>
      <p:sp>
        <p:nvSpPr>
          <p:cNvPr id="5" name="Oval 4">
            <a:hlinkClick r:id="rId3" action="ppaction://hlinksldjump"/>
            <a:extLst>
              <a:ext uri="{FF2B5EF4-FFF2-40B4-BE49-F238E27FC236}">
                <a16:creationId xmlns:a16="http://schemas.microsoft.com/office/drawing/2014/main" id="{B4B34C82-4308-3CFF-70FB-A5EA56F38568}"/>
              </a:ext>
            </a:extLst>
          </p:cNvPr>
          <p:cNvSpPr/>
          <p:nvPr/>
        </p:nvSpPr>
        <p:spPr>
          <a:xfrm>
            <a:off x="6714837" y="5606473"/>
            <a:ext cx="2022764" cy="77585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B956E6-C65D-BD46-9FFC-A9CB076CE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89" y="3018839"/>
            <a:ext cx="5172069" cy="336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73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AFE43-482D-063B-D0A3-F6AFE4F0F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4470B-C9AC-8DFF-D9B6-39392735E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NREL</a:t>
            </a:r>
          </a:p>
          <a:p>
            <a:r>
              <a:rPr lang="en-US" dirty="0"/>
              <a:t>Your State</a:t>
            </a:r>
          </a:p>
          <a:p>
            <a:r>
              <a:rPr lang="en-US" dirty="0"/>
              <a:t>Solar Financers</a:t>
            </a:r>
          </a:p>
          <a:p>
            <a:r>
              <a:rPr lang="en-US" dirty="0"/>
              <a:t>Banks</a:t>
            </a:r>
          </a:p>
          <a:p>
            <a:r>
              <a:rPr lang="en-US" dirty="0"/>
              <a:t>Foundations</a:t>
            </a:r>
          </a:p>
          <a:p>
            <a:r>
              <a:rPr lang="en-US" dirty="0"/>
              <a:t>Advocacies</a:t>
            </a:r>
          </a:p>
        </p:txBody>
      </p:sp>
      <p:sp>
        <p:nvSpPr>
          <p:cNvPr id="5" name="Rectangle 4">
            <a:hlinkClick r:id="rId2" action="ppaction://hlinkfile"/>
            <a:extLst>
              <a:ext uri="{FF2B5EF4-FFF2-40B4-BE49-F238E27FC236}">
                <a16:creationId xmlns:a16="http://schemas.microsoft.com/office/drawing/2014/main" id="{EA2FBE90-54B3-6134-F74A-0BC14AAF65B1}"/>
              </a:ext>
            </a:extLst>
          </p:cNvPr>
          <p:cNvSpPr/>
          <p:nvPr/>
        </p:nvSpPr>
        <p:spPr>
          <a:xfrm>
            <a:off x="5860084" y="3908206"/>
            <a:ext cx="2655266" cy="2584668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that can make the project more affordable.</a:t>
            </a:r>
          </a:p>
          <a:p>
            <a:pPr algn="ctr"/>
            <a:endParaRPr lang="en-US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inside this box to launch a tool.  Close that tool to return here.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hlinkClick r:id="rId3" action="ppaction://hlinksldjump"/>
            <a:extLst>
              <a:ext uri="{FF2B5EF4-FFF2-40B4-BE49-F238E27FC236}">
                <a16:creationId xmlns:a16="http://schemas.microsoft.com/office/drawing/2014/main" id="{827BDF5F-E5BA-2870-418F-F53EAEEBA3C6}"/>
              </a:ext>
            </a:extLst>
          </p:cNvPr>
          <p:cNvSpPr/>
          <p:nvPr/>
        </p:nvSpPr>
        <p:spPr>
          <a:xfrm>
            <a:off x="628650" y="5643419"/>
            <a:ext cx="2022764" cy="77585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0DB151-7C1E-41C0-7A1B-8D53955DFEE3}"/>
              </a:ext>
            </a:extLst>
          </p:cNvPr>
          <p:cNvSpPr/>
          <p:nvPr/>
        </p:nvSpPr>
        <p:spPr>
          <a:xfrm>
            <a:off x="6115574" y="1670913"/>
            <a:ext cx="199285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$$$</a:t>
            </a:r>
          </a:p>
        </p:txBody>
      </p:sp>
    </p:spTree>
    <p:extLst>
      <p:ext uri="{BB962C8B-B14F-4D97-AF65-F5344CB8AC3E}">
        <p14:creationId xmlns:p14="http://schemas.microsoft.com/office/powerpoint/2010/main" val="242032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4D39B-5D63-C5BC-AAE8-3711C320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TEAM E.A.R.T.H.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906DFD7-CF98-B574-F56F-532A789DE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948" y="1327619"/>
            <a:ext cx="3276239" cy="331627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2D29FA-4AFD-CE04-60C4-A31307EFFAE6}"/>
              </a:ext>
            </a:extLst>
          </p:cNvPr>
          <p:cNvSpPr txBox="1"/>
          <p:nvPr/>
        </p:nvSpPr>
        <p:spPr>
          <a:xfrm>
            <a:off x="517813" y="2007960"/>
            <a:ext cx="42850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Leadership Team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(L-R):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Sr. Carolyn Hoff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Ms. Kathryn Lisinicchia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Sr. Claire Whalen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Ms. Yvette Schubert (volunteer)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Prof. Peter Schubert (captain)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9B28F0-A5E1-72FE-995B-D4DAB622D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32" y="4350096"/>
            <a:ext cx="5067560" cy="2330570"/>
          </a:xfrm>
          <a:prstGeom prst="rect">
            <a:avLst/>
          </a:prstGeom>
        </p:spPr>
      </p:pic>
      <p:sp>
        <p:nvSpPr>
          <p:cNvPr id="15" name="Oval 14">
            <a:hlinkClick r:id="rId4" action="ppaction://hlinksldjump"/>
            <a:extLst>
              <a:ext uri="{FF2B5EF4-FFF2-40B4-BE49-F238E27FC236}">
                <a16:creationId xmlns:a16="http://schemas.microsoft.com/office/drawing/2014/main" id="{FF365F32-CB2A-785E-5329-A211B10BB7ED}"/>
              </a:ext>
            </a:extLst>
          </p:cNvPr>
          <p:cNvSpPr/>
          <p:nvPr/>
        </p:nvSpPr>
        <p:spPr>
          <a:xfrm>
            <a:off x="6789305" y="5717019"/>
            <a:ext cx="2022764" cy="77585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Start Over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467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1782</TotalTime>
  <Words>394</Words>
  <Application>Microsoft Office PowerPoint</Application>
  <PresentationFormat>On-screen Show (4:3)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TOOL SUITE - Site Evaluation - Design Optimization - Resource Repository</vt:lpstr>
      <vt:lpstr>PowerPoint Presentation</vt:lpstr>
      <vt:lpstr>LOCAL Renewable Resources</vt:lpstr>
      <vt:lpstr>SITE Evaluation</vt:lpstr>
      <vt:lpstr>OPTIMAL Design</vt:lpstr>
      <vt:lpstr>FINANCIAL Resources</vt:lpstr>
      <vt:lpstr>More about TEAM E.A.R.T.H.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Schubert</dc:creator>
  <cp:lastModifiedBy>Peter Schubert</cp:lastModifiedBy>
  <cp:revision>24</cp:revision>
  <dcterms:created xsi:type="dcterms:W3CDTF">2024-03-09T15:55:42Z</dcterms:created>
  <dcterms:modified xsi:type="dcterms:W3CDTF">2024-06-11T17:18:14Z</dcterms:modified>
</cp:coreProperties>
</file>