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Georgia Pro" panose="02040502050405020303" pitchFamily="18" charset="0"/>
      <p:regular r:id="rId33"/>
    </p:embeddedFont>
    <p:embeddedFont>
      <p:font typeface="Georgia Pro Bold" panose="02040802050405020203" charset="0"/>
      <p:regular r:id="rId34"/>
    </p:embeddedFont>
    <p:embeddedFont>
      <p:font typeface="Poppins" panose="00000500000000000000" pitchFamily="2" charset="0"/>
      <p:regular r:id="rId35"/>
      <p:bold r:id="rId36"/>
    </p:embeddedFont>
    <p:embeddedFont>
      <p:font typeface="Poppins Bold" panose="00000800000000000000"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1374"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500045" y="6014237"/>
            <a:ext cx="3287910" cy="3957003"/>
          </a:xfrm>
          <a:custGeom>
            <a:avLst/>
            <a:gdLst/>
            <a:ahLst/>
            <a:cxnLst/>
            <a:rect l="l" t="t" r="r" b="b"/>
            <a:pathLst>
              <a:path w="3287910" h="3957003">
                <a:moveTo>
                  <a:pt x="0" y="0"/>
                </a:moveTo>
                <a:lnTo>
                  <a:pt x="3287910" y="0"/>
                </a:lnTo>
                <a:lnTo>
                  <a:pt x="3287910" y="3957003"/>
                </a:lnTo>
                <a:lnTo>
                  <a:pt x="0" y="39570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7623544" y="503115"/>
            <a:ext cx="3040911" cy="1673935"/>
          </a:xfrm>
          <a:custGeom>
            <a:avLst/>
            <a:gdLst/>
            <a:ahLst/>
            <a:cxnLst/>
            <a:rect l="l" t="t" r="r" b="b"/>
            <a:pathLst>
              <a:path w="3040911" h="1673935">
                <a:moveTo>
                  <a:pt x="0" y="0"/>
                </a:moveTo>
                <a:lnTo>
                  <a:pt x="3040912" y="0"/>
                </a:lnTo>
                <a:lnTo>
                  <a:pt x="3040912" y="1673935"/>
                </a:lnTo>
                <a:lnTo>
                  <a:pt x="0" y="1673935"/>
                </a:lnTo>
                <a:lnTo>
                  <a:pt x="0" y="0"/>
                </a:lnTo>
                <a:close/>
              </a:path>
            </a:pathLst>
          </a:custGeom>
          <a:blipFill>
            <a:blip r:embed="rId4"/>
            <a:stretch>
              <a:fillRect l="-22179" t="-55402" r="-23011" b="-48351"/>
            </a:stretch>
          </a:blipFill>
        </p:spPr>
        <p:txBody>
          <a:bodyPr/>
          <a:lstStyle/>
          <a:p>
            <a:endParaRPr lang="en-US"/>
          </a:p>
        </p:txBody>
      </p:sp>
      <p:sp>
        <p:nvSpPr>
          <p:cNvPr id="5" name="TextBox 5"/>
          <p:cNvSpPr txBox="1"/>
          <p:nvPr/>
        </p:nvSpPr>
        <p:spPr>
          <a:xfrm>
            <a:off x="722383" y="2558050"/>
            <a:ext cx="16843233" cy="1555272"/>
          </a:xfrm>
          <a:prstGeom prst="rect">
            <a:avLst/>
          </a:prstGeom>
        </p:spPr>
        <p:txBody>
          <a:bodyPr lIns="0" tIns="0" rIns="0" bIns="0" rtlCol="0" anchor="t">
            <a:spAutoFit/>
          </a:bodyPr>
          <a:lstStyle/>
          <a:p>
            <a:pPr algn="ctr">
              <a:lnSpc>
                <a:spcPts val="6145"/>
              </a:lnSpc>
            </a:pPr>
            <a:r>
              <a:rPr lang="en-US" sz="4389" b="1">
                <a:solidFill>
                  <a:srgbClr val="FFFFFF"/>
                </a:solidFill>
                <a:latin typeface="Poppins Bold"/>
                <a:ea typeface="Poppins Bold"/>
                <a:cs typeface="Poppins Bold"/>
                <a:sym typeface="Poppins Bold"/>
              </a:rPr>
              <a:t>Communicating with Estate Planning and Probate Clients: Ethics, Best Practices, and Real Life Examples</a:t>
            </a:r>
          </a:p>
        </p:txBody>
      </p:sp>
      <p:sp>
        <p:nvSpPr>
          <p:cNvPr id="6" name="TextBox 6"/>
          <p:cNvSpPr txBox="1"/>
          <p:nvPr/>
        </p:nvSpPr>
        <p:spPr>
          <a:xfrm>
            <a:off x="4967350" y="4708104"/>
            <a:ext cx="8353300" cy="1000179"/>
          </a:xfrm>
          <a:prstGeom prst="rect">
            <a:avLst/>
          </a:prstGeom>
        </p:spPr>
        <p:txBody>
          <a:bodyPr lIns="0" tIns="0" rIns="0" bIns="0" rtlCol="0" anchor="t">
            <a:spAutoFit/>
          </a:bodyPr>
          <a:lstStyle/>
          <a:p>
            <a:pPr algn="ctr">
              <a:lnSpc>
                <a:spcPts val="7444"/>
              </a:lnSpc>
            </a:pPr>
            <a:r>
              <a:rPr lang="en-US" sz="6203" b="1">
                <a:solidFill>
                  <a:srgbClr val="F6CABF"/>
                </a:solidFill>
                <a:latin typeface="Poppins Bold"/>
                <a:ea typeface="Poppins Bold"/>
                <a:cs typeface="Poppins Bold"/>
                <a:sym typeface="Poppins Bold"/>
              </a:rPr>
              <a:t>Charting our Clients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99955" y="456841"/>
            <a:ext cx="16888089" cy="9297118"/>
          </a:xfrm>
          <a:prstGeom prst="rect">
            <a:avLst/>
          </a:prstGeom>
        </p:spPr>
        <p:txBody>
          <a:bodyPr lIns="0" tIns="0" rIns="0" bIns="0" rtlCol="0" anchor="t">
            <a:spAutoFit/>
          </a:bodyPr>
          <a:lstStyle/>
          <a:p>
            <a:pPr algn="l">
              <a:lnSpc>
                <a:spcPts val="4357"/>
              </a:lnSpc>
            </a:pPr>
            <a:r>
              <a:rPr lang="en-US" sz="3112" b="1">
                <a:solidFill>
                  <a:srgbClr val="000000"/>
                </a:solidFill>
                <a:latin typeface="Georgia Pro Bold"/>
                <a:ea typeface="Georgia Pro Bold"/>
                <a:cs typeface="Georgia Pro Bold"/>
                <a:sym typeface="Georgia Pro Bold"/>
              </a:rPr>
              <a:t>For example: </a:t>
            </a:r>
          </a:p>
          <a:p>
            <a:pPr algn="l">
              <a:lnSpc>
                <a:spcPts val="4061"/>
              </a:lnSpc>
            </a:pPr>
            <a:endParaRPr lang="en-US" sz="3112" b="1">
              <a:solidFill>
                <a:srgbClr val="000000"/>
              </a:solidFill>
              <a:latin typeface="Georgia Pro Bold"/>
              <a:ea typeface="Georgia Pro Bold"/>
              <a:cs typeface="Georgia Pro Bold"/>
              <a:sym typeface="Georgia Pro Bold"/>
            </a:endParaRPr>
          </a:p>
          <a:p>
            <a:pPr algn="l">
              <a:lnSpc>
                <a:spcPts val="4061"/>
              </a:lnSpc>
              <a:spcBef>
                <a:spcPct val="0"/>
              </a:spcBef>
            </a:pPr>
            <a:r>
              <a:rPr lang="en-US" sz="2901">
                <a:solidFill>
                  <a:srgbClr val="000000"/>
                </a:solidFill>
                <a:latin typeface="Georgia Pro"/>
                <a:ea typeface="Georgia Pro"/>
                <a:cs typeface="Georgia Pro"/>
                <a:sym typeface="Georgia Pro"/>
              </a:rPr>
              <a:t>“Thank you for your message, Mr. Smith. We are looking into this and will get back with you no later than Friday, July 26th with the information you need.” </a:t>
            </a:r>
          </a:p>
          <a:p>
            <a:pPr algn="l">
              <a:lnSpc>
                <a:spcPts val="4061"/>
              </a:lnSpc>
              <a:spcBef>
                <a:spcPct val="0"/>
              </a:spcBef>
            </a:pPr>
            <a:endParaRPr lang="en-US" sz="2901">
              <a:solidFill>
                <a:srgbClr val="000000"/>
              </a:solidFill>
              <a:latin typeface="Georgia Pro"/>
              <a:ea typeface="Georgia Pro"/>
              <a:cs typeface="Georgia Pro"/>
              <a:sym typeface="Georgia Pro"/>
            </a:endParaRPr>
          </a:p>
          <a:p>
            <a:pPr algn="l">
              <a:lnSpc>
                <a:spcPts val="4061"/>
              </a:lnSpc>
              <a:spcBef>
                <a:spcPct val="0"/>
              </a:spcBef>
            </a:pPr>
            <a:r>
              <a:rPr lang="en-US" sz="2901">
                <a:solidFill>
                  <a:srgbClr val="000000"/>
                </a:solidFill>
                <a:latin typeface="Georgia Pro"/>
                <a:ea typeface="Georgia Pro"/>
                <a:cs typeface="Georgia Pro"/>
                <a:sym typeface="Georgia Pro"/>
              </a:rPr>
              <a:t>You must ensure the client receives a complete response within a reasonable timeframe. If you assign follow up to another team member, do not treat the matter as closed. Keep it on your radar until your delegate has responded appropriately. If additional time is needed, provide the client with a status update and timeline for a response. </a:t>
            </a:r>
          </a:p>
          <a:p>
            <a:pPr algn="l">
              <a:lnSpc>
                <a:spcPts val="4061"/>
              </a:lnSpc>
              <a:spcBef>
                <a:spcPct val="0"/>
              </a:spcBef>
            </a:pPr>
            <a:endParaRPr lang="en-US" sz="2901">
              <a:solidFill>
                <a:srgbClr val="000000"/>
              </a:solidFill>
              <a:latin typeface="Georgia Pro"/>
              <a:ea typeface="Georgia Pro"/>
              <a:cs typeface="Georgia Pro"/>
              <a:sym typeface="Georgia Pro"/>
            </a:endParaRPr>
          </a:p>
          <a:p>
            <a:pPr algn="l">
              <a:lnSpc>
                <a:spcPts val="4061"/>
              </a:lnSpc>
              <a:spcBef>
                <a:spcPct val="0"/>
              </a:spcBef>
            </a:pPr>
            <a:r>
              <a:rPr lang="en-US" sz="2901">
                <a:solidFill>
                  <a:srgbClr val="000000"/>
                </a:solidFill>
                <a:latin typeface="Georgia Pro"/>
                <a:ea typeface="Georgia Pro"/>
                <a:cs typeface="Georgia Pro"/>
                <a:sym typeface="Georgia Pro"/>
              </a:rPr>
              <a:t>If a client email is addressed to multiple people, do not assume someone else will reply for the group. You should determine who will respond and ensure a timely message is delivered to the client. All recipients must be copied on the email to keep everyone informed. Do not reply privately, leaving your team members in the dark. Additionally, you should reply to client messages when the primary recipient is on vacation or out of the office, regardless of whether the email was sent directly to you or not. </a:t>
            </a:r>
          </a:p>
          <a:p>
            <a:pPr algn="l">
              <a:lnSpc>
                <a:spcPts val="4061"/>
              </a:lnSpc>
              <a:spcBef>
                <a:spcPct val="0"/>
              </a:spcBef>
            </a:pPr>
            <a:endParaRPr lang="en-US" sz="2901">
              <a:solidFill>
                <a:srgbClr val="000000"/>
              </a:solidFill>
              <a:latin typeface="Georgia Pro"/>
              <a:ea typeface="Georgia Pro"/>
              <a:cs typeface="Georgia Pro"/>
              <a:sym typeface="Georgia Pro"/>
            </a:endParaRPr>
          </a:p>
          <a:p>
            <a:pPr algn="l">
              <a:lnSpc>
                <a:spcPts val="4061"/>
              </a:lnSpc>
              <a:spcBef>
                <a:spcPct val="0"/>
              </a:spcBef>
            </a:pPr>
            <a:r>
              <a:rPr lang="en-US" sz="2901">
                <a:solidFill>
                  <a:srgbClr val="000000"/>
                </a:solidFill>
                <a:latin typeface="Georgia Pro"/>
                <a:ea typeface="Georgia Pro"/>
                <a:cs typeface="Georgia Pro"/>
                <a:sym typeface="Georgia Pro"/>
              </a:rPr>
              <a:t>Employees must use out-of-office notifications in Outlook when away from work. Out-of-office messages should indicate dates you are away and provide an alternative contact for urgent matters.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8004635" y="6685931"/>
            <a:ext cx="449394" cy="240251"/>
          </a:xfrm>
          <a:custGeom>
            <a:avLst/>
            <a:gdLst/>
            <a:ahLst/>
            <a:cxnLst/>
            <a:rect l="l" t="t" r="r" b="b"/>
            <a:pathLst>
              <a:path w="449394" h="240251">
                <a:moveTo>
                  <a:pt x="0" y="0"/>
                </a:moveTo>
                <a:lnTo>
                  <a:pt x="449395" y="0"/>
                </a:lnTo>
                <a:lnTo>
                  <a:pt x="449395" y="240251"/>
                </a:lnTo>
                <a:lnTo>
                  <a:pt x="0" y="240251"/>
                </a:lnTo>
                <a:lnTo>
                  <a:pt x="0" y="0"/>
                </a:lnTo>
                <a:close/>
              </a:path>
            </a:pathLst>
          </a:custGeom>
          <a:blipFill>
            <a:blip r:embed="rId2"/>
            <a:stretch>
              <a:fillRect l="-23058" t="-56123" r="-21669" b="-53005"/>
            </a:stretch>
          </a:blipFill>
        </p:spPr>
        <p:txBody>
          <a:bodyPr/>
          <a:lstStyle/>
          <a:p>
            <a:endParaRPr lang="en-US"/>
          </a:p>
        </p:txBody>
      </p:sp>
      <p:sp>
        <p:nvSpPr>
          <p:cNvPr id="4" name="TextBox 4"/>
          <p:cNvSpPr txBox="1"/>
          <p:nvPr/>
        </p:nvSpPr>
        <p:spPr>
          <a:xfrm>
            <a:off x="565121" y="3052785"/>
            <a:ext cx="12602697" cy="3448492"/>
          </a:xfrm>
          <a:prstGeom prst="rect">
            <a:avLst/>
          </a:prstGeom>
        </p:spPr>
        <p:txBody>
          <a:bodyPr lIns="0" tIns="0" rIns="0" bIns="0" rtlCol="0" anchor="t">
            <a:spAutoFit/>
          </a:bodyPr>
          <a:lstStyle/>
          <a:p>
            <a:pPr algn="l">
              <a:lnSpc>
                <a:spcPts val="8891"/>
              </a:lnSpc>
            </a:pPr>
            <a:r>
              <a:rPr lang="en-US" sz="7409" b="1">
                <a:solidFill>
                  <a:srgbClr val="FFFFFF"/>
                </a:solidFill>
                <a:latin typeface="Poppins Bold"/>
                <a:ea typeface="Poppins Bold"/>
                <a:cs typeface="Poppins Bold"/>
                <a:sym typeface="Poppins Bold"/>
              </a:rPr>
              <a:t>WHAT SHOULD OUR BEST PRACTICES BE IN CLIENT COMMUNICATIONS?</a:t>
            </a:r>
          </a:p>
        </p:txBody>
      </p:sp>
      <p:sp>
        <p:nvSpPr>
          <p:cNvPr id="5" name="Freeform 5"/>
          <p:cNvSpPr/>
          <p:nvPr/>
        </p:nvSpPr>
        <p:spPr>
          <a:xfrm>
            <a:off x="11911856" y="4320519"/>
            <a:ext cx="5347444" cy="5211327"/>
          </a:xfrm>
          <a:custGeom>
            <a:avLst/>
            <a:gdLst/>
            <a:ahLst/>
            <a:cxnLst/>
            <a:rect l="l" t="t" r="r" b="b"/>
            <a:pathLst>
              <a:path w="5347444" h="5211327">
                <a:moveTo>
                  <a:pt x="0" y="0"/>
                </a:moveTo>
                <a:lnTo>
                  <a:pt x="5347444" y="0"/>
                </a:lnTo>
                <a:lnTo>
                  <a:pt x="5347444" y="5211327"/>
                </a:lnTo>
                <a:lnTo>
                  <a:pt x="0" y="52113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937030" y="6454141"/>
            <a:ext cx="449394" cy="240251"/>
          </a:xfrm>
          <a:custGeom>
            <a:avLst/>
            <a:gdLst/>
            <a:ahLst/>
            <a:cxnLst/>
            <a:rect l="l" t="t" r="r" b="b"/>
            <a:pathLst>
              <a:path w="449394" h="240251">
                <a:moveTo>
                  <a:pt x="0" y="0"/>
                </a:moveTo>
                <a:lnTo>
                  <a:pt x="449394" y="0"/>
                </a:lnTo>
                <a:lnTo>
                  <a:pt x="449394" y="240252"/>
                </a:lnTo>
                <a:lnTo>
                  <a:pt x="0" y="240252"/>
                </a:lnTo>
                <a:lnTo>
                  <a:pt x="0" y="0"/>
                </a:lnTo>
                <a:close/>
              </a:path>
            </a:pathLst>
          </a:custGeom>
          <a:blipFill>
            <a:blip r:embed="rId2"/>
            <a:stretch>
              <a:fillRect l="-23058" t="-56123" r="-21669" b="-53005"/>
            </a:stretch>
          </a:blipFill>
        </p:spPr>
        <p:txBody>
          <a:bodyPr/>
          <a:lstStyle/>
          <a:p>
            <a:endParaRPr lang="en-US"/>
          </a:p>
        </p:txBody>
      </p:sp>
      <p:sp>
        <p:nvSpPr>
          <p:cNvPr id="4" name="TextBox 4"/>
          <p:cNvSpPr txBox="1"/>
          <p:nvPr/>
        </p:nvSpPr>
        <p:spPr>
          <a:xfrm>
            <a:off x="829077" y="1430168"/>
            <a:ext cx="12168701" cy="1601117"/>
          </a:xfrm>
          <a:prstGeom prst="rect">
            <a:avLst/>
          </a:prstGeom>
        </p:spPr>
        <p:txBody>
          <a:bodyPr lIns="0" tIns="0" rIns="0" bIns="0" rtlCol="0" anchor="t">
            <a:spAutoFit/>
          </a:bodyPr>
          <a:lstStyle/>
          <a:p>
            <a:pPr algn="ctr">
              <a:lnSpc>
                <a:spcPts val="12577"/>
              </a:lnSpc>
            </a:pPr>
            <a:r>
              <a:rPr lang="en-US" sz="8983" b="1">
                <a:solidFill>
                  <a:srgbClr val="F6CABF"/>
                </a:solidFill>
                <a:latin typeface="Poppins Bold"/>
                <a:ea typeface="Poppins Bold"/>
                <a:cs typeface="Poppins Bold"/>
                <a:sym typeface="Poppins Bold"/>
              </a:rPr>
              <a:t>Setting Expectations</a:t>
            </a:r>
          </a:p>
        </p:txBody>
      </p:sp>
      <p:sp>
        <p:nvSpPr>
          <p:cNvPr id="5" name="TextBox 5"/>
          <p:cNvSpPr txBox="1"/>
          <p:nvPr/>
        </p:nvSpPr>
        <p:spPr>
          <a:xfrm>
            <a:off x="829077" y="4218012"/>
            <a:ext cx="16629846" cy="5458965"/>
          </a:xfrm>
          <a:prstGeom prst="rect">
            <a:avLst/>
          </a:prstGeom>
        </p:spPr>
        <p:txBody>
          <a:bodyPr lIns="0" tIns="0" rIns="0" bIns="0" rtlCol="0" anchor="t">
            <a:spAutoFit/>
          </a:bodyPr>
          <a:lstStyle/>
          <a:p>
            <a:pPr algn="l">
              <a:lnSpc>
                <a:spcPts val="7269"/>
              </a:lnSpc>
              <a:spcBef>
                <a:spcPct val="0"/>
              </a:spcBef>
            </a:pPr>
            <a:r>
              <a:rPr lang="en-US" sz="5192">
                <a:solidFill>
                  <a:srgbClr val="FFFFFF"/>
                </a:solidFill>
                <a:latin typeface="Georgia Pro"/>
                <a:ea typeface="Georgia Pro"/>
                <a:cs typeface="Georgia Pro"/>
                <a:sym typeface="Georgia Pro"/>
              </a:rPr>
              <a:t>What are the expectations we need to set for this matter?</a:t>
            </a:r>
          </a:p>
          <a:p>
            <a:pPr algn="l">
              <a:lnSpc>
                <a:spcPts val="7269"/>
              </a:lnSpc>
              <a:spcBef>
                <a:spcPct val="0"/>
              </a:spcBef>
            </a:pPr>
            <a:endParaRPr lang="en-US" sz="5192">
              <a:solidFill>
                <a:srgbClr val="FFFFFF"/>
              </a:solidFill>
              <a:latin typeface="Georgia Pro"/>
              <a:ea typeface="Georgia Pro"/>
              <a:cs typeface="Georgia Pro"/>
              <a:sym typeface="Georgia Pro"/>
            </a:endParaRPr>
          </a:p>
          <a:p>
            <a:pPr marL="1121020" lvl="1" indent="-560510" algn="l">
              <a:lnSpc>
                <a:spcPts val="7269"/>
              </a:lnSpc>
              <a:buFont typeface="Arial"/>
              <a:buChar char="•"/>
            </a:pPr>
            <a:r>
              <a:rPr lang="en-US" sz="5192">
                <a:solidFill>
                  <a:srgbClr val="FFFFFF"/>
                </a:solidFill>
                <a:latin typeface="Georgia Pro"/>
                <a:ea typeface="Georgia Pro"/>
                <a:cs typeface="Georgia Pro"/>
                <a:sym typeface="Georgia Pro"/>
              </a:rPr>
              <a:t> method and frequency of communications; </a:t>
            </a:r>
          </a:p>
          <a:p>
            <a:pPr marL="1121020" lvl="1" indent="-560510" algn="l">
              <a:lnSpc>
                <a:spcPts val="7269"/>
              </a:lnSpc>
              <a:buFont typeface="Arial"/>
              <a:buChar char="•"/>
            </a:pPr>
            <a:r>
              <a:rPr lang="en-US" sz="5192">
                <a:solidFill>
                  <a:srgbClr val="FFFFFF"/>
                </a:solidFill>
                <a:latin typeface="Georgia Pro"/>
                <a:ea typeface="Georgia Pro"/>
                <a:cs typeface="Georgia Pro"/>
                <a:sym typeface="Georgia Pro"/>
              </a:rPr>
              <a:t> process;</a:t>
            </a:r>
          </a:p>
          <a:p>
            <a:pPr marL="1121020" lvl="1" indent="-560510" algn="l">
              <a:lnSpc>
                <a:spcPts val="7269"/>
              </a:lnSpc>
              <a:buFont typeface="Arial"/>
              <a:buChar char="•"/>
            </a:pPr>
            <a:r>
              <a:rPr lang="en-US" sz="5192">
                <a:solidFill>
                  <a:srgbClr val="FFFFFF"/>
                </a:solidFill>
                <a:latin typeface="Georgia Pro"/>
                <a:ea typeface="Georgia Pro"/>
                <a:cs typeface="Georgia Pro"/>
                <a:sym typeface="Georgia Pro"/>
              </a:rPr>
              <a:t> deliverables.</a:t>
            </a:r>
          </a:p>
          <a:p>
            <a:pPr algn="l">
              <a:lnSpc>
                <a:spcPts val="7269"/>
              </a:lnSpc>
              <a:spcBef>
                <a:spcPct val="0"/>
              </a:spcBef>
            </a:pPr>
            <a:endParaRPr lang="en-US" sz="5192">
              <a:solidFill>
                <a:srgbClr val="FFFFFF"/>
              </a:solidFill>
              <a:latin typeface="Georgia Pro"/>
              <a:ea typeface="Georgia Pro"/>
              <a:cs typeface="Georgia Pro"/>
              <a:sym typeface="Georgia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8004635" y="6685931"/>
            <a:ext cx="449394" cy="240251"/>
          </a:xfrm>
          <a:custGeom>
            <a:avLst/>
            <a:gdLst/>
            <a:ahLst/>
            <a:cxnLst/>
            <a:rect l="l" t="t" r="r" b="b"/>
            <a:pathLst>
              <a:path w="449394" h="240251">
                <a:moveTo>
                  <a:pt x="0" y="0"/>
                </a:moveTo>
                <a:lnTo>
                  <a:pt x="449395" y="0"/>
                </a:lnTo>
                <a:lnTo>
                  <a:pt x="449395" y="240251"/>
                </a:lnTo>
                <a:lnTo>
                  <a:pt x="0" y="240251"/>
                </a:lnTo>
                <a:lnTo>
                  <a:pt x="0" y="0"/>
                </a:lnTo>
                <a:close/>
              </a:path>
            </a:pathLst>
          </a:custGeom>
          <a:blipFill>
            <a:blip r:embed="rId2"/>
            <a:stretch>
              <a:fillRect l="-23058" t="-56123" r="-21669" b="-53005"/>
            </a:stretch>
          </a:blipFill>
        </p:spPr>
        <p:txBody>
          <a:bodyPr/>
          <a:lstStyle/>
          <a:p>
            <a:endParaRPr lang="en-US"/>
          </a:p>
        </p:txBody>
      </p:sp>
      <p:sp>
        <p:nvSpPr>
          <p:cNvPr id="4" name="Freeform 4"/>
          <p:cNvSpPr/>
          <p:nvPr/>
        </p:nvSpPr>
        <p:spPr>
          <a:xfrm>
            <a:off x="13882502" y="2539717"/>
            <a:ext cx="4106060" cy="7747283"/>
          </a:xfrm>
          <a:custGeom>
            <a:avLst/>
            <a:gdLst/>
            <a:ahLst/>
            <a:cxnLst/>
            <a:rect l="l" t="t" r="r" b="b"/>
            <a:pathLst>
              <a:path w="4106060" h="7747283">
                <a:moveTo>
                  <a:pt x="0" y="0"/>
                </a:moveTo>
                <a:lnTo>
                  <a:pt x="4106060" y="0"/>
                </a:lnTo>
                <a:lnTo>
                  <a:pt x="4106060" y="7747283"/>
                </a:lnTo>
                <a:lnTo>
                  <a:pt x="0" y="77472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24781">
            <a:off x="8818040" y="5731381"/>
            <a:ext cx="4454452" cy="4114800"/>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700331" y="2429473"/>
            <a:ext cx="12926094" cy="3983886"/>
          </a:xfrm>
          <a:prstGeom prst="rect">
            <a:avLst/>
          </a:prstGeom>
        </p:spPr>
        <p:txBody>
          <a:bodyPr lIns="0" tIns="0" rIns="0" bIns="0" rtlCol="0" anchor="t">
            <a:spAutoFit/>
          </a:bodyPr>
          <a:lstStyle/>
          <a:p>
            <a:pPr algn="l">
              <a:lnSpc>
                <a:spcPts val="10277"/>
              </a:lnSpc>
            </a:pPr>
            <a:r>
              <a:rPr lang="en-US" sz="8564" b="1">
                <a:solidFill>
                  <a:srgbClr val="FFFFFF"/>
                </a:solidFill>
                <a:latin typeface="Poppins Bold"/>
                <a:ea typeface="Poppins Bold"/>
                <a:cs typeface="Poppins Bold"/>
                <a:sym typeface="Poppins Bold"/>
              </a:rPr>
              <a:t>How Should We Communicate with This Client?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937030" y="6454141"/>
            <a:ext cx="449394" cy="240251"/>
          </a:xfrm>
          <a:custGeom>
            <a:avLst/>
            <a:gdLst/>
            <a:ahLst/>
            <a:cxnLst/>
            <a:rect l="l" t="t" r="r" b="b"/>
            <a:pathLst>
              <a:path w="449394" h="240251">
                <a:moveTo>
                  <a:pt x="0" y="0"/>
                </a:moveTo>
                <a:lnTo>
                  <a:pt x="449394" y="0"/>
                </a:lnTo>
                <a:lnTo>
                  <a:pt x="449394" y="240252"/>
                </a:lnTo>
                <a:lnTo>
                  <a:pt x="0" y="240252"/>
                </a:lnTo>
                <a:lnTo>
                  <a:pt x="0" y="0"/>
                </a:lnTo>
                <a:close/>
              </a:path>
            </a:pathLst>
          </a:custGeom>
          <a:blipFill>
            <a:blip r:embed="rId2"/>
            <a:stretch>
              <a:fillRect l="-23058" t="-56123" r="-21669" b="-53005"/>
            </a:stretch>
          </a:blipFill>
        </p:spPr>
        <p:txBody>
          <a:bodyPr/>
          <a:lstStyle/>
          <a:p>
            <a:endParaRPr lang="en-US"/>
          </a:p>
        </p:txBody>
      </p:sp>
      <p:sp>
        <p:nvSpPr>
          <p:cNvPr id="4" name="TextBox 4"/>
          <p:cNvSpPr txBox="1"/>
          <p:nvPr/>
        </p:nvSpPr>
        <p:spPr>
          <a:xfrm>
            <a:off x="1157446" y="3912523"/>
            <a:ext cx="16629846" cy="5458965"/>
          </a:xfrm>
          <a:prstGeom prst="rect">
            <a:avLst/>
          </a:prstGeom>
        </p:spPr>
        <p:txBody>
          <a:bodyPr lIns="0" tIns="0" rIns="0" bIns="0" rtlCol="0" anchor="t">
            <a:spAutoFit/>
          </a:bodyPr>
          <a:lstStyle/>
          <a:p>
            <a:pPr marL="1121020" lvl="1" indent="-560510" algn="l">
              <a:lnSpc>
                <a:spcPts val="7269"/>
              </a:lnSpc>
              <a:buFont typeface="Arial"/>
              <a:buChar char="•"/>
            </a:pPr>
            <a:r>
              <a:rPr lang="en-US" sz="5192">
                <a:solidFill>
                  <a:srgbClr val="FFFFFF"/>
                </a:solidFill>
                <a:latin typeface="Georgia Pro"/>
                <a:ea typeface="Georgia Pro"/>
                <a:cs typeface="Georgia Pro"/>
                <a:sym typeface="Georgia Pro"/>
              </a:rPr>
              <a:t>email</a:t>
            </a:r>
          </a:p>
          <a:p>
            <a:pPr marL="1121020" lvl="1" indent="-560510" algn="l">
              <a:lnSpc>
                <a:spcPts val="7269"/>
              </a:lnSpc>
              <a:buFont typeface="Arial"/>
              <a:buChar char="•"/>
            </a:pPr>
            <a:r>
              <a:rPr lang="en-US" sz="5192">
                <a:solidFill>
                  <a:srgbClr val="FFFFFF"/>
                </a:solidFill>
                <a:latin typeface="Georgia Pro"/>
                <a:ea typeface="Georgia Pro"/>
                <a:cs typeface="Georgia Pro"/>
                <a:sym typeface="Georgia Pro"/>
              </a:rPr>
              <a:t>informal phone call</a:t>
            </a:r>
          </a:p>
          <a:p>
            <a:pPr marL="1121020" lvl="1" indent="-560510" algn="l">
              <a:lnSpc>
                <a:spcPts val="7269"/>
              </a:lnSpc>
              <a:buFont typeface="Arial"/>
              <a:buChar char="•"/>
            </a:pPr>
            <a:r>
              <a:rPr lang="en-US" sz="5192">
                <a:solidFill>
                  <a:srgbClr val="FFFFFF"/>
                </a:solidFill>
                <a:latin typeface="Georgia Pro"/>
                <a:ea typeface="Georgia Pro"/>
                <a:cs typeface="Georgia Pro"/>
                <a:sym typeface="Georgia Pro"/>
              </a:rPr>
              <a:t>scheduled phone conference</a:t>
            </a:r>
          </a:p>
          <a:p>
            <a:pPr marL="1121020" lvl="1" indent="-560510" algn="l">
              <a:lnSpc>
                <a:spcPts val="7269"/>
              </a:lnSpc>
              <a:buFont typeface="Arial"/>
              <a:buChar char="•"/>
            </a:pPr>
            <a:r>
              <a:rPr lang="en-US" sz="5192">
                <a:solidFill>
                  <a:srgbClr val="FFFFFF"/>
                </a:solidFill>
                <a:latin typeface="Georgia Pro"/>
                <a:ea typeface="Georgia Pro"/>
                <a:cs typeface="Georgia Pro"/>
                <a:sym typeface="Georgia Pro"/>
              </a:rPr>
              <a:t>Zoom meeting</a:t>
            </a:r>
          </a:p>
          <a:p>
            <a:pPr marL="1121020" lvl="1" indent="-560510" algn="l">
              <a:lnSpc>
                <a:spcPts val="7269"/>
              </a:lnSpc>
              <a:buFont typeface="Arial"/>
              <a:buChar char="•"/>
            </a:pPr>
            <a:r>
              <a:rPr lang="en-US" sz="5192">
                <a:solidFill>
                  <a:srgbClr val="FFFFFF"/>
                </a:solidFill>
                <a:latin typeface="Georgia Pro"/>
                <a:ea typeface="Georgia Pro"/>
                <a:cs typeface="Georgia Pro"/>
                <a:sym typeface="Georgia Pro"/>
              </a:rPr>
              <a:t>in person meeting</a:t>
            </a:r>
          </a:p>
          <a:p>
            <a:pPr marL="1121020" lvl="1" indent="-560510" algn="l">
              <a:lnSpc>
                <a:spcPts val="7269"/>
              </a:lnSpc>
              <a:spcBef>
                <a:spcPct val="0"/>
              </a:spcBef>
              <a:buFont typeface="Arial"/>
              <a:buChar char="•"/>
            </a:pPr>
            <a:r>
              <a:rPr lang="en-US" sz="5192">
                <a:solidFill>
                  <a:srgbClr val="FFFFFF"/>
                </a:solidFill>
                <a:latin typeface="Georgia Pro"/>
                <a:ea typeface="Georgia Pro"/>
                <a:cs typeface="Georgia Pro"/>
                <a:sym typeface="Georgia Pro"/>
              </a:rPr>
              <a:t>formal letter</a:t>
            </a:r>
          </a:p>
        </p:txBody>
      </p:sp>
      <p:sp>
        <p:nvSpPr>
          <p:cNvPr id="5" name="Freeform 5"/>
          <p:cNvSpPr/>
          <p:nvPr/>
        </p:nvSpPr>
        <p:spPr>
          <a:xfrm>
            <a:off x="11409542" y="2938359"/>
            <a:ext cx="2440425" cy="1747954"/>
          </a:xfrm>
          <a:custGeom>
            <a:avLst/>
            <a:gdLst/>
            <a:ahLst/>
            <a:cxnLst/>
            <a:rect l="l" t="t" r="r" b="b"/>
            <a:pathLst>
              <a:path w="2440425" h="1747954">
                <a:moveTo>
                  <a:pt x="0" y="0"/>
                </a:moveTo>
                <a:lnTo>
                  <a:pt x="2440425" y="0"/>
                </a:lnTo>
                <a:lnTo>
                  <a:pt x="2440425" y="1747954"/>
                </a:lnTo>
                <a:lnTo>
                  <a:pt x="0" y="17479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4716341" y="3812336"/>
            <a:ext cx="2344068" cy="2391906"/>
          </a:xfrm>
          <a:custGeom>
            <a:avLst/>
            <a:gdLst/>
            <a:ahLst/>
            <a:cxnLst/>
            <a:rect l="l" t="t" r="r" b="b"/>
            <a:pathLst>
              <a:path w="2344068" h="2391906">
                <a:moveTo>
                  <a:pt x="0" y="0"/>
                </a:moveTo>
                <a:lnTo>
                  <a:pt x="2344068" y="0"/>
                </a:lnTo>
                <a:lnTo>
                  <a:pt x="2344068" y="2391907"/>
                </a:lnTo>
                <a:lnTo>
                  <a:pt x="0" y="23919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1409542" y="5751680"/>
            <a:ext cx="2285057" cy="2247925"/>
          </a:xfrm>
          <a:custGeom>
            <a:avLst/>
            <a:gdLst/>
            <a:ahLst/>
            <a:cxnLst/>
            <a:rect l="l" t="t" r="r" b="b"/>
            <a:pathLst>
              <a:path w="2285057" h="2247925">
                <a:moveTo>
                  <a:pt x="0" y="0"/>
                </a:moveTo>
                <a:lnTo>
                  <a:pt x="2285057" y="0"/>
                </a:lnTo>
                <a:lnTo>
                  <a:pt x="2285057" y="2247925"/>
                </a:lnTo>
                <a:lnTo>
                  <a:pt x="0" y="22479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4716341" y="7224747"/>
            <a:ext cx="2385769" cy="2385769"/>
          </a:xfrm>
          <a:custGeom>
            <a:avLst/>
            <a:gdLst/>
            <a:ahLst/>
            <a:cxnLst/>
            <a:rect l="l" t="t" r="r" b="b"/>
            <a:pathLst>
              <a:path w="2385769" h="2385769">
                <a:moveTo>
                  <a:pt x="0" y="0"/>
                </a:moveTo>
                <a:lnTo>
                  <a:pt x="2385768" y="0"/>
                </a:lnTo>
                <a:lnTo>
                  <a:pt x="2385768" y="2385768"/>
                </a:lnTo>
                <a:lnTo>
                  <a:pt x="0" y="23857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TextBox 9"/>
          <p:cNvSpPr txBox="1"/>
          <p:nvPr/>
        </p:nvSpPr>
        <p:spPr>
          <a:xfrm>
            <a:off x="1028700" y="714686"/>
            <a:ext cx="17458923" cy="2312777"/>
          </a:xfrm>
          <a:prstGeom prst="rect">
            <a:avLst/>
          </a:prstGeom>
        </p:spPr>
        <p:txBody>
          <a:bodyPr lIns="0" tIns="0" rIns="0" bIns="0" rtlCol="0" anchor="t">
            <a:spAutoFit/>
          </a:bodyPr>
          <a:lstStyle/>
          <a:p>
            <a:pPr algn="l">
              <a:lnSpc>
                <a:spcPts val="9024"/>
              </a:lnSpc>
            </a:pPr>
            <a:r>
              <a:rPr lang="en-US" sz="6445" b="1">
                <a:solidFill>
                  <a:srgbClr val="F6CABF"/>
                </a:solidFill>
                <a:latin typeface="Poppins Bold"/>
                <a:ea typeface="Poppins Bold"/>
                <a:cs typeface="Poppins Bold"/>
                <a:sym typeface="Poppins Bold"/>
              </a:rPr>
              <a:t>Continuum of Formality of Communications: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937030" y="6454141"/>
            <a:ext cx="449394" cy="240251"/>
          </a:xfrm>
          <a:custGeom>
            <a:avLst/>
            <a:gdLst/>
            <a:ahLst/>
            <a:cxnLst/>
            <a:rect l="l" t="t" r="r" b="b"/>
            <a:pathLst>
              <a:path w="449394" h="240251">
                <a:moveTo>
                  <a:pt x="0" y="0"/>
                </a:moveTo>
                <a:lnTo>
                  <a:pt x="449394" y="0"/>
                </a:lnTo>
                <a:lnTo>
                  <a:pt x="449394" y="240252"/>
                </a:lnTo>
                <a:lnTo>
                  <a:pt x="0" y="240252"/>
                </a:lnTo>
                <a:lnTo>
                  <a:pt x="0" y="0"/>
                </a:lnTo>
                <a:close/>
              </a:path>
            </a:pathLst>
          </a:custGeom>
          <a:blipFill>
            <a:blip r:embed="rId2"/>
            <a:stretch>
              <a:fillRect l="-23058" t="-56123" r="-21669" b="-53005"/>
            </a:stretch>
          </a:blipFill>
        </p:spPr>
        <p:txBody>
          <a:bodyPr/>
          <a:lstStyle/>
          <a:p>
            <a:endParaRPr lang="en-US"/>
          </a:p>
        </p:txBody>
      </p:sp>
      <p:sp>
        <p:nvSpPr>
          <p:cNvPr id="4" name="TextBox 4"/>
          <p:cNvSpPr txBox="1"/>
          <p:nvPr/>
        </p:nvSpPr>
        <p:spPr>
          <a:xfrm>
            <a:off x="1101752" y="3089930"/>
            <a:ext cx="16084496" cy="5837308"/>
          </a:xfrm>
          <a:prstGeom prst="rect">
            <a:avLst/>
          </a:prstGeom>
        </p:spPr>
        <p:txBody>
          <a:bodyPr lIns="0" tIns="0" rIns="0" bIns="0" rtlCol="0" anchor="t">
            <a:spAutoFit/>
          </a:bodyPr>
          <a:lstStyle/>
          <a:p>
            <a:pPr marL="890525" lvl="1" indent="-445262" algn="l">
              <a:lnSpc>
                <a:spcPts val="5774"/>
              </a:lnSpc>
              <a:buAutoNum type="arabicPeriod"/>
            </a:pPr>
            <a:r>
              <a:rPr lang="en-US" sz="4124">
                <a:solidFill>
                  <a:srgbClr val="FFFFFF"/>
                </a:solidFill>
                <a:latin typeface="Georgia Pro"/>
                <a:ea typeface="Georgia Pro"/>
                <a:cs typeface="Georgia Pro"/>
                <a:sym typeface="Georgia Pro"/>
              </a:rPr>
              <a:t>Status update/next steps;</a:t>
            </a:r>
          </a:p>
          <a:p>
            <a:pPr marL="890525" lvl="1" indent="-445262" algn="l">
              <a:lnSpc>
                <a:spcPts val="5774"/>
              </a:lnSpc>
              <a:buAutoNum type="arabicPeriod"/>
            </a:pPr>
            <a:r>
              <a:rPr lang="en-US" sz="4124">
                <a:solidFill>
                  <a:srgbClr val="FFFFFF"/>
                </a:solidFill>
                <a:latin typeface="Georgia Pro"/>
                <a:ea typeface="Georgia Pro"/>
                <a:cs typeface="Georgia Pro"/>
                <a:sym typeface="Georgia Pro"/>
              </a:rPr>
              <a:t>Extend an invitation for meaningful feedback by asking not only if client has any questions but specifically “what’s your biggest concern right now?” (opportunity to comfort by providing a solution);</a:t>
            </a:r>
          </a:p>
          <a:p>
            <a:pPr marL="890525" lvl="1" indent="-445262" algn="l">
              <a:lnSpc>
                <a:spcPts val="5774"/>
              </a:lnSpc>
              <a:buAutoNum type="arabicPeriod"/>
            </a:pPr>
            <a:r>
              <a:rPr lang="en-US" sz="4124">
                <a:solidFill>
                  <a:srgbClr val="FFFFFF"/>
                </a:solidFill>
                <a:latin typeface="Georgia Pro"/>
                <a:ea typeface="Georgia Pro"/>
                <a:cs typeface="Georgia Pro"/>
                <a:sym typeface="Georgia Pro"/>
              </a:rPr>
              <a:t>Inform client right away about any challenges you are facing in your work for them.Goal is to achieve buy-in/collaboration; </a:t>
            </a:r>
          </a:p>
          <a:p>
            <a:pPr marL="890525" lvl="1" indent="-445262" algn="l">
              <a:lnSpc>
                <a:spcPts val="5774"/>
              </a:lnSpc>
              <a:buAutoNum type="arabicPeriod"/>
            </a:pPr>
            <a:r>
              <a:rPr lang="en-US" sz="4124">
                <a:solidFill>
                  <a:srgbClr val="FFFFFF"/>
                </a:solidFill>
                <a:latin typeface="Georgia Pro"/>
                <a:ea typeface="Georgia Pro"/>
                <a:cs typeface="Georgia Pro"/>
                <a:sym typeface="Georgia Pro"/>
              </a:rPr>
              <a:t>Take ownership of any mistakes/oversights immediately.</a:t>
            </a:r>
          </a:p>
        </p:txBody>
      </p:sp>
      <p:sp>
        <p:nvSpPr>
          <p:cNvPr id="5" name="TextBox 5"/>
          <p:cNvSpPr txBox="1"/>
          <p:nvPr/>
        </p:nvSpPr>
        <p:spPr>
          <a:xfrm>
            <a:off x="1028700" y="1158949"/>
            <a:ext cx="17458923" cy="1169778"/>
          </a:xfrm>
          <a:prstGeom prst="rect">
            <a:avLst/>
          </a:prstGeom>
        </p:spPr>
        <p:txBody>
          <a:bodyPr lIns="0" tIns="0" rIns="0" bIns="0" rtlCol="0" anchor="t">
            <a:spAutoFit/>
          </a:bodyPr>
          <a:lstStyle/>
          <a:p>
            <a:pPr algn="l">
              <a:lnSpc>
                <a:spcPts val="9024"/>
              </a:lnSpc>
            </a:pPr>
            <a:r>
              <a:rPr lang="en-US" sz="6445" b="1">
                <a:solidFill>
                  <a:srgbClr val="F6CABF"/>
                </a:solidFill>
                <a:latin typeface="Poppins Bold"/>
                <a:ea typeface="Poppins Bold"/>
                <a:cs typeface="Poppins Bold"/>
                <a:sym typeface="Poppins Bold"/>
              </a:rPr>
              <a:t>Content of Communications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TextBox 3"/>
          <p:cNvSpPr txBox="1"/>
          <p:nvPr/>
        </p:nvSpPr>
        <p:spPr>
          <a:xfrm>
            <a:off x="1192533" y="1252263"/>
            <a:ext cx="15902934" cy="3666854"/>
          </a:xfrm>
          <a:prstGeom prst="rect">
            <a:avLst/>
          </a:prstGeom>
        </p:spPr>
        <p:txBody>
          <a:bodyPr lIns="0" tIns="0" rIns="0" bIns="0" rtlCol="0" anchor="t">
            <a:spAutoFit/>
          </a:bodyPr>
          <a:lstStyle/>
          <a:p>
            <a:pPr algn="ctr">
              <a:lnSpc>
                <a:spcPts val="5727"/>
              </a:lnSpc>
            </a:pPr>
            <a:r>
              <a:rPr lang="en-US" sz="4773">
                <a:solidFill>
                  <a:srgbClr val="FFFFFF"/>
                </a:solidFill>
                <a:latin typeface="Poppins"/>
                <a:ea typeface="Poppins"/>
                <a:cs typeface="Poppins"/>
                <a:sym typeface="Poppins"/>
              </a:rPr>
              <a:t>Does a “team effort” of all team members knowing/having a rapport with client yield not just a more efficient/cost effective result, but a better result for the client? How can your team improve communications with your clients?</a:t>
            </a:r>
          </a:p>
        </p:txBody>
      </p:sp>
      <p:grpSp>
        <p:nvGrpSpPr>
          <p:cNvPr id="4" name="Group 4"/>
          <p:cNvGrpSpPr/>
          <p:nvPr/>
        </p:nvGrpSpPr>
        <p:grpSpPr>
          <a:xfrm>
            <a:off x="7056072" y="5750969"/>
            <a:ext cx="4175855" cy="4115116"/>
            <a:chOff x="0" y="0"/>
            <a:chExt cx="1706688" cy="1681863"/>
          </a:xfrm>
        </p:grpSpPr>
        <p:sp>
          <p:nvSpPr>
            <p:cNvPr id="5" name="Freeform 5"/>
            <p:cNvSpPr/>
            <p:nvPr/>
          </p:nvSpPr>
          <p:spPr>
            <a:xfrm>
              <a:off x="0" y="0"/>
              <a:ext cx="1706688" cy="1681863"/>
            </a:xfrm>
            <a:custGeom>
              <a:avLst/>
              <a:gdLst/>
              <a:ahLst/>
              <a:cxnLst/>
              <a:rect l="l" t="t" r="r" b="b"/>
              <a:pathLst>
                <a:path w="1706688" h="1681863">
                  <a:moveTo>
                    <a:pt x="0" y="0"/>
                  </a:moveTo>
                  <a:lnTo>
                    <a:pt x="1706688" y="0"/>
                  </a:lnTo>
                  <a:lnTo>
                    <a:pt x="1706688" y="1681863"/>
                  </a:lnTo>
                  <a:lnTo>
                    <a:pt x="0" y="1681863"/>
                  </a:lnTo>
                  <a:close/>
                </a:path>
              </a:pathLst>
            </a:custGeom>
            <a:solidFill>
              <a:srgbClr val="FDD7BF"/>
            </a:solidFill>
            <a:ln w="66675" cap="sq">
              <a:solidFill>
                <a:srgbClr val="FFFFFF"/>
              </a:solidFill>
              <a:prstDash val="solid"/>
              <a:miter/>
            </a:ln>
          </p:spPr>
          <p:txBody>
            <a:bodyPr/>
            <a:lstStyle/>
            <a:p>
              <a:endParaRPr lang="en-US"/>
            </a:p>
          </p:txBody>
        </p:sp>
        <p:sp>
          <p:nvSpPr>
            <p:cNvPr id="6" name="TextBox 6"/>
            <p:cNvSpPr txBox="1"/>
            <p:nvPr/>
          </p:nvSpPr>
          <p:spPr>
            <a:xfrm>
              <a:off x="0" y="-38100"/>
              <a:ext cx="1706688" cy="1719963"/>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7056072" y="5828379"/>
            <a:ext cx="4175855" cy="4115116"/>
          </a:xfrm>
          <a:custGeom>
            <a:avLst/>
            <a:gdLst/>
            <a:ahLst/>
            <a:cxnLst/>
            <a:rect l="l" t="t" r="r" b="b"/>
            <a:pathLst>
              <a:path w="4175855" h="4115116">
                <a:moveTo>
                  <a:pt x="0" y="0"/>
                </a:moveTo>
                <a:lnTo>
                  <a:pt x="4175856" y="0"/>
                </a:lnTo>
                <a:lnTo>
                  <a:pt x="4175856" y="4115116"/>
                </a:lnTo>
                <a:lnTo>
                  <a:pt x="0" y="41151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grpSp>
        <p:nvGrpSpPr>
          <p:cNvPr id="3" name="Group 3"/>
          <p:cNvGrpSpPr/>
          <p:nvPr/>
        </p:nvGrpSpPr>
        <p:grpSpPr>
          <a:xfrm>
            <a:off x="6490467" y="5361079"/>
            <a:ext cx="5307066" cy="3897221"/>
            <a:chOff x="0" y="0"/>
            <a:chExt cx="1706688" cy="1253299"/>
          </a:xfrm>
        </p:grpSpPr>
        <p:sp>
          <p:nvSpPr>
            <p:cNvPr id="4" name="Freeform 4"/>
            <p:cNvSpPr/>
            <p:nvPr/>
          </p:nvSpPr>
          <p:spPr>
            <a:xfrm>
              <a:off x="0" y="0"/>
              <a:ext cx="1706688" cy="1253299"/>
            </a:xfrm>
            <a:custGeom>
              <a:avLst/>
              <a:gdLst/>
              <a:ahLst/>
              <a:cxnLst/>
              <a:rect l="l" t="t" r="r" b="b"/>
              <a:pathLst>
                <a:path w="1706688" h="1253299">
                  <a:moveTo>
                    <a:pt x="0" y="0"/>
                  </a:moveTo>
                  <a:lnTo>
                    <a:pt x="1706688" y="0"/>
                  </a:lnTo>
                  <a:lnTo>
                    <a:pt x="1706688" y="1253299"/>
                  </a:lnTo>
                  <a:lnTo>
                    <a:pt x="0" y="1253299"/>
                  </a:lnTo>
                  <a:close/>
                </a:path>
              </a:pathLst>
            </a:custGeom>
            <a:solidFill>
              <a:srgbClr val="FDD7BF"/>
            </a:solidFill>
            <a:ln w="66675" cap="sq">
              <a:solidFill>
                <a:srgbClr val="FFFFFF"/>
              </a:solidFill>
              <a:prstDash val="solid"/>
              <a:miter/>
            </a:ln>
          </p:spPr>
          <p:txBody>
            <a:bodyPr/>
            <a:lstStyle/>
            <a:p>
              <a:endParaRPr lang="en-US"/>
            </a:p>
          </p:txBody>
        </p:sp>
        <p:sp>
          <p:nvSpPr>
            <p:cNvPr id="5" name="TextBox 5"/>
            <p:cNvSpPr txBox="1"/>
            <p:nvPr/>
          </p:nvSpPr>
          <p:spPr>
            <a:xfrm>
              <a:off x="0" y="-38100"/>
              <a:ext cx="1706688" cy="129139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714743" y="5601164"/>
            <a:ext cx="4858514" cy="3657136"/>
          </a:xfrm>
          <a:custGeom>
            <a:avLst/>
            <a:gdLst/>
            <a:ahLst/>
            <a:cxnLst/>
            <a:rect l="l" t="t" r="r" b="b"/>
            <a:pathLst>
              <a:path w="4858514" h="3657136">
                <a:moveTo>
                  <a:pt x="0" y="0"/>
                </a:moveTo>
                <a:lnTo>
                  <a:pt x="4858514" y="0"/>
                </a:lnTo>
                <a:lnTo>
                  <a:pt x="4858514" y="3657136"/>
                </a:lnTo>
                <a:lnTo>
                  <a:pt x="0" y="36571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512720" y="2236592"/>
            <a:ext cx="13262560" cy="1705029"/>
          </a:xfrm>
          <a:prstGeom prst="rect">
            <a:avLst/>
          </a:prstGeom>
        </p:spPr>
        <p:txBody>
          <a:bodyPr lIns="0" tIns="0" rIns="0" bIns="0" rtlCol="0" anchor="t">
            <a:spAutoFit/>
          </a:bodyPr>
          <a:lstStyle/>
          <a:p>
            <a:pPr algn="ctr">
              <a:lnSpc>
                <a:spcPts val="6538"/>
              </a:lnSpc>
            </a:pPr>
            <a:r>
              <a:rPr lang="en-US" sz="5448" b="1">
                <a:solidFill>
                  <a:srgbClr val="FFFFFF"/>
                </a:solidFill>
                <a:latin typeface="Poppins Bold"/>
                <a:ea typeface="Poppins Bold"/>
                <a:cs typeface="Poppins Bold"/>
                <a:sym typeface="Poppins Bold"/>
              </a:rPr>
              <a:t>WHO</a:t>
            </a:r>
            <a:r>
              <a:rPr lang="en-US" sz="5448">
                <a:solidFill>
                  <a:srgbClr val="FFFFFF"/>
                </a:solidFill>
                <a:latin typeface="Poppins"/>
                <a:ea typeface="Poppins"/>
                <a:cs typeface="Poppins"/>
                <a:sym typeface="Poppins"/>
              </a:rPr>
              <a:t> is communicating with client on attorney’s behalf?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48924" y="537768"/>
            <a:ext cx="16790152" cy="9144790"/>
          </a:xfrm>
          <a:prstGeom prst="rect">
            <a:avLst/>
          </a:prstGeom>
        </p:spPr>
        <p:txBody>
          <a:bodyPr lIns="0" tIns="0" rIns="0" bIns="0" rtlCol="0" anchor="t">
            <a:spAutoFit/>
          </a:bodyPr>
          <a:lstStyle/>
          <a:p>
            <a:pPr algn="just">
              <a:lnSpc>
                <a:spcPts val="3601"/>
              </a:lnSpc>
            </a:pPr>
            <a:r>
              <a:rPr lang="en-US" sz="2572" b="1">
                <a:solidFill>
                  <a:srgbClr val="000000"/>
                </a:solidFill>
                <a:latin typeface="Georgia Pro Bold"/>
                <a:ea typeface="Georgia Pro Bold"/>
                <a:cs typeface="Georgia Pro Bold"/>
                <a:sym typeface="Georgia Pro Bold"/>
              </a:rPr>
              <a:t>Texas Disciplinary Rules of Professional Conduct </a:t>
            </a:r>
          </a:p>
          <a:p>
            <a:pPr algn="just">
              <a:lnSpc>
                <a:spcPts val="3601"/>
              </a:lnSpc>
            </a:pPr>
            <a:endParaRPr lang="en-US" sz="2572" b="1">
              <a:solidFill>
                <a:srgbClr val="000000"/>
              </a:solidFill>
              <a:latin typeface="Georgia Pro Bold"/>
              <a:ea typeface="Georgia Pro Bold"/>
              <a:cs typeface="Georgia Pro Bold"/>
              <a:sym typeface="Georgia Pro Bold"/>
            </a:endParaRPr>
          </a:p>
          <a:p>
            <a:pPr algn="just">
              <a:lnSpc>
                <a:spcPts val="3601"/>
              </a:lnSpc>
            </a:pPr>
            <a:r>
              <a:rPr lang="en-US" sz="2572" b="1">
                <a:solidFill>
                  <a:srgbClr val="000000"/>
                </a:solidFill>
                <a:latin typeface="Georgia Pro Bold"/>
                <a:ea typeface="Georgia Pro Bold"/>
                <a:cs typeface="Georgia Pro Bold"/>
                <a:sym typeface="Georgia Pro Bold"/>
              </a:rPr>
              <a:t>Rule 5.03Responsibilities Regarding Nonlawyer Assistants</a:t>
            </a:r>
          </a:p>
          <a:p>
            <a:pPr algn="just">
              <a:lnSpc>
                <a:spcPts val="3601"/>
              </a:lnSpc>
            </a:pPr>
            <a:endParaRPr lang="en-US" sz="2572" b="1">
              <a:solidFill>
                <a:srgbClr val="000000"/>
              </a:solidFill>
              <a:latin typeface="Georgia Pro Bold"/>
              <a:ea typeface="Georgia Pro Bold"/>
              <a:cs typeface="Georgia Pro Bold"/>
              <a:sym typeface="Georgia Pro Bold"/>
            </a:endParaRPr>
          </a:p>
          <a:p>
            <a:pPr algn="just">
              <a:lnSpc>
                <a:spcPts val="3601"/>
              </a:lnSpc>
            </a:pPr>
            <a:r>
              <a:rPr lang="en-US" sz="2572">
                <a:solidFill>
                  <a:srgbClr val="000000"/>
                </a:solidFill>
                <a:latin typeface="Georgia Pro"/>
                <a:ea typeface="Georgia Pro"/>
                <a:cs typeface="Georgia Pro"/>
                <a:sym typeface="Georgia Pro"/>
              </a:rPr>
              <a:t>With respect to a non-lawyer employed or retained by or associated with a lawyer:</a:t>
            </a:r>
          </a:p>
          <a:p>
            <a:pPr algn="just">
              <a:lnSpc>
                <a:spcPts val="3601"/>
              </a:lnSpc>
            </a:pPr>
            <a:r>
              <a:rPr lang="en-US" sz="2572">
                <a:solidFill>
                  <a:srgbClr val="000000"/>
                </a:solidFill>
                <a:latin typeface="Georgia Pro"/>
                <a:ea typeface="Georgia Pro"/>
                <a:cs typeface="Georgia Pro"/>
                <a:sym typeface="Georgia Pro"/>
              </a:rPr>
              <a:t>(a)a lawyer having direct supervisory authority over the nonlawyer shall make reasonable efforts to ensure that the person’s conduct is compatible with the professional obligations of the lawyer; and </a:t>
            </a:r>
          </a:p>
          <a:p>
            <a:pPr algn="just">
              <a:lnSpc>
                <a:spcPts val="3601"/>
              </a:lnSpc>
            </a:pPr>
            <a:endParaRPr lang="en-US" sz="2572">
              <a:solidFill>
                <a:srgbClr val="000000"/>
              </a:solidFill>
              <a:latin typeface="Georgia Pro"/>
              <a:ea typeface="Georgia Pro"/>
              <a:cs typeface="Georgia Pro"/>
              <a:sym typeface="Georgia Pro"/>
            </a:endParaRPr>
          </a:p>
          <a:p>
            <a:pPr algn="just">
              <a:lnSpc>
                <a:spcPts val="3601"/>
              </a:lnSpc>
            </a:pPr>
            <a:r>
              <a:rPr lang="en-US" sz="2572">
                <a:solidFill>
                  <a:srgbClr val="000000"/>
                </a:solidFill>
                <a:latin typeface="Georgia Pro"/>
                <a:ea typeface="Georgia Pro"/>
                <a:cs typeface="Georgia Pro"/>
                <a:sym typeface="Georgia Pro"/>
              </a:rPr>
              <a:t>(b)a lawyer shall be subject to discipline for the conduct of such a person that would be a violation of these rules if engaged by a lawyer if:</a:t>
            </a:r>
          </a:p>
          <a:p>
            <a:pPr algn="just">
              <a:lnSpc>
                <a:spcPts val="3601"/>
              </a:lnSpc>
            </a:pPr>
            <a:endParaRPr lang="en-US" sz="2572">
              <a:solidFill>
                <a:srgbClr val="000000"/>
              </a:solidFill>
              <a:latin typeface="Georgia Pro"/>
              <a:ea typeface="Georgia Pro"/>
              <a:cs typeface="Georgia Pro"/>
              <a:sym typeface="Georgia Pro"/>
            </a:endParaRPr>
          </a:p>
          <a:p>
            <a:pPr algn="just">
              <a:lnSpc>
                <a:spcPts val="3601"/>
              </a:lnSpc>
            </a:pPr>
            <a:r>
              <a:rPr lang="en-US" sz="2572">
                <a:solidFill>
                  <a:srgbClr val="000000"/>
                </a:solidFill>
                <a:latin typeface="Georgia Pro"/>
                <a:ea typeface="Georgia Pro"/>
                <a:cs typeface="Georgia Pro"/>
                <a:sym typeface="Georgia Pro"/>
              </a:rPr>
              <a:t>(1)the lawyer orders, encourages, or permits the conduct involved; or</a:t>
            </a:r>
          </a:p>
          <a:p>
            <a:pPr algn="just">
              <a:lnSpc>
                <a:spcPts val="3601"/>
              </a:lnSpc>
            </a:pPr>
            <a:endParaRPr lang="en-US" sz="2572">
              <a:solidFill>
                <a:srgbClr val="000000"/>
              </a:solidFill>
              <a:latin typeface="Georgia Pro"/>
              <a:ea typeface="Georgia Pro"/>
              <a:cs typeface="Georgia Pro"/>
              <a:sym typeface="Georgia Pro"/>
            </a:endParaRPr>
          </a:p>
          <a:p>
            <a:pPr algn="just">
              <a:lnSpc>
                <a:spcPts val="3601"/>
              </a:lnSpc>
            </a:pPr>
            <a:r>
              <a:rPr lang="en-US" sz="2572">
                <a:solidFill>
                  <a:srgbClr val="000000"/>
                </a:solidFill>
                <a:latin typeface="Georgia Pro"/>
                <a:ea typeface="Georgia Pro"/>
                <a:cs typeface="Georgia Pro"/>
                <a:sym typeface="Georgia Pro"/>
              </a:rPr>
              <a:t>(2)the lawyer: </a:t>
            </a:r>
          </a:p>
          <a:p>
            <a:pPr algn="just">
              <a:lnSpc>
                <a:spcPts val="3601"/>
              </a:lnSpc>
            </a:pPr>
            <a:r>
              <a:rPr lang="en-US" sz="2572">
                <a:solidFill>
                  <a:srgbClr val="000000"/>
                </a:solidFill>
                <a:latin typeface="Georgia Pro"/>
                <a:ea typeface="Georgia Pro"/>
                <a:cs typeface="Georgia Pro"/>
                <a:sym typeface="Georgia Pro"/>
              </a:rPr>
              <a:t>(i)is a partner in the law firm in which the person is employed, retained by, or associated with; or is the general counsel of a government agency’s legal department in which the person is employed, retained by, or associated with; or has direct supervisory authority over such person; and</a:t>
            </a:r>
          </a:p>
          <a:p>
            <a:pPr algn="just">
              <a:lnSpc>
                <a:spcPts val="3601"/>
              </a:lnSpc>
            </a:pPr>
            <a:endParaRPr lang="en-US" sz="2572">
              <a:solidFill>
                <a:srgbClr val="000000"/>
              </a:solidFill>
              <a:latin typeface="Georgia Pro"/>
              <a:ea typeface="Georgia Pro"/>
              <a:cs typeface="Georgia Pro"/>
              <a:sym typeface="Georgia Pro"/>
            </a:endParaRPr>
          </a:p>
          <a:p>
            <a:pPr algn="just">
              <a:lnSpc>
                <a:spcPts val="3601"/>
              </a:lnSpc>
              <a:spcBef>
                <a:spcPct val="0"/>
              </a:spcBef>
            </a:pPr>
            <a:r>
              <a:rPr lang="en-US" sz="2572">
                <a:solidFill>
                  <a:srgbClr val="000000"/>
                </a:solidFill>
                <a:latin typeface="Georgia Pro"/>
                <a:ea typeface="Georgia Pro"/>
                <a:cs typeface="Georgia Pro"/>
                <a:sym typeface="Georgia Pro"/>
              </a:rPr>
              <a:t>(ii)with knowledge of such misconduct by the nonlawyer knowingly fails to take reasonable remedial action to avoid or mitigate the consequences of that person’s misconduct.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8004635" y="6685931"/>
            <a:ext cx="449394" cy="240251"/>
          </a:xfrm>
          <a:custGeom>
            <a:avLst/>
            <a:gdLst/>
            <a:ahLst/>
            <a:cxnLst/>
            <a:rect l="l" t="t" r="r" b="b"/>
            <a:pathLst>
              <a:path w="449394" h="240251">
                <a:moveTo>
                  <a:pt x="0" y="0"/>
                </a:moveTo>
                <a:lnTo>
                  <a:pt x="449395" y="0"/>
                </a:lnTo>
                <a:lnTo>
                  <a:pt x="449395" y="240251"/>
                </a:lnTo>
                <a:lnTo>
                  <a:pt x="0" y="240251"/>
                </a:lnTo>
                <a:lnTo>
                  <a:pt x="0" y="0"/>
                </a:lnTo>
                <a:close/>
              </a:path>
            </a:pathLst>
          </a:custGeom>
          <a:blipFill>
            <a:blip r:embed="rId2"/>
            <a:stretch>
              <a:fillRect l="-23058" t="-56123" r="-21669" b="-53005"/>
            </a:stretch>
          </a:blipFill>
        </p:spPr>
        <p:txBody>
          <a:bodyPr/>
          <a:lstStyle/>
          <a:p>
            <a:endParaRPr lang="en-US"/>
          </a:p>
        </p:txBody>
      </p:sp>
      <p:sp>
        <p:nvSpPr>
          <p:cNvPr id="4" name="Freeform 4"/>
          <p:cNvSpPr/>
          <p:nvPr/>
        </p:nvSpPr>
        <p:spPr>
          <a:xfrm>
            <a:off x="6612523" y="5143500"/>
            <a:ext cx="5062953" cy="4114800"/>
          </a:xfrm>
          <a:custGeom>
            <a:avLst/>
            <a:gdLst/>
            <a:ahLst/>
            <a:cxnLst/>
            <a:rect l="l" t="t" r="r" b="b"/>
            <a:pathLst>
              <a:path w="5062953" h="4114800">
                <a:moveTo>
                  <a:pt x="0" y="0"/>
                </a:moveTo>
                <a:lnTo>
                  <a:pt x="5062954" y="0"/>
                </a:lnTo>
                <a:lnTo>
                  <a:pt x="506295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487133" y="2110317"/>
            <a:ext cx="15313734" cy="1540428"/>
          </a:xfrm>
          <a:prstGeom prst="rect">
            <a:avLst/>
          </a:prstGeom>
        </p:spPr>
        <p:txBody>
          <a:bodyPr lIns="0" tIns="0" rIns="0" bIns="0" rtlCol="0" anchor="t">
            <a:spAutoFit/>
          </a:bodyPr>
          <a:lstStyle/>
          <a:p>
            <a:pPr algn="ctr">
              <a:lnSpc>
                <a:spcPts val="5906"/>
              </a:lnSpc>
            </a:pPr>
            <a:r>
              <a:rPr lang="en-US" sz="4921">
                <a:solidFill>
                  <a:srgbClr val="FFFFFF"/>
                </a:solidFill>
                <a:latin typeface="Poppins"/>
                <a:ea typeface="Poppins"/>
                <a:cs typeface="Poppins"/>
                <a:sym typeface="Poppins"/>
              </a:rPr>
              <a:t>If nothing is going on, how often should we “check in” and by what method?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10870" y="933216"/>
            <a:ext cx="4036384" cy="403638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166" t="-25136" r="-9417" b="-50058"/>
              </a:stretch>
            </a:blipFill>
          </p:spPr>
          <p:txBody>
            <a:bodyPr/>
            <a:lstStyle/>
            <a:p>
              <a:endParaRPr lang="en-US"/>
            </a:p>
          </p:txBody>
        </p:sp>
      </p:grpSp>
      <p:sp>
        <p:nvSpPr>
          <p:cNvPr id="5" name="TextBox 5"/>
          <p:cNvSpPr txBox="1"/>
          <p:nvPr/>
        </p:nvSpPr>
        <p:spPr>
          <a:xfrm>
            <a:off x="6387616" y="895418"/>
            <a:ext cx="11004773" cy="8686750"/>
          </a:xfrm>
          <a:prstGeom prst="rect">
            <a:avLst/>
          </a:prstGeom>
        </p:spPr>
        <p:txBody>
          <a:bodyPr lIns="0" tIns="0" rIns="0" bIns="0" rtlCol="0" anchor="t">
            <a:spAutoFit/>
          </a:bodyPr>
          <a:lstStyle/>
          <a:p>
            <a:pPr algn="just">
              <a:lnSpc>
                <a:spcPts val="3649"/>
              </a:lnSpc>
            </a:pPr>
            <a:r>
              <a:rPr lang="en-US" sz="2606" b="1" dirty="0">
                <a:solidFill>
                  <a:srgbClr val="2E2E2E"/>
                </a:solidFill>
                <a:latin typeface="Poppins" panose="00000500000000000000" pitchFamily="2" charset="0"/>
                <a:ea typeface="Poppins Bold"/>
                <a:cs typeface="Poppins" panose="00000500000000000000" pitchFamily="2" charset="0"/>
                <a:sym typeface="Poppins Bold"/>
              </a:rPr>
              <a:t>Lynn Waller Kelly, J.D.,</a:t>
            </a:r>
            <a:r>
              <a:rPr lang="en-US" sz="2606" b="1" dirty="0">
                <a:solidFill>
                  <a:srgbClr val="2E2E2E"/>
                </a:solidFill>
                <a:latin typeface="Poppins" panose="00000500000000000000" pitchFamily="2" charset="0"/>
                <a:ea typeface="Poppins Medium"/>
                <a:cs typeface="Poppins" panose="00000500000000000000" pitchFamily="2" charset="0"/>
                <a:sym typeface="Poppins Medium"/>
              </a:rPr>
              <a:t> </a:t>
            </a:r>
            <a:r>
              <a:rPr lang="en-US" sz="2606" dirty="0">
                <a:solidFill>
                  <a:srgbClr val="2E2E2E"/>
                </a:solidFill>
                <a:latin typeface="Poppins" panose="00000500000000000000" pitchFamily="2" charset="0"/>
                <a:ea typeface="Poppins Medium"/>
                <a:cs typeface="Poppins" panose="00000500000000000000" pitchFamily="2" charset="0"/>
                <a:sym typeface="Poppins Medium"/>
              </a:rPr>
              <a:t>received her J.D. from Pepperdine University School of Law, where she was awarded a full academic scholarship. She graduated magna cum laude from Abilene Christian University with a B.A. in Government. Lynn has practiced law in North Texas since 1989 and has advocated for clients in front of hundreds of Texas juries.</a:t>
            </a:r>
          </a:p>
          <a:p>
            <a:pPr algn="just">
              <a:lnSpc>
                <a:spcPts val="3649"/>
              </a:lnSpc>
            </a:pPr>
            <a:endParaRPr lang="en-US" sz="2606" dirty="0">
              <a:solidFill>
                <a:srgbClr val="2E2E2E"/>
              </a:solidFill>
              <a:latin typeface="Poppins" panose="00000500000000000000" pitchFamily="2" charset="0"/>
              <a:ea typeface="Poppins Medium"/>
              <a:cs typeface="Poppins" panose="00000500000000000000" pitchFamily="2" charset="0"/>
              <a:sym typeface="Poppins Medium"/>
            </a:endParaRPr>
          </a:p>
          <a:p>
            <a:pPr algn="just">
              <a:lnSpc>
                <a:spcPts val="3649"/>
              </a:lnSpc>
            </a:pPr>
            <a:r>
              <a:rPr lang="en-US" sz="2606" dirty="0">
                <a:solidFill>
                  <a:srgbClr val="2E2E2E"/>
                </a:solidFill>
                <a:latin typeface="Poppins" panose="00000500000000000000" pitchFamily="2" charset="0"/>
                <a:ea typeface="Poppins Medium"/>
                <a:cs typeface="Poppins" panose="00000500000000000000" pitchFamily="2" charset="0"/>
                <a:sym typeface="Poppins Medium"/>
              </a:rPr>
              <a:t>As Associate Judge of Tarrant County Probate Court 2 from 2017 – 2023, she presided over more than 6,000 probate hearings. Her current practice focuses on representing clients in probate matters, estate litigation, and guardianship proceedings throughout North Texas. She also serves as mediator in contested probate litigation matters, bringing her judicial and advocacy experiences to the table to resolve conflicts.</a:t>
            </a:r>
          </a:p>
          <a:p>
            <a:pPr algn="just">
              <a:lnSpc>
                <a:spcPts val="3649"/>
              </a:lnSpc>
            </a:pPr>
            <a:endParaRPr lang="en-US" sz="2606" dirty="0">
              <a:solidFill>
                <a:srgbClr val="2E2E2E"/>
              </a:solidFill>
              <a:latin typeface="Poppins" panose="00000500000000000000" pitchFamily="2" charset="0"/>
              <a:ea typeface="Poppins Medium"/>
              <a:cs typeface="Poppins" panose="00000500000000000000" pitchFamily="2" charset="0"/>
              <a:sym typeface="Poppins Medium"/>
            </a:endParaRPr>
          </a:p>
          <a:p>
            <a:pPr algn="just">
              <a:lnSpc>
                <a:spcPts val="3649"/>
              </a:lnSpc>
            </a:pPr>
            <a:r>
              <a:rPr lang="en-US" sz="2606" dirty="0">
                <a:solidFill>
                  <a:srgbClr val="2E2E2E"/>
                </a:solidFill>
                <a:latin typeface="Poppins" panose="00000500000000000000" pitchFamily="2" charset="0"/>
                <a:ea typeface="Poppins Medium"/>
                <a:cs typeface="Poppins" panose="00000500000000000000" pitchFamily="2" charset="0"/>
                <a:sym typeface="Poppins Medium"/>
              </a:rPr>
              <a:t>Lynn has been a featured speaker for Texas Guardianship Association, Baylor Law School, Texas </a:t>
            </a:r>
            <a:r>
              <a:rPr lang="en-US" sz="2606" dirty="0" err="1">
                <a:solidFill>
                  <a:srgbClr val="2E2E2E"/>
                </a:solidFill>
                <a:latin typeface="Poppins" panose="00000500000000000000" pitchFamily="2" charset="0"/>
                <a:ea typeface="Poppins Medium"/>
                <a:cs typeface="Poppins" panose="00000500000000000000" pitchFamily="2" charset="0"/>
                <a:sym typeface="Poppins Medium"/>
              </a:rPr>
              <a:t>A&amp;M</a:t>
            </a:r>
            <a:r>
              <a:rPr lang="en-US" sz="2606" dirty="0">
                <a:solidFill>
                  <a:srgbClr val="2E2E2E"/>
                </a:solidFill>
                <a:latin typeface="Poppins" panose="00000500000000000000" pitchFamily="2" charset="0"/>
                <a:ea typeface="Poppins Medium"/>
                <a:cs typeface="Poppins" panose="00000500000000000000" pitchFamily="2" charset="0"/>
                <a:sym typeface="Poppins Medium"/>
              </a:rPr>
              <a:t> Law School, Tarrant County Bar Association, North Texas Probate Bar Association, and support groups for parents of children with special needs.</a:t>
            </a:r>
          </a:p>
        </p:txBody>
      </p:sp>
      <p:sp>
        <p:nvSpPr>
          <p:cNvPr id="6" name="Freeform 6"/>
          <p:cNvSpPr/>
          <p:nvPr/>
        </p:nvSpPr>
        <p:spPr>
          <a:xfrm>
            <a:off x="910870" y="6953302"/>
            <a:ext cx="469258" cy="469258"/>
          </a:xfrm>
          <a:custGeom>
            <a:avLst/>
            <a:gdLst/>
            <a:ahLst/>
            <a:cxnLst/>
            <a:rect l="l" t="t" r="r" b="b"/>
            <a:pathLst>
              <a:path w="469258" h="469258">
                <a:moveTo>
                  <a:pt x="0" y="0"/>
                </a:moveTo>
                <a:lnTo>
                  <a:pt x="469258" y="0"/>
                </a:lnTo>
                <a:lnTo>
                  <a:pt x="469258" y="469258"/>
                </a:lnTo>
                <a:lnTo>
                  <a:pt x="0" y="4692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607036" y="6976351"/>
            <a:ext cx="4762500" cy="341055"/>
          </a:xfrm>
          <a:prstGeom prst="rect">
            <a:avLst/>
          </a:prstGeom>
        </p:spPr>
        <p:txBody>
          <a:bodyPr lIns="0" tIns="0" rIns="0" bIns="0" rtlCol="0" anchor="t">
            <a:spAutoFit/>
          </a:bodyPr>
          <a:lstStyle/>
          <a:p>
            <a:pPr algn="l">
              <a:lnSpc>
                <a:spcPts val="2799"/>
              </a:lnSpc>
            </a:pPr>
            <a:r>
              <a:rPr lang="en-US" sz="1999" dirty="0">
                <a:solidFill>
                  <a:srgbClr val="2E2E2E"/>
                </a:solidFill>
                <a:latin typeface="Poppins" panose="00000500000000000000" pitchFamily="2" charset="0"/>
                <a:ea typeface="Poppins Medium"/>
                <a:cs typeface="Poppins" panose="00000500000000000000" pitchFamily="2" charset="0"/>
                <a:sym typeface="Poppins Medium"/>
              </a:rPr>
              <a:t>lkelly@theblumfirm.com </a:t>
            </a:r>
          </a:p>
        </p:txBody>
      </p:sp>
      <p:sp>
        <p:nvSpPr>
          <p:cNvPr id="8" name="Freeform 8"/>
          <p:cNvSpPr/>
          <p:nvPr/>
        </p:nvSpPr>
        <p:spPr>
          <a:xfrm>
            <a:off x="910870" y="7635927"/>
            <a:ext cx="469258" cy="478835"/>
          </a:xfrm>
          <a:custGeom>
            <a:avLst/>
            <a:gdLst/>
            <a:ahLst/>
            <a:cxnLst/>
            <a:rect l="l" t="t" r="r" b="b"/>
            <a:pathLst>
              <a:path w="469258" h="478835">
                <a:moveTo>
                  <a:pt x="0" y="0"/>
                </a:moveTo>
                <a:lnTo>
                  <a:pt x="469258" y="0"/>
                </a:lnTo>
                <a:lnTo>
                  <a:pt x="469258" y="478835"/>
                </a:lnTo>
                <a:lnTo>
                  <a:pt x="0" y="478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1607036" y="7633214"/>
            <a:ext cx="4762500" cy="341055"/>
          </a:xfrm>
          <a:prstGeom prst="rect">
            <a:avLst/>
          </a:prstGeom>
        </p:spPr>
        <p:txBody>
          <a:bodyPr lIns="0" tIns="0" rIns="0" bIns="0" rtlCol="0" anchor="t">
            <a:spAutoFit/>
          </a:bodyPr>
          <a:lstStyle/>
          <a:p>
            <a:pPr algn="l">
              <a:lnSpc>
                <a:spcPts val="2799"/>
              </a:lnSpc>
            </a:pPr>
            <a:r>
              <a:rPr lang="en-US" sz="1999" dirty="0">
                <a:solidFill>
                  <a:srgbClr val="2E2E2E"/>
                </a:solidFill>
                <a:latin typeface="Poppins" panose="00000500000000000000" pitchFamily="2" charset="0"/>
                <a:ea typeface="Poppins Medium"/>
                <a:cs typeface="Poppins" panose="00000500000000000000" pitchFamily="2" charset="0"/>
                <a:sym typeface="Poppins Medium"/>
              </a:rPr>
              <a:t>www.theblumfirm.com</a:t>
            </a:r>
          </a:p>
        </p:txBody>
      </p:sp>
      <p:sp>
        <p:nvSpPr>
          <p:cNvPr id="10" name="Freeform 10"/>
          <p:cNvSpPr/>
          <p:nvPr/>
        </p:nvSpPr>
        <p:spPr>
          <a:xfrm>
            <a:off x="910870" y="6264968"/>
            <a:ext cx="469258" cy="469258"/>
          </a:xfrm>
          <a:custGeom>
            <a:avLst/>
            <a:gdLst/>
            <a:ahLst/>
            <a:cxnLst/>
            <a:rect l="l" t="t" r="r" b="b"/>
            <a:pathLst>
              <a:path w="469258" h="469258">
                <a:moveTo>
                  <a:pt x="0" y="0"/>
                </a:moveTo>
                <a:lnTo>
                  <a:pt x="469258" y="0"/>
                </a:lnTo>
                <a:lnTo>
                  <a:pt x="469258" y="469259"/>
                </a:lnTo>
                <a:lnTo>
                  <a:pt x="0" y="4692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1607036" y="6291635"/>
            <a:ext cx="4762500" cy="341055"/>
          </a:xfrm>
          <a:prstGeom prst="rect">
            <a:avLst/>
          </a:prstGeom>
        </p:spPr>
        <p:txBody>
          <a:bodyPr lIns="0" tIns="0" rIns="0" bIns="0" rtlCol="0" anchor="t">
            <a:spAutoFit/>
          </a:bodyPr>
          <a:lstStyle/>
          <a:p>
            <a:pPr algn="l">
              <a:lnSpc>
                <a:spcPts val="2799"/>
              </a:lnSpc>
            </a:pPr>
            <a:r>
              <a:rPr lang="en-US" sz="1999" dirty="0">
                <a:solidFill>
                  <a:srgbClr val="2E2E2E"/>
                </a:solidFill>
                <a:latin typeface="Poppins" panose="00000500000000000000" pitchFamily="2" charset="0"/>
                <a:ea typeface="Poppins Medium"/>
                <a:cs typeface="Poppins" panose="00000500000000000000" pitchFamily="2" charset="0"/>
                <a:sym typeface="Poppins Medium"/>
              </a:rPr>
              <a:t>(817) 334-0066 </a:t>
            </a:r>
          </a:p>
        </p:txBody>
      </p:sp>
      <p:sp>
        <p:nvSpPr>
          <p:cNvPr id="12" name="Freeform 12"/>
          <p:cNvSpPr/>
          <p:nvPr/>
        </p:nvSpPr>
        <p:spPr>
          <a:xfrm>
            <a:off x="910870" y="8347228"/>
            <a:ext cx="469258" cy="469258"/>
          </a:xfrm>
          <a:custGeom>
            <a:avLst/>
            <a:gdLst/>
            <a:ahLst/>
            <a:cxnLst/>
            <a:rect l="l" t="t" r="r" b="b"/>
            <a:pathLst>
              <a:path w="469258" h="469258">
                <a:moveTo>
                  <a:pt x="0" y="0"/>
                </a:moveTo>
                <a:lnTo>
                  <a:pt x="469258" y="0"/>
                </a:lnTo>
                <a:lnTo>
                  <a:pt x="469258" y="469258"/>
                </a:lnTo>
                <a:lnTo>
                  <a:pt x="0" y="4692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TextBox 13"/>
          <p:cNvSpPr txBox="1"/>
          <p:nvPr/>
        </p:nvSpPr>
        <p:spPr>
          <a:xfrm>
            <a:off x="877532" y="5188675"/>
            <a:ext cx="4630429" cy="623677"/>
          </a:xfrm>
          <a:prstGeom prst="rect">
            <a:avLst/>
          </a:prstGeom>
        </p:spPr>
        <p:txBody>
          <a:bodyPr lIns="0" tIns="0" rIns="0" bIns="0" rtlCol="0" anchor="t">
            <a:spAutoFit/>
          </a:bodyPr>
          <a:lstStyle/>
          <a:p>
            <a:pPr algn="l">
              <a:lnSpc>
                <a:spcPts val="4519"/>
              </a:lnSpc>
            </a:pPr>
            <a:r>
              <a:rPr lang="en-US" sz="4108" b="1">
                <a:solidFill>
                  <a:srgbClr val="044A8B"/>
                </a:solidFill>
                <a:latin typeface="Poppins Bold"/>
                <a:ea typeface="Poppins Bold"/>
                <a:cs typeface="Poppins Bold"/>
                <a:sym typeface="Poppins Bold"/>
              </a:rPr>
              <a:t>Lynn Waller Kelly</a:t>
            </a:r>
          </a:p>
        </p:txBody>
      </p:sp>
      <p:sp>
        <p:nvSpPr>
          <p:cNvPr id="14" name="TextBox 14"/>
          <p:cNvSpPr txBox="1"/>
          <p:nvPr/>
        </p:nvSpPr>
        <p:spPr>
          <a:xfrm>
            <a:off x="1607036" y="8290078"/>
            <a:ext cx="5249864" cy="1063706"/>
          </a:xfrm>
          <a:prstGeom prst="rect">
            <a:avLst/>
          </a:prstGeom>
        </p:spPr>
        <p:txBody>
          <a:bodyPr lIns="0" tIns="0" rIns="0" bIns="0" rtlCol="0" anchor="t">
            <a:spAutoFit/>
          </a:bodyPr>
          <a:lstStyle/>
          <a:p>
            <a:pPr algn="l">
              <a:lnSpc>
                <a:spcPts val="2799"/>
              </a:lnSpc>
            </a:pPr>
            <a:r>
              <a:rPr lang="en-US" sz="1999" b="1" dirty="0">
                <a:solidFill>
                  <a:srgbClr val="2E2E2E"/>
                </a:solidFill>
                <a:latin typeface="Poppins" panose="00000500000000000000" pitchFamily="2" charset="0"/>
                <a:ea typeface="Poppins Bold"/>
                <a:cs typeface="Poppins" panose="00000500000000000000" pitchFamily="2" charset="0"/>
                <a:sym typeface="Poppins Bold"/>
              </a:rPr>
              <a:t>THE BLUM FIRM, P.C. </a:t>
            </a:r>
          </a:p>
          <a:p>
            <a:pPr algn="l">
              <a:lnSpc>
                <a:spcPts val="2799"/>
              </a:lnSpc>
            </a:pPr>
            <a:r>
              <a:rPr lang="en-US" sz="1999" dirty="0">
                <a:solidFill>
                  <a:srgbClr val="2E2E2E"/>
                </a:solidFill>
                <a:latin typeface="Poppins" panose="00000500000000000000" pitchFamily="2" charset="0"/>
                <a:ea typeface="Poppins Medium"/>
                <a:cs typeface="Poppins" panose="00000500000000000000" pitchFamily="2" charset="0"/>
                <a:sym typeface="Poppins Medium"/>
              </a:rPr>
              <a:t>777 Main Street, Suite 550 </a:t>
            </a:r>
          </a:p>
          <a:p>
            <a:pPr algn="l">
              <a:lnSpc>
                <a:spcPts val="2799"/>
              </a:lnSpc>
            </a:pPr>
            <a:r>
              <a:rPr lang="en-US" sz="1999" dirty="0">
                <a:solidFill>
                  <a:srgbClr val="2E2E2E"/>
                </a:solidFill>
                <a:latin typeface="Poppins" panose="00000500000000000000" pitchFamily="2" charset="0"/>
                <a:ea typeface="Poppins Medium"/>
                <a:cs typeface="Poppins" panose="00000500000000000000" pitchFamily="2" charset="0"/>
                <a:sym typeface="Poppins Medium"/>
              </a:rPr>
              <a:t>Fort Worth, Texas 76102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8004635" y="6685931"/>
            <a:ext cx="449394" cy="240251"/>
          </a:xfrm>
          <a:custGeom>
            <a:avLst/>
            <a:gdLst/>
            <a:ahLst/>
            <a:cxnLst/>
            <a:rect l="l" t="t" r="r" b="b"/>
            <a:pathLst>
              <a:path w="449394" h="240251">
                <a:moveTo>
                  <a:pt x="0" y="0"/>
                </a:moveTo>
                <a:lnTo>
                  <a:pt x="449395" y="0"/>
                </a:lnTo>
                <a:lnTo>
                  <a:pt x="449395" y="240251"/>
                </a:lnTo>
                <a:lnTo>
                  <a:pt x="0" y="240251"/>
                </a:lnTo>
                <a:lnTo>
                  <a:pt x="0" y="0"/>
                </a:lnTo>
                <a:close/>
              </a:path>
            </a:pathLst>
          </a:custGeom>
          <a:blipFill>
            <a:blip r:embed="rId2"/>
            <a:stretch>
              <a:fillRect l="-23058" t="-56123" r="-21669" b="-53005"/>
            </a:stretch>
          </a:blipFill>
        </p:spPr>
        <p:txBody>
          <a:bodyPr/>
          <a:lstStyle/>
          <a:p>
            <a:endParaRPr lang="en-US"/>
          </a:p>
        </p:txBody>
      </p:sp>
      <p:sp>
        <p:nvSpPr>
          <p:cNvPr id="4" name="Freeform 4"/>
          <p:cNvSpPr/>
          <p:nvPr/>
        </p:nvSpPr>
        <p:spPr>
          <a:xfrm>
            <a:off x="5928033" y="4799624"/>
            <a:ext cx="6431933" cy="4253116"/>
          </a:xfrm>
          <a:custGeom>
            <a:avLst/>
            <a:gdLst/>
            <a:ahLst/>
            <a:cxnLst/>
            <a:rect l="l" t="t" r="r" b="b"/>
            <a:pathLst>
              <a:path w="6431933" h="4253116">
                <a:moveTo>
                  <a:pt x="0" y="0"/>
                </a:moveTo>
                <a:lnTo>
                  <a:pt x="6431934" y="0"/>
                </a:lnTo>
                <a:lnTo>
                  <a:pt x="6431934" y="4253116"/>
                </a:lnTo>
                <a:lnTo>
                  <a:pt x="0" y="42531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2967921" y="2310332"/>
            <a:ext cx="12352158" cy="973767"/>
          </a:xfrm>
          <a:prstGeom prst="rect">
            <a:avLst/>
          </a:prstGeom>
        </p:spPr>
        <p:txBody>
          <a:bodyPr lIns="0" tIns="0" rIns="0" bIns="0" rtlCol="0" anchor="t">
            <a:spAutoFit/>
          </a:bodyPr>
          <a:lstStyle/>
          <a:p>
            <a:pPr algn="ctr">
              <a:lnSpc>
                <a:spcPts val="7264"/>
              </a:lnSpc>
            </a:pPr>
            <a:r>
              <a:rPr lang="en-US" sz="6053">
                <a:solidFill>
                  <a:srgbClr val="FFFFFF"/>
                </a:solidFill>
                <a:latin typeface="Poppins"/>
                <a:ea typeface="Poppins"/>
                <a:cs typeface="Poppins"/>
                <a:sym typeface="Poppins"/>
              </a:rPr>
              <a:t> How can technology be useful?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300988" y="5917667"/>
            <a:ext cx="547376" cy="292633"/>
          </a:xfrm>
          <a:custGeom>
            <a:avLst/>
            <a:gdLst/>
            <a:ahLst/>
            <a:cxnLst/>
            <a:rect l="l" t="t" r="r" b="b"/>
            <a:pathLst>
              <a:path w="547376" h="292633">
                <a:moveTo>
                  <a:pt x="0" y="0"/>
                </a:moveTo>
                <a:lnTo>
                  <a:pt x="547376" y="0"/>
                </a:lnTo>
                <a:lnTo>
                  <a:pt x="547376" y="292633"/>
                </a:lnTo>
                <a:lnTo>
                  <a:pt x="0" y="292633"/>
                </a:lnTo>
                <a:lnTo>
                  <a:pt x="0" y="0"/>
                </a:lnTo>
                <a:close/>
              </a:path>
            </a:pathLst>
          </a:custGeom>
          <a:blipFill>
            <a:blip r:embed="rId2"/>
            <a:stretch>
              <a:fillRect l="-23058" t="-56123" r="-21669" b="-53005"/>
            </a:stretch>
          </a:blipFill>
        </p:spPr>
        <p:txBody>
          <a:bodyPr/>
          <a:lstStyle/>
          <a:p>
            <a:endParaRPr lang="en-US"/>
          </a:p>
        </p:txBody>
      </p:sp>
      <p:grpSp>
        <p:nvGrpSpPr>
          <p:cNvPr id="4" name="Group 4"/>
          <p:cNvGrpSpPr/>
          <p:nvPr/>
        </p:nvGrpSpPr>
        <p:grpSpPr>
          <a:xfrm>
            <a:off x="6174312" y="4950085"/>
            <a:ext cx="5939377" cy="5191748"/>
            <a:chOff x="0" y="0"/>
            <a:chExt cx="1706688" cy="1491856"/>
          </a:xfrm>
        </p:grpSpPr>
        <p:sp>
          <p:nvSpPr>
            <p:cNvPr id="5" name="Freeform 5"/>
            <p:cNvSpPr/>
            <p:nvPr/>
          </p:nvSpPr>
          <p:spPr>
            <a:xfrm>
              <a:off x="0" y="0"/>
              <a:ext cx="1706688" cy="1491856"/>
            </a:xfrm>
            <a:custGeom>
              <a:avLst/>
              <a:gdLst/>
              <a:ahLst/>
              <a:cxnLst/>
              <a:rect l="l" t="t" r="r" b="b"/>
              <a:pathLst>
                <a:path w="1706688" h="1491856">
                  <a:moveTo>
                    <a:pt x="0" y="0"/>
                  </a:moveTo>
                  <a:lnTo>
                    <a:pt x="1706688" y="0"/>
                  </a:lnTo>
                  <a:lnTo>
                    <a:pt x="1706688" y="1491856"/>
                  </a:lnTo>
                  <a:lnTo>
                    <a:pt x="0" y="1491856"/>
                  </a:lnTo>
                  <a:close/>
                </a:path>
              </a:pathLst>
            </a:custGeom>
            <a:solidFill>
              <a:srgbClr val="FDD7BF"/>
            </a:solidFill>
            <a:ln w="66675" cap="sq">
              <a:solidFill>
                <a:srgbClr val="FFFFFF"/>
              </a:solidFill>
              <a:prstDash val="solid"/>
              <a:miter/>
            </a:ln>
          </p:spPr>
          <p:txBody>
            <a:bodyPr/>
            <a:lstStyle/>
            <a:p>
              <a:endParaRPr lang="en-US"/>
            </a:p>
          </p:txBody>
        </p:sp>
        <p:sp>
          <p:nvSpPr>
            <p:cNvPr id="6" name="TextBox 6"/>
            <p:cNvSpPr txBox="1"/>
            <p:nvPr/>
          </p:nvSpPr>
          <p:spPr>
            <a:xfrm>
              <a:off x="0" y="-38100"/>
              <a:ext cx="1706688" cy="1529956"/>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6627138" y="5143500"/>
            <a:ext cx="5033724" cy="4804919"/>
          </a:xfrm>
          <a:custGeom>
            <a:avLst/>
            <a:gdLst/>
            <a:ahLst/>
            <a:cxnLst/>
            <a:rect l="l" t="t" r="r" b="b"/>
            <a:pathLst>
              <a:path w="5033724" h="4804919">
                <a:moveTo>
                  <a:pt x="0" y="0"/>
                </a:moveTo>
                <a:lnTo>
                  <a:pt x="5033724" y="0"/>
                </a:lnTo>
                <a:lnTo>
                  <a:pt x="5033724" y="4804919"/>
                </a:lnTo>
                <a:lnTo>
                  <a:pt x="0" y="4804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740435" y="962613"/>
            <a:ext cx="14807129" cy="3103352"/>
          </a:xfrm>
          <a:prstGeom prst="rect">
            <a:avLst/>
          </a:prstGeom>
        </p:spPr>
        <p:txBody>
          <a:bodyPr lIns="0" tIns="0" rIns="0" bIns="0" rtlCol="0" anchor="t">
            <a:spAutoFit/>
          </a:bodyPr>
          <a:lstStyle/>
          <a:p>
            <a:pPr algn="ctr">
              <a:lnSpc>
                <a:spcPts val="8007"/>
              </a:lnSpc>
            </a:pPr>
            <a:r>
              <a:rPr lang="en-US" sz="6673" b="1">
                <a:solidFill>
                  <a:srgbClr val="FFFFFF"/>
                </a:solidFill>
                <a:latin typeface="Poppins Bold"/>
                <a:ea typeface="Poppins Bold"/>
                <a:cs typeface="Poppins Bold"/>
                <a:sym typeface="Poppins Bold"/>
              </a:rPr>
              <a:t>WHAT ABOUT COMMUNICATIONS WITH POTENTIAL/PROSPECTIVE NEW CLIENTS?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937030" y="6454141"/>
            <a:ext cx="449394" cy="240251"/>
          </a:xfrm>
          <a:custGeom>
            <a:avLst/>
            <a:gdLst/>
            <a:ahLst/>
            <a:cxnLst/>
            <a:rect l="l" t="t" r="r" b="b"/>
            <a:pathLst>
              <a:path w="449394" h="240251">
                <a:moveTo>
                  <a:pt x="0" y="0"/>
                </a:moveTo>
                <a:lnTo>
                  <a:pt x="449394" y="0"/>
                </a:lnTo>
                <a:lnTo>
                  <a:pt x="449394" y="240252"/>
                </a:lnTo>
                <a:lnTo>
                  <a:pt x="0" y="240252"/>
                </a:lnTo>
                <a:lnTo>
                  <a:pt x="0" y="0"/>
                </a:lnTo>
                <a:close/>
              </a:path>
            </a:pathLst>
          </a:custGeom>
          <a:blipFill>
            <a:blip r:embed="rId2"/>
            <a:stretch>
              <a:fillRect l="-23058" t="-56123" r="-21669" b="-53005"/>
            </a:stretch>
          </a:blipFill>
        </p:spPr>
        <p:txBody>
          <a:bodyPr/>
          <a:lstStyle/>
          <a:p>
            <a:endParaRPr lang="en-US"/>
          </a:p>
        </p:txBody>
      </p:sp>
      <p:sp>
        <p:nvSpPr>
          <p:cNvPr id="4" name="TextBox 4"/>
          <p:cNvSpPr txBox="1"/>
          <p:nvPr/>
        </p:nvSpPr>
        <p:spPr>
          <a:xfrm>
            <a:off x="1101752" y="2762730"/>
            <a:ext cx="16084496" cy="6495570"/>
          </a:xfrm>
          <a:prstGeom prst="rect">
            <a:avLst/>
          </a:prstGeom>
        </p:spPr>
        <p:txBody>
          <a:bodyPr lIns="0" tIns="0" rIns="0" bIns="0" rtlCol="0" anchor="t">
            <a:spAutoFit/>
          </a:bodyPr>
          <a:lstStyle/>
          <a:p>
            <a:pPr marL="890524" lvl="1" indent="-445262" algn="l">
              <a:lnSpc>
                <a:spcPts val="5774"/>
              </a:lnSpc>
              <a:buFont typeface="Arial"/>
              <a:buChar char="•"/>
            </a:pPr>
            <a:r>
              <a:rPr lang="en-US" sz="4124">
                <a:solidFill>
                  <a:srgbClr val="FFFFFF"/>
                </a:solidFill>
                <a:latin typeface="Georgia Pro"/>
                <a:ea typeface="Georgia Pro"/>
                <a:cs typeface="Georgia Pro"/>
                <a:sym typeface="Georgia Pro"/>
              </a:rPr>
              <a:t>What are an attorney’s duties of confidentiality toward a prospective client?</a:t>
            </a:r>
          </a:p>
          <a:p>
            <a:pPr algn="l">
              <a:lnSpc>
                <a:spcPts val="5774"/>
              </a:lnSpc>
            </a:pPr>
            <a:endParaRPr lang="en-US" sz="4124">
              <a:solidFill>
                <a:srgbClr val="FFFFFF"/>
              </a:solidFill>
              <a:latin typeface="Georgia Pro"/>
              <a:ea typeface="Georgia Pro"/>
              <a:cs typeface="Georgia Pro"/>
              <a:sym typeface="Georgia Pro"/>
            </a:endParaRPr>
          </a:p>
          <a:p>
            <a:pPr marL="890524" lvl="1" indent="-445262" algn="l">
              <a:lnSpc>
                <a:spcPts val="5774"/>
              </a:lnSpc>
              <a:buFont typeface="Arial"/>
              <a:buChar char="•"/>
            </a:pPr>
            <a:r>
              <a:rPr lang="en-US" sz="4124">
                <a:solidFill>
                  <a:srgbClr val="FFFFFF"/>
                </a:solidFill>
                <a:latin typeface="Georgia Pro"/>
                <a:ea typeface="Georgia Pro"/>
                <a:cs typeface="Georgia Pro"/>
                <a:sym typeface="Georgia Pro"/>
              </a:rPr>
              <a:t>If a prospective client contacts an attorney and the attorney recognizes a conflict due to communications the attorney has had with an adverse party or adverse potential party, what is the attorney permitted to say to the second prospective client?</a:t>
            </a:r>
          </a:p>
          <a:p>
            <a:pPr algn="l">
              <a:lnSpc>
                <a:spcPts val="5774"/>
              </a:lnSpc>
            </a:pPr>
            <a:endParaRPr lang="en-US" sz="4124">
              <a:solidFill>
                <a:srgbClr val="FFFFFF"/>
              </a:solidFill>
              <a:latin typeface="Georgia Pro"/>
              <a:ea typeface="Georgia Pro"/>
              <a:cs typeface="Georgia Pro"/>
              <a:sym typeface="Georgia Pro"/>
            </a:endParaRPr>
          </a:p>
          <a:p>
            <a:pPr marL="890524" lvl="1" indent="-445262" algn="l">
              <a:lnSpc>
                <a:spcPts val="5774"/>
              </a:lnSpc>
              <a:buFont typeface="Arial"/>
              <a:buChar char="•"/>
            </a:pPr>
            <a:r>
              <a:rPr lang="en-US" sz="4124">
                <a:solidFill>
                  <a:srgbClr val="FFFFFF"/>
                </a:solidFill>
                <a:latin typeface="Georgia Pro"/>
                <a:ea typeface="Georgia Pro"/>
                <a:cs typeface="Georgia Pro"/>
                <a:sym typeface="Georgia Pro"/>
              </a:rPr>
              <a:t>What is the applicable law on disqualification?</a:t>
            </a:r>
          </a:p>
        </p:txBody>
      </p:sp>
      <p:sp>
        <p:nvSpPr>
          <p:cNvPr id="5" name="TextBox 5"/>
          <p:cNvSpPr txBox="1"/>
          <p:nvPr/>
        </p:nvSpPr>
        <p:spPr>
          <a:xfrm>
            <a:off x="1028700" y="838200"/>
            <a:ext cx="17458923" cy="1169778"/>
          </a:xfrm>
          <a:prstGeom prst="rect">
            <a:avLst/>
          </a:prstGeom>
        </p:spPr>
        <p:txBody>
          <a:bodyPr lIns="0" tIns="0" rIns="0" bIns="0" rtlCol="0" anchor="t">
            <a:spAutoFit/>
          </a:bodyPr>
          <a:lstStyle/>
          <a:p>
            <a:pPr algn="l">
              <a:lnSpc>
                <a:spcPts val="9024"/>
              </a:lnSpc>
            </a:pPr>
            <a:r>
              <a:rPr lang="en-US" sz="6445" b="1">
                <a:solidFill>
                  <a:srgbClr val="F6CABF"/>
                </a:solidFill>
                <a:latin typeface="Poppins Bold"/>
                <a:ea typeface="Poppins Bold"/>
                <a:cs typeface="Poppins Bold"/>
                <a:sym typeface="Poppins Bold"/>
              </a:rPr>
              <a:t>Ethical Issues: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243" y="785933"/>
            <a:ext cx="17351515" cy="9019569"/>
          </a:xfrm>
          <a:prstGeom prst="rect">
            <a:avLst/>
          </a:prstGeom>
        </p:spPr>
        <p:txBody>
          <a:bodyPr lIns="0" tIns="0" rIns="0" bIns="0" rtlCol="0" anchor="t">
            <a:spAutoFit/>
          </a:bodyPr>
          <a:lstStyle/>
          <a:p>
            <a:pPr algn="just">
              <a:lnSpc>
                <a:spcPts val="3860"/>
              </a:lnSpc>
            </a:pPr>
            <a:r>
              <a:rPr lang="en-US" sz="2757" b="1">
                <a:solidFill>
                  <a:srgbClr val="000000"/>
                </a:solidFill>
                <a:latin typeface="Georgia Pro Bold"/>
                <a:ea typeface="Georgia Pro Bold"/>
                <a:cs typeface="Georgia Pro Bold"/>
                <a:sym typeface="Georgia Pro Bold"/>
              </a:rPr>
              <a:t>Texas Disciplinary Rules of Professional Conduct (Effective October 1, 2024): </a:t>
            </a:r>
          </a:p>
          <a:p>
            <a:pPr algn="l">
              <a:lnSpc>
                <a:spcPts val="3860"/>
              </a:lnSpc>
            </a:pPr>
            <a:endParaRPr lang="en-US" sz="2757" b="1">
              <a:solidFill>
                <a:srgbClr val="000000"/>
              </a:solidFill>
              <a:latin typeface="Georgia Pro Bold"/>
              <a:ea typeface="Georgia Pro Bold"/>
              <a:cs typeface="Georgia Pro Bold"/>
              <a:sym typeface="Georgia Pro Bold"/>
            </a:endParaRPr>
          </a:p>
          <a:p>
            <a:pPr algn="l">
              <a:lnSpc>
                <a:spcPts val="3598"/>
              </a:lnSpc>
              <a:spcBef>
                <a:spcPct val="0"/>
              </a:spcBef>
            </a:pPr>
            <a:r>
              <a:rPr lang="en-US" sz="2570">
                <a:solidFill>
                  <a:srgbClr val="000000"/>
                </a:solidFill>
                <a:latin typeface="Georgia Pro"/>
                <a:ea typeface="Georgia Pro"/>
                <a:cs typeface="Georgia Pro"/>
                <a:sym typeface="Georgia Pro"/>
              </a:rPr>
              <a:t>Rule 1.18. Duties to Prospective Client (a) A person who consults with a lawyer in good faith about the possibility of forming a client-lawyer relationship with respect to a matter is a prospective client. A person who communicates with a lawyer for the purpose of disqualifying the lawyer, or for some other purpose that does not include a good faith intention to seek representation by the lawyer, is not a “prospective client” within the meaning of this Rule. 58 (b) Even when no client-lawyer relationship ensues, a lawyer who has learned information from a prospective client shall not use or reveal that information, except as these Rules would permit or require with respect to a client, or if the information has become generally known or would not be significantly harmful to the former prospective client. (c) A lawyer subject to paragraph (b) shall not represent a client with interests materially adverse to those of a prospective client in the same or a substantially related matter if the lawyer received information from the prospective client that could be significantly harmful to that person in the matter, except as provided in paragraph (d). If a lawyer is disqualified from representation under this paragraph, no lawyer in a firm with which that lawyer is associated may knowingly undertake or continue representation in such a matter, except as provided in paragraph (d). (d) When the lawyer has received disqualifying information as defined in paragraph (c), representation is permissible if: (1) both the affected client and the prospective client have given informed consent, confirmed in writing, or: (2) the lawyer who received the information took reasonable measures to avoid exposure to more disqualifying information than was reasonably necessary to determine whether to represent the prospective client; and (i) the disqualified lawyer is timely screened from any participation in the matter and is not directly apportioned any part of the fee therefrom; and (ii) written notice is promptly given to the prospective client.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300988" y="5917667"/>
            <a:ext cx="547376" cy="292633"/>
          </a:xfrm>
          <a:custGeom>
            <a:avLst/>
            <a:gdLst/>
            <a:ahLst/>
            <a:cxnLst/>
            <a:rect l="l" t="t" r="r" b="b"/>
            <a:pathLst>
              <a:path w="547376" h="292633">
                <a:moveTo>
                  <a:pt x="0" y="0"/>
                </a:moveTo>
                <a:lnTo>
                  <a:pt x="547376" y="0"/>
                </a:lnTo>
                <a:lnTo>
                  <a:pt x="547376" y="292633"/>
                </a:lnTo>
                <a:lnTo>
                  <a:pt x="0" y="292633"/>
                </a:lnTo>
                <a:lnTo>
                  <a:pt x="0" y="0"/>
                </a:lnTo>
                <a:close/>
              </a:path>
            </a:pathLst>
          </a:custGeom>
          <a:blipFill>
            <a:blip r:embed="rId2"/>
            <a:stretch>
              <a:fillRect l="-23058" t="-56123" r="-21669" b="-53005"/>
            </a:stretch>
          </a:blipFill>
        </p:spPr>
        <p:txBody>
          <a:bodyPr/>
          <a:lstStyle/>
          <a:p>
            <a:endParaRPr lang="en-US"/>
          </a:p>
        </p:txBody>
      </p:sp>
      <p:grpSp>
        <p:nvGrpSpPr>
          <p:cNvPr id="4" name="Group 4"/>
          <p:cNvGrpSpPr/>
          <p:nvPr/>
        </p:nvGrpSpPr>
        <p:grpSpPr>
          <a:xfrm>
            <a:off x="7283283" y="5035025"/>
            <a:ext cx="3721435" cy="5143500"/>
            <a:chOff x="0" y="0"/>
            <a:chExt cx="1126705" cy="1557250"/>
          </a:xfrm>
        </p:grpSpPr>
        <p:sp>
          <p:nvSpPr>
            <p:cNvPr id="5" name="Freeform 5"/>
            <p:cNvSpPr/>
            <p:nvPr/>
          </p:nvSpPr>
          <p:spPr>
            <a:xfrm>
              <a:off x="0" y="0"/>
              <a:ext cx="1126705" cy="1557250"/>
            </a:xfrm>
            <a:custGeom>
              <a:avLst/>
              <a:gdLst/>
              <a:ahLst/>
              <a:cxnLst/>
              <a:rect l="l" t="t" r="r" b="b"/>
              <a:pathLst>
                <a:path w="1126705" h="1557250">
                  <a:moveTo>
                    <a:pt x="0" y="0"/>
                  </a:moveTo>
                  <a:lnTo>
                    <a:pt x="1126705" y="0"/>
                  </a:lnTo>
                  <a:lnTo>
                    <a:pt x="1126705" y="1557250"/>
                  </a:lnTo>
                  <a:lnTo>
                    <a:pt x="0" y="1557250"/>
                  </a:lnTo>
                  <a:close/>
                </a:path>
              </a:pathLst>
            </a:custGeom>
            <a:solidFill>
              <a:srgbClr val="FDD7BF"/>
            </a:solidFill>
            <a:ln w="66675" cap="sq">
              <a:solidFill>
                <a:srgbClr val="FFFFFF"/>
              </a:solidFill>
              <a:prstDash val="solid"/>
              <a:miter/>
            </a:ln>
          </p:spPr>
          <p:txBody>
            <a:bodyPr/>
            <a:lstStyle/>
            <a:p>
              <a:endParaRPr lang="en-US"/>
            </a:p>
          </p:txBody>
        </p:sp>
        <p:sp>
          <p:nvSpPr>
            <p:cNvPr id="6" name="TextBox 6"/>
            <p:cNvSpPr txBox="1"/>
            <p:nvPr/>
          </p:nvSpPr>
          <p:spPr>
            <a:xfrm>
              <a:off x="0" y="-38100"/>
              <a:ext cx="1126705" cy="1595350"/>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7535585" y="5229355"/>
            <a:ext cx="3181420" cy="4754839"/>
          </a:xfrm>
          <a:custGeom>
            <a:avLst/>
            <a:gdLst/>
            <a:ahLst/>
            <a:cxnLst/>
            <a:rect l="l" t="t" r="r" b="b"/>
            <a:pathLst>
              <a:path w="3181420" h="4754839">
                <a:moveTo>
                  <a:pt x="0" y="0"/>
                </a:moveTo>
                <a:lnTo>
                  <a:pt x="3181420" y="0"/>
                </a:lnTo>
                <a:lnTo>
                  <a:pt x="3181420" y="4754839"/>
                </a:lnTo>
                <a:lnTo>
                  <a:pt x="0" y="47548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399259" y="698489"/>
            <a:ext cx="15489481" cy="3561847"/>
          </a:xfrm>
          <a:prstGeom prst="rect">
            <a:avLst/>
          </a:prstGeom>
        </p:spPr>
        <p:txBody>
          <a:bodyPr lIns="0" tIns="0" rIns="0" bIns="0" rtlCol="0" anchor="t">
            <a:spAutoFit/>
          </a:bodyPr>
          <a:lstStyle/>
          <a:p>
            <a:pPr algn="ctr">
              <a:lnSpc>
                <a:spcPts val="5553"/>
              </a:lnSpc>
            </a:pPr>
            <a:r>
              <a:rPr lang="en-US" sz="4372">
                <a:solidFill>
                  <a:srgbClr val="FFFFFF"/>
                </a:solidFill>
                <a:latin typeface="Poppins"/>
                <a:ea typeface="Poppins"/>
                <a:cs typeface="Poppins"/>
                <a:sym typeface="Poppins"/>
              </a:rPr>
              <a:t>If a prospective client contacts an attorney and the attorney recognizes a conflict due to communications the attorney has had with an adverse party or adverse potential party, what is the attorney permitted to say to the second prospective client?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937030" y="6454141"/>
            <a:ext cx="449394" cy="240251"/>
          </a:xfrm>
          <a:custGeom>
            <a:avLst/>
            <a:gdLst/>
            <a:ahLst/>
            <a:cxnLst/>
            <a:rect l="l" t="t" r="r" b="b"/>
            <a:pathLst>
              <a:path w="449394" h="240251">
                <a:moveTo>
                  <a:pt x="0" y="0"/>
                </a:moveTo>
                <a:lnTo>
                  <a:pt x="449394" y="0"/>
                </a:lnTo>
                <a:lnTo>
                  <a:pt x="449394" y="240252"/>
                </a:lnTo>
                <a:lnTo>
                  <a:pt x="0" y="240252"/>
                </a:lnTo>
                <a:lnTo>
                  <a:pt x="0" y="0"/>
                </a:lnTo>
                <a:close/>
              </a:path>
            </a:pathLst>
          </a:custGeom>
          <a:blipFill>
            <a:blip r:embed="rId2"/>
            <a:stretch>
              <a:fillRect l="-23058" t="-56123" r="-21669" b="-53005"/>
            </a:stretch>
          </a:blipFill>
        </p:spPr>
        <p:txBody>
          <a:bodyPr/>
          <a:lstStyle/>
          <a:p>
            <a:endParaRPr lang="en-US"/>
          </a:p>
        </p:txBody>
      </p:sp>
      <p:sp>
        <p:nvSpPr>
          <p:cNvPr id="4" name="TextBox 4"/>
          <p:cNvSpPr txBox="1"/>
          <p:nvPr/>
        </p:nvSpPr>
        <p:spPr>
          <a:xfrm>
            <a:off x="1180115" y="4168809"/>
            <a:ext cx="15204601" cy="4096908"/>
          </a:xfrm>
          <a:prstGeom prst="rect">
            <a:avLst/>
          </a:prstGeom>
        </p:spPr>
        <p:txBody>
          <a:bodyPr lIns="0" tIns="0" rIns="0" bIns="0" rtlCol="0" anchor="t">
            <a:spAutoFit/>
          </a:bodyPr>
          <a:lstStyle/>
          <a:p>
            <a:pPr marL="1264827" lvl="1" indent="-632413" algn="l">
              <a:lnSpc>
                <a:spcPts val="8201"/>
              </a:lnSpc>
              <a:buFont typeface="Arial"/>
              <a:buChar char="•"/>
            </a:pPr>
            <a:r>
              <a:rPr lang="en-US" sz="5858">
                <a:solidFill>
                  <a:srgbClr val="FFFFFF"/>
                </a:solidFill>
                <a:latin typeface="Georgia Pro"/>
                <a:ea typeface="Georgia Pro"/>
                <a:cs typeface="Georgia Pro"/>
                <a:sym typeface="Georgia Pro"/>
              </a:rPr>
              <a:t>Severe remedy</a:t>
            </a:r>
          </a:p>
          <a:p>
            <a:pPr marL="1264827" lvl="1" indent="-632413" algn="l">
              <a:lnSpc>
                <a:spcPts val="8201"/>
              </a:lnSpc>
              <a:buFont typeface="Arial"/>
              <a:buChar char="•"/>
            </a:pPr>
            <a:r>
              <a:rPr lang="en-US" sz="5858">
                <a:solidFill>
                  <a:srgbClr val="FFFFFF"/>
                </a:solidFill>
                <a:latin typeface="Georgia Pro"/>
                <a:ea typeface="Georgia Pro"/>
                <a:cs typeface="Georgia Pro"/>
                <a:sym typeface="Georgia Pro"/>
              </a:rPr>
              <a:t>Reviewable by mandamus</a:t>
            </a:r>
          </a:p>
          <a:p>
            <a:pPr marL="1264827" lvl="1" indent="-632413" algn="l">
              <a:lnSpc>
                <a:spcPts val="8201"/>
              </a:lnSpc>
              <a:buFont typeface="Arial"/>
              <a:buChar char="•"/>
            </a:pPr>
            <a:r>
              <a:rPr lang="en-US" sz="5858">
                <a:solidFill>
                  <a:srgbClr val="FFFFFF"/>
                </a:solidFill>
                <a:latin typeface="Georgia Pro"/>
                <a:ea typeface="Georgia Pro"/>
                <a:cs typeface="Georgia Pro"/>
                <a:sym typeface="Georgia Pro"/>
              </a:rPr>
              <a:t>Exacting standard/ movant bears of proof</a:t>
            </a:r>
          </a:p>
          <a:p>
            <a:pPr marL="1264827" lvl="1" indent="-632413" algn="l">
              <a:lnSpc>
                <a:spcPts val="8201"/>
              </a:lnSpc>
              <a:buFont typeface="Arial"/>
              <a:buChar char="•"/>
            </a:pPr>
            <a:r>
              <a:rPr lang="en-US" sz="5858">
                <a:solidFill>
                  <a:srgbClr val="FFFFFF"/>
                </a:solidFill>
                <a:latin typeface="Georgia Pro"/>
                <a:ea typeface="Georgia Pro"/>
                <a:cs typeface="Georgia Pro"/>
                <a:sym typeface="Georgia Pro"/>
              </a:rPr>
              <a:t>Actual prejudice</a:t>
            </a:r>
          </a:p>
        </p:txBody>
      </p:sp>
      <p:sp>
        <p:nvSpPr>
          <p:cNvPr id="5" name="TextBox 5"/>
          <p:cNvSpPr txBox="1"/>
          <p:nvPr/>
        </p:nvSpPr>
        <p:spPr>
          <a:xfrm>
            <a:off x="632649" y="2182486"/>
            <a:ext cx="17022703" cy="981117"/>
          </a:xfrm>
          <a:prstGeom prst="rect">
            <a:avLst/>
          </a:prstGeom>
        </p:spPr>
        <p:txBody>
          <a:bodyPr lIns="0" tIns="0" rIns="0" bIns="0" rtlCol="0" anchor="t">
            <a:spAutoFit/>
          </a:bodyPr>
          <a:lstStyle/>
          <a:p>
            <a:pPr algn="l">
              <a:lnSpc>
                <a:spcPts val="7570"/>
              </a:lnSpc>
            </a:pPr>
            <a:r>
              <a:rPr lang="en-US" sz="5407" b="1">
                <a:solidFill>
                  <a:srgbClr val="F6CABF"/>
                </a:solidFill>
                <a:latin typeface="Poppins Bold"/>
                <a:ea typeface="Poppins Bold"/>
                <a:cs typeface="Poppins Bold"/>
                <a:sym typeface="Poppins Bold"/>
              </a:rPr>
              <a:t>What is the applicable law on disqualification?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300988" y="5917667"/>
            <a:ext cx="547376" cy="292633"/>
          </a:xfrm>
          <a:custGeom>
            <a:avLst/>
            <a:gdLst/>
            <a:ahLst/>
            <a:cxnLst/>
            <a:rect l="l" t="t" r="r" b="b"/>
            <a:pathLst>
              <a:path w="547376" h="292633">
                <a:moveTo>
                  <a:pt x="0" y="0"/>
                </a:moveTo>
                <a:lnTo>
                  <a:pt x="547376" y="0"/>
                </a:lnTo>
                <a:lnTo>
                  <a:pt x="547376" y="292633"/>
                </a:lnTo>
                <a:lnTo>
                  <a:pt x="0" y="292633"/>
                </a:lnTo>
                <a:lnTo>
                  <a:pt x="0" y="0"/>
                </a:lnTo>
                <a:close/>
              </a:path>
            </a:pathLst>
          </a:custGeom>
          <a:blipFill>
            <a:blip r:embed="rId2"/>
            <a:stretch>
              <a:fillRect l="-23058" t="-56123" r="-21669" b="-53005"/>
            </a:stretch>
          </a:blipFill>
        </p:spPr>
        <p:txBody>
          <a:bodyPr/>
          <a:lstStyle/>
          <a:p>
            <a:endParaRPr lang="en-US"/>
          </a:p>
        </p:txBody>
      </p:sp>
      <p:grpSp>
        <p:nvGrpSpPr>
          <p:cNvPr id="4" name="Group 4"/>
          <p:cNvGrpSpPr/>
          <p:nvPr/>
        </p:nvGrpSpPr>
        <p:grpSpPr>
          <a:xfrm>
            <a:off x="6706993" y="5143500"/>
            <a:ext cx="4874013" cy="4885297"/>
            <a:chOff x="0" y="0"/>
            <a:chExt cx="1536829" cy="1540387"/>
          </a:xfrm>
        </p:grpSpPr>
        <p:sp>
          <p:nvSpPr>
            <p:cNvPr id="5" name="Freeform 5"/>
            <p:cNvSpPr/>
            <p:nvPr/>
          </p:nvSpPr>
          <p:spPr>
            <a:xfrm>
              <a:off x="0" y="0"/>
              <a:ext cx="1536829" cy="1540387"/>
            </a:xfrm>
            <a:custGeom>
              <a:avLst/>
              <a:gdLst/>
              <a:ahLst/>
              <a:cxnLst/>
              <a:rect l="l" t="t" r="r" b="b"/>
              <a:pathLst>
                <a:path w="1536829" h="1540387">
                  <a:moveTo>
                    <a:pt x="0" y="0"/>
                  </a:moveTo>
                  <a:lnTo>
                    <a:pt x="1536829" y="0"/>
                  </a:lnTo>
                  <a:lnTo>
                    <a:pt x="1536829" y="1540387"/>
                  </a:lnTo>
                  <a:lnTo>
                    <a:pt x="0" y="1540387"/>
                  </a:lnTo>
                  <a:close/>
                </a:path>
              </a:pathLst>
            </a:custGeom>
            <a:solidFill>
              <a:srgbClr val="FDD7BF"/>
            </a:solidFill>
            <a:ln w="66675" cap="sq">
              <a:solidFill>
                <a:srgbClr val="FFFFFF"/>
              </a:solidFill>
              <a:prstDash val="solid"/>
              <a:miter/>
            </a:ln>
          </p:spPr>
          <p:txBody>
            <a:bodyPr/>
            <a:lstStyle/>
            <a:p>
              <a:endParaRPr lang="en-US"/>
            </a:p>
          </p:txBody>
        </p:sp>
        <p:sp>
          <p:nvSpPr>
            <p:cNvPr id="6" name="TextBox 6"/>
            <p:cNvSpPr txBox="1"/>
            <p:nvPr/>
          </p:nvSpPr>
          <p:spPr>
            <a:xfrm>
              <a:off x="0" y="-38100"/>
              <a:ext cx="1536829" cy="157848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6913367" y="5380316"/>
            <a:ext cx="4531338" cy="4565580"/>
          </a:xfrm>
          <a:custGeom>
            <a:avLst/>
            <a:gdLst/>
            <a:ahLst/>
            <a:cxnLst/>
            <a:rect l="l" t="t" r="r" b="b"/>
            <a:pathLst>
              <a:path w="4531338" h="4565580">
                <a:moveTo>
                  <a:pt x="0" y="0"/>
                </a:moveTo>
                <a:lnTo>
                  <a:pt x="4531338" y="0"/>
                </a:lnTo>
                <a:lnTo>
                  <a:pt x="4531338" y="4565580"/>
                </a:lnTo>
                <a:lnTo>
                  <a:pt x="0" y="4565580"/>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2845713" y="1177676"/>
            <a:ext cx="12596573" cy="3185517"/>
          </a:xfrm>
          <a:prstGeom prst="rect">
            <a:avLst/>
          </a:prstGeom>
        </p:spPr>
        <p:txBody>
          <a:bodyPr lIns="0" tIns="0" rIns="0" bIns="0" rtlCol="0" anchor="t">
            <a:spAutoFit/>
          </a:bodyPr>
          <a:lstStyle/>
          <a:p>
            <a:pPr algn="ctr">
              <a:lnSpc>
                <a:spcPts val="8249"/>
              </a:lnSpc>
            </a:pPr>
            <a:r>
              <a:rPr lang="en-US" sz="6874" b="1">
                <a:solidFill>
                  <a:srgbClr val="FFFFFF"/>
                </a:solidFill>
                <a:latin typeface="Poppins Bold"/>
                <a:ea typeface="Poppins Bold"/>
                <a:cs typeface="Poppins Bold"/>
                <a:sym typeface="Poppins Bold"/>
              </a:rPr>
              <a:t>WHAT ARE BEST PRACTICES IN COMMUNICATING WITH PROSPECTIVE NEW CLIENTS?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937030" y="6454141"/>
            <a:ext cx="449394" cy="240251"/>
          </a:xfrm>
          <a:custGeom>
            <a:avLst/>
            <a:gdLst/>
            <a:ahLst/>
            <a:cxnLst/>
            <a:rect l="l" t="t" r="r" b="b"/>
            <a:pathLst>
              <a:path w="449394" h="240251">
                <a:moveTo>
                  <a:pt x="0" y="0"/>
                </a:moveTo>
                <a:lnTo>
                  <a:pt x="449394" y="0"/>
                </a:lnTo>
                <a:lnTo>
                  <a:pt x="449394" y="240252"/>
                </a:lnTo>
                <a:lnTo>
                  <a:pt x="0" y="240252"/>
                </a:lnTo>
                <a:lnTo>
                  <a:pt x="0" y="0"/>
                </a:lnTo>
                <a:close/>
              </a:path>
            </a:pathLst>
          </a:custGeom>
          <a:blipFill>
            <a:blip r:embed="rId2"/>
            <a:stretch>
              <a:fillRect l="-23058" t="-56123" r="-21669" b="-53005"/>
            </a:stretch>
          </a:blipFill>
        </p:spPr>
        <p:txBody>
          <a:bodyPr/>
          <a:lstStyle/>
          <a:p>
            <a:endParaRPr lang="en-US"/>
          </a:p>
        </p:txBody>
      </p:sp>
      <p:sp>
        <p:nvSpPr>
          <p:cNvPr id="4" name="Freeform 4"/>
          <p:cNvSpPr/>
          <p:nvPr/>
        </p:nvSpPr>
        <p:spPr>
          <a:xfrm>
            <a:off x="11189111" y="4724642"/>
            <a:ext cx="5444158" cy="5562358"/>
          </a:xfrm>
          <a:custGeom>
            <a:avLst/>
            <a:gdLst/>
            <a:ahLst/>
            <a:cxnLst/>
            <a:rect l="l" t="t" r="r" b="b"/>
            <a:pathLst>
              <a:path w="5444158" h="5562358">
                <a:moveTo>
                  <a:pt x="0" y="0"/>
                </a:moveTo>
                <a:lnTo>
                  <a:pt x="5444158" y="0"/>
                </a:lnTo>
                <a:lnTo>
                  <a:pt x="5444158" y="5562358"/>
                </a:lnTo>
                <a:lnTo>
                  <a:pt x="0" y="5562358"/>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01752" y="5473641"/>
            <a:ext cx="11770275" cy="2741435"/>
          </a:xfrm>
          <a:prstGeom prst="rect">
            <a:avLst/>
          </a:prstGeom>
        </p:spPr>
        <p:txBody>
          <a:bodyPr lIns="0" tIns="0" rIns="0" bIns="0" rtlCol="0" anchor="t">
            <a:spAutoFit/>
          </a:bodyPr>
          <a:lstStyle/>
          <a:p>
            <a:pPr algn="l">
              <a:lnSpc>
                <a:spcPts val="7366"/>
              </a:lnSpc>
            </a:pPr>
            <a:r>
              <a:rPr lang="en-US" sz="5262">
                <a:solidFill>
                  <a:srgbClr val="FFFFFF"/>
                </a:solidFill>
                <a:latin typeface="Georgia Pro"/>
                <a:ea typeface="Georgia Pro"/>
                <a:cs typeface="Georgia Pro"/>
                <a:sym typeface="Georgia Pro"/>
              </a:rPr>
              <a:t>(1)When Your Client has Communication Limitations</a:t>
            </a:r>
          </a:p>
          <a:p>
            <a:pPr algn="l">
              <a:lnSpc>
                <a:spcPts val="7366"/>
              </a:lnSpc>
            </a:pPr>
            <a:endParaRPr lang="en-US" sz="5262">
              <a:solidFill>
                <a:srgbClr val="FFFFFF"/>
              </a:solidFill>
              <a:latin typeface="Georgia Pro"/>
              <a:ea typeface="Georgia Pro"/>
              <a:cs typeface="Georgia Pro"/>
              <a:sym typeface="Georgia Pro"/>
            </a:endParaRPr>
          </a:p>
        </p:txBody>
      </p:sp>
      <p:sp>
        <p:nvSpPr>
          <p:cNvPr id="6" name="TextBox 6"/>
          <p:cNvSpPr txBox="1"/>
          <p:nvPr/>
        </p:nvSpPr>
        <p:spPr>
          <a:xfrm>
            <a:off x="684443" y="1739564"/>
            <a:ext cx="17458923" cy="2312777"/>
          </a:xfrm>
          <a:prstGeom prst="rect">
            <a:avLst/>
          </a:prstGeom>
        </p:spPr>
        <p:txBody>
          <a:bodyPr lIns="0" tIns="0" rIns="0" bIns="0" rtlCol="0" anchor="t">
            <a:spAutoFit/>
          </a:bodyPr>
          <a:lstStyle/>
          <a:p>
            <a:pPr algn="l">
              <a:lnSpc>
                <a:spcPts val="9024"/>
              </a:lnSpc>
            </a:pPr>
            <a:r>
              <a:rPr lang="en-US" sz="6445" b="1">
                <a:solidFill>
                  <a:srgbClr val="F6CABF"/>
                </a:solidFill>
                <a:latin typeface="Poppins Bold"/>
                <a:ea typeface="Poppins Bold"/>
                <a:cs typeface="Poppins Bold"/>
                <a:sym typeface="Poppins Bold"/>
              </a:rPr>
              <a:t>Communicating with Clients in Special Circumstances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937030" y="6454141"/>
            <a:ext cx="449394" cy="240251"/>
          </a:xfrm>
          <a:custGeom>
            <a:avLst/>
            <a:gdLst/>
            <a:ahLst/>
            <a:cxnLst/>
            <a:rect l="l" t="t" r="r" b="b"/>
            <a:pathLst>
              <a:path w="449394" h="240251">
                <a:moveTo>
                  <a:pt x="0" y="0"/>
                </a:moveTo>
                <a:lnTo>
                  <a:pt x="449394" y="0"/>
                </a:lnTo>
                <a:lnTo>
                  <a:pt x="449394" y="240252"/>
                </a:lnTo>
                <a:lnTo>
                  <a:pt x="0" y="240252"/>
                </a:lnTo>
                <a:lnTo>
                  <a:pt x="0" y="0"/>
                </a:lnTo>
                <a:close/>
              </a:path>
            </a:pathLst>
          </a:custGeom>
          <a:blipFill>
            <a:blip r:embed="rId2"/>
            <a:stretch>
              <a:fillRect l="-23058" t="-56123" r="-21669" b="-53005"/>
            </a:stretch>
          </a:blipFill>
        </p:spPr>
        <p:txBody>
          <a:bodyPr/>
          <a:lstStyle/>
          <a:p>
            <a:endParaRPr lang="en-US"/>
          </a:p>
        </p:txBody>
      </p:sp>
      <p:sp>
        <p:nvSpPr>
          <p:cNvPr id="4" name="Freeform 4"/>
          <p:cNvSpPr/>
          <p:nvPr/>
        </p:nvSpPr>
        <p:spPr>
          <a:xfrm>
            <a:off x="11864440" y="4909090"/>
            <a:ext cx="5683392" cy="5377910"/>
          </a:xfrm>
          <a:custGeom>
            <a:avLst/>
            <a:gdLst/>
            <a:ahLst/>
            <a:cxnLst/>
            <a:rect l="l" t="t" r="r" b="b"/>
            <a:pathLst>
              <a:path w="5683392" h="5377910">
                <a:moveTo>
                  <a:pt x="0" y="0"/>
                </a:moveTo>
                <a:lnTo>
                  <a:pt x="5683392" y="0"/>
                </a:lnTo>
                <a:lnTo>
                  <a:pt x="5683392" y="5377910"/>
                </a:lnTo>
                <a:lnTo>
                  <a:pt x="0" y="5377910"/>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829077" y="5483166"/>
            <a:ext cx="10386062" cy="3234553"/>
          </a:xfrm>
          <a:prstGeom prst="rect">
            <a:avLst/>
          </a:prstGeom>
        </p:spPr>
        <p:txBody>
          <a:bodyPr lIns="0" tIns="0" rIns="0" bIns="0" rtlCol="0" anchor="t">
            <a:spAutoFit/>
          </a:bodyPr>
          <a:lstStyle/>
          <a:p>
            <a:pPr algn="l">
              <a:lnSpc>
                <a:spcPts val="6496"/>
              </a:lnSpc>
            </a:pPr>
            <a:r>
              <a:rPr lang="en-US" sz="4640">
                <a:solidFill>
                  <a:srgbClr val="FFFFFF"/>
                </a:solidFill>
                <a:latin typeface="Georgia Pro"/>
                <a:ea typeface="Georgia Pro"/>
                <a:cs typeface="Georgia Pro"/>
                <a:sym typeface="Georgia Pro"/>
              </a:rPr>
              <a:t>(2)When Your Client Speaks a Different Language (language you don’t speak; sign language)</a:t>
            </a:r>
          </a:p>
          <a:p>
            <a:pPr algn="l">
              <a:lnSpc>
                <a:spcPts val="6496"/>
              </a:lnSpc>
            </a:pPr>
            <a:endParaRPr lang="en-US" sz="4640">
              <a:solidFill>
                <a:srgbClr val="FFFFFF"/>
              </a:solidFill>
              <a:latin typeface="Georgia Pro"/>
              <a:ea typeface="Georgia Pro"/>
              <a:cs typeface="Georgia Pro"/>
              <a:sym typeface="Georgia Pro"/>
            </a:endParaRPr>
          </a:p>
        </p:txBody>
      </p:sp>
      <p:sp>
        <p:nvSpPr>
          <p:cNvPr id="6" name="TextBox 6"/>
          <p:cNvSpPr txBox="1"/>
          <p:nvPr/>
        </p:nvSpPr>
        <p:spPr>
          <a:xfrm>
            <a:off x="612126" y="1687722"/>
            <a:ext cx="17458923" cy="2312777"/>
          </a:xfrm>
          <a:prstGeom prst="rect">
            <a:avLst/>
          </a:prstGeom>
        </p:spPr>
        <p:txBody>
          <a:bodyPr lIns="0" tIns="0" rIns="0" bIns="0" rtlCol="0" anchor="t">
            <a:spAutoFit/>
          </a:bodyPr>
          <a:lstStyle/>
          <a:p>
            <a:pPr algn="l">
              <a:lnSpc>
                <a:spcPts val="9024"/>
              </a:lnSpc>
            </a:pPr>
            <a:r>
              <a:rPr lang="en-US" sz="6445" b="1">
                <a:solidFill>
                  <a:srgbClr val="F6CABF"/>
                </a:solidFill>
                <a:latin typeface="Poppins Bold"/>
                <a:ea typeface="Poppins Bold"/>
                <a:cs typeface="Poppins Bold"/>
                <a:sym typeface="Poppins Bold"/>
              </a:rPr>
              <a:t>Communicating with Clients in Special Circumstances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7937030" y="6454141"/>
            <a:ext cx="449394" cy="240251"/>
          </a:xfrm>
          <a:custGeom>
            <a:avLst/>
            <a:gdLst/>
            <a:ahLst/>
            <a:cxnLst/>
            <a:rect l="l" t="t" r="r" b="b"/>
            <a:pathLst>
              <a:path w="449394" h="240251">
                <a:moveTo>
                  <a:pt x="0" y="0"/>
                </a:moveTo>
                <a:lnTo>
                  <a:pt x="449394" y="0"/>
                </a:lnTo>
                <a:lnTo>
                  <a:pt x="449394" y="240252"/>
                </a:lnTo>
                <a:lnTo>
                  <a:pt x="0" y="240252"/>
                </a:lnTo>
                <a:lnTo>
                  <a:pt x="0" y="0"/>
                </a:lnTo>
                <a:close/>
              </a:path>
            </a:pathLst>
          </a:custGeom>
          <a:blipFill>
            <a:blip r:embed="rId2"/>
            <a:stretch>
              <a:fillRect l="-23058" t="-56123" r="-21669" b="-53005"/>
            </a:stretch>
          </a:blipFill>
        </p:spPr>
        <p:txBody>
          <a:bodyPr/>
          <a:lstStyle/>
          <a:p>
            <a:endParaRPr lang="en-US"/>
          </a:p>
        </p:txBody>
      </p:sp>
      <p:sp>
        <p:nvSpPr>
          <p:cNvPr id="4" name="Freeform 4"/>
          <p:cNvSpPr/>
          <p:nvPr/>
        </p:nvSpPr>
        <p:spPr>
          <a:xfrm>
            <a:off x="12102909" y="4402252"/>
            <a:ext cx="5156391" cy="5143500"/>
          </a:xfrm>
          <a:custGeom>
            <a:avLst/>
            <a:gdLst/>
            <a:ahLst/>
            <a:cxnLst/>
            <a:rect l="l" t="t" r="r" b="b"/>
            <a:pathLst>
              <a:path w="5156391" h="5143500">
                <a:moveTo>
                  <a:pt x="0" y="0"/>
                </a:moveTo>
                <a:lnTo>
                  <a:pt x="5156391" y="0"/>
                </a:lnTo>
                <a:lnTo>
                  <a:pt x="5156391" y="5143500"/>
                </a:lnTo>
                <a:lnTo>
                  <a:pt x="0" y="5143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028700" y="5731031"/>
            <a:ext cx="10213346" cy="1581697"/>
          </a:xfrm>
          <a:prstGeom prst="rect">
            <a:avLst/>
          </a:prstGeom>
        </p:spPr>
        <p:txBody>
          <a:bodyPr lIns="0" tIns="0" rIns="0" bIns="0" rtlCol="0" anchor="t">
            <a:spAutoFit/>
          </a:bodyPr>
          <a:lstStyle/>
          <a:p>
            <a:pPr algn="l">
              <a:lnSpc>
                <a:spcPts val="6350"/>
              </a:lnSpc>
            </a:pPr>
            <a:r>
              <a:rPr lang="en-US" sz="4536">
                <a:solidFill>
                  <a:srgbClr val="FFFFFF"/>
                </a:solidFill>
                <a:latin typeface="Georgia Pro"/>
                <a:ea typeface="Georgia Pro"/>
                <a:cs typeface="Georgia Pro"/>
                <a:sym typeface="Georgia Pro"/>
              </a:rPr>
              <a:t>(3) When Third Party is Paying Your Client’s Attorney Fees</a:t>
            </a:r>
          </a:p>
        </p:txBody>
      </p:sp>
      <p:sp>
        <p:nvSpPr>
          <p:cNvPr id="6" name="TextBox 6"/>
          <p:cNvSpPr txBox="1"/>
          <p:nvPr/>
        </p:nvSpPr>
        <p:spPr>
          <a:xfrm>
            <a:off x="1028700" y="1726327"/>
            <a:ext cx="15759477" cy="2312777"/>
          </a:xfrm>
          <a:prstGeom prst="rect">
            <a:avLst/>
          </a:prstGeom>
        </p:spPr>
        <p:txBody>
          <a:bodyPr lIns="0" tIns="0" rIns="0" bIns="0" rtlCol="0" anchor="t">
            <a:spAutoFit/>
          </a:bodyPr>
          <a:lstStyle/>
          <a:p>
            <a:pPr algn="l">
              <a:lnSpc>
                <a:spcPts val="9024"/>
              </a:lnSpc>
            </a:pPr>
            <a:r>
              <a:rPr lang="en-US" sz="6445" b="1">
                <a:solidFill>
                  <a:srgbClr val="F6CABF"/>
                </a:solidFill>
                <a:latin typeface="Poppins Bold"/>
                <a:ea typeface="Poppins Bold"/>
                <a:cs typeface="Poppins Bold"/>
                <a:sym typeface="Poppins Bold"/>
              </a:rPr>
              <a:t>Communicating with Clients in Special Circumstances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8004635" y="6685931"/>
            <a:ext cx="449394" cy="240251"/>
          </a:xfrm>
          <a:custGeom>
            <a:avLst/>
            <a:gdLst/>
            <a:ahLst/>
            <a:cxnLst/>
            <a:rect l="l" t="t" r="r" b="b"/>
            <a:pathLst>
              <a:path w="449394" h="240251">
                <a:moveTo>
                  <a:pt x="0" y="0"/>
                </a:moveTo>
                <a:lnTo>
                  <a:pt x="449395" y="0"/>
                </a:lnTo>
                <a:lnTo>
                  <a:pt x="449395" y="240251"/>
                </a:lnTo>
                <a:lnTo>
                  <a:pt x="0" y="240251"/>
                </a:lnTo>
                <a:lnTo>
                  <a:pt x="0" y="0"/>
                </a:lnTo>
                <a:close/>
              </a:path>
            </a:pathLst>
          </a:custGeom>
          <a:blipFill>
            <a:blip r:embed="rId2"/>
            <a:stretch>
              <a:fillRect l="-23058" t="-56123" r="-21669" b="-53005"/>
            </a:stretch>
          </a:blipFill>
        </p:spPr>
        <p:txBody>
          <a:bodyPr/>
          <a:lstStyle/>
          <a:p>
            <a:endParaRPr lang="en-US"/>
          </a:p>
        </p:txBody>
      </p:sp>
      <p:sp>
        <p:nvSpPr>
          <p:cNvPr id="4" name="Freeform 4"/>
          <p:cNvSpPr/>
          <p:nvPr/>
        </p:nvSpPr>
        <p:spPr>
          <a:xfrm>
            <a:off x="3493616" y="3293319"/>
            <a:ext cx="11648453" cy="6785224"/>
          </a:xfrm>
          <a:custGeom>
            <a:avLst/>
            <a:gdLst/>
            <a:ahLst/>
            <a:cxnLst/>
            <a:rect l="l" t="t" r="r" b="b"/>
            <a:pathLst>
              <a:path w="11648453" h="6785224">
                <a:moveTo>
                  <a:pt x="0" y="0"/>
                </a:moveTo>
                <a:lnTo>
                  <a:pt x="11648452" y="0"/>
                </a:lnTo>
                <a:lnTo>
                  <a:pt x="11648452" y="6785224"/>
                </a:lnTo>
                <a:lnTo>
                  <a:pt x="0" y="6785224"/>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318437" y="834815"/>
            <a:ext cx="15651126" cy="1537965"/>
          </a:xfrm>
          <a:prstGeom prst="rect">
            <a:avLst/>
          </a:prstGeom>
        </p:spPr>
        <p:txBody>
          <a:bodyPr lIns="0" tIns="0" rIns="0" bIns="0" rtlCol="0" anchor="t">
            <a:spAutoFit/>
          </a:bodyPr>
          <a:lstStyle/>
          <a:p>
            <a:pPr algn="l">
              <a:lnSpc>
                <a:spcPts val="11439"/>
              </a:lnSpc>
            </a:pPr>
            <a:r>
              <a:rPr lang="en-US" sz="9532" b="1">
                <a:solidFill>
                  <a:srgbClr val="FFFFFF"/>
                </a:solidFill>
                <a:latin typeface="Poppins Bold"/>
                <a:ea typeface="Poppins Bold"/>
                <a:cs typeface="Poppins Bold"/>
                <a:sym typeface="Poppins Bold"/>
              </a:rPr>
              <a:t>WHEN THINGS GO AWRY…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03838" y="701678"/>
            <a:ext cx="17080325" cy="9174063"/>
          </a:xfrm>
          <a:prstGeom prst="rect">
            <a:avLst/>
          </a:prstGeom>
        </p:spPr>
        <p:txBody>
          <a:bodyPr lIns="0" tIns="0" rIns="0" bIns="0" rtlCol="0" anchor="t">
            <a:spAutoFit/>
          </a:bodyPr>
          <a:lstStyle/>
          <a:p>
            <a:pPr algn="just">
              <a:lnSpc>
                <a:spcPts val="5151"/>
              </a:lnSpc>
            </a:pPr>
            <a:r>
              <a:rPr lang="en-US" sz="3679" b="1">
                <a:solidFill>
                  <a:srgbClr val="044A8B"/>
                </a:solidFill>
                <a:latin typeface="Poppins Bold"/>
                <a:ea typeface="Poppins Bold"/>
                <a:cs typeface="Poppins Bold"/>
                <a:sym typeface="Poppins Bold"/>
              </a:rPr>
              <a:t>When Your Client May Have Capacity Issues</a:t>
            </a:r>
          </a:p>
          <a:p>
            <a:pPr algn="just">
              <a:lnSpc>
                <a:spcPts val="4451"/>
              </a:lnSpc>
            </a:pPr>
            <a:endParaRPr lang="en-US" sz="3679" b="1">
              <a:solidFill>
                <a:srgbClr val="044A8B"/>
              </a:solidFill>
              <a:latin typeface="Poppins Bold"/>
              <a:ea typeface="Poppins Bold"/>
              <a:cs typeface="Poppins Bold"/>
              <a:sym typeface="Poppins Bold"/>
            </a:endParaRPr>
          </a:p>
          <a:p>
            <a:pPr algn="just">
              <a:lnSpc>
                <a:spcPts val="4451"/>
              </a:lnSpc>
            </a:pPr>
            <a:r>
              <a:rPr lang="en-US" sz="3179" b="1">
                <a:solidFill>
                  <a:srgbClr val="000000"/>
                </a:solidFill>
                <a:latin typeface="Georgia Pro Bold"/>
                <a:ea typeface="Georgia Pro Bold"/>
                <a:cs typeface="Georgia Pro Bold"/>
                <a:sym typeface="Georgia Pro Bold"/>
              </a:rPr>
              <a:t>Texas Disciplinary Rules of Professional Conduct (Effective October 1, 2024): </a:t>
            </a:r>
          </a:p>
          <a:p>
            <a:pPr algn="l">
              <a:lnSpc>
                <a:spcPts val="4451"/>
              </a:lnSpc>
            </a:pPr>
            <a:endParaRPr lang="en-US" sz="3179" b="1">
              <a:solidFill>
                <a:srgbClr val="000000"/>
              </a:solidFill>
              <a:latin typeface="Georgia Pro Bold"/>
              <a:ea typeface="Georgia Pro Bold"/>
              <a:cs typeface="Georgia Pro Bold"/>
              <a:sym typeface="Georgia Pro Bold"/>
            </a:endParaRPr>
          </a:p>
          <a:p>
            <a:pPr algn="l">
              <a:lnSpc>
                <a:spcPts val="4149"/>
              </a:lnSpc>
              <a:spcBef>
                <a:spcPct val="0"/>
              </a:spcBef>
            </a:pPr>
            <a:r>
              <a:rPr lang="en-US" sz="2963">
                <a:solidFill>
                  <a:srgbClr val="000000"/>
                </a:solidFill>
                <a:latin typeface="Georgia Pro"/>
                <a:ea typeface="Georgia Pro"/>
                <a:cs typeface="Georgia Pro"/>
                <a:sym typeface="Georgia Pro"/>
              </a:rPr>
              <a:t>Rule 1.16. Clients with Diminished Capacity (a) When a client’s capacity to make adequately considered decisions in connection with a representation is diminished, whether because of minority, mental impairment, or for another reason, the lawyer shall, as far as reasonably possible, maintain a normal client-lawyer relationship with the client. (b) When the lawyer reasonably believes that the client has diminished capacity, is at risk of substantial physical, financial, or other harm unless action is taken, and cannot adequately act in the client’s own interest, the lawyer may take reasonably necessary protective action. Such action may include, but is not limited to, consulting with individuals or entities that have the ability to take action to protect the client 55 and, in appropriate cases, seeking the appointment of a guardian ad litem, attorney ad litem, amicus attorney, or conservator, or submitting an information letter to a court with jurisdiction to initiate guardianship proceedings for the client. (c) When taking protective action pursuant to (b), the lawyer may disclose the client’s confidential information to the extent the lawyer reasonably believes is necessary to protect the client’s interests.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726740" y="726116"/>
            <a:ext cx="4036384" cy="403638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166" t="-25136" r="-9417" b="-50058"/>
              </a:stretch>
            </a:blipFill>
          </p:spPr>
          <p:txBody>
            <a:bodyPr/>
            <a:lstStyle/>
            <a:p>
              <a:endParaRPr lang="en-US"/>
            </a:p>
          </p:txBody>
        </p:sp>
      </p:grpSp>
      <p:sp>
        <p:nvSpPr>
          <p:cNvPr id="5" name="Freeform 5"/>
          <p:cNvSpPr/>
          <p:nvPr/>
        </p:nvSpPr>
        <p:spPr>
          <a:xfrm>
            <a:off x="1726740" y="7030145"/>
            <a:ext cx="501706" cy="501706"/>
          </a:xfrm>
          <a:custGeom>
            <a:avLst/>
            <a:gdLst/>
            <a:ahLst/>
            <a:cxnLst/>
            <a:rect l="l" t="t" r="r" b="b"/>
            <a:pathLst>
              <a:path w="501706" h="501706">
                <a:moveTo>
                  <a:pt x="0" y="0"/>
                </a:moveTo>
                <a:lnTo>
                  <a:pt x="501706" y="0"/>
                </a:lnTo>
                <a:lnTo>
                  <a:pt x="501706" y="501707"/>
                </a:lnTo>
                <a:lnTo>
                  <a:pt x="0" y="5017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726740" y="7759972"/>
            <a:ext cx="501706" cy="511945"/>
          </a:xfrm>
          <a:custGeom>
            <a:avLst/>
            <a:gdLst/>
            <a:ahLst/>
            <a:cxnLst/>
            <a:rect l="l" t="t" r="r" b="b"/>
            <a:pathLst>
              <a:path w="501706" h="511945">
                <a:moveTo>
                  <a:pt x="0" y="0"/>
                </a:moveTo>
                <a:lnTo>
                  <a:pt x="501706" y="0"/>
                </a:lnTo>
                <a:lnTo>
                  <a:pt x="501706" y="511945"/>
                </a:lnTo>
                <a:lnTo>
                  <a:pt x="0" y="5119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726740" y="6294216"/>
            <a:ext cx="501706" cy="501706"/>
          </a:xfrm>
          <a:custGeom>
            <a:avLst/>
            <a:gdLst/>
            <a:ahLst/>
            <a:cxnLst/>
            <a:rect l="l" t="t" r="r" b="b"/>
            <a:pathLst>
              <a:path w="501706" h="501706">
                <a:moveTo>
                  <a:pt x="0" y="0"/>
                </a:moveTo>
                <a:lnTo>
                  <a:pt x="501706" y="0"/>
                </a:lnTo>
                <a:lnTo>
                  <a:pt x="501706" y="501706"/>
                </a:lnTo>
                <a:lnTo>
                  <a:pt x="0" y="5017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726740" y="8520458"/>
            <a:ext cx="501706" cy="501706"/>
          </a:xfrm>
          <a:custGeom>
            <a:avLst/>
            <a:gdLst/>
            <a:ahLst/>
            <a:cxnLst/>
            <a:rect l="l" t="t" r="r" b="b"/>
            <a:pathLst>
              <a:path w="501706" h="501706">
                <a:moveTo>
                  <a:pt x="0" y="0"/>
                </a:moveTo>
                <a:lnTo>
                  <a:pt x="501706" y="0"/>
                </a:lnTo>
                <a:lnTo>
                  <a:pt x="501706" y="501706"/>
                </a:lnTo>
                <a:lnTo>
                  <a:pt x="0" y="5017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4164175" y="643948"/>
            <a:ext cx="3330154" cy="1827290"/>
          </a:xfrm>
          <a:custGeom>
            <a:avLst/>
            <a:gdLst/>
            <a:ahLst/>
            <a:cxnLst/>
            <a:rect l="l" t="t" r="r" b="b"/>
            <a:pathLst>
              <a:path w="3330154" h="1827290">
                <a:moveTo>
                  <a:pt x="0" y="0"/>
                </a:moveTo>
                <a:lnTo>
                  <a:pt x="3330155" y="0"/>
                </a:lnTo>
                <a:lnTo>
                  <a:pt x="3330155" y="1827290"/>
                </a:lnTo>
                <a:lnTo>
                  <a:pt x="0" y="1827290"/>
                </a:lnTo>
                <a:lnTo>
                  <a:pt x="0" y="0"/>
                </a:lnTo>
                <a:close/>
              </a:path>
            </a:pathLst>
          </a:custGeom>
          <a:blipFill>
            <a:blip r:embed="rId11"/>
            <a:stretch>
              <a:fillRect l="-22053" t="-52785" r="-21039" b="-48668"/>
            </a:stretch>
          </a:blipFill>
        </p:spPr>
        <p:txBody>
          <a:bodyPr/>
          <a:lstStyle/>
          <a:p>
            <a:endParaRPr lang="en-US"/>
          </a:p>
        </p:txBody>
      </p:sp>
      <p:sp>
        <p:nvSpPr>
          <p:cNvPr id="10" name="TextBox 10"/>
          <p:cNvSpPr txBox="1"/>
          <p:nvPr/>
        </p:nvSpPr>
        <p:spPr>
          <a:xfrm>
            <a:off x="9668118" y="5019066"/>
            <a:ext cx="6360006" cy="1526003"/>
          </a:xfrm>
          <a:prstGeom prst="rect">
            <a:avLst/>
          </a:prstGeom>
        </p:spPr>
        <p:txBody>
          <a:bodyPr lIns="0" tIns="0" rIns="0" bIns="0" rtlCol="0" anchor="t">
            <a:spAutoFit/>
          </a:bodyPr>
          <a:lstStyle/>
          <a:p>
            <a:pPr algn="just">
              <a:lnSpc>
                <a:spcPts val="11871"/>
              </a:lnSpc>
            </a:pPr>
            <a:r>
              <a:rPr lang="en-US" sz="8479" b="1">
                <a:solidFill>
                  <a:srgbClr val="044A8B"/>
                </a:solidFill>
                <a:latin typeface="Poppins Bold"/>
                <a:ea typeface="Poppins Bold"/>
                <a:cs typeface="Poppins Bold"/>
                <a:sym typeface="Poppins Bold"/>
              </a:rPr>
              <a:t>Thank you!</a:t>
            </a:r>
          </a:p>
        </p:txBody>
      </p:sp>
      <p:sp>
        <p:nvSpPr>
          <p:cNvPr id="11" name="TextBox 11"/>
          <p:cNvSpPr txBox="1"/>
          <p:nvPr/>
        </p:nvSpPr>
        <p:spPr>
          <a:xfrm>
            <a:off x="2471044" y="7058740"/>
            <a:ext cx="5091813" cy="379661"/>
          </a:xfrm>
          <a:prstGeom prst="rect">
            <a:avLst/>
          </a:prstGeom>
        </p:spPr>
        <p:txBody>
          <a:bodyPr lIns="0" tIns="0" rIns="0" bIns="0" rtlCol="0" anchor="t">
            <a:spAutoFit/>
          </a:bodyPr>
          <a:lstStyle/>
          <a:p>
            <a:pPr algn="l">
              <a:lnSpc>
                <a:spcPts val="2993"/>
              </a:lnSpc>
            </a:pPr>
            <a:r>
              <a:rPr lang="en-US" sz="2138" dirty="0">
                <a:solidFill>
                  <a:srgbClr val="2E2E2E"/>
                </a:solidFill>
                <a:latin typeface="Poppins" panose="00000500000000000000" pitchFamily="2" charset="0"/>
                <a:ea typeface="Poppins Medium"/>
                <a:cs typeface="Poppins" panose="00000500000000000000" pitchFamily="2" charset="0"/>
                <a:sym typeface="Poppins Medium"/>
              </a:rPr>
              <a:t>lkelly@theblumfirm.com </a:t>
            </a:r>
          </a:p>
        </p:txBody>
      </p:sp>
      <p:sp>
        <p:nvSpPr>
          <p:cNvPr id="12" name="TextBox 12"/>
          <p:cNvSpPr txBox="1"/>
          <p:nvPr/>
        </p:nvSpPr>
        <p:spPr>
          <a:xfrm>
            <a:off x="2471044" y="7761024"/>
            <a:ext cx="5091813" cy="379632"/>
          </a:xfrm>
          <a:prstGeom prst="rect">
            <a:avLst/>
          </a:prstGeom>
        </p:spPr>
        <p:txBody>
          <a:bodyPr lIns="0" tIns="0" rIns="0" bIns="0" rtlCol="0" anchor="t">
            <a:spAutoFit/>
          </a:bodyPr>
          <a:lstStyle/>
          <a:p>
            <a:pPr algn="l">
              <a:lnSpc>
                <a:spcPts val="2993"/>
              </a:lnSpc>
            </a:pPr>
            <a:r>
              <a:rPr lang="en-US" sz="2138" dirty="0">
                <a:solidFill>
                  <a:srgbClr val="2E2E2E"/>
                </a:solidFill>
                <a:latin typeface="Poppins" panose="00000500000000000000" pitchFamily="2" charset="0"/>
                <a:ea typeface="Poppins Medium"/>
                <a:cs typeface="Poppins" panose="00000500000000000000" pitchFamily="2" charset="0"/>
                <a:sym typeface="Poppins Medium"/>
              </a:rPr>
              <a:t>www.theblumfirm.com</a:t>
            </a:r>
          </a:p>
        </p:txBody>
      </p:sp>
      <p:sp>
        <p:nvSpPr>
          <p:cNvPr id="13" name="TextBox 13"/>
          <p:cNvSpPr txBox="1"/>
          <p:nvPr/>
        </p:nvSpPr>
        <p:spPr>
          <a:xfrm>
            <a:off x="2471044" y="6326678"/>
            <a:ext cx="5091813" cy="379632"/>
          </a:xfrm>
          <a:prstGeom prst="rect">
            <a:avLst/>
          </a:prstGeom>
        </p:spPr>
        <p:txBody>
          <a:bodyPr lIns="0" tIns="0" rIns="0" bIns="0" rtlCol="0" anchor="t">
            <a:spAutoFit/>
          </a:bodyPr>
          <a:lstStyle/>
          <a:p>
            <a:pPr algn="l">
              <a:lnSpc>
                <a:spcPts val="2993"/>
              </a:lnSpc>
            </a:pPr>
            <a:r>
              <a:rPr lang="en-US" sz="2138" dirty="0">
                <a:solidFill>
                  <a:srgbClr val="2E2E2E"/>
                </a:solidFill>
                <a:latin typeface="Poppins" panose="00000500000000000000" pitchFamily="2" charset="0"/>
                <a:ea typeface="Poppins Medium"/>
                <a:cs typeface="Poppins" panose="00000500000000000000" pitchFamily="2" charset="0"/>
                <a:sym typeface="Poppins Medium"/>
              </a:rPr>
              <a:t>(817) 334-0066 </a:t>
            </a:r>
          </a:p>
        </p:txBody>
      </p:sp>
      <p:sp>
        <p:nvSpPr>
          <p:cNvPr id="14" name="TextBox 14"/>
          <p:cNvSpPr txBox="1"/>
          <p:nvPr/>
        </p:nvSpPr>
        <p:spPr>
          <a:xfrm>
            <a:off x="1691097" y="5143500"/>
            <a:ext cx="4950610" cy="666803"/>
          </a:xfrm>
          <a:prstGeom prst="rect">
            <a:avLst/>
          </a:prstGeom>
        </p:spPr>
        <p:txBody>
          <a:bodyPr lIns="0" tIns="0" rIns="0" bIns="0" rtlCol="0" anchor="t">
            <a:spAutoFit/>
          </a:bodyPr>
          <a:lstStyle/>
          <a:p>
            <a:pPr algn="l">
              <a:lnSpc>
                <a:spcPts val="4831"/>
              </a:lnSpc>
            </a:pPr>
            <a:r>
              <a:rPr lang="en-US" sz="4392" b="1">
                <a:solidFill>
                  <a:srgbClr val="044A8B"/>
                </a:solidFill>
                <a:latin typeface="Poppins Bold"/>
                <a:ea typeface="Poppins Bold"/>
                <a:cs typeface="Poppins Bold"/>
                <a:sym typeface="Poppins Bold"/>
              </a:rPr>
              <a:t>Lynn Waller Kelly</a:t>
            </a:r>
          </a:p>
        </p:txBody>
      </p:sp>
      <p:sp>
        <p:nvSpPr>
          <p:cNvPr id="15" name="TextBox 15"/>
          <p:cNvSpPr txBox="1"/>
          <p:nvPr/>
        </p:nvSpPr>
        <p:spPr>
          <a:xfrm>
            <a:off x="2471044" y="8463308"/>
            <a:ext cx="5612877" cy="1133307"/>
          </a:xfrm>
          <a:prstGeom prst="rect">
            <a:avLst/>
          </a:prstGeom>
        </p:spPr>
        <p:txBody>
          <a:bodyPr lIns="0" tIns="0" rIns="0" bIns="0" rtlCol="0" anchor="t">
            <a:spAutoFit/>
          </a:bodyPr>
          <a:lstStyle/>
          <a:p>
            <a:pPr algn="l">
              <a:lnSpc>
                <a:spcPts val="2993"/>
              </a:lnSpc>
            </a:pPr>
            <a:r>
              <a:rPr lang="en-US" sz="2138" b="1" dirty="0">
                <a:solidFill>
                  <a:srgbClr val="2E2E2E"/>
                </a:solidFill>
                <a:latin typeface="Poppins" panose="00000500000000000000" pitchFamily="2" charset="0"/>
                <a:ea typeface="Poppins Bold"/>
                <a:cs typeface="Poppins" panose="00000500000000000000" pitchFamily="2" charset="0"/>
                <a:sym typeface="Poppins Bold"/>
              </a:rPr>
              <a:t>THE BLUM FIRM, P.C. </a:t>
            </a:r>
          </a:p>
          <a:p>
            <a:pPr algn="l">
              <a:lnSpc>
                <a:spcPts val="2993"/>
              </a:lnSpc>
            </a:pPr>
            <a:r>
              <a:rPr lang="en-US" sz="2138" dirty="0">
                <a:solidFill>
                  <a:srgbClr val="2E2E2E"/>
                </a:solidFill>
                <a:latin typeface="Poppins" panose="00000500000000000000" pitchFamily="2" charset="0"/>
                <a:ea typeface="Poppins Medium"/>
                <a:cs typeface="Poppins" panose="00000500000000000000" pitchFamily="2" charset="0"/>
                <a:sym typeface="Poppins Medium"/>
              </a:rPr>
              <a:t>777 Main Street, Suite 550 </a:t>
            </a:r>
          </a:p>
          <a:p>
            <a:pPr algn="l">
              <a:lnSpc>
                <a:spcPts val="2993"/>
              </a:lnSpc>
            </a:pPr>
            <a:r>
              <a:rPr lang="en-US" sz="2138" dirty="0">
                <a:solidFill>
                  <a:srgbClr val="2E2E2E"/>
                </a:solidFill>
                <a:latin typeface="Poppins" panose="00000500000000000000" pitchFamily="2" charset="0"/>
                <a:ea typeface="Poppins Medium"/>
                <a:cs typeface="Poppins" panose="00000500000000000000" pitchFamily="2" charset="0"/>
                <a:sym typeface="Poppins Medium"/>
              </a:rPr>
              <a:t>Fort Worth, Texas 76102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8004635" y="6685931"/>
            <a:ext cx="449394" cy="240251"/>
          </a:xfrm>
          <a:custGeom>
            <a:avLst/>
            <a:gdLst/>
            <a:ahLst/>
            <a:cxnLst/>
            <a:rect l="l" t="t" r="r" b="b"/>
            <a:pathLst>
              <a:path w="449394" h="240251">
                <a:moveTo>
                  <a:pt x="0" y="0"/>
                </a:moveTo>
                <a:lnTo>
                  <a:pt x="449395" y="0"/>
                </a:lnTo>
                <a:lnTo>
                  <a:pt x="449395" y="240251"/>
                </a:lnTo>
                <a:lnTo>
                  <a:pt x="0" y="240251"/>
                </a:lnTo>
                <a:lnTo>
                  <a:pt x="0" y="0"/>
                </a:lnTo>
                <a:close/>
              </a:path>
            </a:pathLst>
          </a:custGeom>
          <a:blipFill>
            <a:blip r:embed="rId2"/>
            <a:stretch>
              <a:fillRect l="-23058" t="-56123" r="-21669" b="-53005"/>
            </a:stretch>
          </a:blipFill>
        </p:spPr>
        <p:txBody>
          <a:bodyPr/>
          <a:lstStyle/>
          <a:p>
            <a:endParaRPr lang="en-US"/>
          </a:p>
        </p:txBody>
      </p:sp>
      <p:grpSp>
        <p:nvGrpSpPr>
          <p:cNvPr id="4" name="Group 4"/>
          <p:cNvGrpSpPr/>
          <p:nvPr/>
        </p:nvGrpSpPr>
        <p:grpSpPr>
          <a:xfrm>
            <a:off x="12486386" y="3613144"/>
            <a:ext cx="4954133" cy="6385825"/>
            <a:chOff x="0" y="0"/>
            <a:chExt cx="1304792" cy="1681863"/>
          </a:xfrm>
        </p:grpSpPr>
        <p:sp>
          <p:nvSpPr>
            <p:cNvPr id="5" name="Freeform 5"/>
            <p:cNvSpPr/>
            <p:nvPr/>
          </p:nvSpPr>
          <p:spPr>
            <a:xfrm>
              <a:off x="0" y="0"/>
              <a:ext cx="1304792" cy="1681863"/>
            </a:xfrm>
            <a:custGeom>
              <a:avLst/>
              <a:gdLst/>
              <a:ahLst/>
              <a:cxnLst/>
              <a:rect l="l" t="t" r="r" b="b"/>
              <a:pathLst>
                <a:path w="1304792" h="1681863">
                  <a:moveTo>
                    <a:pt x="0" y="0"/>
                  </a:moveTo>
                  <a:lnTo>
                    <a:pt x="1304792" y="0"/>
                  </a:lnTo>
                  <a:lnTo>
                    <a:pt x="1304792" y="1681863"/>
                  </a:lnTo>
                  <a:lnTo>
                    <a:pt x="0" y="1681863"/>
                  </a:lnTo>
                  <a:close/>
                </a:path>
              </a:pathLst>
            </a:custGeom>
            <a:solidFill>
              <a:srgbClr val="FDD7BF"/>
            </a:solidFill>
            <a:ln w="66675" cap="sq">
              <a:solidFill>
                <a:srgbClr val="FFFFFF"/>
              </a:solidFill>
              <a:prstDash val="solid"/>
              <a:miter/>
            </a:ln>
          </p:spPr>
          <p:txBody>
            <a:bodyPr/>
            <a:lstStyle/>
            <a:p>
              <a:endParaRPr lang="en-US"/>
            </a:p>
          </p:txBody>
        </p:sp>
        <p:sp>
          <p:nvSpPr>
            <p:cNvPr id="6" name="TextBox 6"/>
            <p:cNvSpPr txBox="1"/>
            <p:nvPr/>
          </p:nvSpPr>
          <p:spPr>
            <a:xfrm>
              <a:off x="0" y="-38100"/>
              <a:ext cx="1304792" cy="1719963"/>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2880277" y="3798848"/>
            <a:ext cx="4166351" cy="6014417"/>
          </a:xfrm>
          <a:custGeom>
            <a:avLst/>
            <a:gdLst/>
            <a:ahLst/>
            <a:cxnLst/>
            <a:rect l="l" t="t" r="r" b="b"/>
            <a:pathLst>
              <a:path w="4166351" h="6014417">
                <a:moveTo>
                  <a:pt x="0" y="0"/>
                </a:moveTo>
                <a:lnTo>
                  <a:pt x="4166350" y="0"/>
                </a:lnTo>
                <a:lnTo>
                  <a:pt x="4166350" y="6014417"/>
                </a:lnTo>
                <a:lnTo>
                  <a:pt x="0" y="60144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738963" y="2172605"/>
            <a:ext cx="10723685" cy="5576120"/>
          </a:xfrm>
          <a:prstGeom prst="rect">
            <a:avLst/>
          </a:prstGeom>
        </p:spPr>
        <p:txBody>
          <a:bodyPr lIns="0" tIns="0" rIns="0" bIns="0" rtlCol="0" anchor="t">
            <a:spAutoFit/>
          </a:bodyPr>
          <a:lstStyle/>
          <a:p>
            <a:pPr algn="l">
              <a:lnSpc>
                <a:spcPts val="10838"/>
              </a:lnSpc>
            </a:pPr>
            <a:r>
              <a:rPr lang="en-US" sz="9031" b="1">
                <a:solidFill>
                  <a:srgbClr val="FFFFFF"/>
                </a:solidFill>
                <a:latin typeface="Poppins Bold"/>
                <a:ea typeface="Poppins Bold"/>
                <a:cs typeface="Poppins Bold"/>
                <a:sym typeface="Poppins Bold"/>
              </a:rPr>
              <a:t>WHAT ARE THE RULES ABOUT COMMUNICATING WITH CLIENTS?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30228" y="1217409"/>
            <a:ext cx="16627544" cy="7785507"/>
          </a:xfrm>
          <a:prstGeom prst="rect">
            <a:avLst/>
          </a:prstGeom>
        </p:spPr>
        <p:txBody>
          <a:bodyPr lIns="0" tIns="0" rIns="0" bIns="0" rtlCol="0" anchor="t">
            <a:spAutoFit/>
          </a:bodyPr>
          <a:lstStyle/>
          <a:p>
            <a:pPr algn="l">
              <a:lnSpc>
                <a:spcPts val="4127"/>
              </a:lnSpc>
              <a:spcBef>
                <a:spcPct val="0"/>
              </a:spcBef>
            </a:pPr>
            <a:r>
              <a:rPr lang="en-US" sz="2948" b="1">
                <a:solidFill>
                  <a:srgbClr val="000000"/>
                </a:solidFill>
                <a:latin typeface="Georgia Pro Bold"/>
                <a:ea typeface="Georgia Pro Bold"/>
                <a:cs typeface="Georgia Pro Bold"/>
                <a:sym typeface="Georgia Pro Bold"/>
              </a:rPr>
              <a:t>Texas Disciplinary Rules of Professional Conduct</a:t>
            </a:r>
          </a:p>
          <a:p>
            <a:pPr algn="l">
              <a:lnSpc>
                <a:spcPts val="4127"/>
              </a:lnSpc>
              <a:spcBef>
                <a:spcPct val="0"/>
              </a:spcBef>
            </a:pPr>
            <a:r>
              <a:rPr lang="en-US" sz="2948" b="1">
                <a:solidFill>
                  <a:srgbClr val="000000"/>
                </a:solidFill>
                <a:latin typeface="Georgia Pro Bold"/>
                <a:ea typeface="Georgia Pro Bold"/>
                <a:cs typeface="Georgia Pro Bold"/>
                <a:sym typeface="Georgia Pro Bold"/>
              </a:rPr>
              <a:t>Rule 1.03. Communication</a:t>
            </a:r>
          </a:p>
          <a:p>
            <a:pPr algn="l">
              <a:lnSpc>
                <a:spcPts val="4127"/>
              </a:lnSpc>
              <a:spcBef>
                <a:spcPct val="0"/>
              </a:spcBef>
            </a:pPr>
            <a:endParaRPr lang="en-US" sz="2948" b="1">
              <a:solidFill>
                <a:srgbClr val="000000"/>
              </a:solidFill>
              <a:latin typeface="Georgia Pro Bold"/>
              <a:ea typeface="Georgia Pro Bold"/>
              <a:cs typeface="Georgia Pro Bold"/>
              <a:sym typeface="Georgia Pro Bold"/>
            </a:endParaRPr>
          </a:p>
          <a:p>
            <a:pPr algn="l">
              <a:lnSpc>
                <a:spcPts val="4127"/>
              </a:lnSpc>
              <a:spcBef>
                <a:spcPct val="0"/>
              </a:spcBef>
            </a:pPr>
            <a:r>
              <a:rPr lang="en-US" sz="2948">
                <a:solidFill>
                  <a:srgbClr val="000000"/>
                </a:solidFill>
                <a:latin typeface="Georgia Pro"/>
                <a:ea typeface="Georgia Pro"/>
                <a:cs typeface="Georgia Pro"/>
                <a:sym typeface="Georgia Pro"/>
              </a:rPr>
              <a:t>A lawyer shall keep a client reasonably informed about the status of a matter and promptly comply with reasonable requests for information. (b) A lawyer shall explain a matter to the extent reasonably necessary to permit the client to make informed decisions regarding the representation. Comment: 1. The client should have sufficient information to participate intelligently in decisions concerning the objectives of the representation and the means by which they are to be pursued to the extent the client is willing and able to do so. For example, a lawyer negotiating on behalf of a client should provide the client with facts relevant to the matter, inform the client of communications from another party and take other reasonable steps to permit the client to make a decision regarding a serious offer from another party. A lawyer who receives from opposing counsel either an offer of settlement in a civil controversy or a proffered plea bargain in a criminal case should promptly inform the client of its substance unless prior discussions with the client have left it clear that the proposal will be unacceptable.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63562" y="666300"/>
            <a:ext cx="16960875" cy="8887725"/>
          </a:xfrm>
          <a:prstGeom prst="rect">
            <a:avLst/>
          </a:prstGeom>
        </p:spPr>
        <p:txBody>
          <a:bodyPr lIns="0" tIns="0" rIns="0" bIns="0" rtlCol="0" anchor="t">
            <a:spAutoFit/>
          </a:bodyPr>
          <a:lstStyle/>
          <a:p>
            <a:pPr algn="l">
              <a:lnSpc>
                <a:spcPts val="4383"/>
              </a:lnSpc>
              <a:spcBef>
                <a:spcPct val="0"/>
              </a:spcBef>
            </a:pPr>
            <a:r>
              <a:rPr lang="en-US" sz="3130">
                <a:solidFill>
                  <a:srgbClr val="000000"/>
                </a:solidFill>
                <a:latin typeface="Georgia Pro"/>
                <a:ea typeface="Georgia Pro"/>
                <a:cs typeface="Georgia Pro"/>
                <a:sym typeface="Georgia Pro"/>
              </a:rPr>
              <a:t>See Comment 2 to Rule 1.02. 2. Adequacy of communication depends in part on the kind of advice or assistance involved. For example, in negotiations where there is time to explain a proposal the lawyer should review all important provisions with the client before proceeding to an agreement. In litigation a lawyer should explain the general strategy and prospects of success and ordinarily should consult the client on tactics that might injure or coerce others. On the other hand a lawyer ordinarily cannot be expected to describe trial or negotiation strategy in detail. Moreover, in certain situations practical exigency may require a lawyer to act for a client without prior consultation. The guiding principle is that the lawyer should reasonably fulfill client expectations for information consistent with the duty to act in the client's best interests, and the client's overall requirements as to the character of representation. 3. Ordinarily, a lawyer should provide to the client information that would be appropriate for a comprehending and responsible adult. However, communicating such information may be impractical if the client is a child or suffers from diminished capacity; see paragraph 5 and Rule 1.16. When the client is an organization or group, it is often impossible or inappropriate to inform every one of its 16 members about its legal affairs; ordinarily, the lawyer should address communications to the appropriate officials of the organization.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67301" y="764335"/>
            <a:ext cx="16353398" cy="8691654"/>
          </a:xfrm>
          <a:prstGeom prst="rect">
            <a:avLst/>
          </a:prstGeom>
        </p:spPr>
        <p:txBody>
          <a:bodyPr lIns="0" tIns="0" rIns="0" bIns="0" rtlCol="0" anchor="t">
            <a:spAutoFit/>
          </a:bodyPr>
          <a:lstStyle/>
          <a:p>
            <a:pPr algn="l">
              <a:lnSpc>
                <a:spcPts val="4031"/>
              </a:lnSpc>
              <a:spcBef>
                <a:spcPct val="0"/>
              </a:spcBef>
            </a:pPr>
            <a:r>
              <a:rPr lang="en-US" sz="2879">
                <a:solidFill>
                  <a:srgbClr val="000000"/>
                </a:solidFill>
                <a:latin typeface="Georgia Pro"/>
                <a:ea typeface="Georgia Pro"/>
                <a:cs typeface="Georgia Pro"/>
                <a:sym typeface="Georgia Pro"/>
              </a:rPr>
              <a:t>(a)  See Rule 1.12. Where many routine matters are involved, a system of limited or occasional reporting may be arranged with the client. Withholding Information 4. In some circumstances, a lawyer may be justified in delaying transmission of information when the lawyer reasonably believes the client would be likely to react imprudently to an immediate communication. Thus, a lawyer might withhold a psychiatric diagnosis of a client when the examining psychiatrist indicates that disclosure would harm the client. Similarly, rules or court orders governing litigation may provide that information supplied to a lawyer may not be disclosed to the client. Rule 3.04(d) sets forth the lawyer's obligations with respect to such rules or orders. A lawyer may not, however, withhold information to serve the lawyer's own interest or convenience. Client with Diminished Capacity 5. If a client appears to suffer from diminished capacity, a lawyer should communicate with any legal representative and seek to maintain reasonable communication with the client, insofar as possible. Even if the client suffers from diminished capacity, it may be possible to maintain some aspects of a normal attorney-client relationship. The client may have the ability to understand, deliberate upon, and reach conclusions about some matters affecting the client's own well-being. Children's opinions regarding their own custody are given some weight. Regardless of whether a client suffers from diminished capacity, a client should always be treated with attention and respect. See also Rule 1.16 and Rule 1.05, Comment 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4A8B"/>
        </a:solidFill>
        <a:effectLst/>
      </p:bgPr>
    </p:bg>
    <p:spTree>
      <p:nvGrpSpPr>
        <p:cNvPr id="1" name=""/>
        <p:cNvGrpSpPr/>
        <p:nvPr/>
      </p:nvGrpSpPr>
      <p:grpSpPr>
        <a:xfrm>
          <a:off x="0" y="0"/>
          <a:ext cx="0" cy="0"/>
          <a:chOff x="0" y="0"/>
          <a:chExt cx="0" cy="0"/>
        </a:xfrm>
      </p:grpSpPr>
      <p:sp>
        <p:nvSpPr>
          <p:cNvPr id="3" name="Freeform 3"/>
          <p:cNvSpPr/>
          <p:nvPr/>
        </p:nvSpPr>
        <p:spPr>
          <a:xfrm>
            <a:off x="8004635" y="6685931"/>
            <a:ext cx="449394" cy="240251"/>
          </a:xfrm>
          <a:custGeom>
            <a:avLst/>
            <a:gdLst/>
            <a:ahLst/>
            <a:cxnLst/>
            <a:rect l="l" t="t" r="r" b="b"/>
            <a:pathLst>
              <a:path w="449394" h="240251">
                <a:moveTo>
                  <a:pt x="0" y="0"/>
                </a:moveTo>
                <a:lnTo>
                  <a:pt x="449395" y="0"/>
                </a:lnTo>
                <a:lnTo>
                  <a:pt x="449395" y="240251"/>
                </a:lnTo>
                <a:lnTo>
                  <a:pt x="0" y="240251"/>
                </a:lnTo>
                <a:lnTo>
                  <a:pt x="0" y="0"/>
                </a:lnTo>
                <a:close/>
              </a:path>
            </a:pathLst>
          </a:custGeom>
          <a:blipFill>
            <a:blip r:embed="rId2"/>
            <a:stretch>
              <a:fillRect l="-23058" t="-56123" r="-21669" b="-53005"/>
            </a:stretch>
          </a:blipFill>
        </p:spPr>
        <p:txBody>
          <a:bodyPr/>
          <a:lstStyle/>
          <a:p>
            <a:endParaRPr lang="en-US"/>
          </a:p>
        </p:txBody>
      </p:sp>
      <p:sp>
        <p:nvSpPr>
          <p:cNvPr id="4" name="TextBox 4"/>
          <p:cNvSpPr txBox="1"/>
          <p:nvPr/>
        </p:nvSpPr>
        <p:spPr>
          <a:xfrm>
            <a:off x="1209947" y="2340396"/>
            <a:ext cx="15868105" cy="2481603"/>
          </a:xfrm>
          <a:prstGeom prst="rect">
            <a:avLst/>
          </a:prstGeom>
        </p:spPr>
        <p:txBody>
          <a:bodyPr lIns="0" tIns="0" rIns="0" bIns="0" rtlCol="0" anchor="t">
            <a:spAutoFit/>
          </a:bodyPr>
          <a:lstStyle/>
          <a:p>
            <a:pPr algn="ctr">
              <a:lnSpc>
                <a:spcPts val="9486"/>
              </a:lnSpc>
            </a:pPr>
            <a:r>
              <a:rPr lang="en-US" sz="7905" b="1">
                <a:solidFill>
                  <a:srgbClr val="FFFFFF"/>
                </a:solidFill>
                <a:latin typeface="Poppins Bold"/>
                <a:ea typeface="Poppins Bold"/>
                <a:cs typeface="Poppins Bold"/>
                <a:sym typeface="Poppins Bold"/>
              </a:rPr>
              <a:t>The Blum Firm P.C. </a:t>
            </a:r>
          </a:p>
          <a:p>
            <a:pPr algn="ctr">
              <a:lnSpc>
                <a:spcPts val="9486"/>
              </a:lnSpc>
            </a:pPr>
            <a:r>
              <a:rPr lang="en-US" sz="7905" b="1">
                <a:solidFill>
                  <a:srgbClr val="FFFFFF"/>
                </a:solidFill>
                <a:latin typeface="Poppins Bold"/>
                <a:ea typeface="Poppins Bold"/>
                <a:cs typeface="Poppins Bold"/>
                <a:sym typeface="Poppins Bold"/>
              </a:rPr>
              <a:t>Client Communications Policy</a:t>
            </a:r>
            <a:r>
              <a:rPr lang="en-US" sz="7905">
                <a:solidFill>
                  <a:srgbClr val="FFFFFF"/>
                </a:solidFill>
                <a:latin typeface="Poppins"/>
                <a:ea typeface="Poppins"/>
                <a:cs typeface="Poppins"/>
                <a:sym typeface="Poppins"/>
              </a:rPr>
              <a:t> </a:t>
            </a:r>
          </a:p>
        </p:txBody>
      </p:sp>
      <p:sp>
        <p:nvSpPr>
          <p:cNvPr id="5" name="Freeform 5"/>
          <p:cNvSpPr/>
          <p:nvPr/>
        </p:nvSpPr>
        <p:spPr>
          <a:xfrm>
            <a:off x="7146394" y="5897785"/>
            <a:ext cx="3995211" cy="3785462"/>
          </a:xfrm>
          <a:custGeom>
            <a:avLst/>
            <a:gdLst/>
            <a:ahLst/>
            <a:cxnLst/>
            <a:rect l="l" t="t" r="r" b="b"/>
            <a:pathLst>
              <a:path w="3995211" h="3785462">
                <a:moveTo>
                  <a:pt x="0" y="0"/>
                </a:moveTo>
                <a:lnTo>
                  <a:pt x="3995212" y="0"/>
                </a:lnTo>
                <a:lnTo>
                  <a:pt x="3995212" y="3785463"/>
                </a:lnTo>
                <a:lnTo>
                  <a:pt x="0" y="3785463"/>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79082" y="2086096"/>
            <a:ext cx="16329836" cy="6029083"/>
          </a:xfrm>
          <a:prstGeom prst="rect">
            <a:avLst/>
          </a:prstGeom>
        </p:spPr>
        <p:txBody>
          <a:bodyPr lIns="0" tIns="0" rIns="0" bIns="0" rtlCol="0" anchor="t">
            <a:spAutoFit/>
          </a:bodyPr>
          <a:lstStyle/>
          <a:p>
            <a:pPr algn="l">
              <a:lnSpc>
                <a:spcPts val="5472"/>
              </a:lnSpc>
              <a:spcBef>
                <a:spcPct val="0"/>
              </a:spcBef>
            </a:pPr>
            <a:r>
              <a:rPr lang="en-US" sz="3908" b="1">
                <a:solidFill>
                  <a:srgbClr val="000000"/>
                </a:solidFill>
                <a:latin typeface="Georgia Pro Bold"/>
                <a:ea typeface="Georgia Pro Bold"/>
                <a:cs typeface="Georgia Pro Bold"/>
                <a:sym typeface="Georgia Pro Bold"/>
              </a:rPr>
              <a:t> Client Responsiveness</a:t>
            </a:r>
          </a:p>
          <a:p>
            <a:pPr algn="l">
              <a:lnSpc>
                <a:spcPts val="4678"/>
              </a:lnSpc>
              <a:spcBef>
                <a:spcPct val="0"/>
              </a:spcBef>
            </a:pPr>
            <a:r>
              <a:rPr lang="en-US" sz="3341" b="1">
                <a:solidFill>
                  <a:srgbClr val="000000"/>
                </a:solidFill>
                <a:latin typeface="Georgia Pro Bold"/>
                <a:ea typeface="Georgia Pro Bold"/>
                <a:cs typeface="Georgia Pro Bold"/>
                <a:sym typeface="Georgia Pro Bold"/>
              </a:rPr>
              <a:t> </a:t>
            </a:r>
          </a:p>
          <a:p>
            <a:pPr algn="l">
              <a:lnSpc>
                <a:spcPts val="4678"/>
              </a:lnSpc>
              <a:spcBef>
                <a:spcPct val="0"/>
              </a:spcBef>
            </a:pPr>
            <a:r>
              <a:rPr lang="en-US" sz="3341">
                <a:solidFill>
                  <a:srgbClr val="000000"/>
                </a:solidFill>
                <a:latin typeface="Georgia Pro"/>
                <a:ea typeface="Georgia Pro"/>
                <a:cs typeface="Georgia Pro"/>
                <a:sym typeface="Georgia Pro"/>
              </a:rPr>
              <a:t>To maintain high standards of client service, all incoming communications from clients must be acknowledged on the same day, and if not practicable, within 24 hours of receipt. This includes emails, phone calls, and any other forms of communication. </a:t>
            </a:r>
          </a:p>
          <a:p>
            <a:pPr algn="l">
              <a:lnSpc>
                <a:spcPts val="4678"/>
              </a:lnSpc>
              <a:spcBef>
                <a:spcPct val="0"/>
              </a:spcBef>
            </a:pPr>
            <a:r>
              <a:rPr lang="en-US" sz="3341">
                <a:solidFill>
                  <a:srgbClr val="000000"/>
                </a:solidFill>
                <a:latin typeface="Georgia Pro"/>
                <a:ea typeface="Georgia Pro"/>
                <a:cs typeface="Georgia Pro"/>
                <a:sym typeface="Georgia Pro"/>
              </a:rPr>
              <a:t>If you do not have the information required to fully address a client’s inquiry, you must still acknowledge their message. At a minimum, employees should inform the client their communication has been received and someone will follow up within a specific period of time. You should schedule a calendar event or task reminder in Outlook to ensure follow through with the client.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2629</Words>
  <Application>Microsoft Office PowerPoint</Application>
  <PresentationFormat>Custom</PresentationFormat>
  <Paragraphs>112</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Poppins Bold</vt:lpstr>
      <vt:lpstr>Poppins</vt:lpstr>
      <vt:lpstr>Calibri</vt:lpstr>
      <vt:lpstr>Georgia Pro</vt:lpstr>
      <vt:lpstr>Arial</vt:lpstr>
      <vt:lpstr>Georgia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Lynn Kelly- Charting our Clients</dc:title>
  <dc:creator>Katie Heck</dc:creator>
  <cp:lastModifiedBy>Katie Heck</cp:lastModifiedBy>
  <cp:revision>2</cp:revision>
  <dcterms:created xsi:type="dcterms:W3CDTF">2006-08-16T00:00:00Z</dcterms:created>
  <dcterms:modified xsi:type="dcterms:W3CDTF">2025-11-05T22:04:52Z</dcterms:modified>
  <dc:identifier>DAG3X6X0GGo</dc:identifier>
</cp:coreProperties>
</file>