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94" r:id="rId3"/>
    <p:sldId id="343" r:id="rId4"/>
    <p:sldId id="409" r:id="rId5"/>
    <p:sldId id="344" r:id="rId6"/>
    <p:sldId id="410" r:id="rId7"/>
    <p:sldId id="404" r:id="rId8"/>
    <p:sldId id="429" r:id="rId9"/>
    <p:sldId id="430" r:id="rId10"/>
    <p:sldId id="431" r:id="rId11"/>
    <p:sldId id="432" r:id="rId12"/>
    <p:sldId id="412" r:id="rId13"/>
    <p:sldId id="377" r:id="rId14"/>
    <p:sldId id="378" r:id="rId15"/>
    <p:sldId id="379" r:id="rId16"/>
    <p:sldId id="389" r:id="rId17"/>
    <p:sldId id="382" r:id="rId18"/>
    <p:sldId id="388" r:id="rId19"/>
    <p:sldId id="359" r:id="rId20"/>
    <p:sldId id="380" r:id="rId21"/>
    <p:sldId id="414" r:id="rId22"/>
    <p:sldId id="385" r:id="rId23"/>
    <p:sldId id="386" r:id="rId24"/>
    <p:sldId id="419" r:id="rId25"/>
    <p:sldId id="417" r:id="rId26"/>
    <p:sldId id="418" r:id="rId27"/>
    <p:sldId id="420" r:id="rId28"/>
    <p:sldId id="387" r:id="rId29"/>
    <p:sldId id="413" r:id="rId30"/>
    <p:sldId id="394" r:id="rId31"/>
    <p:sldId id="395" r:id="rId32"/>
    <p:sldId id="396" r:id="rId33"/>
    <p:sldId id="397" r:id="rId34"/>
    <p:sldId id="398" r:id="rId35"/>
    <p:sldId id="399" r:id="rId36"/>
    <p:sldId id="401" r:id="rId37"/>
    <p:sldId id="403" r:id="rId38"/>
    <p:sldId id="402" r:id="rId39"/>
    <p:sldId id="330" r:id="rId40"/>
    <p:sldId id="407" r:id="rId41"/>
    <p:sldId id="421" r:id="rId42"/>
    <p:sldId id="424" r:id="rId43"/>
    <p:sldId id="425" r:id="rId44"/>
    <p:sldId id="347" r:id="rId45"/>
    <p:sldId id="426" r:id="rId46"/>
    <p:sldId id="427" r:id="rId47"/>
    <p:sldId id="428" r:id="rId48"/>
    <p:sldId id="422" r:id="rId49"/>
    <p:sldId id="391" r:id="rId50"/>
    <p:sldId id="423" r:id="rId51"/>
    <p:sldId id="406"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23054-38D3-44CE-BA25-3C476230CF3C}" v="16" dt="2025-07-09T20:26:38.028"/>
    <p1510:client id="{E440D8C1-E679-5442-4724-81A19D0B65B3}" v="20" dt="2025-07-10T23:47:44.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660"/>
  </p:normalViewPr>
  <p:slideViewPr>
    <p:cSldViewPr snapToGrid="0">
      <p:cViewPr varScale="1">
        <p:scale>
          <a:sx n="97" d="100"/>
          <a:sy n="97" d="100"/>
        </p:scale>
        <p:origin x="96" y="252"/>
      </p:cViewPr>
      <p:guideLst/>
    </p:cSldViewPr>
  </p:slideViewPr>
  <p:notesTextViewPr>
    <p:cViewPr>
      <p:scale>
        <a:sx n="1" d="1"/>
        <a:sy n="1" d="1"/>
      </p:scale>
      <p:origin x="0" y="0"/>
    </p:cViewPr>
  </p:notesTextViewPr>
  <p:notesViewPr>
    <p:cSldViewPr snapToGrid="0">
      <p:cViewPr varScale="1">
        <p:scale>
          <a:sx n="83" d="100"/>
          <a:sy n="83" d="100"/>
        </p:scale>
        <p:origin x="270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259EB27-C56A-4573-A9BD-E116EE741163}" type="datetimeFigureOut">
              <a:rPr lang="en-US" smtClean="0"/>
              <a:t>4/29/2026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EEF4715-9EF4-41AA-A362-DF588F2CA4F7}" type="slidenum">
              <a:rPr lang="en-US" smtClean="0"/>
              <a:t>‹#›</a:t>
            </a:fld>
            <a:endParaRPr lang="en-US"/>
          </a:p>
        </p:txBody>
      </p:sp>
    </p:spTree>
    <p:extLst>
      <p:ext uri="{BB962C8B-B14F-4D97-AF65-F5344CB8AC3E}">
        <p14:creationId xmlns:p14="http://schemas.microsoft.com/office/powerpoint/2010/main" val="291646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you. It’s an honor and privilege to be here with you today.  I’m really excited to talk with you about requests for production – as strange at that may sound!</a:t>
            </a:r>
          </a:p>
          <a:p>
            <a:endParaRPr lang="en-US" sz="1600" dirty="0"/>
          </a:p>
          <a:p>
            <a:r>
              <a:rPr lang="en-US" sz="1600" dirty="0"/>
              <a:t>Today we're going to talk about how the quality of your discovery requests drives almost everything that follows — the responses, the objections, the motion practice, and the cost. </a:t>
            </a:r>
          </a:p>
          <a:p>
            <a:r>
              <a:rPr lang="en-US" sz="1600" dirty="0"/>
              <a:t>Let's start with why that framing matters.</a:t>
            </a:r>
          </a:p>
        </p:txBody>
      </p:sp>
      <p:sp>
        <p:nvSpPr>
          <p:cNvPr id="4" name="Slide Number Placeholder 3"/>
          <p:cNvSpPr>
            <a:spLocks noGrp="1"/>
          </p:cNvSpPr>
          <p:nvPr>
            <p:ph type="sldNum" sz="quarter" idx="5"/>
          </p:nvPr>
        </p:nvSpPr>
        <p:spPr/>
        <p:txBody>
          <a:bodyPr/>
          <a:lstStyle/>
          <a:p>
            <a:fld id="{BEEF4715-9EF4-41AA-A362-DF588F2CA4F7}" type="slidenum">
              <a:rPr lang="en-US" smtClean="0"/>
              <a:t>1</a:t>
            </a:fld>
            <a:endParaRPr lang="en-US"/>
          </a:p>
        </p:txBody>
      </p:sp>
    </p:spTree>
    <p:extLst>
      <p:ext uri="{BB962C8B-B14F-4D97-AF65-F5344CB8AC3E}">
        <p14:creationId xmlns:p14="http://schemas.microsoft.com/office/powerpoint/2010/main" val="770546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Even relevant, non-privileged information is subject to a proportionality overlay — </a:t>
            </a:r>
            <a:r>
              <a:rPr lang="en-US" sz="1600" i="1" dirty="0"/>
              <a:t>In re State Farm Lloyds</a:t>
            </a:r>
            <a:r>
              <a:rPr lang="en-US" sz="1600" dirty="0"/>
              <a:t> makes that explicit. </a:t>
            </a:r>
          </a:p>
          <a:p>
            <a:endParaRPr lang="en-US" sz="1600" dirty="0"/>
          </a:p>
          <a:p>
            <a:r>
              <a:rPr lang="en-US" sz="1600" dirty="0"/>
              <a:t>And critically, the court can limit discovery on its own initiative when the request is cumulative, available elsewhere, or the burden outweighs the benefit.</a:t>
            </a:r>
          </a:p>
        </p:txBody>
      </p:sp>
      <p:sp>
        <p:nvSpPr>
          <p:cNvPr id="4" name="Slide Number Placeholder 3"/>
          <p:cNvSpPr>
            <a:spLocks noGrp="1"/>
          </p:cNvSpPr>
          <p:nvPr>
            <p:ph type="sldNum" sz="quarter" idx="5"/>
          </p:nvPr>
        </p:nvSpPr>
        <p:spPr/>
        <p:txBody>
          <a:bodyPr/>
          <a:lstStyle/>
          <a:p>
            <a:fld id="{BEEF4715-9EF4-41AA-A362-DF588F2CA4F7}" type="slidenum">
              <a:rPr lang="en-US" smtClean="0"/>
              <a:t>10</a:t>
            </a:fld>
            <a:endParaRPr lang="en-US"/>
          </a:p>
        </p:txBody>
      </p:sp>
    </p:spTree>
    <p:extLst>
      <p:ext uri="{BB962C8B-B14F-4D97-AF65-F5344CB8AC3E}">
        <p14:creationId xmlns:p14="http://schemas.microsoft.com/office/powerpoint/2010/main" val="405163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11</a:t>
            </a:fld>
            <a:endParaRPr lang="en-US"/>
          </a:p>
        </p:txBody>
      </p:sp>
    </p:spTree>
    <p:extLst>
      <p:ext uri="{BB962C8B-B14F-4D97-AF65-F5344CB8AC3E}">
        <p14:creationId xmlns:p14="http://schemas.microsoft.com/office/powerpoint/2010/main" val="39874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that we have discussed the scope of discovery, let's turn to the rule that governs how requests must actually be written.</a:t>
            </a:r>
          </a:p>
        </p:txBody>
      </p:sp>
      <p:sp>
        <p:nvSpPr>
          <p:cNvPr id="4" name="Slide Number Placeholder 3"/>
          <p:cNvSpPr>
            <a:spLocks noGrp="1"/>
          </p:cNvSpPr>
          <p:nvPr>
            <p:ph type="sldNum" sz="quarter" idx="5"/>
          </p:nvPr>
        </p:nvSpPr>
        <p:spPr/>
        <p:txBody>
          <a:bodyPr/>
          <a:lstStyle/>
          <a:p>
            <a:fld id="{BEEF4715-9EF4-41AA-A362-DF588F2CA4F7}" type="slidenum">
              <a:rPr lang="en-US" smtClean="0"/>
              <a:t>12</a:t>
            </a:fld>
            <a:endParaRPr lang="en-US"/>
          </a:p>
        </p:txBody>
      </p:sp>
    </p:spTree>
    <p:extLst>
      <p:ext uri="{BB962C8B-B14F-4D97-AF65-F5344CB8AC3E}">
        <p14:creationId xmlns:p14="http://schemas.microsoft.com/office/powerpoint/2010/main" val="507535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Rule 196.1(b) is the north star when it comes to drafting requests for production.</a:t>
            </a:r>
          </a:p>
          <a:p>
            <a:endParaRPr lang="en-US" sz="1600" dirty="0"/>
          </a:p>
          <a:p>
            <a:r>
              <a:rPr lang="en-US" sz="1600" dirty="0"/>
              <a:t>Everything in this section is just unpacking what "reasonable particularity" looks like in practice.</a:t>
            </a:r>
          </a:p>
        </p:txBody>
      </p:sp>
      <p:sp>
        <p:nvSpPr>
          <p:cNvPr id="4" name="Slide Number Placeholder 3"/>
          <p:cNvSpPr>
            <a:spLocks noGrp="1"/>
          </p:cNvSpPr>
          <p:nvPr>
            <p:ph type="sldNum" sz="quarter" idx="5"/>
          </p:nvPr>
        </p:nvSpPr>
        <p:spPr/>
        <p:txBody>
          <a:bodyPr/>
          <a:lstStyle/>
          <a:p>
            <a:fld id="{BEEF4715-9EF4-41AA-A362-DF588F2CA4F7}" type="slidenum">
              <a:rPr lang="en-US" smtClean="0"/>
              <a:t>13</a:t>
            </a:fld>
            <a:endParaRPr lang="en-US"/>
          </a:p>
        </p:txBody>
      </p:sp>
    </p:spTree>
    <p:extLst>
      <p:ext uri="{BB962C8B-B14F-4D97-AF65-F5344CB8AC3E}">
        <p14:creationId xmlns:p14="http://schemas.microsoft.com/office/powerpoint/2010/main" val="135163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14</a:t>
            </a:fld>
            <a:endParaRPr lang="en-US"/>
          </a:p>
        </p:txBody>
      </p:sp>
    </p:spTree>
    <p:extLst>
      <p:ext uri="{BB962C8B-B14F-4D97-AF65-F5344CB8AC3E}">
        <p14:creationId xmlns:p14="http://schemas.microsoft.com/office/powerpoint/2010/main" val="85559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15</a:t>
            </a:fld>
            <a:endParaRPr lang="en-US"/>
          </a:p>
        </p:txBody>
      </p:sp>
    </p:spTree>
    <p:extLst>
      <p:ext uri="{BB962C8B-B14F-4D97-AF65-F5344CB8AC3E}">
        <p14:creationId xmlns:p14="http://schemas.microsoft.com/office/powerpoint/2010/main" val="379279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Treat documents and communications as separate categories — don't bury one inside the other or chain definitions together.</a:t>
            </a:r>
          </a:p>
        </p:txBody>
      </p:sp>
      <p:sp>
        <p:nvSpPr>
          <p:cNvPr id="4" name="Slide Number Placeholder 3"/>
          <p:cNvSpPr>
            <a:spLocks noGrp="1"/>
          </p:cNvSpPr>
          <p:nvPr>
            <p:ph type="sldNum" sz="quarter" idx="5"/>
          </p:nvPr>
        </p:nvSpPr>
        <p:spPr/>
        <p:txBody>
          <a:bodyPr/>
          <a:lstStyle/>
          <a:p>
            <a:fld id="{BEEF4715-9EF4-41AA-A362-DF588F2CA4F7}" type="slidenum">
              <a:rPr lang="en-US" smtClean="0"/>
              <a:t>16</a:t>
            </a:fld>
            <a:endParaRPr lang="en-US"/>
          </a:p>
        </p:txBody>
      </p:sp>
    </p:spTree>
    <p:extLst>
      <p:ext uri="{BB962C8B-B14F-4D97-AF65-F5344CB8AC3E}">
        <p14:creationId xmlns:p14="http://schemas.microsoft.com/office/powerpoint/2010/main" val="1408031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a:t>
            </a:r>
          </a:p>
          <a:p>
            <a:endParaRPr lang="en-US" sz="1600" dirty="0"/>
          </a:p>
          <a:p>
            <a:r>
              <a:rPr lang="en-US" sz="1600" dirty="0"/>
              <a:t>END: Federal courts have repeatedly struck it down as overbroad, and Texas courts will look to that authority.</a:t>
            </a:r>
          </a:p>
        </p:txBody>
      </p:sp>
      <p:sp>
        <p:nvSpPr>
          <p:cNvPr id="4" name="Slide Number Placeholder 3"/>
          <p:cNvSpPr>
            <a:spLocks noGrp="1"/>
          </p:cNvSpPr>
          <p:nvPr>
            <p:ph type="sldNum" sz="quarter" idx="5"/>
          </p:nvPr>
        </p:nvSpPr>
        <p:spPr/>
        <p:txBody>
          <a:bodyPr/>
          <a:lstStyle/>
          <a:p>
            <a:fld id="{BEEF4715-9EF4-41AA-A362-DF588F2CA4F7}" type="slidenum">
              <a:rPr lang="en-US" smtClean="0"/>
              <a:t>17</a:t>
            </a:fld>
            <a:endParaRPr lang="en-US"/>
          </a:p>
        </p:txBody>
      </p:sp>
    </p:spTree>
    <p:extLst>
      <p:ext uri="{BB962C8B-B14F-4D97-AF65-F5344CB8AC3E}">
        <p14:creationId xmlns:p14="http://schemas.microsoft.com/office/powerpoint/2010/main" val="89251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Judge Dietz estimates about 90% of the discovery hearings he's heard come from requests built around language like this.</a:t>
            </a:r>
          </a:p>
        </p:txBody>
      </p:sp>
      <p:sp>
        <p:nvSpPr>
          <p:cNvPr id="4" name="Slide Number Placeholder 3"/>
          <p:cNvSpPr>
            <a:spLocks noGrp="1"/>
          </p:cNvSpPr>
          <p:nvPr>
            <p:ph type="sldNum" sz="quarter" idx="5"/>
          </p:nvPr>
        </p:nvSpPr>
        <p:spPr/>
        <p:txBody>
          <a:bodyPr/>
          <a:lstStyle/>
          <a:p>
            <a:fld id="{BEEF4715-9EF4-41AA-A362-DF588F2CA4F7}" type="slidenum">
              <a:rPr lang="en-US" smtClean="0"/>
              <a:t>18</a:t>
            </a:fld>
            <a:endParaRPr lang="en-US"/>
          </a:p>
        </p:txBody>
      </p:sp>
    </p:spTree>
    <p:extLst>
      <p:ext uri="{BB962C8B-B14F-4D97-AF65-F5344CB8AC3E}">
        <p14:creationId xmlns:p14="http://schemas.microsoft.com/office/powerpoint/2010/main" val="3013996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put the rules into practice with a fact pattern most of us see regularly.</a:t>
            </a:r>
          </a:p>
        </p:txBody>
      </p:sp>
      <p:sp>
        <p:nvSpPr>
          <p:cNvPr id="4" name="Slide Number Placeholder 3"/>
          <p:cNvSpPr>
            <a:spLocks noGrp="1"/>
          </p:cNvSpPr>
          <p:nvPr>
            <p:ph type="sldNum" sz="quarter" idx="5"/>
          </p:nvPr>
        </p:nvSpPr>
        <p:spPr/>
        <p:txBody>
          <a:bodyPr/>
          <a:lstStyle/>
          <a:p>
            <a:fld id="{BEEF4715-9EF4-41AA-A362-DF588F2CA4F7}" type="slidenum">
              <a:rPr lang="en-US" smtClean="0"/>
              <a:t>19</a:t>
            </a:fld>
            <a:endParaRPr lang="en-US"/>
          </a:p>
        </p:txBody>
      </p:sp>
    </p:spTree>
    <p:extLst>
      <p:ext uri="{BB962C8B-B14F-4D97-AF65-F5344CB8AC3E}">
        <p14:creationId xmlns:p14="http://schemas.microsoft.com/office/powerpoint/2010/main" val="345164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a:t>
            </a:r>
          </a:p>
        </p:txBody>
      </p:sp>
      <p:sp>
        <p:nvSpPr>
          <p:cNvPr id="4" name="Slide Number Placeholder 3"/>
          <p:cNvSpPr>
            <a:spLocks noGrp="1"/>
          </p:cNvSpPr>
          <p:nvPr>
            <p:ph type="sldNum" sz="quarter" idx="5"/>
          </p:nvPr>
        </p:nvSpPr>
        <p:spPr/>
        <p:txBody>
          <a:bodyPr/>
          <a:lstStyle/>
          <a:p>
            <a:fld id="{BEEF4715-9EF4-41AA-A362-DF588F2CA4F7}" type="slidenum">
              <a:rPr lang="en-US" smtClean="0"/>
              <a:t>2</a:t>
            </a:fld>
            <a:endParaRPr lang="en-US"/>
          </a:p>
        </p:txBody>
      </p:sp>
    </p:spTree>
    <p:extLst>
      <p:ext uri="{BB962C8B-B14F-4D97-AF65-F5344CB8AC3E}">
        <p14:creationId xmlns:p14="http://schemas.microsoft.com/office/powerpoint/2010/main" val="1422497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20</a:t>
            </a:fld>
            <a:endParaRPr lang="en-US"/>
          </a:p>
        </p:txBody>
      </p:sp>
    </p:spTree>
    <p:extLst>
      <p:ext uri="{BB962C8B-B14F-4D97-AF65-F5344CB8AC3E}">
        <p14:creationId xmlns:p14="http://schemas.microsoft.com/office/powerpoint/2010/main" val="2709787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21</a:t>
            </a:fld>
            <a:endParaRPr lang="en-US"/>
          </a:p>
        </p:txBody>
      </p:sp>
    </p:spTree>
    <p:extLst>
      <p:ext uri="{BB962C8B-B14F-4D97-AF65-F5344CB8AC3E}">
        <p14:creationId xmlns:p14="http://schemas.microsoft.com/office/powerpoint/2010/main" val="4141154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22</a:t>
            </a:fld>
            <a:endParaRPr lang="en-US"/>
          </a:p>
        </p:txBody>
      </p:sp>
    </p:spTree>
    <p:extLst>
      <p:ext uri="{BB962C8B-B14F-4D97-AF65-F5344CB8AC3E}">
        <p14:creationId xmlns:p14="http://schemas.microsoft.com/office/powerpoint/2010/main" val="157294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23</a:t>
            </a:fld>
            <a:endParaRPr lang="en-US"/>
          </a:p>
        </p:txBody>
      </p:sp>
    </p:spTree>
    <p:extLst>
      <p:ext uri="{BB962C8B-B14F-4D97-AF65-F5344CB8AC3E}">
        <p14:creationId xmlns:p14="http://schemas.microsoft.com/office/powerpoint/2010/main" val="831597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24</a:t>
            </a:fld>
            <a:endParaRPr lang="en-US"/>
          </a:p>
        </p:txBody>
      </p:sp>
    </p:spTree>
    <p:extLst>
      <p:ext uri="{BB962C8B-B14F-4D97-AF65-F5344CB8AC3E}">
        <p14:creationId xmlns:p14="http://schemas.microsoft.com/office/powerpoint/2010/main" val="3959585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25</a:t>
            </a:fld>
            <a:endParaRPr lang="en-US"/>
          </a:p>
        </p:txBody>
      </p:sp>
    </p:spTree>
    <p:extLst>
      <p:ext uri="{BB962C8B-B14F-4D97-AF65-F5344CB8AC3E}">
        <p14:creationId xmlns:p14="http://schemas.microsoft.com/office/powerpoint/2010/main" val="2463133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b="1" dirty="0"/>
          </a:p>
        </p:txBody>
      </p:sp>
      <p:sp>
        <p:nvSpPr>
          <p:cNvPr id="4" name="Slide Number Placeholder 3"/>
          <p:cNvSpPr>
            <a:spLocks noGrp="1"/>
          </p:cNvSpPr>
          <p:nvPr>
            <p:ph type="sldNum" sz="quarter" idx="5"/>
          </p:nvPr>
        </p:nvSpPr>
        <p:spPr/>
        <p:txBody>
          <a:bodyPr/>
          <a:lstStyle/>
          <a:p>
            <a:fld id="{BEEF4715-9EF4-41AA-A362-DF588F2CA4F7}" type="slidenum">
              <a:rPr lang="en-US" smtClean="0"/>
              <a:t>26</a:t>
            </a:fld>
            <a:endParaRPr lang="en-US"/>
          </a:p>
        </p:txBody>
      </p:sp>
    </p:spTree>
    <p:extLst>
      <p:ext uri="{BB962C8B-B14F-4D97-AF65-F5344CB8AC3E}">
        <p14:creationId xmlns:p14="http://schemas.microsoft.com/office/powerpoint/2010/main" val="4200097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27</a:t>
            </a:fld>
            <a:endParaRPr lang="en-US"/>
          </a:p>
        </p:txBody>
      </p:sp>
    </p:spTree>
    <p:extLst>
      <p:ext uri="{BB962C8B-B14F-4D97-AF65-F5344CB8AC3E}">
        <p14:creationId xmlns:p14="http://schemas.microsoft.com/office/powerpoint/2010/main" val="1538717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28</a:t>
            </a:fld>
            <a:endParaRPr lang="en-US"/>
          </a:p>
        </p:txBody>
      </p:sp>
    </p:spTree>
    <p:extLst>
      <p:ext uri="{BB962C8B-B14F-4D97-AF65-F5344CB8AC3E}">
        <p14:creationId xmlns:p14="http://schemas.microsoft.com/office/powerpoint/2010/main" val="2030077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let's talk about why you object and how you can do it in a defensible manner.</a:t>
            </a:r>
          </a:p>
        </p:txBody>
      </p:sp>
      <p:sp>
        <p:nvSpPr>
          <p:cNvPr id="4" name="Slide Number Placeholder 3"/>
          <p:cNvSpPr>
            <a:spLocks noGrp="1"/>
          </p:cNvSpPr>
          <p:nvPr>
            <p:ph type="sldNum" sz="quarter" idx="5"/>
          </p:nvPr>
        </p:nvSpPr>
        <p:spPr/>
        <p:txBody>
          <a:bodyPr/>
          <a:lstStyle/>
          <a:p>
            <a:fld id="{BEEF4715-9EF4-41AA-A362-DF588F2CA4F7}" type="slidenum">
              <a:rPr lang="en-US" smtClean="0"/>
              <a:t>29</a:t>
            </a:fld>
            <a:endParaRPr lang="en-US"/>
          </a:p>
        </p:txBody>
      </p:sp>
    </p:spTree>
    <p:extLst>
      <p:ext uri="{BB962C8B-B14F-4D97-AF65-F5344CB8AC3E}">
        <p14:creationId xmlns:p14="http://schemas.microsoft.com/office/powerpoint/2010/main" val="322787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THROUGH: </a:t>
            </a:r>
          </a:p>
          <a:p>
            <a:endParaRPr lang="en-US" sz="1600" dirty="0"/>
          </a:p>
          <a:p>
            <a:r>
              <a:rPr lang="en-US" sz="1600" dirty="0"/>
              <a:t>Here is where we are headed: governing principles, scope, drafting requests, drafting objections, and finally responding. </a:t>
            </a:r>
          </a:p>
          <a:p>
            <a:endParaRPr lang="en-US" sz="1600" dirty="0"/>
          </a:p>
          <a:p>
            <a:r>
              <a:rPr lang="en-US" sz="1600" dirty="0"/>
              <a:t>The exercises in the middle will tie the rules to real fact patterns.</a:t>
            </a:r>
          </a:p>
        </p:txBody>
      </p:sp>
      <p:sp>
        <p:nvSpPr>
          <p:cNvPr id="4" name="Slide Number Placeholder 3"/>
          <p:cNvSpPr>
            <a:spLocks noGrp="1"/>
          </p:cNvSpPr>
          <p:nvPr>
            <p:ph type="sldNum" sz="quarter" idx="5"/>
          </p:nvPr>
        </p:nvSpPr>
        <p:spPr/>
        <p:txBody>
          <a:bodyPr/>
          <a:lstStyle/>
          <a:p>
            <a:fld id="{BEEF4715-9EF4-41AA-A362-DF588F2CA4F7}" type="slidenum">
              <a:rPr lang="en-US" smtClean="0"/>
              <a:t>3</a:t>
            </a:fld>
            <a:endParaRPr lang="en-US"/>
          </a:p>
        </p:txBody>
      </p:sp>
    </p:spTree>
    <p:extLst>
      <p:ext uri="{BB962C8B-B14F-4D97-AF65-F5344CB8AC3E}">
        <p14:creationId xmlns:p14="http://schemas.microsoft.com/office/powerpoint/2010/main" val="2391522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Objections aren’t just reflexes — they're strategy. </a:t>
            </a:r>
          </a:p>
          <a:p>
            <a:endParaRPr lang="en-US" sz="1600" dirty="0"/>
          </a:p>
          <a:p>
            <a:r>
              <a:rPr lang="en-US" sz="1600" dirty="0"/>
              <a:t>There are at least four distinct reasons to assert an objection to a request for production.</a:t>
            </a:r>
          </a:p>
        </p:txBody>
      </p:sp>
      <p:sp>
        <p:nvSpPr>
          <p:cNvPr id="4" name="Slide Number Placeholder 3"/>
          <p:cNvSpPr>
            <a:spLocks noGrp="1"/>
          </p:cNvSpPr>
          <p:nvPr>
            <p:ph type="sldNum" sz="quarter" idx="5"/>
          </p:nvPr>
        </p:nvSpPr>
        <p:spPr/>
        <p:txBody>
          <a:bodyPr/>
          <a:lstStyle/>
          <a:p>
            <a:fld id="{BEEF4715-9EF4-41AA-A362-DF588F2CA4F7}" type="slidenum">
              <a:rPr lang="en-US" smtClean="0"/>
              <a:t>30</a:t>
            </a:fld>
            <a:endParaRPr lang="en-US"/>
          </a:p>
        </p:txBody>
      </p:sp>
    </p:spTree>
    <p:extLst>
      <p:ext uri="{BB962C8B-B14F-4D97-AF65-F5344CB8AC3E}">
        <p14:creationId xmlns:p14="http://schemas.microsoft.com/office/powerpoint/2010/main" val="890705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31</a:t>
            </a:fld>
            <a:endParaRPr lang="en-US"/>
          </a:p>
        </p:txBody>
      </p:sp>
    </p:spTree>
    <p:extLst>
      <p:ext uri="{BB962C8B-B14F-4D97-AF65-F5344CB8AC3E}">
        <p14:creationId xmlns:p14="http://schemas.microsoft.com/office/powerpoint/2010/main" val="2919190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32</a:t>
            </a:fld>
            <a:endParaRPr lang="en-US"/>
          </a:p>
        </p:txBody>
      </p:sp>
    </p:spTree>
    <p:extLst>
      <p:ext uri="{BB962C8B-B14F-4D97-AF65-F5344CB8AC3E}">
        <p14:creationId xmlns:p14="http://schemas.microsoft.com/office/powerpoint/2010/main" val="2334332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33</a:t>
            </a:fld>
            <a:endParaRPr lang="en-US"/>
          </a:p>
        </p:txBody>
      </p:sp>
    </p:spTree>
    <p:extLst>
      <p:ext uri="{BB962C8B-B14F-4D97-AF65-F5344CB8AC3E}">
        <p14:creationId xmlns:p14="http://schemas.microsoft.com/office/powerpoint/2010/main" val="3275907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34</a:t>
            </a:fld>
            <a:endParaRPr lang="en-US"/>
          </a:p>
        </p:txBody>
      </p:sp>
    </p:spTree>
    <p:extLst>
      <p:ext uri="{BB962C8B-B14F-4D97-AF65-F5344CB8AC3E}">
        <p14:creationId xmlns:p14="http://schemas.microsoft.com/office/powerpoint/2010/main" val="448066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35</a:t>
            </a:fld>
            <a:endParaRPr lang="en-US"/>
          </a:p>
        </p:txBody>
      </p:sp>
    </p:spTree>
    <p:extLst>
      <p:ext uri="{BB962C8B-B14F-4D97-AF65-F5344CB8AC3E}">
        <p14:creationId xmlns:p14="http://schemas.microsoft.com/office/powerpoint/2010/main" val="3990727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defensible objection has three main ingredients: </a:t>
            </a:r>
          </a:p>
          <a:p>
            <a:endParaRPr lang="en-US" sz="1600" dirty="0"/>
          </a:p>
          <a:p>
            <a:r>
              <a:rPr lang="en-US" sz="1600" dirty="0"/>
              <a:t>1. the specific legal and factual basis. </a:t>
            </a:r>
          </a:p>
          <a:p>
            <a:r>
              <a:rPr lang="en-US" sz="1600" dirty="0"/>
              <a:t>2. An explanation of why it applies, and </a:t>
            </a:r>
          </a:p>
          <a:p>
            <a:r>
              <a:rPr lang="en-US" sz="1600" dirty="0"/>
              <a:t>3. Stating the extent of the responding party’s refusal to comply. </a:t>
            </a:r>
          </a:p>
          <a:p>
            <a:endParaRPr lang="en-US" sz="1600" dirty="0"/>
          </a:p>
          <a:p>
            <a:r>
              <a:rPr lang="en-US" sz="1600" dirty="0"/>
              <a:t>Miss any of those and you're vulnerable to a "boilerplate" attack.</a:t>
            </a:r>
          </a:p>
        </p:txBody>
      </p:sp>
      <p:sp>
        <p:nvSpPr>
          <p:cNvPr id="4" name="Slide Number Placeholder 3"/>
          <p:cNvSpPr>
            <a:spLocks noGrp="1"/>
          </p:cNvSpPr>
          <p:nvPr>
            <p:ph type="sldNum" sz="quarter" idx="5"/>
          </p:nvPr>
        </p:nvSpPr>
        <p:spPr/>
        <p:txBody>
          <a:bodyPr/>
          <a:lstStyle/>
          <a:p>
            <a:fld id="{BEEF4715-9EF4-41AA-A362-DF588F2CA4F7}" type="slidenum">
              <a:rPr lang="en-US" smtClean="0"/>
              <a:t>36</a:t>
            </a:fld>
            <a:endParaRPr lang="en-US"/>
          </a:p>
        </p:txBody>
      </p:sp>
    </p:spTree>
    <p:extLst>
      <p:ext uri="{BB962C8B-B14F-4D97-AF65-F5344CB8AC3E}">
        <p14:creationId xmlns:p14="http://schemas.microsoft.com/office/powerpoint/2010/main" val="598661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Boilerplate isn't about copy-and-paste — </a:t>
            </a:r>
            <a:r>
              <a:rPr lang="en-US" sz="1600" i="1" dirty="0"/>
              <a:t>In re Gautreaux</a:t>
            </a:r>
            <a:r>
              <a:rPr lang="en-US" sz="1600" dirty="0"/>
              <a:t> makes clear that the same objection can apply across similar requests. </a:t>
            </a:r>
          </a:p>
          <a:p>
            <a:endParaRPr lang="en-US" sz="1600" dirty="0"/>
          </a:p>
          <a:p>
            <a:r>
              <a:rPr lang="en-US" sz="1600" dirty="0"/>
              <a:t>The real problem is an objection that fails to explain </a:t>
            </a:r>
            <a:r>
              <a:rPr lang="en-US" sz="1600" i="1" dirty="0"/>
              <a:t>why</a:t>
            </a:r>
            <a:r>
              <a:rPr lang="en-US" sz="1600" dirty="0"/>
              <a:t> it applies to the request in front of it.</a:t>
            </a:r>
          </a:p>
        </p:txBody>
      </p:sp>
      <p:sp>
        <p:nvSpPr>
          <p:cNvPr id="4" name="Slide Number Placeholder 3"/>
          <p:cNvSpPr>
            <a:spLocks noGrp="1"/>
          </p:cNvSpPr>
          <p:nvPr>
            <p:ph type="sldNum" sz="quarter" idx="5"/>
          </p:nvPr>
        </p:nvSpPr>
        <p:spPr/>
        <p:txBody>
          <a:bodyPr/>
          <a:lstStyle/>
          <a:p>
            <a:fld id="{BEEF4715-9EF4-41AA-A362-DF588F2CA4F7}" type="slidenum">
              <a:rPr lang="en-US" smtClean="0"/>
              <a:t>37</a:t>
            </a:fld>
            <a:endParaRPr lang="en-US"/>
          </a:p>
        </p:txBody>
      </p:sp>
    </p:spTree>
    <p:extLst>
      <p:ext uri="{BB962C8B-B14F-4D97-AF65-F5344CB8AC3E}">
        <p14:creationId xmlns:p14="http://schemas.microsoft.com/office/powerpoint/2010/main" val="2681953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38</a:t>
            </a:fld>
            <a:endParaRPr lang="en-US"/>
          </a:p>
        </p:txBody>
      </p:sp>
    </p:spTree>
    <p:extLst>
      <p:ext uri="{BB962C8B-B14F-4D97-AF65-F5344CB8AC3E}">
        <p14:creationId xmlns:p14="http://schemas.microsoft.com/office/powerpoint/2010/main" val="3291554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federal courts have largely killed the "subject to" practice as misleading and required transparency about what is being withheld. </a:t>
            </a:r>
          </a:p>
          <a:p>
            <a:endParaRPr lang="en-US" sz="1600" dirty="0"/>
          </a:p>
          <a:p>
            <a:r>
              <a:rPr lang="en-US" sz="1600" dirty="0"/>
              <a:t>Texas Rule 193.2 doesn't go that far, but it still requires you to state the </a:t>
            </a:r>
            <a:r>
              <a:rPr lang="en-US" sz="1600" i="1" dirty="0"/>
              <a:t>extent</a:t>
            </a:r>
            <a:r>
              <a:rPr lang="en-US" sz="1600" dirty="0"/>
              <a:t> of refusal — which is similar, but not precisely the same requirement.</a:t>
            </a:r>
          </a:p>
        </p:txBody>
      </p:sp>
      <p:sp>
        <p:nvSpPr>
          <p:cNvPr id="4" name="Slide Number Placeholder 3"/>
          <p:cNvSpPr>
            <a:spLocks noGrp="1"/>
          </p:cNvSpPr>
          <p:nvPr>
            <p:ph type="sldNum" sz="quarter" idx="5"/>
          </p:nvPr>
        </p:nvSpPr>
        <p:spPr/>
        <p:txBody>
          <a:bodyPr/>
          <a:lstStyle/>
          <a:p>
            <a:fld id="{BEEF4715-9EF4-41AA-A362-DF588F2CA4F7}" type="slidenum">
              <a:rPr lang="en-US" smtClean="0"/>
              <a:t>39</a:t>
            </a:fld>
            <a:endParaRPr lang="en-US"/>
          </a:p>
        </p:txBody>
      </p:sp>
    </p:spTree>
    <p:extLst>
      <p:ext uri="{BB962C8B-B14F-4D97-AF65-F5344CB8AC3E}">
        <p14:creationId xmlns:p14="http://schemas.microsoft.com/office/powerpoint/2010/main" val="42866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Before we get to drafting, we need a shared frame for what discovery is supposed to do — and not do.</a:t>
            </a:r>
          </a:p>
        </p:txBody>
      </p:sp>
      <p:sp>
        <p:nvSpPr>
          <p:cNvPr id="4" name="Slide Number Placeholder 3"/>
          <p:cNvSpPr>
            <a:spLocks noGrp="1"/>
          </p:cNvSpPr>
          <p:nvPr>
            <p:ph type="sldNum" sz="quarter" idx="5"/>
          </p:nvPr>
        </p:nvSpPr>
        <p:spPr/>
        <p:txBody>
          <a:bodyPr/>
          <a:lstStyle/>
          <a:p>
            <a:fld id="{BEEF4715-9EF4-41AA-A362-DF588F2CA4F7}" type="slidenum">
              <a:rPr lang="en-US" smtClean="0"/>
              <a:t>4</a:t>
            </a:fld>
            <a:endParaRPr lang="en-US"/>
          </a:p>
        </p:txBody>
      </p:sp>
    </p:spTree>
    <p:extLst>
      <p:ext uri="{BB962C8B-B14F-4D97-AF65-F5344CB8AC3E}">
        <p14:creationId xmlns:p14="http://schemas.microsoft.com/office/powerpoint/2010/main" val="3790524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a:t>
            </a:r>
          </a:p>
          <a:p>
            <a:endParaRPr lang="en-US" sz="1600" dirty="0"/>
          </a:p>
          <a:p>
            <a:r>
              <a:rPr lang="en-US" sz="1600" dirty="0"/>
              <a:t>END: Let's look at examples.</a:t>
            </a:r>
          </a:p>
        </p:txBody>
      </p:sp>
      <p:sp>
        <p:nvSpPr>
          <p:cNvPr id="4" name="Slide Number Placeholder 3"/>
          <p:cNvSpPr>
            <a:spLocks noGrp="1"/>
          </p:cNvSpPr>
          <p:nvPr>
            <p:ph type="sldNum" sz="quarter" idx="5"/>
          </p:nvPr>
        </p:nvSpPr>
        <p:spPr/>
        <p:txBody>
          <a:bodyPr/>
          <a:lstStyle/>
          <a:p>
            <a:fld id="{BEEF4715-9EF4-41AA-A362-DF588F2CA4F7}" type="slidenum">
              <a:rPr lang="en-US" smtClean="0"/>
              <a:t>40</a:t>
            </a:fld>
            <a:endParaRPr lang="en-US"/>
          </a:p>
        </p:txBody>
      </p:sp>
    </p:spTree>
    <p:extLst>
      <p:ext uri="{BB962C8B-B14F-4D97-AF65-F5344CB8AC3E}">
        <p14:creationId xmlns:p14="http://schemas.microsoft.com/office/powerpoint/2010/main" val="1530027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We'll run the same fact pattern back through, this time on the objection side.</a:t>
            </a:r>
          </a:p>
        </p:txBody>
      </p:sp>
      <p:sp>
        <p:nvSpPr>
          <p:cNvPr id="4" name="Slide Number Placeholder 3"/>
          <p:cNvSpPr>
            <a:spLocks noGrp="1"/>
          </p:cNvSpPr>
          <p:nvPr>
            <p:ph type="sldNum" sz="quarter" idx="5"/>
          </p:nvPr>
        </p:nvSpPr>
        <p:spPr/>
        <p:txBody>
          <a:bodyPr/>
          <a:lstStyle/>
          <a:p>
            <a:fld id="{BEEF4715-9EF4-41AA-A362-DF588F2CA4F7}" type="slidenum">
              <a:rPr lang="en-US" smtClean="0"/>
              <a:t>41</a:t>
            </a:fld>
            <a:endParaRPr lang="en-US"/>
          </a:p>
        </p:txBody>
      </p:sp>
    </p:spTree>
    <p:extLst>
      <p:ext uri="{BB962C8B-B14F-4D97-AF65-F5344CB8AC3E}">
        <p14:creationId xmlns:p14="http://schemas.microsoft.com/office/powerpoint/2010/main" val="2474870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F4715-9EF4-41AA-A362-DF588F2CA4F7}" type="slidenum">
              <a:rPr lang="en-US" smtClean="0"/>
              <a:t>42</a:t>
            </a:fld>
            <a:endParaRPr lang="en-US"/>
          </a:p>
        </p:txBody>
      </p:sp>
    </p:spTree>
    <p:extLst>
      <p:ext uri="{BB962C8B-B14F-4D97-AF65-F5344CB8AC3E}">
        <p14:creationId xmlns:p14="http://schemas.microsoft.com/office/powerpoint/2010/main" val="914948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F4715-9EF4-41AA-A362-DF588F2CA4F7}" type="slidenum">
              <a:rPr lang="en-US" smtClean="0"/>
              <a:t>43</a:t>
            </a:fld>
            <a:endParaRPr lang="en-US"/>
          </a:p>
        </p:txBody>
      </p:sp>
    </p:spTree>
    <p:extLst>
      <p:ext uri="{BB962C8B-B14F-4D97-AF65-F5344CB8AC3E}">
        <p14:creationId xmlns:p14="http://schemas.microsoft.com/office/powerpoint/2010/main" val="374899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You'll hear that critique — but the language tracks the case law from </a:t>
            </a:r>
            <a:r>
              <a:rPr lang="en-US" sz="1600" i="1" dirty="0"/>
              <a:t>Lopez v. Don Herring</a:t>
            </a:r>
            <a:r>
              <a:rPr lang="en-US" sz="1600" dirty="0"/>
              <a:t>. </a:t>
            </a:r>
          </a:p>
          <a:p>
            <a:endParaRPr lang="en-US" sz="1600" dirty="0"/>
          </a:p>
          <a:p>
            <a:r>
              <a:rPr lang="en-US" sz="1600" dirty="0"/>
              <a:t>The standard isn't "never use the same words"; it's "explain why those words apply here."</a:t>
            </a:r>
          </a:p>
        </p:txBody>
      </p:sp>
      <p:sp>
        <p:nvSpPr>
          <p:cNvPr id="4" name="Slide Number Placeholder 3"/>
          <p:cNvSpPr>
            <a:spLocks noGrp="1"/>
          </p:cNvSpPr>
          <p:nvPr>
            <p:ph type="sldNum" sz="quarter" idx="5"/>
          </p:nvPr>
        </p:nvSpPr>
        <p:spPr/>
        <p:txBody>
          <a:bodyPr/>
          <a:lstStyle/>
          <a:p>
            <a:fld id="{BEEF4715-9EF4-41AA-A362-DF588F2CA4F7}" type="slidenum">
              <a:rPr lang="en-US" smtClean="0"/>
              <a:t>44</a:t>
            </a:fld>
            <a:endParaRPr lang="en-US"/>
          </a:p>
        </p:txBody>
      </p:sp>
    </p:spTree>
    <p:extLst>
      <p:ext uri="{BB962C8B-B14F-4D97-AF65-F5344CB8AC3E}">
        <p14:creationId xmlns:p14="http://schemas.microsoft.com/office/powerpoint/2010/main" val="106347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F4715-9EF4-41AA-A362-DF588F2CA4F7}" type="slidenum">
              <a:rPr lang="en-US" smtClean="0"/>
              <a:t>45</a:t>
            </a:fld>
            <a:endParaRPr lang="en-US"/>
          </a:p>
        </p:txBody>
      </p:sp>
    </p:spTree>
    <p:extLst>
      <p:ext uri="{BB962C8B-B14F-4D97-AF65-F5344CB8AC3E}">
        <p14:creationId xmlns:p14="http://schemas.microsoft.com/office/powerpoint/2010/main" val="3528069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F4715-9EF4-41AA-A362-DF588F2CA4F7}" type="slidenum">
              <a:rPr lang="en-US" smtClean="0"/>
              <a:t>46</a:t>
            </a:fld>
            <a:endParaRPr lang="en-US"/>
          </a:p>
        </p:txBody>
      </p:sp>
    </p:spTree>
    <p:extLst>
      <p:ext uri="{BB962C8B-B14F-4D97-AF65-F5344CB8AC3E}">
        <p14:creationId xmlns:p14="http://schemas.microsoft.com/office/powerpoint/2010/main" val="303045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F4715-9EF4-41AA-A362-DF588F2CA4F7}" type="slidenum">
              <a:rPr lang="en-US" smtClean="0"/>
              <a:t>47</a:t>
            </a:fld>
            <a:endParaRPr lang="en-US"/>
          </a:p>
        </p:txBody>
      </p:sp>
    </p:spTree>
    <p:extLst>
      <p:ext uri="{BB962C8B-B14F-4D97-AF65-F5344CB8AC3E}">
        <p14:creationId xmlns:p14="http://schemas.microsoft.com/office/powerpoint/2010/main" val="1324565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Drafting and objecting are only half the picture — you also have to manage the production process itself, which is mostly client management.</a:t>
            </a:r>
          </a:p>
        </p:txBody>
      </p:sp>
      <p:sp>
        <p:nvSpPr>
          <p:cNvPr id="4" name="Slide Number Placeholder 3"/>
          <p:cNvSpPr>
            <a:spLocks noGrp="1"/>
          </p:cNvSpPr>
          <p:nvPr>
            <p:ph type="sldNum" sz="quarter" idx="5"/>
          </p:nvPr>
        </p:nvSpPr>
        <p:spPr/>
        <p:txBody>
          <a:bodyPr/>
          <a:lstStyle/>
          <a:p>
            <a:fld id="{BEEF4715-9EF4-41AA-A362-DF588F2CA4F7}" type="slidenum">
              <a:rPr lang="en-US" smtClean="0"/>
              <a:t>48</a:t>
            </a:fld>
            <a:endParaRPr lang="en-US"/>
          </a:p>
        </p:txBody>
      </p:sp>
    </p:spTree>
    <p:extLst>
      <p:ext uri="{BB962C8B-B14F-4D97-AF65-F5344CB8AC3E}">
        <p14:creationId xmlns:p14="http://schemas.microsoft.com/office/powerpoint/2010/main" val="4215804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Most production failures are client failures — missed deadlines, misunderstood scope of "possession, custody, or control," sloppy searches, spoliation. </a:t>
            </a:r>
          </a:p>
          <a:p>
            <a:endParaRPr lang="en-US" sz="1600" dirty="0"/>
          </a:p>
          <a:p>
            <a:r>
              <a:rPr lang="en-US" sz="1600" dirty="0"/>
              <a:t>Walking the client through this checklist in writing avoids most of those problems before they happen.</a:t>
            </a:r>
          </a:p>
        </p:txBody>
      </p:sp>
      <p:sp>
        <p:nvSpPr>
          <p:cNvPr id="4" name="Slide Number Placeholder 3"/>
          <p:cNvSpPr>
            <a:spLocks noGrp="1"/>
          </p:cNvSpPr>
          <p:nvPr>
            <p:ph type="sldNum" sz="quarter" idx="5"/>
          </p:nvPr>
        </p:nvSpPr>
        <p:spPr/>
        <p:txBody>
          <a:bodyPr/>
          <a:lstStyle/>
          <a:p>
            <a:fld id="{BEEF4715-9EF4-41AA-A362-DF588F2CA4F7}" type="slidenum">
              <a:rPr lang="en-US" smtClean="0"/>
              <a:t>49</a:t>
            </a:fld>
            <a:endParaRPr lang="en-US"/>
          </a:p>
        </p:txBody>
      </p:sp>
    </p:spTree>
    <p:extLst>
      <p:ext uri="{BB962C8B-B14F-4D97-AF65-F5344CB8AC3E}">
        <p14:creationId xmlns:p14="http://schemas.microsoft.com/office/powerpoint/2010/main" val="379649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p:txBody>
      </p:sp>
      <p:sp>
        <p:nvSpPr>
          <p:cNvPr id="4" name="Slide Number Placeholder 3"/>
          <p:cNvSpPr>
            <a:spLocks noGrp="1"/>
          </p:cNvSpPr>
          <p:nvPr>
            <p:ph type="sldNum" sz="quarter" idx="5"/>
          </p:nvPr>
        </p:nvSpPr>
        <p:spPr/>
        <p:txBody>
          <a:bodyPr/>
          <a:lstStyle/>
          <a:p>
            <a:fld id="{BEEF4715-9EF4-41AA-A362-DF588F2CA4F7}" type="slidenum">
              <a:rPr lang="en-US" smtClean="0"/>
              <a:t>5</a:t>
            </a:fld>
            <a:endParaRPr lang="en-US"/>
          </a:p>
        </p:txBody>
      </p:sp>
    </p:spTree>
    <p:extLst>
      <p:ext uri="{BB962C8B-B14F-4D97-AF65-F5344CB8AC3E}">
        <p14:creationId xmlns:p14="http://schemas.microsoft.com/office/powerpoint/2010/main" val="2900002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 me leave you with one big takeaway.</a:t>
            </a:r>
          </a:p>
        </p:txBody>
      </p:sp>
      <p:sp>
        <p:nvSpPr>
          <p:cNvPr id="4" name="Slide Number Placeholder 3"/>
          <p:cNvSpPr>
            <a:spLocks noGrp="1"/>
          </p:cNvSpPr>
          <p:nvPr>
            <p:ph type="sldNum" sz="quarter" idx="5"/>
          </p:nvPr>
        </p:nvSpPr>
        <p:spPr/>
        <p:txBody>
          <a:bodyPr/>
          <a:lstStyle/>
          <a:p>
            <a:fld id="{BEEF4715-9EF4-41AA-A362-DF588F2CA4F7}" type="slidenum">
              <a:rPr lang="en-US" smtClean="0"/>
              <a:t>50</a:t>
            </a:fld>
            <a:endParaRPr lang="en-US"/>
          </a:p>
        </p:txBody>
      </p:sp>
    </p:spTree>
    <p:extLst>
      <p:ext uri="{BB962C8B-B14F-4D97-AF65-F5344CB8AC3E}">
        <p14:creationId xmlns:p14="http://schemas.microsoft.com/office/powerpoint/2010/main" val="3596706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F4715-9EF4-41AA-A362-DF588F2CA4F7}" type="slidenum">
              <a:rPr lang="en-US" smtClean="0"/>
              <a:t>51</a:t>
            </a:fld>
            <a:endParaRPr lang="en-US"/>
          </a:p>
        </p:txBody>
      </p:sp>
    </p:spTree>
    <p:extLst>
      <p:ext uri="{BB962C8B-B14F-4D97-AF65-F5344CB8AC3E}">
        <p14:creationId xmlns:p14="http://schemas.microsoft.com/office/powerpoint/2010/main" val="166323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With the principles in mind, let's look at the three boundaries that define the scope.</a:t>
            </a:r>
          </a:p>
        </p:txBody>
      </p:sp>
      <p:sp>
        <p:nvSpPr>
          <p:cNvPr id="4" name="Slide Number Placeholder 3"/>
          <p:cNvSpPr>
            <a:spLocks noGrp="1"/>
          </p:cNvSpPr>
          <p:nvPr>
            <p:ph type="sldNum" sz="quarter" idx="5"/>
          </p:nvPr>
        </p:nvSpPr>
        <p:spPr/>
        <p:txBody>
          <a:bodyPr/>
          <a:lstStyle/>
          <a:p>
            <a:fld id="{BEEF4715-9EF4-41AA-A362-DF588F2CA4F7}" type="slidenum">
              <a:rPr lang="en-US" smtClean="0"/>
              <a:t>6</a:t>
            </a:fld>
            <a:endParaRPr lang="en-US"/>
          </a:p>
        </p:txBody>
      </p:sp>
    </p:spTree>
    <p:extLst>
      <p:ext uri="{BB962C8B-B14F-4D97-AF65-F5344CB8AC3E}">
        <p14:creationId xmlns:p14="http://schemas.microsoft.com/office/powerpoint/2010/main" val="41720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sz="1600" dirty="0"/>
          </a:p>
          <a:p>
            <a:r>
              <a:rPr lang="en-US" sz="1600" dirty="0"/>
              <a:t>END: We'll spend the next few slides on relevance and proportionality because those are where most of the fights happen.</a:t>
            </a:r>
          </a:p>
        </p:txBody>
      </p:sp>
      <p:sp>
        <p:nvSpPr>
          <p:cNvPr id="4" name="Slide Number Placeholder 3"/>
          <p:cNvSpPr>
            <a:spLocks noGrp="1"/>
          </p:cNvSpPr>
          <p:nvPr>
            <p:ph type="sldNum" sz="quarter" idx="5"/>
          </p:nvPr>
        </p:nvSpPr>
        <p:spPr/>
        <p:txBody>
          <a:bodyPr/>
          <a:lstStyle/>
          <a:p>
            <a:fld id="{BEEF4715-9EF4-41AA-A362-DF588F2CA4F7}" type="slidenum">
              <a:rPr lang="en-US" smtClean="0"/>
              <a:t>7</a:t>
            </a:fld>
            <a:endParaRPr lang="en-US"/>
          </a:p>
        </p:txBody>
      </p:sp>
    </p:spTree>
    <p:extLst>
      <p:ext uri="{BB962C8B-B14F-4D97-AF65-F5344CB8AC3E}">
        <p14:creationId xmlns:p14="http://schemas.microsoft.com/office/powerpoint/2010/main" val="264060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&amp; READ</a:t>
            </a:r>
          </a:p>
          <a:p>
            <a:endParaRPr lang="en-US" sz="1600" dirty="0"/>
          </a:p>
          <a:p>
            <a:r>
              <a:rPr lang="en-US" sz="1600" dirty="0"/>
              <a:t>END: If you can't articulate the request is both probative and material, you probably don't have a defensible request.</a:t>
            </a:r>
          </a:p>
        </p:txBody>
      </p:sp>
      <p:sp>
        <p:nvSpPr>
          <p:cNvPr id="4" name="Slide Number Placeholder 3"/>
          <p:cNvSpPr>
            <a:spLocks noGrp="1"/>
          </p:cNvSpPr>
          <p:nvPr>
            <p:ph type="sldNum" sz="quarter" idx="5"/>
          </p:nvPr>
        </p:nvSpPr>
        <p:spPr/>
        <p:txBody>
          <a:bodyPr/>
          <a:lstStyle/>
          <a:p>
            <a:fld id="{BEEF4715-9EF4-41AA-A362-DF588F2CA4F7}" type="slidenum">
              <a:rPr lang="en-US" smtClean="0"/>
              <a:t>8</a:t>
            </a:fld>
            <a:endParaRPr lang="en-US"/>
          </a:p>
        </p:txBody>
      </p:sp>
    </p:spTree>
    <p:extLst>
      <p:ext uri="{BB962C8B-B14F-4D97-AF65-F5344CB8AC3E}">
        <p14:creationId xmlns:p14="http://schemas.microsoft.com/office/powerpoint/2010/main" val="336372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CLICK </a:t>
            </a:r>
          </a:p>
          <a:p>
            <a:endParaRPr lang="en-US" sz="1600" dirty="0"/>
          </a:p>
          <a:p>
            <a:r>
              <a:rPr lang="en-US" sz="1600" dirty="0"/>
              <a:t>Two sources tell you what's "of consequence": the live pleadings and the substantive law. </a:t>
            </a:r>
          </a:p>
          <a:p>
            <a:endParaRPr lang="en-US" sz="1600" dirty="0"/>
          </a:p>
          <a:p>
            <a:r>
              <a:rPr lang="en-US" sz="1600" dirty="0"/>
              <a:t>In a will contest based on undue-influence, the </a:t>
            </a:r>
            <a:r>
              <a:rPr lang="en-US" sz="1600" i="1" dirty="0"/>
              <a:t>Rothermel</a:t>
            </a:r>
            <a:r>
              <a:rPr lang="en-US" sz="1600" dirty="0"/>
              <a:t> factors will frame what is fair game.</a:t>
            </a:r>
          </a:p>
        </p:txBody>
      </p:sp>
      <p:sp>
        <p:nvSpPr>
          <p:cNvPr id="4" name="Slide Number Placeholder 3"/>
          <p:cNvSpPr>
            <a:spLocks noGrp="1"/>
          </p:cNvSpPr>
          <p:nvPr>
            <p:ph type="sldNum" sz="quarter" idx="5"/>
          </p:nvPr>
        </p:nvSpPr>
        <p:spPr/>
        <p:txBody>
          <a:bodyPr/>
          <a:lstStyle/>
          <a:p>
            <a:fld id="{BEEF4715-9EF4-41AA-A362-DF588F2CA4F7}" type="slidenum">
              <a:rPr lang="en-US" smtClean="0"/>
              <a:t>9</a:t>
            </a:fld>
            <a:endParaRPr lang="en-US"/>
          </a:p>
        </p:txBody>
      </p:sp>
    </p:spTree>
    <p:extLst>
      <p:ext uri="{BB962C8B-B14F-4D97-AF65-F5344CB8AC3E}">
        <p14:creationId xmlns:p14="http://schemas.microsoft.com/office/powerpoint/2010/main" val="211641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7542-E6D1-4FA9-BD94-EDAF524C1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47364E-888E-472F-B135-5ED851749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8ABD1C-D656-40AC-BBA9-01B78CA7D4EA}"/>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5" name="Footer Placeholder 4">
            <a:extLst>
              <a:ext uri="{FF2B5EF4-FFF2-40B4-BE49-F238E27FC236}">
                <a16:creationId xmlns:a16="http://schemas.microsoft.com/office/drawing/2014/main" id="{15A3E2F5-8C8A-4E82-AB32-2A36FB573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F549D-8F15-4958-A594-FE5599FB15AB}"/>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268579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0E31-2420-4C98-AEF6-6C607F2006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89DA8A-96D3-48DD-84CF-3C0CB671EB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4A441-EB8B-4B7F-BF9F-2C8F23449344}"/>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5" name="Footer Placeholder 4">
            <a:extLst>
              <a:ext uri="{FF2B5EF4-FFF2-40B4-BE49-F238E27FC236}">
                <a16:creationId xmlns:a16="http://schemas.microsoft.com/office/drawing/2014/main" id="{DECF18E2-8284-4346-94F8-8E28DB570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3064A-3F0A-4031-B313-1BC55A836067}"/>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330666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E9893F-1BEE-4A45-84B3-FAA73FA471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320AD-6E99-4FDA-997D-CDFE9A0929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C5228-48C1-4E9F-A23D-DD5C22CBF397}"/>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5" name="Footer Placeholder 4">
            <a:extLst>
              <a:ext uri="{FF2B5EF4-FFF2-40B4-BE49-F238E27FC236}">
                <a16:creationId xmlns:a16="http://schemas.microsoft.com/office/drawing/2014/main" id="{28C27919-7479-4487-82A1-F016E192C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B2207-2661-4AE3-868B-290F9A0C28C6}"/>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38297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FA4F-615A-4F0E-A2D7-4859DFC7CC9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A5AE2C2-EE0A-4120-A8CC-9CFBE33BDD58}"/>
              </a:ext>
            </a:extLst>
          </p:cNvPr>
          <p:cNvSpPr>
            <a:spLocks noGrp="1"/>
          </p:cNvSpPr>
          <p:nvPr>
            <p:ph idx="1"/>
          </p:nvPr>
        </p:nvSpPr>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0A7D65-4FA9-4AFD-896B-EB6F115618B5}"/>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5" name="Footer Placeholder 4">
            <a:extLst>
              <a:ext uri="{FF2B5EF4-FFF2-40B4-BE49-F238E27FC236}">
                <a16:creationId xmlns:a16="http://schemas.microsoft.com/office/drawing/2014/main" id="{7111A63C-38B5-4475-B268-C1F60EFAC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944FF-4310-4053-B296-43C13230E2DE}"/>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345921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8AF9-050C-4F94-8417-4C82E35D6A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0918C6-1D49-460F-A956-F820AED75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A7337D-F55D-465D-A1BC-77EB7A6D7DCC}"/>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5" name="Footer Placeholder 4">
            <a:extLst>
              <a:ext uri="{FF2B5EF4-FFF2-40B4-BE49-F238E27FC236}">
                <a16:creationId xmlns:a16="http://schemas.microsoft.com/office/drawing/2014/main" id="{048AD0BD-4911-4236-9301-75899524E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C283F-3825-4C7E-BFDD-75843A1EFFE0}"/>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13255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C1F3-701A-4A88-9DA6-6FDBD9FC2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F7698-6872-4D48-AD1C-559D856364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0089C5-6D2C-4E6E-B72D-D9A1AED16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603DA-2193-4668-BD93-16545A466285}"/>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6" name="Footer Placeholder 5">
            <a:extLst>
              <a:ext uri="{FF2B5EF4-FFF2-40B4-BE49-F238E27FC236}">
                <a16:creationId xmlns:a16="http://schemas.microsoft.com/office/drawing/2014/main" id="{0E36A7C7-B432-4759-94EA-8DAE2C0119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8E20C-2DDE-4FCB-9860-E972CDA58C23}"/>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353059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F059-3001-486F-926E-28E0EA89DB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C4837B-F598-4F7F-ADFF-F587B04E4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2A11F-EA51-471D-8B15-F8606DD682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E5BEA-1610-4778-ABC0-720573679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8EE2F-4339-4521-917D-1808998BE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978E42-53DB-4C07-B303-A0E04E2B97DC}"/>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8" name="Footer Placeholder 7">
            <a:extLst>
              <a:ext uri="{FF2B5EF4-FFF2-40B4-BE49-F238E27FC236}">
                <a16:creationId xmlns:a16="http://schemas.microsoft.com/office/drawing/2014/main" id="{C2FDC4CD-3970-4425-91D9-703A78683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D6D75-7D5B-4ECC-ABC1-20FA15585110}"/>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299997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3C0B-16EE-4921-B664-429162EE5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F7C00A-4F3B-4EAE-97C5-6CF822DFAFE8}"/>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4" name="Footer Placeholder 3">
            <a:extLst>
              <a:ext uri="{FF2B5EF4-FFF2-40B4-BE49-F238E27FC236}">
                <a16:creationId xmlns:a16="http://schemas.microsoft.com/office/drawing/2014/main" id="{E1AF3B0C-12A0-4712-A7DC-4CBFFAE76B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24B8A3-C1FC-489E-9F23-8B8153257CC1}"/>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110801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BFC838-0F03-4410-B074-D027A502D5EB}"/>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3" name="Footer Placeholder 2">
            <a:extLst>
              <a:ext uri="{FF2B5EF4-FFF2-40B4-BE49-F238E27FC236}">
                <a16:creationId xmlns:a16="http://schemas.microsoft.com/office/drawing/2014/main" id="{F7F88E7F-796A-46ED-AE0A-4B0473A32C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BC9EC1-9195-4324-8487-875126D7E783}"/>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27306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F858-17D0-4980-A831-E27507CDF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4F9BBB-5EAE-4ECA-AAFE-11C65F6251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343321-10FE-4853-8376-638EA5E7C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7685B-6875-4732-B0F7-B4FF853EEEB1}"/>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6" name="Footer Placeholder 5">
            <a:extLst>
              <a:ext uri="{FF2B5EF4-FFF2-40B4-BE49-F238E27FC236}">
                <a16:creationId xmlns:a16="http://schemas.microsoft.com/office/drawing/2014/main" id="{FEBE16F9-73C3-419B-80E2-E698E3B0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FC345-8036-44E8-8BB2-5CAC4E1CE434}"/>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334984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F452-7FBB-40FF-818B-66D7FC515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F4D36A-4489-46C7-8AD3-C57C86D020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FFAB3-567E-4410-BC48-D9D974B3B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FDEAB-9DA8-410A-9BAE-FB5AED15F289}"/>
              </a:ext>
            </a:extLst>
          </p:cNvPr>
          <p:cNvSpPr>
            <a:spLocks noGrp="1"/>
          </p:cNvSpPr>
          <p:nvPr>
            <p:ph type="dt" sz="half" idx="10"/>
          </p:nvPr>
        </p:nvSpPr>
        <p:spPr/>
        <p:txBody>
          <a:bodyPr/>
          <a:lstStyle/>
          <a:p>
            <a:fld id="{481EA340-2B89-4E5B-91D4-A7A8B4767C4C}" type="datetimeFigureOut">
              <a:rPr lang="en-US" smtClean="0"/>
              <a:t>4/29/2026</a:t>
            </a:fld>
            <a:endParaRPr lang="en-US"/>
          </a:p>
        </p:txBody>
      </p:sp>
      <p:sp>
        <p:nvSpPr>
          <p:cNvPr id="6" name="Footer Placeholder 5">
            <a:extLst>
              <a:ext uri="{FF2B5EF4-FFF2-40B4-BE49-F238E27FC236}">
                <a16:creationId xmlns:a16="http://schemas.microsoft.com/office/drawing/2014/main" id="{E2EC2683-EF7C-4504-A56C-250546575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7B242-E1BE-4329-A3A6-2E3AAEAC30AB}"/>
              </a:ext>
            </a:extLst>
          </p:cNvPr>
          <p:cNvSpPr>
            <a:spLocks noGrp="1"/>
          </p:cNvSpPr>
          <p:nvPr>
            <p:ph type="sldNum" sz="quarter" idx="12"/>
          </p:nvPr>
        </p:nvSpPr>
        <p:spPr/>
        <p:txBody>
          <a:bodyPr/>
          <a:lstStyle/>
          <a:p>
            <a:fld id="{D7A1495A-3A9C-463F-B64D-56DB42AC7BC2}" type="slidenum">
              <a:rPr lang="en-US" smtClean="0"/>
              <a:t>‹#›</a:t>
            </a:fld>
            <a:endParaRPr lang="en-US"/>
          </a:p>
        </p:txBody>
      </p:sp>
    </p:spTree>
    <p:extLst>
      <p:ext uri="{BB962C8B-B14F-4D97-AF65-F5344CB8AC3E}">
        <p14:creationId xmlns:p14="http://schemas.microsoft.com/office/powerpoint/2010/main" val="33585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5BB69-1089-42E3-BEE1-93C246713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E98F00-976D-4CA8-9FBA-EB193105E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45459-4CE3-4BEB-B835-5F393579C3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EA340-2B89-4E5B-91D4-A7A8B4767C4C}" type="datetimeFigureOut">
              <a:rPr lang="en-US" smtClean="0"/>
              <a:t>4/29/2026</a:t>
            </a:fld>
            <a:endParaRPr lang="en-US"/>
          </a:p>
        </p:txBody>
      </p:sp>
      <p:sp>
        <p:nvSpPr>
          <p:cNvPr id="5" name="Footer Placeholder 4">
            <a:extLst>
              <a:ext uri="{FF2B5EF4-FFF2-40B4-BE49-F238E27FC236}">
                <a16:creationId xmlns:a16="http://schemas.microsoft.com/office/drawing/2014/main" id="{4F986AB3-F9E5-4C54-BCFD-C718CC4D47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6FF5F2-58F8-4206-93D9-F39F0C6A5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1495A-3A9C-463F-B64D-56DB42AC7BC2}" type="slidenum">
              <a:rPr lang="en-US" smtClean="0"/>
              <a:t>‹#›</a:t>
            </a:fld>
            <a:endParaRPr lang="en-US"/>
          </a:p>
        </p:txBody>
      </p:sp>
    </p:spTree>
    <p:extLst>
      <p:ext uri="{BB962C8B-B14F-4D97-AF65-F5344CB8AC3E}">
        <p14:creationId xmlns:p14="http://schemas.microsoft.com/office/powerpoint/2010/main" val="1442163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EC16-A1B2-4D72-A137-A5F2785AED3D}"/>
              </a:ext>
            </a:extLst>
          </p:cNvPr>
          <p:cNvSpPr>
            <a:spLocks noGrp="1"/>
          </p:cNvSpPr>
          <p:nvPr>
            <p:ph type="ctrTitle"/>
          </p:nvPr>
        </p:nvSpPr>
        <p:spPr>
          <a:xfrm>
            <a:off x="2506651" y="2057400"/>
            <a:ext cx="7176053" cy="2157729"/>
          </a:xfrm>
        </p:spPr>
        <p:txBody>
          <a:bodyPr>
            <a:normAutofit fontScale="90000"/>
          </a:bodyPr>
          <a:lstStyle/>
          <a:p>
            <a:pPr marL="0" marR="0" indent="274320"/>
            <a:r>
              <a:rPr lang="en-US" sz="4800" b="1" dirty="0">
                <a:effectLst/>
                <a:latin typeface="Times New Roman" panose="02020603050405020304" pitchFamily="18" charset="0"/>
                <a:ea typeface="Cambria" panose="02040503050406030204" pitchFamily="18" charset="0"/>
                <a:cs typeface="Times New Roman" panose="02020603050405020304" pitchFamily="18" charset="0"/>
              </a:rPr>
              <a:t> </a:t>
            </a:r>
            <a:br>
              <a:rPr lang="en-US" sz="2400" dirty="0">
                <a:effectLst/>
                <a:latin typeface="Times New Roman" panose="02020603050405020304" pitchFamily="18" charset="0"/>
                <a:ea typeface="Cambria" panose="02040503050406030204" pitchFamily="18" charset="0"/>
                <a:cs typeface="Times New Roman" panose="02020603050405020304" pitchFamily="18" charset="0"/>
              </a:rPr>
            </a:br>
            <a:r>
              <a:rPr lang="en-US" sz="4000" b="1" dirty="0">
                <a:latin typeface="+mn-lt"/>
                <a:ea typeface="Cambria" panose="02040503050406030204" pitchFamily="18" charset="0"/>
                <a:cs typeface="Times New Roman" panose="02020603050405020304" pitchFamily="18" charset="0"/>
              </a:rPr>
              <a:t>Better Requests, Better Responses: </a:t>
            </a:r>
            <a:br>
              <a:rPr lang="en-US" sz="4000" b="1" dirty="0">
                <a:latin typeface="+mn-lt"/>
                <a:ea typeface="Cambria" panose="02040503050406030204" pitchFamily="18" charset="0"/>
                <a:cs typeface="Times New Roman" panose="02020603050405020304" pitchFamily="18" charset="0"/>
              </a:rPr>
            </a:br>
            <a:r>
              <a:rPr lang="en-US" sz="4000" b="1" dirty="0">
                <a:latin typeface="+mn-lt"/>
                <a:ea typeface="Cambria" panose="02040503050406030204" pitchFamily="18" charset="0"/>
                <a:cs typeface="Times New Roman" panose="02020603050405020304" pitchFamily="18" charset="0"/>
              </a:rPr>
              <a:t>Drafting Targeted Requests for Production </a:t>
            </a:r>
            <a:br>
              <a:rPr lang="en-US" sz="4000" b="1" dirty="0">
                <a:latin typeface="+mn-lt"/>
                <a:ea typeface="Cambria" panose="02040503050406030204" pitchFamily="18" charset="0"/>
                <a:cs typeface="Times New Roman" panose="02020603050405020304" pitchFamily="18" charset="0"/>
              </a:rPr>
            </a:br>
            <a:r>
              <a:rPr lang="en-US" sz="4000" b="1" dirty="0">
                <a:latin typeface="+mn-lt"/>
                <a:ea typeface="Cambria" panose="02040503050406030204" pitchFamily="18" charset="0"/>
                <a:cs typeface="Times New Roman" panose="02020603050405020304" pitchFamily="18" charset="0"/>
              </a:rPr>
              <a:t>and Defensible Objections</a:t>
            </a:r>
            <a:br>
              <a:rPr lang="en-US" sz="4000" dirty="0">
                <a:latin typeface="Times New Roman" panose="02020603050405020304" pitchFamily="18" charset="0"/>
                <a:ea typeface="Cambria" panose="02040503050406030204" pitchFamily="18" charset="0"/>
                <a:cs typeface="Times New Roman" panose="02020603050405020304" pitchFamily="18" charset="0"/>
              </a:rPr>
            </a:br>
            <a:endParaRPr lang="en-US" sz="4000" dirty="0">
              <a:latin typeface="Garamond" panose="02020404030301010803" pitchFamily="18" charset="0"/>
            </a:endParaRPr>
          </a:p>
        </p:txBody>
      </p:sp>
      <p:pic>
        <p:nvPicPr>
          <p:cNvPr id="5" name="Picture 4" descr="Text&#10;&#10;Description automatically generated with low confidence">
            <a:extLst>
              <a:ext uri="{FF2B5EF4-FFF2-40B4-BE49-F238E27FC236}">
                <a16:creationId xmlns:a16="http://schemas.microsoft.com/office/drawing/2014/main" id="{24AB544A-45EF-49C2-927C-B367D0AEB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776" y="6090216"/>
            <a:ext cx="3442447" cy="652352"/>
          </a:xfrm>
          <a:prstGeom prst="rect">
            <a:avLst/>
          </a:prstGeom>
        </p:spPr>
      </p:pic>
      <p:sp>
        <p:nvSpPr>
          <p:cNvPr id="7" name="Rectangle 6">
            <a:extLst>
              <a:ext uri="{FF2B5EF4-FFF2-40B4-BE49-F238E27FC236}">
                <a16:creationId xmlns:a16="http://schemas.microsoft.com/office/drawing/2014/main" id="{CC8A8676-96C4-4FA6-9947-373C386A3688}"/>
              </a:ext>
            </a:extLst>
          </p:cNvPr>
          <p:cNvSpPr/>
          <p:nvPr/>
        </p:nvSpPr>
        <p:spPr>
          <a:xfrm>
            <a:off x="10449385" y="-2"/>
            <a:ext cx="1742614" cy="6858001"/>
          </a:xfrm>
          <a:prstGeom prst="rect">
            <a:avLst/>
          </a:prstGeom>
          <a:solidFill>
            <a:srgbClr val="40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291149D-6733-469E-8FFD-88BC7A047E55}"/>
              </a:ext>
            </a:extLst>
          </p:cNvPr>
          <p:cNvSpPr/>
          <p:nvPr/>
        </p:nvSpPr>
        <p:spPr>
          <a:xfrm>
            <a:off x="-1" y="-1"/>
            <a:ext cx="1742614" cy="6858000"/>
          </a:xfrm>
          <a:prstGeom prst="rect">
            <a:avLst/>
          </a:prstGeom>
          <a:solidFill>
            <a:srgbClr val="40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D07CF5EE-C233-4121-85A0-F60584433801}"/>
              </a:ext>
            </a:extLst>
          </p:cNvPr>
          <p:cNvSpPr/>
          <p:nvPr/>
        </p:nvSpPr>
        <p:spPr>
          <a:xfrm rot="10800000">
            <a:off x="10712" y="-2"/>
            <a:ext cx="442512" cy="1773142"/>
          </a:xfrm>
          <a:prstGeom prst="triangle">
            <a:avLst>
              <a:gd name="adj" fmla="val 100000"/>
            </a:avLst>
          </a:prstGeom>
          <a:solidFill>
            <a:srgbClr val="7998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58AC9884-5849-4D99-BF5C-7D498854C282}"/>
              </a:ext>
            </a:extLst>
          </p:cNvPr>
          <p:cNvSpPr/>
          <p:nvPr/>
        </p:nvSpPr>
        <p:spPr>
          <a:xfrm>
            <a:off x="1302742" y="5084857"/>
            <a:ext cx="442512" cy="1773142"/>
          </a:xfrm>
          <a:prstGeom prst="triangle">
            <a:avLst>
              <a:gd name="adj" fmla="val 100000"/>
            </a:avLst>
          </a:prstGeom>
          <a:solidFill>
            <a:srgbClr val="7998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1C8327A8-DE3E-4F5B-BDD7-CD3EB3285FCE}"/>
              </a:ext>
            </a:extLst>
          </p:cNvPr>
          <p:cNvSpPr/>
          <p:nvPr/>
        </p:nvSpPr>
        <p:spPr>
          <a:xfrm rot="10800000" flipH="1">
            <a:off x="11767930" y="-2"/>
            <a:ext cx="413360" cy="1773142"/>
          </a:xfrm>
          <a:prstGeom prst="triangle">
            <a:avLst>
              <a:gd name="adj" fmla="val 100000"/>
            </a:avLst>
          </a:prstGeom>
          <a:solidFill>
            <a:srgbClr val="7998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14915768-0077-44D5-818C-750BFCB04372}"/>
              </a:ext>
            </a:extLst>
          </p:cNvPr>
          <p:cNvSpPr/>
          <p:nvPr/>
        </p:nvSpPr>
        <p:spPr>
          <a:xfrm flipH="1">
            <a:off x="10446742" y="5084857"/>
            <a:ext cx="442513" cy="1773142"/>
          </a:xfrm>
          <a:prstGeom prst="triangle">
            <a:avLst>
              <a:gd name="adj" fmla="val 100000"/>
            </a:avLst>
          </a:prstGeom>
          <a:solidFill>
            <a:srgbClr val="7998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137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B982-3CDF-48E3-68EE-6186CFB3BA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FEF6DF-1EAA-98B6-9933-0F16D681CB16}"/>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8A4E8BD2-A17B-580B-9D0B-9D32776CC690}"/>
              </a:ext>
            </a:extLst>
          </p:cNvPr>
          <p:cNvSpPr>
            <a:spLocks noGrp="1"/>
          </p:cNvSpPr>
          <p:nvPr>
            <p:ph idx="1"/>
          </p:nvPr>
        </p:nvSpPr>
        <p:spPr>
          <a:xfrm>
            <a:off x="574916" y="1581248"/>
            <a:ext cx="11042167" cy="4495087"/>
          </a:xfrm>
        </p:spPr>
        <p:txBody>
          <a:bodyPr>
            <a:normAutofit/>
          </a:bodyPr>
          <a:lstStyle/>
          <a:p>
            <a:pPr>
              <a:lnSpc>
                <a:spcPct val="150000"/>
              </a:lnSpc>
              <a:buFont typeface="Garamond" panose="02020404030301010803" pitchFamily="18" charset="0"/>
              <a:buChar char="►"/>
            </a:pPr>
            <a:r>
              <a:rPr lang="en-US" sz="2400" b="1" u="sng" dirty="0"/>
              <a:t>All</a:t>
            </a:r>
            <a:r>
              <a:rPr lang="en-US" sz="2400" dirty="0"/>
              <a:t> discovery is subject to the proportionality overlay embedded in the discovery rules. </a:t>
            </a:r>
            <a:r>
              <a:rPr lang="en-US" sz="2400" i="1" dirty="0"/>
              <a:t>In re State Farm Lloyds.</a:t>
            </a:r>
            <a:endParaRPr lang="en-US" sz="2400" dirty="0"/>
          </a:p>
          <a:p>
            <a:pPr>
              <a:lnSpc>
                <a:spcPct val="150000"/>
              </a:lnSpc>
              <a:buFont typeface="Garamond" panose="02020404030301010803" pitchFamily="18" charset="0"/>
              <a:buChar char="►"/>
            </a:pPr>
            <a:r>
              <a:rPr lang="en-US" sz="2400" dirty="0"/>
              <a:t>The court may limit discovery — </a:t>
            </a:r>
            <a:r>
              <a:rPr lang="en-US" sz="2400" b="1" dirty="0"/>
              <a:t>on its own initiative</a:t>
            </a:r>
            <a:r>
              <a:rPr lang="en-US" sz="2400" dirty="0"/>
              <a:t> — if:</a:t>
            </a:r>
          </a:p>
          <a:p>
            <a:pPr lvl="1">
              <a:lnSpc>
                <a:spcPct val="150000"/>
              </a:lnSpc>
              <a:buFont typeface="Garamond" panose="02020404030301010803" pitchFamily="18" charset="0"/>
              <a:buChar char="►"/>
            </a:pPr>
            <a:r>
              <a:rPr lang="en-US" dirty="0"/>
              <a:t>the discovery is unreasonably cumulative or duplicative, or obtainable from a more convenient, less burdensome, or less expensive source; </a:t>
            </a:r>
            <a:r>
              <a:rPr lang="en-US" i="1" dirty="0"/>
              <a:t>or</a:t>
            </a:r>
            <a:endParaRPr lang="en-US" dirty="0"/>
          </a:p>
          <a:p>
            <a:pPr lvl="1">
              <a:lnSpc>
                <a:spcPct val="150000"/>
              </a:lnSpc>
              <a:buFont typeface="Garamond" panose="02020404030301010803" pitchFamily="18" charset="0"/>
              <a:buChar char="►"/>
            </a:pPr>
            <a:r>
              <a:rPr lang="en-US" dirty="0"/>
              <a:t>the </a:t>
            </a:r>
            <a:r>
              <a:rPr lang="en-US" b="1" dirty="0"/>
              <a:t>burden or expense</a:t>
            </a:r>
            <a:r>
              <a:rPr lang="en-US" dirty="0"/>
              <a:t> of the proposed discovery </a:t>
            </a:r>
            <a:r>
              <a:rPr lang="en-US" b="1" dirty="0"/>
              <a:t>outweighs its likely benefit.</a:t>
            </a:r>
            <a:r>
              <a:rPr lang="en-US" dirty="0"/>
              <a:t> Tex. R. Civ. P. 192.4.</a:t>
            </a:r>
          </a:p>
          <a:p>
            <a:pPr>
              <a:lnSpc>
                <a:spcPct val="150000"/>
              </a:lnSpc>
              <a:buFont typeface="Garamond" panose="02020404030301010803" pitchFamily="18" charset="0"/>
              <a:buChar char="►"/>
            </a:pPr>
            <a:endParaRPr lang="en-US" sz="2000" dirty="0">
              <a:cs typeface="Times New Roman" panose="02020603050405020304" pitchFamily="18" charset="0"/>
            </a:endParaRPr>
          </a:p>
        </p:txBody>
      </p:sp>
      <p:sp>
        <p:nvSpPr>
          <p:cNvPr id="9" name="TextBox 8">
            <a:extLst>
              <a:ext uri="{FF2B5EF4-FFF2-40B4-BE49-F238E27FC236}">
                <a16:creationId xmlns:a16="http://schemas.microsoft.com/office/drawing/2014/main" id="{BA1E2D33-1F3F-6DC0-07C9-F1220C180669}"/>
              </a:ext>
            </a:extLst>
          </p:cNvPr>
          <p:cNvSpPr txBox="1"/>
          <p:nvPr/>
        </p:nvSpPr>
        <p:spPr>
          <a:xfrm>
            <a:off x="574916" y="296655"/>
            <a:ext cx="77333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ea typeface="+mn-ea"/>
                <a:cs typeface="+mn-cs"/>
              </a:rPr>
              <a:t>The </a:t>
            </a:r>
            <a:r>
              <a:rPr lang="en-US" sz="3600" b="1" dirty="0">
                <a:solidFill>
                  <a:prstClr val="white"/>
                </a:solidFill>
              </a:rPr>
              <a:t>Scope of Discovery - Proportional</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194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027C5-D19F-944E-3B11-A8A606F9EE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064887-FABD-00C5-AC5D-2039071204D3}"/>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6AB92685-AC94-6100-C037-024DB05A7830}"/>
              </a:ext>
            </a:extLst>
          </p:cNvPr>
          <p:cNvSpPr>
            <a:spLocks noGrp="1"/>
          </p:cNvSpPr>
          <p:nvPr>
            <p:ph idx="1"/>
          </p:nvPr>
        </p:nvSpPr>
        <p:spPr>
          <a:xfrm>
            <a:off x="574916" y="1338594"/>
            <a:ext cx="11042167" cy="4914722"/>
          </a:xfrm>
        </p:spPr>
        <p:txBody>
          <a:bodyPr>
            <a:normAutofit fontScale="92500" lnSpcReduction="10000"/>
          </a:bodyPr>
          <a:lstStyle/>
          <a:p>
            <a:pPr>
              <a:lnSpc>
                <a:spcPct val="150000"/>
              </a:lnSpc>
              <a:buFont typeface="Garamond" panose="02020404030301010803" pitchFamily="18" charset="0"/>
              <a:buChar char="►"/>
            </a:pPr>
            <a:r>
              <a:rPr lang="en-US" sz="2600" dirty="0"/>
              <a:t>The proportionality analysis weighs:</a:t>
            </a:r>
          </a:p>
          <a:p>
            <a:pPr lvl="1">
              <a:lnSpc>
                <a:spcPct val="150000"/>
              </a:lnSpc>
              <a:buFont typeface="Garamond" panose="02020404030301010803" pitchFamily="18" charset="0"/>
              <a:buChar char="►"/>
            </a:pPr>
            <a:r>
              <a:rPr lang="en-US" sz="2600" dirty="0"/>
              <a:t>the needs of the case;</a:t>
            </a:r>
          </a:p>
          <a:p>
            <a:pPr lvl="1">
              <a:lnSpc>
                <a:spcPct val="150000"/>
              </a:lnSpc>
              <a:buFont typeface="Garamond" panose="02020404030301010803" pitchFamily="18" charset="0"/>
              <a:buChar char="►"/>
            </a:pPr>
            <a:r>
              <a:rPr lang="en-US" sz="2600" dirty="0"/>
              <a:t>the amount in controversy;</a:t>
            </a:r>
          </a:p>
          <a:p>
            <a:pPr lvl="1">
              <a:lnSpc>
                <a:spcPct val="150000"/>
              </a:lnSpc>
              <a:buFont typeface="Garamond" panose="02020404030301010803" pitchFamily="18" charset="0"/>
              <a:buChar char="►"/>
            </a:pPr>
            <a:r>
              <a:rPr lang="en-US" sz="2600" dirty="0"/>
              <a:t>the parties' resources;</a:t>
            </a:r>
          </a:p>
          <a:p>
            <a:pPr lvl="1">
              <a:lnSpc>
                <a:spcPct val="150000"/>
              </a:lnSpc>
              <a:buFont typeface="Garamond" panose="02020404030301010803" pitchFamily="18" charset="0"/>
              <a:buChar char="►"/>
            </a:pPr>
            <a:r>
              <a:rPr lang="en-US" sz="2600" dirty="0"/>
              <a:t>the importance of the issues at stake; </a:t>
            </a:r>
            <a:r>
              <a:rPr lang="en-US" sz="2600" i="1" dirty="0"/>
              <a:t>and</a:t>
            </a:r>
          </a:p>
          <a:p>
            <a:pPr lvl="1">
              <a:lnSpc>
                <a:spcPct val="150000"/>
              </a:lnSpc>
              <a:buFont typeface="Garamond" panose="02020404030301010803" pitchFamily="18" charset="0"/>
              <a:buChar char="►"/>
            </a:pPr>
            <a:r>
              <a:rPr lang="en-US" sz="2600" dirty="0"/>
              <a:t>the importance of the proposed discovery in resolving those issues.</a:t>
            </a:r>
          </a:p>
          <a:p>
            <a:pPr marL="0" indent="0">
              <a:buNone/>
            </a:pPr>
            <a:r>
              <a:rPr lang="en-US" sz="2600" dirty="0"/>
              <a:t>►The fact that information is discoverable </a:t>
            </a:r>
            <a:r>
              <a:rPr lang="en-US" sz="2600" b="1" dirty="0"/>
              <a:t>does not mean discovery must be had.</a:t>
            </a:r>
            <a:r>
              <a:rPr lang="en-US" sz="2600" dirty="0"/>
              <a:t> </a:t>
            </a:r>
            <a:r>
              <a:rPr lang="en-US" sz="2600" i="1" dirty="0"/>
              <a:t>In re State Farm Lloyds.</a:t>
            </a:r>
            <a:endParaRPr lang="en-US" sz="2600" dirty="0"/>
          </a:p>
          <a:p>
            <a:pPr marL="0" indent="0">
              <a:buNone/>
            </a:pPr>
            <a:r>
              <a:rPr lang="en-US" sz="2600" dirty="0"/>
              <a:t>►Proportionality objections must be supported by </a:t>
            </a:r>
            <a:r>
              <a:rPr lang="en-US" sz="2600" b="1" dirty="0"/>
              <a:t>evidence — not conclusory allegations.</a:t>
            </a:r>
            <a:r>
              <a:rPr lang="en-US" sz="2600" dirty="0"/>
              <a:t> </a:t>
            </a:r>
            <a:r>
              <a:rPr lang="en-US" sz="2600" i="1" dirty="0"/>
              <a:t>In re K &amp; L Auto Crushers, LLC.</a:t>
            </a:r>
            <a:endParaRPr lang="en-US" sz="2600" dirty="0"/>
          </a:p>
          <a:p>
            <a:pPr>
              <a:lnSpc>
                <a:spcPct val="150000"/>
              </a:lnSpc>
              <a:buFont typeface="Garamond" panose="02020404030301010803" pitchFamily="18" charset="0"/>
              <a:buChar char="►"/>
            </a:pPr>
            <a:endParaRPr lang="en-US" sz="2000" dirty="0">
              <a:cs typeface="Times New Roman" panose="02020603050405020304" pitchFamily="18" charset="0"/>
            </a:endParaRPr>
          </a:p>
        </p:txBody>
      </p:sp>
      <p:sp>
        <p:nvSpPr>
          <p:cNvPr id="9" name="TextBox 8">
            <a:extLst>
              <a:ext uri="{FF2B5EF4-FFF2-40B4-BE49-F238E27FC236}">
                <a16:creationId xmlns:a16="http://schemas.microsoft.com/office/drawing/2014/main" id="{242EF4D0-FD5A-4139-B9E9-66FB2C111727}"/>
              </a:ext>
            </a:extLst>
          </p:cNvPr>
          <p:cNvSpPr txBox="1"/>
          <p:nvPr/>
        </p:nvSpPr>
        <p:spPr>
          <a:xfrm>
            <a:off x="574916" y="296655"/>
            <a:ext cx="77333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ea typeface="+mn-ea"/>
                <a:cs typeface="+mn-cs"/>
              </a:rPr>
              <a:t>The </a:t>
            </a:r>
            <a:r>
              <a:rPr lang="en-US" sz="3600" b="1" dirty="0">
                <a:solidFill>
                  <a:prstClr val="white"/>
                </a:solidFill>
              </a:rPr>
              <a:t>Scope of Discovery - Proportional</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6832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C5DB-A75B-F151-75D9-E0A3105433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62C440-57D1-5599-5798-85EF5B0E0196}"/>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CA2EEB33-AACA-6D7F-9D19-71F651DA564D}"/>
              </a:ext>
            </a:extLst>
          </p:cNvPr>
          <p:cNvSpPr>
            <a:spLocks noGrp="1"/>
          </p:cNvSpPr>
          <p:nvPr>
            <p:ph idx="1"/>
          </p:nvPr>
        </p:nvSpPr>
        <p:spPr>
          <a:xfrm>
            <a:off x="574916" y="1699482"/>
            <a:ext cx="11042167" cy="4121817"/>
          </a:xfrm>
        </p:spPr>
        <p:txBody>
          <a:bodyPr>
            <a:normAutofit/>
          </a:bodyPr>
          <a:lstStyle/>
          <a:p>
            <a:pPr marL="0" indent="0" algn="ctr">
              <a:lnSpc>
                <a:spcPct val="150000"/>
              </a:lnSpc>
              <a:buNone/>
            </a:pPr>
            <a:r>
              <a:rPr lang="en-US" sz="4800" b="1" dirty="0">
                <a:solidFill>
                  <a:srgbClr val="394446"/>
                </a:solidFill>
                <a:cs typeface="Times New Roman" panose="02020603050405020304" pitchFamily="18" charset="0"/>
              </a:rPr>
              <a:t>Drafting Requests for Production</a:t>
            </a:r>
          </a:p>
          <a:p>
            <a:pPr>
              <a:lnSpc>
                <a:spcPct val="150000"/>
              </a:lnSpc>
              <a:buFont typeface="Garamond" panose="02020404030301010803" pitchFamily="18" charset="0"/>
              <a:buChar cha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50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3CD8D-B8E6-3FAA-4608-2912B1D9269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853F27-2CBD-A027-5125-1091FDDE5A76}"/>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7178F6A6-5CCA-B4E5-707E-75381037B841}"/>
              </a:ext>
            </a:extLst>
          </p:cNvPr>
          <p:cNvSpPr>
            <a:spLocks noGrp="1"/>
          </p:cNvSpPr>
          <p:nvPr>
            <p:ph idx="1"/>
          </p:nvPr>
        </p:nvSpPr>
        <p:spPr>
          <a:xfrm>
            <a:off x="574916" y="1699482"/>
            <a:ext cx="11042167" cy="4121817"/>
          </a:xfrm>
        </p:spPr>
        <p:txBody>
          <a:bodyPr>
            <a:normAutofit/>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Rule 196.1(b) mandates that requests for production must specify the items to be produced either by item or category and </a:t>
            </a:r>
            <a:r>
              <a:rPr lang="en-US" b="1" dirty="0">
                <a:solidFill>
                  <a:srgbClr val="FF0000"/>
                </a:solidFill>
                <a:cs typeface="Times New Roman" panose="02020603050405020304" pitchFamily="18" charset="0"/>
              </a:rPr>
              <a:t>must</a:t>
            </a:r>
            <a:r>
              <a:rPr lang="en-US" dirty="0">
                <a:solidFill>
                  <a:srgbClr val="394446"/>
                </a:solidFill>
                <a:cs typeface="Times New Roman" panose="02020603050405020304" pitchFamily="18" charset="0"/>
              </a:rPr>
              <a:t> describe with </a:t>
            </a:r>
            <a:r>
              <a:rPr lang="en-US" b="1" dirty="0">
                <a:solidFill>
                  <a:srgbClr val="FF0000"/>
                </a:solidFill>
                <a:cs typeface="Times New Roman" panose="02020603050405020304" pitchFamily="18" charset="0"/>
              </a:rPr>
              <a:t>reasonable particularity </a:t>
            </a:r>
            <a:r>
              <a:rPr lang="en-US" dirty="0">
                <a:solidFill>
                  <a:srgbClr val="394446"/>
                </a:solidFill>
                <a:cs typeface="Times New Roman" panose="02020603050405020304" pitchFamily="18" charset="0"/>
              </a:rPr>
              <a:t>each item or category.</a:t>
            </a:r>
            <a:endParaRPr lang="en-US" sz="3200" dirty="0">
              <a:solidFill>
                <a:srgbClr val="394446"/>
              </a:solidFill>
              <a:cs typeface="Times New Roman" panose="02020603050405020304" pitchFamily="18" charset="0"/>
            </a:endParaRPr>
          </a:p>
        </p:txBody>
      </p:sp>
      <p:sp>
        <p:nvSpPr>
          <p:cNvPr id="9" name="TextBox 8">
            <a:extLst>
              <a:ext uri="{FF2B5EF4-FFF2-40B4-BE49-F238E27FC236}">
                <a16:creationId xmlns:a16="http://schemas.microsoft.com/office/drawing/2014/main" id="{1C90A6AF-6D93-A8B1-5DCC-2B8506DFA847}"/>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Reasonable Particularity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7788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29397-2980-D852-7C72-4C0047634A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CC4E968-6AD8-F146-4F70-40B6FC2DF021}"/>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9E7CE1AB-C2EF-D254-DCAD-B425DDCB3EBE}"/>
              </a:ext>
            </a:extLst>
          </p:cNvPr>
          <p:cNvSpPr>
            <a:spLocks noGrp="1"/>
          </p:cNvSpPr>
          <p:nvPr>
            <p:ph idx="1"/>
          </p:nvPr>
        </p:nvSpPr>
        <p:spPr>
          <a:xfrm>
            <a:off x="574916" y="1699482"/>
            <a:ext cx="11042167" cy="4121817"/>
          </a:xfrm>
        </p:spPr>
        <p:txBody>
          <a:bodyPr>
            <a:normAutofit/>
          </a:bodyPr>
          <a:lstStyle/>
          <a:p>
            <a:pPr>
              <a:lnSpc>
                <a:spcPct val="150000"/>
              </a:lnSpc>
              <a:buFont typeface="Garamond" panose="02020404030301010803" pitchFamily="18" charset="0"/>
              <a:buChar char="►"/>
            </a:pPr>
            <a:r>
              <a:rPr lang="en-US" sz="4000" dirty="0">
                <a:solidFill>
                  <a:srgbClr val="394446"/>
                </a:solidFill>
                <a:cs typeface="Times New Roman" panose="02020603050405020304" pitchFamily="18" charset="0"/>
              </a:rPr>
              <a:t>Can you explain:</a:t>
            </a:r>
          </a:p>
          <a:p>
            <a:pPr lvl="1">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What documents will a complete response generate; and</a:t>
            </a:r>
          </a:p>
          <a:p>
            <a:pPr lvl="1">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How will these documents prove or disprove an element of a claim or defense in the case?</a:t>
            </a:r>
          </a:p>
        </p:txBody>
      </p:sp>
      <p:sp>
        <p:nvSpPr>
          <p:cNvPr id="9" name="TextBox 8">
            <a:extLst>
              <a:ext uri="{FF2B5EF4-FFF2-40B4-BE49-F238E27FC236}">
                <a16:creationId xmlns:a16="http://schemas.microsoft.com/office/drawing/2014/main" id="{39C446C0-A32A-E3E0-7FAD-1C5989EFC635}"/>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The Practical Test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6676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13B5D-241E-9082-2E85-C2B93869ECF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C923CE-9563-5937-8209-16521A93A1D8}"/>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6BFC0837-8A09-0E52-51BD-E564D1F02BE0}"/>
              </a:ext>
            </a:extLst>
          </p:cNvPr>
          <p:cNvSpPr>
            <a:spLocks noGrp="1"/>
          </p:cNvSpPr>
          <p:nvPr>
            <p:ph idx="1"/>
          </p:nvPr>
        </p:nvSpPr>
        <p:spPr>
          <a:xfrm>
            <a:off x="574916" y="1507458"/>
            <a:ext cx="11042167" cy="4121817"/>
          </a:xfrm>
        </p:spPr>
        <p:txBody>
          <a:bodyPr>
            <a:noAutofit/>
          </a:bodyPr>
          <a:lstStyle/>
          <a:p>
            <a:pPr>
              <a:lnSpc>
                <a:spcPct val="150000"/>
              </a:lnSpc>
              <a:buFont typeface="Garamond" panose="02020404030301010803" pitchFamily="18" charset="0"/>
              <a:buChar char="►"/>
            </a:pPr>
            <a:r>
              <a:rPr lang="en-US" sz="2800" dirty="0">
                <a:solidFill>
                  <a:srgbClr val="394446"/>
                </a:solidFill>
                <a:cs typeface="Times New Roman" panose="02020603050405020304" pitchFamily="18" charset="0"/>
              </a:rPr>
              <a:t>Whether the request gives the responding party reasonable notice of what is called for and what is not.</a:t>
            </a:r>
          </a:p>
          <a:p>
            <a:pPr>
              <a:lnSpc>
                <a:spcPct val="150000"/>
              </a:lnSpc>
              <a:buFont typeface="Garamond" panose="02020404030301010803" pitchFamily="18" charset="0"/>
              <a:buChar char="►"/>
            </a:pPr>
            <a:r>
              <a:rPr lang="en-US" sz="2800" dirty="0">
                <a:solidFill>
                  <a:srgbClr val="394446"/>
                </a:solidFill>
                <a:cs typeface="Times New Roman" panose="02020603050405020304" pitchFamily="18" charset="0"/>
              </a:rPr>
              <a:t>The requesting party must provide sufficient information to enable the responding party to identify responsive documents.</a:t>
            </a:r>
          </a:p>
          <a:p>
            <a:pPr>
              <a:lnSpc>
                <a:spcPct val="150000"/>
              </a:lnSpc>
              <a:buFont typeface="Garamond" panose="02020404030301010803" pitchFamily="18" charset="0"/>
              <a:buChar char="►"/>
            </a:pPr>
            <a:r>
              <a:rPr lang="en-US" sz="2800" dirty="0">
                <a:solidFill>
                  <a:srgbClr val="394446"/>
                </a:solidFill>
                <a:cs typeface="Times New Roman" panose="02020603050405020304" pitchFamily="18" charset="0"/>
              </a:rPr>
              <a:t>A reasonably particular request does </a:t>
            </a:r>
            <a:r>
              <a:rPr lang="en-US" sz="2800" b="1" dirty="0">
                <a:solidFill>
                  <a:srgbClr val="FF0000"/>
                </a:solidFill>
                <a:cs typeface="Times New Roman" panose="02020603050405020304" pitchFamily="18" charset="0"/>
              </a:rPr>
              <a:t>NOT require </a:t>
            </a:r>
            <a:r>
              <a:rPr lang="en-US" sz="2800" dirty="0">
                <a:solidFill>
                  <a:srgbClr val="394446"/>
                </a:solidFill>
                <a:cs typeface="Times New Roman" panose="02020603050405020304" pitchFamily="18" charset="0"/>
              </a:rPr>
              <a:t>the responding party to ponder and to speculate in order to decide what is and what is not responsive. </a:t>
            </a:r>
          </a:p>
        </p:txBody>
      </p:sp>
      <p:sp>
        <p:nvSpPr>
          <p:cNvPr id="9" name="TextBox 8">
            <a:extLst>
              <a:ext uri="{FF2B5EF4-FFF2-40B4-BE49-F238E27FC236}">
                <a16:creationId xmlns:a16="http://schemas.microsoft.com/office/drawing/2014/main" id="{9C9BBBDC-5147-DD6C-6A1B-2AD09BEC669A}"/>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The Legal Test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8534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5B3E-9D17-75C0-5AA7-B92803C03C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DD5FFE0-E3E5-E365-217A-2639CC5C686D}"/>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8486D725-576E-5733-D523-361870F68A35}"/>
              </a:ext>
            </a:extLst>
          </p:cNvPr>
          <p:cNvSpPr>
            <a:spLocks noGrp="1"/>
          </p:cNvSpPr>
          <p:nvPr>
            <p:ph idx="1"/>
          </p:nvPr>
        </p:nvSpPr>
        <p:spPr>
          <a:xfrm>
            <a:off x="574916" y="1699482"/>
            <a:ext cx="11042167" cy="4121817"/>
          </a:xfrm>
        </p:spPr>
        <p:txBody>
          <a:bodyPr>
            <a:normAutofit/>
          </a:bodyPr>
          <a:lstStyle/>
          <a:p>
            <a:pPr>
              <a:lnSpc>
                <a:spcPct val="150000"/>
              </a:lnSpc>
              <a:buFont typeface="Garamond" panose="02020404030301010803" pitchFamily="18" charset="0"/>
              <a:buChar char="►"/>
            </a:pPr>
            <a:r>
              <a:rPr lang="en-US" dirty="0"/>
              <a:t>Draft separate requests — don't rely on the responding party to decipher definitions within definitions.</a:t>
            </a:r>
          </a:p>
          <a:p>
            <a:pPr>
              <a:lnSpc>
                <a:spcPct val="150000"/>
              </a:lnSpc>
              <a:buFont typeface="Garamond" panose="02020404030301010803" pitchFamily="18" charset="0"/>
              <a:buChar char="►"/>
            </a:pPr>
            <a:r>
              <a:rPr lang="en-US" b="1" dirty="0">
                <a:solidFill>
                  <a:srgbClr val="FF0000"/>
                </a:solidFill>
              </a:rPr>
              <a:t>Documents</a:t>
            </a:r>
            <a:r>
              <a:rPr lang="en-US" dirty="0"/>
              <a:t> describing, discussing, or mentioning [Topic X].</a:t>
            </a:r>
          </a:p>
          <a:p>
            <a:pPr>
              <a:lnSpc>
                <a:spcPct val="150000"/>
              </a:lnSpc>
              <a:buFont typeface="Garamond" panose="02020404030301010803" pitchFamily="18" charset="0"/>
              <a:buChar char="►"/>
            </a:pPr>
            <a:r>
              <a:rPr lang="en-US" b="1" dirty="0">
                <a:solidFill>
                  <a:srgbClr val="FF0000"/>
                </a:solidFill>
                <a:cs typeface="Times New Roman" panose="02020603050405020304" pitchFamily="18" charset="0"/>
              </a:rPr>
              <a:t>Communications</a:t>
            </a:r>
            <a:r>
              <a:rPr lang="en-US" dirty="0">
                <a:solidFill>
                  <a:srgbClr val="394446"/>
                </a:solidFill>
                <a:cs typeface="Times New Roman" panose="02020603050405020304" pitchFamily="18" charset="0"/>
              </a:rPr>
              <a:t> by and among Party 1 and any Third Party describing, discussing, or mentioning [Topic Y].</a:t>
            </a:r>
          </a:p>
        </p:txBody>
      </p:sp>
      <p:sp>
        <p:nvSpPr>
          <p:cNvPr id="9" name="TextBox 8">
            <a:extLst>
              <a:ext uri="{FF2B5EF4-FFF2-40B4-BE49-F238E27FC236}">
                <a16:creationId xmlns:a16="http://schemas.microsoft.com/office/drawing/2014/main" id="{30A290F7-E199-DF78-7EAE-DD7AFBBDA822}"/>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Drafting Tip: Documents vs. Communications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8186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0AA76-0062-9477-4C27-3B68ED9006A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AFA9A2-425A-19C2-1CC0-594785B776D9}"/>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F2A1BA53-8D42-EDAC-B4A4-A5E95F5C1992}"/>
              </a:ext>
            </a:extLst>
          </p:cNvPr>
          <p:cNvSpPr>
            <a:spLocks noGrp="1"/>
          </p:cNvSpPr>
          <p:nvPr>
            <p:ph idx="1"/>
          </p:nvPr>
        </p:nvSpPr>
        <p:spPr>
          <a:xfrm>
            <a:off x="574916" y="1699482"/>
            <a:ext cx="11042167" cy="4121817"/>
          </a:xfrm>
        </p:spPr>
        <p:txBody>
          <a:bodyPr>
            <a:normAutofit/>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The phrase “relating to” is amorphous and too open ended.</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Unclear what category of documents are being sought.</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Unclear what documents would be responsive and what documents would not.</a:t>
            </a:r>
            <a:endParaRPr lang="en-US" sz="3200" dirty="0">
              <a:solidFill>
                <a:srgbClr val="394446"/>
              </a:solidFill>
              <a:cs typeface="Times New Roman" panose="02020603050405020304" pitchFamily="18" charset="0"/>
            </a:endParaRPr>
          </a:p>
        </p:txBody>
      </p:sp>
      <p:sp>
        <p:nvSpPr>
          <p:cNvPr id="9" name="TextBox 8">
            <a:extLst>
              <a:ext uri="{FF2B5EF4-FFF2-40B4-BE49-F238E27FC236}">
                <a16:creationId xmlns:a16="http://schemas.microsoft.com/office/drawing/2014/main" id="{CE01BD86-3C90-A0A6-15D2-6B59C42E13C2}"/>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Drafting Tip: Avoid “All documents relating to . .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4385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92F7-3CF1-7178-C5E7-D258D6C8357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16BE986-04C6-8F3B-4E76-F07FFD9CADB3}"/>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1D619174-51CD-AC12-6F8A-5D1C331C4F45}"/>
              </a:ext>
            </a:extLst>
          </p:cNvPr>
          <p:cNvSpPr>
            <a:spLocks noGrp="1"/>
          </p:cNvSpPr>
          <p:nvPr>
            <p:ph idx="1"/>
          </p:nvPr>
        </p:nvSpPr>
        <p:spPr>
          <a:xfrm>
            <a:off x="574917" y="1699482"/>
            <a:ext cx="5779702" cy="4121817"/>
          </a:xfrm>
        </p:spPr>
        <p:txBody>
          <a:bodyPr>
            <a:normAutofit lnSpcReduction="10000"/>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Any and all</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Each and every</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Concerning</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Regarding</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In any way</a:t>
            </a:r>
          </a:p>
        </p:txBody>
      </p:sp>
      <p:sp>
        <p:nvSpPr>
          <p:cNvPr id="9" name="TextBox 8">
            <a:extLst>
              <a:ext uri="{FF2B5EF4-FFF2-40B4-BE49-F238E27FC236}">
                <a16:creationId xmlns:a16="http://schemas.microsoft.com/office/drawing/2014/main" id="{C6298EB7-1F92-8829-DB65-21A5A2DFFB62}"/>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Other Words That Trigger Fights  </a:t>
            </a:r>
            <a:endParaRPr kumimoji="0" lang="en-US" sz="3600" b="0" i="0" u="none" strike="noStrike" kern="1200" cap="none" spc="0" normalizeH="0" baseline="0" noProof="0" dirty="0">
              <a:ln>
                <a:noFill/>
              </a:ln>
              <a:solidFill>
                <a:prstClr val="black"/>
              </a:solidFill>
              <a:effectLst/>
              <a:uLnTx/>
              <a:uFillTx/>
              <a:ea typeface="+mn-ea"/>
              <a:cs typeface="+mn-cs"/>
            </a:endParaRPr>
          </a:p>
        </p:txBody>
      </p:sp>
      <p:pic>
        <p:nvPicPr>
          <p:cNvPr id="2050" name="Picture 2" descr="Kids Training Boxing Gloves Teens ...">
            <a:extLst>
              <a:ext uri="{FF2B5EF4-FFF2-40B4-BE49-F238E27FC236}">
                <a16:creationId xmlns:a16="http://schemas.microsoft.com/office/drawing/2014/main" id="{C6D90FAC-56FD-C78E-8095-AAE4748E77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784" y="1581248"/>
            <a:ext cx="4017962" cy="401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2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D0FA7-BE42-D871-7ABA-427AF0708A1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1452FD8-D883-D3F0-940F-E5071830FEDD}"/>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2" name="AutoShape 4" descr="Generated image: Bold &quot;EXAMPLES&quot; on clean white background">
            <a:extLst>
              <a:ext uri="{FF2B5EF4-FFF2-40B4-BE49-F238E27FC236}">
                <a16:creationId xmlns:a16="http://schemas.microsoft.com/office/drawing/2014/main" id="{AB4FD822-D162-4266-B469-B356BCE1F006}"/>
              </a:ext>
            </a:extLst>
          </p:cNvPr>
          <p:cNvSpPr>
            <a:spLocks noChangeAspect="1" noChangeArrowheads="1"/>
          </p:cNvSpPr>
          <p:nvPr/>
        </p:nvSpPr>
        <p:spPr bwMode="auto">
          <a:xfrm>
            <a:off x="5943600" y="3276600"/>
            <a:ext cx="2928026" cy="2928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4684004A-2984-D9AF-EB93-77F550446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352" y="1417024"/>
            <a:ext cx="9226495" cy="4629815"/>
          </a:xfrm>
          <a:prstGeom prst="rect">
            <a:avLst/>
          </a:prstGeom>
        </p:spPr>
      </p:pic>
    </p:spTree>
    <p:extLst>
      <p:ext uri="{BB962C8B-B14F-4D97-AF65-F5344CB8AC3E}">
        <p14:creationId xmlns:p14="http://schemas.microsoft.com/office/powerpoint/2010/main" val="9815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D4AA15-31A1-6738-BD49-935663EBE96E}"/>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E1B5308A-4D48-E93B-BA60-24D27DEC18C0}"/>
              </a:ext>
            </a:extLst>
          </p:cNvPr>
          <p:cNvSpPr>
            <a:spLocks noGrp="1"/>
          </p:cNvSpPr>
          <p:nvPr>
            <p:ph idx="1"/>
          </p:nvPr>
        </p:nvSpPr>
        <p:spPr>
          <a:xfrm>
            <a:off x="574916" y="1699482"/>
            <a:ext cx="11042167" cy="4121817"/>
          </a:xfrm>
        </p:spPr>
        <p:txBody>
          <a:bodyPr>
            <a:normAutofit fontScale="92500" lnSpcReduction="20000"/>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Useful tool to facilitate realistic case assessment.</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Frequent source of cost, delay, and conflict.</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Frequently blamed on objections and evasive responses.</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But the </a:t>
            </a:r>
            <a:r>
              <a:rPr lang="en-US" b="1" dirty="0">
                <a:solidFill>
                  <a:srgbClr val="FF0000"/>
                </a:solidFill>
                <a:cs typeface="Times New Roman" panose="02020603050405020304" pitchFamily="18" charset="0"/>
              </a:rPr>
              <a:t>quality of the requests themselves </a:t>
            </a:r>
            <a:r>
              <a:rPr lang="en-US" dirty="0">
                <a:solidFill>
                  <a:srgbClr val="394446"/>
                </a:solidFill>
                <a:cs typeface="Times New Roman" panose="02020603050405020304" pitchFamily="18" charset="0"/>
              </a:rPr>
              <a:t>most often determines whether the discovery will be useful, expensive, or needlessly contentious. </a:t>
            </a:r>
          </a:p>
          <a:p>
            <a:pPr>
              <a:lnSpc>
                <a:spcPct val="150000"/>
              </a:lnSpc>
              <a:buFont typeface="Garamond" panose="02020404030301010803" pitchFamily="18" charset="0"/>
              <a:buChar char="►"/>
            </a:pPr>
            <a:endParaRPr lang="en-US" sz="2000" dirty="0">
              <a:solidFill>
                <a:srgbClr val="394446"/>
              </a:solidFill>
              <a:latin typeface="Garamond" panose="02020404030301010803"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9D154BA-09DB-A1D1-211E-A060710699D7}"/>
              </a:ext>
            </a:extLst>
          </p:cNvPr>
          <p:cNvSpPr txBox="1"/>
          <p:nvPr/>
        </p:nvSpPr>
        <p:spPr>
          <a:xfrm>
            <a:off x="574915" y="296655"/>
            <a:ext cx="9881049" cy="646331"/>
          </a:xfrm>
          <a:prstGeom prst="rect">
            <a:avLst/>
          </a:prstGeom>
          <a:noFill/>
        </p:spPr>
        <p:txBody>
          <a:bodyPr wrap="square">
            <a:spAutoFit/>
          </a:bodyPr>
          <a:lstStyle/>
          <a:p>
            <a:r>
              <a:rPr lang="en-US" sz="3600" b="1" dirty="0">
                <a:solidFill>
                  <a:schemeClr val="bg1"/>
                </a:solidFill>
              </a:rPr>
              <a:t>Discovery is a Tool But Also a Weapon </a:t>
            </a:r>
            <a:endParaRPr lang="en-US" sz="3600" dirty="0"/>
          </a:p>
        </p:txBody>
      </p:sp>
    </p:spTree>
    <p:extLst>
      <p:ext uri="{BB962C8B-B14F-4D97-AF65-F5344CB8AC3E}">
        <p14:creationId xmlns:p14="http://schemas.microsoft.com/office/powerpoint/2010/main" val="4162204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F1E8E-B7A3-D71B-F51B-605623B3F40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E717E52-35AD-8D70-4FA4-D157AEC32A7D}"/>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7AE11037-D60E-9298-C9EA-9C6783B76780}"/>
              </a:ext>
            </a:extLst>
          </p:cNvPr>
          <p:cNvSpPr>
            <a:spLocks noGrp="1"/>
          </p:cNvSpPr>
          <p:nvPr>
            <p:ph idx="1"/>
          </p:nvPr>
        </p:nvSpPr>
        <p:spPr>
          <a:xfrm>
            <a:off x="574916" y="1699482"/>
            <a:ext cx="11042167" cy="4121817"/>
          </a:xfrm>
        </p:spPr>
        <p:txBody>
          <a:bodyPr>
            <a:normAutofit fontScale="62500" lnSpcReduction="20000"/>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In the 3 years before Dad’s death, Daughter, agent for Dad, engages in self-dealing inter </a:t>
            </a:r>
            <a:r>
              <a:rPr lang="en-US" dirty="0" err="1">
                <a:solidFill>
                  <a:srgbClr val="394446"/>
                </a:solidFill>
                <a:cs typeface="Times New Roman" panose="02020603050405020304" pitchFamily="18" charset="0"/>
              </a:rPr>
              <a:t>vivos</a:t>
            </a:r>
            <a:r>
              <a:rPr lang="en-US" dirty="0">
                <a:solidFill>
                  <a:srgbClr val="394446"/>
                </a:solidFill>
                <a:cs typeface="Times New Roman" panose="02020603050405020304" pitchFamily="18" charset="0"/>
              </a:rPr>
              <a:t> transactions to redirect Dad’s assets to her to the detriment of Dad’s sons.</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Dad’s prior wills left his assets equally to his three children.</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Brothers sue their sister for breach of fiduciary duty.</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Daughter claims Dad “gifted” assets to her and/or otherwise wanted her to receive a larger share.</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Sons believe Dad may have had diminished capacity and/or was unduly influenced by Daughter (and Daughter may have played in role in the gifts/transactions).</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Sons don’t know what assets Dad owned and what happened to them?</a:t>
            </a:r>
          </a:p>
        </p:txBody>
      </p:sp>
      <p:sp>
        <p:nvSpPr>
          <p:cNvPr id="9" name="TextBox 8">
            <a:extLst>
              <a:ext uri="{FF2B5EF4-FFF2-40B4-BE49-F238E27FC236}">
                <a16:creationId xmlns:a16="http://schemas.microsoft.com/office/drawing/2014/main" id="{EEAE2B6D-BA53-4544-854C-2F40C232F254}"/>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Fact Pattern: Breach of Fiduciary Duty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6583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7A2DA-C990-357B-79A2-35D499C910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D581206-42A1-E682-AA1C-A8C6FDD031C6}"/>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B4A2D770-1873-90E5-408D-83D08F4FD181}"/>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Exercise 1: Spot the Problem  </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2" name="TextBox 1">
            <a:extLst>
              <a:ext uri="{FF2B5EF4-FFF2-40B4-BE49-F238E27FC236}">
                <a16:creationId xmlns:a16="http://schemas.microsoft.com/office/drawing/2014/main" id="{A63C5243-2E5F-B01F-C86D-09A99B1C7905}"/>
              </a:ext>
            </a:extLst>
          </p:cNvPr>
          <p:cNvSpPr txBox="1"/>
          <p:nvPr/>
        </p:nvSpPr>
        <p:spPr>
          <a:xfrm>
            <a:off x="209872" y="1560025"/>
            <a:ext cx="11658277" cy="892552"/>
          </a:xfrm>
          <a:prstGeom prst="rect">
            <a:avLst/>
          </a:prstGeom>
          <a:noFill/>
          <a:ln w="19050">
            <a:solidFill>
              <a:srgbClr val="406C86"/>
            </a:solidFill>
          </a:ln>
        </p:spPr>
        <p:txBody>
          <a:bodyPr wrap="square" rtlCol="0">
            <a:spAutoFit/>
          </a:bodyPr>
          <a:lstStyle/>
          <a:p>
            <a:pPr>
              <a:defRPr/>
            </a:pPr>
            <a:r>
              <a:rPr lang="en-US" sz="2400" b="1" dirty="0">
                <a:solidFill>
                  <a:srgbClr val="7998AA"/>
                </a:solidFill>
              </a:rPr>
              <a:t>Default Time Period: 10 Years preceding Decedent’s death</a:t>
            </a:r>
          </a:p>
          <a:p>
            <a:pPr lvl="0">
              <a:defRPr/>
            </a:pPr>
            <a:r>
              <a:rPr lang="en-US" sz="2800" dirty="0">
                <a:solidFill>
                  <a:srgbClr val="394446"/>
                </a:solidFill>
                <a:cs typeface="Times New Roman" panose="02020603050405020304" pitchFamily="18" charset="0"/>
              </a:rPr>
              <a:t>Produce all documents relating to Decedent’s personal property.</a:t>
            </a:r>
            <a:endParaRPr kumimoji="0" lang="en-US" sz="2800" b="1" i="0" u="none" strike="noStrike" kern="1200" cap="none" spc="0" normalizeH="0" baseline="0" noProof="0" dirty="0">
              <a:ln>
                <a:noFill/>
              </a:ln>
              <a:solidFill>
                <a:srgbClr val="7998AA"/>
              </a:solidFill>
              <a:effectLst/>
              <a:uLnTx/>
              <a:uFillTx/>
              <a:latin typeface="Garamond" panose="02020404030301010803" pitchFamily="18" charset="0"/>
              <a:ea typeface="+mn-ea"/>
              <a:cs typeface="+mn-cs"/>
            </a:endParaRPr>
          </a:p>
        </p:txBody>
      </p:sp>
      <p:sp>
        <p:nvSpPr>
          <p:cNvPr id="4" name="TextBox 3">
            <a:extLst>
              <a:ext uri="{FF2B5EF4-FFF2-40B4-BE49-F238E27FC236}">
                <a16:creationId xmlns:a16="http://schemas.microsoft.com/office/drawing/2014/main" id="{C94B90CC-47D2-7E73-B9A7-D343ED6F707B}"/>
              </a:ext>
            </a:extLst>
          </p:cNvPr>
          <p:cNvSpPr txBox="1"/>
          <p:nvPr/>
        </p:nvSpPr>
        <p:spPr>
          <a:xfrm>
            <a:off x="6096000" y="2799212"/>
            <a:ext cx="2850543" cy="1938992"/>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No Dollar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Captures every trivial item of personal property regardless of value</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sp>
        <p:nvSpPr>
          <p:cNvPr id="7" name="TextBox 6">
            <a:extLst>
              <a:ext uri="{FF2B5EF4-FFF2-40B4-BE49-F238E27FC236}">
                <a16:creationId xmlns:a16="http://schemas.microsoft.com/office/drawing/2014/main" id="{2EC0FF8F-58A4-8026-074C-1A995B0B613D}"/>
              </a:ext>
            </a:extLst>
          </p:cNvPr>
          <p:cNvSpPr txBox="1"/>
          <p:nvPr/>
        </p:nvSpPr>
        <p:spPr>
          <a:xfrm>
            <a:off x="331172" y="2770004"/>
            <a:ext cx="5450196" cy="1938992"/>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Vague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“relating to” – lacks reasonable particularity. How would a document have to “relate to” the Decedent’s personal property to be responsive? </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1CC624CB-5223-80C1-CDC6-627C69BC5D48}"/>
              </a:ext>
            </a:extLst>
          </p:cNvPr>
          <p:cNvSpPr/>
          <p:nvPr/>
        </p:nvSpPr>
        <p:spPr>
          <a:xfrm>
            <a:off x="609761" y="5173043"/>
            <a:ext cx="10972478" cy="120809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2F5148A-3463-E56E-2DC2-2BD36B72CE95}"/>
              </a:ext>
            </a:extLst>
          </p:cNvPr>
          <p:cNvSpPr txBox="1"/>
          <p:nvPr/>
        </p:nvSpPr>
        <p:spPr>
          <a:xfrm>
            <a:off x="835742" y="5297975"/>
            <a:ext cx="10203894" cy="830997"/>
          </a:xfrm>
          <a:prstGeom prst="rect">
            <a:avLst/>
          </a:prstGeom>
          <a:noFill/>
        </p:spPr>
        <p:txBody>
          <a:bodyPr wrap="square" rtlCol="0">
            <a:spAutoFit/>
          </a:bodyPr>
          <a:lstStyle/>
          <a:p>
            <a:r>
              <a:rPr lang="en-US" sz="2400" b="1" dirty="0">
                <a:solidFill>
                  <a:schemeClr val="bg1"/>
                </a:solidFill>
              </a:rPr>
              <a:t>Result: Expect a wall of </a:t>
            </a:r>
            <a:r>
              <a:rPr lang="en-US" sz="2400" b="1" dirty="0" err="1">
                <a:solidFill>
                  <a:schemeClr val="bg1"/>
                </a:solidFill>
              </a:rPr>
              <a:t>objetions</a:t>
            </a:r>
            <a:r>
              <a:rPr lang="en-US" sz="2400" b="1" dirty="0">
                <a:solidFill>
                  <a:schemeClr val="bg1"/>
                </a:solidFill>
              </a:rPr>
              <a:t>. This request “might be” narrowed by the Court or might not be answered at all</a:t>
            </a:r>
            <a:r>
              <a:rPr lang="en-US" sz="2000" b="1" dirty="0">
                <a:solidFill>
                  <a:schemeClr val="bg1"/>
                </a:solidFill>
              </a:rPr>
              <a:t>.</a:t>
            </a:r>
          </a:p>
        </p:txBody>
      </p:sp>
      <p:sp>
        <p:nvSpPr>
          <p:cNvPr id="13" name="TextBox 12">
            <a:extLst>
              <a:ext uri="{FF2B5EF4-FFF2-40B4-BE49-F238E27FC236}">
                <a16:creationId xmlns:a16="http://schemas.microsoft.com/office/drawing/2014/main" id="{B26FD386-87B3-4B2F-1852-D80C6B0D2189}"/>
              </a:ext>
            </a:extLst>
          </p:cNvPr>
          <p:cNvSpPr txBox="1"/>
          <p:nvPr/>
        </p:nvSpPr>
        <p:spPr>
          <a:xfrm>
            <a:off x="9192258" y="2799212"/>
            <a:ext cx="2599326" cy="1569660"/>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cs typeface="Times New Roman" panose="02020603050405020304" pitchFamily="18" charset="0"/>
              </a:rPr>
              <a:t>Irrelevant Time </a:t>
            </a:r>
            <a:r>
              <a:rPr lang="en-US" sz="2400" dirty="0">
                <a:solidFill>
                  <a:srgbClr val="394446"/>
                </a:solidFill>
                <a:cs typeface="Times New Roman" panose="02020603050405020304" pitchFamily="18" charset="0"/>
              </a:rPr>
              <a:t>Not limited to the  meaningful time period</a:t>
            </a:r>
            <a:endParaRPr kumimoji="0" lang="en-US" sz="240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5885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6310E-DE9D-B4E9-B1D9-A67A3D01437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68BF171-7742-50DD-091F-DF4B673CE358}"/>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B156713E-A1C4-4359-715A-95086D325794}"/>
              </a:ext>
            </a:extLst>
          </p:cNvPr>
          <p:cNvSpPr>
            <a:spLocks noGrp="1"/>
          </p:cNvSpPr>
          <p:nvPr>
            <p:ph idx="1"/>
          </p:nvPr>
        </p:nvSpPr>
        <p:spPr>
          <a:xfrm>
            <a:off x="574916" y="1699482"/>
            <a:ext cx="11042167" cy="4121817"/>
          </a:xfrm>
        </p:spPr>
        <p:txBody>
          <a:bodyPr>
            <a:normAutofit/>
          </a:bodyPr>
          <a:lstStyle/>
          <a:p>
            <a:pPr>
              <a:lnSpc>
                <a:spcPct val="150000"/>
              </a:lnSpc>
              <a:buFont typeface="Garamond" panose="02020404030301010803" pitchFamily="18" charset="0"/>
              <a:buChar char="►"/>
            </a:pPr>
            <a:r>
              <a:rPr lang="en-US" b="1" dirty="0">
                <a:solidFill>
                  <a:srgbClr val="394446"/>
                </a:solidFill>
                <a:cs typeface="Times New Roman" panose="02020603050405020304" pitchFamily="18" charset="0"/>
              </a:rPr>
              <a:t>Better: </a:t>
            </a:r>
            <a:r>
              <a:rPr lang="en-US" dirty="0">
                <a:solidFill>
                  <a:srgbClr val="394446"/>
                </a:solidFill>
                <a:cs typeface="Times New Roman" panose="02020603050405020304" pitchFamily="18" charset="0"/>
              </a:rPr>
              <a:t>Documents describing, discussing, or mentioning personal property in which Decedent owned an interest.</a:t>
            </a:r>
          </a:p>
          <a:p>
            <a:pPr>
              <a:lnSpc>
                <a:spcPct val="150000"/>
              </a:lnSpc>
              <a:buFont typeface="Garamond" panose="02020404030301010803" pitchFamily="18" charset="0"/>
              <a:buChar char="►"/>
            </a:pPr>
            <a:r>
              <a:rPr lang="en-US" b="1" dirty="0">
                <a:solidFill>
                  <a:srgbClr val="394446"/>
                </a:solidFill>
                <a:cs typeface="Times New Roman" panose="02020603050405020304" pitchFamily="18" charset="0"/>
              </a:rPr>
              <a:t>Best: </a:t>
            </a:r>
            <a:r>
              <a:rPr lang="en-US" dirty="0">
                <a:solidFill>
                  <a:srgbClr val="394446"/>
                </a:solidFill>
                <a:cs typeface="Times New Roman" panose="02020603050405020304" pitchFamily="18" charset="0"/>
              </a:rPr>
              <a:t>Break into categories.</a:t>
            </a:r>
            <a:endParaRPr lang="en-US" b="1" dirty="0">
              <a:solidFill>
                <a:srgbClr val="394446"/>
              </a:solidFill>
              <a:cs typeface="Times New Roman" panose="02020603050405020304" pitchFamily="18" charset="0"/>
            </a:endParaRPr>
          </a:p>
        </p:txBody>
      </p:sp>
      <p:sp>
        <p:nvSpPr>
          <p:cNvPr id="9" name="TextBox 8">
            <a:extLst>
              <a:ext uri="{FF2B5EF4-FFF2-40B4-BE49-F238E27FC236}">
                <a16:creationId xmlns:a16="http://schemas.microsoft.com/office/drawing/2014/main" id="{0E244645-FA53-0B75-2537-7BE46EBDD284}"/>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Exercise 1: Spot the Problem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1704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A966E-B460-8ED0-DEF5-8C54090830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00A3F72-6AA8-D0ED-FD7A-8021CEB5604C}"/>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C8405720-BD3B-1770-A1DA-A5BB8B543868}"/>
              </a:ext>
            </a:extLst>
          </p:cNvPr>
          <p:cNvSpPr>
            <a:spLocks noGrp="1"/>
          </p:cNvSpPr>
          <p:nvPr>
            <p:ph idx="1"/>
          </p:nvPr>
        </p:nvSpPr>
        <p:spPr>
          <a:xfrm>
            <a:off x="574916" y="1699482"/>
            <a:ext cx="11042167" cy="4121817"/>
          </a:xfrm>
        </p:spPr>
        <p:txBody>
          <a:bodyPr>
            <a:normAutofit fontScale="70000" lnSpcReduction="20000"/>
          </a:bodyPr>
          <a:lstStyle/>
          <a:p>
            <a:pPr marL="0" indent="0">
              <a:lnSpc>
                <a:spcPct val="150000"/>
              </a:lnSpc>
              <a:buNone/>
            </a:pPr>
            <a:r>
              <a:rPr lang="en-US" dirty="0">
                <a:solidFill>
                  <a:srgbClr val="394446"/>
                </a:solidFill>
                <a:cs typeface="Times New Roman" panose="02020603050405020304" pitchFamily="18" charset="0"/>
              </a:rPr>
              <a:t>For checking, savings, money market, and other financial accounts holding cash or cash equivalents in which the Decedent owned an interest at any time during the three years preceding Decedent’s death, produce the following:</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Account statements; </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Account opening documents and signature cards;</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Beneficiary, payable-on-death, and/or transfer-on-death designations; and</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Records of deposits, withdrawals, wire transfers, and/or other internal or external transfers of funds between accounts.</a:t>
            </a:r>
          </a:p>
        </p:txBody>
      </p:sp>
      <p:sp>
        <p:nvSpPr>
          <p:cNvPr id="9" name="TextBox 8">
            <a:extLst>
              <a:ext uri="{FF2B5EF4-FFF2-40B4-BE49-F238E27FC236}">
                <a16:creationId xmlns:a16="http://schemas.microsoft.com/office/drawing/2014/main" id="{268B9950-341A-DD83-BEED-82486B6E5CBD}"/>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A Much Better Redraft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7015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7282-200E-33BB-59C6-5C63D8AD824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264B94-F89D-6DEB-0956-930A8786F7D8}"/>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289BF2B5-B97A-D7B6-625E-39E12EE41EA5}"/>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Exercise 2: Spot the Problem  </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2" name="TextBox 1">
            <a:extLst>
              <a:ext uri="{FF2B5EF4-FFF2-40B4-BE49-F238E27FC236}">
                <a16:creationId xmlns:a16="http://schemas.microsoft.com/office/drawing/2014/main" id="{5784A064-4234-B1B4-8950-6194B0563421}"/>
              </a:ext>
            </a:extLst>
          </p:cNvPr>
          <p:cNvSpPr txBox="1"/>
          <p:nvPr/>
        </p:nvSpPr>
        <p:spPr>
          <a:xfrm>
            <a:off x="209872" y="1560025"/>
            <a:ext cx="11658277" cy="1508105"/>
          </a:xfrm>
          <a:prstGeom prst="rect">
            <a:avLst/>
          </a:prstGeom>
          <a:noFill/>
          <a:ln w="19050">
            <a:solidFill>
              <a:srgbClr val="406C86"/>
            </a:solidFill>
          </a:ln>
        </p:spPr>
        <p:txBody>
          <a:bodyPr wrap="square" rtlCol="0">
            <a:spAutoFit/>
          </a:bodyPr>
          <a:lstStyle/>
          <a:p>
            <a:pPr>
              <a:defRPr/>
            </a:pPr>
            <a:r>
              <a:rPr lang="en-US" sz="2400" b="1" dirty="0">
                <a:solidFill>
                  <a:srgbClr val="7998AA"/>
                </a:solidFill>
              </a:rPr>
              <a:t>Default Time Period: 10 Years preceding Decedent’s death</a:t>
            </a:r>
          </a:p>
          <a:p>
            <a:pPr>
              <a:defRPr/>
            </a:pPr>
            <a:r>
              <a:rPr lang="en-US" sz="2400" dirty="0"/>
              <a:t>Produce any and all documents that in any way relate to, refer to, concern, or evidence any payments, transfers, gifts, or transactions involving Decedent.</a:t>
            </a:r>
            <a:endParaRPr lang="en-US" sz="2400" dirty="0">
              <a:solidFill>
                <a:srgbClr val="394446"/>
              </a:solidFill>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7998AA"/>
              </a:solidFill>
              <a:effectLst/>
              <a:uLnTx/>
              <a:uFillTx/>
              <a:latin typeface="Garamond" panose="02020404030301010803" pitchFamily="18" charset="0"/>
              <a:ea typeface="+mn-ea"/>
              <a:cs typeface="+mn-cs"/>
            </a:endParaRPr>
          </a:p>
        </p:txBody>
      </p:sp>
      <p:sp>
        <p:nvSpPr>
          <p:cNvPr id="3" name="TextBox 2">
            <a:extLst>
              <a:ext uri="{FF2B5EF4-FFF2-40B4-BE49-F238E27FC236}">
                <a16:creationId xmlns:a16="http://schemas.microsoft.com/office/drawing/2014/main" id="{FCC7C494-528D-FACA-C514-087BA9D01381}"/>
              </a:ext>
            </a:extLst>
          </p:cNvPr>
          <p:cNvSpPr txBox="1"/>
          <p:nvPr/>
        </p:nvSpPr>
        <p:spPr>
          <a:xfrm>
            <a:off x="3343597" y="3434341"/>
            <a:ext cx="2676203" cy="1569660"/>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No Recipient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Covers dispositions to anyone – unlimited scope</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sp>
        <p:nvSpPr>
          <p:cNvPr id="4" name="TextBox 3">
            <a:extLst>
              <a:ext uri="{FF2B5EF4-FFF2-40B4-BE49-F238E27FC236}">
                <a16:creationId xmlns:a16="http://schemas.microsoft.com/office/drawing/2014/main" id="{89F3EDFB-A69D-0BDA-F3A7-CFF857081EE5}"/>
              </a:ext>
            </a:extLst>
          </p:cNvPr>
          <p:cNvSpPr txBox="1"/>
          <p:nvPr/>
        </p:nvSpPr>
        <p:spPr>
          <a:xfrm>
            <a:off x="6219040" y="3424813"/>
            <a:ext cx="2850543" cy="1569660"/>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No Dollar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Captures every trivial transaction regardless of value</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sp>
        <p:nvSpPr>
          <p:cNvPr id="7" name="TextBox 6">
            <a:extLst>
              <a:ext uri="{FF2B5EF4-FFF2-40B4-BE49-F238E27FC236}">
                <a16:creationId xmlns:a16="http://schemas.microsoft.com/office/drawing/2014/main" id="{AD7D901E-EAB5-924D-9D6B-44D185E321C3}"/>
              </a:ext>
            </a:extLst>
          </p:cNvPr>
          <p:cNvSpPr txBox="1"/>
          <p:nvPr/>
        </p:nvSpPr>
        <p:spPr>
          <a:xfrm>
            <a:off x="223019" y="3428997"/>
            <a:ext cx="2921338" cy="1569660"/>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Vague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“In any way relate to” – lacks reasonable particularity </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8E19CBC-09F2-D99D-AC0C-15DA591FC8BB}"/>
              </a:ext>
            </a:extLst>
          </p:cNvPr>
          <p:cNvSpPr/>
          <p:nvPr/>
        </p:nvSpPr>
        <p:spPr>
          <a:xfrm>
            <a:off x="438472" y="5391150"/>
            <a:ext cx="10972478" cy="117019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AF596C5-431C-895E-E65C-278B43D9C262}"/>
              </a:ext>
            </a:extLst>
          </p:cNvPr>
          <p:cNvSpPr txBox="1"/>
          <p:nvPr/>
        </p:nvSpPr>
        <p:spPr>
          <a:xfrm>
            <a:off x="809786" y="5480119"/>
            <a:ext cx="10229850" cy="830997"/>
          </a:xfrm>
          <a:prstGeom prst="rect">
            <a:avLst/>
          </a:prstGeom>
          <a:noFill/>
        </p:spPr>
        <p:txBody>
          <a:bodyPr wrap="square" rtlCol="0">
            <a:spAutoFit/>
          </a:bodyPr>
          <a:lstStyle/>
          <a:p>
            <a:r>
              <a:rPr lang="en-US" sz="2400" b="1" dirty="0">
                <a:solidFill>
                  <a:schemeClr val="bg1"/>
                </a:solidFill>
              </a:rPr>
              <a:t>Result: Expect a wall of </a:t>
            </a:r>
            <a:r>
              <a:rPr lang="en-US" sz="2400" b="1" dirty="0" err="1">
                <a:solidFill>
                  <a:schemeClr val="bg1"/>
                </a:solidFill>
              </a:rPr>
              <a:t>objetions</a:t>
            </a:r>
            <a:r>
              <a:rPr lang="en-US" sz="2400" b="1" dirty="0">
                <a:solidFill>
                  <a:schemeClr val="bg1"/>
                </a:solidFill>
              </a:rPr>
              <a:t>. This request “might be” narrowed by the Court or might not be answered at all.</a:t>
            </a:r>
          </a:p>
        </p:txBody>
      </p:sp>
      <p:sp>
        <p:nvSpPr>
          <p:cNvPr id="13" name="TextBox 12">
            <a:extLst>
              <a:ext uri="{FF2B5EF4-FFF2-40B4-BE49-F238E27FC236}">
                <a16:creationId xmlns:a16="http://schemas.microsoft.com/office/drawing/2014/main" id="{A2004932-BF4A-C2D6-2A07-5B8C67D4FF72}"/>
              </a:ext>
            </a:extLst>
          </p:cNvPr>
          <p:cNvSpPr txBox="1"/>
          <p:nvPr/>
        </p:nvSpPr>
        <p:spPr>
          <a:xfrm>
            <a:off x="9268824" y="3434341"/>
            <a:ext cx="2599326" cy="1569660"/>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cs typeface="Times New Roman" panose="02020603050405020304" pitchFamily="18" charset="0"/>
              </a:rPr>
              <a:t>Irrelevant Time </a:t>
            </a:r>
            <a:r>
              <a:rPr lang="en-US" sz="2400" dirty="0">
                <a:solidFill>
                  <a:srgbClr val="394446"/>
                </a:solidFill>
                <a:cs typeface="Times New Roman" panose="02020603050405020304" pitchFamily="18" charset="0"/>
              </a:rPr>
              <a:t>Not limited to meaningful time period</a:t>
            </a:r>
            <a:endParaRPr kumimoji="0" lang="en-US" sz="240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316834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0"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4DB90-DBB8-5A0A-2F80-B0100652A45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03604FD-1A95-E96C-5C77-8FA587E2A7A0}"/>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391FC71C-B952-D052-9CDE-7AC18E2401F8}"/>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A Better Request  </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11" name="TextBox 10">
            <a:extLst>
              <a:ext uri="{FF2B5EF4-FFF2-40B4-BE49-F238E27FC236}">
                <a16:creationId xmlns:a16="http://schemas.microsoft.com/office/drawing/2014/main" id="{CF11C058-6714-0E8F-2806-97DA6E059E23}"/>
              </a:ext>
            </a:extLst>
          </p:cNvPr>
          <p:cNvSpPr txBox="1"/>
          <p:nvPr/>
        </p:nvSpPr>
        <p:spPr>
          <a:xfrm>
            <a:off x="209872" y="1560025"/>
            <a:ext cx="11658277" cy="1508105"/>
          </a:xfrm>
          <a:prstGeom prst="rect">
            <a:avLst/>
          </a:prstGeom>
          <a:noFill/>
          <a:ln w="19050">
            <a:solidFill>
              <a:srgbClr val="406C86"/>
            </a:solidFill>
          </a:ln>
        </p:spPr>
        <p:txBody>
          <a:bodyPr wrap="square" rtlCol="0">
            <a:spAutoFit/>
          </a:bodyPr>
          <a:lstStyle/>
          <a:p>
            <a:pPr>
              <a:defRPr/>
            </a:pPr>
            <a:endParaRPr lang="en-US" sz="2400" dirty="0">
              <a:solidFill>
                <a:srgbClr val="394446"/>
              </a:solidFill>
              <a:cs typeface="Times New Roman" panose="02020603050405020304" pitchFamily="18" charset="0"/>
            </a:endParaRPr>
          </a:p>
          <a:p>
            <a:pPr>
              <a:defRPr/>
            </a:pPr>
            <a:r>
              <a:rPr lang="en-US" sz="2400" dirty="0">
                <a:solidFill>
                  <a:srgbClr val="394446"/>
                </a:solidFill>
                <a:cs typeface="Times New Roman" panose="02020603050405020304" pitchFamily="18" charset="0"/>
              </a:rPr>
              <a:t>D</a:t>
            </a:r>
            <a:r>
              <a:rPr lang="en-US" sz="2400" dirty="0"/>
              <a:t>ocuments describing, discussing, or mentioning any payment, transfer, gift, or other disposition of Decedent’s personal property made to you.</a:t>
            </a:r>
            <a:endParaRPr lang="en-US" sz="2400" dirty="0">
              <a:solidFill>
                <a:srgbClr val="394446"/>
              </a:solidFill>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7998AA"/>
              </a:solidFill>
              <a:effectLst/>
              <a:uLnTx/>
              <a:uFillTx/>
              <a:latin typeface="Garamond" panose="02020404030301010803" pitchFamily="18" charset="0"/>
              <a:ea typeface="+mn-ea"/>
              <a:cs typeface="+mn-cs"/>
            </a:endParaRPr>
          </a:p>
        </p:txBody>
      </p:sp>
      <p:sp>
        <p:nvSpPr>
          <p:cNvPr id="12" name="TextBox 11">
            <a:extLst>
              <a:ext uri="{FF2B5EF4-FFF2-40B4-BE49-F238E27FC236}">
                <a16:creationId xmlns:a16="http://schemas.microsoft.com/office/drawing/2014/main" id="{8BBB086E-BD5E-48E8-1E71-1FC9067CEA30}"/>
              </a:ext>
            </a:extLst>
          </p:cNvPr>
          <p:cNvSpPr txBox="1"/>
          <p:nvPr/>
        </p:nvSpPr>
        <p:spPr>
          <a:xfrm>
            <a:off x="775468" y="3452807"/>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Recipient Named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rPr>
              <a:t>Limits the scope to transactions involving the responding party</a:t>
            </a:r>
          </a:p>
        </p:txBody>
      </p:sp>
      <p:pic>
        <p:nvPicPr>
          <p:cNvPr id="13" name="Picture 4" descr="Green Check Mark Icon Images – Browse 222,267 Stock Photos ...">
            <a:extLst>
              <a:ext uri="{FF2B5EF4-FFF2-40B4-BE49-F238E27FC236}">
                <a16:creationId xmlns:a16="http://schemas.microsoft.com/office/drawing/2014/main" id="{3DD049DF-A5BB-F46B-9DEA-3306D096A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617" y="3534657"/>
            <a:ext cx="480009" cy="3010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AFDF7F7-F33E-EA0C-65DD-A17F036CCB62}"/>
              </a:ext>
            </a:extLst>
          </p:cNvPr>
          <p:cNvSpPr txBox="1"/>
          <p:nvPr/>
        </p:nvSpPr>
        <p:spPr>
          <a:xfrm>
            <a:off x="775468" y="5037813"/>
            <a:ext cx="4291832" cy="1200329"/>
          </a:xfrm>
          <a:prstGeom prst="rect">
            <a:avLst/>
          </a:prstGeom>
          <a:no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No $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Covers all transactions regardless of value</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pic>
        <p:nvPicPr>
          <p:cNvPr id="3078" name="Picture 6">
            <a:extLst>
              <a:ext uri="{FF2B5EF4-FFF2-40B4-BE49-F238E27FC236}">
                <a16:creationId xmlns:a16="http://schemas.microsoft.com/office/drawing/2014/main" id="{83B223A7-E147-937C-D281-64FB3869A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009" y="5145575"/>
            <a:ext cx="271462" cy="2714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DFCC32F-8EA5-C57E-EFFA-994DF5A9BB00}"/>
              </a:ext>
            </a:extLst>
          </p:cNvPr>
          <p:cNvSpPr txBox="1"/>
          <p:nvPr/>
        </p:nvSpPr>
        <p:spPr>
          <a:xfrm>
            <a:off x="6804793" y="3400419"/>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Property Interest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Tied to transactions involving Decedent’s personal property</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pic>
        <p:nvPicPr>
          <p:cNvPr id="16" name="Picture 4" descr="Green Check Mark Icon Images – Browse 222,267 Stock Photos ...">
            <a:extLst>
              <a:ext uri="{FF2B5EF4-FFF2-40B4-BE49-F238E27FC236}">
                <a16:creationId xmlns:a16="http://schemas.microsoft.com/office/drawing/2014/main" id="{80195A24-7E8C-328D-3999-A3271E9ED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217" y="3508976"/>
            <a:ext cx="480009" cy="3010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F19C105-5353-EFDF-C1D9-A7CED0568A8F}"/>
              </a:ext>
            </a:extLst>
          </p:cNvPr>
          <p:cNvSpPr txBox="1"/>
          <p:nvPr/>
        </p:nvSpPr>
        <p:spPr>
          <a:xfrm>
            <a:off x="6804793" y="5037813"/>
            <a:ext cx="4291832" cy="1200329"/>
          </a:xfrm>
          <a:prstGeom prst="rect">
            <a:avLst/>
          </a:prstGeom>
          <a:no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No Time Limit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Covers all transactions regardless of value</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pic>
        <p:nvPicPr>
          <p:cNvPr id="18" name="Picture 6">
            <a:extLst>
              <a:ext uri="{FF2B5EF4-FFF2-40B4-BE49-F238E27FC236}">
                <a16:creationId xmlns:a16="http://schemas.microsoft.com/office/drawing/2014/main" id="{849F706A-C22D-DA31-4EF2-6D3846453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2755" y="5145575"/>
            <a:ext cx="271462" cy="28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4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EE71A-279C-C08A-9A77-16C00BC811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65B906-FD6F-FDAF-C6EC-3179D85A2FF4}"/>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45E7E7FE-F1A4-B2B6-58C0-EEE302889835}"/>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The Best Request  </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2" name="TextBox 1">
            <a:extLst>
              <a:ext uri="{FF2B5EF4-FFF2-40B4-BE49-F238E27FC236}">
                <a16:creationId xmlns:a16="http://schemas.microsoft.com/office/drawing/2014/main" id="{C9CB67E5-8370-F723-4065-0EEC4DEB5765}"/>
              </a:ext>
            </a:extLst>
          </p:cNvPr>
          <p:cNvSpPr txBox="1"/>
          <p:nvPr/>
        </p:nvSpPr>
        <p:spPr>
          <a:xfrm>
            <a:off x="223018" y="1435682"/>
            <a:ext cx="11658277" cy="2246769"/>
          </a:xfrm>
          <a:prstGeom prst="rect">
            <a:avLst/>
          </a:prstGeom>
          <a:noFill/>
          <a:ln w="19050">
            <a:solidFill>
              <a:srgbClr val="406C86"/>
            </a:solidFill>
          </a:ln>
        </p:spPr>
        <p:txBody>
          <a:bodyPr wrap="square" rtlCol="0">
            <a:spAutoFit/>
          </a:bodyPr>
          <a:lstStyle/>
          <a:p>
            <a:pPr>
              <a:defRPr/>
            </a:pPr>
            <a:endParaRPr lang="en-US" sz="2400" dirty="0">
              <a:solidFill>
                <a:srgbClr val="394446"/>
              </a:solidFill>
              <a:cs typeface="Times New Roman" panose="02020603050405020304" pitchFamily="18" charset="0"/>
            </a:endParaRPr>
          </a:p>
          <a:p>
            <a:pPr>
              <a:defRPr/>
            </a:pPr>
            <a:r>
              <a:rPr lang="en-US" sz="2400" dirty="0">
                <a:solidFill>
                  <a:srgbClr val="394446"/>
                </a:solidFill>
                <a:cs typeface="Times New Roman" panose="02020603050405020304" pitchFamily="18" charset="0"/>
              </a:rPr>
              <a:t>D</a:t>
            </a:r>
            <a:r>
              <a:rPr lang="en-US" sz="2400" dirty="0"/>
              <a:t>ocuments describing, discussing, or mentioning the payment, transfer, gift, or other disposition from Decedent’s financial accounts where the value of each payment, transfer, gift, or other disposition was $1,000 or more and which were made to you during the 3 years preceding the Decedent’s death.</a:t>
            </a:r>
            <a:endParaRPr lang="en-US" sz="2400" dirty="0">
              <a:solidFill>
                <a:srgbClr val="394446"/>
              </a:solidFill>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7998AA"/>
              </a:solidFill>
              <a:effectLst/>
              <a:uLnTx/>
              <a:uFillTx/>
              <a:latin typeface="Garamond" panose="02020404030301010803" pitchFamily="18" charset="0"/>
              <a:ea typeface="+mn-ea"/>
              <a:cs typeface="+mn-cs"/>
            </a:endParaRPr>
          </a:p>
        </p:txBody>
      </p:sp>
      <p:sp>
        <p:nvSpPr>
          <p:cNvPr id="3" name="TextBox 2">
            <a:extLst>
              <a:ext uri="{FF2B5EF4-FFF2-40B4-BE49-F238E27FC236}">
                <a16:creationId xmlns:a16="http://schemas.microsoft.com/office/drawing/2014/main" id="{D6011A7F-4547-F970-B63F-A3FBA19B3A47}"/>
              </a:ext>
            </a:extLst>
          </p:cNvPr>
          <p:cNvSpPr txBox="1"/>
          <p:nvPr/>
        </p:nvSpPr>
        <p:spPr>
          <a:xfrm>
            <a:off x="574916" y="3901784"/>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Recipient Named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rPr>
              <a:t>Limits the scope to transactions involving the responding party</a:t>
            </a:r>
          </a:p>
        </p:txBody>
      </p:sp>
      <p:sp>
        <p:nvSpPr>
          <p:cNvPr id="4" name="TextBox 3">
            <a:extLst>
              <a:ext uri="{FF2B5EF4-FFF2-40B4-BE49-F238E27FC236}">
                <a16:creationId xmlns:a16="http://schemas.microsoft.com/office/drawing/2014/main" id="{BE299C73-715A-1B69-C504-0D44703CC782}"/>
              </a:ext>
            </a:extLst>
          </p:cNvPr>
          <p:cNvSpPr txBox="1"/>
          <p:nvPr/>
        </p:nvSpPr>
        <p:spPr>
          <a:xfrm>
            <a:off x="6738118" y="3901784"/>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Property Interest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Tied to transactions involving Decedent’s financial accounts</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pic>
        <p:nvPicPr>
          <p:cNvPr id="7" name="Picture 4" descr="Green Check Mark Icon Images – Browse 222,267 Stock Photos ...">
            <a:extLst>
              <a:ext uri="{FF2B5EF4-FFF2-40B4-BE49-F238E27FC236}">
                <a16:creationId xmlns:a16="http://schemas.microsoft.com/office/drawing/2014/main" id="{7485704F-D322-75DC-DE12-E618BAE03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108" y="3972297"/>
            <a:ext cx="480009" cy="301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reen Check Mark Icon Images – Browse 222,267 Stock Photos ...">
            <a:extLst>
              <a:ext uri="{FF2B5EF4-FFF2-40B4-BE49-F238E27FC236}">
                <a16:creationId xmlns:a16="http://schemas.microsoft.com/office/drawing/2014/main" id="{E90D2757-6954-1397-0E3E-D2C116416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6067" y="3972298"/>
            <a:ext cx="480009" cy="3010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0524262-DB76-3EB7-96BD-49A2DC8A7D50}"/>
              </a:ext>
            </a:extLst>
          </p:cNvPr>
          <p:cNvSpPr txBox="1"/>
          <p:nvPr/>
        </p:nvSpPr>
        <p:spPr>
          <a:xfrm>
            <a:off x="574916" y="5361016"/>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 Threshold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$1,000 filters out de minimis items</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pic>
        <p:nvPicPr>
          <p:cNvPr id="12" name="Picture 4" descr="Green Check Mark Icon Images – Browse 222,267 Stock Photos ...">
            <a:extLst>
              <a:ext uri="{FF2B5EF4-FFF2-40B4-BE49-F238E27FC236}">
                <a16:creationId xmlns:a16="http://schemas.microsoft.com/office/drawing/2014/main" id="{ED5BEEA5-48B8-AA2D-A90E-98A9CED26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103" y="5409636"/>
            <a:ext cx="480009" cy="3010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CF053F2-415E-B03C-4256-5D95A6E797CA}"/>
              </a:ext>
            </a:extLst>
          </p:cNvPr>
          <p:cNvSpPr txBox="1"/>
          <p:nvPr/>
        </p:nvSpPr>
        <p:spPr>
          <a:xfrm>
            <a:off x="6738118" y="5321446"/>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Time-Limited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rPr>
              <a:t>3 years before death – defensible and proportional</a:t>
            </a:r>
          </a:p>
        </p:txBody>
      </p:sp>
      <p:pic>
        <p:nvPicPr>
          <p:cNvPr id="14" name="Picture 4" descr="Green Check Mark Icon Images – Browse 222,267 Stock Photos ...">
            <a:extLst>
              <a:ext uri="{FF2B5EF4-FFF2-40B4-BE49-F238E27FC236}">
                <a16:creationId xmlns:a16="http://schemas.microsoft.com/office/drawing/2014/main" id="{F176703E-6B85-C811-8E66-7BB9CCC31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6088" y="5398594"/>
            <a:ext cx="480009" cy="30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8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EC2F3-50A4-CB96-20B8-D288F9A0B22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38249F-E532-6420-60B3-7C112E4389C7}"/>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C37971B5-45F7-F8FB-A673-AA1FDF41DDB9}"/>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The Best Request  </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2" name="TextBox 1">
            <a:extLst>
              <a:ext uri="{FF2B5EF4-FFF2-40B4-BE49-F238E27FC236}">
                <a16:creationId xmlns:a16="http://schemas.microsoft.com/office/drawing/2014/main" id="{8AFBB966-8789-50F1-CD9D-626D5A3B1A71}"/>
              </a:ext>
            </a:extLst>
          </p:cNvPr>
          <p:cNvSpPr txBox="1"/>
          <p:nvPr/>
        </p:nvSpPr>
        <p:spPr>
          <a:xfrm>
            <a:off x="223018" y="1435682"/>
            <a:ext cx="11658277" cy="2246769"/>
          </a:xfrm>
          <a:prstGeom prst="rect">
            <a:avLst/>
          </a:prstGeom>
          <a:noFill/>
          <a:ln w="19050">
            <a:solidFill>
              <a:srgbClr val="406C86"/>
            </a:solidFill>
          </a:ln>
        </p:spPr>
        <p:txBody>
          <a:bodyPr wrap="square" rtlCol="0">
            <a:spAutoFit/>
          </a:bodyPr>
          <a:lstStyle/>
          <a:p>
            <a:pPr>
              <a:defRPr/>
            </a:pPr>
            <a:endParaRPr lang="en-US" sz="2400" dirty="0">
              <a:solidFill>
                <a:srgbClr val="394446"/>
              </a:solidFill>
              <a:cs typeface="Times New Roman" panose="02020603050405020304" pitchFamily="18" charset="0"/>
            </a:endParaRPr>
          </a:p>
          <a:p>
            <a:pPr>
              <a:defRPr/>
            </a:pPr>
            <a:r>
              <a:rPr lang="en-US" sz="2400" dirty="0">
                <a:solidFill>
                  <a:srgbClr val="394446"/>
                </a:solidFill>
                <a:cs typeface="Times New Roman" panose="02020603050405020304" pitchFamily="18" charset="0"/>
              </a:rPr>
              <a:t>D</a:t>
            </a:r>
            <a:r>
              <a:rPr lang="en-US" sz="2400" dirty="0"/>
              <a:t>ocuments describing, discussing, or mentioning the payment, transfer, gift, or other disposition from Decedent’s financial accounts where the value of each payment, transfer, gift, or other disposition was $1,000 or more made to you during the 3 years preceding the Decedent’s death.</a:t>
            </a:r>
            <a:endParaRPr lang="en-US" sz="2400" dirty="0">
              <a:solidFill>
                <a:srgbClr val="394446"/>
              </a:solidFill>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7998AA"/>
              </a:solidFill>
              <a:effectLst/>
              <a:uLnTx/>
              <a:uFillTx/>
              <a:latin typeface="Garamond" panose="02020404030301010803" pitchFamily="18" charset="0"/>
              <a:ea typeface="+mn-ea"/>
              <a:cs typeface="+mn-cs"/>
            </a:endParaRPr>
          </a:p>
        </p:txBody>
      </p:sp>
      <p:sp>
        <p:nvSpPr>
          <p:cNvPr id="3" name="TextBox 2">
            <a:extLst>
              <a:ext uri="{FF2B5EF4-FFF2-40B4-BE49-F238E27FC236}">
                <a16:creationId xmlns:a16="http://schemas.microsoft.com/office/drawing/2014/main" id="{EF07BD9D-3C2B-1F37-DC54-96352E6E300B}"/>
              </a:ext>
            </a:extLst>
          </p:cNvPr>
          <p:cNvSpPr txBox="1"/>
          <p:nvPr/>
        </p:nvSpPr>
        <p:spPr>
          <a:xfrm>
            <a:off x="574916" y="3901784"/>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Recipient Named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rPr>
              <a:t>Limits the scope to transactions involving the responding party</a:t>
            </a:r>
          </a:p>
        </p:txBody>
      </p:sp>
      <p:sp>
        <p:nvSpPr>
          <p:cNvPr id="4" name="TextBox 3">
            <a:extLst>
              <a:ext uri="{FF2B5EF4-FFF2-40B4-BE49-F238E27FC236}">
                <a16:creationId xmlns:a16="http://schemas.microsoft.com/office/drawing/2014/main" id="{9762A7E3-8774-07F7-0C12-52B5E2517D1A}"/>
              </a:ext>
            </a:extLst>
          </p:cNvPr>
          <p:cNvSpPr txBox="1"/>
          <p:nvPr/>
        </p:nvSpPr>
        <p:spPr>
          <a:xfrm>
            <a:off x="6738118" y="3901784"/>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Property Interest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Tied to transactions involving Decedent’s financial accounts</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pic>
        <p:nvPicPr>
          <p:cNvPr id="7" name="Picture 4" descr="Green Check Mark Icon Images – Browse 222,267 Stock Photos ...">
            <a:extLst>
              <a:ext uri="{FF2B5EF4-FFF2-40B4-BE49-F238E27FC236}">
                <a16:creationId xmlns:a16="http://schemas.microsoft.com/office/drawing/2014/main" id="{FCE07BA8-D097-5318-2E1F-F51CC7EAA5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108" y="3972297"/>
            <a:ext cx="480009" cy="301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reen Check Mark Icon Images – Browse 222,267 Stock Photos ...">
            <a:extLst>
              <a:ext uri="{FF2B5EF4-FFF2-40B4-BE49-F238E27FC236}">
                <a16:creationId xmlns:a16="http://schemas.microsoft.com/office/drawing/2014/main" id="{800B74B9-6100-7F60-5891-B5A161CE2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6067" y="3972298"/>
            <a:ext cx="480009" cy="3010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6ECB168-2D64-3546-21C5-9829EDCC1E8D}"/>
              </a:ext>
            </a:extLst>
          </p:cNvPr>
          <p:cNvSpPr txBox="1"/>
          <p:nvPr/>
        </p:nvSpPr>
        <p:spPr>
          <a:xfrm>
            <a:off x="574916" y="5361016"/>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 Threshold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94446"/>
                </a:solidFill>
                <a:cs typeface="Times New Roman" panose="02020603050405020304" pitchFamily="18" charset="0"/>
              </a:rPr>
              <a:t>$1,000 filters out de minimis items</a:t>
            </a:r>
            <a:endPar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endParaRPr>
          </a:p>
        </p:txBody>
      </p:sp>
      <p:pic>
        <p:nvPicPr>
          <p:cNvPr id="12" name="Picture 4" descr="Green Check Mark Icon Images – Browse 222,267 Stock Photos ...">
            <a:extLst>
              <a:ext uri="{FF2B5EF4-FFF2-40B4-BE49-F238E27FC236}">
                <a16:creationId xmlns:a16="http://schemas.microsoft.com/office/drawing/2014/main" id="{91460C40-B7FE-49C9-47FA-D32F56511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103" y="5409636"/>
            <a:ext cx="480009" cy="3010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E74D36C-E5A9-419D-4FD5-32F52158F6A1}"/>
              </a:ext>
            </a:extLst>
          </p:cNvPr>
          <p:cNvSpPr txBox="1"/>
          <p:nvPr/>
        </p:nvSpPr>
        <p:spPr>
          <a:xfrm>
            <a:off x="6738118" y="5321446"/>
            <a:ext cx="4291832" cy="1200329"/>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Time-Limited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rPr>
              <a:t>3 years before death – defensible and proportional</a:t>
            </a:r>
          </a:p>
        </p:txBody>
      </p:sp>
      <p:pic>
        <p:nvPicPr>
          <p:cNvPr id="14" name="Picture 4" descr="Green Check Mark Icon Images – Browse 222,267 Stock Photos ...">
            <a:extLst>
              <a:ext uri="{FF2B5EF4-FFF2-40B4-BE49-F238E27FC236}">
                <a16:creationId xmlns:a16="http://schemas.microsoft.com/office/drawing/2014/main" id="{B7B45680-570D-527A-B23A-F8DDAA902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6088" y="5398594"/>
            <a:ext cx="480009" cy="30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7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3A9EA-1D42-1F33-C09A-59FA606230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06D688-6CF1-E725-C733-8B352D0A828C}"/>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23C6EEA8-6823-862C-7D23-ED73E64E0A76}"/>
              </a:ext>
            </a:extLst>
          </p:cNvPr>
          <p:cNvSpPr>
            <a:spLocks noGrp="1"/>
          </p:cNvSpPr>
          <p:nvPr>
            <p:ph idx="1"/>
          </p:nvPr>
        </p:nvSpPr>
        <p:spPr>
          <a:xfrm>
            <a:off x="574917" y="1699482"/>
            <a:ext cx="5779702" cy="4121817"/>
          </a:xfrm>
        </p:spPr>
        <p:txBody>
          <a:bodyPr>
            <a:normAutofit/>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Use individual item requests like a catcher’s mitt.</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Use category requests like the backstop behind home plate.</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And use both!</a:t>
            </a:r>
          </a:p>
        </p:txBody>
      </p:sp>
      <p:sp>
        <p:nvSpPr>
          <p:cNvPr id="9" name="TextBox 8">
            <a:extLst>
              <a:ext uri="{FF2B5EF4-FFF2-40B4-BE49-F238E27FC236}">
                <a16:creationId xmlns:a16="http://schemas.microsoft.com/office/drawing/2014/main" id="{99437736-BDC0-09DB-CA8F-285266C78395}"/>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Drafting Tip  </a:t>
            </a:r>
            <a:endParaRPr kumimoji="0" lang="en-US" sz="3600" b="0" i="0" u="none" strike="noStrike" kern="1200" cap="none" spc="0" normalizeH="0" baseline="0" noProof="0" dirty="0">
              <a:ln>
                <a:noFill/>
              </a:ln>
              <a:solidFill>
                <a:prstClr val="black"/>
              </a:solidFill>
              <a:effectLst/>
              <a:uLnTx/>
              <a:uFillTx/>
              <a:ea typeface="+mn-ea"/>
              <a:cs typeface="+mn-cs"/>
            </a:endParaRPr>
          </a:p>
        </p:txBody>
      </p:sp>
      <p:pic>
        <p:nvPicPr>
          <p:cNvPr id="2" name="Content Placeholder 4" descr="Focus on baseball mitt on chain link fence pole with out of focus team players in the background.">
            <a:extLst>
              <a:ext uri="{FF2B5EF4-FFF2-40B4-BE49-F238E27FC236}">
                <a16:creationId xmlns:a16="http://schemas.microsoft.com/office/drawing/2014/main" id="{F1199C5A-5F69-6CBC-8F49-FB0CD8DCCFDE}"/>
              </a:ext>
            </a:extLst>
          </p:cNvPr>
          <p:cNvPicPr>
            <a:picLocks noChangeAspect="1"/>
          </p:cNvPicPr>
          <p:nvPr/>
        </p:nvPicPr>
        <p:blipFill>
          <a:blip r:embed="rId4"/>
          <a:srcRect l="16446" r="15566" b="-1"/>
          <a:stretch>
            <a:fillRect/>
          </a:stretch>
        </p:blipFill>
        <p:spPr>
          <a:xfrm>
            <a:off x="6565912" y="1528139"/>
            <a:ext cx="4777085" cy="4672630"/>
          </a:xfrm>
          <a:prstGeom prst="rect">
            <a:avLst/>
          </a:prstGeom>
        </p:spPr>
      </p:pic>
    </p:spTree>
    <p:extLst>
      <p:ext uri="{BB962C8B-B14F-4D97-AF65-F5344CB8AC3E}">
        <p14:creationId xmlns:p14="http://schemas.microsoft.com/office/powerpoint/2010/main" val="34696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53098-25E9-7628-2DCF-3E66BBD043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F0AF20E-B550-E622-D323-0F589DEAE68A}"/>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9B3D81AD-C9B7-D87E-8047-5AE858683095}"/>
              </a:ext>
            </a:extLst>
          </p:cNvPr>
          <p:cNvSpPr>
            <a:spLocks noGrp="1"/>
          </p:cNvSpPr>
          <p:nvPr>
            <p:ph idx="1"/>
          </p:nvPr>
        </p:nvSpPr>
        <p:spPr>
          <a:xfrm>
            <a:off x="574916" y="1699482"/>
            <a:ext cx="11042167" cy="4121817"/>
          </a:xfrm>
        </p:spPr>
        <p:txBody>
          <a:bodyPr>
            <a:normAutofit/>
          </a:bodyPr>
          <a:lstStyle/>
          <a:p>
            <a:pPr marL="0" indent="0" algn="ctr">
              <a:lnSpc>
                <a:spcPct val="150000"/>
              </a:lnSpc>
              <a:buNone/>
            </a:pPr>
            <a:r>
              <a:rPr lang="en-US" sz="4800" b="1" dirty="0">
                <a:solidFill>
                  <a:srgbClr val="394446"/>
                </a:solidFill>
                <a:cs typeface="Times New Roman" panose="02020603050405020304" pitchFamily="18" charset="0"/>
              </a:rPr>
              <a:t>Drafting Objections</a:t>
            </a:r>
          </a:p>
          <a:p>
            <a:pPr>
              <a:lnSpc>
                <a:spcPct val="150000"/>
              </a:lnSpc>
              <a:buFont typeface="Garamond" panose="02020404030301010803" pitchFamily="18" charset="0"/>
              <a:buChar cha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88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DC61E-2B3D-9BD5-9655-21A8E33CEBC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87BA8D9-A1F6-E193-C625-B70E4887ADC7}"/>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8712C074-1910-1BB9-3ABA-D081B63664AC}"/>
              </a:ext>
            </a:extLst>
          </p:cNvPr>
          <p:cNvSpPr>
            <a:spLocks noGrp="1"/>
          </p:cNvSpPr>
          <p:nvPr>
            <p:ph idx="1"/>
          </p:nvPr>
        </p:nvSpPr>
        <p:spPr>
          <a:xfrm>
            <a:off x="574916" y="1699482"/>
            <a:ext cx="11042167" cy="4121817"/>
          </a:xfrm>
        </p:spPr>
        <p:txBody>
          <a:bodyPr>
            <a:normAutofit fontScale="85000" lnSpcReduction="20000"/>
          </a:bodyPr>
          <a:lstStyle/>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Discovery Governing Principles</a:t>
            </a:r>
          </a:p>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Scope of Discovery</a:t>
            </a:r>
          </a:p>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Drafting Requests for Production </a:t>
            </a:r>
          </a:p>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Exercises to Improve Drafting Requests</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Exercises to Improve</a:t>
            </a:r>
            <a:r>
              <a:rPr lang="en-US" sz="3200" dirty="0">
                <a:solidFill>
                  <a:srgbClr val="394446"/>
                </a:solidFill>
                <a:cs typeface="Times New Roman" panose="02020603050405020304" pitchFamily="18" charset="0"/>
              </a:rPr>
              <a:t> Drafting </a:t>
            </a:r>
            <a:r>
              <a:rPr lang="en-US" dirty="0">
                <a:solidFill>
                  <a:srgbClr val="394446"/>
                </a:solidFill>
                <a:cs typeface="Times New Roman" panose="02020603050405020304" pitchFamily="18" charset="0"/>
              </a:rPr>
              <a:t>Objections</a:t>
            </a:r>
          </a:p>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Responding to Requests for Production</a:t>
            </a:r>
          </a:p>
          <a:p>
            <a:pPr>
              <a:lnSpc>
                <a:spcPct val="150000"/>
              </a:lnSpc>
              <a:buFont typeface="Garamond" panose="02020404030301010803" pitchFamily="18" charset="0"/>
              <a:buChar char="►"/>
            </a:pP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2054CA7-B9A3-C88C-CCA5-4304DC9AD526}"/>
              </a:ext>
            </a:extLst>
          </p:cNvPr>
          <p:cNvSpPr txBox="1"/>
          <p:nvPr/>
        </p:nvSpPr>
        <p:spPr>
          <a:xfrm>
            <a:off x="574916" y="296655"/>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Today’s Roadmap</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9466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EA58-94C1-FE87-9A94-8D6D2C7232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A23DA9B-9617-AC2A-812B-781883DD94B9}"/>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4D851131-5274-449C-5CD1-624D6366A1EE}"/>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Why Object to a Request for Production? </a:t>
            </a:r>
            <a:endParaRPr kumimoji="0" lang="en-US" sz="3600" b="0" i="0" u="none" strike="noStrike" kern="1200" cap="none" spc="0" normalizeH="0" baseline="0" noProof="0" dirty="0">
              <a:ln>
                <a:noFill/>
              </a:ln>
              <a:solidFill>
                <a:prstClr val="black"/>
              </a:solidFill>
              <a:effectLst/>
              <a:uLnTx/>
              <a:uFillTx/>
              <a:ea typeface="+mn-ea"/>
              <a:cs typeface="+mn-cs"/>
            </a:endParaRPr>
          </a:p>
        </p:txBody>
      </p:sp>
      <p:pic>
        <p:nvPicPr>
          <p:cNvPr id="4100" name="Picture 4" descr="Start With &quot;Why&quot; - Partners in EXCELLENCE">
            <a:extLst>
              <a:ext uri="{FF2B5EF4-FFF2-40B4-BE49-F238E27FC236}">
                <a16:creationId xmlns:a16="http://schemas.microsoft.com/office/drawing/2014/main" id="{FC26C5FF-A704-C88C-A40E-FD0262BEB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227" y="1808620"/>
            <a:ext cx="5459545" cy="42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695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D24B-01B7-D3EC-E0BD-9A2ACDFC30E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1187C2-8BDD-B436-141C-3FDAAF090669}"/>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F03E58A7-5A7E-AA1F-1ADF-5CF6BC67BC39}"/>
              </a:ext>
            </a:extLst>
          </p:cNvPr>
          <p:cNvSpPr>
            <a:spLocks noGrp="1"/>
          </p:cNvSpPr>
          <p:nvPr>
            <p:ph idx="1"/>
          </p:nvPr>
        </p:nvSpPr>
        <p:spPr>
          <a:xfrm>
            <a:off x="574917" y="1699482"/>
            <a:ext cx="10582610" cy="4121817"/>
          </a:xfrm>
        </p:spPr>
        <p:txBody>
          <a:bodyPr>
            <a:normAutofit fontScale="92500" lnSpcReduction="20000"/>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Objections define the scope of what must be produced.</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By excluding irrelevant, disproportionate, and/or overbroad categories, the objection limits the documents that must be searched, analyzed, and produced.</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Without an objection, the request defines the scope. </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With an objection, the responding party defines the scope. </a:t>
            </a:r>
          </a:p>
        </p:txBody>
      </p:sp>
      <p:sp>
        <p:nvSpPr>
          <p:cNvPr id="9" name="TextBox 8">
            <a:extLst>
              <a:ext uri="{FF2B5EF4-FFF2-40B4-BE49-F238E27FC236}">
                <a16:creationId xmlns:a16="http://schemas.microsoft.com/office/drawing/2014/main" id="{58A203BD-CD7A-1918-F9A9-BE3E7A32D34D}"/>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Reason 1: Define the Scope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7632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55A9-9CF9-718F-6D68-33C798BBCF9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C22F00-9085-C6B8-1C6F-599CDF191404}"/>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D098657E-CCA7-6B35-E98D-2C40B03D514B}"/>
              </a:ext>
            </a:extLst>
          </p:cNvPr>
          <p:cNvSpPr>
            <a:spLocks noGrp="1"/>
          </p:cNvSpPr>
          <p:nvPr>
            <p:ph idx="1"/>
          </p:nvPr>
        </p:nvSpPr>
        <p:spPr>
          <a:xfrm>
            <a:off x="574917" y="1699482"/>
            <a:ext cx="10582610" cy="4121817"/>
          </a:xfrm>
        </p:spPr>
        <p:txBody>
          <a:bodyPr>
            <a:normAutofit fontScale="92500" lnSpcReduction="10000"/>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Objections protect against sanctions by defining what the responding party is not producing.</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Either refusing to produce documents or stating the extent to which the responding party is refusing to comply (and on what basis) reduces the risk of being accused of concealing documents or providing an incomplete response.</a:t>
            </a:r>
          </a:p>
          <a:p>
            <a:pPr>
              <a:lnSpc>
                <a:spcPct val="150000"/>
              </a:lnSpc>
              <a:buFont typeface="Garamond" panose="02020404030301010803" pitchFamily="18" charset="0"/>
              <a:buChar char="►"/>
            </a:pPr>
            <a:endParaRPr lang="en-US" dirty="0">
              <a:solidFill>
                <a:srgbClr val="394446"/>
              </a:solidFill>
              <a:cs typeface="Times New Roman" panose="02020603050405020304" pitchFamily="18" charset="0"/>
            </a:endParaRPr>
          </a:p>
          <a:p>
            <a:pPr>
              <a:lnSpc>
                <a:spcPct val="150000"/>
              </a:lnSpc>
              <a:buFont typeface="Garamond" panose="02020404030301010803" pitchFamily="18" charset="0"/>
              <a:buChar char="►"/>
            </a:pPr>
            <a:endParaRPr lang="en-US" dirty="0">
              <a:solidFill>
                <a:srgbClr val="394446"/>
              </a:solidFill>
              <a:cs typeface="Times New Roman" panose="02020603050405020304" pitchFamily="18" charset="0"/>
            </a:endParaRPr>
          </a:p>
        </p:txBody>
      </p:sp>
      <p:sp>
        <p:nvSpPr>
          <p:cNvPr id="9" name="TextBox 8">
            <a:extLst>
              <a:ext uri="{FF2B5EF4-FFF2-40B4-BE49-F238E27FC236}">
                <a16:creationId xmlns:a16="http://schemas.microsoft.com/office/drawing/2014/main" id="{B5AF0157-640D-930D-35D4-AB7AEA223D48}"/>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Reason 2: Protect Against Sanctions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591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8D577-FC75-2C42-FF5C-B748A42A955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F655067-D82D-98AA-366F-DBA7B5A13F0A}"/>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5B33B0C3-246A-AA75-DEDC-B216FDC03CF8}"/>
              </a:ext>
            </a:extLst>
          </p:cNvPr>
          <p:cNvSpPr>
            <a:spLocks noGrp="1"/>
          </p:cNvSpPr>
          <p:nvPr>
            <p:ph idx="1"/>
          </p:nvPr>
        </p:nvSpPr>
        <p:spPr>
          <a:xfrm>
            <a:off x="574917" y="1699482"/>
            <a:ext cx="10582610" cy="4121817"/>
          </a:xfrm>
        </p:spPr>
        <p:txBody>
          <a:bodyPr>
            <a:normAutofit fontScale="85000" lnSpcReduction="20000"/>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Objections shift the burden to the requesting party to secure a ruling.</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When the requesting party receives an objection, the requesting party’s failure to seek a ruling waives its right to the requested discovery (Rule 193.6’s exclusionary sanction does not apply).</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The requesting party must then analyze the validity of the objection and either revise/narrow the request or send a deficiency letter and move to compel.</a:t>
            </a:r>
          </a:p>
        </p:txBody>
      </p:sp>
      <p:sp>
        <p:nvSpPr>
          <p:cNvPr id="9" name="TextBox 8">
            <a:extLst>
              <a:ext uri="{FF2B5EF4-FFF2-40B4-BE49-F238E27FC236}">
                <a16:creationId xmlns:a16="http://schemas.microsoft.com/office/drawing/2014/main" id="{E5D09811-6CF8-65C0-3CAD-F9BE647DE458}"/>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Reason 3: Shift the Burden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3988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50F26-9D4F-A251-2C84-CCF6EA6BD4F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CBC4FA-6C42-008C-5986-2C838EE13AA0}"/>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B8BF4328-0DB5-92ED-EAA7-B6E884523F42}"/>
              </a:ext>
            </a:extLst>
          </p:cNvPr>
          <p:cNvSpPr>
            <a:spLocks noGrp="1"/>
          </p:cNvSpPr>
          <p:nvPr>
            <p:ph idx="1"/>
          </p:nvPr>
        </p:nvSpPr>
        <p:spPr>
          <a:xfrm>
            <a:off x="574917" y="1699482"/>
            <a:ext cx="10582610" cy="4121817"/>
          </a:xfrm>
        </p:spPr>
        <p:txBody>
          <a:bodyPr>
            <a:normAutofit/>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Requests for production can be abused if overbroad in time and scope.</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Proper objections force the requesting party to narrowly tailor the request to avoid including tenuous information. </a:t>
            </a:r>
          </a:p>
        </p:txBody>
      </p:sp>
      <p:sp>
        <p:nvSpPr>
          <p:cNvPr id="9" name="TextBox 8">
            <a:extLst>
              <a:ext uri="{FF2B5EF4-FFF2-40B4-BE49-F238E27FC236}">
                <a16:creationId xmlns:a16="http://schemas.microsoft.com/office/drawing/2014/main" id="{2889B40E-E667-39F1-A910-CD9B80F94C8F}"/>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Reason 4: Prevent Using Discovery as a Weapon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3649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3EA42-CE92-1550-D90B-3595F751353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C0BA73-465D-1EDF-615D-E0B55B171D6B}"/>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C4122BAA-82D8-9614-D302-8F7D6CEC86A1}"/>
              </a:ext>
            </a:extLst>
          </p:cNvPr>
          <p:cNvSpPr>
            <a:spLocks noGrp="1"/>
          </p:cNvSpPr>
          <p:nvPr>
            <p:ph idx="1"/>
          </p:nvPr>
        </p:nvSpPr>
        <p:spPr>
          <a:xfrm>
            <a:off x="574916" y="1699482"/>
            <a:ext cx="10955667" cy="4500150"/>
          </a:xfrm>
        </p:spPr>
        <p:txBody>
          <a:bodyPr>
            <a:normAutofit lnSpcReduction="10000"/>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Preserve objections that would otherwise be forfeited.</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If no objections are asserted simply because no responsive documents are </a:t>
            </a:r>
            <a:r>
              <a:rPr lang="en-US" b="1" dirty="0">
                <a:solidFill>
                  <a:srgbClr val="FF0000"/>
                </a:solidFill>
                <a:cs typeface="Times New Roman" panose="02020603050405020304" pitchFamily="18" charset="0"/>
              </a:rPr>
              <a:t>presently known to exist</a:t>
            </a:r>
            <a:r>
              <a:rPr lang="en-US" dirty="0">
                <a:solidFill>
                  <a:srgbClr val="394446"/>
                </a:solidFill>
                <a:cs typeface="Times New Roman" panose="02020603050405020304" pitchFamily="18" charset="0"/>
              </a:rPr>
              <a:t>, the responding party risks losing the ability to challenge the request – even if responsive documents </a:t>
            </a:r>
            <a:r>
              <a:rPr lang="en-US" b="1" dirty="0">
                <a:solidFill>
                  <a:srgbClr val="FF0000"/>
                </a:solidFill>
                <a:cs typeface="Times New Roman" panose="02020603050405020304" pitchFamily="18" charset="0"/>
              </a:rPr>
              <a:t>are later discovered</a:t>
            </a:r>
            <a:r>
              <a:rPr lang="en-US" dirty="0">
                <a:solidFill>
                  <a:srgbClr val="394446"/>
                </a:solidFill>
                <a:cs typeface="Times New Roman" panose="02020603050405020304" pitchFamily="18" charset="0"/>
              </a:rPr>
              <a:t>.</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Avoid implied admission that the request is proper.</a:t>
            </a:r>
          </a:p>
        </p:txBody>
      </p:sp>
      <p:sp>
        <p:nvSpPr>
          <p:cNvPr id="9" name="TextBox 8">
            <a:extLst>
              <a:ext uri="{FF2B5EF4-FFF2-40B4-BE49-F238E27FC236}">
                <a16:creationId xmlns:a16="http://schemas.microsoft.com/office/drawing/2014/main" id="{15716786-3C82-BD7B-3FCD-70B2A3702058}"/>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Why Object Even if There are No Responsive Documents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349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F18C4-37FB-502A-FBDC-F4DF58733F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881DE2B-8C73-7FF8-1EA8-1B982F0F444E}"/>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03542C42-C3A7-B7E2-3F94-BEEF8E090AF4}"/>
              </a:ext>
            </a:extLst>
          </p:cNvPr>
          <p:cNvSpPr>
            <a:spLocks noGrp="1"/>
          </p:cNvSpPr>
          <p:nvPr>
            <p:ph idx="1"/>
          </p:nvPr>
        </p:nvSpPr>
        <p:spPr>
          <a:xfrm>
            <a:off x="574916" y="1320800"/>
            <a:ext cx="11042167" cy="4500499"/>
          </a:xfrm>
        </p:spPr>
        <p:txBody>
          <a:bodyPr>
            <a:normAutofit/>
          </a:bodyPr>
          <a:lstStyle/>
          <a:p>
            <a:pPr>
              <a:lnSpc>
                <a:spcPct val="150000"/>
              </a:lnSpc>
              <a:buFont typeface="Garamond" panose="02020404030301010803" pitchFamily="18" charset="0"/>
              <a:buChar char="►"/>
            </a:pPr>
            <a:r>
              <a:rPr lang="en-US" dirty="0"/>
              <a:t>State the specific legal/factual basis.</a:t>
            </a:r>
          </a:p>
          <a:p>
            <a:pPr>
              <a:lnSpc>
                <a:spcPct val="150000"/>
              </a:lnSpc>
              <a:buFont typeface="Garamond" panose="02020404030301010803" pitchFamily="18" charset="0"/>
              <a:buChar char="►"/>
            </a:pPr>
            <a:r>
              <a:rPr lang="en-US" dirty="0"/>
              <a:t>Explain </a:t>
            </a:r>
            <a:r>
              <a:rPr lang="en-US" i="1" dirty="0"/>
              <a:t>why</a:t>
            </a:r>
            <a:r>
              <a:rPr lang="en-US" dirty="0"/>
              <a:t> it applies.</a:t>
            </a:r>
          </a:p>
          <a:p>
            <a:pPr>
              <a:lnSpc>
                <a:spcPct val="150000"/>
              </a:lnSpc>
              <a:buFont typeface="Garamond" panose="02020404030301010803" pitchFamily="18" charset="0"/>
              <a:buChar char="►"/>
            </a:pPr>
            <a:r>
              <a:rPr lang="en-US" dirty="0"/>
              <a:t>Describe the extent of refusal to comply.</a:t>
            </a:r>
            <a:endParaRPr lang="en-US" dirty="0">
              <a:solidFill>
                <a:srgbClr val="394446"/>
              </a:solidFill>
              <a:cs typeface="Times New Roman" panose="02020603050405020304" pitchFamily="18" charset="0"/>
            </a:endParaRPr>
          </a:p>
        </p:txBody>
      </p:sp>
      <p:sp>
        <p:nvSpPr>
          <p:cNvPr id="9" name="TextBox 8">
            <a:extLst>
              <a:ext uri="{FF2B5EF4-FFF2-40B4-BE49-F238E27FC236}">
                <a16:creationId xmlns:a16="http://schemas.microsoft.com/office/drawing/2014/main" id="{AB592750-5B7D-9FCC-C5BD-F613E2301832}"/>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What Makes an Objection Defensible?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2955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A5864-DA66-A73A-5730-4EEDDDC391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1EF981-DC88-A3FC-E54A-BA98483525B7}"/>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5DBAD30E-97B3-7240-A187-6D4C6B0A1389}"/>
              </a:ext>
            </a:extLst>
          </p:cNvPr>
          <p:cNvSpPr>
            <a:spLocks noGrp="1"/>
          </p:cNvSpPr>
          <p:nvPr>
            <p:ph idx="1"/>
          </p:nvPr>
        </p:nvSpPr>
        <p:spPr>
          <a:xfrm>
            <a:off x="574916" y="1699482"/>
            <a:ext cx="11042167" cy="4121817"/>
          </a:xfrm>
        </p:spPr>
        <p:txBody>
          <a:bodyPr>
            <a:normAutofit fontScale="70000" lnSpcReduction="20000"/>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Objections are “boilerplate” when they are identical and not tailored to the specific discovery request — not merely because they are copied and pasted.</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An objection is not waived simply because the same objection is used across similar requests — so long as the objection is substantively applicable to each request. </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The real problem is an objection that fails to explain </a:t>
            </a:r>
            <a:r>
              <a:rPr lang="en-US" b="1" dirty="0">
                <a:solidFill>
                  <a:srgbClr val="394446"/>
                </a:solidFill>
                <a:cs typeface="Times New Roman" panose="02020603050405020304" pitchFamily="18" charset="0"/>
              </a:rPr>
              <a:t>why</a:t>
            </a:r>
            <a:r>
              <a:rPr lang="en-US" dirty="0">
                <a:solidFill>
                  <a:srgbClr val="394446"/>
                </a:solidFill>
                <a:cs typeface="Times New Roman" panose="02020603050405020304" pitchFamily="18" charset="0"/>
              </a:rPr>
              <a:t> it applies — not one that is repeated. </a:t>
            </a:r>
            <a:r>
              <a:rPr lang="en-US" i="1" dirty="0">
                <a:solidFill>
                  <a:srgbClr val="394446"/>
                </a:solidFill>
                <a:cs typeface="Times New Roman" panose="02020603050405020304" pitchFamily="18" charset="0"/>
              </a:rPr>
              <a:t>In re Gautreaux, </a:t>
            </a:r>
            <a:r>
              <a:rPr lang="en-US" dirty="0">
                <a:solidFill>
                  <a:srgbClr val="394446"/>
                </a:solidFill>
                <a:cs typeface="Times New Roman" panose="02020603050405020304" pitchFamily="18" charset="0"/>
              </a:rPr>
              <a:t>No. 05-25-00380-CV, 2025 WL 2076482 (Tex. App. – Dallas July 23, 2025, no pet.).</a:t>
            </a:r>
          </a:p>
        </p:txBody>
      </p:sp>
      <p:sp>
        <p:nvSpPr>
          <p:cNvPr id="9" name="TextBox 8">
            <a:extLst>
              <a:ext uri="{FF2B5EF4-FFF2-40B4-BE49-F238E27FC236}">
                <a16:creationId xmlns:a16="http://schemas.microsoft.com/office/drawing/2014/main" id="{A37F4C2E-697E-3649-DFEC-05B9F59399D0}"/>
              </a:ext>
            </a:extLst>
          </p:cNvPr>
          <p:cNvSpPr txBox="1"/>
          <p:nvPr/>
        </p:nvSpPr>
        <p:spPr>
          <a:xfrm>
            <a:off x="712568" y="390370"/>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ea typeface="+mn-ea"/>
                <a:cs typeface="+mn-cs"/>
              </a:rPr>
              <a:t>Boilerplate: The Real Problem</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3869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0A01C-64C6-571B-4EF5-369B3D98B22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6A12F7-6690-E96D-0FED-E9DFEF5F87DE}"/>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B71035D4-7687-EA39-C164-60F7149CBFE0}"/>
              </a:ext>
            </a:extLst>
          </p:cNvPr>
          <p:cNvSpPr>
            <a:spLocks noGrp="1"/>
          </p:cNvSpPr>
          <p:nvPr>
            <p:ph idx="1"/>
          </p:nvPr>
        </p:nvSpPr>
        <p:spPr>
          <a:xfrm>
            <a:off x="574916" y="1505113"/>
            <a:ext cx="6147855" cy="4121817"/>
          </a:xfrm>
        </p:spPr>
        <p:txBody>
          <a:bodyPr>
            <a:normAutofit fontScale="85000" lnSpcReduction="20000"/>
          </a:bodyPr>
          <a:lstStyle/>
          <a:p>
            <a:pPr>
              <a:lnSpc>
                <a:spcPct val="150000"/>
              </a:lnSpc>
              <a:buFont typeface="Garamond" panose="02020404030301010803" pitchFamily="18" charset="0"/>
              <a:buChar char="►"/>
            </a:pPr>
            <a:r>
              <a:rPr lang="en-US" b="1" dirty="0">
                <a:solidFill>
                  <a:srgbClr val="394446"/>
                </a:solidFill>
                <a:cs typeface="Times New Roman" panose="02020603050405020304" pitchFamily="18" charset="0"/>
              </a:rPr>
              <a:t>Method 1</a:t>
            </a:r>
            <a:r>
              <a:rPr lang="en-US" dirty="0">
                <a:solidFill>
                  <a:srgbClr val="394446"/>
                </a:solidFill>
                <a:cs typeface="Times New Roman" panose="02020603050405020304" pitchFamily="18" charset="0"/>
              </a:rPr>
              <a:t>: Object, interpret, and produce.</a:t>
            </a:r>
          </a:p>
          <a:p>
            <a:pPr>
              <a:lnSpc>
                <a:spcPct val="150000"/>
              </a:lnSpc>
              <a:buFont typeface="Garamond" panose="02020404030301010803" pitchFamily="18" charset="0"/>
              <a:buChar char="►"/>
            </a:pPr>
            <a:r>
              <a:rPr lang="en-US" b="1" dirty="0">
                <a:solidFill>
                  <a:srgbClr val="394446"/>
                </a:solidFill>
                <a:cs typeface="Times New Roman" panose="02020603050405020304" pitchFamily="18" charset="0"/>
              </a:rPr>
              <a:t>Method 2</a:t>
            </a:r>
            <a:r>
              <a:rPr lang="en-US" dirty="0">
                <a:solidFill>
                  <a:srgbClr val="394446"/>
                </a:solidFill>
                <a:cs typeface="Times New Roman" panose="02020603050405020304" pitchFamily="18" charset="0"/>
              </a:rPr>
              <a:t>: Object, do not interpret, do not produce.</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When to use each method depends on whether the request has an obvious relevant core.</a:t>
            </a:r>
          </a:p>
        </p:txBody>
      </p:sp>
      <p:sp>
        <p:nvSpPr>
          <p:cNvPr id="9" name="TextBox 8">
            <a:extLst>
              <a:ext uri="{FF2B5EF4-FFF2-40B4-BE49-F238E27FC236}">
                <a16:creationId xmlns:a16="http://schemas.microsoft.com/office/drawing/2014/main" id="{430BB07C-1B48-F0FE-8F1E-72DD5109A848}"/>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Two Response Methods</a:t>
            </a:r>
            <a:endParaRPr kumimoji="0" lang="en-US" sz="3600" b="0" i="0" u="none" strike="noStrike" kern="1200" cap="none" spc="0" normalizeH="0" baseline="0" noProof="0" dirty="0">
              <a:ln>
                <a:noFill/>
              </a:ln>
              <a:solidFill>
                <a:prstClr val="black"/>
              </a:solidFill>
              <a:effectLst/>
              <a:uLnTx/>
              <a:uFillTx/>
              <a:ea typeface="+mn-ea"/>
              <a:cs typeface="+mn-cs"/>
            </a:endParaRPr>
          </a:p>
        </p:txBody>
      </p:sp>
      <p:pic>
        <p:nvPicPr>
          <p:cNvPr id="2052" name="Picture 4" descr="Man in suit choosing between two different choices 1436019 Vector Art at  Vecteezy">
            <a:extLst>
              <a:ext uri="{FF2B5EF4-FFF2-40B4-BE49-F238E27FC236}">
                <a16:creationId xmlns:a16="http://schemas.microsoft.com/office/drawing/2014/main" id="{31B9EB1A-6CD4-C5F0-D5F0-5616BE691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669" y="1505113"/>
            <a:ext cx="4733608" cy="448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5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A125CCE0-46A0-41F6-8058-388D9069370C}"/>
              </a:ext>
            </a:extLst>
          </p:cNvPr>
          <p:cNvSpPr>
            <a:spLocks noGrp="1"/>
          </p:cNvSpPr>
          <p:nvPr>
            <p:ph idx="1"/>
          </p:nvPr>
        </p:nvSpPr>
        <p:spPr>
          <a:xfrm>
            <a:off x="258554" y="2175641"/>
            <a:ext cx="5763874" cy="3474720"/>
          </a:xfrm>
        </p:spPr>
        <p:txBody>
          <a:bodyPr>
            <a:normAutofit fontScale="92500" lnSpcReduction="20000"/>
          </a:bodyPr>
          <a:lstStyle/>
          <a:p>
            <a:pPr>
              <a:lnSpc>
                <a:spcPct val="150000"/>
              </a:lnSpc>
              <a:buFont typeface="Garamond" panose="02020404030301010803" pitchFamily="18" charset="0"/>
              <a:buChar char="►"/>
            </a:pPr>
            <a:r>
              <a:rPr lang="en-US" sz="2000" dirty="0">
                <a:solidFill>
                  <a:srgbClr val="394446"/>
                </a:solidFill>
                <a:cs typeface="Times New Roman" panose="02020603050405020304" pitchFamily="18" charset="0"/>
              </a:rPr>
              <a:t>The practice is “manifestly confusing (at best) and misleading (at worse) and has no basis in the Federal Rules of Civil Procedure.”</a:t>
            </a:r>
          </a:p>
          <a:p>
            <a:pPr>
              <a:lnSpc>
                <a:spcPct val="150000"/>
              </a:lnSpc>
              <a:buFont typeface="Garamond" panose="02020404030301010803" pitchFamily="18" charset="0"/>
              <a:buChar char="►"/>
            </a:pPr>
            <a:r>
              <a:rPr lang="en-US" sz="2000" dirty="0">
                <a:solidFill>
                  <a:srgbClr val="394446"/>
                </a:solidFill>
                <a:cs typeface="Times New Roman" panose="02020603050405020304" pitchFamily="18" charset="0"/>
              </a:rPr>
              <a:t>Must state whether responsive materials are being </a:t>
            </a:r>
            <a:r>
              <a:rPr kumimoji="0" lang="en-US" sz="2000" b="1" i="0" u="none" strike="noStrike" kern="1200" cap="none" spc="0" normalizeH="0" baseline="0" noProof="0" dirty="0">
                <a:ln>
                  <a:noFill/>
                </a:ln>
                <a:solidFill>
                  <a:srgbClr val="394446"/>
                </a:solidFill>
                <a:effectLst/>
                <a:uLnTx/>
                <a:uFillTx/>
                <a:ea typeface="+mn-ea"/>
                <a:cs typeface="Times New Roman" panose="02020603050405020304" pitchFamily="18" charset="0"/>
              </a:rPr>
              <a:t>withheld</a:t>
            </a:r>
            <a:r>
              <a:rPr kumimoji="0" lang="en-US" sz="2000" b="0" i="0" u="none" strike="noStrike" kern="1200" cap="none" spc="0" normalizeH="0" baseline="0" noProof="0" dirty="0">
                <a:ln>
                  <a:noFill/>
                </a:ln>
                <a:solidFill>
                  <a:srgbClr val="394446"/>
                </a:solidFill>
                <a:effectLst/>
                <a:uLnTx/>
                <a:uFillTx/>
                <a:ea typeface="+mn-ea"/>
                <a:cs typeface="Times New Roman" panose="02020603050405020304" pitchFamily="18" charset="0"/>
              </a:rPr>
              <a:t> on the basis of each objection. Fed. R. Civ. P. 34(b)(2)(C).</a:t>
            </a:r>
          </a:p>
          <a:p>
            <a:pPr>
              <a:lnSpc>
                <a:spcPct val="150000"/>
              </a:lnSpc>
              <a:buFont typeface="Garamond" panose="02020404030301010803" pitchFamily="18" charset="0"/>
              <a:buChar char="►"/>
            </a:pPr>
            <a:r>
              <a:rPr lang="en-US" sz="2000" b="1" dirty="0">
                <a:solidFill>
                  <a:srgbClr val="FF0000"/>
                </a:solidFill>
                <a:cs typeface="Times New Roman" panose="02020603050405020304" pitchFamily="18" charset="0"/>
              </a:rPr>
              <a:t>More robust transparency about what is not being produced and why.</a:t>
            </a:r>
            <a:endParaRPr kumimoji="0" lang="en-US" sz="2000" b="1" i="0" u="none" strike="noStrike" kern="1200" cap="none" spc="0" normalizeH="0" baseline="0" noProof="0" dirty="0">
              <a:ln>
                <a:noFill/>
              </a:ln>
              <a:solidFill>
                <a:srgbClr val="FF0000"/>
              </a:solidFill>
              <a:effectLst/>
              <a:uLnTx/>
              <a:uFillTx/>
              <a:ea typeface="+mn-ea"/>
              <a:cs typeface="Times New Roman" panose="02020603050405020304" pitchFamily="18" charset="0"/>
            </a:endParaRPr>
          </a:p>
          <a:p>
            <a:pPr>
              <a:buFont typeface="Garamond" panose="02020404030301010803" pitchFamily="18" charset="0"/>
              <a:buChar char="►"/>
            </a:pPr>
            <a:endParaRPr lang="en-US" sz="1200" dirty="0">
              <a:latin typeface="Garamond" panose="02020404030301010803" pitchFamily="18"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654B6BE2-A5CA-4B55-9F01-B4146DD39AF4}"/>
              </a:ext>
            </a:extLst>
          </p:cNvPr>
          <p:cNvSpPr txBox="1">
            <a:spLocks/>
          </p:cNvSpPr>
          <p:nvPr/>
        </p:nvSpPr>
        <p:spPr>
          <a:xfrm>
            <a:off x="6096000" y="2175641"/>
            <a:ext cx="5949190" cy="34747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Garamond" panose="02020404030301010803" pitchFamily="18" charset="0"/>
              <a:buChar char="►"/>
              <a:tabLst/>
              <a:defRPr/>
            </a:pPr>
            <a:r>
              <a:rPr kumimoji="0" lang="en-US" sz="2000" b="0" i="0" u="none" strike="noStrike" kern="1200" cap="none" spc="0" normalizeH="0" baseline="0" noProof="0" dirty="0">
                <a:ln>
                  <a:noFill/>
                </a:ln>
                <a:solidFill>
                  <a:srgbClr val="394446"/>
                </a:solidFill>
                <a:effectLst/>
                <a:uLnTx/>
                <a:uFillTx/>
                <a:ea typeface="+mn-ea"/>
                <a:cs typeface="Times New Roman" panose="02020603050405020304" pitchFamily="18" charset="0"/>
              </a:rPr>
              <a:t>Must state the </a:t>
            </a:r>
            <a:r>
              <a:rPr kumimoji="0" lang="en-US" sz="2000" b="1" i="0" u="none" strike="noStrike" kern="1200" cap="none" spc="0" normalizeH="0" baseline="0" noProof="0" dirty="0">
                <a:ln>
                  <a:noFill/>
                </a:ln>
                <a:solidFill>
                  <a:srgbClr val="394446"/>
                </a:solidFill>
                <a:effectLst/>
                <a:uLnTx/>
                <a:uFillTx/>
                <a:ea typeface="+mn-ea"/>
                <a:cs typeface="Times New Roman" panose="02020603050405020304" pitchFamily="18" charset="0"/>
              </a:rPr>
              <a:t>extent</a:t>
            </a:r>
            <a:r>
              <a:rPr kumimoji="0" lang="en-US" sz="2000" b="0" i="0" u="none" strike="noStrike" kern="1200" cap="none" spc="0" normalizeH="0" baseline="0" noProof="0" dirty="0">
                <a:ln>
                  <a:noFill/>
                </a:ln>
                <a:solidFill>
                  <a:srgbClr val="394446"/>
                </a:solidFill>
                <a:effectLst/>
                <a:uLnTx/>
                <a:uFillTx/>
                <a:ea typeface="+mn-ea"/>
                <a:cs typeface="Times New Roman" panose="02020603050405020304" pitchFamily="18" charset="0"/>
              </a:rPr>
              <a:t> to which the party </a:t>
            </a:r>
            <a:r>
              <a:rPr kumimoji="0" lang="en-US" sz="2000" b="1" i="0" u="none" strike="noStrike" kern="1200" cap="none" spc="0" normalizeH="0" baseline="0" noProof="0" dirty="0">
                <a:ln>
                  <a:noFill/>
                </a:ln>
                <a:solidFill>
                  <a:srgbClr val="394446"/>
                </a:solidFill>
                <a:effectLst/>
                <a:uLnTx/>
                <a:uFillTx/>
                <a:ea typeface="+mn-ea"/>
                <a:cs typeface="Times New Roman" panose="02020603050405020304" pitchFamily="18" charset="0"/>
              </a:rPr>
              <a:t>is refusing to comply</a:t>
            </a:r>
            <a:r>
              <a:rPr kumimoji="0" lang="en-US" sz="2000" b="0" i="0" u="none" strike="noStrike" kern="1200" cap="none" spc="0" normalizeH="0" baseline="0" noProof="0" dirty="0">
                <a:ln>
                  <a:noFill/>
                </a:ln>
                <a:solidFill>
                  <a:srgbClr val="394446"/>
                </a:solidFill>
                <a:effectLst/>
                <a:uLnTx/>
                <a:uFillTx/>
                <a:ea typeface="+mn-ea"/>
                <a:cs typeface="Times New Roman" panose="02020603050405020304" pitchFamily="18" charset="0"/>
              </a:rPr>
              <a:t>; must produce all non-objectionable material unless unreasonable under the circumstances. Tex. R. Civ. P. 193.2(a)–(b).</a:t>
            </a:r>
          </a:p>
          <a:p>
            <a:pPr marL="228600" marR="0" lvl="0" indent="-228600" algn="l" defTabSz="914400" rtl="0" eaLnBrk="1" fontAlgn="auto" latinLnBrk="0" hangingPunct="1">
              <a:lnSpc>
                <a:spcPct val="150000"/>
              </a:lnSpc>
              <a:spcBef>
                <a:spcPts val="1000"/>
              </a:spcBef>
              <a:spcAft>
                <a:spcPts val="0"/>
              </a:spcAft>
              <a:buClrTx/>
              <a:buSzTx/>
              <a:buFont typeface="Garamond" panose="02020404030301010803" pitchFamily="18" charset="0"/>
              <a:buChar char="►"/>
              <a:tabLst/>
              <a:defRPr/>
            </a:pPr>
            <a:r>
              <a:rPr kumimoji="0" lang="en-US" sz="2000" b="0" i="0" u="none" strike="noStrike" kern="1200" cap="none" spc="0" normalizeH="0" baseline="0" noProof="0" dirty="0">
                <a:ln>
                  <a:noFill/>
                </a:ln>
                <a:solidFill>
                  <a:srgbClr val="394446"/>
                </a:solidFill>
                <a:effectLst/>
                <a:uLnTx/>
                <a:uFillTx/>
                <a:ea typeface="+mn-ea"/>
                <a:cs typeface="Times New Roman" panose="02020603050405020304" pitchFamily="18" charset="0"/>
              </a:rPr>
              <a:t>No explicit duty to disclose what is being withheld.</a:t>
            </a:r>
          </a:p>
          <a:p>
            <a:pPr marL="228600" marR="0" lvl="0" indent="-228600" algn="l" defTabSz="914400" rtl="0" eaLnBrk="1" fontAlgn="auto" latinLnBrk="0" hangingPunct="1">
              <a:lnSpc>
                <a:spcPct val="150000"/>
              </a:lnSpc>
              <a:spcBef>
                <a:spcPts val="1000"/>
              </a:spcBef>
              <a:spcAft>
                <a:spcPts val="0"/>
              </a:spcAft>
              <a:buClrTx/>
              <a:buSzTx/>
              <a:buFont typeface="Garamond" panose="02020404030301010803" pitchFamily="18" charset="0"/>
              <a:buChar char="►"/>
              <a:tabLst/>
              <a:defRPr/>
            </a:pPr>
            <a:r>
              <a:rPr lang="en-US" sz="2000" b="1" dirty="0">
                <a:solidFill>
                  <a:srgbClr val="FF0000"/>
                </a:solidFill>
                <a:cs typeface="Times New Roman" panose="02020603050405020304" pitchFamily="18" charset="0"/>
              </a:rPr>
              <a:t>Clarifies the scope of noncompliance – not what documents are being withheld.</a:t>
            </a:r>
            <a:endParaRPr kumimoji="0" lang="en-US" sz="2000" b="1" i="0" u="none" strike="noStrike" kern="1200" cap="none" spc="0" normalizeH="0" baseline="0" noProof="0" dirty="0">
              <a:ln>
                <a:noFill/>
              </a:ln>
              <a:solidFill>
                <a:srgbClr val="FF0000"/>
              </a:solidFill>
              <a:effectLst/>
              <a:uLnTx/>
              <a:uFillTx/>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Garamond" panose="02020404030301010803" pitchFamily="18" charset="0"/>
              <a:buChar char="►"/>
              <a:tabLst/>
              <a:defRPr/>
            </a:pP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65566DF2-FF55-4750-A93A-C50E3531A93C}"/>
              </a:ext>
            </a:extLst>
          </p:cNvPr>
          <p:cNvSpPr txBox="1"/>
          <p:nvPr/>
        </p:nvSpPr>
        <p:spPr>
          <a:xfrm>
            <a:off x="825946" y="1652421"/>
            <a:ext cx="4119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998AA"/>
                </a:solidFill>
              </a:rPr>
              <a:t>Fed. R. Civ. P. 34(b)(2)(C)</a:t>
            </a:r>
            <a:endParaRPr kumimoji="0" lang="en-US" sz="2800" b="1" i="0" u="none" strike="noStrike" kern="1200" cap="none" spc="0" normalizeH="0" baseline="0" noProof="0" dirty="0">
              <a:ln>
                <a:noFill/>
              </a:ln>
              <a:solidFill>
                <a:srgbClr val="7998AA"/>
              </a:solidFill>
              <a:effectLst/>
              <a:uLnTx/>
              <a:uFillTx/>
              <a:ea typeface="+mn-ea"/>
              <a:cs typeface="+mn-cs"/>
            </a:endParaRPr>
          </a:p>
        </p:txBody>
      </p:sp>
      <p:sp>
        <p:nvSpPr>
          <p:cNvPr id="28" name="TextBox 27">
            <a:extLst>
              <a:ext uri="{FF2B5EF4-FFF2-40B4-BE49-F238E27FC236}">
                <a16:creationId xmlns:a16="http://schemas.microsoft.com/office/drawing/2014/main" id="{1BF03107-24A5-4C3D-BC80-448572629A5A}"/>
              </a:ext>
            </a:extLst>
          </p:cNvPr>
          <p:cNvSpPr txBox="1"/>
          <p:nvPr/>
        </p:nvSpPr>
        <p:spPr>
          <a:xfrm>
            <a:off x="6742412" y="1652421"/>
            <a:ext cx="42402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998AA"/>
                </a:solidFill>
              </a:rPr>
              <a:t>Tex. R. Civ. P. 193.2(a) &amp; (b) </a:t>
            </a:r>
            <a:endParaRPr kumimoji="0" lang="en-US" sz="2800" b="1" i="0" u="none" strike="noStrike" kern="1200" cap="none" spc="0" normalizeH="0" baseline="0" noProof="0" dirty="0">
              <a:ln>
                <a:noFill/>
              </a:ln>
              <a:solidFill>
                <a:srgbClr val="7998AA"/>
              </a:solidFill>
              <a:effectLst/>
              <a:uLnTx/>
              <a:uFillTx/>
              <a:ea typeface="+mn-ea"/>
              <a:cs typeface="+mn-cs"/>
            </a:endParaRPr>
          </a:p>
        </p:txBody>
      </p:sp>
      <p:pic>
        <p:nvPicPr>
          <p:cNvPr id="10" name="Picture 9">
            <a:extLst>
              <a:ext uri="{FF2B5EF4-FFF2-40B4-BE49-F238E27FC236}">
                <a16:creationId xmlns:a16="http://schemas.microsoft.com/office/drawing/2014/main" id="{F619EA19-8703-4231-ABD5-F3FAE8F40D26}"/>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11" name="TextBox 10">
            <a:extLst>
              <a:ext uri="{FF2B5EF4-FFF2-40B4-BE49-F238E27FC236}">
                <a16:creationId xmlns:a16="http://schemas.microsoft.com/office/drawing/2014/main" id="{09CCBDD0-BD86-EF1B-9B37-93AAFF06A3ED}"/>
              </a:ext>
            </a:extLst>
          </p:cNvPr>
          <p:cNvSpPr txBox="1"/>
          <p:nvPr/>
        </p:nvSpPr>
        <p:spPr>
          <a:xfrm>
            <a:off x="574916" y="296655"/>
            <a:ext cx="8708232" cy="646331"/>
          </a:xfrm>
          <a:prstGeom prst="rect">
            <a:avLst/>
          </a:prstGeom>
          <a:noFill/>
        </p:spPr>
        <p:txBody>
          <a:bodyPr wrap="square">
            <a:spAutoFit/>
          </a:bodyPr>
          <a:lstStyle/>
          <a:p>
            <a:r>
              <a:rPr lang="en-US" sz="3600" b="1" dirty="0">
                <a:solidFill>
                  <a:schemeClr val="bg1"/>
                </a:solidFill>
              </a:rPr>
              <a:t>Producing “Subject to” Objections</a:t>
            </a:r>
            <a:endParaRPr lang="en-US" sz="3600" dirty="0"/>
          </a:p>
        </p:txBody>
      </p:sp>
    </p:spTree>
    <p:extLst>
      <p:ext uri="{BB962C8B-B14F-4D97-AF65-F5344CB8AC3E}">
        <p14:creationId xmlns:p14="http://schemas.microsoft.com/office/powerpoint/2010/main" val="365761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4C1A-8D43-836C-1518-F8CD37BEE7A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9FB806-84EA-9E11-5EF5-BC61A10FDF15}"/>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890CD735-852D-6511-F704-A5DBCB7B95F0}"/>
              </a:ext>
            </a:extLst>
          </p:cNvPr>
          <p:cNvSpPr>
            <a:spLocks noGrp="1"/>
          </p:cNvSpPr>
          <p:nvPr>
            <p:ph idx="1"/>
          </p:nvPr>
        </p:nvSpPr>
        <p:spPr>
          <a:xfrm>
            <a:off x="574916" y="1699482"/>
            <a:ext cx="11042167" cy="4121817"/>
          </a:xfrm>
        </p:spPr>
        <p:txBody>
          <a:bodyPr>
            <a:normAutofit/>
          </a:bodyPr>
          <a:lstStyle/>
          <a:p>
            <a:pPr marL="0" indent="0" algn="ctr">
              <a:lnSpc>
                <a:spcPct val="150000"/>
              </a:lnSpc>
              <a:buNone/>
            </a:pPr>
            <a:r>
              <a:rPr lang="en-US" sz="4800" b="1" dirty="0">
                <a:solidFill>
                  <a:srgbClr val="394446"/>
                </a:solidFill>
                <a:cs typeface="Times New Roman" panose="02020603050405020304" pitchFamily="18" charset="0"/>
              </a:rPr>
              <a:t>Discovery Governing Principles</a:t>
            </a:r>
          </a:p>
          <a:p>
            <a:pPr>
              <a:lnSpc>
                <a:spcPct val="150000"/>
              </a:lnSpc>
              <a:buFont typeface="Garamond" panose="02020404030301010803" pitchFamily="18" charset="0"/>
              <a:buChar cha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459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A3820-DEB2-0FFE-B697-AC8A82AFC4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474AC63-1F7F-E8CD-F9AF-BFB533EAF6D4}"/>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53A5B2B7-1A16-719C-39CD-269A1F800FF7}"/>
              </a:ext>
            </a:extLst>
          </p:cNvPr>
          <p:cNvSpPr>
            <a:spLocks noGrp="1"/>
          </p:cNvSpPr>
          <p:nvPr>
            <p:ph idx="1"/>
          </p:nvPr>
        </p:nvSpPr>
        <p:spPr>
          <a:xfrm>
            <a:off x="574916" y="1699482"/>
            <a:ext cx="11042167" cy="4121817"/>
          </a:xfrm>
        </p:spPr>
        <p:txBody>
          <a:bodyPr>
            <a:normAutofit/>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The better practice is to state the objection, then clearly define the scope of production that will be made:</a:t>
            </a:r>
          </a:p>
        </p:txBody>
      </p:sp>
      <p:sp>
        <p:nvSpPr>
          <p:cNvPr id="9" name="TextBox 8">
            <a:extLst>
              <a:ext uri="{FF2B5EF4-FFF2-40B4-BE49-F238E27FC236}">
                <a16:creationId xmlns:a16="http://schemas.microsoft.com/office/drawing/2014/main" id="{022DF7D8-1D26-CECB-A197-D45570ADC313}"/>
              </a:ext>
            </a:extLst>
          </p:cNvPr>
          <p:cNvSpPr txBox="1"/>
          <p:nvPr/>
        </p:nvSpPr>
        <p:spPr>
          <a:xfrm>
            <a:off x="574915" y="296655"/>
            <a:ext cx="1024879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Producing Documents “Subject to” Objections</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55644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FF414-84BF-9D93-12EE-A5B1A373113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A3141A5-9746-168E-D922-8DCE4AFB1FAD}"/>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2" name="AutoShape 4" descr="Generated image: Bold &quot;EXAMPLES&quot; on clean white background">
            <a:extLst>
              <a:ext uri="{FF2B5EF4-FFF2-40B4-BE49-F238E27FC236}">
                <a16:creationId xmlns:a16="http://schemas.microsoft.com/office/drawing/2014/main" id="{2D938159-4337-0BFF-E748-33131B1A8215}"/>
              </a:ext>
            </a:extLst>
          </p:cNvPr>
          <p:cNvSpPr>
            <a:spLocks noChangeAspect="1" noChangeArrowheads="1"/>
          </p:cNvSpPr>
          <p:nvPr/>
        </p:nvSpPr>
        <p:spPr bwMode="auto">
          <a:xfrm>
            <a:off x="5943600" y="3276600"/>
            <a:ext cx="2928026" cy="2928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10A08A76-1B15-7F23-C538-962EF24F3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352" y="1417024"/>
            <a:ext cx="9226495" cy="4629815"/>
          </a:xfrm>
          <a:prstGeom prst="rect">
            <a:avLst/>
          </a:prstGeom>
        </p:spPr>
      </p:pic>
    </p:spTree>
    <p:extLst>
      <p:ext uri="{BB962C8B-B14F-4D97-AF65-F5344CB8AC3E}">
        <p14:creationId xmlns:p14="http://schemas.microsoft.com/office/powerpoint/2010/main" val="116994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D133-32EE-A64F-FEEE-8132E01FF2E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C97E76-4B62-C865-B926-77DAB5F86BE9}"/>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6FCCC174-56FE-19D6-48FA-2268D3BA3481}"/>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Exercise 1: Spot the Problem  </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2" name="TextBox 1">
            <a:extLst>
              <a:ext uri="{FF2B5EF4-FFF2-40B4-BE49-F238E27FC236}">
                <a16:creationId xmlns:a16="http://schemas.microsoft.com/office/drawing/2014/main" id="{DAF6BD31-504B-E8BE-201C-D35C95DDCAD6}"/>
              </a:ext>
            </a:extLst>
          </p:cNvPr>
          <p:cNvSpPr txBox="1"/>
          <p:nvPr/>
        </p:nvSpPr>
        <p:spPr>
          <a:xfrm>
            <a:off x="1130709" y="1461702"/>
            <a:ext cx="9930581" cy="1569660"/>
          </a:xfrm>
          <a:prstGeom prst="rect">
            <a:avLst/>
          </a:prstGeom>
          <a:noFill/>
          <a:ln w="19050">
            <a:solidFill>
              <a:srgbClr val="406C86"/>
            </a:solidFill>
          </a:ln>
        </p:spPr>
        <p:txBody>
          <a:bodyPr wrap="square" rtlCol="0">
            <a:spAutoFit/>
          </a:bodyPr>
          <a:lstStyle/>
          <a:p>
            <a:pPr>
              <a:defRPr/>
            </a:pPr>
            <a:r>
              <a:rPr lang="en-US" sz="3200" b="1" dirty="0">
                <a:solidFill>
                  <a:srgbClr val="7998AA"/>
                </a:solidFill>
              </a:rPr>
              <a:t>Default Time Period: 10 Years preceding Decedent’s death</a:t>
            </a:r>
          </a:p>
          <a:p>
            <a:pPr lvl="0">
              <a:defRPr/>
            </a:pPr>
            <a:r>
              <a:rPr lang="en-US" sz="3200" dirty="0">
                <a:solidFill>
                  <a:srgbClr val="394446"/>
                </a:solidFill>
                <a:cs typeface="Times New Roman" panose="02020603050405020304" pitchFamily="18" charset="0"/>
              </a:rPr>
              <a:t>Produce all documents relating to Decedent’s personal property.</a:t>
            </a:r>
            <a:endParaRPr kumimoji="0" lang="en-US" sz="3200" b="1" i="0" u="none" strike="noStrike" kern="1200" cap="none" spc="0" normalizeH="0" baseline="0" noProof="0" dirty="0">
              <a:ln>
                <a:noFill/>
              </a:ln>
              <a:solidFill>
                <a:srgbClr val="7998AA"/>
              </a:solidFill>
              <a:effectLst/>
              <a:uLnTx/>
              <a:uFillTx/>
              <a:latin typeface="Garamond" panose="02020404030301010803" pitchFamily="18" charset="0"/>
              <a:ea typeface="+mn-ea"/>
              <a:cs typeface="+mn-cs"/>
            </a:endParaRPr>
          </a:p>
        </p:txBody>
      </p:sp>
      <p:sp>
        <p:nvSpPr>
          <p:cNvPr id="4" name="TextBox 3">
            <a:extLst>
              <a:ext uri="{FF2B5EF4-FFF2-40B4-BE49-F238E27FC236}">
                <a16:creationId xmlns:a16="http://schemas.microsoft.com/office/drawing/2014/main" id="{9A6BAD22-2698-81A0-D667-CB0531528AD2}"/>
              </a:ext>
            </a:extLst>
          </p:cNvPr>
          <p:cNvSpPr txBox="1"/>
          <p:nvPr/>
        </p:nvSpPr>
        <p:spPr>
          <a:xfrm>
            <a:off x="1183471" y="3261852"/>
            <a:ext cx="9930581" cy="1569660"/>
          </a:xfrm>
          <a:prstGeom prst="rect">
            <a:avLst/>
          </a:prstGeom>
          <a:noFill/>
          <a:ln w="19050">
            <a:solidFill>
              <a:srgbClr val="406C86"/>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7998AA"/>
                </a:solidFill>
                <a:cs typeface="Times New Roman" panose="02020603050405020304" pitchFamily="18" charset="0"/>
              </a:rPr>
              <a:t>Objection &amp; Response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94446"/>
                </a:solidFill>
                <a:effectLst/>
                <a:uLnTx/>
                <a:uFillTx/>
                <a:ea typeface="+mn-ea"/>
                <a:cs typeface="Times New Roman" panose="02020603050405020304" pitchFamily="18" charset="0"/>
              </a:rPr>
              <a:t>Defendant objects to the request. The request lacks reasonable particularity. </a:t>
            </a:r>
          </a:p>
        </p:txBody>
      </p:sp>
      <p:sp>
        <p:nvSpPr>
          <p:cNvPr id="6" name="TextBox 5">
            <a:extLst>
              <a:ext uri="{FF2B5EF4-FFF2-40B4-BE49-F238E27FC236}">
                <a16:creationId xmlns:a16="http://schemas.microsoft.com/office/drawing/2014/main" id="{3902F4CF-ED3D-4799-19CA-1385A644C232}"/>
              </a:ext>
            </a:extLst>
          </p:cNvPr>
          <p:cNvSpPr txBox="1"/>
          <p:nvPr/>
        </p:nvSpPr>
        <p:spPr>
          <a:xfrm>
            <a:off x="223018" y="5070223"/>
            <a:ext cx="4012842" cy="1569660"/>
          </a:xfrm>
          <a:prstGeom prst="rect">
            <a:avLst/>
          </a:prstGeom>
          <a:no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No 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rPr>
              <a:t>Does not explain why the request lacks reasonable particularity </a:t>
            </a:r>
          </a:p>
        </p:txBody>
      </p:sp>
      <p:pic>
        <p:nvPicPr>
          <p:cNvPr id="8" name="Picture 6">
            <a:extLst>
              <a:ext uri="{FF2B5EF4-FFF2-40B4-BE49-F238E27FC236}">
                <a16:creationId xmlns:a16="http://schemas.microsoft.com/office/drawing/2014/main" id="{D03C5CDE-2F68-B59D-0BAB-6F1A00A06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260" y="5146958"/>
            <a:ext cx="271462" cy="2714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A746A9F-AE03-4218-53EE-95020E81E685}"/>
              </a:ext>
            </a:extLst>
          </p:cNvPr>
          <p:cNvSpPr txBox="1"/>
          <p:nvPr/>
        </p:nvSpPr>
        <p:spPr>
          <a:xfrm>
            <a:off x="4493343" y="5037813"/>
            <a:ext cx="3300102" cy="1569660"/>
          </a:xfrm>
          <a:prstGeom prst="rect">
            <a:avLst/>
          </a:prstGeom>
          <a:no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Refusal to Comply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rPr>
              <a:t>Does not explain the extent of refusal to comply</a:t>
            </a:r>
          </a:p>
        </p:txBody>
      </p:sp>
      <p:pic>
        <p:nvPicPr>
          <p:cNvPr id="14" name="Picture 6">
            <a:extLst>
              <a:ext uri="{FF2B5EF4-FFF2-40B4-BE49-F238E27FC236}">
                <a16:creationId xmlns:a16="http://schemas.microsoft.com/office/drawing/2014/main" id="{B2700733-2735-9BA0-8AAA-F77342272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102" y="5146958"/>
            <a:ext cx="271462" cy="2714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4657D6D-BC3A-2B16-83D8-D3E7AEC06ADE}"/>
              </a:ext>
            </a:extLst>
          </p:cNvPr>
          <p:cNvSpPr txBox="1"/>
          <p:nvPr/>
        </p:nvSpPr>
        <p:spPr>
          <a:xfrm>
            <a:off x="8050928" y="5016538"/>
            <a:ext cx="3918054" cy="1569660"/>
          </a:xfrm>
          <a:prstGeom prst="rect">
            <a:avLst/>
          </a:prstGeom>
          <a:no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Portion Complied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94446"/>
                </a:solidFill>
                <a:effectLst/>
                <a:uLnTx/>
                <a:uFillTx/>
                <a:ea typeface="+mn-ea"/>
                <a:cs typeface="Times New Roman" panose="02020603050405020304" pitchFamily="18" charset="0"/>
              </a:rPr>
              <a:t>Does not explain the portion of the request being complied with</a:t>
            </a:r>
          </a:p>
        </p:txBody>
      </p:sp>
      <p:pic>
        <p:nvPicPr>
          <p:cNvPr id="16" name="Picture 6">
            <a:extLst>
              <a:ext uri="{FF2B5EF4-FFF2-40B4-BE49-F238E27FC236}">
                <a16:creationId xmlns:a16="http://schemas.microsoft.com/office/drawing/2014/main" id="{4FF9E6BD-27F7-7865-1B2B-8BA4BE235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6877" y="5070223"/>
            <a:ext cx="271462" cy="27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7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1"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44FB5-D9AE-64C8-B882-283D8FAD625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ED949F-C3F6-D857-9D15-A23CA7F4A283}"/>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63249A64-D473-04A2-8C90-425B39948F28}"/>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Exercise 1: A Better Objection (Compliance)</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4" name="TextBox 3">
            <a:extLst>
              <a:ext uri="{FF2B5EF4-FFF2-40B4-BE49-F238E27FC236}">
                <a16:creationId xmlns:a16="http://schemas.microsoft.com/office/drawing/2014/main" id="{169D09D9-AA4C-B583-5BCA-EE0B3E5F8A1C}"/>
              </a:ext>
            </a:extLst>
          </p:cNvPr>
          <p:cNvSpPr txBox="1"/>
          <p:nvPr/>
        </p:nvSpPr>
        <p:spPr>
          <a:xfrm>
            <a:off x="859006" y="1510499"/>
            <a:ext cx="9930581" cy="4832092"/>
          </a:xfrm>
          <a:prstGeom prst="rect">
            <a:avLst/>
          </a:prstGeom>
          <a:noFill/>
          <a:ln w="19050">
            <a:solidFill>
              <a:srgbClr val="406C86"/>
            </a:solidFill>
          </a:ln>
        </p:spPr>
        <p:txBody>
          <a:bodyPr wrap="square" rtlCol="0">
            <a:spAutoFit/>
          </a:bodyPr>
          <a:lstStyle/>
          <a:p>
            <a:pPr>
              <a:defRPr/>
            </a:pPr>
            <a:r>
              <a:rPr lang="en-US" sz="2800" b="1" dirty="0">
                <a:solidFill>
                  <a:srgbClr val="7998AA"/>
                </a:solidFill>
                <a:cs typeface="Times New Roman" panose="02020603050405020304" pitchFamily="18" charset="0"/>
              </a:rPr>
              <a:t>Objection &amp; Response</a:t>
            </a:r>
          </a:p>
          <a:p>
            <a:pPr>
              <a:defRPr/>
            </a:pPr>
            <a:r>
              <a:rPr lang="en-US" sz="2800" dirty="0"/>
              <a:t>Defendant objects to this Request. As drafted, the Request is not restricted to a particular type or class of documents.  The Request requires the responding party to ponder and speculate in order to decide what is and what is not responsive. The Request does not place the responding party upon “reasonable notice of what is called for and what is not” because the language is also extremely vague.  Similarly, the Request is not drafted in a manner that allows the Court to ascertain whether the requested documents have been produced.</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800" b="1" dirty="0">
              <a:solidFill>
                <a:srgbClr val="7998AA"/>
              </a:solidFill>
              <a:cs typeface="Times New Roman" panose="02020603050405020304" pitchFamily="18" charset="0"/>
            </a:endParaRPr>
          </a:p>
        </p:txBody>
      </p:sp>
    </p:spTree>
    <p:extLst>
      <p:ext uri="{BB962C8B-B14F-4D97-AF65-F5344CB8AC3E}">
        <p14:creationId xmlns:p14="http://schemas.microsoft.com/office/powerpoint/2010/main" val="3327357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9B88C-E972-6CF8-E521-249F7B6C99D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67B3137-79EE-2799-EA5D-815102D29BF3}"/>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11" name="TextBox 10">
            <a:extLst>
              <a:ext uri="{FF2B5EF4-FFF2-40B4-BE49-F238E27FC236}">
                <a16:creationId xmlns:a16="http://schemas.microsoft.com/office/drawing/2014/main" id="{F91BC911-FF0D-E39F-6F91-3EE1B63E88C8}"/>
              </a:ext>
            </a:extLst>
          </p:cNvPr>
          <p:cNvSpPr txBox="1"/>
          <p:nvPr/>
        </p:nvSpPr>
        <p:spPr>
          <a:xfrm>
            <a:off x="574915" y="296655"/>
            <a:ext cx="884438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ea typeface="+mn-ea"/>
                <a:cs typeface="+mn-cs"/>
              </a:rPr>
              <a:t>But That’s Just Different Boilerplate</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4" name="TextBox 3">
            <a:extLst>
              <a:ext uri="{FF2B5EF4-FFF2-40B4-BE49-F238E27FC236}">
                <a16:creationId xmlns:a16="http://schemas.microsoft.com/office/drawing/2014/main" id="{F8EC2801-E3F2-54BC-CBB0-A4CF0F8E2F1A}"/>
              </a:ext>
            </a:extLst>
          </p:cNvPr>
          <p:cNvSpPr txBox="1"/>
          <p:nvPr/>
        </p:nvSpPr>
        <p:spPr>
          <a:xfrm>
            <a:off x="-3743895" y="1581248"/>
            <a:ext cx="6077049" cy="7686917"/>
          </a:xfrm>
          <a:prstGeom prst="rect">
            <a:avLst/>
          </a:prstGeom>
          <a:noFill/>
        </p:spPr>
        <p:txBody>
          <a:bodyPr wrap="square" rtlCol="0">
            <a:spAutoFit/>
          </a:bodyPr>
          <a:lstStyle/>
          <a:p>
            <a:endParaRPr lang="en-US" dirty="0"/>
          </a:p>
        </p:txBody>
      </p:sp>
      <p:pic>
        <p:nvPicPr>
          <p:cNvPr id="4100" name="Picture 4" descr="lesson in correct pronunciation">
            <a:extLst>
              <a:ext uri="{FF2B5EF4-FFF2-40B4-BE49-F238E27FC236}">
                <a16:creationId xmlns:a16="http://schemas.microsoft.com/office/drawing/2014/main" id="{0D7AD7A5-77B4-89C3-281E-59E531D55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93" y="1855170"/>
            <a:ext cx="5521663" cy="39753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18AEB1F-915F-DB0B-C836-A59C81A3A597}"/>
              </a:ext>
            </a:extLst>
          </p:cNvPr>
          <p:cNvSpPr txBox="1"/>
          <p:nvPr/>
        </p:nvSpPr>
        <p:spPr>
          <a:xfrm>
            <a:off x="6459794" y="1855170"/>
            <a:ext cx="5388077" cy="3970318"/>
          </a:xfrm>
          <a:prstGeom prst="rect">
            <a:avLst/>
          </a:prstGeom>
          <a:noFill/>
        </p:spPr>
        <p:txBody>
          <a:bodyPr wrap="square" rtlCol="0">
            <a:spAutoFit/>
          </a:bodyPr>
          <a:lstStyle/>
          <a:p>
            <a:r>
              <a:rPr lang="en-US" sz="3600" dirty="0">
                <a:solidFill>
                  <a:srgbClr val="394446"/>
                </a:solidFill>
                <a:cs typeface="Times New Roman" panose="02020603050405020304" pitchFamily="18" charset="0"/>
              </a:rPr>
              <a:t>This language comes straight from the case law.</a:t>
            </a:r>
          </a:p>
          <a:p>
            <a:endParaRPr lang="en-US" sz="3600" dirty="0">
              <a:solidFill>
                <a:srgbClr val="394446"/>
              </a:solidFill>
              <a:cs typeface="Times New Roman" panose="02020603050405020304" pitchFamily="18" charset="0"/>
            </a:endParaRPr>
          </a:p>
          <a:p>
            <a:r>
              <a:rPr lang="en-US" sz="3600" i="1" dirty="0"/>
              <a:t>Lopez v. Don Herring Ltd.</a:t>
            </a:r>
            <a:r>
              <a:rPr lang="en-US" sz="3600" dirty="0"/>
              <a:t>, 327 F.R.D. 567, 575 (N.D. Tex. 2018).</a:t>
            </a:r>
          </a:p>
          <a:p>
            <a:endParaRPr lang="en-US" dirty="0">
              <a:solidFill>
                <a:srgbClr val="394446"/>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1712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99B4-D776-F4DA-2BEC-3F738E2932E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39070E1-803D-51AA-F57F-604424F36782}"/>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CCBAE4B1-582C-62AC-0466-236F2A69E400}"/>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Exercise 2: Spot the Problem</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4" name="TextBox 3">
            <a:extLst>
              <a:ext uri="{FF2B5EF4-FFF2-40B4-BE49-F238E27FC236}">
                <a16:creationId xmlns:a16="http://schemas.microsoft.com/office/drawing/2014/main" id="{187143BB-5501-4F8A-757E-51E64924107D}"/>
              </a:ext>
            </a:extLst>
          </p:cNvPr>
          <p:cNvSpPr txBox="1"/>
          <p:nvPr/>
        </p:nvSpPr>
        <p:spPr>
          <a:xfrm>
            <a:off x="859006" y="1510499"/>
            <a:ext cx="9930581" cy="2677656"/>
          </a:xfrm>
          <a:prstGeom prst="rect">
            <a:avLst/>
          </a:prstGeom>
          <a:noFill/>
          <a:ln w="19050">
            <a:solidFill>
              <a:srgbClr val="406C86"/>
            </a:solidFill>
          </a:ln>
        </p:spPr>
        <p:txBody>
          <a:bodyPr wrap="square" rtlCol="0">
            <a:spAutoFit/>
          </a:bodyPr>
          <a:lstStyle/>
          <a:p>
            <a:pPr>
              <a:defRPr/>
            </a:pPr>
            <a:r>
              <a:rPr lang="en-US" sz="2800" b="1" dirty="0">
                <a:solidFill>
                  <a:srgbClr val="7998AA"/>
                </a:solidFill>
                <a:cs typeface="Times New Roman" panose="02020603050405020304" pitchFamily="18" charset="0"/>
              </a:rPr>
              <a:t>Request for Production</a:t>
            </a:r>
          </a:p>
          <a:p>
            <a:pPr>
              <a:defRPr/>
            </a:pPr>
            <a:r>
              <a:rPr lang="en-US" sz="2800" b="1" dirty="0">
                <a:solidFill>
                  <a:srgbClr val="7998AA"/>
                </a:solidFill>
              </a:rPr>
              <a:t>Default Time Period: 10 Years preceding Decedent’s death</a:t>
            </a:r>
          </a:p>
          <a:p>
            <a:pPr>
              <a:defRPr/>
            </a:pPr>
            <a:r>
              <a:rPr lang="en-US" sz="2800" dirty="0"/>
              <a:t>Produce any and all documents that in any way relate to, refer to, concern, or evidence any payments, transfers, gifts, or transactions involving Decedent.</a:t>
            </a:r>
            <a:endParaRPr lang="en-US" sz="2800" dirty="0">
              <a:solidFill>
                <a:srgbClr val="394446"/>
              </a:solidFill>
              <a:cs typeface="Times New Roman" panose="02020603050405020304" pitchFamily="18" charset="0"/>
            </a:endParaRPr>
          </a:p>
          <a:p>
            <a:pPr>
              <a:defRPr/>
            </a:pPr>
            <a:endParaRPr lang="en-US" sz="2800" b="1" dirty="0">
              <a:solidFill>
                <a:srgbClr val="7998AA"/>
              </a:solidFill>
              <a:cs typeface="Times New Roman" panose="02020603050405020304" pitchFamily="18" charset="0"/>
            </a:endParaRPr>
          </a:p>
        </p:txBody>
      </p:sp>
      <p:sp>
        <p:nvSpPr>
          <p:cNvPr id="2" name="TextBox 1">
            <a:extLst>
              <a:ext uri="{FF2B5EF4-FFF2-40B4-BE49-F238E27FC236}">
                <a16:creationId xmlns:a16="http://schemas.microsoft.com/office/drawing/2014/main" id="{628F8F68-0991-5AC1-534F-7979A2E494FC}"/>
              </a:ext>
            </a:extLst>
          </p:cNvPr>
          <p:cNvSpPr txBox="1"/>
          <p:nvPr/>
        </p:nvSpPr>
        <p:spPr>
          <a:xfrm>
            <a:off x="859006" y="4412226"/>
            <a:ext cx="5728606" cy="2062103"/>
          </a:xfrm>
          <a:prstGeom prst="rect">
            <a:avLst/>
          </a:prstGeom>
          <a:noFill/>
          <a:ln w="19050">
            <a:solidFill>
              <a:srgbClr val="406C86"/>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7998AA"/>
                </a:solidFill>
                <a:cs typeface="Times New Roman" panose="02020603050405020304" pitchFamily="18" charset="0"/>
              </a:rPr>
              <a:t>Objection &amp; Response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94446"/>
                </a:solidFill>
                <a:effectLst/>
                <a:uLnTx/>
                <a:uFillTx/>
                <a:ea typeface="+mn-ea"/>
                <a:cs typeface="Times New Roman" panose="02020603050405020304" pitchFamily="18" charset="0"/>
              </a:rPr>
              <a:t>Defendant objects to the request. The request is overbroad.</a:t>
            </a:r>
          </a:p>
        </p:txBody>
      </p:sp>
      <p:sp>
        <p:nvSpPr>
          <p:cNvPr id="3" name="TextBox 2">
            <a:extLst>
              <a:ext uri="{FF2B5EF4-FFF2-40B4-BE49-F238E27FC236}">
                <a16:creationId xmlns:a16="http://schemas.microsoft.com/office/drawing/2014/main" id="{E5503083-C682-BD6F-61FE-264C3CBA8D50}"/>
              </a:ext>
            </a:extLst>
          </p:cNvPr>
          <p:cNvSpPr txBox="1"/>
          <p:nvPr/>
        </p:nvSpPr>
        <p:spPr>
          <a:xfrm>
            <a:off x="6776745" y="4412226"/>
            <a:ext cx="4012842" cy="2062103"/>
          </a:xfrm>
          <a:prstGeom prst="rect">
            <a:avLst/>
          </a:prstGeom>
          <a:no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7998AA"/>
                </a:solidFill>
              </a:rPr>
              <a:t>No 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94446"/>
                </a:solidFill>
                <a:effectLst/>
                <a:uLnTx/>
                <a:uFillTx/>
                <a:ea typeface="+mn-ea"/>
                <a:cs typeface="Times New Roman" panose="02020603050405020304" pitchFamily="18" charset="0"/>
              </a:rPr>
              <a:t>Does not explain </a:t>
            </a:r>
            <a:r>
              <a:rPr kumimoji="0" lang="en-US" sz="3200" b="1" i="1" u="none" strike="noStrike" kern="1200" cap="none" spc="0" normalizeH="0" baseline="0" noProof="0" dirty="0">
                <a:ln>
                  <a:noFill/>
                </a:ln>
                <a:solidFill>
                  <a:srgbClr val="394446"/>
                </a:solidFill>
                <a:effectLst/>
                <a:uLnTx/>
                <a:uFillTx/>
                <a:ea typeface="+mn-ea"/>
                <a:cs typeface="Times New Roman" panose="02020603050405020304" pitchFamily="18" charset="0"/>
              </a:rPr>
              <a:t>why</a:t>
            </a:r>
            <a:r>
              <a:rPr kumimoji="0" lang="en-US" sz="3200" b="0" i="0" u="none" strike="noStrike" kern="1200" cap="none" spc="0" normalizeH="0" baseline="0" noProof="0" dirty="0">
                <a:ln>
                  <a:noFill/>
                </a:ln>
                <a:solidFill>
                  <a:srgbClr val="394446"/>
                </a:solidFill>
                <a:effectLst/>
                <a:uLnTx/>
                <a:uFillTx/>
                <a:ea typeface="+mn-ea"/>
                <a:cs typeface="Times New Roman" panose="02020603050405020304" pitchFamily="18" charset="0"/>
              </a:rPr>
              <a:t> the request is overbroad</a:t>
            </a:r>
          </a:p>
        </p:txBody>
      </p:sp>
      <p:pic>
        <p:nvPicPr>
          <p:cNvPr id="6" name="Picture 6">
            <a:extLst>
              <a:ext uri="{FF2B5EF4-FFF2-40B4-BE49-F238E27FC236}">
                <a16:creationId xmlns:a16="http://schemas.microsoft.com/office/drawing/2014/main" id="{1CC07066-0F2A-1D0E-58E8-C4CB08CD6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841" y="4619937"/>
            <a:ext cx="271462" cy="27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2209B-FC3E-1945-C258-7B7F0364950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8CB3FE7-B2F5-2F51-121E-CD7128061849}"/>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748AA5FD-D92A-801C-60C5-6775C2F4F0CB}"/>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Exercise 2: A Better Objection (Specificity)</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4" name="TextBox 3">
            <a:extLst>
              <a:ext uri="{FF2B5EF4-FFF2-40B4-BE49-F238E27FC236}">
                <a16:creationId xmlns:a16="http://schemas.microsoft.com/office/drawing/2014/main" id="{D76C815E-5DEA-D655-C1FC-9A9B486874B6}"/>
              </a:ext>
            </a:extLst>
          </p:cNvPr>
          <p:cNvSpPr txBox="1"/>
          <p:nvPr/>
        </p:nvSpPr>
        <p:spPr>
          <a:xfrm>
            <a:off x="3903406" y="1432084"/>
            <a:ext cx="7954297" cy="4524315"/>
          </a:xfrm>
          <a:prstGeom prst="rect">
            <a:avLst/>
          </a:prstGeom>
          <a:noFill/>
          <a:ln w="19050">
            <a:solidFill>
              <a:srgbClr val="00B050"/>
            </a:solidFill>
          </a:ln>
        </p:spPr>
        <p:txBody>
          <a:bodyPr wrap="square" rtlCol="0">
            <a:spAutoFit/>
          </a:bodyPr>
          <a:lstStyle/>
          <a:p>
            <a:pPr>
              <a:defRPr/>
            </a:pPr>
            <a:r>
              <a:rPr lang="en-US" sz="2400" b="1" dirty="0">
                <a:solidFill>
                  <a:srgbClr val="7998AA"/>
                </a:solidFill>
                <a:cs typeface="Times New Roman" panose="02020603050405020304" pitchFamily="18" charset="0"/>
              </a:rPr>
              <a:t>Objection &amp; Response (Specific) </a:t>
            </a:r>
          </a:p>
          <a:p>
            <a:pPr>
              <a:defRPr/>
            </a:pPr>
            <a:r>
              <a:rPr lang="en-US" sz="2400" dirty="0"/>
              <a:t>Defendant </a:t>
            </a:r>
            <a:r>
              <a:rPr lang="en-US" sz="2400" dirty="0">
                <a:solidFill>
                  <a:srgbClr val="394446"/>
                </a:solidFill>
                <a:cs typeface="Times New Roman" panose="02020603050405020304" pitchFamily="18" charset="0"/>
              </a:rPr>
              <a:t>objects to this request as </a:t>
            </a:r>
            <a:r>
              <a:rPr lang="en-US" sz="2400" b="1" dirty="0">
                <a:solidFill>
                  <a:srgbClr val="394446"/>
                </a:solidFill>
                <a:cs typeface="Times New Roman" panose="02020603050405020304" pitchFamily="18" charset="0"/>
              </a:rPr>
              <a:t>overbroad. </a:t>
            </a:r>
            <a:r>
              <a:rPr lang="en-US" sz="2400" dirty="0">
                <a:solidFill>
                  <a:srgbClr val="394446"/>
                </a:solidFill>
                <a:cs typeface="Times New Roman" panose="02020603050405020304" pitchFamily="18" charset="0"/>
              </a:rPr>
              <a:t>T</a:t>
            </a:r>
            <a:r>
              <a:rPr lang="en-US" sz="2400" dirty="0"/>
              <a:t>he Request contains </a:t>
            </a:r>
            <a:r>
              <a:rPr lang="en-US" sz="2400" b="1" dirty="0"/>
              <a:t>no monetary threshold</a:t>
            </a:r>
            <a:r>
              <a:rPr lang="en-US" sz="2400" dirty="0"/>
              <a:t>. As drafted, the Request seeks every financial transaction of any amount — including de minimis items. The Request is not reasonably tailored to include only relevant matters. The Request is also </a:t>
            </a:r>
            <a:r>
              <a:rPr lang="en-US" sz="2400" b="1" dirty="0"/>
              <a:t>not limited to the relevant time frame </a:t>
            </a:r>
            <a:r>
              <a:rPr lang="en-US" sz="2400" dirty="0"/>
              <a:t>(3 years preceding death). The Request could have been narrowly tailored to avoid including tenuous information and still obtain the necessary, pertinent information.  The Request is also worded too broadly and/or is all inclusive of a general topic, making it function like a giant broom, sweeping everything in its path, useful or not. </a:t>
            </a:r>
          </a:p>
        </p:txBody>
      </p:sp>
      <p:sp>
        <p:nvSpPr>
          <p:cNvPr id="2" name="TextBox 1">
            <a:extLst>
              <a:ext uri="{FF2B5EF4-FFF2-40B4-BE49-F238E27FC236}">
                <a16:creationId xmlns:a16="http://schemas.microsoft.com/office/drawing/2014/main" id="{FDE05C1E-52B3-B112-EEEA-00693874C913}"/>
              </a:ext>
            </a:extLst>
          </p:cNvPr>
          <p:cNvSpPr txBox="1"/>
          <p:nvPr/>
        </p:nvSpPr>
        <p:spPr>
          <a:xfrm>
            <a:off x="223019" y="1448323"/>
            <a:ext cx="3218272" cy="4154984"/>
          </a:xfrm>
          <a:prstGeom prst="rect">
            <a:avLst/>
          </a:prstGeom>
          <a:noFill/>
          <a:ln w="19050">
            <a:solidFill>
              <a:srgbClr val="406C86"/>
            </a:solidFill>
          </a:ln>
        </p:spPr>
        <p:txBody>
          <a:bodyPr wrap="square" rtlCol="0">
            <a:spAutoFit/>
          </a:bodyPr>
          <a:lstStyle/>
          <a:p>
            <a:pPr>
              <a:defRPr/>
            </a:pPr>
            <a:r>
              <a:rPr lang="en-US" sz="2400" b="1" dirty="0">
                <a:solidFill>
                  <a:srgbClr val="7998AA"/>
                </a:solidFill>
                <a:cs typeface="Times New Roman" panose="02020603050405020304" pitchFamily="18" charset="0"/>
              </a:rPr>
              <a:t>Request for Production</a:t>
            </a:r>
          </a:p>
          <a:p>
            <a:pPr>
              <a:defRPr/>
            </a:pPr>
            <a:r>
              <a:rPr lang="en-US" sz="2400" b="1" dirty="0">
                <a:solidFill>
                  <a:srgbClr val="7998AA"/>
                </a:solidFill>
              </a:rPr>
              <a:t>Default Time Period: 10 Years preceding Decedent’s death</a:t>
            </a:r>
          </a:p>
          <a:p>
            <a:pPr>
              <a:defRPr/>
            </a:pPr>
            <a:r>
              <a:rPr lang="en-US" sz="2400" dirty="0"/>
              <a:t>Produce any and all documents that in any way relate to, refer to, concern, or evidence any payments, transfers, gifts, or transactions involving Decedent.</a:t>
            </a:r>
            <a:endParaRPr lang="en-US" sz="2400" dirty="0">
              <a:solidFill>
                <a:srgbClr val="394446"/>
              </a:solidFill>
              <a:cs typeface="Times New Roman" panose="02020603050405020304" pitchFamily="18" charset="0"/>
            </a:endParaRPr>
          </a:p>
        </p:txBody>
      </p:sp>
      <p:pic>
        <p:nvPicPr>
          <p:cNvPr id="3" name="Picture 4" descr="Green Check Mark Icon Images – Browse 222,267 Stock Photos ...">
            <a:extLst>
              <a:ext uri="{FF2B5EF4-FFF2-40B4-BE49-F238E27FC236}">
                <a16:creationId xmlns:a16="http://schemas.microsoft.com/office/drawing/2014/main" id="{706AB2C9-9DA9-901E-9A41-A86DC017E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725" y="1524773"/>
            <a:ext cx="480009" cy="30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9D23B-ECD3-80EA-E461-AB7C288C22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FD7E84E-4D6C-B397-52D7-681A9AF489FE}"/>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9" name="TextBox 8">
            <a:extLst>
              <a:ext uri="{FF2B5EF4-FFF2-40B4-BE49-F238E27FC236}">
                <a16:creationId xmlns:a16="http://schemas.microsoft.com/office/drawing/2014/main" id="{5D9F359A-E165-AB43-955C-7C7D5A52B7C7}"/>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Exercise 2: A Better Objection (Compliance)</a:t>
            </a:r>
            <a:endParaRPr kumimoji="0" lang="en-US" sz="3600" b="0" i="0" u="none" strike="noStrike" kern="1200" cap="none" spc="0" normalizeH="0" baseline="0" noProof="0" dirty="0">
              <a:ln>
                <a:noFill/>
              </a:ln>
              <a:solidFill>
                <a:prstClr val="black"/>
              </a:solidFill>
              <a:effectLst/>
              <a:uLnTx/>
              <a:uFillTx/>
              <a:ea typeface="+mn-ea"/>
              <a:cs typeface="+mn-cs"/>
            </a:endParaRPr>
          </a:p>
        </p:txBody>
      </p:sp>
      <p:sp>
        <p:nvSpPr>
          <p:cNvPr id="4" name="TextBox 3">
            <a:extLst>
              <a:ext uri="{FF2B5EF4-FFF2-40B4-BE49-F238E27FC236}">
                <a16:creationId xmlns:a16="http://schemas.microsoft.com/office/drawing/2014/main" id="{03360917-432E-787B-22D8-AD5DF7F45DF1}"/>
              </a:ext>
            </a:extLst>
          </p:cNvPr>
          <p:cNvSpPr txBox="1"/>
          <p:nvPr/>
        </p:nvSpPr>
        <p:spPr>
          <a:xfrm>
            <a:off x="505046" y="1481001"/>
            <a:ext cx="6701999" cy="4893647"/>
          </a:xfrm>
          <a:prstGeom prst="rect">
            <a:avLst/>
          </a:prstGeom>
          <a:noFill/>
          <a:ln w="19050">
            <a:solidFill>
              <a:srgbClr val="406C86"/>
            </a:solidFill>
          </a:ln>
        </p:spPr>
        <p:txBody>
          <a:bodyPr wrap="square" rtlCol="0">
            <a:spAutoFit/>
          </a:bodyPr>
          <a:lstStyle/>
          <a:p>
            <a:pPr>
              <a:defRPr/>
            </a:pPr>
            <a:r>
              <a:rPr lang="en-US" sz="2400" b="1" dirty="0">
                <a:solidFill>
                  <a:srgbClr val="7998AA"/>
                </a:solidFill>
                <a:cs typeface="Times New Roman" panose="02020603050405020304" pitchFamily="18" charset="0"/>
              </a:rPr>
              <a:t>Objection &amp; Response</a:t>
            </a:r>
          </a:p>
          <a:p>
            <a:pPr>
              <a:defRPr/>
            </a:pPr>
            <a:r>
              <a:rPr lang="en-US" sz="2400" dirty="0">
                <a:solidFill>
                  <a:srgbClr val="394446"/>
                </a:solidFill>
                <a:cs typeface="Times New Roman" panose="02020603050405020304" pitchFamily="18" charset="0"/>
              </a:rPr>
              <a:t>Pursuant to Tex. R. Civ. P. 193.2(a)–(b), Defendant will producing all non-privileged, relevant documents within its possession, custody, or control </a:t>
            </a:r>
            <a:r>
              <a:rPr lang="en-US" sz="2400" b="1" dirty="0">
                <a:solidFill>
                  <a:srgbClr val="FF0000"/>
                </a:solidFill>
                <a:cs typeface="Times New Roman" panose="02020603050405020304" pitchFamily="18" charset="0"/>
              </a:rPr>
              <a:t>describing, discussing, or mentioning </a:t>
            </a:r>
            <a:r>
              <a:rPr lang="en-US" sz="2400" dirty="0"/>
              <a:t>the payment, transfer, gift, or other disposition from Decedent’s financial accounts where the value of each payment, transfer, gift, or other disposition was $1,000 or more and which were made to Defendant </a:t>
            </a:r>
            <a:r>
              <a:rPr lang="en-US" sz="2400" b="1" dirty="0">
                <a:solidFill>
                  <a:srgbClr val="FF0000"/>
                </a:solidFill>
              </a:rPr>
              <a:t>during the 3 years preceding the Decedent’s death. </a:t>
            </a:r>
          </a:p>
          <a:p>
            <a:pPr>
              <a:defRPr/>
            </a:pPr>
            <a:endParaRPr lang="en-US" sz="2400" b="1" dirty="0">
              <a:solidFill>
                <a:srgbClr val="394446"/>
              </a:solidFill>
              <a:cs typeface="Times New Roman" panose="02020603050405020304" pitchFamily="18" charset="0"/>
            </a:endParaRPr>
          </a:p>
          <a:p>
            <a:pPr>
              <a:defRPr/>
            </a:pPr>
            <a:r>
              <a:rPr lang="en-US" sz="2400" b="1" dirty="0">
                <a:solidFill>
                  <a:srgbClr val="394446"/>
                </a:solidFill>
                <a:cs typeface="Times New Roman" panose="02020603050405020304" pitchFamily="18" charset="0"/>
              </a:rPr>
              <a:t>Defendant declines to produce documents outside this timeframe and scope.</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D213B3-2C7C-A9D4-C753-E385600A51A4}"/>
              </a:ext>
            </a:extLst>
          </p:cNvPr>
          <p:cNvSpPr txBox="1"/>
          <p:nvPr/>
        </p:nvSpPr>
        <p:spPr>
          <a:xfrm>
            <a:off x="7489073" y="1973663"/>
            <a:ext cx="3523056" cy="830997"/>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Interpreted to Eliminate Overbreadth</a:t>
            </a:r>
          </a:p>
        </p:txBody>
      </p:sp>
      <p:sp>
        <p:nvSpPr>
          <p:cNvPr id="3" name="TextBox 2">
            <a:extLst>
              <a:ext uri="{FF2B5EF4-FFF2-40B4-BE49-F238E27FC236}">
                <a16:creationId xmlns:a16="http://schemas.microsoft.com/office/drawing/2014/main" id="{FA7E7971-8DED-241B-88E8-B0F882AB86E8}"/>
              </a:ext>
            </a:extLst>
          </p:cNvPr>
          <p:cNvSpPr txBox="1"/>
          <p:nvPr/>
        </p:nvSpPr>
        <p:spPr>
          <a:xfrm>
            <a:off x="7489073" y="3096827"/>
            <a:ext cx="3523056" cy="830997"/>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Identifying the Portion Being Complied With</a:t>
            </a:r>
          </a:p>
        </p:txBody>
      </p:sp>
      <p:sp>
        <p:nvSpPr>
          <p:cNvPr id="6" name="TextBox 5">
            <a:extLst>
              <a:ext uri="{FF2B5EF4-FFF2-40B4-BE49-F238E27FC236}">
                <a16:creationId xmlns:a16="http://schemas.microsoft.com/office/drawing/2014/main" id="{30CDE283-CE21-5341-1AA2-73D0167CB1DE}"/>
              </a:ext>
            </a:extLst>
          </p:cNvPr>
          <p:cNvSpPr txBox="1"/>
          <p:nvPr/>
        </p:nvSpPr>
        <p:spPr>
          <a:xfrm>
            <a:off x="7489073" y="5543651"/>
            <a:ext cx="3523056" cy="830997"/>
          </a:xfrm>
          <a:prstGeom prst="rect">
            <a:avLst/>
          </a:prstGeom>
          <a:noFill/>
          <a:ln w="19050">
            <a:solidFill>
              <a:srgbClr val="406C8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998AA"/>
                </a:solidFill>
              </a:rPr>
              <a:t>Stated the Extent to Which Refusing to Comply</a:t>
            </a:r>
          </a:p>
        </p:txBody>
      </p:sp>
      <p:pic>
        <p:nvPicPr>
          <p:cNvPr id="7" name="Picture 4" descr="Green Check Mark Icon Images – Browse 222,267 Stock Photos ...">
            <a:extLst>
              <a:ext uri="{FF2B5EF4-FFF2-40B4-BE49-F238E27FC236}">
                <a16:creationId xmlns:a16="http://schemas.microsoft.com/office/drawing/2014/main" id="{9910B868-9ECD-61F7-529B-9F5F73897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6945" y="2088138"/>
            <a:ext cx="480009" cy="301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reen Check Mark Icon Images – Browse 222,267 Stock Photos ...">
            <a:extLst>
              <a:ext uri="{FF2B5EF4-FFF2-40B4-BE49-F238E27FC236}">
                <a16:creationId xmlns:a16="http://schemas.microsoft.com/office/drawing/2014/main" id="{AA8F69CC-ADB5-A198-02E6-3911B069F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009" y="3261426"/>
            <a:ext cx="480009" cy="301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reen Check Mark Icon Images – Browse 222,267 Stock Photos ...">
            <a:extLst>
              <a:ext uri="{FF2B5EF4-FFF2-40B4-BE49-F238E27FC236}">
                <a16:creationId xmlns:a16="http://schemas.microsoft.com/office/drawing/2014/main" id="{88A2844F-200A-491E-6E02-CC07F9668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4157" y="5808637"/>
            <a:ext cx="480009" cy="30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6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C9C70-7E0D-0765-1870-7820340A89F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D8BF5C1-D911-D021-8F6B-AE8E28518462}"/>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D2CB6824-6283-1D0B-D526-D20B112EC835}"/>
              </a:ext>
            </a:extLst>
          </p:cNvPr>
          <p:cNvSpPr>
            <a:spLocks noGrp="1"/>
          </p:cNvSpPr>
          <p:nvPr>
            <p:ph idx="1"/>
          </p:nvPr>
        </p:nvSpPr>
        <p:spPr>
          <a:xfrm>
            <a:off x="574916" y="1699482"/>
            <a:ext cx="11042167" cy="4121817"/>
          </a:xfrm>
        </p:spPr>
        <p:txBody>
          <a:bodyPr>
            <a:normAutofit/>
          </a:bodyPr>
          <a:lstStyle/>
          <a:p>
            <a:pPr marL="0" indent="0" algn="ctr">
              <a:lnSpc>
                <a:spcPct val="150000"/>
              </a:lnSpc>
              <a:buNone/>
            </a:pPr>
            <a:r>
              <a:rPr lang="en-US" sz="4800" b="1" dirty="0">
                <a:solidFill>
                  <a:srgbClr val="394446"/>
                </a:solidFill>
                <a:cs typeface="Times New Roman" panose="02020603050405020304" pitchFamily="18" charset="0"/>
              </a:rPr>
              <a:t>Responding to Requests for Production</a:t>
            </a:r>
          </a:p>
          <a:p>
            <a:pPr>
              <a:lnSpc>
                <a:spcPct val="150000"/>
              </a:lnSpc>
              <a:buFont typeface="Garamond" panose="02020404030301010803" pitchFamily="18" charset="0"/>
              <a:buChar cha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7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D602A-1F4A-06C7-AF0F-DA2AAF4579F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828E41-B78A-A8E1-AB30-93EDD88A03EC}"/>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A761FD9C-22F5-BB92-AADF-B36E2287DBEB}"/>
              </a:ext>
            </a:extLst>
          </p:cNvPr>
          <p:cNvSpPr>
            <a:spLocks noGrp="1"/>
          </p:cNvSpPr>
          <p:nvPr>
            <p:ph idx="1"/>
          </p:nvPr>
        </p:nvSpPr>
        <p:spPr>
          <a:xfrm>
            <a:off x="574916" y="1699482"/>
            <a:ext cx="6641961" cy="4121817"/>
          </a:xfrm>
        </p:spPr>
        <p:txBody>
          <a:bodyPr>
            <a:normAutofit fontScale="85000" lnSpcReduction="20000"/>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The deadline and its importance</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Possession, custody, or control</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Duty to perform a diligent search</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Duty to preserve evidence</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How to provide documents to counsel</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Duty to supplement</a:t>
            </a:r>
          </a:p>
        </p:txBody>
      </p:sp>
      <p:sp>
        <p:nvSpPr>
          <p:cNvPr id="9" name="TextBox 8">
            <a:extLst>
              <a:ext uri="{FF2B5EF4-FFF2-40B4-BE49-F238E27FC236}">
                <a16:creationId xmlns:a16="http://schemas.microsoft.com/office/drawing/2014/main" id="{256FCCD4-B339-9BE5-34C7-FC4B644C09A0}"/>
              </a:ext>
            </a:extLst>
          </p:cNvPr>
          <p:cNvSpPr txBox="1"/>
          <p:nvPr/>
        </p:nvSpPr>
        <p:spPr>
          <a:xfrm>
            <a:off x="574916" y="296655"/>
            <a:ext cx="11147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Client Instruction Checklist -  Educating the Client</a:t>
            </a:r>
            <a:endParaRPr kumimoji="0" lang="en-US" sz="3600" b="0" i="0" u="none" strike="noStrike" kern="1200" cap="none" spc="0" normalizeH="0" baseline="0" noProof="0" dirty="0">
              <a:ln>
                <a:noFill/>
              </a:ln>
              <a:solidFill>
                <a:prstClr val="black"/>
              </a:solidFill>
              <a:effectLst/>
              <a:uLnTx/>
              <a:uFillTx/>
              <a:ea typeface="+mn-ea"/>
              <a:cs typeface="+mn-cs"/>
            </a:endParaRPr>
          </a:p>
        </p:txBody>
      </p:sp>
      <p:pic>
        <p:nvPicPr>
          <p:cNvPr id="3074" name="Picture 2" descr="Jared Unzipped: Why Promptly Responding ...">
            <a:extLst>
              <a:ext uri="{FF2B5EF4-FFF2-40B4-BE49-F238E27FC236}">
                <a16:creationId xmlns:a16="http://schemas.microsoft.com/office/drawing/2014/main" id="{97914267-20C5-BC81-6C47-96DB4B322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043" y="1323864"/>
            <a:ext cx="3942736" cy="449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91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48E58-5789-5B95-9309-3BA5502ADD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318D37-129E-1BC1-1F1E-212C99F95BBB}"/>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5D867FB6-8FA0-2FE4-A0AE-0258F3F084D0}"/>
              </a:ext>
            </a:extLst>
          </p:cNvPr>
          <p:cNvSpPr>
            <a:spLocks noGrp="1"/>
          </p:cNvSpPr>
          <p:nvPr>
            <p:ph idx="1"/>
          </p:nvPr>
        </p:nvSpPr>
        <p:spPr>
          <a:xfrm>
            <a:off x="574916" y="1699482"/>
            <a:ext cx="11042167" cy="4121817"/>
          </a:xfrm>
        </p:spPr>
        <p:txBody>
          <a:bodyPr>
            <a:normAutofit fontScale="92500" lnSpcReduction="20000"/>
          </a:bodyPr>
          <a:lstStyle/>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The purpose of discovery is to promote the fullest knowledge of the facts and issues before trial.</a:t>
            </a:r>
          </a:p>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Discovery’s benefits must be balanced against its burdens and costs.</a:t>
            </a:r>
          </a:p>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This tension is resolved through the court’s obligation to impose reasonable limits.</a:t>
            </a: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7F61D28-8E59-761B-23E2-4EE16233B90A}"/>
              </a:ext>
            </a:extLst>
          </p:cNvPr>
          <p:cNvSpPr txBox="1"/>
          <p:nvPr/>
        </p:nvSpPr>
        <p:spPr>
          <a:xfrm>
            <a:off x="574916" y="296655"/>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Discovery Governing Principles</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35811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70C22-F328-EC1B-A94B-B35E806465F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E90E2B-7991-F364-2649-6BE6A3CF98B4}"/>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392E6B48-46E3-1C52-3106-A525B2739837}"/>
              </a:ext>
            </a:extLst>
          </p:cNvPr>
          <p:cNvSpPr>
            <a:spLocks noGrp="1"/>
          </p:cNvSpPr>
          <p:nvPr>
            <p:ph idx="1"/>
          </p:nvPr>
        </p:nvSpPr>
        <p:spPr>
          <a:xfrm>
            <a:off x="574916" y="1699482"/>
            <a:ext cx="11042167" cy="4121817"/>
          </a:xfrm>
        </p:spPr>
        <p:txBody>
          <a:bodyPr>
            <a:normAutofit/>
          </a:bodyPr>
          <a:lstStyle/>
          <a:p>
            <a:pPr marL="0" indent="0" algn="ctr">
              <a:lnSpc>
                <a:spcPct val="150000"/>
              </a:lnSpc>
              <a:buNone/>
            </a:pPr>
            <a:r>
              <a:rPr lang="en-US" sz="4800" b="1" dirty="0">
                <a:solidFill>
                  <a:srgbClr val="394446"/>
                </a:solidFill>
                <a:cs typeface="Times New Roman" panose="02020603050405020304" pitchFamily="18" charset="0"/>
              </a:rPr>
              <a:t>Conclusion</a:t>
            </a:r>
            <a:endParaRPr lang="en-US" sz="1200" dirty="0">
              <a:cs typeface="Times New Roman" panose="02020603050405020304" pitchFamily="18" charset="0"/>
            </a:endParaRPr>
          </a:p>
        </p:txBody>
      </p:sp>
    </p:spTree>
    <p:extLst>
      <p:ext uri="{BB962C8B-B14F-4D97-AF65-F5344CB8AC3E}">
        <p14:creationId xmlns:p14="http://schemas.microsoft.com/office/powerpoint/2010/main" val="1583691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FF64D-E5F5-95CC-7CBB-B05A93B28A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A25C52-88C3-4F49-AA5D-B6A5FBABC2EF}"/>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6D8AF4F5-0A29-0918-DC0E-269832F56FAE}"/>
              </a:ext>
            </a:extLst>
          </p:cNvPr>
          <p:cNvSpPr>
            <a:spLocks noGrp="1"/>
          </p:cNvSpPr>
          <p:nvPr>
            <p:ph idx="1"/>
          </p:nvPr>
        </p:nvSpPr>
        <p:spPr>
          <a:xfrm>
            <a:off x="574916" y="1699482"/>
            <a:ext cx="11042167" cy="4121817"/>
          </a:xfrm>
        </p:spPr>
        <p:txBody>
          <a:bodyPr>
            <a:normAutofit/>
          </a:bodyPr>
          <a:lstStyle/>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If you improve only one thing, improve the way you draft your requests for production.</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Better requests produce better responses.</a:t>
            </a: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18B40B9-AAA5-EB24-6E54-AC064966A1DA}"/>
              </a:ext>
            </a:extLst>
          </p:cNvPr>
          <p:cNvSpPr txBox="1"/>
          <p:nvPr/>
        </p:nvSpPr>
        <p:spPr>
          <a:xfrm>
            <a:off x="574916" y="296655"/>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rPr>
              <a:t>Concluding</a:t>
            </a:r>
            <a:r>
              <a:rPr kumimoji="0" lang="en-US" sz="3600" b="1" i="0" u="none" strike="noStrike" kern="1200" cap="none" spc="0" normalizeH="0" baseline="0" noProof="0" dirty="0">
                <a:ln>
                  <a:noFill/>
                </a:ln>
                <a:solidFill>
                  <a:prstClr val="white"/>
                </a:solidFill>
                <a:effectLst/>
                <a:uLnTx/>
                <a:uFillTx/>
                <a:ea typeface="+mn-ea"/>
                <a:cs typeface="+mn-cs"/>
              </a:rPr>
              <a:t> Take Away</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0548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2FBE2-CED6-7C7B-0DB5-14A40928B5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2C4F9C4-0BB2-81D3-E772-096326E10E7B}"/>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A4293A34-C84F-A593-E6C9-04286041865A}"/>
              </a:ext>
            </a:extLst>
          </p:cNvPr>
          <p:cNvSpPr>
            <a:spLocks noGrp="1"/>
          </p:cNvSpPr>
          <p:nvPr>
            <p:ph idx="1"/>
          </p:nvPr>
        </p:nvSpPr>
        <p:spPr>
          <a:xfrm>
            <a:off x="574916" y="1699482"/>
            <a:ext cx="11042167" cy="4121817"/>
          </a:xfrm>
        </p:spPr>
        <p:txBody>
          <a:bodyPr>
            <a:normAutofit/>
          </a:bodyPr>
          <a:lstStyle/>
          <a:p>
            <a:pPr marL="0" indent="0" algn="ctr">
              <a:lnSpc>
                <a:spcPct val="150000"/>
              </a:lnSpc>
              <a:buNone/>
            </a:pPr>
            <a:r>
              <a:rPr lang="en-US" sz="4800" b="1" dirty="0">
                <a:solidFill>
                  <a:srgbClr val="394446"/>
                </a:solidFill>
                <a:cs typeface="Times New Roman" panose="02020603050405020304" pitchFamily="18" charset="0"/>
              </a:rPr>
              <a:t>The Scope of Discovery</a:t>
            </a:r>
          </a:p>
          <a:p>
            <a:pPr>
              <a:lnSpc>
                <a:spcPct val="150000"/>
              </a:lnSpc>
              <a:buFont typeface="Garamond" panose="02020404030301010803" pitchFamily="18" charset="0"/>
              <a:buChar cha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96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0588-258B-153C-230D-5781FE896C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2D9B30A-ACDC-3A00-B7F8-11FEA27454B2}"/>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13B3E563-73C8-374F-E349-1FCEEC3B9D58}"/>
              </a:ext>
            </a:extLst>
          </p:cNvPr>
          <p:cNvSpPr>
            <a:spLocks noGrp="1"/>
          </p:cNvSpPr>
          <p:nvPr>
            <p:ph idx="1"/>
          </p:nvPr>
        </p:nvSpPr>
        <p:spPr>
          <a:xfrm>
            <a:off x="574916" y="1699482"/>
            <a:ext cx="11042167" cy="4121817"/>
          </a:xfrm>
        </p:spPr>
        <p:txBody>
          <a:bodyPr>
            <a:normAutofit fontScale="92500"/>
          </a:bodyPr>
          <a:lstStyle/>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For information to be discoverable, it must:</a:t>
            </a:r>
          </a:p>
          <a:p>
            <a:pPr>
              <a:lnSpc>
                <a:spcPct val="150000"/>
              </a:lnSpc>
              <a:buFont typeface="Garamond" panose="02020404030301010803" pitchFamily="18" charset="0"/>
              <a:buChar char="►"/>
            </a:pPr>
            <a:r>
              <a:rPr lang="en-US" sz="3200" dirty="0">
                <a:solidFill>
                  <a:srgbClr val="394446"/>
                </a:solidFill>
                <a:cs typeface="Times New Roman" panose="02020603050405020304" pitchFamily="18" charset="0"/>
              </a:rPr>
              <a:t>Not be privileged</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Be r</a:t>
            </a:r>
            <a:r>
              <a:rPr lang="en-US" sz="3200" dirty="0">
                <a:solidFill>
                  <a:srgbClr val="394446"/>
                </a:solidFill>
                <a:cs typeface="Times New Roman" panose="02020603050405020304" pitchFamily="18" charset="0"/>
              </a:rPr>
              <a:t>elevant to the pending action</a:t>
            </a:r>
            <a:r>
              <a:rPr lang="en-US" dirty="0">
                <a:solidFill>
                  <a:srgbClr val="394446"/>
                </a:solidFill>
                <a:cs typeface="Times New Roman" panose="02020603050405020304" pitchFamily="18" charset="0"/>
              </a:rPr>
              <a:t> (includes information reasonably calculated to lead to the discovery of admissible evidence).</a:t>
            </a:r>
          </a:p>
          <a:p>
            <a:pPr>
              <a:lnSpc>
                <a:spcPct val="150000"/>
              </a:lnSpc>
              <a:buFont typeface="Garamond" panose="02020404030301010803" pitchFamily="18" charset="0"/>
              <a:buChar char="►"/>
            </a:pPr>
            <a:r>
              <a:rPr lang="en-US" dirty="0">
                <a:solidFill>
                  <a:srgbClr val="394446"/>
                </a:solidFill>
                <a:cs typeface="Times New Roman" panose="02020603050405020304" pitchFamily="18" charset="0"/>
              </a:rPr>
              <a:t>Be proportional to the needs of the case.</a:t>
            </a:r>
            <a:endParaRPr lang="en-US" sz="3200" dirty="0">
              <a:solidFill>
                <a:srgbClr val="394446"/>
              </a:solidFill>
              <a:cs typeface="Times New Roman" panose="02020603050405020304" pitchFamily="18" charset="0"/>
            </a:endParaRPr>
          </a:p>
          <a:p>
            <a:pPr>
              <a:lnSpc>
                <a:spcPct val="150000"/>
              </a:lnSpc>
              <a:buFont typeface="Garamond" panose="02020404030301010803" pitchFamily="18" charset="0"/>
              <a:buChar char="►"/>
            </a:pP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D689115-564C-9D3E-72FA-584CF4CF959E}"/>
              </a:ext>
            </a:extLst>
          </p:cNvPr>
          <p:cNvSpPr txBox="1"/>
          <p:nvPr/>
        </p:nvSpPr>
        <p:spPr>
          <a:xfrm>
            <a:off x="574916" y="296655"/>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ea typeface="+mn-ea"/>
                <a:cs typeface="+mn-cs"/>
              </a:rPr>
              <a:t>The </a:t>
            </a:r>
            <a:r>
              <a:rPr lang="en-US" sz="3600" b="1" dirty="0">
                <a:solidFill>
                  <a:prstClr val="white"/>
                </a:solidFill>
              </a:rPr>
              <a:t>Scope of Discovery</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351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2EFDD-87A4-8F9C-78EE-3084279833D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14A2039-6CB5-DC9D-0696-AF13363B87AB}"/>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51B12984-A4F0-7E84-325B-DFCC135C613F}"/>
              </a:ext>
            </a:extLst>
          </p:cNvPr>
          <p:cNvSpPr>
            <a:spLocks noGrp="1"/>
          </p:cNvSpPr>
          <p:nvPr>
            <p:ph idx="1"/>
          </p:nvPr>
        </p:nvSpPr>
        <p:spPr>
          <a:xfrm>
            <a:off x="574916" y="1699482"/>
            <a:ext cx="11042167" cy="4121817"/>
          </a:xfrm>
        </p:spPr>
        <p:txBody>
          <a:bodyPr>
            <a:normAutofit lnSpcReduction="10000"/>
          </a:bodyPr>
          <a:lstStyle/>
          <a:p>
            <a:pPr>
              <a:lnSpc>
                <a:spcPct val="150000"/>
              </a:lnSpc>
              <a:buFont typeface="Garamond" panose="02020404030301010803" pitchFamily="18" charset="0"/>
              <a:buChar char="►"/>
            </a:pPr>
            <a:r>
              <a:rPr lang="en-US" sz="2400" dirty="0">
                <a:solidFill>
                  <a:srgbClr val="394446"/>
                </a:solidFill>
                <a:cs typeface="Times New Roman" panose="02020603050405020304" pitchFamily="18" charset="0"/>
              </a:rPr>
              <a:t>Relevance for discovery purposes is </a:t>
            </a:r>
            <a:r>
              <a:rPr lang="en-US" sz="2400" b="1" dirty="0">
                <a:solidFill>
                  <a:srgbClr val="394446"/>
                </a:solidFill>
                <a:cs typeface="Times New Roman" panose="02020603050405020304" pitchFamily="18" charset="0"/>
              </a:rPr>
              <a:t>broader</a:t>
            </a:r>
            <a:r>
              <a:rPr lang="en-US" sz="2400" dirty="0">
                <a:solidFill>
                  <a:srgbClr val="394446"/>
                </a:solidFill>
                <a:cs typeface="Times New Roman" panose="02020603050405020304" pitchFamily="18" charset="0"/>
              </a:rPr>
              <a:t> than relevance under Tex. R. Evid. 401 — but it is not unlimited.</a:t>
            </a:r>
          </a:p>
          <a:p>
            <a:pPr>
              <a:lnSpc>
                <a:spcPct val="150000"/>
              </a:lnSpc>
              <a:buFont typeface="Garamond" panose="02020404030301010803" pitchFamily="18" charset="0"/>
              <a:buChar char="►"/>
            </a:pPr>
            <a:r>
              <a:rPr lang="en-US" sz="2400" dirty="0">
                <a:solidFill>
                  <a:srgbClr val="394446"/>
                </a:solidFill>
                <a:cs typeface="Times New Roman" panose="02020603050405020304" pitchFamily="18" charset="0"/>
              </a:rPr>
              <a:t>U</a:t>
            </a:r>
            <a:r>
              <a:rPr lang="en-US" sz="2400" dirty="0">
                <a:cs typeface="Times New Roman" panose="02020603050405020304" pitchFamily="18" charset="0"/>
              </a:rPr>
              <a:t>nder Rule 401, evidence is relevant only if it satisfies two requirements: </a:t>
            </a:r>
          </a:p>
          <a:p>
            <a:pPr>
              <a:lnSpc>
                <a:spcPct val="150000"/>
              </a:lnSpc>
              <a:buFont typeface="Garamond" panose="02020404030301010803" pitchFamily="18" charset="0"/>
              <a:buChar char="►"/>
            </a:pPr>
            <a:r>
              <a:rPr lang="en-US" sz="2400" b="1" dirty="0">
                <a:cs typeface="Times New Roman" panose="02020603050405020304" pitchFamily="18" charset="0"/>
              </a:rPr>
              <a:t>Probative</a:t>
            </a:r>
            <a:r>
              <a:rPr lang="en-US" sz="2400" dirty="0">
                <a:cs typeface="Times New Roman" panose="02020603050405020304" pitchFamily="18" charset="0"/>
              </a:rPr>
              <a:t>: it must have a logical tendency to make a particular fact more or less likely; and</a:t>
            </a:r>
          </a:p>
          <a:p>
            <a:pPr>
              <a:lnSpc>
                <a:spcPct val="150000"/>
              </a:lnSpc>
              <a:buFont typeface="Garamond" panose="02020404030301010803" pitchFamily="18" charset="0"/>
              <a:buChar char="►"/>
            </a:pPr>
            <a:r>
              <a:rPr lang="en-US" sz="2400" b="1" dirty="0">
                <a:cs typeface="Times New Roman" panose="02020603050405020304" pitchFamily="18" charset="0"/>
              </a:rPr>
              <a:t>Material</a:t>
            </a:r>
            <a:r>
              <a:rPr lang="en-US" sz="2400" dirty="0">
                <a:cs typeface="Times New Roman" panose="02020603050405020304" pitchFamily="18" charset="0"/>
              </a:rPr>
              <a:t>: it must support a proposition that is a fact of consequence in determining the action.</a:t>
            </a:r>
          </a:p>
          <a:p>
            <a:pPr marL="0" indent="0">
              <a:lnSpc>
                <a:spcPct val="150000"/>
              </a:lnSpc>
              <a:buNone/>
            </a:pPr>
            <a:endParaRPr lang="en-US" sz="2000" dirty="0">
              <a:cs typeface="Times New Roman" panose="02020603050405020304" pitchFamily="18" charset="0"/>
            </a:endParaRPr>
          </a:p>
        </p:txBody>
      </p:sp>
      <p:sp>
        <p:nvSpPr>
          <p:cNvPr id="9" name="TextBox 8">
            <a:extLst>
              <a:ext uri="{FF2B5EF4-FFF2-40B4-BE49-F238E27FC236}">
                <a16:creationId xmlns:a16="http://schemas.microsoft.com/office/drawing/2014/main" id="{2FB8F385-CD9D-2D87-101E-46BFFF2674A5}"/>
              </a:ext>
            </a:extLst>
          </p:cNvPr>
          <p:cNvSpPr txBox="1"/>
          <p:nvPr/>
        </p:nvSpPr>
        <p:spPr>
          <a:xfrm>
            <a:off x="574916" y="296655"/>
            <a:ext cx="77333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ea typeface="+mn-ea"/>
                <a:cs typeface="+mn-cs"/>
              </a:rPr>
              <a:t>The </a:t>
            </a:r>
            <a:r>
              <a:rPr lang="en-US" sz="3600" b="1" dirty="0">
                <a:solidFill>
                  <a:prstClr val="white"/>
                </a:solidFill>
              </a:rPr>
              <a:t>Scope of Discovery - Relevance</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0809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211B-A599-FCB0-E3AA-30152C5A916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06142B1-1E91-792F-38D6-210443097A03}"/>
              </a:ext>
            </a:extLst>
          </p:cNvPr>
          <p:cNvPicPr>
            <a:picLocks noChangeAspect="1"/>
          </p:cNvPicPr>
          <p:nvPr/>
        </p:nvPicPr>
        <p:blipFill>
          <a:blip r:embed="rId3"/>
          <a:stretch>
            <a:fillRect/>
          </a:stretch>
        </p:blipFill>
        <p:spPr>
          <a:xfrm>
            <a:off x="223018" y="171351"/>
            <a:ext cx="11745964" cy="1409897"/>
          </a:xfrm>
          <a:prstGeom prst="rect">
            <a:avLst/>
          </a:prstGeom>
        </p:spPr>
      </p:pic>
      <p:sp>
        <p:nvSpPr>
          <p:cNvPr id="6" name="Content Placeholder 2">
            <a:extLst>
              <a:ext uri="{FF2B5EF4-FFF2-40B4-BE49-F238E27FC236}">
                <a16:creationId xmlns:a16="http://schemas.microsoft.com/office/drawing/2014/main" id="{5995BE74-C771-7835-1FC6-55ADF1C2D3F3}"/>
              </a:ext>
            </a:extLst>
          </p:cNvPr>
          <p:cNvSpPr>
            <a:spLocks noGrp="1"/>
          </p:cNvSpPr>
          <p:nvPr>
            <p:ph idx="1"/>
          </p:nvPr>
        </p:nvSpPr>
        <p:spPr>
          <a:xfrm>
            <a:off x="574916" y="1699482"/>
            <a:ext cx="11042167" cy="4121817"/>
          </a:xfrm>
        </p:spPr>
        <p:txBody>
          <a:bodyPr>
            <a:normAutofit lnSpcReduction="10000"/>
          </a:bodyPr>
          <a:lstStyle/>
          <a:p>
            <a:pPr>
              <a:lnSpc>
                <a:spcPct val="150000"/>
              </a:lnSpc>
              <a:buFont typeface="Garamond" panose="02020404030301010803" pitchFamily="18" charset="0"/>
              <a:buChar char="►"/>
            </a:pPr>
            <a:r>
              <a:rPr lang="en-US" sz="2400" dirty="0"/>
              <a:t>Which facts are "</a:t>
            </a:r>
            <a:r>
              <a:rPr lang="en-US" sz="2400" b="1" dirty="0"/>
              <a:t>of consequence</a:t>
            </a:r>
            <a:r>
              <a:rPr lang="en-US" sz="2400" dirty="0"/>
              <a:t>" is determined by </a:t>
            </a:r>
            <a:r>
              <a:rPr lang="en-US" sz="2400" b="1" dirty="0"/>
              <a:t>two sources:</a:t>
            </a:r>
          </a:p>
          <a:p>
            <a:pPr>
              <a:lnSpc>
                <a:spcPct val="150000"/>
              </a:lnSpc>
              <a:buFont typeface="Garamond" panose="02020404030301010803" pitchFamily="18" charset="0"/>
              <a:buChar char="►"/>
            </a:pPr>
            <a:r>
              <a:rPr lang="en-US" sz="2400" b="1" dirty="0"/>
              <a:t>The pleadings</a:t>
            </a:r>
            <a:r>
              <a:rPr lang="en-US" sz="2400" dirty="0"/>
              <a:t> — facts not raised by the pleadings are not permissible areas of discovery; discovery cannot be used to develop unpled claims or conduct a fishing expedition; and</a:t>
            </a:r>
          </a:p>
          <a:p>
            <a:pPr>
              <a:lnSpc>
                <a:spcPct val="150000"/>
              </a:lnSpc>
              <a:buFont typeface="Garamond" panose="02020404030301010803" pitchFamily="18" charset="0"/>
              <a:buChar char="►"/>
            </a:pPr>
            <a:r>
              <a:rPr lang="en-US" sz="2400" b="1" dirty="0"/>
              <a:t>The substantive law</a:t>
            </a:r>
            <a:r>
              <a:rPr lang="en-US" sz="2400" dirty="0"/>
              <a:t> — where the law makes a proposition one the factfinder must consider, evidence bearing on that proposition is relevant. </a:t>
            </a:r>
            <a:r>
              <a:rPr lang="en-US" sz="2400" i="1" dirty="0"/>
              <a:t>Example: in a will contest based on undue influence, the Rothermel factors define relevance.</a:t>
            </a:r>
            <a:endParaRPr lang="en-US" sz="2400" dirty="0"/>
          </a:p>
          <a:p>
            <a:pPr marL="0" indent="0">
              <a:lnSpc>
                <a:spcPct val="150000"/>
              </a:lnSpc>
              <a:buNone/>
            </a:pPr>
            <a:endParaRPr lang="en-US" sz="2000" dirty="0">
              <a:cs typeface="Times New Roman" panose="02020603050405020304" pitchFamily="18" charset="0"/>
            </a:endParaRPr>
          </a:p>
        </p:txBody>
      </p:sp>
      <p:sp>
        <p:nvSpPr>
          <p:cNvPr id="9" name="TextBox 8">
            <a:extLst>
              <a:ext uri="{FF2B5EF4-FFF2-40B4-BE49-F238E27FC236}">
                <a16:creationId xmlns:a16="http://schemas.microsoft.com/office/drawing/2014/main" id="{8631FF7F-E262-9298-F49D-BA8D93CADF89}"/>
              </a:ext>
            </a:extLst>
          </p:cNvPr>
          <p:cNvSpPr txBox="1"/>
          <p:nvPr/>
        </p:nvSpPr>
        <p:spPr>
          <a:xfrm>
            <a:off x="574916" y="296655"/>
            <a:ext cx="77333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ea typeface="+mn-ea"/>
                <a:cs typeface="+mn-cs"/>
              </a:rPr>
              <a:t>The </a:t>
            </a:r>
            <a:r>
              <a:rPr lang="en-US" sz="3600" b="1" dirty="0">
                <a:solidFill>
                  <a:prstClr val="white"/>
                </a:solidFill>
              </a:rPr>
              <a:t>Scope of Discovery - Relevance</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9565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1611</TotalTime>
  <Words>3765</Words>
  <Application>Microsoft Office PowerPoint</Application>
  <PresentationFormat>Widescreen</PresentationFormat>
  <Paragraphs>376</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Arial</vt:lpstr>
      <vt:lpstr>Calibri</vt:lpstr>
      <vt:lpstr>Calibri Light</vt:lpstr>
      <vt:lpstr>Garamond</vt:lpstr>
      <vt:lpstr>Times New Roman</vt:lpstr>
      <vt:lpstr>1_Office Theme</vt:lpstr>
      <vt:lpstr>  Better Requests, Better Responses:  Drafting Targeted Requests for Production  and Defensible Objections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Swathi Dochibhotla</dc:creator>
  <cp:lastModifiedBy>Mark Caldwell</cp:lastModifiedBy>
  <cp:revision>18</cp:revision>
  <cp:lastPrinted>2026-04-26T14:51:39Z</cp:lastPrinted>
  <dcterms:created xsi:type="dcterms:W3CDTF">2025-07-09T20:06:55Z</dcterms:created>
  <dcterms:modified xsi:type="dcterms:W3CDTF">2026-04-29T16:38:12Z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ndDocumentId">
    <vt:lpwstr>4910-8459-1524</vt:lpwstr>
  </op:property>
</op:Properties>
</file>