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60" r:id="rId5"/>
    <p:sldId id="261" r:id="rId6"/>
    <p:sldId id="262" r:id="rId7"/>
    <p:sldId id="263" r:id="rId8"/>
    <p:sldId id="264" r:id="rId9"/>
    <p:sldId id="265" r:id="rId10"/>
    <p:sldId id="275" r:id="rId11"/>
    <p:sldId id="266" r:id="rId12"/>
    <p:sldId id="270" r:id="rId13"/>
    <p:sldId id="277" r:id="rId14"/>
    <p:sldId id="267" r:id="rId15"/>
    <p:sldId id="268" r:id="rId16"/>
    <p:sldId id="276" r:id="rId17"/>
    <p:sldId id="278" r:id="rId18"/>
    <p:sldId id="269" r:id="rId19"/>
    <p:sldId id="279" r:id="rId20"/>
    <p:sldId id="272" r:id="rId21"/>
    <p:sldId id="273" r:id="rId22"/>
  </p:sldIdLst>
  <p:sldSz cx="9144000" cy="5143500" type="screen16x9"/>
  <p:notesSz cx="7010400" cy="92964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5B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43" d="100"/>
          <a:sy n="143" d="100"/>
        </p:scale>
        <p:origin x="68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4164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26F13-A2A5-4259-71E2-F425FE9BB1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BBB105-4C91-F17C-2964-9F51C31899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DDE0AF-35C9-4BAD-E8E3-BA552079710A}"/>
              </a:ext>
            </a:extLst>
          </p:cNvPr>
          <p:cNvSpPr>
            <a:spLocks noGrp="1"/>
          </p:cNvSpPr>
          <p:nvPr>
            <p:ph type="body" idx="1"/>
          </p:nvPr>
        </p:nvSpPr>
        <p:spPr/>
        <p:txBody>
          <a:bodyPr lIns="104360" tIns="52180" rIns="104360" bIns="52180"/>
          <a:lstStyle/>
          <a:p>
            <a:endParaRPr lang="en-US" dirty="0"/>
          </a:p>
        </p:txBody>
      </p:sp>
      <p:sp>
        <p:nvSpPr>
          <p:cNvPr id="4" name="Slide Number Placeholder 3">
            <a:extLst>
              <a:ext uri="{FF2B5EF4-FFF2-40B4-BE49-F238E27FC236}">
                <a16:creationId xmlns:a16="http://schemas.microsoft.com/office/drawing/2014/main" id="{056F90E2-FAC7-F2D2-ED1C-358AB50281BB}"/>
              </a:ext>
            </a:extLst>
          </p:cNvPr>
          <p:cNvSpPr>
            <a:spLocks noGrp="1"/>
          </p:cNvSpPr>
          <p:nvPr>
            <p:ph type="sldNum" sz="quarter" idx="10"/>
          </p:nvPr>
        </p:nvSpPr>
        <p:spPr/>
        <p:txBody>
          <a:bodyPr lIns="104360" tIns="52180" rIns="104360" bIns="52180"/>
          <a:lstStyle/>
          <a:p>
            <a:fld id="{F7021451-1387-4CA6-816F-3879F97B5CBC}" type="slidenum">
              <a:rPr lang="en-US"/>
              <a:t>10</a:t>
            </a:fld>
            <a:endParaRPr lang="en-US"/>
          </a:p>
        </p:txBody>
      </p:sp>
    </p:spTree>
    <p:extLst>
      <p:ext uri="{BB962C8B-B14F-4D97-AF65-F5344CB8AC3E}">
        <p14:creationId xmlns:p14="http://schemas.microsoft.com/office/powerpoint/2010/main" val="39183605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8828F-B25C-544C-01A5-FE4D77846F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886575-88E5-9349-0945-C85516586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711F62-504A-3C4B-03E6-C96729D8243F}"/>
              </a:ext>
            </a:extLst>
          </p:cNvPr>
          <p:cNvSpPr>
            <a:spLocks noGrp="1"/>
          </p:cNvSpPr>
          <p:nvPr>
            <p:ph type="body" idx="1"/>
          </p:nvPr>
        </p:nvSpPr>
        <p:spPr/>
        <p:txBody>
          <a:bodyPr lIns="104360" tIns="52180" rIns="104360" bIns="52180"/>
          <a:lstStyle/>
          <a:p>
            <a:endParaRPr lang="en-US" dirty="0"/>
          </a:p>
        </p:txBody>
      </p:sp>
      <p:sp>
        <p:nvSpPr>
          <p:cNvPr id="4" name="Slide Number Placeholder 3">
            <a:extLst>
              <a:ext uri="{FF2B5EF4-FFF2-40B4-BE49-F238E27FC236}">
                <a16:creationId xmlns:a16="http://schemas.microsoft.com/office/drawing/2014/main" id="{C29953E5-9F75-F58E-874F-FA4C48BBC679}"/>
              </a:ext>
            </a:extLst>
          </p:cNvPr>
          <p:cNvSpPr>
            <a:spLocks noGrp="1"/>
          </p:cNvSpPr>
          <p:nvPr>
            <p:ph type="sldNum" sz="quarter" idx="10"/>
          </p:nvPr>
        </p:nvSpPr>
        <p:spPr/>
        <p:txBody>
          <a:bodyPr lIns="104360" tIns="52180" rIns="104360" bIns="52180"/>
          <a:lstStyle/>
          <a:p>
            <a:fld id="{F7021451-1387-4CA6-816F-3879F97B5CBC}" type="slidenum">
              <a:rPr lang="en-US"/>
              <a:t>13</a:t>
            </a:fld>
            <a:endParaRPr lang="en-US"/>
          </a:p>
        </p:txBody>
      </p:sp>
    </p:spTree>
    <p:extLst>
      <p:ext uri="{BB962C8B-B14F-4D97-AF65-F5344CB8AC3E}">
        <p14:creationId xmlns:p14="http://schemas.microsoft.com/office/powerpoint/2010/main" val="32612760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75DFA-6A5F-5858-F28A-E99B5EF3D8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E12E9C-7C7C-3A19-8A9B-A5E20DC161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CCD158-3214-DCCF-C01F-3C34884C195F}"/>
              </a:ext>
            </a:extLst>
          </p:cNvPr>
          <p:cNvSpPr>
            <a:spLocks noGrp="1"/>
          </p:cNvSpPr>
          <p:nvPr>
            <p:ph type="body" idx="1"/>
          </p:nvPr>
        </p:nvSpPr>
        <p:spPr/>
        <p:txBody>
          <a:bodyPr lIns="104360" tIns="52180" rIns="104360" bIns="52180"/>
          <a:lstStyle/>
          <a:p>
            <a:endParaRPr lang="en-US" dirty="0"/>
          </a:p>
        </p:txBody>
      </p:sp>
      <p:sp>
        <p:nvSpPr>
          <p:cNvPr id="4" name="Slide Number Placeholder 3">
            <a:extLst>
              <a:ext uri="{FF2B5EF4-FFF2-40B4-BE49-F238E27FC236}">
                <a16:creationId xmlns:a16="http://schemas.microsoft.com/office/drawing/2014/main" id="{7130C217-2545-ADAB-D1BA-BFBAC4A105C0}"/>
              </a:ext>
            </a:extLst>
          </p:cNvPr>
          <p:cNvSpPr>
            <a:spLocks noGrp="1"/>
          </p:cNvSpPr>
          <p:nvPr>
            <p:ph type="sldNum" sz="quarter" idx="10"/>
          </p:nvPr>
        </p:nvSpPr>
        <p:spPr/>
        <p:txBody>
          <a:bodyPr lIns="104360" tIns="52180" rIns="104360" bIns="52180"/>
          <a:lstStyle/>
          <a:p>
            <a:fld id="{F7021451-1387-4CA6-816F-3879F97B5CBC}" type="slidenum">
              <a:rPr lang="en-US"/>
              <a:t>16</a:t>
            </a:fld>
            <a:endParaRPr lang="en-US"/>
          </a:p>
        </p:txBody>
      </p:sp>
    </p:spTree>
    <p:extLst>
      <p:ext uri="{BB962C8B-B14F-4D97-AF65-F5344CB8AC3E}">
        <p14:creationId xmlns:p14="http://schemas.microsoft.com/office/powerpoint/2010/main" val="2299339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DF945-5D76-FB70-D102-80F155FA13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E8808A-128D-84B4-D17F-E263D47105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CA4EB8-14BD-D29D-16B8-E1DF62F44417}"/>
              </a:ext>
            </a:extLst>
          </p:cNvPr>
          <p:cNvSpPr>
            <a:spLocks noGrp="1"/>
          </p:cNvSpPr>
          <p:nvPr>
            <p:ph type="body" idx="1"/>
          </p:nvPr>
        </p:nvSpPr>
        <p:spPr/>
        <p:txBody>
          <a:bodyPr lIns="104360" tIns="52180" rIns="104360" bIns="52180"/>
          <a:lstStyle/>
          <a:p>
            <a:endParaRPr lang="en-US" dirty="0"/>
          </a:p>
        </p:txBody>
      </p:sp>
      <p:sp>
        <p:nvSpPr>
          <p:cNvPr id="4" name="Slide Number Placeholder 3">
            <a:extLst>
              <a:ext uri="{FF2B5EF4-FFF2-40B4-BE49-F238E27FC236}">
                <a16:creationId xmlns:a16="http://schemas.microsoft.com/office/drawing/2014/main" id="{45DD2A2F-52FA-89CB-E03D-A1EDA5B60330}"/>
              </a:ext>
            </a:extLst>
          </p:cNvPr>
          <p:cNvSpPr>
            <a:spLocks noGrp="1"/>
          </p:cNvSpPr>
          <p:nvPr>
            <p:ph type="sldNum" sz="quarter" idx="10"/>
          </p:nvPr>
        </p:nvSpPr>
        <p:spPr/>
        <p:txBody>
          <a:bodyPr lIns="104360" tIns="52180" rIns="104360" bIns="52180"/>
          <a:lstStyle/>
          <a:p>
            <a:fld id="{F7021451-1387-4CA6-816F-3879F97B5CBC}" type="slidenum">
              <a:rPr lang="en-US"/>
              <a:t>17</a:t>
            </a:fld>
            <a:endParaRPr lang="en-US"/>
          </a:p>
        </p:txBody>
      </p:sp>
    </p:spTree>
    <p:extLst>
      <p:ext uri="{BB962C8B-B14F-4D97-AF65-F5344CB8AC3E}">
        <p14:creationId xmlns:p14="http://schemas.microsoft.com/office/powerpoint/2010/main" val="1151322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0D5F4-3D2A-4C59-9115-4B3DEC32DB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CED2BB-45B8-2565-DF3E-6586922A3E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81075-BC79-F348-76CE-CF6814E347BF}"/>
              </a:ext>
            </a:extLst>
          </p:cNvPr>
          <p:cNvSpPr>
            <a:spLocks noGrp="1"/>
          </p:cNvSpPr>
          <p:nvPr>
            <p:ph type="body" idx="1"/>
          </p:nvPr>
        </p:nvSpPr>
        <p:spPr/>
        <p:txBody>
          <a:bodyPr lIns="104360" tIns="52180" rIns="104360" bIns="52180"/>
          <a:lstStyle/>
          <a:p>
            <a:endParaRPr lang="en-US" dirty="0"/>
          </a:p>
        </p:txBody>
      </p:sp>
      <p:sp>
        <p:nvSpPr>
          <p:cNvPr id="4" name="Slide Number Placeholder 3">
            <a:extLst>
              <a:ext uri="{FF2B5EF4-FFF2-40B4-BE49-F238E27FC236}">
                <a16:creationId xmlns:a16="http://schemas.microsoft.com/office/drawing/2014/main" id="{98FF534D-9A5C-E513-04B5-E0EBC9A7E765}"/>
              </a:ext>
            </a:extLst>
          </p:cNvPr>
          <p:cNvSpPr>
            <a:spLocks noGrp="1"/>
          </p:cNvSpPr>
          <p:nvPr>
            <p:ph type="sldNum" sz="quarter" idx="10"/>
          </p:nvPr>
        </p:nvSpPr>
        <p:spPr/>
        <p:txBody>
          <a:bodyPr lIns="104360" tIns="52180" rIns="104360" bIns="52180"/>
          <a:lstStyle/>
          <a:p>
            <a:fld id="{F7021451-1387-4CA6-816F-3879F97B5CBC}" type="slidenum">
              <a:rPr lang="en-US"/>
              <a:t>19</a:t>
            </a:fld>
            <a:endParaRPr lang="en-US"/>
          </a:p>
        </p:txBody>
      </p:sp>
    </p:spTree>
    <p:extLst>
      <p:ext uri="{BB962C8B-B14F-4D97-AF65-F5344CB8AC3E}">
        <p14:creationId xmlns:p14="http://schemas.microsoft.com/office/powerpoint/2010/main" val="1759790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4360" tIns="52180" rIns="104360" bIns="52180"/>
          <a:lstStyle/>
          <a:p>
            <a:endParaRPr lang="en-US" dirty="0"/>
          </a:p>
        </p:txBody>
      </p:sp>
      <p:sp>
        <p:nvSpPr>
          <p:cNvPr id="4" name="Slide Number Placeholder 3"/>
          <p:cNvSpPr>
            <a:spLocks noGrp="1"/>
          </p:cNvSpPr>
          <p:nvPr>
            <p:ph type="sldNum" sz="quarter" idx="10"/>
          </p:nvPr>
        </p:nvSpPr>
        <p:spPr/>
        <p:txBody>
          <a:bodyPr lIns="104360" tIns="52180" rIns="104360" bIns="52180"/>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744"/>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5872D"/>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14800" y="640080"/>
            <a:ext cx="914400" cy="914400"/>
          </a:xfrm>
          <a:prstGeom prst="rect">
            <a:avLst/>
          </a:prstGeom>
        </p:spPr>
      </p:pic>
      <p:sp>
        <p:nvSpPr>
          <p:cNvPr id="4" name="Text 1"/>
          <p:cNvSpPr/>
          <p:nvPr/>
        </p:nvSpPr>
        <p:spPr>
          <a:xfrm>
            <a:off x="731520" y="1691640"/>
            <a:ext cx="7680960" cy="1463040"/>
          </a:xfrm>
          <a:prstGeom prst="rect">
            <a:avLst/>
          </a:prstGeom>
          <a:noFill/>
          <a:ln/>
        </p:spPr>
        <p:txBody>
          <a:bodyPr wrap="square" rtlCol="0" anchor="ctr"/>
          <a:lstStyle/>
          <a:p>
            <a:pPr marL="0" indent="0" algn="ctr">
              <a:lnSpc>
                <a:spcPct val="115000"/>
              </a:lnSpc>
              <a:buNone/>
            </a:pPr>
            <a:r>
              <a:rPr lang="en-US" sz="3800" b="1" dirty="0">
                <a:solidFill>
                  <a:srgbClr val="FFFFFF"/>
                </a:solidFill>
                <a:latin typeface="Georgia" pitchFamily="34" charset="0"/>
                <a:ea typeface="Georgia" pitchFamily="34" charset="-122"/>
                <a:cs typeface="Georgia" pitchFamily="34" charset="-120"/>
              </a:rPr>
              <a:t>NOTICE &amp; CITATION</a:t>
            </a:r>
            <a:endParaRPr lang="en-US" sz="3800" dirty="0"/>
          </a:p>
          <a:p>
            <a:pPr marL="0" indent="0" algn="ctr">
              <a:lnSpc>
                <a:spcPct val="115000"/>
              </a:lnSpc>
              <a:buNone/>
            </a:pPr>
            <a:r>
              <a:rPr lang="en-US" sz="3800" b="1" dirty="0">
                <a:solidFill>
                  <a:srgbClr val="FFFFFF"/>
                </a:solidFill>
                <a:latin typeface="Georgia" pitchFamily="34" charset="0"/>
                <a:ea typeface="Georgia" pitchFamily="34" charset="-122"/>
                <a:cs typeface="Georgia" pitchFamily="34" charset="-120"/>
              </a:rPr>
              <a:t>IN PROBATE COURT</a:t>
            </a:r>
            <a:endParaRPr lang="en-US" sz="3800" dirty="0"/>
          </a:p>
        </p:txBody>
      </p:sp>
      <p:sp>
        <p:nvSpPr>
          <p:cNvPr id="5" name="Shape 2"/>
          <p:cNvSpPr/>
          <p:nvPr/>
        </p:nvSpPr>
        <p:spPr>
          <a:xfrm>
            <a:off x="3200400" y="3246120"/>
            <a:ext cx="2743200" cy="36576"/>
          </a:xfrm>
          <a:prstGeom prst="rect">
            <a:avLst/>
          </a:prstGeom>
          <a:solidFill>
            <a:srgbClr val="C5872D"/>
          </a:solidFill>
          <a:ln/>
        </p:spPr>
        <p:txBody>
          <a:bodyPr/>
          <a:lstStyle/>
          <a:p>
            <a:endParaRPr lang="en-US"/>
          </a:p>
        </p:txBody>
      </p:sp>
      <p:sp>
        <p:nvSpPr>
          <p:cNvPr id="6" name="Text 3"/>
          <p:cNvSpPr/>
          <p:nvPr/>
        </p:nvSpPr>
        <p:spPr>
          <a:xfrm>
            <a:off x="914400" y="3474720"/>
            <a:ext cx="7315200" cy="457200"/>
          </a:xfrm>
          <a:prstGeom prst="rect">
            <a:avLst/>
          </a:prstGeom>
          <a:noFill/>
          <a:ln/>
        </p:spPr>
        <p:txBody>
          <a:bodyPr wrap="square" rtlCol="0" anchor="ctr"/>
          <a:lstStyle/>
          <a:p>
            <a:pPr marL="0" indent="0" algn="ctr">
              <a:buNone/>
            </a:pPr>
            <a:r>
              <a:rPr lang="en-US" sz="2000" dirty="0">
                <a:solidFill>
                  <a:srgbClr val="C5872D"/>
                </a:solidFill>
                <a:latin typeface="Calibri" pitchFamily="34" charset="0"/>
                <a:ea typeface="Calibri" pitchFamily="34" charset="-122"/>
                <a:cs typeface="Calibri" pitchFamily="34" charset="-120"/>
              </a:rPr>
              <a:t>2026 North Texas Bench Bar</a:t>
            </a:r>
            <a:endParaRPr lang="en-US" sz="2000" dirty="0"/>
          </a:p>
        </p:txBody>
      </p:sp>
      <p:sp>
        <p:nvSpPr>
          <p:cNvPr id="7" name="Text 4"/>
          <p:cNvSpPr/>
          <p:nvPr/>
        </p:nvSpPr>
        <p:spPr>
          <a:xfrm>
            <a:off x="914400" y="4114800"/>
            <a:ext cx="7315200" cy="365760"/>
          </a:xfrm>
          <a:prstGeom prst="rect">
            <a:avLst/>
          </a:prstGeom>
          <a:noFill/>
          <a:ln/>
        </p:spPr>
        <p:txBody>
          <a:bodyPr wrap="square" rtlCol="0" anchor="ctr"/>
          <a:lstStyle/>
          <a:p>
            <a:pPr marL="0" indent="0" algn="ctr">
              <a:buNone/>
            </a:pPr>
            <a:r>
              <a:rPr lang="en-US" sz="1400" dirty="0">
                <a:solidFill>
                  <a:srgbClr val="D6E4F0"/>
                </a:solidFill>
                <a:latin typeface="Calibri" pitchFamily="34" charset="0"/>
                <a:ea typeface="Calibri" pitchFamily="34" charset="-122"/>
                <a:cs typeface="Calibri" pitchFamily="34" charset="-120"/>
              </a:rPr>
              <a:t>Presented by Hon. Ryan Trobee &amp; Hon. Edward Nolter</a:t>
            </a:r>
            <a:endParaRPr lang="en-US" sz="1400" dirty="0"/>
          </a:p>
        </p:txBody>
      </p:sp>
      <p:sp>
        <p:nvSpPr>
          <p:cNvPr id="8" name="Shape 5"/>
          <p:cNvSpPr/>
          <p:nvPr/>
        </p:nvSpPr>
        <p:spPr>
          <a:xfrm>
            <a:off x="0" y="5088636"/>
            <a:ext cx="9144000" cy="54864"/>
          </a:xfrm>
          <a:prstGeom prst="rect">
            <a:avLst/>
          </a:prstGeom>
          <a:solidFill>
            <a:srgbClr val="C5872D"/>
          </a:solidFill>
          <a:ln/>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7F69280C-214E-EE7A-459A-98757A37D756}"/>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6BCA57EA-6818-FBC4-1C9D-4445EBF7E1B3}"/>
              </a:ext>
            </a:extLst>
          </p:cNvPr>
          <p:cNvSpPr/>
          <p:nvPr/>
        </p:nvSpPr>
        <p:spPr>
          <a:xfrm>
            <a:off x="0" y="0"/>
            <a:ext cx="9144000" cy="822960"/>
          </a:xfrm>
          <a:prstGeom prst="rect">
            <a:avLst/>
          </a:prstGeom>
          <a:solidFill>
            <a:srgbClr val="1A2744"/>
          </a:solidFill>
          <a:ln/>
        </p:spPr>
        <p:txBody>
          <a:bodyPr/>
          <a:lstStyle/>
          <a:p>
            <a:endParaRPr lang="en-US"/>
          </a:p>
        </p:txBody>
      </p:sp>
      <p:sp>
        <p:nvSpPr>
          <p:cNvPr id="3" name="Text 1">
            <a:extLst>
              <a:ext uri="{FF2B5EF4-FFF2-40B4-BE49-F238E27FC236}">
                <a16:creationId xmlns:a16="http://schemas.microsoft.com/office/drawing/2014/main" id="{3AD659C9-1C21-740E-0B63-CC63323067D3}"/>
              </a:ext>
            </a:extLst>
          </p:cNvPr>
          <p:cNvSpPr/>
          <p:nvPr/>
        </p:nvSpPr>
        <p:spPr>
          <a:xfrm>
            <a:off x="548640" y="91440"/>
            <a:ext cx="8046720" cy="640080"/>
          </a:xfrm>
          <a:prstGeom prst="rect">
            <a:avLst/>
          </a:prstGeom>
          <a:noFill/>
          <a:ln/>
        </p:spPr>
        <p:txBody>
          <a:bodyPr wrap="square" lIns="0" tIns="0" rIns="0" bIns="0" rtlCol="0" anchor="ctr"/>
          <a:lstStyle/>
          <a:p>
            <a:r>
              <a:rPr lang="en-US" sz="2600" b="1" dirty="0">
                <a:solidFill>
                  <a:srgbClr val="FFFFFF"/>
                </a:solidFill>
                <a:latin typeface="Georgia" pitchFamily="34" charset="0"/>
                <a:ea typeface="Georgia" pitchFamily="34" charset="-122"/>
                <a:cs typeface="Georgia" pitchFamily="34" charset="-120"/>
              </a:rPr>
              <a:t>EC §51.057- Service Regarding Certain Deceased Persons (eff. 9/1/25)</a:t>
            </a:r>
            <a:endParaRPr lang="en-US" sz="2600" dirty="0"/>
          </a:p>
        </p:txBody>
      </p:sp>
      <p:sp>
        <p:nvSpPr>
          <p:cNvPr id="4" name="Shape 2">
            <a:extLst>
              <a:ext uri="{FF2B5EF4-FFF2-40B4-BE49-F238E27FC236}">
                <a16:creationId xmlns:a16="http://schemas.microsoft.com/office/drawing/2014/main" id="{9D104A61-501C-10CE-F06D-043A88B82E6A}"/>
              </a:ext>
            </a:extLst>
          </p:cNvPr>
          <p:cNvSpPr/>
          <p:nvPr/>
        </p:nvSpPr>
        <p:spPr>
          <a:xfrm>
            <a:off x="353746" y="1012181"/>
            <a:ext cx="8424494" cy="3840480"/>
          </a:xfrm>
          <a:prstGeom prst="rect">
            <a:avLst/>
          </a:prstGeom>
          <a:solidFill>
            <a:srgbClr val="FFFFFF"/>
          </a:solidFill>
          <a:ln/>
          <a:effectLst>
            <a:outerShdw blurRad="50800" dist="25400" dir="8100000" algn="bl" rotWithShape="0">
              <a:srgbClr val="000000">
                <a:alpha val="10000"/>
              </a:srgbClr>
            </a:outerShdw>
          </a:effectLst>
        </p:spPr>
        <p:txBody>
          <a:bodyPr/>
          <a:lstStyle/>
          <a:p>
            <a:pPr algn="just" defTabSz="457200"/>
            <a:r>
              <a:rPr lang="en-US" sz="1150" b="1" dirty="0"/>
              <a:t>Sec. 51.057.  SERVICE REGARDING CERTAIN DECEASED PERSONS.</a:t>
            </a:r>
            <a:r>
              <a:rPr lang="en-US" sz="1150" dirty="0"/>
              <a:t>  </a:t>
            </a:r>
          </a:p>
          <a:p>
            <a:pPr algn="just" defTabSz="457200"/>
            <a:r>
              <a:rPr lang="en-US" sz="1150" dirty="0"/>
              <a:t>(a)  Except as provided by Subsection (b), if a citation or notice is required to be served in a probate proceeding on a person who is now deceased but survived the decedent who is the subject of the proceeding, the citation or notice must be served on one of the following:</a:t>
            </a:r>
          </a:p>
          <a:p>
            <a:pPr algn="just" defTabSz="457200"/>
            <a:r>
              <a:rPr lang="en-US" sz="1150" dirty="0"/>
              <a:t>	(1)  the personal representative of the deceased person's estate, as provided by Section 51.056; or</a:t>
            </a:r>
          </a:p>
          <a:p>
            <a:pPr algn="just" defTabSz="457200"/>
            <a:r>
              <a:rPr lang="en-US" sz="1150" dirty="0"/>
              <a:t>	(2)  each </a:t>
            </a:r>
            <a:r>
              <a:rPr lang="en-US" sz="1150" dirty="0" err="1"/>
              <a:t>distributee</a:t>
            </a:r>
            <a:r>
              <a:rPr lang="en-US" sz="1150" dirty="0"/>
              <a:t> of the deceased person's estate, if:</a:t>
            </a:r>
          </a:p>
          <a:p>
            <a:pPr lvl="2" algn="just" defTabSz="457200"/>
            <a:r>
              <a:rPr lang="en-US" sz="1150" dirty="0"/>
              <a:t>(A)  the personal representative has been discharged;</a:t>
            </a:r>
          </a:p>
          <a:p>
            <a:pPr lvl="2" algn="just" defTabSz="457200"/>
            <a:r>
              <a:rPr lang="en-US" sz="1150" dirty="0"/>
              <a:t>(B)  the independent executor has filed a closing report or a notice of closing of the estate; or</a:t>
            </a:r>
          </a:p>
          <a:p>
            <a:pPr lvl="2" algn="just" defTabSz="457200"/>
            <a:r>
              <a:rPr lang="en-US" sz="1150" dirty="0"/>
              <a:t>(C)  there is no administration of the estate ordered by a court, including if:</a:t>
            </a:r>
          </a:p>
          <a:p>
            <a:pPr lvl="3" algn="just" defTabSz="457200"/>
            <a:r>
              <a:rPr lang="en-US" sz="1150" dirty="0"/>
              <a:t>(</a:t>
            </a:r>
            <a:r>
              <a:rPr lang="en-US" sz="1150" dirty="0" err="1"/>
              <a:t>i</a:t>
            </a:r>
            <a:r>
              <a:rPr lang="en-US" sz="1150" dirty="0"/>
              <a:t>)  the deceased person's will was admitted to probate as a muniment of title;</a:t>
            </a:r>
          </a:p>
          <a:p>
            <a:pPr lvl="3" algn="just" defTabSz="457200"/>
            <a:r>
              <a:rPr lang="en-US" sz="1150" dirty="0"/>
              <a:t>(ii)  the court finds there is no necessity for administration in a judgment in a proceeding declaring heirship under Chapter 202; or </a:t>
            </a:r>
          </a:p>
          <a:p>
            <a:pPr lvl="3" algn="just" defTabSz="457200"/>
            <a:r>
              <a:rPr lang="en-US" sz="1150" dirty="0"/>
              <a:t>(iii)  the court approves a small estate affidavit under Chapter 205.</a:t>
            </a:r>
          </a:p>
          <a:p>
            <a:pPr algn="just" defTabSz="457200"/>
            <a:r>
              <a:rPr lang="en-US" sz="1150" dirty="0"/>
              <a:t>(b)  If there is no court order determining the distributees of the estate of the deceased person who survived the decedent or no personal representative of the deceased person's estate has been appointed, the citation or notice must be served on the unknown distributees of the estate by publication in the county in which the probate proceeding described by Subsection (a) is pending and, if known, the county of the last residence of the deceased person, if that residence was in a county other than the county in which the probate proceeding is pending.</a:t>
            </a:r>
          </a:p>
          <a:p>
            <a:pPr algn="just" defTabSz="457200"/>
            <a:r>
              <a:rPr lang="en-US" sz="1150" dirty="0"/>
              <a:t>(c)  If service by publication is required by Subsection (b), the court may appoint an attorney ad litem to represent the interests of the distributees of the deceased person's estate, whether known or unknown.</a:t>
            </a:r>
          </a:p>
        </p:txBody>
      </p:sp>
      <p:sp>
        <p:nvSpPr>
          <p:cNvPr id="5" name="Text 3">
            <a:extLst>
              <a:ext uri="{FF2B5EF4-FFF2-40B4-BE49-F238E27FC236}">
                <a16:creationId xmlns:a16="http://schemas.microsoft.com/office/drawing/2014/main" id="{9A5C21EC-2316-F737-43F8-9E5081A8D263}"/>
              </a:ext>
            </a:extLst>
          </p:cNvPr>
          <p:cNvSpPr/>
          <p:nvPr/>
        </p:nvSpPr>
        <p:spPr>
          <a:xfrm>
            <a:off x="731520" y="1188720"/>
            <a:ext cx="7680960" cy="3566160"/>
          </a:xfrm>
          <a:prstGeom prst="rect">
            <a:avLst/>
          </a:prstGeom>
          <a:noFill/>
          <a:ln/>
        </p:spPr>
        <p:txBody>
          <a:bodyPr wrap="square" rtlCol="0" anchor="ctr"/>
          <a:lstStyle/>
          <a:p>
            <a:pPr marL="0" indent="0">
              <a:lnSpc>
                <a:spcPct val="120000"/>
              </a:lnSpc>
              <a:buNone/>
            </a:pPr>
            <a:endParaRPr lang="en-US" sz="1250" dirty="0"/>
          </a:p>
        </p:txBody>
      </p:sp>
      <p:sp>
        <p:nvSpPr>
          <p:cNvPr id="7" name="Text 5">
            <a:extLst>
              <a:ext uri="{FF2B5EF4-FFF2-40B4-BE49-F238E27FC236}">
                <a16:creationId xmlns:a16="http://schemas.microsoft.com/office/drawing/2014/main" id="{CA6BF823-10FC-25A5-3ED6-65CC43F3F4BD}"/>
              </a:ext>
            </a:extLst>
          </p:cNvPr>
          <p:cNvSpPr/>
          <p:nvPr/>
        </p:nvSpPr>
        <p:spPr>
          <a:xfrm>
            <a:off x="777240" y="1371599"/>
            <a:ext cx="7680960" cy="3220423"/>
          </a:xfrm>
          <a:prstGeom prst="rect">
            <a:avLst/>
          </a:prstGeom>
          <a:noFill/>
          <a:ln/>
        </p:spPr>
        <p:txBody>
          <a:bodyPr wrap="square" rtlCol="0" anchor="ctr"/>
          <a:lstStyle/>
          <a:p>
            <a:pPr marL="0" indent="0" algn="just">
              <a:lnSpc>
                <a:spcPct val="115000"/>
              </a:lnSpc>
              <a:buNone/>
            </a:pPr>
            <a:endParaRPr lang="en-US" sz="1150" dirty="0"/>
          </a:p>
        </p:txBody>
      </p:sp>
    </p:spTree>
    <p:extLst>
      <p:ext uri="{BB962C8B-B14F-4D97-AF65-F5344CB8AC3E}">
        <p14:creationId xmlns:p14="http://schemas.microsoft.com/office/powerpoint/2010/main" val="2251804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Special Proceedings: Temporary Appointments</a:t>
            </a:r>
            <a:endParaRPr lang="en-US" sz="2400" dirty="0"/>
          </a:p>
        </p:txBody>
      </p:sp>
      <p:sp>
        <p:nvSpPr>
          <p:cNvPr id="4" name="Shape 2"/>
          <p:cNvSpPr/>
          <p:nvPr/>
        </p:nvSpPr>
        <p:spPr>
          <a:xfrm>
            <a:off x="457200" y="1051560"/>
            <a:ext cx="3931920" cy="36576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457200" y="1051560"/>
            <a:ext cx="3931920" cy="54864"/>
          </a:xfrm>
          <a:prstGeom prst="rect">
            <a:avLst/>
          </a:prstGeom>
          <a:solidFill>
            <a:srgbClr val="C5872D"/>
          </a:solidFill>
          <a:ln/>
        </p:spPr>
        <p:txBody>
          <a:bodyPr/>
          <a:lstStyle/>
          <a:p>
            <a:endParaRPr lang="en-US"/>
          </a:p>
        </p:txBody>
      </p:sp>
      <p:sp>
        <p:nvSpPr>
          <p:cNvPr id="6" name="Text 4"/>
          <p:cNvSpPr/>
          <p:nvPr/>
        </p:nvSpPr>
        <p:spPr>
          <a:xfrm>
            <a:off x="685800" y="1234440"/>
            <a:ext cx="3474720" cy="320040"/>
          </a:xfrm>
          <a:prstGeom prst="rect">
            <a:avLst/>
          </a:prstGeom>
          <a:noFill/>
          <a:ln/>
        </p:spPr>
        <p:txBody>
          <a:bodyPr wrap="square" lIns="0" tIns="0" rIns="0" bIns="0" rtlCol="0" anchor="ctr"/>
          <a:lstStyle/>
          <a:p>
            <a:pPr marL="0" indent="0">
              <a:buNone/>
            </a:pPr>
            <a:r>
              <a:rPr lang="en-US" sz="1500" b="1" dirty="0">
                <a:solidFill>
                  <a:srgbClr val="1A2744"/>
                </a:solidFill>
                <a:latin typeface="Georgia" pitchFamily="34" charset="0"/>
                <a:ea typeface="Georgia" pitchFamily="34" charset="-122"/>
                <a:cs typeface="Georgia" pitchFamily="34" charset="-120"/>
              </a:rPr>
              <a:t>Temporary Administrator</a:t>
            </a:r>
            <a:endParaRPr lang="en-US" sz="1500" dirty="0"/>
          </a:p>
        </p:txBody>
      </p:sp>
      <p:sp>
        <p:nvSpPr>
          <p:cNvPr id="7" name="Text 5"/>
          <p:cNvSpPr/>
          <p:nvPr/>
        </p:nvSpPr>
        <p:spPr>
          <a:xfrm>
            <a:off x="685800" y="1554480"/>
            <a:ext cx="3474720" cy="228600"/>
          </a:xfrm>
          <a:prstGeom prst="rect">
            <a:avLst/>
          </a:prstGeom>
          <a:noFill/>
          <a:ln/>
        </p:spPr>
        <p:txBody>
          <a:bodyPr wrap="square" lIns="0" tIns="0" rIns="0" bIns="0" rtlCol="0" anchor="ctr"/>
          <a:lstStyle/>
          <a:p>
            <a:pPr marL="0" indent="0">
              <a:buNone/>
            </a:pPr>
            <a:r>
              <a:rPr lang="en-US" sz="1100" b="1" dirty="0">
                <a:solidFill>
                  <a:srgbClr val="C5872D"/>
                </a:solidFill>
                <a:latin typeface="Calibri" pitchFamily="34" charset="0"/>
                <a:ea typeface="Calibri" pitchFamily="34" charset="-122"/>
                <a:cs typeface="Calibri" pitchFamily="34" charset="-120"/>
              </a:rPr>
              <a:t>EC §§ 452.001-.008</a:t>
            </a:r>
            <a:endParaRPr lang="en-US" sz="1100" dirty="0"/>
          </a:p>
        </p:txBody>
      </p:sp>
      <p:sp>
        <p:nvSpPr>
          <p:cNvPr id="8" name="Text 6"/>
          <p:cNvSpPr/>
          <p:nvPr/>
        </p:nvSpPr>
        <p:spPr>
          <a:xfrm>
            <a:off x="685800" y="1828800"/>
            <a:ext cx="3474720" cy="2743200"/>
          </a:xfrm>
          <a:prstGeom prst="rect">
            <a:avLst/>
          </a:prstGeom>
          <a:noFill/>
          <a:ln/>
        </p:spPr>
        <p:txBody>
          <a:bodyPr wrap="square" rtlCol="0" anchor="ctr"/>
          <a:lstStyle/>
          <a:p>
            <a:pPr marL="0" indent="0" algn="just">
              <a:lnSpc>
                <a:spcPct val="115000"/>
              </a:lnSpc>
              <a:buNone/>
            </a:pPr>
            <a:r>
              <a:rPr lang="en-US" sz="1150" b="1" dirty="0">
                <a:solidFill>
                  <a:srgbClr val="2D3748"/>
                </a:solidFill>
                <a:latin typeface="Calibri" pitchFamily="34" charset="0"/>
                <a:ea typeface="Calibri" pitchFamily="34" charset="-122"/>
                <a:cs typeface="Calibri" pitchFamily="34" charset="-120"/>
              </a:rPr>
              <a:t>May be acted upon WITHOUT prior notice.</a:t>
            </a:r>
            <a:endParaRPr lang="en-US" sz="1150" dirty="0"/>
          </a:p>
          <a:p>
            <a:pPr marL="0" indent="0" algn="just">
              <a:lnSpc>
                <a:spcPct val="115000"/>
              </a:lnSpc>
              <a:buNone/>
            </a:pPr>
            <a:endParaRPr lang="en-US" sz="1150" dirty="0"/>
          </a:p>
          <a:p>
            <a:pPr marL="0" indent="0" algn="just">
              <a:lnSpc>
                <a:spcPct val="115000"/>
              </a:lnSpc>
              <a:buNone/>
            </a:pPr>
            <a:r>
              <a:rPr lang="en-US" sz="1150" dirty="0">
                <a:solidFill>
                  <a:srgbClr val="2D3748"/>
                </a:solidFill>
                <a:latin typeface="Calibri" pitchFamily="34" charset="0"/>
                <a:ea typeface="Calibri" pitchFamily="34" charset="-122"/>
                <a:cs typeface="Calibri" pitchFamily="34" charset="-120"/>
              </a:rPr>
              <a:t>Notice occurs AFTER appointment:</a:t>
            </a:r>
            <a:endParaRPr lang="en-US" sz="1150" dirty="0"/>
          </a:p>
          <a:p>
            <a:pPr marL="0" indent="0" algn="just">
              <a:lnSpc>
                <a:spcPct val="115000"/>
              </a:lnSpc>
              <a:buNone/>
            </a:pPr>
            <a:endParaRPr lang="en-US" sz="1150" dirty="0"/>
          </a:p>
          <a:p>
            <a:pPr marL="0" indent="0" algn="just">
              <a:lnSpc>
                <a:spcPct val="115000"/>
              </a:lnSpc>
              <a:buNone/>
            </a:pPr>
            <a:r>
              <a:rPr lang="en-US" sz="1150" b="1" dirty="0">
                <a:solidFill>
                  <a:srgbClr val="2D3748"/>
                </a:solidFill>
                <a:latin typeface="Calibri" pitchFamily="34" charset="0"/>
                <a:ea typeface="Calibri" pitchFamily="34" charset="-122"/>
                <a:cs typeface="Calibri" pitchFamily="34" charset="-120"/>
              </a:rPr>
              <a:t>Posting: </a:t>
            </a:r>
            <a:r>
              <a:rPr lang="en-US" sz="1150" dirty="0">
                <a:solidFill>
                  <a:srgbClr val="2D3748"/>
                </a:solidFill>
                <a:latin typeface="Calibri" pitchFamily="34" charset="0"/>
                <a:ea typeface="Calibri" pitchFamily="34" charset="-122"/>
                <a:cs typeface="Calibri" pitchFamily="34" charset="-120"/>
              </a:rPr>
              <a:t>Clerk posts on day letters issued (up to 3 days after appointment).</a:t>
            </a:r>
            <a:endParaRPr lang="en-US" sz="1150" dirty="0"/>
          </a:p>
          <a:p>
            <a:pPr marL="0" indent="0" algn="just">
              <a:lnSpc>
                <a:spcPct val="115000"/>
              </a:lnSpc>
              <a:buNone/>
            </a:pPr>
            <a:endParaRPr lang="en-US" sz="1150" dirty="0"/>
          </a:p>
          <a:p>
            <a:pPr marL="0" indent="0" algn="just">
              <a:lnSpc>
                <a:spcPct val="115000"/>
              </a:lnSpc>
              <a:buNone/>
            </a:pPr>
            <a:r>
              <a:rPr lang="en-US" sz="1150" b="1" dirty="0">
                <a:solidFill>
                  <a:srgbClr val="2D3748"/>
                </a:solidFill>
                <a:latin typeface="Calibri" pitchFamily="34" charset="0"/>
                <a:ea typeface="Calibri" pitchFamily="34" charset="-122"/>
                <a:cs typeface="Calibri" pitchFamily="34" charset="-120"/>
              </a:rPr>
              <a:t>QDM: </a:t>
            </a:r>
            <a:r>
              <a:rPr lang="en-US" sz="1150" dirty="0">
                <a:solidFill>
                  <a:srgbClr val="2D3748"/>
                </a:solidFill>
                <a:latin typeface="Calibri" pitchFamily="34" charset="0"/>
                <a:ea typeface="Calibri" pitchFamily="34" charset="-122"/>
                <a:cs typeface="Calibri" pitchFamily="34" charset="-120"/>
              </a:rPr>
              <a:t>Temp admin must notify known heirs on date letters received.</a:t>
            </a:r>
            <a:endParaRPr lang="en-US" sz="1150" dirty="0"/>
          </a:p>
          <a:p>
            <a:pPr marL="0" indent="0" algn="just">
              <a:lnSpc>
                <a:spcPct val="115000"/>
              </a:lnSpc>
              <a:buNone/>
            </a:pPr>
            <a:endParaRPr lang="en-US" sz="1150" dirty="0"/>
          </a:p>
          <a:p>
            <a:pPr marL="0" indent="0" algn="just">
              <a:lnSpc>
                <a:spcPct val="115000"/>
              </a:lnSpc>
              <a:buNone/>
            </a:pPr>
            <a:r>
              <a:rPr lang="en-US" sz="1150" b="1" dirty="0">
                <a:solidFill>
                  <a:srgbClr val="B91C1C"/>
                </a:solidFill>
                <a:latin typeface="Calibri" pitchFamily="34" charset="0"/>
                <a:ea typeface="Calibri" pitchFamily="34" charset="-122"/>
                <a:cs typeface="Calibri" pitchFamily="34" charset="-120"/>
              </a:rPr>
              <a:t>NEW (SB 1448/HB 3421, eff. 9/1/2025): </a:t>
            </a:r>
            <a:r>
              <a:rPr lang="en-US" sz="1150" dirty="0">
                <a:solidFill>
                  <a:srgbClr val="2D3748"/>
                </a:solidFill>
                <a:latin typeface="Calibri" pitchFamily="34" charset="0"/>
                <a:ea typeface="Calibri" pitchFamily="34" charset="-122"/>
                <a:cs typeface="Calibri" pitchFamily="34" charset="-120"/>
              </a:rPr>
              <a:t>Proof of notice must be filed within 7 days of date letters issued.</a:t>
            </a:r>
            <a:endParaRPr lang="en-US" sz="1150" dirty="0"/>
          </a:p>
        </p:txBody>
      </p:sp>
      <p:sp>
        <p:nvSpPr>
          <p:cNvPr id="9" name="Shape 7"/>
          <p:cNvSpPr/>
          <p:nvPr/>
        </p:nvSpPr>
        <p:spPr>
          <a:xfrm>
            <a:off x="4754880" y="1051560"/>
            <a:ext cx="3931920" cy="36576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Shape 8"/>
          <p:cNvSpPr/>
          <p:nvPr/>
        </p:nvSpPr>
        <p:spPr>
          <a:xfrm>
            <a:off x="4754880" y="1051560"/>
            <a:ext cx="3931920" cy="54864"/>
          </a:xfrm>
          <a:prstGeom prst="rect">
            <a:avLst/>
          </a:prstGeom>
          <a:solidFill>
            <a:srgbClr val="1A2744"/>
          </a:solidFill>
          <a:ln/>
        </p:spPr>
        <p:txBody>
          <a:bodyPr/>
          <a:lstStyle/>
          <a:p>
            <a:endParaRPr lang="en-US"/>
          </a:p>
        </p:txBody>
      </p:sp>
      <p:sp>
        <p:nvSpPr>
          <p:cNvPr id="11" name="Text 9"/>
          <p:cNvSpPr/>
          <p:nvPr/>
        </p:nvSpPr>
        <p:spPr>
          <a:xfrm>
            <a:off x="4983480" y="1234440"/>
            <a:ext cx="3474720" cy="320040"/>
          </a:xfrm>
          <a:prstGeom prst="rect">
            <a:avLst/>
          </a:prstGeom>
          <a:noFill/>
          <a:ln/>
        </p:spPr>
        <p:txBody>
          <a:bodyPr wrap="square" lIns="0" tIns="0" rIns="0" bIns="0" rtlCol="0" anchor="ctr"/>
          <a:lstStyle/>
          <a:p>
            <a:pPr marL="0" indent="0">
              <a:buNone/>
            </a:pPr>
            <a:r>
              <a:rPr lang="en-US" sz="1500" b="1" dirty="0">
                <a:solidFill>
                  <a:srgbClr val="1A2744"/>
                </a:solidFill>
                <a:latin typeface="Georgia" pitchFamily="34" charset="0"/>
                <a:ea typeface="Georgia" pitchFamily="34" charset="-122"/>
                <a:cs typeface="Georgia" pitchFamily="34" charset="-120"/>
              </a:rPr>
              <a:t>Temporary Guardian</a:t>
            </a:r>
            <a:endParaRPr lang="en-US" sz="1500" dirty="0"/>
          </a:p>
        </p:txBody>
      </p:sp>
      <p:sp>
        <p:nvSpPr>
          <p:cNvPr id="12" name="Text 10"/>
          <p:cNvSpPr/>
          <p:nvPr/>
        </p:nvSpPr>
        <p:spPr>
          <a:xfrm>
            <a:off x="4983480" y="1554480"/>
            <a:ext cx="3474720" cy="228600"/>
          </a:xfrm>
          <a:prstGeom prst="rect">
            <a:avLst/>
          </a:prstGeom>
          <a:noFill/>
          <a:ln/>
        </p:spPr>
        <p:txBody>
          <a:bodyPr wrap="square" lIns="0" tIns="0" rIns="0" bIns="0" rtlCol="0" anchor="ctr"/>
          <a:lstStyle/>
          <a:p>
            <a:pPr marL="0" indent="0">
              <a:buNone/>
            </a:pPr>
            <a:r>
              <a:rPr lang="en-US" sz="1100" b="1" dirty="0">
                <a:solidFill>
                  <a:srgbClr val="C5872D"/>
                </a:solidFill>
                <a:latin typeface="Calibri" pitchFamily="34" charset="0"/>
                <a:ea typeface="Calibri" pitchFamily="34" charset="-122"/>
                <a:cs typeface="Calibri" pitchFamily="34" charset="-120"/>
              </a:rPr>
              <a:t>EC §§ 1251.001-.052</a:t>
            </a:r>
            <a:endParaRPr lang="en-US" sz="1100" dirty="0"/>
          </a:p>
        </p:txBody>
      </p:sp>
      <p:sp>
        <p:nvSpPr>
          <p:cNvPr id="13" name="Text 11"/>
          <p:cNvSpPr/>
          <p:nvPr/>
        </p:nvSpPr>
        <p:spPr>
          <a:xfrm>
            <a:off x="4983480" y="1828800"/>
            <a:ext cx="3474720" cy="2743200"/>
          </a:xfrm>
          <a:prstGeom prst="rect">
            <a:avLst/>
          </a:prstGeom>
          <a:noFill/>
          <a:ln/>
        </p:spPr>
        <p:txBody>
          <a:bodyPr wrap="square" rtlCol="0" anchor="ctr"/>
          <a:lstStyle/>
          <a:p>
            <a:pPr marL="0" indent="0" algn="just">
              <a:lnSpc>
                <a:spcPct val="115000"/>
              </a:lnSpc>
              <a:buNone/>
            </a:pPr>
            <a:r>
              <a:rPr lang="en-US" sz="1150" b="1" dirty="0">
                <a:solidFill>
                  <a:srgbClr val="2D3748"/>
                </a:solidFill>
                <a:latin typeface="Calibri" pitchFamily="34" charset="0"/>
                <a:ea typeface="Calibri" pitchFamily="34" charset="-122"/>
                <a:cs typeface="Calibri" pitchFamily="34" charset="-120"/>
              </a:rPr>
              <a:t>Proposed ward MUST be personally served BEFORE the hearing.</a:t>
            </a:r>
            <a:endParaRPr lang="en-US" sz="1150" dirty="0"/>
          </a:p>
          <a:p>
            <a:pPr marL="0" indent="0" algn="just">
              <a:lnSpc>
                <a:spcPct val="115000"/>
              </a:lnSpc>
              <a:buNone/>
            </a:pPr>
            <a:endParaRPr lang="en-US" sz="1150" dirty="0"/>
          </a:p>
          <a:p>
            <a:pPr marL="0" indent="0" algn="just">
              <a:lnSpc>
                <a:spcPct val="115000"/>
              </a:lnSpc>
              <a:buNone/>
            </a:pPr>
            <a:r>
              <a:rPr lang="en-US" sz="1150" dirty="0">
                <a:solidFill>
                  <a:srgbClr val="2D3748"/>
                </a:solidFill>
                <a:latin typeface="Calibri" pitchFamily="34" charset="0"/>
                <a:ea typeface="Calibri" pitchFamily="34" charset="-122"/>
                <a:cs typeface="Calibri" pitchFamily="34" charset="-120"/>
              </a:rPr>
              <a:t>Court shall appoint attorney ad litem to represent proposed ward. EC § 1251.004.</a:t>
            </a:r>
            <a:endParaRPr lang="en-US" sz="1150" dirty="0"/>
          </a:p>
          <a:p>
            <a:pPr marL="0" indent="0" algn="just">
              <a:lnSpc>
                <a:spcPct val="115000"/>
              </a:lnSpc>
              <a:buNone/>
            </a:pPr>
            <a:endParaRPr lang="en-US" sz="1150" dirty="0"/>
          </a:p>
          <a:p>
            <a:pPr marL="0" indent="0" algn="just">
              <a:lnSpc>
                <a:spcPct val="115000"/>
              </a:lnSpc>
              <a:buNone/>
            </a:pPr>
            <a:r>
              <a:rPr lang="en-US" sz="1150" dirty="0">
                <a:solidFill>
                  <a:srgbClr val="2D3748"/>
                </a:solidFill>
                <a:latin typeface="Calibri" pitchFamily="34" charset="0"/>
                <a:ea typeface="Calibri" pitchFamily="34" charset="-122"/>
                <a:cs typeface="Calibri" pitchFamily="34" charset="-120"/>
              </a:rPr>
              <a:t>Hearing set within 10 days. EC §§ 1251.006 &amp; 1251.008.</a:t>
            </a:r>
            <a:endParaRPr lang="en-US" sz="1150" dirty="0"/>
          </a:p>
          <a:p>
            <a:pPr marL="0" indent="0" algn="just">
              <a:lnSpc>
                <a:spcPct val="115000"/>
              </a:lnSpc>
              <a:buNone/>
            </a:pPr>
            <a:endParaRPr lang="en-US" sz="1150" dirty="0"/>
          </a:p>
          <a:p>
            <a:pPr marL="0" indent="0" algn="just">
              <a:lnSpc>
                <a:spcPct val="115000"/>
              </a:lnSpc>
              <a:buNone/>
            </a:pPr>
            <a:r>
              <a:rPr lang="en-US" sz="1150" dirty="0">
                <a:solidFill>
                  <a:srgbClr val="2D3748"/>
                </a:solidFill>
                <a:latin typeface="Calibri" pitchFamily="34" charset="0"/>
                <a:ea typeface="Calibri" pitchFamily="34" charset="-122"/>
                <a:cs typeface="Calibri" pitchFamily="34" charset="-120"/>
              </a:rPr>
              <a:t>Clerk issues citation on proposed ward AND proposed temp guardian (if not applicant).</a:t>
            </a:r>
            <a:endParaRPr lang="en-US" sz="1150" dirty="0"/>
          </a:p>
          <a:p>
            <a:pPr marL="0" indent="0" algn="just">
              <a:lnSpc>
                <a:spcPct val="115000"/>
              </a:lnSpc>
              <a:buNone/>
            </a:pP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Common Issues/Pet Peeves – Judge Trobee</a:t>
            </a:r>
            <a:endParaRPr lang="en-US" sz="2600" dirty="0"/>
          </a:p>
        </p:txBody>
      </p:sp>
      <p:sp>
        <p:nvSpPr>
          <p:cNvPr id="4" name="Shape 2"/>
          <p:cNvSpPr/>
          <p:nvPr/>
        </p:nvSpPr>
        <p:spPr>
          <a:xfrm>
            <a:off x="457200" y="1106424"/>
            <a:ext cx="3931920" cy="34747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457200" y="1051560"/>
            <a:ext cx="3931920" cy="54864"/>
          </a:xfrm>
          <a:prstGeom prst="rect">
            <a:avLst/>
          </a:prstGeom>
          <a:solidFill>
            <a:srgbClr val="C5872D"/>
          </a:solidFill>
          <a:ln/>
        </p:spPr>
        <p:txBody>
          <a:bodyPr/>
          <a:lstStyle/>
          <a:p>
            <a:endParaRPr lang="en-US"/>
          </a:p>
        </p:txBody>
      </p:sp>
      <p:sp>
        <p:nvSpPr>
          <p:cNvPr id="6" name="Text 4"/>
          <p:cNvSpPr/>
          <p:nvPr/>
        </p:nvSpPr>
        <p:spPr>
          <a:xfrm>
            <a:off x="685800" y="1234440"/>
            <a:ext cx="3474720" cy="320040"/>
          </a:xfrm>
          <a:prstGeom prst="rect">
            <a:avLst/>
          </a:prstGeom>
          <a:noFill/>
          <a:ln/>
        </p:spPr>
        <p:txBody>
          <a:bodyPr wrap="square" lIns="0" tIns="0" rIns="0" bIns="0" rtlCol="0" anchor="ctr"/>
          <a:lstStyle/>
          <a:p>
            <a:pPr marL="0" indent="0">
              <a:buNone/>
            </a:pPr>
            <a:endParaRPr lang="en-US" sz="1400" dirty="0"/>
          </a:p>
        </p:txBody>
      </p:sp>
      <p:sp>
        <p:nvSpPr>
          <p:cNvPr id="7" name="Text 5"/>
          <p:cNvSpPr/>
          <p:nvPr/>
        </p:nvSpPr>
        <p:spPr>
          <a:xfrm>
            <a:off x="690806" y="1234440"/>
            <a:ext cx="3474720" cy="3108960"/>
          </a:xfrm>
          <a:prstGeom prst="rect">
            <a:avLst/>
          </a:prstGeom>
          <a:noFill/>
          <a:ln/>
        </p:spPr>
        <p:txBody>
          <a:bodyPr wrap="square" rtlCol="0" anchor="ctr"/>
          <a:lstStyle/>
          <a:p>
            <a:pPr algn="just">
              <a:lnSpc>
                <a:spcPct val="115000"/>
              </a:lnSpc>
            </a:pPr>
            <a:endParaRPr lang="en-US" sz="1150" dirty="0"/>
          </a:p>
          <a:p>
            <a:pPr marL="171450" indent="-171450" algn="just">
              <a:lnSpc>
                <a:spcPct val="115000"/>
              </a:lnSpc>
              <a:buFont typeface="Arial" panose="020B0604020202020204" pitchFamily="34" charset="0"/>
              <a:buChar char="•"/>
            </a:pPr>
            <a:r>
              <a:rPr lang="en-US" sz="1150" dirty="0"/>
              <a:t>Name variations for Applicant and Decedent</a:t>
            </a:r>
          </a:p>
          <a:p>
            <a:pPr marL="628650" lvl="1" indent="-171450" algn="just">
              <a:lnSpc>
                <a:spcPct val="115000"/>
              </a:lnSpc>
              <a:buFont typeface="Courier New" panose="02070309020205020404" pitchFamily="49" charset="0"/>
              <a:buChar char="o"/>
            </a:pPr>
            <a:r>
              <a:rPr lang="en-US" sz="1150" dirty="0"/>
              <a:t>Liberal use of aka’s and </a:t>
            </a:r>
            <a:r>
              <a:rPr lang="en-US" sz="1150" dirty="0" err="1"/>
              <a:t>fka’s</a:t>
            </a:r>
            <a:endParaRPr lang="en-US" sz="1150" dirty="0"/>
          </a:p>
          <a:p>
            <a:pPr marL="171450" indent="-171450" algn="just">
              <a:lnSpc>
                <a:spcPct val="115000"/>
              </a:lnSpc>
              <a:buFont typeface="Arial" panose="020B0604020202020204" pitchFamily="34" charset="0"/>
              <a:buChar char="•"/>
            </a:pPr>
            <a:r>
              <a:rPr lang="en-US" sz="1150" dirty="0"/>
              <a:t>Heirships</a:t>
            </a:r>
          </a:p>
          <a:p>
            <a:pPr marL="628650" lvl="1" indent="-171450" algn="just">
              <a:lnSpc>
                <a:spcPct val="115000"/>
              </a:lnSpc>
              <a:buFont typeface="Courier New" panose="02070309020205020404" pitchFamily="49" charset="0"/>
              <a:buChar char="o"/>
            </a:pPr>
            <a:r>
              <a:rPr lang="en-US" sz="1150" dirty="0"/>
              <a:t>Failure to file affidavit of service in heirships (EC §202.057)</a:t>
            </a:r>
          </a:p>
          <a:p>
            <a:pPr marL="628650" lvl="1" indent="-171450" algn="just">
              <a:lnSpc>
                <a:spcPct val="115000"/>
              </a:lnSpc>
              <a:buFont typeface="Courier New" panose="02070309020205020404" pitchFamily="49" charset="0"/>
              <a:buChar char="o"/>
            </a:pPr>
            <a:r>
              <a:rPr lang="en-US" sz="1150" dirty="0"/>
              <a:t>Service and waiver rules for minors</a:t>
            </a:r>
          </a:p>
          <a:p>
            <a:pPr marL="171450" indent="-171450" algn="just">
              <a:lnSpc>
                <a:spcPct val="115000"/>
              </a:lnSpc>
              <a:buFont typeface="Arial" panose="020B0604020202020204" pitchFamily="34" charset="0"/>
              <a:buChar char="•"/>
            </a:pPr>
            <a:r>
              <a:rPr lang="en-US" sz="1150" dirty="0"/>
              <a:t>Failure to file affidavit of compliance in guardianships (EC §1051.104(b))</a:t>
            </a:r>
          </a:p>
          <a:p>
            <a:pPr marL="171450" indent="-171450" algn="just">
              <a:lnSpc>
                <a:spcPct val="115000"/>
              </a:lnSpc>
              <a:buFont typeface="Arial" panose="020B0604020202020204" pitchFamily="34" charset="0"/>
              <a:buChar char="•"/>
            </a:pPr>
            <a:r>
              <a:rPr lang="en-US" sz="1150" dirty="0"/>
              <a:t>Setting hearings before confirming service, or relying on court staff to advise re: service issues</a:t>
            </a:r>
          </a:p>
          <a:p>
            <a:pPr marL="171450" indent="-171450">
              <a:lnSpc>
                <a:spcPct val="115000"/>
              </a:lnSpc>
              <a:buFont typeface="Courier New" panose="02070309020205020404" pitchFamily="49" charset="0"/>
              <a:buChar char="o"/>
            </a:pPr>
            <a:endParaRPr lang="en-US" sz="1150" dirty="0"/>
          </a:p>
          <a:p>
            <a:pPr marL="171450" indent="-171450">
              <a:lnSpc>
                <a:spcPct val="115000"/>
              </a:lnSpc>
              <a:buFont typeface="Courier New" panose="02070309020205020404" pitchFamily="49" charset="0"/>
              <a:buChar char="o"/>
            </a:pPr>
            <a:endParaRPr lang="en-US" sz="1150" dirty="0"/>
          </a:p>
        </p:txBody>
      </p:sp>
      <p:sp>
        <p:nvSpPr>
          <p:cNvPr id="8" name="Shape 6"/>
          <p:cNvSpPr/>
          <p:nvPr/>
        </p:nvSpPr>
        <p:spPr>
          <a:xfrm>
            <a:off x="4754880" y="1106424"/>
            <a:ext cx="3931920" cy="34747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7"/>
          <p:cNvSpPr/>
          <p:nvPr/>
        </p:nvSpPr>
        <p:spPr>
          <a:xfrm>
            <a:off x="4754880" y="1051560"/>
            <a:ext cx="3931920" cy="54864"/>
          </a:xfrm>
          <a:prstGeom prst="rect">
            <a:avLst/>
          </a:prstGeom>
          <a:solidFill>
            <a:srgbClr val="1A2744"/>
          </a:solidFill>
          <a:ln/>
        </p:spPr>
        <p:txBody>
          <a:bodyPr/>
          <a:lstStyle/>
          <a:p>
            <a:endParaRPr lang="en-US"/>
          </a:p>
        </p:txBody>
      </p:sp>
      <p:sp>
        <p:nvSpPr>
          <p:cNvPr id="10" name="Text 8"/>
          <p:cNvSpPr/>
          <p:nvPr/>
        </p:nvSpPr>
        <p:spPr>
          <a:xfrm>
            <a:off x="4983480" y="1234440"/>
            <a:ext cx="3474720" cy="320040"/>
          </a:xfrm>
          <a:prstGeom prst="rect">
            <a:avLst/>
          </a:prstGeom>
          <a:noFill/>
          <a:ln/>
        </p:spPr>
        <p:txBody>
          <a:bodyPr wrap="square" lIns="0" tIns="0" rIns="0" bIns="0" rtlCol="0" anchor="ctr"/>
          <a:lstStyle/>
          <a:p>
            <a:pPr marL="0" indent="0">
              <a:buNone/>
            </a:pPr>
            <a:endParaRPr lang="en-US" sz="1400" dirty="0"/>
          </a:p>
        </p:txBody>
      </p:sp>
      <p:sp>
        <p:nvSpPr>
          <p:cNvPr id="11" name="Text 9"/>
          <p:cNvSpPr/>
          <p:nvPr/>
        </p:nvSpPr>
        <p:spPr>
          <a:xfrm>
            <a:off x="4983480" y="1600200"/>
            <a:ext cx="3474720" cy="2743200"/>
          </a:xfrm>
          <a:prstGeom prst="rect">
            <a:avLst/>
          </a:prstGeom>
          <a:noFill/>
          <a:ln/>
        </p:spPr>
        <p:txBody>
          <a:bodyPr wrap="square" rtlCol="0" anchor="ctr"/>
          <a:lstStyle/>
          <a:p>
            <a:pPr marL="0" indent="0">
              <a:lnSpc>
                <a:spcPct val="115000"/>
              </a:lnSpc>
              <a:buNone/>
            </a:pPr>
            <a:endParaRPr lang="en-US" sz="1150" dirty="0"/>
          </a:p>
        </p:txBody>
      </p:sp>
      <p:sp>
        <p:nvSpPr>
          <p:cNvPr id="14" name="Text 5">
            <a:extLst>
              <a:ext uri="{FF2B5EF4-FFF2-40B4-BE49-F238E27FC236}">
                <a16:creationId xmlns:a16="http://schemas.microsoft.com/office/drawing/2014/main" id="{464857C6-EAC6-EBF2-538B-3556C15D96F5}"/>
              </a:ext>
            </a:extLst>
          </p:cNvPr>
          <p:cNvSpPr/>
          <p:nvPr/>
        </p:nvSpPr>
        <p:spPr>
          <a:xfrm>
            <a:off x="4978474" y="1234440"/>
            <a:ext cx="3474720" cy="2543300"/>
          </a:xfrm>
          <a:prstGeom prst="rect">
            <a:avLst/>
          </a:prstGeom>
          <a:noFill/>
          <a:ln/>
        </p:spPr>
        <p:txBody>
          <a:bodyPr wrap="square" rtlCol="0" anchor="ctr"/>
          <a:lstStyle/>
          <a:p>
            <a:pPr marL="171450" indent="-171450" algn="just">
              <a:lnSpc>
                <a:spcPct val="115000"/>
              </a:lnSpc>
              <a:buFont typeface="Arial" panose="020B0604020202020204" pitchFamily="34" charset="0"/>
              <a:buChar char="•"/>
            </a:pPr>
            <a:r>
              <a:rPr lang="en-US" sz="1150" dirty="0"/>
              <a:t>When separate heirship and administration applications are filed, Applicant will post on the heirship and publish on the administration</a:t>
            </a:r>
          </a:p>
          <a:p>
            <a:pPr marL="171450" indent="-171450" algn="just">
              <a:lnSpc>
                <a:spcPct val="115000"/>
              </a:lnSpc>
              <a:buFont typeface="Arial" panose="020B0604020202020204" pitchFamily="34" charset="0"/>
              <a:buChar char="•"/>
            </a:pPr>
            <a:r>
              <a:rPr lang="en-US" sz="1150" dirty="0"/>
              <a:t>Attempting “nested heirships” to determine service on post-deceased heirs</a:t>
            </a:r>
          </a:p>
          <a:p>
            <a:pPr marL="171450" indent="-171450" algn="just">
              <a:lnSpc>
                <a:spcPct val="115000"/>
              </a:lnSpc>
              <a:buFont typeface="Arial" panose="020B0604020202020204" pitchFamily="34" charset="0"/>
              <a:buChar char="•"/>
            </a:pPr>
            <a:r>
              <a:rPr lang="en-US" sz="1150" dirty="0"/>
              <a:t>Guidance for amended applications</a:t>
            </a:r>
          </a:p>
          <a:p>
            <a:pPr marL="171450" indent="-171450">
              <a:lnSpc>
                <a:spcPct val="115000"/>
              </a:lnSpc>
              <a:buFont typeface="Courier New" panose="02070309020205020404" pitchFamily="49" charset="0"/>
              <a:buChar char="o"/>
            </a:pPr>
            <a:endParaRPr lang="en-US" sz="1150" dirty="0"/>
          </a:p>
          <a:p>
            <a:pPr marL="171450" indent="-171450">
              <a:lnSpc>
                <a:spcPct val="115000"/>
              </a:lnSpc>
              <a:buFont typeface="Courier New" panose="02070309020205020404" pitchFamily="49" charset="0"/>
              <a:buChar char="o"/>
            </a:pP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B74C2-1633-7CC9-CC49-8526CFBCFA9D}"/>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B3B96AF5-CC2D-452B-4E66-09C03D39945D}"/>
              </a:ext>
            </a:extLst>
          </p:cNvPr>
          <p:cNvSpPr/>
          <p:nvPr/>
        </p:nvSpPr>
        <p:spPr>
          <a:xfrm>
            <a:off x="0" y="68580"/>
            <a:ext cx="9144000" cy="822960"/>
          </a:xfrm>
          <a:prstGeom prst="rect">
            <a:avLst/>
          </a:prstGeom>
          <a:solidFill>
            <a:srgbClr val="1A2744"/>
          </a:solidFill>
          <a:ln/>
        </p:spPr>
        <p:txBody>
          <a:bodyPr/>
          <a:lstStyle/>
          <a:p>
            <a:endParaRPr lang="en-US"/>
          </a:p>
        </p:txBody>
      </p:sp>
      <p:sp>
        <p:nvSpPr>
          <p:cNvPr id="3" name="Text 1">
            <a:extLst>
              <a:ext uri="{FF2B5EF4-FFF2-40B4-BE49-F238E27FC236}">
                <a16:creationId xmlns:a16="http://schemas.microsoft.com/office/drawing/2014/main" id="{62E0978C-A844-614B-AC86-6A845267D949}"/>
              </a:ext>
            </a:extLst>
          </p:cNvPr>
          <p:cNvSpPr/>
          <p:nvPr/>
        </p:nvSpPr>
        <p:spPr>
          <a:xfrm>
            <a:off x="548640" y="91440"/>
            <a:ext cx="8046720" cy="64008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Common Issues/Pet Peeves – Judge Nolter</a:t>
            </a:r>
            <a:endParaRPr lang="en-US" sz="2600" dirty="0"/>
          </a:p>
        </p:txBody>
      </p:sp>
      <p:sp>
        <p:nvSpPr>
          <p:cNvPr id="4" name="Shape 2">
            <a:extLst>
              <a:ext uri="{FF2B5EF4-FFF2-40B4-BE49-F238E27FC236}">
                <a16:creationId xmlns:a16="http://schemas.microsoft.com/office/drawing/2014/main" id="{0D9DCC86-26C8-5CA3-743A-C68BBC263BC4}"/>
              </a:ext>
            </a:extLst>
          </p:cNvPr>
          <p:cNvSpPr/>
          <p:nvPr/>
        </p:nvSpPr>
        <p:spPr>
          <a:xfrm>
            <a:off x="457200" y="1106424"/>
            <a:ext cx="3931920" cy="34747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a:extLst>
              <a:ext uri="{FF2B5EF4-FFF2-40B4-BE49-F238E27FC236}">
                <a16:creationId xmlns:a16="http://schemas.microsoft.com/office/drawing/2014/main" id="{7B3AB604-8169-EA49-6031-7930066444C9}"/>
              </a:ext>
            </a:extLst>
          </p:cNvPr>
          <p:cNvSpPr/>
          <p:nvPr/>
        </p:nvSpPr>
        <p:spPr>
          <a:xfrm>
            <a:off x="457200" y="1051560"/>
            <a:ext cx="3931920" cy="54864"/>
          </a:xfrm>
          <a:prstGeom prst="rect">
            <a:avLst/>
          </a:prstGeom>
          <a:solidFill>
            <a:srgbClr val="C5872D"/>
          </a:solidFill>
          <a:ln/>
        </p:spPr>
        <p:txBody>
          <a:bodyPr/>
          <a:lstStyle/>
          <a:p>
            <a:endParaRPr lang="en-US"/>
          </a:p>
        </p:txBody>
      </p:sp>
      <p:sp>
        <p:nvSpPr>
          <p:cNvPr id="6" name="Text 4">
            <a:extLst>
              <a:ext uri="{FF2B5EF4-FFF2-40B4-BE49-F238E27FC236}">
                <a16:creationId xmlns:a16="http://schemas.microsoft.com/office/drawing/2014/main" id="{382A8995-D947-626E-4D8D-A23185A9ADD0}"/>
              </a:ext>
            </a:extLst>
          </p:cNvPr>
          <p:cNvSpPr/>
          <p:nvPr/>
        </p:nvSpPr>
        <p:spPr>
          <a:xfrm>
            <a:off x="685800" y="1234440"/>
            <a:ext cx="3474720" cy="320040"/>
          </a:xfrm>
          <a:prstGeom prst="rect">
            <a:avLst/>
          </a:prstGeom>
          <a:noFill/>
          <a:ln/>
        </p:spPr>
        <p:txBody>
          <a:bodyPr wrap="square" lIns="0" tIns="0" rIns="0" bIns="0" rtlCol="0" anchor="ctr"/>
          <a:lstStyle/>
          <a:p>
            <a:pPr marL="0" indent="0">
              <a:buNone/>
            </a:pPr>
            <a:endParaRPr lang="en-US" sz="1400" dirty="0"/>
          </a:p>
        </p:txBody>
      </p:sp>
      <p:sp>
        <p:nvSpPr>
          <p:cNvPr id="7" name="Text 5">
            <a:extLst>
              <a:ext uri="{FF2B5EF4-FFF2-40B4-BE49-F238E27FC236}">
                <a16:creationId xmlns:a16="http://schemas.microsoft.com/office/drawing/2014/main" id="{F72DAF2C-EA4B-9C45-2932-06E9AE86A7AA}"/>
              </a:ext>
            </a:extLst>
          </p:cNvPr>
          <p:cNvSpPr/>
          <p:nvPr/>
        </p:nvSpPr>
        <p:spPr>
          <a:xfrm>
            <a:off x="690806" y="1234440"/>
            <a:ext cx="3474720" cy="2802636"/>
          </a:xfrm>
          <a:prstGeom prst="rect">
            <a:avLst/>
          </a:prstGeom>
          <a:noFill/>
          <a:ln/>
        </p:spPr>
        <p:txBody>
          <a:bodyPr wrap="square" rtlCol="0" anchor="ctr"/>
          <a:lstStyle/>
          <a:p>
            <a:pPr algn="just">
              <a:lnSpc>
                <a:spcPct val="115000"/>
              </a:lnSpc>
            </a:pPr>
            <a:endParaRPr lang="en-US" sz="1150" dirty="0"/>
          </a:p>
          <a:p>
            <a:pPr marL="171450" indent="-171450" algn="just">
              <a:lnSpc>
                <a:spcPct val="115000"/>
              </a:lnSpc>
              <a:buFont typeface="Arial" panose="020B0604020202020204" pitchFamily="34" charset="0"/>
              <a:buChar char="•"/>
            </a:pPr>
            <a:r>
              <a:rPr lang="en-US" sz="1150" dirty="0"/>
              <a:t>Double check citation for correct name of Decedent, applicant, and that the application title is included (over four, copy, MOT, etc.)</a:t>
            </a:r>
          </a:p>
          <a:p>
            <a:pPr marL="171450" indent="-171450" algn="just">
              <a:lnSpc>
                <a:spcPct val="115000"/>
              </a:lnSpc>
              <a:buFont typeface="Arial" panose="020B0604020202020204" pitchFamily="34" charset="0"/>
              <a:buChar char="•"/>
            </a:pPr>
            <a:r>
              <a:rPr lang="en-US" sz="1150" dirty="0"/>
              <a:t>Double check return of service to make sure correct documentation was served (citation and petition). </a:t>
            </a:r>
          </a:p>
          <a:p>
            <a:pPr marL="171450" indent="-171450" algn="just">
              <a:lnSpc>
                <a:spcPct val="115000"/>
              </a:lnSpc>
              <a:buFont typeface="Arial" panose="020B0604020202020204" pitchFamily="34" charset="0"/>
              <a:buChar char="•"/>
            </a:pPr>
            <a:r>
              <a:rPr lang="en-US" sz="1150" dirty="0"/>
              <a:t>Substantive changes in applications will require additional posted citation and may require additional personal service/waiver.</a:t>
            </a:r>
          </a:p>
          <a:p>
            <a:pPr marL="171450" indent="-171450" algn="just">
              <a:lnSpc>
                <a:spcPct val="115000"/>
              </a:lnSpc>
              <a:buFont typeface="Arial" panose="020B0604020202020204" pitchFamily="34" charset="0"/>
              <a:buChar char="•"/>
            </a:pPr>
            <a:r>
              <a:rPr lang="en-US" sz="1150" dirty="0"/>
              <a:t>Does the original waiver include language that the application may be amended without further notice?</a:t>
            </a:r>
          </a:p>
          <a:p>
            <a:pPr marL="171450" indent="-171450" algn="just">
              <a:lnSpc>
                <a:spcPct val="115000"/>
              </a:lnSpc>
              <a:buFont typeface="Arial" panose="020B0604020202020204" pitchFamily="34" charset="0"/>
              <a:buChar char="•"/>
            </a:pPr>
            <a:r>
              <a:rPr lang="en-US" sz="1150" dirty="0"/>
              <a:t>Waivers of citation should reference the specific amended application service is being waived for. </a:t>
            </a:r>
          </a:p>
          <a:p>
            <a:pPr marL="171450" indent="-171450" algn="just">
              <a:lnSpc>
                <a:spcPct val="115000"/>
              </a:lnSpc>
              <a:buFont typeface="Arial" panose="020B0604020202020204" pitchFamily="34" charset="0"/>
              <a:buChar char="•"/>
            </a:pPr>
            <a:endParaRPr lang="en-US" sz="1150" dirty="0"/>
          </a:p>
          <a:p>
            <a:pPr marL="171450" indent="-171450">
              <a:lnSpc>
                <a:spcPct val="115000"/>
              </a:lnSpc>
              <a:buFont typeface="Courier New" panose="02070309020205020404" pitchFamily="49" charset="0"/>
              <a:buChar char="o"/>
            </a:pPr>
            <a:endParaRPr lang="en-US" sz="1150" dirty="0"/>
          </a:p>
        </p:txBody>
      </p:sp>
      <p:sp>
        <p:nvSpPr>
          <p:cNvPr id="8" name="Shape 6">
            <a:extLst>
              <a:ext uri="{FF2B5EF4-FFF2-40B4-BE49-F238E27FC236}">
                <a16:creationId xmlns:a16="http://schemas.microsoft.com/office/drawing/2014/main" id="{FEBD1727-0647-9756-7F84-8DA85420E257}"/>
              </a:ext>
            </a:extLst>
          </p:cNvPr>
          <p:cNvSpPr/>
          <p:nvPr/>
        </p:nvSpPr>
        <p:spPr>
          <a:xfrm>
            <a:off x="4754880" y="1106424"/>
            <a:ext cx="3931920" cy="34747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7">
            <a:extLst>
              <a:ext uri="{FF2B5EF4-FFF2-40B4-BE49-F238E27FC236}">
                <a16:creationId xmlns:a16="http://schemas.microsoft.com/office/drawing/2014/main" id="{E8C5B317-B494-3715-C313-B2378E7F2BFB}"/>
              </a:ext>
            </a:extLst>
          </p:cNvPr>
          <p:cNvSpPr/>
          <p:nvPr/>
        </p:nvSpPr>
        <p:spPr>
          <a:xfrm>
            <a:off x="4754880" y="1051560"/>
            <a:ext cx="3931920" cy="54864"/>
          </a:xfrm>
          <a:prstGeom prst="rect">
            <a:avLst/>
          </a:prstGeom>
          <a:solidFill>
            <a:srgbClr val="1A2744"/>
          </a:solidFill>
          <a:ln/>
        </p:spPr>
        <p:txBody>
          <a:bodyPr/>
          <a:lstStyle/>
          <a:p>
            <a:endParaRPr lang="en-US"/>
          </a:p>
        </p:txBody>
      </p:sp>
      <p:sp>
        <p:nvSpPr>
          <p:cNvPr id="10" name="Text 8">
            <a:extLst>
              <a:ext uri="{FF2B5EF4-FFF2-40B4-BE49-F238E27FC236}">
                <a16:creationId xmlns:a16="http://schemas.microsoft.com/office/drawing/2014/main" id="{3F9F9085-E3CA-C0D8-D642-B5914F072B0C}"/>
              </a:ext>
            </a:extLst>
          </p:cNvPr>
          <p:cNvSpPr/>
          <p:nvPr/>
        </p:nvSpPr>
        <p:spPr>
          <a:xfrm>
            <a:off x="4983480" y="1234440"/>
            <a:ext cx="3474720" cy="320040"/>
          </a:xfrm>
          <a:prstGeom prst="rect">
            <a:avLst/>
          </a:prstGeom>
          <a:noFill/>
          <a:ln/>
        </p:spPr>
        <p:txBody>
          <a:bodyPr wrap="square" lIns="0" tIns="0" rIns="0" bIns="0" rtlCol="0" anchor="ctr"/>
          <a:lstStyle/>
          <a:p>
            <a:pPr marL="0" indent="0">
              <a:buNone/>
            </a:pPr>
            <a:endParaRPr lang="en-US" sz="1400" dirty="0"/>
          </a:p>
        </p:txBody>
      </p:sp>
      <p:sp>
        <p:nvSpPr>
          <p:cNvPr id="11" name="Text 9">
            <a:extLst>
              <a:ext uri="{FF2B5EF4-FFF2-40B4-BE49-F238E27FC236}">
                <a16:creationId xmlns:a16="http://schemas.microsoft.com/office/drawing/2014/main" id="{519DC88E-D73C-1F4E-1D93-D77996BB3E11}"/>
              </a:ext>
            </a:extLst>
          </p:cNvPr>
          <p:cNvSpPr/>
          <p:nvPr/>
        </p:nvSpPr>
        <p:spPr>
          <a:xfrm>
            <a:off x="4983480" y="1600200"/>
            <a:ext cx="3474720" cy="2743200"/>
          </a:xfrm>
          <a:prstGeom prst="rect">
            <a:avLst/>
          </a:prstGeom>
          <a:noFill/>
          <a:ln/>
        </p:spPr>
        <p:txBody>
          <a:bodyPr wrap="square" rtlCol="0" anchor="ctr"/>
          <a:lstStyle/>
          <a:p>
            <a:pPr marL="0" indent="0">
              <a:lnSpc>
                <a:spcPct val="115000"/>
              </a:lnSpc>
              <a:buNone/>
            </a:pPr>
            <a:endParaRPr lang="en-US" sz="1150" dirty="0"/>
          </a:p>
        </p:txBody>
      </p:sp>
      <p:sp>
        <p:nvSpPr>
          <p:cNvPr id="14" name="Text 5">
            <a:extLst>
              <a:ext uri="{FF2B5EF4-FFF2-40B4-BE49-F238E27FC236}">
                <a16:creationId xmlns:a16="http://schemas.microsoft.com/office/drawing/2014/main" id="{32FE307E-EA5B-75FB-A6B2-6A39F065E5D1}"/>
              </a:ext>
            </a:extLst>
          </p:cNvPr>
          <p:cNvSpPr/>
          <p:nvPr/>
        </p:nvSpPr>
        <p:spPr>
          <a:xfrm>
            <a:off x="4978474" y="1828800"/>
            <a:ext cx="3474720" cy="2263140"/>
          </a:xfrm>
          <a:prstGeom prst="rect">
            <a:avLst/>
          </a:prstGeom>
          <a:noFill/>
          <a:ln/>
        </p:spPr>
        <p:txBody>
          <a:bodyPr wrap="square" rtlCol="0" anchor="ctr"/>
          <a:lstStyle/>
          <a:p>
            <a:pPr marL="171450" indent="-171450" algn="just">
              <a:lnSpc>
                <a:spcPct val="115000"/>
              </a:lnSpc>
              <a:buFont typeface="Arial" panose="020B0604020202020204" pitchFamily="34" charset="0"/>
              <a:buChar char="•"/>
            </a:pPr>
            <a:r>
              <a:rPr lang="en-US" sz="1150" dirty="0"/>
              <a:t>Denton County’s preference is for joint applications for JDH/IA (posted citation required for both).</a:t>
            </a:r>
          </a:p>
          <a:p>
            <a:pPr marL="171450" indent="-171450" algn="just">
              <a:lnSpc>
                <a:spcPct val="115000"/>
              </a:lnSpc>
              <a:buFont typeface="Arial" panose="020B0604020202020204" pitchFamily="34" charset="0"/>
              <a:buChar char="•"/>
            </a:pPr>
            <a:r>
              <a:rPr lang="en-US" sz="1150" dirty="0"/>
              <a:t>Posted citation required for SEA.</a:t>
            </a:r>
          </a:p>
          <a:p>
            <a:pPr marL="171450" indent="-171450" algn="just">
              <a:lnSpc>
                <a:spcPct val="115000"/>
              </a:lnSpc>
              <a:buFont typeface="Arial" panose="020B0604020202020204" pitchFamily="34" charset="0"/>
              <a:buChar char="•"/>
            </a:pPr>
            <a:r>
              <a:rPr lang="en-US" sz="1150" dirty="0"/>
              <a:t>Service by qualified delivery method and declaratory action – 20 days.</a:t>
            </a:r>
          </a:p>
          <a:p>
            <a:pPr marL="171450" indent="-171450" algn="just">
              <a:lnSpc>
                <a:spcPct val="115000"/>
              </a:lnSpc>
              <a:buFont typeface="Arial" panose="020B0604020202020204" pitchFamily="34" charset="0"/>
              <a:buChar char="•"/>
            </a:pPr>
            <a:r>
              <a:rPr lang="en-US" sz="1150" dirty="0"/>
              <a:t>Private delivery service &gt; CMRRR due to proof of service issues.</a:t>
            </a:r>
          </a:p>
          <a:p>
            <a:pPr marL="171450" indent="-171450" algn="just">
              <a:lnSpc>
                <a:spcPct val="115000"/>
              </a:lnSpc>
              <a:buFont typeface="Arial" panose="020B0604020202020204" pitchFamily="34" charset="0"/>
              <a:buChar char="•"/>
            </a:pPr>
            <a:r>
              <a:rPr lang="en-US" sz="1150" dirty="0"/>
              <a:t>Personal service required on protected person’s parents/spouse. Attempt personal service then request substituted service via publication. </a:t>
            </a:r>
          </a:p>
          <a:p>
            <a:pPr marL="171450" indent="-171450" algn="just">
              <a:lnSpc>
                <a:spcPct val="115000"/>
              </a:lnSpc>
              <a:buFont typeface="Arial" panose="020B0604020202020204" pitchFamily="34" charset="0"/>
              <a:buChar char="•"/>
            </a:pPr>
            <a:r>
              <a:rPr lang="en-US" sz="1150" dirty="0"/>
              <a:t>Don’t proceed with substituted service until order for substituted service is granted. </a:t>
            </a:r>
          </a:p>
          <a:p>
            <a:pPr marL="171450" indent="-171450" algn="just">
              <a:lnSpc>
                <a:spcPct val="115000"/>
              </a:lnSpc>
              <a:buFont typeface="Arial" panose="020B0604020202020204" pitchFamily="34" charset="0"/>
              <a:buChar char="•"/>
            </a:pPr>
            <a:r>
              <a:rPr lang="en-US" sz="1150" dirty="0"/>
              <a:t>1051 affidavits require a copy of the notice sent along with proof of delivery.</a:t>
            </a:r>
          </a:p>
          <a:p>
            <a:pPr marL="171450" indent="-171450" algn="just">
              <a:lnSpc>
                <a:spcPct val="115000"/>
              </a:lnSpc>
              <a:buFont typeface="Arial" panose="020B0604020202020204" pitchFamily="34" charset="0"/>
              <a:buChar char="•"/>
            </a:pPr>
            <a:endParaRPr lang="en-US" sz="1150" dirty="0"/>
          </a:p>
          <a:p>
            <a:pPr marL="171450" indent="-171450">
              <a:lnSpc>
                <a:spcPct val="115000"/>
              </a:lnSpc>
              <a:buFont typeface="Courier New" panose="02070309020205020404" pitchFamily="49" charset="0"/>
              <a:buChar char="o"/>
            </a:pPr>
            <a:endParaRPr lang="en-US" sz="1150" dirty="0"/>
          </a:p>
          <a:p>
            <a:pPr marL="171450" indent="-171450">
              <a:lnSpc>
                <a:spcPct val="115000"/>
              </a:lnSpc>
              <a:buFont typeface="Courier New" panose="02070309020205020404" pitchFamily="49" charset="0"/>
              <a:buChar char="o"/>
            </a:pPr>
            <a:endParaRPr lang="en-US" sz="1150" dirty="0"/>
          </a:p>
        </p:txBody>
      </p:sp>
    </p:spTree>
    <p:extLst>
      <p:ext uri="{BB962C8B-B14F-4D97-AF65-F5344CB8AC3E}">
        <p14:creationId xmlns:p14="http://schemas.microsoft.com/office/powerpoint/2010/main" val="3394577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Removal of Personal Representatives &amp; Guardians</a:t>
            </a:r>
            <a:endParaRPr lang="en-US" sz="2200" dirty="0"/>
          </a:p>
        </p:txBody>
      </p:sp>
      <p:graphicFrame>
        <p:nvGraphicFramePr>
          <p:cNvPr id="13" name="Table 0"/>
          <p:cNvGraphicFramePr>
            <a:graphicFrameLocks noGrp="1"/>
          </p:cNvGraphicFramePr>
          <p:nvPr>
            <p:extLst>
              <p:ext uri="{D42A27DB-BD31-4B8C-83A1-F6EECF244321}">
                <p14:modId xmlns:p14="http://schemas.microsoft.com/office/powerpoint/2010/main" val="1166431392"/>
              </p:ext>
            </p:extLst>
          </p:nvPr>
        </p:nvGraphicFramePr>
        <p:xfrm>
          <a:off x="365760" y="1005840"/>
          <a:ext cx="8412480" cy="3634740"/>
        </p:xfrm>
        <a:graphic>
          <a:graphicData uri="http://schemas.openxmlformats.org/drawingml/2006/table">
            <a:tbl>
              <a:tblPr/>
              <a:tblGrid>
                <a:gridCol w="3200400">
                  <a:extLst>
                    <a:ext uri="{9D8B030D-6E8A-4147-A177-3AD203B41FA5}">
                      <a16:colId xmlns:a16="http://schemas.microsoft.com/office/drawing/2014/main" val="20000"/>
                    </a:ext>
                  </a:extLst>
                </a:gridCol>
                <a:gridCol w="292608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365760">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Representative Type</a:t>
                      </a:r>
                      <a:endParaRPr lang="en-US" sz="1200" dirty="0">
                        <a:latin typeface="Calibri" charset="0"/>
                        <a:ea typeface="Calibri" charset="0"/>
                        <a:cs typeface="Calibri" charset="0"/>
                      </a:endParaRPr>
                    </a:p>
                  </a:txBody>
                  <a:tcP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1A2744"/>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Service With Notice</a:t>
                      </a:r>
                      <a:endParaRPr lang="en-US" sz="1200" dirty="0">
                        <a:latin typeface="Calibri" charset="0"/>
                        <a:ea typeface="Calibri" charset="0"/>
                        <a:cs typeface="Calibri" charset="0"/>
                      </a:endParaRPr>
                    </a:p>
                  </a:txBody>
                  <a:tcP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1A2744"/>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Statute</a:t>
                      </a:r>
                      <a:endParaRPr lang="en-US" sz="1200" dirty="0">
                        <a:latin typeface="Calibri" charset="0"/>
                        <a:ea typeface="Calibri" charset="0"/>
                        <a:cs typeface="Calibri" charset="0"/>
                      </a:endParaRPr>
                    </a:p>
                  </a:txBody>
                  <a:tcP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1A2744"/>
                    </a:solidFill>
                  </a:tcPr>
                </a:tc>
                <a:extLst>
                  <a:ext uri="{0D108BD9-81ED-4DB2-BD59-A6C34878D82A}">
                    <a16:rowId xmlns:a16="http://schemas.microsoft.com/office/drawing/2014/main" val="10000"/>
                  </a:ext>
                </a:extLst>
              </a:tr>
              <a:tr h="548640">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Independent Executor</a:t>
                      </a:r>
                      <a:endParaRPr lang="en-US" sz="1050" dirty="0">
                        <a:latin typeface="Calibri" charset="0"/>
                        <a:ea typeface="Calibri" charset="0"/>
                        <a:cs typeface="Calibri" charset="0"/>
                      </a:endParaRPr>
                    </a:p>
                    <a:p>
                      <a:pPr marL="0" indent="0" algn="just">
                        <a:buNone/>
                      </a:pPr>
                      <a:r>
                        <a:rPr lang="en-US" sz="1050" dirty="0">
                          <a:solidFill>
                            <a:srgbClr val="2D3748"/>
                          </a:solidFill>
                          <a:latin typeface="Calibri" pitchFamily="34" charset="0"/>
                          <a:ea typeface="Calibri" pitchFamily="34" charset="-122"/>
                          <a:cs typeface="Calibri" pitchFamily="34" charset="-120"/>
                        </a:rPr>
                        <a:t>(failure to qualify / file inventory / file §308.004 affidavit)</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Qualified Delivery Method</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EC § 404.0035(a)</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48640">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Independent Executor</a:t>
                      </a:r>
                      <a:endParaRPr lang="en-US" sz="1050" dirty="0">
                        <a:latin typeface="Calibri" charset="0"/>
                        <a:ea typeface="Calibri" charset="0"/>
                        <a:cs typeface="Calibri" charset="0"/>
                      </a:endParaRPr>
                    </a:p>
                    <a:p>
                      <a:pPr marL="0" indent="0" algn="just">
                        <a:buNone/>
                      </a:pPr>
                      <a:r>
                        <a:rPr lang="en-US" sz="1050" dirty="0">
                          <a:solidFill>
                            <a:srgbClr val="2D3748"/>
                          </a:solidFill>
                          <a:latin typeface="Calibri" pitchFamily="34" charset="0"/>
                          <a:ea typeface="Calibri" pitchFamily="34" charset="-122"/>
                          <a:cs typeface="Calibri" pitchFamily="34" charset="-120"/>
                        </a:rPr>
                        <a:t>(other grounds — misconduct, incapacity, conflict, etc.)</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Personal Service — on executor AND attorney</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EC § 404.0035(b)</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48640">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Dependent Executor/Admin.</a:t>
                      </a:r>
                      <a:endParaRPr lang="en-US" sz="1050" dirty="0">
                        <a:latin typeface="Calibri" charset="0"/>
                        <a:ea typeface="Calibri" charset="0"/>
                        <a:cs typeface="Calibri" charset="0"/>
                      </a:endParaRPr>
                    </a:p>
                    <a:p>
                      <a:pPr marL="0" indent="0" algn="just">
                        <a:buNone/>
                      </a:pPr>
                      <a:r>
                        <a:rPr lang="en-US" sz="1050" dirty="0">
                          <a:solidFill>
                            <a:srgbClr val="2D3748"/>
                          </a:solidFill>
                          <a:latin typeface="Calibri" pitchFamily="34" charset="0"/>
                          <a:ea typeface="Calibri" pitchFamily="34" charset="-122"/>
                          <a:cs typeface="Calibri" pitchFamily="34" charset="-120"/>
                        </a:rPr>
                        <a:t>(failure to file §308.004 affidavit)</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Qualified Delivery Method</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EC § 361.052(b)</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48640">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Dependent Executor/Admin.</a:t>
                      </a:r>
                      <a:endParaRPr lang="en-US" sz="1050" dirty="0">
                        <a:latin typeface="Calibri" charset="0"/>
                        <a:ea typeface="Calibri" charset="0"/>
                        <a:cs typeface="Calibri" charset="0"/>
                      </a:endParaRPr>
                    </a:p>
                    <a:p>
                      <a:pPr marL="0" indent="0" algn="just">
                        <a:buNone/>
                      </a:pPr>
                      <a:r>
                        <a:rPr lang="en-US" sz="1050" dirty="0">
                          <a:solidFill>
                            <a:srgbClr val="2D3748"/>
                          </a:solidFill>
                          <a:latin typeface="Calibri" pitchFamily="34" charset="0"/>
                          <a:ea typeface="Calibri" pitchFamily="34" charset="-122"/>
                          <a:cs typeface="Calibri" pitchFamily="34" charset="-120"/>
                        </a:rPr>
                        <a:t>(other grounds)</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Personal Service</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EC § 361.052</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02920">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Guardian</a:t>
                      </a:r>
                      <a:endParaRPr lang="en-US" sz="1050" dirty="0">
                        <a:latin typeface="Calibri" charset="0"/>
                        <a:ea typeface="Calibri" charset="0"/>
                        <a:cs typeface="Calibri" charset="0"/>
                      </a:endParaRPr>
                    </a:p>
                    <a:p>
                      <a:pPr marL="0" indent="0" algn="just">
                        <a:buNone/>
                      </a:pPr>
                      <a:r>
                        <a:rPr lang="en-US" sz="1050" dirty="0">
                          <a:solidFill>
                            <a:srgbClr val="2D3748"/>
                          </a:solidFill>
                          <a:latin typeface="Calibri" pitchFamily="34" charset="0"/>
                          <a:ea typeface="Calibri" pitchFamily="34" charset="-122"/>
                          <a:cs typeface="Calibri" pitchFamily="34" charset="-120"/>
                        </a:rPr>
                        <a:t>(removal with notice)</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Personal Service on guardian</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EC § 1203.052</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48640">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Guardian</a:t>
                      </a:r>
                      <a:endParaRPr lang="en-US" sz="1050" dirty="0">
                        <a:latin typeface="Calibri" charset="0"/>
                        <a:ea typeface="Calibri" charset="0"/>
                        <a:cs typeface="Calibri" charset="0"/>
                      </a:endParaRPr>
                    </a:p>
                    <a:p>
                      <a:pPr marL="0" indent="0" algn="just">
                        <a:buNone/>
                      </a:pPr>
                      <a:r>
                        <a:rPr lang="en-US" sz="1050" dirty="0">
                          <a:solidFill>
                            <a:srgbClr val="2D3748"/>
                          </a:solidFill>
                          <a:latin typeface="Calibri" pitchFamily="34" charset="0"/>
                          <a:ea typeface="Calibri" pitchFamily="34" charset="-122"/>
                          <a:cs typeface="Calibri" pitchFamily="34" charset="-120"/>
                        </a:rPr>
                        <a:t>(removal WITHOUT notice)</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Notice served on removed guardian within 7 days of order</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tc>
                  <a:txBody>
                    <a:bodyPr/>
                    <a:lstStyle/>
                    <a:p>
                      <a:pPr marL="0" indent="0" algn="just">
                        <a:buNone/>
                      </a:pPr>
                      <a:r>
                        <a:rPr lang="en-US" sz="1050" dirty="0">
                          <a:solidFill>
                            <a:srgbClr val="2D3748"/>
                          </a:solidFill>
                          <a:latin typeface="Calibri" pitchFamily="34" charset="0"/>
                          <a:ea typeface="Calibri" pitchFamily="34" charset="-122"/>
                          <a:cs typeface="Calibri" pitchFamily="34" charset="-120"/>
                        </a:rPr>
                        <a:t>EC § 1203.0531</a:t>
                      </a:r>
                      <a:endParaRPr lang="en-US" sz="1050" dirty="0">
                        <a:latin typeface="Calibri" charset="0"/>
                        <a:ea typeface="Calibri" charset="0"/>
                        <a:cs typeface="Calibri" charset="0"/>
                      </a:endParaRPr>
                    </a:p>
                  </a:txBody>
                  <a:tcPr anchor="ctr">
                    <a:lnL w="6350" cap="flat" cmpd="sng" algn="ctr">
                      <a:solidFill>
                        <a:srgbClr val="CBD5E1"/>
                      </a:solidFill>
                      <a:prstDash val="solid"/>
                      <a:round/>
                      <a:headEnd type="none" w="med" len="med"/>
                      <a:tailEnd type="none" w="med" len="med"/>
                    </a:lnL>
                    <a:lnR w="6350" cap="flat" cmpd="sng" algn="ctr">
                      <a:solidFill>
                        <a:srgbClr val="CBD5E1"/>
                      </a:solidFill>
                      <a:prstDash val="solid"/>
                      <a:round/>
                      <a:headEnd type="none" w="med" len="med"/>
                      <a:tailEnd type="none" w="med" len="med"/>
                    </a:lnR>
                    <a:lnT w="6350" cap="flat" cmpd="sng" algn="ctr">
                      <a:solidFill>
                        <a:srgbClr val="CBD5E1"/>
                      </a:solidFill>
                      <a:prstDash val="solid"/>
                      <a:round/>
                      <a:headEnd type="none" w="med" len="med"/>
                      <a:tailEnd type="none" w="med" len="med"/>
                    </a:lnT>
                    <a:lnB w="6350" cap="flat" cmpd="sng" algn="ctr">
                      <a:solidFill>
                        <a:srgbClr val="CBD5E1"/>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3">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Other Special Proceedings — Notice Requirements</a:t>
            </a:r>
            <a:endParaRPr lang="en-US" sz="2400" dirty="0"/>
          </a:p>
        </p:txBody>
      </p:sp>
      <p:sp>
        <p:nvSpPr>
          <p:cNvPr id="4" name="Shape 2"/>
          <p:cNvSpPr/>
          <p:nvPr/>
        </p:nvSpPr>
        <p:spPr>
          <a:xfrm>
            <a:off x="457200" y="1051560"/>
            <a:ext cx="39319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457200" y="1051560"/>
            <a:ext cx="54864" cy="1097280"/>
          </a:xfrm>
          <a:prstGeom prst="rect">
            <a:avLst/>
          </a:prstGeom>
          <a:solidFill>
            <a:srgbClr val="C5872D"/>
          </a:solidFill>
          <a:ln/>
        </p:spPr>
        <p:txBody>
          <a:bodyPr/>
          <a:lstStyle/>
          <a:p>
            <a:endParaRPr lang="en-US"/>
          </a:p>
        </p:txBody>
      </p:sp>
      <p:sp>
        <p:nvSpPr>
          <p:cNvPr id="6" name="Text 4"/>
          <p:cNvSpPr/>
          <p:nvPr/>
        </p:nvSpPr>
        <p:spPr>
          <a:xfrm>
            <a:off x="685800" y="1124712"/>
            <a:ext cx="3474720" cy="274320"/>
          </a:xfrm>
          <a:prstGeom prst="rect">
            <a:avLst/>
          </a:prstGeom>
          <a:noFill/>
          <a:ln/>
        </p:spPr>
        <p:txBody>
          <a:bodyPr wrap="square" lIns="0" tIns="0" rIns="0" bIns="0" rtlCol="0" anchor="ctr"/>
          <a:lstStyle/>
          <a:p>
            <a:pPr marL="0" indent="0">
              <a:buNone/>
            </a:pPr>
            <a:r>
              <a:rPr lang="en-US" sz="1300" b="1" dirty="0">
                <a:solidFill>
                  <a:srgbClr val="1A2744"/>
                </a:solidFill>
                <a:latin typeface="Georgia" pitchFamily="34" charset="0"/>
                <a:ea typeface="Georgia" pitchFamily="34" charset="-122"/>
                <a:cs typeface="Georgia" pitchFamily="34" charset="-120"/>
              </a:rPr>
              <a:t>Sale of Real/Personal Property</a:t>
            </a:r>
            <a:endParaRPr lang="en-US" sz="1300" dirty="0"/>
          </a:p>
        </p:txBody>
      </p:sp>
      <p:sp>
        <p:nvSpPr>
          <p:cNvPr id="7" name="Text 5"/>
          <p:cNvSpPr/>
          <p:nvPr/>
        </p:nvSpPr>
        <p:spPr>
          <a:xfrm>
            <a:off x="685800" y="1435608"/>
            <a:ext cx="3474720" cy="640080"/>
          </a:xfrm>
          <a:prstGeom prst="rect">
            <a:avLst/>
          </a:prstGeom>
          <a:noFill/>
          <a:ln/>
        </p:spPr>
        <p:txBody>
          <a:bodyPr wrap="square" rtlCol="0" anchor="ctr"/>
          <a:lstStyle/>
          <a:p>
            <a:pPr marL="0" indent="0" algn="just">
              <a:lnSpc>
                <a:spcPct val="115000"/>
              </a:lnSpc>
              <a:buNone/>
            </a:pPr>
            <a:r>
              <a:rPr lang="en-US" sz="1100" dirty="0">
                <a:solidFill>
                  <a:srgbClr val="2D3748"/>
                </a:solidFill>
                <a:latin typeface="Calibri" pitchFamily="34" charset="0"/>
                <a:ea typeface="Calibri" pitchFamily="34" charset="-122"/>
                <a:cs typeface="Calibri" pitchFamily="34" charset="-120"/>
              </a:rPr>
              <a:t>Posting by sheriff/constable. EC §§ 356.253 &amp; 1158.253. Must inform of right to file opposition.</a:t>
            </a:r>
            <a:endParaRPr lang="en-US" sz="1100" dirty="0"/>
          </a:p>
        </p:txBody>
      </p:sp>
      <p:sp>
        <p:nvSpPr>
          <p:cNvPr id="8" name="Shape 6"/>
          <p:cNvSpPr/>
          <p:nvPr/>
        </p:nvSpPr>
        <p:spPr>
          <a:xfrm>
            <a:off x="457200" y="2331720"/>
            <a:ext cx="39319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7"/>
          <p:cNvSpPr/>
          <p:nvPr/>
        </p:nvSpPr>
        <p:spPr>
          <a:xfrm>
            <a:off x="457200" y="2331720"/>
            <a:ext cx="54864" cy="1097280"/>
          </a:xfrm>
          <a:prstGeom prst="rect">
            <a:avLst/>
          </a:prstGeom>
          <a:solidFill>
            <a:srgbClr val="C5872D"/>
          </a:solidFill>
          <a:ln/>
        </p:spPr>
        <p:txBody>
          <a:bodyPr/>
          <a:lstStyle/>
          <a:p>
            <a:endParaRPr lang="en-US"/>
          </a:p>
        </p:txBody>
      </p:sp>
      <p:sp>
        <p:nvSpPr>
          <p:cNvPr id="10" name="Text 8"/>
          <p:cNvSpPr/>
          <p:nvPr/>
        </p:nvSpPr>
        <p:spPr>
          <a:xfrm>
            <a:off x="685800" y="2404872"/>
            <a:ext cx="3474720" cy="274320"/>
          </a:xfrm>
          <a:prstGeom prst="rect">
            <a:avLst/>
          </a:prstGeom>
          <a:noFill/>
          <a:ln/>
        </p:spPr>
        <p:txBody>
          <a:bodyPr wrap="square" lIns="0" tIns="0" rIns="0" bIns="0" rtlCol="0" anchor="ctr"/>
          <a:lstStyle/>
          <a:p>
            <a:pPr marL="0" indent="0">
              <a:buNone/>
            </a:pPr>
            <a:r>
              <a:rPr lang="en-US" sz="1300" b="1" dirty="0">
                <a:solidFill>
                  <a:srgbClr val="1A2744"/>
                </a:solidFill>
                <a:latin typeface="Georgia" pitchFamily="34" charset="0"/>
                <a:ea typeface="Georgia" pitchFamily="34" charset="-122"/>
                <a:cs typeface="Georgia" pitchFamily="34" charset="-120"/>
              </a:rPr>
              <a:t>Mineral Leases</a:t>
            </a:r>
            <a:endParaRPr lang="en-US" sz="1300" dirty="0"/>
          </a:p>
        </p:txBody>
      </p:sp>
      <p:sp>
        <p:nvSpPr>
          <p:cNvPr id="11" name="Text 9"/>
          <p:cNvSpPr/>
          <p:nvPr/>
        </p:nvSpPr>
        <p:spPr>
          <a:xfrm>
            <a:off x="685800" y="2715768"/>
            <a:ext cx="3474720" cy="640080"/>
          </a:xfrm>
          <a:prstGeom prst="rect">
            <a:avLst/>
          </a:prstGeom>
          <a:noFill/>
          <a:ln/>
        </p:spPr>
        <p:txBody>
          <a:bodyPr wrap="square" rtlCol="0" anchor="ctr"/>
          <a:lstStyle/>
          <a:p>
            <a:pPr marL="0" indent="0" algn="just">
              <a:lnSpc>
                <a:spcPct val="115000"/>
              </a:lnSpc>
              <a:buNone/>
            </a:pPr>
            <a:r>
              <a:rPr lang="en-US" sz="1100" dirty="0">
                <a:solidFill>
                  <a:srgbClr val="2D3748"/>
                </a:solidFill>
                <a:latin typeface="Calibri" pitchFamily="34" charset="0"/>
                <a:ea typeface="Calibri" pitchFamily="34" charset="-122"/>
                <a:cs typeface="Calibri" pitchFamily="34" charset="-120"/>
              </a:rPr>
              <a:t>PR gives notice by newspaper publication (not clerk). 10-day wait before hearing. EC § 358.054.</a:t>
            </a:r>
            <a:endParaRPr lang="en-US" sz="1100" dirty="0"/>
          </a:p>
        </p:txBody>
      </p:sp>
      <p:sp>
        <p:nvSpPr>
          <p:cNvPr id="12" name="Shape 10"/>
          <p:cNvSpPr/>
          <p:nvPr/>
        </p:nvSpPr>
        <p:spPr>
          <a:xfrm>
            <a:off x="457200" y="3611880"/>
            <a:ext cx="39319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3" name="Shape 11"/>
          <p:cNvSpPr/>
          <p:nvPr/>
        </p:nvSpPr>
        <p:spPr>
          <a:xfrm>
            <a:off x="457200" y="3611880"/>
            <a:ext cx="54864" cy="1097280"/>
          </a:xfrm>
          <a:prstGeom prst="rect">
            <a:avLst/>
          </a:prstGeom>
          <a:solidFill>
            <a:srgbClr val="C5872D"/>
          </a:solidFill>
          <a:ln/>
        </p:spPr>
        <p:txBody>
          <a:bodyPr/>
          <a:lstStyle/>
          <a:p>
            <a:endParaRPr lang="en-US"/>
          </a:p>
        </p:txBody>
      </p:sp>
      <p:sp>
        <p:nvSpPr>
          <p:cNvPr id="14" name="Text 12"/>
          <p:cNvSpPr/>
          <p:nvPr/>
        </p:nvSpPr>
        <p:spPr>
          <a:xfrm>
            <a:off x="685800" y="3685032"/>
            <a:ext cx="3474720" cy="274320"/>
          </a:xfrm>
          <a:prstGeom prst="rect">
            <a:avLst/>
          </a:prstGeom>
          <a:noFill/>
          <a:ln/>
        </p:spPr>
        <p:txBody>
          <a:bodyPr wrap="square" lIns="0" tIns="0" rIns="0" bIns="0" rtlCol="0" anchor="ctr"/>
          <a:lstStyle/>
          <a:p>
            <a:pPr marL="0" indent="0">
              <a:buNone/>
            </a:pPr>
            <a:r>
              <a:rPr lang="en-US" sz="1300" b="1" dirty="0">
                <a:solidFill>
                  <a:srgbClr val="1A2744"/>
                </a:solidFill>
                <a:latin typeface="Georgia" pitchFamily="34" charset="0"/>
                <a:ea typeface="Georgia" pitchFamily="34" charset="-122"/>
                <a:cs typeface="Georgia" pitchFamily="34" charset="-120"/>
              </a:rPr>
              <a:t>Sale of Minor's Property (no Gdnshp)</a:t>
            </a:r>
            <a:endParaRPr lang="en-US" sz="1300" dirty="0"/>
          </a:p>
        </p:txBody>
      </p:sp>
      <p:sp>
        <p:nvSpPr>
          <p:cNvPr id="15" name="Text 13"/>
          <p:cNvSpPr/>
          <p:nvPr/>
        </p:nvSpPr>
        <p:spPr>
          <a:xfrm>
            <a:off x="685800" y="3995928"/>
            <a:ext cx="3474720" cy="640080"/>
          </a:xfrm>
          <a:prstGeom prst="rect">
            <a:avLst/>
          </a:prstGeom>
          <a:noFill/>
          <a:ln/>
        </p:spPr>
        <p:txBody>
          <a:bodyPr wrap="square" rtlCol="0" anchor="ctr"/>
          <a:lstStyle/>
          <a:p>
            <a:pPr marL="0" indent="0" algn="just">
              <a:lnSpc>
                <a:spcPct val="115000"/>
              </a:lnSpc>
              <a:buNone/>
            </a:pPr>
            <a:r>
              <a:rPr lang="en-US" sz="1100" dirty="0">
                <a:solidFill>
                  <a:srgbClr val="2D3748"/>
                </a:solidFill>
                <a:latin typeface="Calibri" pitchFamily="34" charset="0"/>
                <a:ea typeface="Calibri" pitchFamily="34" charset="-122"/>
                <a:cs typeface="Calibri" pitchFamily="34" charset="-120"/>
              </a:rPr>
              <a:t>No notice required unless court deems it necessary. Net value ≤ $250K. EC § 1351.003.</a:t>
            </a:r>
            <a:endParaRPr lang="en-US" sz="1100" dirty="0"/>
          </a:p>
        </p:txBody>
      </p:sp>
      <p:sp>
        <p:nvSpPr>
          <p:cNvPr id="16" name="Shape 14"/>
          <p:cNvSpPr/>
          <p:nvPr/>
        </p:nvSpPr>
        <p:spPr>
          <a:xfrm>
            <a:off x="4754880" y="1051560"/>
            <a:ext cx="39319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7" name="Shape 15"/>
          <p:cNvSpPr/>
          <p:nvPr/>
        </p:nvSpPr>
        <p:spPr>
          <a:xfrm>
            <a:off x="4754880" y="1051560"/>
            <a:ext cx="54864" cy="1097280"/>
          </a:xfrm>
          <a:prstGeom prst="rect">
            <a:avLst/>
          </a:prstGeom>
          <a:solidFill>
            <a:srgbClr val="1A2744"/>
          </a:solidFill>
          <a:ln/>
        </p:spPr>
        <p:txBody>
          <a:bodyPr/>
          <a:lstStyle/>
          <a:p>
            <a:endParaRPr lang="en-US"/>
          </a:p>
        </p:txBody>
      </p:sp>
      <p:sp>
        <p:nvSpPr>
          <p:cNvPr id="18" name="Text 16"/>
          <p:cNvSpPr/>
          <p:nvPr/>
        </p:nvSpPr>
        <p:spPr>
          <a:xfrm>
            <a:off x="4983480" y="1124712"/>
            <a:ext cx="3474720" cy="274320"/>
          </a:xfrm>
          <a:prstGeom prst="rect">
            <a:avLst/>
          </a:prstGeom>
          <a:noFill/>
          <a:ln/>
        </p:spPr>
        <p:txBody>
          <a:bodyPr wrap="square" lIns="0" tIns="0" rIns="0" bIns="0" rtlCol="0" anchor="ctr"/>
          <a:lstStyle/>
          <a:p>
            <a:pPr marL="0" indent="0">
              <a:buNone/>
            </a:pPr>
            <a:r>
              <a:rPr lang="en-US" sz="1300" b="1" dirty="0">
                <a:solidFill>
                  <a:srgbClr val="1A2744"/>
                </a:solidFill>
                <a:latin typeface="Georgia" pitchFamily="34" charset="0"/>
                <a:ea typeface="Georgia" pitchFamily="34" charset="-122"/>
                <a:cs typeface="Georgia" pitchFamily="34" charset="-120"/>
              </a:rPr>
              <a:t>Management Trust (Ch. 1301)</a:t>
            </a:r>
            <a:endParaRPr lang="en-US" sz="1300" dirty="0"/>
          </a:p>
        </p:txBody>
      </p:sp>
      <p:sp>
        <p:nvSpPr>
          <p:cNvPr id="19" name="Text 17"/>
          <p:cNvSpPr/>
          <p:nvPr/>
        </p:nvSpPr>
        <p:spPr>
          <a:xfrm>
            <a:off x="4983480" y="1435608"/>
            <a:ext cx="3474720" cy="640080"/>
          </a:xfrm>
          <a:prstGeom prst="rect">
            <a:avLst/>
          </a:prstGeom>
          <a:noFill/>
          <a:ln/>
        </p:spPr>
        <p:txBody>
          <a:bodyPr wrap="square" rtlCol="0" anchor="ctr"/>
          <a:lstStyle/>
          <a:p>
            <a:pPr marL="0" indent="0" algn="just">
              <a:lnSpc>
                <a:spcPct val="115000"/>
              </a:lnSpc>
              <a:buNone/>
            </a:pPr>
            <a:r>
              <a:rPr lang="en-US" sz="1100" dirty="0">
                <a:solidFill>
                  <a:srgbClr val="2D3748"/>
                </a:solidFill>
                <a:latin typeface="Calibri" pitchFamily="34" charset="0"/>
                <a:ea typeface="Calibri" pitchFamily="34" charset="-122"/>
                <a:cs typeface="Calibri" pitchFamily="34" charset="-120"/>
              </a:rPr>
              <a:t>Same notice as guardianship applications (eff. 9/1/2021). Not required if guardianship application is also pending.</a:t>
            </a:r>
            <a:endParaRPr lang="en-US" sz="1100" dirty="0"/>
          </a:p>
        </p:txBody>
      </p:sp>
      <p:sp>
        <p:nvSpPr>
          <p:cNvPr id="20" name="Shape 18"/>
          <p:cNvSpPr/>
          <p:nvPr/>
        </p:nvSpPr>
        <p:spPr>
          <a:xfrm>
            <a:off x="4754880" y="2331720"/>
            <a:ext cx="39319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1" name="Shape 19"/>
          <p:cNvSpPr/>
          <p:nvPr/>
        </p:nvSpPr>
        <p:spPr>
          <a:xfrm>
            <a:off x="4754880" y="2331720"/>
            <a:ext cx="54864" cy="1097280"/>
          </a:xfrm>
          <a:prstGeom prst="rect">
            <a:avLst/>
          </a:prstGeom>
          <a:solidFill>
            <a:srgbClr val="1A2744"/>
          </a:solidFill>
          <a:ln/>
        </p:spPr>
        <p:txBody>
          <a:bodyPr/>
          <a:lstStyle/>
          <a:p>
            <a:endParaRPr lang="en-US"/>
          </a:p>
        </p:txBody>
      </p:sp>
      <p:sp>
        <p:nvSpPr>
          <p:cNvPr id="22" name="Text 20"/>
          <p:cNvSpPr/>
          <p:nvPr/>
        </p:nvSpPr>
        <p:spPr>
          <a:xfrm>
            <a:off x="4983480" y="2404872"/>
            <a:ext cx="3474720" cy="274320"/>
          </a:xfrm>
          <a:prstGeom prst="rect">
            <a:avLst/>
          </a:prstGeom>
          <a:noFill/>
          <a:ln/>
        </p:spPr>
        <p:txBody>
          <a:bodyPr wrap="square" lIns="0" tIns="0" rIns="0" bIns="0" rtlCol="0" anchor="ctr"/>
          <a:lstStyle/>
          <a:p>
            <a:pPr marL="0" indent="0">
              <a:buNone/>
            </a:pPr>
            <a:r>
              <a:rPr lang="en-US" sz="1300" b="1" dirty="0">
                <a:solidFill>
                  <a:srgbClr val="1A2744"/>
                </a:solidFill>
                <a:latin typeface="Georgia" pitchFamily="34" charset="0"/>
                <a:ea typeface="Georgia" pitchFamily="34" charset="-122"/>
                <a:cs typeface="Georgia" pitchFamily="34" charset="-120"/>
              </a:rPr>
              <a:t>Notice to Beneficiaries After Probate</a:t>
            </a:r>
            <a:endParaRPr lang="en-US" sz="1300" dirty="0"/>
          </a:p>
        </p:txBody>
      </p:sp>
      <p:sp>
        <p:nvSpPr>
          <p:cNvPr id="23" name="Text 21"/>
          <p:cNvSpPr/>
          <p:nvPr/>
        </p:nvSpPr>
        <p:spPr>
          <a:xfrm>
            <a:off x="4983480" y="2715768"/>
            <a:ext cx="3474720" cy="640080"/>
          </a:xfrm>
          <a:prstGeom prst="rect">
            <a:avLst/>
          </a:prstGeom>
          <a:noFill/>
          <a:ln/>
        </p:spPr>
        <p:txBody>
          <a:bodyPr wrap="square" rtlCol="0" anchor="ctr"/>
          <a:lstStyle/>
          <a:p>
            <a:pPr marL="0" indent="0" algn="just">
              <a:lnSpc>
                <a:spcPct val="115000"/>
              </a:lnSpc>
              <a:buNone/>
            </a:pPr>
            <a:r>
              <a:rPr lang="en-US" sz="1100" dirty="0">
                <a:solidFill>
                  <a:srgbClr val="2D3748"/>
                </a:solidFill>
                <a:latin typeface="Calibri" pitchFamily="34" charset="0"/>
                <a:ea typeface="Calibri" pitchFamily="34" charset="-122"/>
                <a:cs typeface="Calibri" pitchFamily="34" charset="-120"/>
              </a:rPr>
              <a:t>QDM within 60 days. Affidavit/certificate within 90 days. Failure = grounds for removal. EC § 308.002.</a:t>
            </a:r>
            <a:endParaRPr lang="en-US" sz="1100" dirty="0"/>
          </a:p>
        </p:txBody>
      </p:sp>
      <p:sp>
        <p:nvSpPr>
          <p:cNvPr id="24" name="Shape 22"/>
          <p:cNvSpPr/>
          <p:nvPr/>
        </p:nvSpPr>
        <p:spPr>
          <a:xfrm>
            <a:off x="4754880" y="3611880"/>
            <a:ext cx="3931920" cy="10972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5" name="Shape 23"/>
          <p:cNvSpPr/>
          <p:nvPr/>
        </p:nvSpPr>
        <p:spPr>
          <a:xfrm>
            <a:off x="4754880" y="3611880"/>
            <a:ext cx="54864" cy="1097280"/>
          </a:xfrm>
          <a:prstGeom prst="rect">
            <a:avLst/>
          </a:prstGeom>
          <a:solidFill>
            <a:srgbClr val="1A2744"/>
          </a:solidFill>
          <a:ln/>
        </p:spPr>
        <p:txBody>
          <a:bodyPr/>
          <a:lstStyle/>
          <a:p>
            <a:endParaRPr lang="en-US"/>
          </a:p>
        </p:txBody>
      </p:sp>
      <p:sp>
        <p:nvSpPr>
          <p:cNvPr id="26" name="Text 24"/>
          <p:cNvSpPr/>
          <p:nvPr/>
        </p:nvSpPr>
        <p:spPr>
          <a:xfrm>
            <a:off x="4983480" y="3685032"/>
            <a:ext cx="3474720" cy="274320"/>
          </a:xfrm>
          <a:prstGeom prst="rect">
            <a:avLst/>
          </a:prstGeom>
          <a:noFill/>
          <a:ln/>
        </p:spPr>
        <p:txBody>
          <a:bodyPr wrap="square" lIns="0" tIns="0" rIns="0" bIns="0" rtlCol="0" anchor="ctr"/>
          <a:lstStyle/>
          <a:p>
            <a:pPr marL="0" indent="0">
              <a:buNone/>
            </a:pPr>
            <a:r>
              <a:rPr lang="en-US" sz="1300" b="1" dirty="0">
                <a:solidFill>
                  <a:srgbClr val="1A2744"/>
                </a:solidFill>
                <a:latin typeface="Georgia" pitchFamily="34" charset="0"/>
                <a:ea typeface="Georgia" pitchFamily="34" charset="-122"/>
                <a:cs typeface="Georgia" pitchFamily="34" charset="-120"/>
              </a:rPr>
              <a:t>Notice to Claimants/Creditors</a:t>
            </a:r>
            <a:endParaRPr lang="en-US" sz="1300" dirty="0"/>
          </a:p>
        </p:txBody>
      </p:sp>
      <p:sp>
        <p:nvSpPr>
          <p:cNvPr id="27" name="Text 25"/>
          <p:cNvSpPr/>
          <p:nvPr/>
        </p:nvSpPr>
        <p:spPr>
          <a:xfrm>
            <a:off x="4983480" y="3995928"/>
            <a:ext cx="3474720" cy="640080"/>
          </a:xfrm>
          <a:prstGeom prst="rect">
            <a:avLst/>
          </a:prstGeom>
          <a:noFill/>
          <a:ln/>
        </p:spPr>
        <p:txBody>
          <a:bodyPr wrap="square" rtlCol="0" anchor="ctr"/>
          <a:lstStyle/>
          <a:p>
            <a:pPr marL="0" indent="0" algn="just">
              <a:lnSpc>
                <a:spcPct val="115000"/>
              </a:lnSpc>
              <a:buNone/>
            </a:pPr>
            <a:r>
              <a:rPr lang="en-US" sz="1100" dirty="0">
                <a:solidFill>
                  <a:srgbClr val="2D3748"/>
                </a:solidFill>
                <a:latin typeface="Calibri" pitchFamily="34" charset="0"/>
                <a:ea typeface="Calibri" pitchFamily="34" charset="-122"/>
                <a:cs typeface="Calibri" pitchFamily="34" charset="-120"/>
              </a:rPr>
              <a:t>PR publishes in newspaper within 30 days of appointment. Copy of notice to Comptroller by QDM if taxes owed. EC §§ 308.051 &amp; 1153.001.</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54BCBF03-B3E1-F710-A2F7-347F30703722}"/>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F543B508-87A7-8CC5-3BAA-B2D755636F9C}"/>
              </a:ext>
            </a:extLst>
          </p:cNvPr>
          <p:cNvSpPr/>
          <p:nvPr/>
        </p:nvSpPr>
        <p:spPr>
          <a:xfrm>
            <a:off x="0" y="0"/>
            <a:ext cx="9144000" cy="822960"/>
          </a:xfrm>
          <a:prstGeom prst="rect">
            <a:avLst/>
          </a:prstGeom>
          <a:solidFill>
            <a:srgbClr val="1A2744"/>
          </a:solidFill>
          <a:ln/>
        </p:spPr>
        <p:txBody>
          <a:bodyPr/>
          <a:lstStyle/>
          <a:p>
            <a:endParaRPr lang="en-US"/>
          </a:p>
        </p:txBody>
      </p:sp>
      <p:sp>
        <p:nvSpPr>
          <p:cNvPr id="3" name="Text 1">
            <a:extLst>
              <a:ext uri="{FF2B5EF4-FFF2-40B4-BE49-F238E27FC236}">
                <a16:creationId xmlns:a16="http://schemas.microsoft.com/office/drawing/2014/main" id="{567984C6-6028-A6D9-41A9-441F8350E177}"/>
              </a:ext>
            </a:extLst>
          </p:cNvPr>
          <p:cNvSpPr/>
          <p:nvPr/>
        </p:nvSpPr>
        <p:spPr>
          <a:xfrm>
            <a:off x="548640" y="91440"/>
            <a:ext cx="8046720" cy="64008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Additional Service Ordered by the Court</a:t>
            </a:r>
            <a:endParaRPr lang="en-US" sz="2400" dirty="0"/>
          </a:p>
        </p:txBody>
      </p:sp>
      <p:sp>
        <p:nvSpPr>
          <p:cNvPr id="4" name="Shape 2">
            <a:extLst>
              <a:ext uri="{FF2B5EF4-FFF2-40B4-BE49-F238E27FC236}">
                <a16:creationId xmlns:a16="http://schemas.microsoft.com/office/drawing/2014/main" id="{08E44D8D-3D0D-CEDD-CFC5-1A376562A7B9}"/>
              </a:ext>
            </a:extLst>
          </p:cNvPr>
          <p:cNvSpPr/>
          <p:nvPr/>
        </p:nvSpPr>
        <p:spPr>
          <a:xfrm>
            <a:off x="457200" y="1051560"/>
            <a:ext cx="8229600" cy="3727348"/>
          </a:xfrm>
          <a:prstGeom prst="rect">
            <a:avLst/>
          </a:prstGeom>
          <a:solidFill>
            <a:srgbClr val="FFFFFF"/>
          </a:solidFill>
          <a:ln/>
          <a:effectLst>
            <a:outerShdw blurRad="50800" dist="25400" dir="8100000" algn="bl" rotWithShape="0">
              <a:srgbClr val="000000">
                <a:alpha val="10000"/>
              </a:srgbClr>
            </a:outerShdw>
          </a:effectLst>
        </p:spPr>
        <p:txBody>
          <a:bodyPr/>
          <a:lstStyle/>
          <a:p>
            <a:r>
              <a:rPr lang="en-US" sz="1300" b="1" dirty="0">
                <a:latin typeface="Georgia" panose="02040502050405020303" pitchFamily="18" charset="0"/>
              </a:rPr>
              <a:t>The Court can require additional service. EC §51.001(b)</a:t>
            </a:r>
          </a:p>
          <a:p>
            <a:endParaRPr lang="en-US" sz="1300" b="1" dirty="0">
              <a:latin typeface="Georgia" panose="02040502050405020303"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50" b="1" i="0" u="none" strike="noStrike" kern="1200" cap="none" spc="0" normalizeH="0" baseline="0" noProof="0" dirty="0">
                <a:ln>
                  <a:noFill/>
                </a:ln>
                <a:solidFill>
                  <a:prstClr val="black"/>
                </a:solidFill>
                <a:effectLst/>
                <a:uLnTx/>
                <a:uFillTx/>
                <a:latin typeface="Calibri" panose="020F0502020204030204"/>
                <a:ea typeface="+mn-ea"/>
                <a:cs typeface="+mn-cs"/>
              </a:rPr>
              <a:t>Court may require additional service if not explicitly set forth by the Estates Code. The Court should prescribe the manner and form of the service and return of service. </a:t>
            </a:r>
          </a:p>
          <a:p>
            <a:endParaRPr lang="en-US" sz="1300" b="1" dirty="0">
              <a:latin typeface="Georgia" panose="02040502050405020303" pitchFamily="18" charset="0"/>
            </a:endParaRPr>
          </a:p>
          <a:p>
            <a:r>
              <a:rPr lang="en-US" sz="1150" dirty="0"/>
              <a:t>Examples include:</a:t>
            </a:r>
          </a:p>
          <a:p>
            <a:pPr marL="285750" indent="-285750">
              <a:buFont typeface="Arial" panose="020B0604020202020204" pitchFamily="34" charset="0"/>
              <a:buChar char="•"/>
            </a:pPr>
            <a:r>
              <a:rPr lang="en-US" sz="1150" dirty="0"/>
              <a:t>Individuals identified by the attorney ad litem as potential heirs in heirship proceedings</a:t>
            </a:r>
          </a:p>
          <a:p>
            <a:pPr marL="285750" indent="-285750">
              <a:buFont typeface="Arial" panose="020B0604020202020204" pitchFamily="34" charset="0"/>
              <a:buChar char="•"/>
            </a:pPr>
            <a:r>
              <a:rPr lang="en-US" sz="1150" dirty="0"/>
              <a:t>Heirs at law or interested parties in will cases with certain risk factors</a:t>
            </a:r>
          </a:p>
          <a:p>
            <a:pPr marL="742950" lvl="1" indent="-285750">
              <a:buFont typeface="Arial" panose="020B0604020202020204" pitchFamily="34" charset="0"/>
              <a:buChar char="•"/>
            </a:pPr>
            <a:r>
              <a:rPr lang="en-US" sz="1150" dirty="0"/>
              <a:t>Proximity of execution to date of death</a:t>
            </a:r>
          </a:p>
          <a:p>
            <a:pPr marL="742950" lvl="1" indent="-285750">
              <a:buFont typeface="Arial" panose="020B0604020202020204" pitchFamily="34" charset="0"/>
              <a:buChar char="•"/>
            </a:pPr>
            <a:r>
              <a:rPr lang="en-US" sz="1150" dirty="0"/>
              <a:t>Asymmetrical distribution or disinheritance</a:t>
            </a:r>
          </a:p>
          <a:p>
            <a:pPr marL="742950" lvl="1" indent="-285750">
              <a:buFont typeface="Arial" panose="020B0604020202020204" pitchFamily="34" charset="0"/>
              <a:buChar char="•"/>
            </a:pPr>
            <a:r>
              <a:rPr lang="en-US" sz="1150" dirty="0"/>
              <a:t>Shaky signatures</a:t>
            </a:r>
          </a:p>
          <a:p>
            <a:pPr marL="285750" indent="-285750">
              <a:buFont typeface="Arial" panose="020B0604020202020204" pitchFamily="34" charset="0"/>
              <a:buChar char="•"/>
            </a:pPr>
            <a:r>
              <a:rPr lang="en-US" sz="1150" dirty="0"/>
              <a:t>“Fill in the blank” partially typed and partially handwritten wills</a:t>
            </a:r>
          </a:p>
          <a:p>
            <a:pPr marL="285750" indent="-285750">
              <a:buFont typeface="Arial" panose="020B0604020202020204" pitchFamily="34" charset="0"/>
              <a:buChar char="•"/>
            </a:pPr>
            <a:r>
              <a:rPr lang="en-US" sz="1150" dirty="0"/>
              <a:t>Interested parties who may not fit a particular category</a:t>
            </a:r>
          </a:p>
          <a:p>
            <a:pPr marL="742950" lvl="1" indent="-285750">
              <a:buFont typeface="Arial" panose="020B0604020202020204" pitchFamily="34" charset="0"/>
              <a:buChar char="•"/>
            </a:pPr>
            <a:r>
              <a:rPr lang="en-US" sz="1150" dirty="0"/>
              <a:t>“Life partner” or long term significant other</a:t>
            </a:r>
          </a:p>
          <a:p>
            <a:pPr marL="742950" lvl="1" indent="-285750">
              <a:buFont typeface="Arial" panose="020B0604020202020204" pitchFamily="34" charset="0"/>
              <a:buChar char="•"/>
            </a:pPr>
            <a:endParaRPr lang="en-US" sz="1150" b="1" dirty="0"/>
          </a:p>
        </p:txBody>
      </p:sp>
      <p:sp>
        <p:nvSpPr>
          <p:cNvPr id="5" name="Shape 3">
            <a:extLst>
              <a:ext uri="{FF2B5EF4-FFF2-40B4-BE49-F238E27FC236}">
                <a16:creationId xmlns:a16="http://schemas.microsoft.com/office/drawing/2014/main" id="{9C539FB8-9220-E626-18CA-579F2F766FBC}"/>
              </a:ext>
            </a:extLst>
          </p:cNvPr>
          <p:cNvSpPr/>
          <p:nvPr/>
        </p:nvSpPr>
        <p:spPr>
          <a:xfrm>
            <a:off x="457200" y="1051560"/>
            <a:ext cx="54864" cy="3727348"/>
          </a:xfrm>
          <a:prstGeom prst="rect">
            <a:avLst/>
          </a:prstGeom>
          <a:solidFill>
            <a:srgbClr val="C5872D"/>
          </a:solidFill>
          <a:ln/>
        </p:spPr>
        <p:txBody>
          <a:bodyPr/>
          <a:lstStyle/>
          <a:p>
            <a:endParaRPr lang="en-US"/>
          </a:p>
        </p:txBody>
      </p:sp>
      <p:sp>
        <p:nvSpPr>
          <p:cNvPr id="7" name="Text 5">
            <a:extLst>
              <a:ext uri="{FF2B5EF4-FFF2-40B4-BE49-F238E27FC236}">
                <a16:creationId xmlns:a16="http://schemas.microsoft.com/office/drawing/2014/main" id="{F8E50F7E-D3F7-6BE7-11F7-6E8F0DB46E8E}"/>
              </a:ext>
            </a:extLst>
          </p:cNvPr>
          <p:cNvSpPr/>
          <p:nvPr/>
        </p:nvSpPr>
        <p:spPr>
          <a:xfrm>
            <a:off x="685800" y="1435608"/>
            <a:ext cx="3474720" cy="640080"/>
          </a:xfrm>
          <a:prstGeom prst="rect">
            <a:avLst/>
          </a:prstGeom>
          <a:noFill/>
          <a:ln/>
        </p:spPr>
        <p:txBody>
          <a:bodyPr wrap="square" rtlCol="0" anchor="ctr"/>
          <a:lstStyle/>
          <a:p>
            <a:pPr marL="0" indent="0" algn="just">
              <a:lnSpc>
                <a:spcPct val="115000"/>
              </a:lnSpc>
              <a:buNone/>
            </a:pPr>
            <a:endParaRPr lang="en-US" sz="1100" dirty="0"/>
          </a:p>
        </p:txBody>
      </p:sp>
      <p:pic>
        <p:nvPicPr>
          <p:cNvPr id="31" name="Graphic 30" descr="Children with solid fill">
            <a:extLst>
              <a:ext uri="{FF2B5EF4-FFF2-40B4-BE49-F238E27FC236}">
                <a16:creationId xmlns:a16="http://schemas.microsoft.com/office/drawing/2014/main" id="{96B43513-ACE5-828C-AC53-32B82FFA090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437509" y="2373268"/>
            <a:ext cx="1718672" cy="1718672"/>
          </a:xfrm>
          <a:prstGeom prst="rect">
            <a:avLst/>
          </a:prstGeom>
        </p:spPr>
      </p:pic>
    </p:spTree>
    <p:extLst>
      <p:ext uri="{BB962C8B-B14F-4D97-AF65-F5344CB8AC3E}">
        <p14:creationId xmlns:p14="http://schemas.microsoft.com/office/powerpoint/2010/main" val="2576295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F7B23-676A-8456-2124-E9DCC604D892}"/>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1F9D3A44-0CD5-C4AE-0105-9BEE1F3EEAFF}"/>
              </a:ext>
            </a:extLst>
          </p:cNvPr>
          <p:cNvSpPr/>
          <p:nvPr/>
        </p:nvSpPr>
        <p:spPr>
          <a:xfrm>
            <a:off x="0" y="0"/>
            <a:ext cx="9144000" cy="822960"/>
          </a:xfrm>
          <a:prstGeom prst="rect">
            <a:avLst/>
          </a:prstGeom>
          <a:solidFill>
            <a:srgbClr val="1A2744"/>
          </a:solidFill>
          <a:ln/>
        </p:spPr>
        <p:txBody>
          <a:bodyPr/>
          <a:lstStyle/>
          <a:p>
            <a:endParaRPr lang="en-US"/>
          </a:p>
        </p:txBody>
      </p:sp>
      <p:sp>
        <p:nvSpPr>
          <p:cNvPr id="3" name="Text 1">
            <a:extLst>
              <a:ext uri="{FF2B5EF4-FFF2-40B4-BE49-F238E27FC236}">
                <a16:creationId xmlns:a16="http://schemas.microsoft.com/office/drawing/2014/main" id="{4FE158DF-E6DF-1121-06E2-B7F2B8CDCEAA}"/>
              </a:ext>
            </a:extLst>
          </p:cNvPr>
          <p:cNvSpPr/>
          <p:nvPr/>
        </p:nvSpPr>
        <p:spPr>
          <a:xfrm>
            <a:off x="548640" y="91440"/>
            <a:ext cx="8046720" cy="640080"/>
          </a:xfrm>
          <a:prstGeom prst="rect">
            <a:avLst/>
          </a:prstGeom>
          <a:noFill/>
          <a:ln/>
        </p:spPr>
        <p:txBody>
          <a:bodyPr wrap="square" lIns="0" tIns="0" rIns="0" bIns="0" rtlCol="0" anchor="ctr"/>
          <a:lstStyle/>
          <a:p>
            <a:r>
              <a:rPr lang="en-US" sz="2600" b="1" dirty="0">
                <a:solidFill>
                  <a:srgbClr val="FFFFFF"/>
                </a:solidFill>
                <a:latin typeface="Georgia" pitchFamily="34" charset="0"/>
                <a:ea typeface="Georgia" pitchFamily="34" charset="-122"/>
                <a:cs typeface="Georgia" pitchFamily="34" charset="-120"/>
              </a:rPr>
              <a:t>Substituted Service</a:t>
            </a:r>
            <a:endParaRPr lang="en-US" sz="2600" dirty="0"/>
          </a:p>
        </p:txBody>
      </p:sp>
      <p:sp>
        <p:nvSpPr>
          <p:cNvPr id="4" name="Shape 2">
            <a:extLst>
              <a:ext uri="{FF2B5EF4-FFF2-40B4-BE49-F238E27FC236}">
                <a16:creationId xmlns:a16="http://schemas.microsoft.com/office/drawing/2014/main" id="{9948F665-3C3D-1C33-4FC9-503A394556F1}"/>
              </a:ext>
            </a:extLst>
          </p:cNvPr>
          <p:cNvSpPr/>
          <p:nvPr/>
        </p:nvSpPr>
        <p:spPr>
          <a:xfrm>
            <a:off x="353746" y="1012181"/>
            <a:ext cx="8424494" cy="3840480"/>
          </a:xfrm>
          <a:prstGeom prst="rect">
            <a:avLst/>
          </a:prstGeom>
          <a:solidFill>
            <a:srgbClr val="FFFFFF"/>
          </a:solidFill>
          <a:ln/>
          <a:effectLst>
            <a:outerShdw blurRad="50800" dist="25400" dir="8100000" algn="bl" rotWithShape="0">
              <a:srgbClr val="000000">
                <a:alpha val="10000"/>
              </a:srgbClr>
            </a:outerShdw>
          </a:effectLst>
        </p:spPr>
        <p:txBody>
          <a:bodyPr/>
          <a:lstStyle/>
          <a:p>
            <a:pPr algn="just" defTabSz="457200"/>
            <a:endParaRPr lang="en-US" sz="1150" dirty="0"/>
          </a:p>
          <a:p>
            <a:pPr algn="just" defTabSz="457200"/>
            <a:r>
              <a:rPr lang="en-US" sz="1150" dirty="0"/>
              <a:t>TRCP 106</a:t>
            </a:r>
          </a:p>
          <a:p>
            <a:pPr algn="just" defTabSz="457200"/>
            <a:r>
              <a:rPr lang="en-US" sz="1150" dirty="0"/>
              <a:t>Before seeking substituted service, the requesting party must attempt service. </a:t>
            </a:r>
          </a:p>
          <a:p>
            <a:pPr algn="just" defTabSz="457200"/>
            <a:endParaRPr lang="en-US" sz="1150" dirty="0"/>
          </a:p>
          <a:p>
            <a:pPr algn="just" defTabSz="457200"/>
            <a:r>
              <a:rPr lang="en-US" sz="1150" dirty="0"/>
              <a:t>A motion for substituted service must be supported by an affidavit sworn to before a notary or made under the penalty of perjury that:</a:t>
            </a:r>
          </a:p>
          <a:p>
            <a:pPr marL="228600" indent="-228600" algn="just" defTabSz="457200">
              <a:buAutoNum type="arabicParenR"/>
            </a:pPr>
            <a:r>
              <a:rPr lang="en-US" sz="1150" dirty="0"/>
              <a:t>Lists any location the party can probably be found (identify why you believe party is located at that location/use exhibits if needed).</a:t>
            </a:r>
          </a:p>
          <a:p>
            <a:pPr marL="228600" indent="-228600" algn="just" defTabSz="457200">
              <a:buAutoNum type="arabicParenR"/>
            </a:pPr>
            <a:r>
              <a:rPr lang="en-US" sz="1150" dirty="0"/>
              <a:t>Provides specific facts showing service has been attempted under TRCP 106 (a)(1) or (a)(2) at the location named but has not been successful.</a:t>
            </a:r>
          </a:p>
          <a:p>
            <a:pPr algn="just" defTabSz="457200"/>
            <a:endParaRPr lang="en-US" sz="1150" dirty="0"/>
          </a:p>
          <a:p>
            <a:pPr algn="just" defTabSz="457200"/>
            <a:r>
              <a:rPr lang="en-US" sz="1150" dirty="0"/>
              <a:t>The Court may authorize service:</a:t>
            </a:r>
          </a:p>
          <a:p>
            <a:pPr marL="228600" indent="-228600" algn="just" defTabSz="457200">
              <a:buAutoNum type="arabicParenR"/>
            </a:pPr>
            <a:r>
              <a:rPr lang="en-US" sz="1150" dirty="0"/>
              <a:t>By leaving a copy of the citation and petition with anyone older than 16 at the location specified in the statement, or</a:t>
            </a:r>
          </a:p>
          <a:p>
            <a:pPr marL="228600" indent="-228600" algn="just" defTabSz="457200">
              <a:buAutoNum type="arabicParenR"/>
            </a:pPr>
            <a:r>
              <a:rPr lang="en-US" sz="1150" dirty="0"/>
              <a:t>In any other manner, including electronically by social media, email, or other technology, that the statement shows will be reasonably effective to give the party notice of the suit.</a:t>
            </a:r>
          </a:p>
          <a:p>
            <a:pPr marL="228600" indent="-228600" algn="just" defTabSz="457200">
              <a:buAutoNum type="arabicParenR"/>
            </a:pPr>
            <a:endParaRPr lang="en-US" sz="1150" dirty="0"/>
          </a:p>
          <a:p>
            <a:pPr algn="just" defTabSz="457200"/>
            <a:r>
              <a:rPr lang="en-US" sz="1150" i="1" dirty="0"/>
              <a:t>Spanton v. Bellah</a:t>
            </a:r>
            <a:r>
              <a:rPr lang="en-US" sz="1150" dirty="0"/>
              <a:t>, 612 S.W.3d 314 (Tex. 2020)</a:t>
            </a:r>
          </a:p>
          <a:p>
            <a:pPr algn="just" defTabSz="457200"/>
            <a:r>
              <a:rPr lang="en-US" sz="1150" dirty="0"/>
              <a:t>Process server’s affidavit indicated attempted service was done at "</a:t>
            </a:r>
            <a:r>
              <a:rPr lang="en-US" sz="1150" i="1" dirty="0"/>
              <a:t>Heather</a:t>
            </a:r>
            <a:r>
              <a:rPr lang="en-US" sz="1150" b="1" i="1" u="sng" dirty="0"/>
              <a:t>s</a:t>
            </a:r>
            <a:r>
              <a:rPr lang="en-US" sz="1150" dirty="0"/>
              <a:t> Hill Dr." instead of "Heather </a:t>
            </a:r>
            <a:r>
              <a:rPr lang="en-US" sz="1150" i="1" dirty="0"/>
              <a:t>Hill</a:t>
            </a:r>
            <a:r>
              <a:rPr lang="en-US" sz="1150" b="1" i="1" dirty="0"/>
              <a:t>s.</a:t>
            </a:r>
            <a:r>
              <a:rPr lang="en-US" sz="1150" dirty="0"/>
              <a:t>“</a:t>
            </a:r>
          </a:p>
          <a:p>
            <a:pPr algn="just" defTabSz="457200"/>
            <a:r>
              <a:rPr lang="en-US" sz="1150" b="1" i="1" u="sng" dirty="0"/>
              <a:t>Service without strict compliance “invalid and of no effect.” </a:t>
            </a:r>
          </a:p>
          <a:p>
            <a:pPr algn="just" defTabSz="457200"/>
            <a:endParaRPr lang="en-US" sz="1150" dirty="0"/>
          </a:p>
          <a:p>
            <a:pPr algn="just" defTabSz="457200"/>
            <a:r>
              <a:rPr lang="en-US" sz="1150" dirty="0"/>
              <a:t>Order for substituted service should be specific, and service effected exactly as ordered. </a:t>
            </a:r>
          </a:p>
          <a:p>
            <a:pPr algn="just" defTabSz="457200"/>
            <a:endParaRPr lang="en-US" sz="1150" dirty="0"/>
          </a:p>
          <a:p>
            <a:pPr algn="just" defTabSz="457200"/>
            <a:r>
              <a:rPr lang="en-US" sz="1150" dirty="0"/>
              <a:t>If you request substituted service via publication, the Court may appoint an AAL. </a:t>
            </a:r>
          </a:p>
        </p:txBody>
      </p:sp>
      <p:sp>
        <p:nvSpPr>
          <p:cNvPr id="5" name="Text 3">
            <a:extLst>
              <a:ext uri="{FF2B5EF4-FFF2-40B4-BE49-F238E27FC236}">
                <a16:creationId xmlns:a16="http://schemas.microsoft.com/office/drawing/2014/main" id="{ECFD347F-B5E2-5CAC-F58F-85401945AA6B}"/>
              </a:ext>
            </a:extLst>
          </p:cNvPr>
          <p:cNvSpPr/>
          <p:nvPr/>
        </p:nvSpPr>
        <p:spPr>
          <a:xfrm>
            <a:off x="731520" y="1188720"/>
            <a:ext cx="7680960" cy="3566160"/>
          </a:xfrm>
          <a:prstGeom prst="rect">
            <a:avLst/>
          </a:prstGeom>
          <a:noFill/>
          <a:ln/>
        </p:spPr>
        <p:txBody>
          <a:bodyPr wrap="square" rtlCol="0" anchor="ctr"/>
          <a:lstStyle/>
          <a:p>
            <a:pPr marL="0" indent="0">
              <a:lnSpc>
                <a:spcPct val="120000"/>
              </a:lnSpc>
              <a:buNone/>
            </a:pPr>
            <a:endParaRPr lang="en-US" sz="1250" dirty="0"/>
          </a:p>
        </p:txBody>
      </p:sp>
      <p:sp>
        <p:nvSpPr>
          <p:cNvPr id="7" name="Text 5">
            <a:extLst>
              <a:ext uri="{FF2B5EF4-FFF2-40B4-BE49-F238E27FC236}">
                <a16:creationId xmlns:a16="http://schemas.microsoft.com/office/drawing/2014/main" id="{49E8F0F7-718C-84E0-BD0D-09BDE0583D32}"/>
              </a:ext>
            </a:extLst>
          </p:cNvPr>
          <p:cNvSpPr/>
          <p:nvPr/>
        </p:nvSpPr>
        <p:spPr>
          <a:xfrm>
            <a:off x="777240" y="1371599"/>
            <a:ext cx="7680960" cy="3220423"/>
          </a:xfrm>
          <a:prstGeom prst="rect">
            <a:avLst/>
          </a:prstGeom>
          <a:noFill/>
          <a:ln/>
        </p:spPr>
        <p:txBody>
          <a:bodyPr wrap="square" rtlCol="0" anchor="ctr"/>
          <a:lstStyle/>
          <a:p>
            <a:pPr marL="0" indent="0" algn="just">
              <a:lnSpc>
                <a:spcPct val="115000"/>
              </a:lnSpc>
              <a:buNone/>
            </a:pPr>
            <a:endParaRPr lang="en-US" sz="1150" dirty="0"/>
          </a:p>
        </p:txBody>
      </p:sp>
    </p:spTree>
    <p:extLst>
      <p:ext uri="{BB962C8B-B14F-4D97-AF65-F5344CB8AC3E}">
        <p14:creationId xmlns:p14="http://schemas.microsoft.com/office/powerpoint/2010/main" val="475793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4">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Depositions on Written Questions:</a:t>
            </a:r>
          </a:p>
          <a:p>
            <a:pPr marL="0" indent="0">
              <a:buNone/>
            </a:pPr>
            <a:r>
              <a:rPr lang="en-US" sz="2600" b="1" dirty="0">
                <a:solidFill>
                  <a:srgbClr val="FFFFFF"/>
                </a:solidFill>
                <a:latin typeface="Georgia" pitchFamily="34" charset="0"/>
                <a:ea typeface="Georgia" pitchFamily="34" charset="-122"/>
                <a:cs typeface="Georgia" pitchFamily="34" charset="-120"/>
              </a:rPr>
              <a:t>Estates Code vs. Civil Rules</a:t>
            </a:r>
            <a:endParaRPr lang="en-US" sz="2600" dirty="0"/>
          </a:p>
        </p:txBody>
      </p:sp>
      <p:sp>
        <p:nvSpPr>
          <p:cNvPr id="4" name="Shape 2"/>
          <p:cNvSpPr/>
          <p:nvPr/>
        </p:nvSpPr>
        <p:spPr>
          <a:xfrm>
            <a:off x="457200" y="1051560"/>
            <a:ext cx="3931920" cy="34747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457200" y="1051560"/>
            <a:ext cx="3931920" cy="54864"/>
          </a:xfrm>
          <a:prstGeom prst="rect">
            <a:avLst/>
          </a:prstGeom>
          <a:solidFill>
            <a:srgbClr val="C5872D"/>
          </a:solidFill>
          <a:ln/>
        </p:spPr>
        <p:txBody>
          <a:bodyPr/>
          <a:lstStyle/>
          <a:p>
            <a:endParaRPr lang="en-US"/>
          </a:p>
        </p:txBody>
      </p:sp>
      <p:sp>
        <p:nvSpPr>
          <p:cNvPr id="6" name="Text 4"/>
          <p:cNvSpPr/>
          <p:nvPr/>
        </p:nvSpPr>
        <p:spPr>
          <a:xfrm>
            <a:off x="685800" y="1234440"/>
            <a:ext cx="3474720" cy="320040"/>
          </a:xfrm>
          <a:prstGeom prst="rect">
            <a:avLst/>
          </a:prstGeom>
          <a:noFill/>
          <a:ln/>
        </p:spPr>
        <p:txBody>
          <a:bodyPr wrap="square" lIns="0" tIns="0" rIns="0" bIns="0" rtlCol="0" anchor="ctr"/>
          <a:lstStyle/>
          <a:p>
            <a:pPr marL="0" indent="0">
              <a:buNone/>
            </a:pPr>
            <a:r>
              <a:rPr lang="en-US" sz="1500" b="1" dirty="0">
                <a:solidFill>
                  <a:srgbClr val="1A2744"/>
                </a:solidFill>
                <a:latin typeface="Georgia" pitchFamily="34" charset="0"/>
                <a:ea typeface="Georgia" pitchFamily="34" charset="-122"/>
                <a:cs typeface="Georgia" pitchFamily="34" charset="-120"/>
              </a:rPr>
              <a:t>Estates Code Method</a:t>
            </a:r>
            <a:endParaRPr lang="en-US" sz="1500" dirty="0"/>
          </a:p>
        </p:txBody>
      </p:sp>
      <p:sp>
        <p:nvSpPr>
          <p:cNvPr id="7" name="Text 5"/>
          <p:cNvSpPr/>
          <p:nvPr/>
        </p:nvSpPr>
        <p:spPr>
          <a:xfrm>
            <a:off x="685800" y="1554480"/>
            <a:ext cx="3474720" cy="228600"/>
          </a:xfrm>
          <a:prstGeom prst="rect">
            <a:avLst/>
          </a:prstGeom>
          <a:noFill/>
          <a:ln/>
        </p:spPr>
        <p:txBody>
          <a:bodyPr wrap="square" lIns="0" tIns="0" rIns="0" bIns="0" rtlCol="0" anchor="ctr"/>
          <a:lstStyle/>
          <a:p>
            <a:pPr marL="0" indent="0">
              <a:buNone/>
            </a:pPr>
            <a:r>
              <a:rPr lang="en-US" sz="1100" b="1" dirty="0">
                <a:solidFill>
                  <a:srgbClr val="C5872D"/>
                </a:solidFill>
                <a:latin typeface="Calibri" pitchFamily="34" charset="0"/>
                <a:ea typeface="Calibri" pitchFamily="34" charset="-122"/>
                <a:cs typeface="Calibri" pitchFamily="34" charset="-120"/>
              </a:rPr>
              <a:t>EC §§ 51.203 &amp; 1051.253</a:t>
            </a:r>
            <a:endParaRPr lang="en-US" sz="1100" dirty="0"/>
          </a:p>
        </p:txBody>
      </p:sp>
      <p:sp>
        <p:nvSpPr>
          <p:cNvPr id="8" name="Text 6"/>
          <p:cNvSpPr/>
          <p:nvPr/>
        </p:nvSpPr>
        <p:spPr>
          <a:xfrm>
            <a:off x="685800" y="1828800"/>
            <a:ext cx="3474720" cy="2468880"/>
          </a:xfrm>
          <a:prstGeom prst="rect">
            <a:avLst/>
          </a:prstGeom>
          <a:noFill/>
          <a:ln/>
        </p:spPr>
        <p:txBody>
          <a:bodyPr wrap="square" rtlCol="0" anchor="ctr"/>
          <a:lstStyle/>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When: </a:t>
            </a:r>
            <a:r>
              <a:rPr lang="en-US" sz="1150" dirty="0">
                <a:solidFill>
                  <a:srgbClr val="2D3748"/>
                </a:solidFill>
                <a:latin typeface="Calibri" pitchFamily="34" charset="0"/>
                <a:ea typeface="Calibri" pitchFamily="34" charset="-122"/>
                <a:cs typeface="Calibri" pitchFamily="34" charset="-120"/>
              </a:rPr>
              <a:t>No opposing party or attorney of record (not an AAL)</a:t>
            </a:r>
            <a:endParaRPr lang="en-US" sz="1150" dirty="0"/>
          </a:p>
          <a:p>
            <a:pPr marL="0" indent="0" algn="just">
              <a:lnSpc>
                <a:spcPct val="120000"/>
              </a:lnSpc>
              <a:buNone/>
            </a:pPr>
            <a:endParaRPr lang="en-US" sz="1150" dirty="0"/>
          </a:p>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Process: </a:t>
            </a:r>
            <a:r>
              <a:rPr lang="en-US" sz="1150" dirty="0">
                <a:solidFill>
                  <a:srgbClr val="2D3748"/>
                </a:solidFill>
                <a:latin typeface="Calibri" pitchFamily="34" charset="0"/>
                <a:ea typeface="Calibri" pitchFamily="34" charset="-122"/>
                <a:cs typeface="Calibri" pitchFamily="34" charset="-120"/>
              </a:rPr>
              <a:t>File notice of intention + interrogatories with clerk → Clerk posts → 10-day wait → Deposition may be taken</a:t>
            </a:r>
            <a:endParaRPr lang="en-US" sz="1150" dirty="0"/>
          </a:p>
          <a:p>
            <a:pPr marL="0" indent="0" algn="just">
              <a:lnSpc>
                <a:spcPct val="120000"/>
              </a:lnSpc>
              <a:buNone/>
            </a:pPr>
            <a:endParaRPr lang="en-US" sz="1150" dirty="0"/>
          </a:p>
          <a:p>
            <a:pPr marL="0" indent="0" algn="just">
              <a:lnSpc>
                <a:spcPct val="120000"/>
              </a:lnSpc>
              <a:buNone/>
            </a:pPr>
            <a:r>
              <a:rPr lang="en-US" sz="1150" dirty="0">
                <a:solidFill>
                  <a:srgbClr val="2D3748"/>
                </a:solidFill>
                <a:latin typeface="Calibri" pitchFamily="34" charset="0"/>
                <a:ea typeface="Calibri" pitchFamily="34" charset="-122"/>
                <a:cs typeface="Calibri" pitchFamily="34" charset="-120"/>
              </a:rPr>
              <a:t>Judge may file cross-interrogatories if no person appears</a:t>
            </a:r>
            <a:endParaRPr lang="en-US" sz="1150" dirty="0"/>
          </a:p>
          <a:p>
            <a:pPr marL="0" indent="0" algn="just">
              <a:lnSpc>
                <a:spcPct val="120000"/>
              </a:lnSpc>
              <a:buNone/>
            </a:pPr>
            <a:endParaRPr lang="en-US" sz="1150" dirty="0"/>
          </a:p>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Required </a:t>
            </a:r>
            <a:r>
              <a:rPr lang="en-US" sz="1150" dirty="0">
                <a:solidFill>
                  <a:srgbClr val="2D3748"/>
                </a:solidFill>
                <a:latin typeface="Calibri" pitchFamily="34" charset="0"/>
                <a:ea typeface="Calibri" pitchFamily="34" charset="-122"/>
                <a:cs typeface="Calibri" pitchFamily="34" charset="-120"/>
              </a:rPr>
              <a:t>for proving up a will when no contest filed. EC § 256.155</a:t>
            </a:r>
            <a:endParaRPr lang="en-US" sz="1150" dirty="0"/>
          </a:p>
        </p:txBody>
      </p:sp>
      <p:sp>
        <p:nvSpPr>
          <p:cNvPr id="9" name="Shape 7"/>
          <p:cNvSpPr/>
          <p:nvPr/>
        </p:nvSpPr>
        <p:spPr>
          <a:xfrm>
            <a:off x="4754880" y="1051560"/>
            <a:ext cx="3931920" cy="34747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Shape 8"/>
          <p:cNvSpPr/>
          <p:nvPr/>
        </p:nvSpPr>
        <p:spPr>
          <a:xfrm>
            <a:off x="4754880" y="1051560"/>
            <a:ext cx="3931920" cy="54864"/>
          </a:xfrm>
          <a:prstGeom prst="rect">
            <a:avLst/>
          </a:prstGeom>
          <a:solidFill>
            <a:srgbClr val="1A2744"/>
          </a:solidFill>
          <a:ln/>
        </p:spPr>
        <p:txBody>
          <a:bodyPr/>
          <a:lstStyle/>
          <a:p>
            <a:endParaRPr lang="en-US"/>
          </a:p>
        </p:txBody>
      </p:sp>
      <p:sp>
        <p:nvSpPr>
          <p:cNvPr id="11" name="Text 9"/>
          <p:cNvSpPr/>
          <p:nvPr/>
        </p:nvSpPr>
        <p:spPr>
          <a:xfrm>
            <a:off x="4983480" y="1234440"/>
            <a:ext cx="3474720" cy="320040"/>
          </a:xfrm>
          <a:prstGeom prst="rect">
            <a:avLst/>
          </a:prstGeom>
          <a:noFill/>
          <a:ln/>
        </p:spPr>
        <p:txBody>
          <a:bodyPr wrap="square" lIns="0" tIns="0" rIns="0" bIns="0" rtlCol="0" anchor="ctr"/>
          <a:lstStyle/>
          <a:p>
            <a:pPr marL="0" indent="0">
              <a:buNone/>
            </a:pPr>
            <a:r>
              <a:rPr lang="en-US" sz="1500" b="1" dirty="0">
                <a:solidFill>
                  <a:srgbClr val="1A2744"/>
                </a:solidFill>
                <a:latin typeface="Georgia" pitchFamily="34" charset="0"/>
                <a:ea typeface="Georgia" pitchFamily="34" charset="-122"/>
                <a:cs typeface="Georgia" pitchFamily="34" charset="-120"/>
              </a:rPr>
              <a:t>Civil Rules Method</a:t>
            </a:r>
            <a:endParaRPr lang="en-US" sz="1500" dirty="0"/>
          </a:p>
        </p:txBody>
      </p:sp>
      <p:sp>
        <p:nvSpPr>
          <p:cNvPr id="12" name="Text 10"/>
          <p:cNvSpPr/>
          <p:nvPr/>
        </p:nvSpPr>
        <p:spPr>
          <a:xfrm>
            <a:off x="4983480" y="1554480"/>
            <a:ext cx="3474720" cy="228600"/>
          </a:xfrm>
          <a:prstGeom prst="rect">
            <a:avLst/>
          </a:prstGeom>
          <a:noFill/>
          <a:ln/>
        </p:spPr>
        <p:txBody>
          <a:bodyPr wrap="square" lIns="0" tIns="0" rIns="0" bIns="0" rtlCol="0" anchor="ctr"/>
          <a:lstStyle/>
          <a:p>
            <a:pPr marL="0" indent="0">
              <a:buNone/>
            </a:pPr>
            <a:r>
              <a:rPr lang="en-US" sz="1100" b="1" dirty="0">
                <a:solidFill>
                  <a:srgbClr val="C5872D"/>
                </a:solidFill>
                <a:latin typeface="Calibri" pitchFamily="34" charset="0"/>
                <a:ea typeface="Calibri" pitchFamily="34" charset="-122"/>
                <a:cs typeface="Calibri" pitchFamily="34" charset="-120"/>
              </a:rPr>
              <a:t>TRCP 200.1</a:t>
            </a:r>
            <a:endParaRPr lang="en-US" sz="1100" dirty="0"/>
          </a:p>
        </p:txBody>
      </p:sp>
      <p:sp>
        <p:nvSpPr>
          <p:cNvPr id="13" name="Text 11"/>
          <p:cNvSpPr/>
          <p:nvPr/>
        </p:nvSpPr>
        <p:spPr>
          <a:xfrm>
            <a:off x="4983480" y="1828800"/>
            <a:ext cx="3474720" cy="2468880"/>
          </a:xfrm>
          <a:prstGeom prst="rect">
            <a:avLst/>
          </a:prstGeom>
          <a:noFill/>
          <a:ln/>
        </p:spPr>
        <p:txBody>
          <a:bodyPr wrap="square" rtlCol="0" anchor="ctr"/>
          <a:lstStyle/>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When: </a:t>
            </a:r>
            <a:r>
              <a:rPr lang="en-US" sz="1150" dirty="0">
                <a:solidFill>
                  <a:srgbClr val="2D3748"/>
                </a:solidFill>
                <a:latin typeface="Calibri" pitchFamily="34" charset="0"/>
                <a:ea typeface="Calibri" pitchFamily="34" charset="-122"/>
                <a:cs typeface="Calibri" pitchFamily="34" charset="-120"/>
              </a:rPr>
              <a:t>Always when there IS an opposing party or attorney of record</a:t>
            </a:r>
            <a:endParaRPr lang="en-US" sz="1150" dirty="0"/>
          </a:p>
          <a:p>
            <a:pPr marL="0" indent="0" algn="just">
              <a:lnSpc>
                <a:spcPct val="120000"/>
              </a:lnSpc>
              <a:buNone/>
            </a:pPr>
            <a:endParaRPr lang="en-US" sz="1150" dirty="0"/>
          </a:p>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Written questions: </a:t>
            </a:r>
            <a:r>
              <a:rPr lang="en-US" sz="1150" dirty="0">
                <a:solidFill>
                  <a:srgbClr val="2D3748"/>
                </a:solidFill>
                <a:latin typeface="Calibri" pitchFamily="34" charset="0"/>
                <a:ea typeface="Calibri" pitchFamily="34" charset="-122"/>
                <a:cs typeface="Calibri" pitchFamily="34" charset="-120"/>
              </a:rPr>
              <a:t>Serve witness + all parties (incl. AAL) with notice; 20-day wait</a:t>
            </a:r>
            <a:endParaRPr lang="en-US" sz="1150" dirty="0"/>
          </a:p>
          <a:p>
            <a:pPr marL="0" indent="0" algn="just">
              <a:lnSpc>
                <a:spcPct val="120000"/>
              </a:lnSpc>
              <a:buNone/>
            </a:pPr>
            <a:endParaRPr lang="en-US" sz="1150" dirty="0"/>
          </a:p>
          <a:p>
            <a:pPr marL="0" indent="0" algn="just">
              <a:lnSpc>
                <a:spcPct val="120000"/>
              </a:lnSpc>
              <a:buNone/>
            </a:pPr>
            <a:r>
              <a:rPr lang="en-US" sz="1150" i="1" dirty="0">
                <a:solidFill>
                  <a:srgbClr val="2D3748"/>
                </a:solidFill>
                <a:latin typeface="Calibri" pitchFamily="34" charset="0"/>
                <a:ea typeface="Calibri" pitchFamily="34" charset="-122"/>
                <a:cs typeface="Calibri" pitchFamily="34" charset="-120"/>
              </a:rPr>
              <a:t>AAL should participate in the deposition</a:t>
            </a:r>
            <a:endParaRPr lang="en-US" sz="11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7E849-225F-0A94-3646-7698A428A44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D75F06E4-F559-AE96-A692-5E8A6AA30AE6}"/>
              </a:ext>
            </a:extLst>
          </p:cNvPr>
          <p:cNvSpPr/>
          <p:nvPr/>
        </p:nvSpPr>
        <p:spPr>
          <a:xfrm>
            <a:off x="0" y="0"/>
            <a:ext cx="9144000" cy="822960"/>
          </a:xfrm>
          <a:prstGeom prst="rect">
            <a:avLst/>
          </a:prstGeom>
          <a:solidFill>
            <a:srgbClr val="1A2744"/>
          </a:solidFill>
          <a:ln/>
        </p:spPr>
        <p:txBody>
          <a:bodyPr/>
          <a:lstStyle/>
          <a:p>
            <a:endParaRPr lang="en-US"/>
          </a:p>
        </p:txBody>
      </p:sp>
      <p:sp>
        <p:nvSpPr>
          <p:cNvPr id="3" name="Text 1">
            <a:extLst>
              <a:ext uri="{FF2B5EF4-FFF2-40B4-BE49-F238E27FC236}">
                <a16:creationId xmlns:a16="http://schemas.microsoft.com/office/drawing/2014/main" id="{728B11C3-132B-CFA9-8675-3E65721F7405}"/>
              </a:ext>
            </a:extLst>
          </p:cNvPr>
          <p:cNvSpPr/>
          <p:nvPr/>
        </p:nvSpPr>
        <p:spPr>
          <a:xfrm>
            <a:off x="548640" y="91440"/>
            <a:ext cx="8046720" cy="640080"/>
          </a:xfrm>
          <a:prstGeom prst="rect">
            <a:avLst/>
          </a:prstGeom>
          <a:noFill/>
          <a:ln/>
        </p:spPr>
        <p:txBody>
          <a:bodyPr wrap="square" lIns="0" tIns="0" rIns="0" bIns="0" rtlCol="0" anchor="ctr"/>
          <a:lstStyle/>
          <a:p>
            <a:r>
              <a:rPr lang="en-US" sz="2600" b="1" dirty="0">
                <a:solidFill>
                  <a:srgbClr val="FFFFFF"/>
                </a:solidFill>
                <a:latin typeface="Georgia" pitchFamily="34" charset="0"/>
                <a:ea typeface="Georgia" pitchFamily="34" charset="-122"/>
                <a:cs typeface="Georgia" pitchFamily="34" charset="-120"/>
              </a:rPr>
              <a:t>Denton County Hearing Request Checklists</a:t>
            </a:r>
            <a:endParaRPr lang="en-US" sz="2600" dirty="0"/>
          </a:p>
        </p:txBody>
      </p:sp>
      <p:sp>
        <p:nvSpPr>
          <p:cNvPr id="4" name="Shape 2">
            <a:extLst>
              <a:ext uri="{FF2B5EF4-FFF2-40B4-BE49-F238E27FC236}">
                <a16:creationId xmlns:a16="http://schemas.microsoft.com/office/drawing/2014/main" id="{435271F4-3942-BCE6-DFE6-02384E8AA88F}"/>
              </a:ext>
            </a:extLst>
          </p:cNvPr>
          <p:cNvSpPr/>
          <p:nvPr/>
        </p:nvSpPr>
        <p:spPr>
          <a:xfrm>
            <a:off x="263236" y="1012181"/>
            <a:ext cx="8515004" cy="3840480"/>
          </a:xfrm>
          <a:prstGeom prst="rect">
            <a:avLst/>
          </a:prstGeom>
          <a:solidFill>
            <a:srgbClr val="FFFFFF"/>
          </a:solidFill>
          <a:ln/>
          <a:effectLst>
            <a:outerShdw blurRad="50800" dist="25400" dir="8100000" algn="bl" rotWithShape="0">
              <a:srgbClr val="000000">
                <a:alpha val="10000"/>
              </a:srgbClr>
            </a:outerShdw>
          </a:effectLst>
        </p:spPr>
        <p:txBody>
          <a:bodyPr/>
          <a:lstStyle/>
          <a:p>
            <a:pPr algn="just" defTabSz="457200"/>
            <a:endParaRPr lang="en-US" sz="1150" dirty="0"/>
          </a:p>
        </p:txBody>
      </p:sp>
      <p:sp>
        <p:nvSpPr>
          <p:cNvPr id="5" name="Text 3">
            <a:extLst>
              <a:ext uri="{FF2B5EF4-FFF2-40B4-BE49-F238E27FC236}">
                <a16:creationId xmlns:a16="http://schemas.microsoft.com/office/drawing/2014/main" id="{63EEC14C-479D-E6C1-C3E0-2706F9ED5BCE}"/>
              </a:ext>
            </a:extLst>
          </p:cNvPr>
          <p:cNvSpPr/>
          <p:nvPr/>
        </p:nvSpPr>
        <p:spPr>
          <a:xfrm>
            <a:off x="731520" y="1188720"/>
            <a:ext cx="7680960" cy="3566160"/>
          </a:xfrm>
          <a:prstGeom prst="rect">
            <a:avLst/>
          </a:prstGeom>
          <a:noFill/>
          <a:ln/>
        </p:spPr>
        <p:txBody>
          <a:bodyPr wrap="square" rtlCol="0" anchor="ctr"/>
          <a:lstStyle/>
          <a:p>
            <a:pPr marL="0" indent="0">
              <a:lnSpc>
                <a:spcPct val="120000"/>
              </a:lnSpc>
              <a:buNone/>
            </a:pPr>
            <a:endParaRPr lang="en-US" sz="1250" dirty="0"/>
          </a:p>
        </p:txBody>
      </p:sp>
      <p:sp>
        <p:nvSpPr>
          <p:cNvPr id="7" name="Text 5">
            <a:extLst>
              <a:ext uri="{FF2B5EF4-FFF2-40B4-BE49-F238E27FC236}">
                <a16:creationId xmlns:a16="http://schemas.microsoft.com/office/drawing/2014/main" id="{BD61AFAF-9B52-237D-F98D-CDD48FC1D273}"/>
              </a:ext>
            </a:extLst>
          </p:cNvPr>
          <p:cNvSpPr/>
          <p:nvPr/>
        </p:nvSpPr>
        <p:spPr>
          <a:xfrm>
            <a:off x="777240" y="1371599"/>
            <a:ext cx="7680960" cy="3220423"/>
          </a:xfrm>
          <a:prstGeom prst="rect">
            <a:avLst/>
          </a:prstGeom>
          <a:noFill/>
          <a:ln/>
        </p:spPr>
        <p:txBody>
          <a:bodyPr wrap="square" rtlCol="0" anchor="ctr"/>
          <a:lstStyle/>
          <a:p>
            <a:pPr marL="0" indent="0" algn="just">
              <a:lnSpc>
                <a:spcPct val="115000"/>
              </a:lnSpc>
              <a:buNone/>
            </a:pPr>
            <a:endParaRPr lang="en-US" sz="1150" dirty="0"/>
          </a:p>
        </p:txBody>
      </p:sp>
      <p:pic>
        <p:nvPicPr>
          <p:cNvPr id="8" name="Picture 7">
            <a:extLst>
              <a:ext uri="{FF2B5EF4-FFF2-40B4-BE49-F238E27FC236}">
                <a16:creationId xmlns:a16="http://schemas.microsoft.com/office/drawing/2014/main" id="{4193ECAC-AA40-D278-BC40-5FC1BB4F698A}"/>
              </a:ext>
            </a:extLst>
          </p:cNvPr>
          <p:cNvPicPr>
            <a:picLocks noChangeAspect="1"/>
          </p:cNvPicPr>
          <p:nvPr/>
        </p:nvPicPr>
        <p:blipFill>
          <a:blip r:embed="rId3"/>
          <a:stretch>
            <a:fillRect/>
          </a:stretch>
        </p:blipFill>
        <p:spPr>
          <a:xfrm>
            <a:off x="179118" y="1012181"/>
            <a:ext cx="8773749" cy="3648584"/>
          </a:xfrm>
          <a:prstGeom prst="rect">
            <a:avLst/>
          </a:prstGeom>
        </p:spPr>
      </p:pic>
    </p:spTree>
    <p:extLst>
      <p:ext uri="{BB962C8B-B14F-4D97-AF65-F5344CB8AC3E}">
        <p14:creationId xmlns:p14="http://schemas.microsoft.com/office/powerpoint/2010/main" val="3629373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Notice vs. Citation: Key Distinctions</a:t>
            </a:r>
            <a:endParaRPr lang="en-US" sz="2600" dirty="0"/>
          </a:p>
        </p:txBody>
      </p:sp>
      <p:sp>
        <p:nvSpPr>
          <p:cNvPr id="4" name="Shape 2"/>
          <p:cNvSpPr/>
          <p:nvPr/>
        </p:nvSpPr>
        <p:spPr>
          <a:xfrm>
            <a:off x="457200" y="1097280"/>
            <a:ext cx="3931920" cy="35661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457200" y="1097280"/>
            <a:ext cx="3931920" cy="54864"/>
          </a:xfrm>
          <a:prstGeom prst="rect">
            <a:avLst/>
          </a:prstGeom>
          <a:solidFill>
            <a:srgbClr val="C5872D"/>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731520" y="1371600"/>
            <a:ext cx="365760" cy="365760"/>
          </a:xfrm>
          <a:prstGeom prst="rect">
            <a:avLst/>
          </a:prstGeom>
        </p:spPr>
      </p:pic>
      <p:sp>
        <p:nvSpPr>
          <p:cNvPr id="7" name="Text 4"/>
          <p:cNvSpPr/>
          <p:nvPr/>
        </p:nvSpPr>
        <p:spPr>
          <a:xfrm>
            <a:off x="1234440" y="1371600"/>
            <a:ext cx="2743200" cy="365760"/>
          </a:xfrm>
          <a:prstGeom prst="rect">
            <a:avLst/>
          </a:prstGeom>
          <a:noFill/>
          <a:ln/>
        </p:spPr>
        <p:txBody>
          <a:bodyPr wrap="square" lIns="0" tIns="0" rIns="0" bIns="0" rtlCol="0" anchor="ctr"/>
          <a:lstStyle/>
          <a:p>
            <a:pPr marL="0" indent="0">
              <a:buNone/>
            </a:pPr>
            <a:r>
              <a:rPr lang="en-US" sz="2000" b="1" dirty="0">
                <a:solidFill>
                  <a:srgbClr val="1A2744"/>
                </a:solidFill>
                <a:latin typeface="Georgia" pitchFamily="34" charset="0"/>
                <a:ea typeface="Georgia" pitchFamily="34" charset="-122"/>
                <a:cs typeface="Georgia" pitchFamily="34" charset="-120"/>
              </a:rPr>
              <a:t>NOTICE</a:t>
            </a:r>
            <a:endParaRPr lang="en-US" sz="2000" dirty="0"/>
          </a:p>
        </p:txBody>
      </p:sp>
      <p:sp>
        <p:nvSpPr>
          <p:cNvPr id="8" name="Text 5"/>
          <p:cNvSpPr/>
          <p:nvPr/>
        </p:nvSpPr>
        <p:spPr>
          <a:xfrm>
            <a:off x="731520" y="1965960"/>
            <a:ext cx="3383280" cy="2468880"/>
          </a:xfrm>
          <a:prstGeom prst="rect">
            <a:avLst/>
          </a:prstGeom>
          <a:noFill/>
          <a:ln/>
        </p:spPr>
        <p:txBody>
          <a:bodyPr wrap="square" rtlCol="0" anchor="ctr"/>
          <a:lstStyle/>
          <a:p>
            <a:pPr marL="0" indent="0" algn="just">
              <a:lnSpc>
                <a:spcPct val="130000"/>
              </a:lnSpc>
              <a:buNone/>
            </a:pPr>
            <a:r>
              <a:rPr lang="en-US" sz="1350" dirty="0">
                <a:solidFill>
                  <a:srgbClr val="2D3748"/>
                </a:solidFill>
                <a:latin typeface="Calibri" pitchFamily="34" charset="0"/>
                <a:ea typeface="Calibri" pitchFamily="34" charset="-122"/>
                <a:cs typeface="Calibri" pitchFamily="34" charset="-120"/>
              </a:rPr>
              <a:t>A notification required by law that </a:t>
            </a:r>
            <a:r>
              <a:rPr lang="en-US" sz="1350" b="1" dirty="0">
                <a:solidFill>
                  <a:srgbClr val="2D3748"/>
                </a:solidFill>
                <a:latin typeface="Calibri" pitchFamily="34" charset="0"/>
                <a:ea typeface="Calibri" pitchFamily="34" charset="-122"/>
                <a:cs typeface="Calibri" pitchFamily="34" charset="-120"/>
              </a:rPr>
              <a:t>informs</a:t>
            </a:r>
            <a:r>
              <a:rPr lang="en-US" sz="1350" dirty="0">
                <a:solidFill>
                  <a:srgbClr val="2D3748"/>
                </a:solidFill>
                <a:latin typeface="Calibri" pitchFamily="34" charset="0"/>
                <a:ea typeface="Calibri" pitchFamily="34" charset="-122"/>
                <a:cs typeface="Calibri" pitchFamily="34" charset="-120"/>
              </a:rPr>
              <a:t> rather than commands the recipient.</a:t>
            </a:r>
            <a:endParaRPr lang="en-US" sz="1350" dirty="0"/>
          </a:p>
          <a:p>
            <a:pPr marL="0" indent="0" algn="just">
              <a:lnSpc>
                <a:spcPct val="130000"/>
              </a:lnSpc>
              <a:buNone/>
            </a:pPr>
            <a:endParaRPr lang="en-US" sz="1350" dirty="0"/>
          </a:p>
          <a:p>
            <a:pPr marL="0" indent="0" algn="just">
              <a:lnSpc>
                <a:spcPct val="130000"/>
              </a:lnSpc>
              <a:buNone/>
            </a:pPr>
            <a:r>
              <a:rPr lang="en-US" sz="1350" dirty="0">
                <a:solidFill>
                  <a:srgbClr val="2D3748"/>
                </a:solidFill>
                <a:latin typeface="Calibri" pitchFamily="34" charset="0"/>
                <a:ea typeface="Calibri" pitchFamily="34" charset="-122"/>
                <a:cs typeface="Calibri" pitchFamily="34" charset="-120"/>
              </a:rPr>
              <a:t>Often done by a party rather than the court or clerk.</a:t>
            </a:r>
            <a:endParaRPr lang="en-US" sz="1350" dirty="0"/>
          </a:p>
          <a:p>
            <a:pPr marL="0" indent="0" algn="just">
              <a:lnSpc>
                <a:spcPct val="130000"/>
              </a:lnSpc>
              <a:buNone/>
            </a:pPr>
            <a:endParaRPr lang="en-US" sz="1350" dirty="0"/>
          </a:p>
          <a:p>
            <a:pPr marL="0" indent="0" algn="just">
              <a:lnSpc>
                <a:spcPct val="130000"/>
              </a:lnSpc>
              <a:buNone/>
            </a:pPr>
            <a:r>
              <a:rPr lang="en-US" sz="1350" dirty="0">
                <a:solidFill>
                  <a:srgbClr val="2D3748"/>
                </a:solidFill>
                <a:latin typeface="Calibri" pitchFamily="34" charset="0"/>
                <a:ea typeface="Calibri" pitchFamily="34" charset="-122"/>
                <a:cs typeface="Calibri" pitchFamily="34" charset="-120"/>
              </a:rPr>
              <a:t>Tells interested persons about pending actions and proceedings.</a:t>
            </a:r>
            <a:endParaRPr lang="en-US" sz="1350" dirty="0"/>
          </a:p>
        </p:txBody>
      </p:sp>
      <p:sp>
        <p:nvSpPr>
          <p:cNvPr id="9" name="Shape 6"/>
          <p:cNvSpPr/>
          <p:nvPr/>
        </p:nvSpPr>
        <p:spPr>
          <a:xfrm>
            <a:off x="4754880" y="1097280"/>
            <a:ext cx="3931920" cy="35661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Shape 7"/>
          <p:cNvSpPr/>
          <p:nvPr/>
        </p:nvSpPr>
        <p:spPr>
          <a:xfrm>
            <a:off x="4754880" y="1097280"/>
            <a:ext cx="3931920" cy="54864"/>
          </a:xfrm>
          <a:prstGeom prst="rect">
            <a:avLst/>
          </a:prstGeom>
          <a:solidFill>
            <a:srgbClr val="1A2744"/>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5029200" y="1371600"/>
            <a:ext cx="365760" cy="365760"/>
          </a:xfrm>
          <a:prstGeom prst="rect">
            <a:avLst/>
          </a:prstGeom>
        </p:spPr>
      </p:pic>
      <p:sp>
        <p:nvSpPr>
          <p:cNvPr id="12" name="Text 8"/>
          <p:cNvSpPr/>
          <p:nvPr/>
        </p:nvSpPr>
        <p:spPr>
          <a:xfrm>
            <a:off x="5532120" y="1371600"/>
            <a:ext cx="2743200" cy="365760"/>
          </a:xfrm>
          <a:prstGeom prst="rect">
            <a:avLst/>
          </a:prstGeom>
          <a:noFill/>
          <a:ln/>
        </p:spPr>
        <p:txBody>
          <a:bodyPr wrap="square" lIns="0" tIns="0" rIns="0" bIns="0" rtlCol="0" anchor="ctr"/>
          <a:lstStyle/>
          <a:p>
            <a:pPr marL="0" indent="0">
              <a:buNone/>
            </a:pPr>
            <a:r>
              <a:rPr lang="en-US" sz="2000" b="1" dirty="0">
                <a:solidFill>
                  <a:srgbClr val="1A2744"/>
                </a:solidFill>
                <a:latin typeface="Georgia" pitchFamily="34" charset="0"/>
                <a:ea typeface="Georgia" pitchFamily="34" charset="-122"/>
                <a:cs typeface="Georgia" pitchFamily="34" charset="-120"/>
              </a:rPr>
              <a:t>CITATION</a:t>
            </a:r>
            <a:endParaRPr lang="en-US" sz="2000" dirty="0"/>
          </a:p>
        </p:txBody>
      </p:sp>
      <p:sp>
        <p:nvSpPr>
          <p:cNvPr id="13" name="Text 9"/>
          <p:cNvSpPr/>
          <p:nvPr/>
        </p:nvSpPr>
        <p:spPr>
          <a:xfrm>
            <a:off x="5029200" y="1965960"/>
            <a:ext cx="3383280" cy="2468880"/>
          </a:xfrm>
          <a:prstGeom prst="rect">
            <a:avLst/>
          </a:prstGeom>
          <a:noFill/>
          <a:ln/>
        </p:spPr>
        <p:txBody>
          <a:bodyPr wrap="square" rtlCol="0" anchor="ctr"/>
          <a:lstStyle/>
          <a:p>
            <a:pPr marL="0" indent="0" algn="just">
              <a:lnSpc>
                <a:spcPct val="130000"/>
              </a:lnSpc>
              <a:buNone/>
            </a:pPr>
            <a:r>
              <a:rPr lang="en-US" sz="1350" dirty="0">
                <a:solidFill>
                  <a:srgbClr val="2D3748"/>
                </a:solidFill>
                <a:latin typeface="Calibri" pitchFamily="34" charset="0"/>
                <a:ea typeface="Calibri" pitchFamily="34" charset="-122"/>
                <a:cs typeface="Calibri" pitchFamily="34" charset="-120"/>
              </a:rPr>
              <a:t>A court-issued writ that </a:t>
            </a:r>
            <a:r>
              <a:rPr lang="en-US" sz="1350" b="1" dirty="0">
                <a:solidFill>
                  <a:srgbClr val="2D3748"/>
                </a:solidFill>
                <a:latin typeface="Calibri" pitchFamily="34" charset="0"/>
                <a:ea typeface="Calibri" pitchFamily="34" charset="-122"/>
                <a:cs typeface="Calibri" pitchFamily="34" charset="-120"/>
              </a:rPr>
              <a:t>commands</a:t>
            </a:r>
            <a:r>
              <a:rPr lang="en-US" sz="1350" dirty="0">
                <a:solidFill>
                  <a:srgbClr val="2D3748"/>
                </a:solidFill>
                <a:latin typeface="Calibri" pitchFamily="34" charset="0"/>
                <a:ea typeface="Calibri" pitchFamily="34" charset="-122"/>
                <a:cs typeface="Calibri" pitchFamily="34" charset="-120"/>
              </a:rPr>
              <a:t> a person to appear at a certain time and place.</a:t>
            </a:r>
            <a:endParaRPr lang="en-US" sz="1350" dirty="0"/>
          </a:p>
          <a:p>
            <a:pPr marL="0" indent="0" algn="just">
              <a:lnSpc>
                <a:spcPct val="130000"/>
              </a:lnSpc>
              <a:buNone/>
            </a:pPr>
            <a:endParaRPr lang="en-US" sz="1350" dirty="0"/>
          </a:p>
          <a:p>
            <a:pPr marL="0" indent="0" algn="just">
              <a:lnSpc>
                <a:spcPct val="130000"/>
              </a:lnSpc>
              <a:buNone/>
            </a:pPr>
            <a:r>
              <a:rPr lang="en-US" sz="1350" dirty="0">
                <a:solidFill>
                  <a:srgbClr val="2D3748"/>
                </a:solidFill>
                <a:latin typeface="Calibri" pitchFamily="34" charset="0"/>
                <a:ea typeface="Calibri" pitchFamily="34" charset="-122"/>
                <a:cs typeface="Calibri" pitchFamily="34" charset="-120"/>
              </a:rPr>
              <a:t>Must come from the clerk.</a:t>
            </a:r>
            <a:endParaRPr lang="en-US" sz="1350" dirty="0"/>
          </a:p>
          <a:p>
            <a:pPr marL="0" indent="0" algn="just">
              <a:lnSpc>
                <a:spcPct val="130000"/>
              </a:lnSpc>
              <a:buNone/>
            </a:pPr>
            <a:endParaRPr lang="en-US" sz="1350" dirty="0"/>
          </a:p>
          <a:p>
            <a:pPr marL="0" indent="0" algn="just">
              <a:lnSpc>
                <a:spcPct val="130000"/>
              </a:lnSpc>
              <a:buNone/>
            </a:pPr>
            <a:r>
              <a:rPr lang="en-US" sz="1350" dirty="0">
                <a:solidFill>
                  <a:srgbClr val="2D3748"/>
                </a:solidFill>
                <a:latin typeface="Calibri" pitchFamily="34" charset="0"/>
                <a:ea typeface="Calibri" pitchFamily="34" charset="-122"/>
                <a:cs typeface="Calibri" pitchFamily="34" charset="-120"/>
              </a:rPr>
              <a:t>Commands appearance, filing of a contest or answer, and performance of required acts.</a:t>
            </a:r>
            <a:endParaRPr lang="en-US" sz="1350" dirty="0"/>
          </a:p>
        </p:txBody>
      </p:sp>
      <p:sp>
        <p:nvSpPr>
          <p:cNvPr id="14" name="Text 10"/>
          <p:cNvSpPr/>
          <p:nvPr/>
        </p:nvSpPr>
        <p:spPr>
          <a:xfrm>
            <a:off x="457200" y="4709160"/>
            <a:ext cx="8229600" cy="320040"/>
          </a:xfrm>
          <a:prstGeom prst="rect">
            <a:avLst/>
          </a:prstGeom>
          <a:noFill/>
          <a:ln/>
        </p:spPr>
        <p:txBody>
          <a:bodyPr wrap="square" rtlCol="0" anchor="ctr"/>
          <a:lstStyle/>
          <a:p>
            <a:pPr marL="0" indent="0">
              <a:buNone/>
            </a:pPr>
            <a:r>
              <a:rPr lang="en-US" sz="1100" i="1" dirty="0">
                <a:solidFill>
                  <a:srgbClr val="64748B"/>
                </a:solidFill>
                <a:latin typeface="Calibri" pitchFamily="34" charset="0"/>
                <a:ea typeface="Calibri" pitchFamily="34" charset="-122"/>
                <a:cs typeface="Calibri" pitchFamily="34" charset="-120"/>
              </a:rPr>
              <a:t>Both serve to: (1) establish court jurisdiction over subject matter and persons, and (2) satisfy procedural due process.</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7">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Practice Tips &amp; Key Takeaways</a:t>
            </a:r>
            <a:endParaRPr lang="en-US" sz="2600" dirty="0"/>
          </a:p>
        </p:txBody>
      </p:sp>
      <p:sp>
        <p:nvSpPr>
          <p:cNvPr id="4" name="Shape 2"/>
          <p:cNvSpPr/>
          <p:nvPr/>
        </p:nvSpPr>
        <p:spPr>
          <a:xfrm>
            <a:off x="457200" y="1005840"/>
            <a:ext cx="3931920" cy="1143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594360" y="1143000"/>
            <a:ext cx="365760" cy="365760"/>
          </a:xfrm>
          <a:prstGeom prst="ellipse">
            <a:avLst/>
          </a:prstGeom>
          <a:solidFill>
            <a:srgbClr val="C5872D"/>
          </a:solidFill>
          <a:ln/>
        </p:spPr>
        <p:txBody>
          <a:bodyPr/>
          <a:lstStyle/>
          <a:p>
            <a:endParaRPr lang="en-US"/>
          </a:p>
        </p:txBody>
      </p:sp>
      <p:sp>
        <p:nvSpPr>
          <p:cNvPr id="6" name="Text 4"/>
          <p:cNvSpPr/>
          <p:nvPr/>
        </p:nvSpPr>
        <p:spPr>
          <a:xfrm>
            <a:off x="594360" y="114300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8" name="Shape 6"/>
          <p:cNvSpPr/>
          <p:nvPr/>
        </p:nvSpPr>
        <p:spPr>
          <a:xfrm>
            <a:off x="457200" y="2331720"/>
            <a:ext cx="3931920" cy="1143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7"/>
          <p:cNvSpPr/>
          <p:nvPr/>
        </p:nvSpPr>
        <p:spPr>
          <a:xfrm>
            <a:off x="594360" y="2468880"/>
            <a:ext cx="365760" cy="365760"/>
          </a:xfrm>
          <a:prstGeom prst="ellipse">
            <a:avLst/>
          </a:prstGeom>
          <a:solidFill>
            <a:srgbClr val="C5872D"/>
          </a:solidFill>
          <a:ln/>
        </p:spPr>
        <p:txBody>
          <a:bodyPr/>
          <a:lstStyle/>
          <a:p>
            <a:endParaRPr lang="en-US"/>
          </a:p>
        </p:txBody>
      </p:sp>
      <p:sp>
        <p:nvSpPr>
          <p:cNvPr id="10" name="Text 8"/>
          <p:cNvSpPr/>
          <p:nvPr/>
        </p:nvSpPr>
        <p:spPr>
          <a:xfrm>
            <a:off x="594360" y="246888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1" name="Text 9"/>
          <p:cNvSpPr/>
          <p:nvPr/>
        </p:nvSpPr>
        <p:spPr>
          <a:xfrm>
            <a:off x="1097280" y="2423160"/>
            <a:ext cx="3108960" cy="960120"/>
          </a:xfrm>
          <a:prstGeom prst="rect">
            <a:avLst/>
          </a:prstGeom>
          <a:noFill/>
          <a:ln/>
        </p:spPr>
        <p:txBody>
          <a:bodyPr wrap="square" rtlCol="0" anchor="ctr"/>
          <a:lstStyle/>
          <a:p>
            <a:pPr marL="0" indent="0" algn="just">
              <a:lnSpc>
                <a:spcPct val="115000"/>
              </a:lnSpc>
              <a:buNone/>
            </a:pPr>
            <a:r>
              <a:rPr lang="en-US" sz="1100" dirty="0">
                <a:solidFill>
                  <a:srgbClr val="2D3748"/>
                </a:solidFill>
                <a:latin typeface="Calibri" pitchFamily="34" charset="0"/>
                <a:ea typeface="Calibri" pitchFamily="34" charset="-122"/>
                <a:cs typeface="Calibri" pitchFamily="34" charset="-120"/>
              </a:rPr>
              <a:t>Estates Code controls over TRCP where the two conflict — but TRCP fills the gaps where the Estates Code is silent.</a:t>
            </a:r>
            <a:endParaRPr lang="en-US" sz="1100" dirty="0"/>
          </a:p>
        </p:txBody>
      </p:sp>
      <p:sp>
        <p:nvSpPr>
          <p:cNvPr id="12" name="Shape 10"/>
          <p:cNvSpPr/>
          <p:nvPr/>
        </p:nvSpPr>
        <p:spPr>
          <a:xfrm>
            <a:off x="457200" y="3657600"/>
            <a:ext cx="3931920" cy="1143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3" name="Shape 11"/>
          <p:cNvSpPr/>
          <p:nvPr/>
        </p:nvSpPr>
        <p:spPr>
          <a:xfrm>
            <a:off x="594360" y="3794760"/>
            <a:ext cx="365760" cy="365760"/>
          </a:xfrm>
          <a:prstGeom prst="ellipse">
            <a:avLst/>
          </a:prstGeom>
          <a:solidFill>
            <a:srgbClr val="C5872D"/>
          </a:solidFill>
          <a:ln/>
        </p:spPr>
        <p:txBody>
          <a:bodyPr/>
          <a:lstStyle/>
          <a:p>
            <a:endParaRPr lang="en-US"/>
          </a:p>
        </p:txBody>
      </p:sp>
      <p:sp>
        <p:nvSpPr>
          <p:cNvPr id="7" name="Text 5"/>
          <p:cNvSpPr/>
          <p:nvPr/>
        </p:nvSpPr>
        <p:spPr>
          <a:xfrm>
            <a:off x="1097280" y="1097280"/>
            <a:ext cx="3108960" cy="960120"/>
          </a:xfrm>
          <a:prstGeom prst="rect">
            <a:avLst/>
          </a:prstGeom>
          <a:noFill/>
          <a:ln/>
        </p:spPr>
        <p:txBody>
          <a:bodyPr wrap="square" rtlCol="0" anchor="ctr"/>
          <a:lstStyle/>
          <a:p>
            <a:pPr marL="0" indent="0" algn="just">
              <a:lnSpc>
                <a:spcPct val="115000"/>
              </a:lnSpc>
              <a:buNone/>
            </a:pPr>
            <a:r>
              <a:rPr lang="en-US" sz="1100" dirty="0">
                <a:solidFill>
                  <a:srgbClr val="2D3748"/>
                </a:solidFill>
                <a:latin typeface="Calibri" pitchFamily="34" charset="0"/>
                <a:ea typeface="Calibri" pitchFamily="34" charset="-122"/>
                <a:cs typeface="Calibri" pitchFamily="34" charset="-120"/>
              </a:rPr>
              <a:t>Review your intake procedures to ensure identification of all parties who require service, including name variations. </a:t>
            </a:r>
            <a:endParaRPr lang="en-US" sz="1100" dirty="0"/>
          </a:p>
        </p:txBody>
      </p:sp>
      <p:sp>
        <p:nvSpPr>
          <p:cNvPr id="14" name="Text 12"/>
          <p:cNvSpPr/>
          <p:nvPr/>
        </p:nvSpPr>
        <p:spPr>
          <a:xfrm>
            <a:off x="594360" y="379476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15" name="Text 13"/>
          <p:cNvSpPr/>
          <p:nvPr/>
        </p:nvSpPr>
        <p:spPr>
          <a:xfrm>
            <a:off x="1097280" y="3749040"/>
            <a:ext cx="3108960" cy="960120"/>
          </a:xfrm>
          <a:prstGeom prst="rect">
            <a:avLst/>
          </a:prstGeom>
          <a:noFill/>
          <a:ln/>
        </p:spPr>
        <p:txBody>
          <a:bodyPr wrap="square" rtlCol="0" anchor="ctr"/>
          <a:lstStyle/>
          <a:p>
            <a:pPr marL="0" indent="0">
              <a:lnSpc>
                <a:spcPct val="115000"/>
              </a:lnSpc>
              <a:buNone/>
            </a:pPr>
            <a:r>
              <a:rPr lang="en-US" sz="1100" dirty="0">
                <a:solidFill>
                  <a:srgbClr val="2D3748"/>
                </a:solidFill>
                <a:latin typeface="Calibri" pitchFamily="34" charset="0"/>
                <a:ea typeface="Calibri" pitchFamily="34" charset="-122"/>
                <a:cs typeface="Calibri" pitchFamily="34" charset="-120"/>
              </a:rPr>
              <a:t>No private process servers for in-state Estates Code proceedings. Sheriff or constable only. Confirmed by Misc. Docket 24-9107.</a:t>
            </a:r>
            <a:endParaRPr lang="en-US" sz="1100" dirty="0"/>
          </a:p>
        </p:txBody>
      </p:sp>
      <p:sp>
        <p:nvSpPr>
          <p:cNvPr id="16" name="Shape 14"/>
          <p:cNvSpPr/>
          <p:nvPr/>
        </p:nvSpPr>
        <p:spPr>
          <a:xfrm>
            <a:off x="4754880" y="1005840"/>
            <a:ext cx="3931920" cy="1143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7" name="Shape 15"/>
          <p:cNvSpPr/>
          <p:nvPr/>
        </p:nvSpPr>
        <p:spPr>
          <a:xfrm>
            <a:off x="4892040" y="1143000"/>
            <a:ext cx="365760" cy="365760"/>
          </a:xfrm>
          <a:prstGeom prst="ellipse">
            <a:avLst/>
          </a:prstGeom>
          <a:solidFill>
            <a:srgbClr val="C5872D"/>
          </a:solidFill>
          <a:ln/>
        </p:spPr>
        <p:txBody>
          <a:bodyPr/>
          <a:lstStyle/>
          <a:p>
            <a:endParaRPr lang="en-US"/>
          </a:p>
        </p:txBody>
      </p:sp>
      <p:sp>
        <p:nvSpPr>
          <p:cNvPr id="18" name="Text 16"/>
          <p:cNvSpPr/>
          <p:nvPr/>
        </p:nvSpPr>
        <p:spPr>
          <a:xfrm>
            <a:off x="4892040" y="114300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19" name="Text 17"/>
          <p:cNvSpPr/>
          <p:nvPr/>
        </p:nvSpPr>
        <p:spPr>
          <a:xfrm>
            <a:off x="5394960" y="1097280"/>
            <a:ext cx="3108960" cy="960120"/>
          </a:xfrm>
          <a:prstGeom prst="rect">
            <a:avLst/>
          </a:prstGeom>
          <a:noFill/>
          <a:ln/>
        </p:spPr>
        <p:txBody>
          <a:bodyPr wrap="square" rtlCol="0" anchor="ctr"/>
          <a:lstStyle/>
          <a:p>
            <a:pPr marL="0" indent="0">
              <a:lnSpc>
                <a:spcPct val="115000"/>
              </a:lnSpc>
              <a:buNone/>
            </a:pPr>
            <a:r>
              <a:rPr lang="en-US" sz="1100" dirty="0">
                <a:solidFill>
                  <a:srgbClr val="2D3748"/>
                </a:solidFill>
                <a:latin typeface="Calibri" pitchFamily="34" charset="0"/>
                <a:ea typeface="Calibri" pitchFamily="34" charset="-122"/>
                <a:cs typeface="Calibri" pitchFamily="34" charset="-120"/>
              </a:rPr>
              <a:t>Multiple actions in a single pleading may require more than one type of notice/citation and method of service. Analyze each action independently.</a:t>
            </a:r>
            <a:endParaRPr lang="en-US" sz="1100" dirty="0"/>
          </a:p>
        </p:txBody>
      </p:sp>
      <p:sp>
        <p:nvSpPr>
          <p:cNvPr id="20" name="Shape 18"/>
          <p:cNvSpPr/>
          <p:nvPr/>
        </p:nvSpPr>
        <p:spPr>
          <a:xfrm>
            <a:off x="4754880" y="2331720"/>
            <a:ext cx="3931920" cy="1143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1" name="Shape 19"/>
          <p:cNvSpPr/>
          <p:nvPr/>
        </p:nvSpPr>
        <p:spPr>
          <a:xfrm>
            <a:off x="4892040" y="2468880"/>
            <a:ext cx="365760" cy="365760"/>
          </a:xfrm>
          <a:prstGeom prst="ellipse">
            <a:avLst/>
          </a:prstGeom>
          <a:solidFill>
            <a:srgbClr val="C5872D"/>
          </a:solidFill>
          <a:ln/>
        </p:spPr>
        <p:txBody>
          <a:bodyPr/>
          <a:lstStyle/>
          <a:p>
            <a:endParaRPr lang="en-US"/>
          </a:p>
        </p:txBody>
      </p:sp>
      <p:sp>
        <p:nvSpPr>
          <p:cNvPr id="22" name="Text 20"/>
          <p:cNvSpPr/>
          <p:nvPr/>
        </p:nvSpPr>
        <p:spPr>
          <a:xfrm>
            <a:off x="4892040" y="246888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5</a:t>
            </a:r>
            <a:endParaRPr lang="en-US" sz="1400" dirty="0"/>
          </a:p>
        </p:txBody>
      </p:sp>
      <p:sp>
        <p:nvSpPr>
          <p:cNvPr id="24" name="Shape 22"/>
          <p:cNvSpPr/>
          <p:nvPr/>
        </p:nvSpPr>
        <p:spPr>
          <a:xfrm>
            <a:off x="4754880" y="3657600"/>
            <a:ext cx="3931920" cy="11430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25" name="Shape 23"/>
          <p:cNvSpPr/>
          <p:nvPr/>
        </p:nvSpPr>
        <p:spPr>
          <a:xfrm>
            <a:off x="4892040" y="3794760"/>
            <a:ext cx="365760" cy="365760"/>
          </a:xfrm>
          <a:prstGeom prst="ellipse">
            <a:avLst/>
          </a:prstGeom>
          <a:solidFill>
            <a:srgbClr val="C5872D"/>
          </a:solidFill>
          <a:ln/>
        </p:spPr>
        <p:txBody>
          <a:bodyPr/>
          <a:lstStyle/>
          <a:p>
            <a:endParaRPr lang="en-US"/>
          </a:p>
        </p:txBody>
      </p:sp>
      <p:sp>
        <p:nvSpPr>
          <p:cNvPr id="26" name="Text 24"/>
          <p:cNvSpPr/>
          <p:nvPr/>
        </p:nvSpPr>
        <p:spPr>
          <a:xfrm>
            <a:off x="4892040" y="3794760"/>
            <a:ext cx="36576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6</a:t>
            </a:r>
            <a:endParaRPr lang="en-US" sz="1400" dirty="0"/>
          </a:p>
        </p:txBody>
      </p:sp>
      <p:sp>
        <p:nvSpPr>
          <p:cNvPr id="27" name="Text 25"/>
          <p:cNvSpPr/>
          <p:nvPr/>
        </p:nvSpPr>
        <p:spPr>
          <a:xfrm>
            <a:off x="5394960" y="3749040"/>
            <a:ext cx="3108960" cy="960120"/>
          </a:xfrm>
          <a:prstGeom prst="rect">
            <a:avLst/>
          </a:prstGeom>
          <a:noFill/>
          <a:ln/>
        </p:spPr>
        <p:txBody>
          <a:bodyPr wrap="square" rtlCol="0" anchor="ctr"/>
          <a:lstStyle/>
          <a:p>
            <a:pPr marL="0" indent="0" algn="just">
              <a:lnSpc>
                <a:spcPct val="115000"/>
              </a:lnSpc>
              <a:buNone/>
            </a:pPr>
            <a:r>
              <a:rPr lang="en-US" sz="1100" dirty="0">
                <a:solidFill>
                  <a:srgbClr val="2D3748"/>
                </a:solidFill>
                <a:latin typeface="Calibri" pitchFamily="34" charset="0"/>
                <a:ea typeface="Calibri" pitchFamily="34" charset="-122"/>
                <a:cs typeface="Calibri" pitchFamily="34" charset="-120"/>
              </a:rPr>
              <a:t>Don't forget required affidavits/certificates — heirship (EC § 202.057), beneficiary notice (EC § 308.004), and now final guardianship accounts (EC § 1204.105(h)).</a:t>
            </a:r>
            <a:endParaRPr lang="en-US" sz="1100" dirty="0"/>
          </a:p>
        </p:txBody>
      </p:sp>
      <p:sp>
        <p:nvSpPr>
          <p:cNvPr id="30" name="Text 5">
            <a:extLst>
              <a:ext uri="{FF2B5EF4-FFF2-40B4-BE49-F238E27FC236}">
                <a16:creationId xmlns:a16="http://schemas.microsoft.com/office/drawing/2014/main" id="{104009E9-9D54-06DC-2A1E-9F04B53C1C17}"/>
              </a:ext>
            </a:extLst>
          </p:cNvPr>
          <p:cNvSpPr/>
          <p:nvPr/>
        </p:nvSpPr>
        <p:spPr>
          <a:xfrm>
            <a:off x="5440680" y="2410367"/>
            <a:ext cx="3108960" cy="960120"/>
          </a:xfrm>
          <a:prstGeom prst="rect">
            <a:avLst/>
          </a:prstGeom>
          <a:noFill/>
          <a:ln/>
        </p:spPr>
        <p:txBody>
          <a:bodyPr wrap="square" rtlCol="0" anchor="ctr"/>
          <a:lstStyle/>
          <a:p>
            <a:pPr marL="0" indent="0" algn="just">
              <a:lnSpc>
                <a:spcPct val="115000"/>
              </a:lnSpc>
              <a:buNone/>
            </a:pPr>
            <a:r>
              <a:rPr lang="en-US" sz="1100" dirty="0">
                <a:solidFill>
                  <a:srgbClr val="2D3748"/>
                </a:solidFill>
                <a:latin typeface="Calibri" pitchFamily="34" charset="0"/>
                <a:ea typeface="Calibri" pitchFamily="34" charset="-122"/>
                <a:cs typeface="Calibri" pitchFamily="34" charset="-120"/>
              </a:rPr>
              <a:t>Confirm effective return of service before setting the hearing, and train your staff to do the same. </a:t>
            </a:r>
            <a:endParaRPr lang="en-US"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8">
    <p:bg>
      <p:bgPr>
        <a:solidFill>
          <a:srgbClr val="1A2744"/>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5872D"/>
          </a:solidFill>
          <a:ln/>
        </p:spPr>
        <p:txBody>
          <a:bodyPr/>
          <a:lstStyle/>
          <a:p>
            <a:endParaRPr lang="en-US"/>
          </a:p>
        </p:txBody>
      </p:sp>
      <p:sp>
        <p:nvSpPr>
          <p:cNvPr id="5" name="Shape 2"/>
          <p:cNvSpPr/>
          <p:nvPr/>
        </p:nvSpPr>
        <p:spPr>
          <a:xfrm>
            <a:off x="3200400" y="2880360"/>
            <a:ext cx="2743200" cy="36576"/>
          </a:xfrm>
          <a:prstGeom prst="rect">
            <a:avLst/>
          </a:prstGeom>
          <a:solidFill>
            <a:srgbClr val="C5872D"/>
          </a:solidFill>
          <a:ln/>
        </p:spPr>
        <p:txBody>
          <a:bodyPr/>
          <a:lstStyle/>
          <a:p>
            <a:endParaRPr lang="en-US"/>
          </a:p>
        </p:txBody>
      </p:sp>
      <p:sp>
        <p:nvSpPr>
          <p:cNvPr id="6" name="Text 3"/>
          <p:cNvSpPr/>
          <p:nvPr/>
        </p:nvSpPr>
        <p:spPr>
          <a:xfrm>
            <a:off x="914400" y="3200400"/>
            <a:ext cx="7315200" cy="411480"/>
          </a:xfrm>
          <a:prstGeom prst="rect">
            <a:avLst/>
          </a:prstGeom>
          <a:noFill/>
          <a:ln/>
        </p:spPr>
        <p:txBody>
          <a:bodyPr wrap="square" rtlCol="0" anchor="ctr"/>
          <a:lstStyle/>
          <a:p>
            <a:pPr marL="0" indent="0" algn="ctr">
              <a:buNone/>
            </a:pPr>
            <a:r>
              <a:rPr lang="en-US" sz="1800" dirty="0">
                <a:solidFill>
                  <a:srgbClr val="C5872D"/>
                </a:solidFill>
                <a:latin typeface="Calibri" pitchFamily="34" charset="0"/>
                <a:ea typeface="Calibri" pitchFamily="34" charset="-122"/>
                <a:cs typeface="Calibri" pitchFamily="34" charset="-120"/>
              </a:rPr>
              <a:t>2026 North Texas Bench Bar</a:t>
            </a:r>
            <a:endParaRPr lang="en-US" sz="1800" dirty="0"/>
          </a:p>
        </p:txBody>
      </p:sp>
      <p:sp>
        <p:nvSpPr>
          <p:cNvPr id="7" name="Text 4"/>
          <p:cNvSpPr/>
          <p:nvPr/>
        </p:nvSpPr>
        <p:spPr>
          <a:xfrm>
            <a:off x="914400" y="3931920"/>
            <a:ext cx="7315200" cy="640080"/>
          </a:xfrm>
          <a:prstGeom prst="rect">
            <a:avLst/>
          </a:prstGeom>
          <a:noFill/>
          <a:ln/>
        </p:spPr>
        <p:txBody>
          <a:bodyPr wrap="square" rtlCol="0" anchor="ctr"/>
          <a:lstStyle/>
          <a:p>
            <a:pPr marL="0" indent="0" algn="ctr">
              <a:lnSpc>
                <a:spcPct val="140000"/>
              </a:lnSpc>
              <a:buNone/>
            </a:pPr>
            <a:r>
              <a:rPr lang="en-US" sz="1200" dirty="0">
                <a:solidFill>
                  <a:srgbClr val="D6E4F0"/>
                </a:solidFill>
                <a:latin typeface="Calibri" pitchFamily="34" charset="0"/>
                <a:ea typeface="Calibri" pitchFamily="34" charset="-122"/>
                <a:cs typeface="Calibri" pitchFamily="34" charset="-120"/>
              </a:rPr>
              <a:t>See companion paper circulated with permission: Notice &amp; Citation in Probate Court</a:t>
            </a:r>
            <a:endParaRPr lang="en-US" sz="1200" dirty="0"/>
          </a:p>
          <a:p>
            <a:pPr marL="0" indent="0" algn="ctr">
              <a:lnSpc>
                <a:spcPct val="140000"/>
              </a:lnSpc>
              <a:buNone/>
            </a:pPr>
            <a:r>
              <a:rPr lang="en-US" sz="1200" dirty="0">
                <a:solidFill>
                  <a:srgbClr val="D6E4F0"/>
                </a:solidFill>
                <a:latin typeface="Calibri" pitchFamily="34" charset="0"/>
                <a:ea typeface="Calibri" pitchFamily="34" charset="-122"/>
                <a:cs typeface="Calibri" pitchFamily="34" charset="-120"/>
              </a:rPr>
              <a:t>© 2025 Texas College of Probate Judges</a:t>
            </a:r>
          </a:p>
        </p:txBody>
      </p:sp>
      <p:sp>
        <p:nvSpPr>
          <p:cNvPr id="8" name="Shape 5"/>
          <p:cNvSpPr/>
          <p:nvPr/>
        </p:nvSpPr>
        <p:spPr>
          <a:xfrm>
            <a:off x="0" y="5088636"/>
            <a:ext cx="9144000" cy="54864"/>
          </a:xfrm>
          <a:prstGeom prst="rect">
            <a:avLst/>
          </a:prstGeom>
          <a:solidFill>
            <a:srgbClr val="C5872D"/>
          </a:solidFill>
          <a:ln/>
        </p:spPr>
        <p:txBody>
          <a:bodyPr/>
          <a:lstStyle/>
          <a:p>
            <a:endParaRPr lang="en-US"/>
          </a:p>
        </p:txBody>
      </p:sp>
      <p:sp>
        <p:nvSpPr>
          <p:cNvPr id="9" name="Text 1">
            <a:extLst>
              <a:ext uri="{FF2B5EF4-FFF2-40B4-BE49-F238E27FC236}">
                <a16:creationId xmlns:a16="http://schemas.microsoft.com/office/drawing/2014/main" id="{08735B02-C018-B9FA-5BA2-4AAC5FBDD6F9}"/>
              </a:ext>
            </a:extLst>
          </p:cNvPr>
          <p:cNvSpPr/>
          <p:nvPr/>
        </p:nvSpPr>
        <p:spPr>
          <a:xfrm>
            <a:off x="481896" y="1303020"/>
            <a:ext cx="8046720" cy="64008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Thank You</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When Are Notice &amp; Citation Required?</a:t>
            </a:r>
            <a:endParaRPr lang="en-US" sz="2600" dirty="0"/>
          </a:p>
        </p:txBody>
      </p:sp>
      <p:sp>
        <p:nvSpPr>
          <p:cNvPr id="4" name="Shape 2"/>
          <p:cNvSpPr/>
          <p:nvPr/>
        </p:nvSpPr>
        <p:spPr>
          <a:xfrm>
            <a:off x="457200" y="1097280"/>
            <a:ext cx="8229600" cy="12801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457200" y="1097280"/>
            <a:ext cx="73152" cy="1280160"/>
          </a:xfrm>
          <a:prstGeom prst="rect">
            <a:avLst/>
          </a:prstGeom>
          <a:solidFill>
            <a:srgbClr val="C5872D"/>
          </a:solidFill>
          <a:ln/>
        </p:spPr>
        <p:txBody>
          <a:bodyPr/>
          <a:lstStyle/>
          <a:p>
            <a:endParaRPr lang="en-US"/>
          </a:p>
        </p:txBody>
      </p:sp>
      <p:sp>
        <p:nvSpPr>
          <p:cNvPr id="6" name="Text 4"/>
          <p:cNvSpPr/>
          <p:nvPr/>
        </p:nvSpPr>
        <p:spPr>
          <a:xfrm>
            <a:off x="822960" y="1188720"/>
            <a:ext cx="2743200" cy="320040"/>
          </a:xfrm>
          <a:prstGeom prst="rect">
            <a:avLst/>
          </a:prstGeom>
          <a:noFill/>
          <a:ln/>
        </p:spPr>
        <p:txBody>
          <a:bodyPr wrap="square" lIns="0" tIns="0" rIns="0" bIns="0" rtlCol="0" anchor="ctr"/>
          <a:lstStyle/>
          <a:p>
            <a:pPr marL="0" indent="0">
              <a:buNone/>
            </a:pPr>
            <a:r>
              <a:rPr lang="en-US" sz="1300" b="1" dirty="0">
                <a:solidFill>
                  <a:srgbClr val="C5872D"/>
                </a:solidFill>
                <a:latin typeface="Calibri" pitchFamily="34" charset="0"/>
                <a:ea typeface="Calibri" pitchFamily="34" charset="-122"/>
                <a:cs typeface="Calibri" pitchFamily="34" charset="-120"/>
              </a:rPr>
              <a:t>DEFAULT RULE</a:t>
            </a:r>
            <a:endParaRPr lang="en-US" sz="1300" dirty="0"/>
          </a:p>
        </p:txBody>
      </p:sp>
      <p:sp>
        <p:nvSpPr>
          <p:cNvPr id="7" name="Text 5"/>
          <p:cNvSpPr/>
          <p:nvPr/>
        </p:nvSpPr>
        <p:spPr>
          <a:xfrm>
            <a:off x="822960" y="1508760"/>
            <a:ext cx="7589520" cy="731520"/>
          </a:xfrm>
          <a:prstGeom prst="rect">
            <a:avLst/>
          </a:prstGeom>
          <a:noFill/>
          <a:ln/>
        </p:spPr>
        <p:txBody>
          <a:bodyPr wrap="square" rtlCol="0" anchor="ctr"/>
          <a:lstStyle/>
          <a:p>
            <a:pPr marL="0" indent="0">
              <a:lnSpc>
                <a:spcPct val="125000"/>
              </a:lnSpc>
              <a:buNone/>
            </a:pPr>
            <a:r>
              <a:rPr lang="en-US" sz="1400" dirty="0">
                <a:solidFill>
                  <a:srgbClr val="2D3748"/>
                </a:solidFill>
                <a:latin typeface="Calibri" pitchFamily="34" charset="0"/>
                <a:ea typeface="Calibri" pitchFamily="34" charset="-122"/>
                <a:cs typeface="Calibri" pitchFamily="34" charset="-120"/>
              </a:rPr>
              <a:t>Under the Estates Code, notice and citation are NOT required unless the Code expressly provides for them or the court requires them.  EC §§ 51.001 &amp; 1051.001.</a:t>
            </a:r>
            <a:endParaRPr lang="en-US" sz="1400" dirty="0"/>
          </a:p>
        </p:txBody>
      </p:sp>
      <p:sp>
        <p:nvSpPr>
          <p:cNvPr id="8" name="Shape 6"/>
          <p:cNvSpPr/>
          <p:nvPr/>
        </p:nvSpPr>
        <p:spPr>
          <a:xfrm>
            <a:off x="457200" y="2606040"/>
            <a:ext cx="8229600" cy="128016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7"/>
          <p:cNvSpPr/>
          <p:nvPr/>
        </p:nvSpPr>
        <p:spPr>
          <a:xfrm>
            <a:off x="457200" y="2606040"/>
            <a:ext cx="73152" cy="1280160"/>
          </a:xfrm>
          <a:prstGeom prst="rect">
            <a:avLst/>
          </a:prstGeom>
          <a:solidFill>
            <a:srgbClr val="1A2744"/>
          </a:solidFill>
          <a:ln/>
        </p:spPr>
        <p:txBody>
          <a:bodyPr/>
          <a:lstStyle/>
          <a:p>
            <a:endParaRPr lang="en-US"/>
          </a:p>
        </p:txBody>
      </p:sp>
      <p:sp>
        <p:nvSpPr>
          <p:cNvPr id="10" name="Text 8"/>
          <p:cNvSpPr/>
          <p:nvPr/>
        </p:nvSpPr>
        <p:spPr>
          <a:xfrm>
            <a:off x="822960" y="2697480"/>
            <a:ext cx="2743200" cy="320040"/>
          </a:xfrm>
          <a:prstGeom prst="rect">
            <a:avLst/>
          </a:prstGeom>
          <a:noFill/>
          <a:ln/>
        </p:spPr>
        <p:txBody>
          <a:bodyPr wrap="square" lIns="0" tIns="0" rIns="0" bIns="0" rtlCol="0" anchor="ctr"/>
          <a:lstStyle/>
          <a:p>
            <a:pPr marL="0" indent="0">
              <a:buNone/>
            </a:pPr>
            <a:r>
              <a:rPr lang="en-US" sz="1300" b="1" dirty="0">
                <a:solidFill>
                  <a:srgbClr val="1A2744"/>
                </a:solidFill>
                <a:latin typeface="Calibri" pitchFamily="34" charset="0"/>
                <a:ea typeface="Calibri" pitchFamily="34" charset="-122"/>
                <a:cs typeface="Calibri" pitchFamily="34" charset="-120"/>
              </a:rPr>
              <a:t>HOWEVER</a:t>
            </a:r>
            <a:endParaRPr lang="en-US" sz="1300" dirty="0"/>
          </a:p>
        </p:txBody>
      </p:sp>
      <p:sp>
        <p:nvSpPr>
          <p:cNvPr id="11" name="Text 9"/>
          <p:cNvSpPr/>
          <p:nvPr/>
        </p:nvSpPr>
        <p:spPr>
          <a:xfrm>
            <a:off x="822960" y="3200400"/>
            <a:ext cx="7589520" cy="777240"/>
          </a:xfrm>
          <a:prstGeom prst="rect">
            <a:avLst/>
          </a:prstGeom>
          <a:noFill/>
          <a:ln/>
        </p:spPr>
        <p:txBody>
          <a:bodyPr wrap="square" rtlCol="0" anchor="ctr"/>
          <a:lstStyle/>
          <a:p>
            <a:pPr marL="0" indent="0">
              <a:lnSpc>
                <a:spcPct val="125000"/>
              </a:lnSpc>
              <a:buNone/>
            </a:pPr>
            <a:r>
              <a:rPr lang="en-US" sz="1400" dirty="0">
                <a:solidFill>
                  <a:srgbClr val="2D3748"/>
                </a:solidFill>
                <a:latin typeface="Calibri" pitchFamily="34" charset="0"/>
                <a:ea typeface="Calibri" pitchFamily="34" charset="-122"/>
                <a:cs typeface="Calibri" pitchFamily="34" charset="-120"/>
              </a:rPr>
              <a:t>Even when the Estates Code is silent, the Texas Rules of Civil Procedure may apply. The TRCP governs probate matters except where the Estates Code provides a specific contrary procedure.  TRCP 2; </a:t>
            </a:r>
            <a:r>
              <a:rPr lang="en-US" sz="1400" i="1" dirty="0">
                <a:solidFill>
                  <a:srgbClr val="2D3748"/>
                </a:solidFill>
                <a:latin typeface="Calibri" pitchFamily="34" charset="0"/>
                <a:ea typeface="Calibri" pitchFamily="34" charset="-122"/>
                <a:cs typeface="Calibri" pitchFamily="34" charset="-120"/>
              </a:rPr>
              <a:t>Buck v. Estate of Buck</a:t>
            </a:r>
            <a:r>
              <a:rPr lang="en-US" sz="1400" dirty="0">
                <a:solidFill>
                  <a:srgbClr val="2D3748"/>
                </a:solidFill>
                <a:latin typeface="Calibri" pitchFamily="34" charset="0"/>
                <a:ea typeface="Calibri" pitchFamily="34" charset="-122"/>
                <a:cs typeface="Calibri" pitchFamily="34" charset="-120"/>
              </a:rPr>
              <a:t>, 291 S.W.3d 46, 54 (Tex App.—Corpus Christi-Edinburg 2009, no pet.). </a:t>
            </a:r>
          </a:p>
          <a:p>
            <a:pPr marL="0" indent="0">
              <a:lnSpc>
                <a:spcPct val="125000"/>
              </a:lnSpc>
              <a:buNone/>
            </a:pPr>
            <a:endParaRPr lang="en-US" sz="1400" dirty="0">
              <a:solidFill>
                <a:srgbClr val="2D3748"/>
              </a:solidFill>
              <a:latin typeface="Calibri" pitchFamily="34" charset="0"/>
              <a:cs typeface="Calibri" pitchFamily="34" charset="-120"/>
            </a:endParaRPr>
          </a:p>
          <a:p>
            <a:pPr marL="0" indent="0">
              <a:lnSpc>
                <a:spcPct val="125000"/>
              </a:lnSpc>
              <a:buNone/>
            </a:pPr>
            <a:endParaRPr lang="en-US" sz="1400" dirty="0"/>
          </a:p>
        </p:txBody>
      </p:sp>
      <p:sp>
        <p:nvSpPr>
          <p:cNvPr id="12" name="Shape 10"/>
          <p:cNvSpPr/>
          <p:nvPr/>
        </p:nvSpPr>
        <p:spPr>
          <a:xfrm>
            <a:off x="457200" y="4160520"/>
            <a:ext cx="8229600" cy="731520"/>
          </a:xfrm>
          <a:prstGeom prst="rect">
            <a:avLst/>
          </a:prstGeom>
          <a:solidFill>
            <a:srgbClr val="F5EDE0"/>
          </a:solidFill>
          <a:ln/>
        </p:spPr>
        <p:txBody>
          <a:bodyPr/>
          <a:lstStyle/>
          <a:p>
            <a:endParaRPr lang="en-US"/>
          </a:p>
        </p:txBody>
      </p:sp>
      <p:pic>
        <p:nvPicPr>
          <p:cNvPr id="13" name="Image 0" descr="preencoded.png"/>
          <p:cNvPicPr>
            <a:picLocks noChangeAspect="1"/>
          </p:cNvPicPr>
          <p:nvPr/>
        </p:nvPicPr>
        <p:blipFill>
          <a:blip r:embed="rId3"/>
          <a:stretch>
            <a:fillRect/>
          </a:stretch>
        </p:blipFill>
        <p:spPr>
          <a:xfrm>
            <a:off x="731520" y="4251960"/>
            <a:ext cx="320040" cy="320040"/>
          </a:xfrm>
          <a:prstGeom prst="rect">
            <a:avLst/>
          </a:prstGeom>
        </p:spPr>
      </p:pic>
      <p:sp>
        <p:nvSpPr>
          <p:cNvPr id="14" name="Text 11"/>
          <p:cNvSpPr/>
          <p:nvPr/>
        </p:nvSpPr>
        <p:spPr>
          <a:xfrm>
            <a:off x="1188720" y="4160520"/>
            <a:ext cx="7223760" cy="731520"/>
          </a:xfrm>
          <a:prstGeom prst="rect">
            <a:avLst/>
          </a:prstGeom>
          <a:noFill/>
          <a:ln/>
        </p:spPr>
        <p:txBody>
          <a:bodyPr wrap="square" rtlCol="0" anchor="ctr"/>
          <a:lstStyle/>
          <a:p>
            <a:pPr marL="0" indent="0">
              <a:lnSpc>
                <a:spcPct val="120000"/>
              </a:lnSpc>
              <a:buNone/>
            </a:pPr>
            <a:r>
              <a:rPr lang="en-US" sz="1250" b="1" dirty="0">
                <a:solidFill>
                  <a:srgbClr val="2D3748"/>
                </a:solidFill>
                <a:latin typeface="Calibri" pitchFamily="34" charset="0"/>
                <a:ea typeface="Calibri" pitchFamily="34" charset="-122"/>
                <a:cs typeface="Calibri" pitchFamily="34" charset="-120"/>
              </a:rPr>
              <a:t>Misc. Docket 24-9107 (adopted 12/17/2024): Comments to TRCP Rules 21a, 106, and 119 clearly state that Estates Code service requirements take precedence over the Rules of Civil Procedure.</a:t>
            </a:r>
            <a:endParaRPr lang="en-US" sz="1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Methods of Service — Overview</a:t>
            </a:r>
            <a:endParaRPr lang="en-US" sz="2600" dirty="0"/>
          </a:p>
        </p:txBody>
      </p:sp>
      <p:sp>
        <p:nvSpPr>
          <p:cNvPr id="4" name="Shape 2"/>
          <p:cNvSpPr/>
          <p:nvPr/>
        </p:nvSpPr>
        <p:spPr>
          <a:xfrm>
            <a:off x="502920" y="1051560"/>
            <a:ext cx="8229600" cy="804672"/>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pic>
        <p:nvPicPr>
          <p:cNvPr id="5" name="Image 0" descr="preencoded.png"/>
          <p:cNvPicPr>
            <a:picLocks noChangeAspect="1"/>
          </p:cNvPicPr>
          <p:nvPr/>
        </p:nvPicPr>
        <p:blipFill>
          <a:blip r:embed="rId3"/>
          <a:stretch>
            <a:fillRect/>
          </a:stretch>
        </p:blipFill>
        <p:spPr>
          <a:xfrm>
            <a:off x="640080" y="1234440"/>
            <a:ext cx="365760" cy="365760"/>
          </a:xfrm>
          <a:prstGeom prst="rect">
            <a:avLst/>
          </a:prstGeom>
        </p:spPr>
      </p:pic>
      <p:sp>
        <p:nvSpPr>
          <p:cNvPr id="6" name="Text 3"/>
          <p:cNvSpPr/>
          <p:nvPr/>
        </p:nvSpPr>
        <p:spPr>
          <a:xfrm>
            <a:off x="1188720" y="1124712"/>
            <a:ext cx="4437844" cy="320040"/>
          </a:xfrm>
          <a:prstGeom prst="rect">
            <a:avLst/>
          </a:prstGeom>
          <a:noFill/>
          <a:ln/>
        </p:spPr>
        <p:txBody>
          <a:bodyPr wrap="square" lIns="0" tIns="0" rIns="0" bIns="0" rtlCol="0" anchor="ctr"/>
          <a:lstStyle/>
          <a:p>
            <a:pPr marL="0" indent="0">
              <a:buNone/>
            </a:pPr>
            <a:r>
              <a:rPr lang="en-US" sz="1500" b="1" dirty="0">
                <a:solidFill>
                  <a:srgbClr val="1A2744"/>
                </a:solidFill>
                <a:latin typeface="Georgia" pitchFamily="34" charset="0"/>
                <a:ea typeface="Georgia" pitchFamily="34" charset="-122"/>
                <a:cs typeface="Georgia" pitchFamily="34" charset="-120"/>
              </a:rPr>
              <a:t>Posting- EC §51.053, 1051.053</a:t>
            </a:r>
            <a:endParaRPr lang="en-US" sz="1500" dirty="0"/>
          </a:p>
        </p:txBody>
      </p:sp>
      <p:sp>
        <p:nvSpPr>
          <p:cNvPr id="7" name="Text 4"/>
          <p:cNvSpPr/>
          <p:nvPr/>
        </p:nvSpPr>
        <p:spPr>
          <a:xfrm>
            <a:off x="1188720" y="1435608"/>
            <a:ext cx="5029200" cy="320040"/>
          </a:xfrm>
          <a:prstGeom prst="rect">
            <a:avLst/>
          </a:prstGeom>
          <a:noFill/>
          <a:ln/>
        </p:spPr>
        <p:txBody>
          <a:bodyPr wrap="square" lIns="0" tIns="0" rIns="0" bIns="0" rtlCol="0" anchor="ctr"/>
          <a:lstStyle/>
          <a:p>
            <a:pPr marL="0" indent="0">
              <a:buNone/>
            </a:pPr>
            <a:r>
              <a:rPr lang="en-US" sz="1200" dirty="0">
                <a:solidFill>
                  <a:srgbClr val="2D3748"/>
                </a:solidFill>
                <a:latin typeface="Calibri" pitchFamily="34" charset="0"/>
                <a:ea typeface="Calibri" pitchFamily="34" charset="-122"/>
                <a:cs typeface="Calibri" pitchFamily="34" charset="-120"/>
              </a:rPr>
              <a:t>Courthouse door or customary place; 10-day return</a:t>
            </a:r>
            <a:endParaRPr lang="en-US" sz="1200" dirty="0"/>
          </a:p>
        </p:txBody>
      </p:sp>
      <p:sp>
        <p:nvSpPr>
          <p:cNvPr id="8" name="Text 5"/>
          <p:cNvSpPr/>
          <p:nvPr/>
        </p:nvSpPr>
        <p:spPr>
          <a:xfrm>
            <a:off x="6583680" y="1234440"/>
            <a:ext cx="1920240" cy="365760"/>
          </a:xfrm>
          <a:prstGeom prst="rect">
            <a:avLst/>
          </a:prstGeom>
          <a:noFill/>
          <a:ln/>
        </p:spPr>
        <p:txBody>
          <a:bodyPr wrap="square" lIns="0" tIns="0" rIns="0" bIns="0" rtlCol="0" anchor="ctr"/>
          <a:lstStyle/>
          <a:p>
            <a:pPr marL="0" indent="0" algn="ctr">
              <a:buNone/>
            </a:pPr>
            <a:r>
              <a:rPr lang="en-US" sz="1100" i="1" dirty="0">
                <a:solidFill>
                  <a:srgbClr val="64748B"/>
                </a:solidFill>
                <a:latin typeface="Calibri" pitchFamily="34" charset="0"/>
                <a:ea typeface="Calibri" pitchFamily="34" charset="-122"/>
                <a:cs typeface="Calibri" pitchFamily="34" charset="-120"/>
              </a:rPr>
              <a:t>1st Mon. after 10 days</a:t>
            </a:r>
            <a:endParaRPr lang="en-US" sz="1100" dirty="0"/>
          </a:p>
        </p:txBody>
      </p:sp>
      <p:sp>
        <p:nvSpPr>
          <p:cNvPr id="9" name="Shape 6"/>
          <p:cNvSpPr/>
          <p:nvPr/>
        </p:nvSpPr>
        <p:spPr>
          <a:xfrm>
            <a:off x="457200" y="2017754"/>
            <a:ext cx="8229600" cy="804672"/>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pic>
        <p:nvPicPr>
          <p:cNvPr id="10" name="Image 1" descr="preencoded.png"/>
          <p:cNvPicPr>
            <a:picLocks noChangeAspect="1"/>
          </p:cNvPicPr>
          <p:nvPr/>
        </p:nvPicPr>
        <p:blipFill>
          <a:blip r:embed="rId4"/>
          <a:stretch>
            <a:fillRect/>
          </a:stretch>
        </p:blipFill>
        <p:spPr>
          <a:xfrm>
            <a:off x="640080" y="2194560"/>
            <a:ext cx="365760" cy="365760"/>
          </a:xfrm>
          <a:prstGeom prst="rect">
            <a:avLst/>
          </a:prstGeom>
        </p:spPr>
      </p:pic>
      <p:sp>
        <p:nvSpPr>
          <p:cNvPr id="11" name="Text 7"/>
          <p:cNvSpPr/>
          <p:nvPr/>
        </p:nvSpPr>
        <p:spPr>
          <a:xfrm>
            <a:off x="1188720" y="2084832"/>
            <a:ext cx="4177540" cy="320040"/>
          </a:xfrm>
          <a:prstGeom prst="rect">
            <a:avLst/>
          </a:prstGeom>
          <a:noFill/>
          <a:ln/>
        </p:spPr>
        <p:txBody>
          <a:bodyPr wrap="square" lIns="0" tIns="0" rIns="0" bIns="0" rtlCol="0" anchor="ctr"/>
          <a:lstStyle/>
          <a:p>
            <a:pPr marL="0" indent="0">
              <a:buNone/>
            </a:pPr>
            <a:r>
              <a:rPr lang="en-US" sz="1500" b="1" dirty="0">
                <a:solidFill>
                  <a:srgbClr val="1A2744"/>
                </a:solidFill>
                <a:latin typeface="Georgia" pitchFamily="34" charset="0"/>
                <a:ea typeface="Georgia" pitchFamily="34" charset="-122"/>
                <a:cs typeface="Georgia" pitchFamily="34" charset="-120"/>
              </a:rPr>
              <a:t>Personal Service- EC §§51.051, 1051.051 </a:t>
            </a:r>
            <a:endParaRPr lang="en-US" sz="1500" dirty="0"/>
          </a:p>
        </p:txBody>
      </p:sp>
      <p:sp>
        <p:nvSpPr>
          <p:cNvPr id="12" name="Text 8"/>
          <p:cNvSpPr/>
          <p:nvPr/>
        </p:nvSpPr>
        <p:spPr>
          <a:xfrm>
            <a:off x="1188720" y="2395728"/>
            <a:ext cx="5029200" cy="320040"/>
          </a:xfrm>
          <a:prstGeom prst="rect">
            <a:avLst/>
          </a:prstGeom>
          <a:noFill/>
          <a:ln/>
        </p:spPr>
        <p:txBody>
          <a:bodyPr wrap="square" lIns="0" tIns="0" rIns="0" bIns="0" rtlCol="0" anchor="ctr"/>
          <a:lstStyle/>
          <a:p>
            <a:pPr marL="0" indent="0">
              <a:buNone/>
            </a:pPr>
            <a:r>
              <a:rPr lang="en-US" sz="1200" dirty="0">
                <a:solidFill>
                  <a:srgbClr val="2D3748"/>
                </a:solidFill>
                <a:latin typeface="Calibri" pitchFamily="34" charset="0"/>
                <a:ea typeface="Calibri" pitchFamily="34" charset="-122"/>
                <a:cs typeface="Calibri" pitchFamily="34" charset="-120"/>
              </a:rPr>
              <a:t>Sheriff/constable serves attorney of record or individual*; 10-day return</a:t>
            </a:r>
            <a:endParaRPr lang="en-US" sz="1200" dirty="0"/>
          </a:p>
        </p:txBody>
      </p:sp>
      <p:sp>
        <p:nvSpPr>
          <p:cNvPr id="13" name="Text 9"/>
          <p:cNvSpPr/>
          <p:nvPr/>
        </p:nvSpPr>
        <p:spPr>
          <a:xfrm>
            <a:off x="6583680" y="2194560"/>
            <a:ext cx="1920240" cy="365760"/>
          </a:xfrm>
          <a:prstGeom prst="rect">
            <a:avLst/>
          </a:prstGeom>
          <a:noFill/>
          <a:ln/>
        </p:spPr>
        <p:txBody>
          <a:bodyPr wrap="square" lIns="0" tIns="0" rIns="0" bIns="0" rtlCol="0" anchor="ctr"/>
          <a:lstStyle/>
          <a:p>
            <a:pPr marL="0" indent="0" algn="ctr">
              <a:buNone/>
            </a:pPr>
            <a:r>
              <a:rPr lang="en-US" sz="1100" i="1" dirty="0">
                <a:solidFill>
                  <a:srgbClr val="64748B"/>
                </a:solidFill>
                <a:latin typeface="Calibri" pitchFamily="34" charset="0"/>
                <a:ea typeface="Calibri" pitchFamily="34" charset="-122"/>
                <a:cs typeface="Calibri" pitchFamily="34" charset="-120"/>
              </a:rPr>
              <a:t>1st Mon. after 10 days</a:t>
            </a:r>
            <a:endParaRPr lang="en-US" sz="1100" dirty="0"/>
          </a:p>
        </p:txBody>
      </p:sp>
      <p:sp>
        <p:nvSpPr>
          <p:cNvPr id="14" name="Shape 10"/>
          <p:cNvSpPr/>
          <p:nvPr/>
        </p:nvSpPr>
        <p:spPr>
          <a:xfrm>
            <a:off x="457200" y="2971800"/>
            <a:ext cx="8229600" cy="804672"/>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pic>
        <p:nvPicPr>
          <p:cNvPr id="15" name="Image 2" descr="preencoded.png"/>
          <p:cNvPicPr>
            <a:picLocks noChangeAspect="1"/>
          </p:cNvPicPr>
          <p:nvPr/>
        </p:nvPicPr>
        <p:blipFill>
          <a:blip r:embed="rId5"/>
          <a:stretch>
            <a:fillRect/>
          </a:stretch>
        </p:blipFill>
        <p:spPr>
          <a:xfrm>
            <a:off x="640080" y="3154680"/>
            <a:ext cx="365760" cy="365760"/>
          </a:xfrm>
          <a:prstGeom prst="rect">
            <a:avLst/>
          </a:prstGeom>
        </p:spPr>
      </p:pic>
      <p:sp>
        <p:nvSpPr>
          <p:cNvPr id="16" name="Text 11"/>
          <p:cNvSpPr/>
          <p:nvPr/>
        </p:nvSpPr>
        <p:spPr>
          <a:xfrm>
            <a:off x="1188720" y="3044952"/>
            <a:ext cx="4704822" cy="320040"/>
          </a:xfrm>
          <a:prstGeom prst="rect">
            <a:avLst/>
          </a:prstGeom>
          <a:noFill/>
          <a:ln/>
        </p:spPr>
        <p:txBody>
          <a:bodyPr wrap="square" lIns="0" tIns="0" rIns="0" bIns="0" rtlCol="0" anchor="ctr"/>
          <a:lstStyle/>
          <a:p>
            <a:pPr marL="0" indent="0">
              <a:buNone/>
            </a:pPr>
            <a:r>
              <a:rPr lang="en-US" sz="1500" b="1" dirty="0">
                <a:solidFill>
                  <a:srgbClr val="1A2744"/>
                </a:solidFill>
                <a:latin typeface="Georgia" pitchFamily="34" charset="0"/>
                <a:ea typeface="Georgia" pitchFamily="34" charset="-122"/>
                <a:cs typeface="Georgia" pitchFamily="34" charset="-120"/>
              </a:rPr>
              <a:t>Publication- EC §§51.054, 1051.054 </a:t>
            </a:r>
            <a:endParaRPr lang="en-US" sz="1500" dirty="0"/>
          </a:p>
        </p:txBody>
      </p:sp>
      <p:sp>
        <p:nvSpPr>
          <p:cNvPr id="17" name="Text 12"/>
          <p:cNvSpPr/>
          <p:nvPr/>
        </p:nvSpPr>
        <p:spPr>
          <a:xfrm>
            <a:off x="1188720" y="3355848"/>
            <a:ext cx="5029200" cy="320040"/>
          </a:xfrm>
          <a:prstGeom prst="rect">
            <a:avLst/>
          </a:prstGeom>
          <a:noFill/>
          <a:ln/>
        </p:spPr>
        <p:txBody>
          <a:bodyPr wrap="square" lIns="0" tIns="0" rIns="0" bIns="0" rtlCol="0" anchor="ctr"/>
          <a:lstStyle/>
          <a:p>
            <a:pPr marL="0" indent="0">
              <a:buNone/>
            </a:pPr>
            <a:r>
              <a:rPr lang="en-US" sz="1200" dirty="0">
                <a:solidFill>
                  <a:srgbClr val="2D3748"/>
                </a:solidFill>
                <a:latin typeface="Calibri" pitchFamily="34" charset="0"/>
                <a:ea typeface="Calibri" pitchFamily="34" charset="-122"/>
                <a:cs typeface="Calibri" pitchFamily="34" charset="-120"/>
              </a:rPr>
              <a:t>Both general circulation newspaper + OCA website (since 7/1/2020)</a:t>
            </a:r>
            <a:endParaRPr lang="en-US" sz="1200" dirty="0"/>
          </a:p>
        </p:txBody>
      </p:sp>
      <p:sp>
        <p:nvSpPr>
          <p:cNvPr id="18" name="Text 13"/>
          <p:cNvSpPr/>
          <p:nvPr/>
        </p:nvSpPr>
        <p:spPr>
          <a:xfrm>
            <a:off x="6583680" y="3154680"/>
            <a:ext cx="1920240" cy="365760"/>
          </a:xfrm>
          <a:prstGeom prst="rect">
            <a:avLst/>
          </a:prstGeom>
          <a:noFill/>
          <a:ln/>
        </p:spPr>
        <p:txBody>
          <a:bodyPr wrap="square" lIns="0" tIns="0" rIns="0" bIns="0" rtlCol="0" anchor="ctr"/>
          <a:lstStyle/>
          <a:p>
            <a:pPr marL="0" indent="0" algn="ctr">
              <a:buNone/>
            </a:pPr>
            <a:r>
              <a:rPr lang="en-US" sz="1100" i="1" dirty="0">
                <a:solidFill>
                  <a:srgbClr val="64748B"/>
                </a:solidFill>
                <a:latin typeface="Calibri" pitchFamily="34" charset="0"/>
                <a:ea typeface="Calibri" pitchFamily="34" charset="-122"/>
                <a:cs typeface="Calibri" pitchFamily="34" charset="-120"/>
              </a:rPr>
              <a:t>Per statute</a:t>
            </a:r>
            <a:endParaRPr lang="en-US" sz="1100" dirty="0"/>
          </a:p>
        </p:txBody>
      </p:sp>
      <p:sp>
        <p:nvSpPr>
          <p:cNvPr id="19" name="Shape 14"/>
          <p:cNvSpPr/>
          <p:nvPr/>
        </p:nvSpPr>
        <p:spPr>
          <a:xfrm>
            <a:off x="457200" y="3931920"/>
            <a:ext cx="8229600" cy="804672"/>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pic>
        <p:nvPicPr>
          <p:cNvPr id="20" name="Image 3" descr="preencoded.png"/>
          <p:cNvPicPr>
            <a:picLocks noChangeAspect="1"/>
          </p:cNvPicPr>
          <p:nvPr/>
        </p:nvPicPr>
        <p:blipFill>
          <a:blip r:embed="rId6"/>
          <a:stretch>
            <a:fillRect/>
          </a:stretch>
        </p:blipFill>
        <p:spPr>
          <a:xfrm>
            <a:off x="640080" y="4114800"/>
            <a:ext cx="365760" cy="365760"/>
          </a:xfrm>
          <a:prstGeom prst="rect">
            <a:avLst/>
          </a:prstGeom>
        </p:spPr>
      </p:pic>
      <p:sp>
        <p:nvSpPr>
          <p:cNvPr id="21" name="Text 15"/>
          <p:cNvSpPr/>
          <p:nvPr/>
        </p:nvSpPr>
        <p:spPr>
          <a:xfrm>
            <a:off x="1188720" y="4005072"/>
            <a:ext cx="5394960" cy="320040"/>
          </a:xfrm>
          <a:prstGeom prst="rect">
            <a:avLst/>
          </a:prstGeom>
          <a:noFill/>
          <a:ln/>
        </p:spPr>
        <p:txBody>
          <a:bodyPr wrap="square" lIns="0" tIns="0" rIns="0" bIns="0" rtlCol="0" anchor="ctr"/>
          <a:lstStyle/>
          <a:p>
            <a:pPr marL="0" indent="0">
              <a:buNone/>
            </a:pPr>
            <a:r>
              <a:rPr lang="en-US" sz="1500" b="1" dirty="0">
                <a:solidFill>
                  <a:srgbClr val="1A2744"/>
                </a:solidFill>
                <a:latin typeface="Georgia" pitchFamily="34" charset="0"/>
                <a:ea typeface="Georgia" pitchFamily="34" charset="-122"/>
                <a:cs typeface="Georgia" pitchFamily="34" charset="-120"/>
              </a:rPr>
              <a:t>Qualified Delivery Method- EC §§ 51.052, 1051.052</a:t>
            </a:r>
            <a:endParaRPr lang="en-US" sz="1500" dirty="0"/>
          </a:p>
        </p:txBody>
      </p:sp>
      <p:sp>
        <p:nvSpPr>
          <p:cNvPr id="22" name="Text 16"/>
          <p:cNvSpPr/>
          <p:nvPr/>
        </p:nvSpPr>
        <p:spPr>
          <a:xfrm>
            <a:off x="1188720" y="4315968"/>
            <a:ext cx="5029200" cy="320040"/>
          </a:xfrm>
          <a:prstGeom prst="rect">
            <a:avLst/>
          </a:prstGeom>
          <a:noFill/>
          <a:ln/>
        </p:spPr>
        <p:txBody>
          <a:bodyPr wrap="square" lIns="0" tIns="0" rIns="0" bIns="0" rtlCol="0" anchor="ctr"/>
          <a:lstStyle/>
          <a:p>
            <a:pPr marL="0" indent="0">
              <a:buNone/>
            </a:pPr>
            <a:r>
              <a:rPr lang="en-US" sz="1200" dirty="0">
                <a:solidFill>
                  <a:srgbClr val="2D3748"/>
                </a:solidFill>
                <a:latin typeface="Calibri" pitchFamily="34" charset="0"/>
                <a:ea typeface="Calibri" pitchFamily="34" charset="-122"/>
                <a:cs typeface="Calibri" pitchFamily="34" charset="-120"/>
              </a:rPr>
              <a:t>Certified mail, UPS, FedEx, DHL, private courier (IRC § 7502(f)(2)); 20-day return</a:t>
            </a:r>
            <a:endParaRPr lang="en-US" sz="1200" dirty="0"/>
          </a:p>
        </p:txBody>
      </p:sp>
      <p:sp>
        <p:nvSpPr>
          <p:cNvPr id="23" name="Text 17"/>
          <p:cNvSpPr/>
          <p:nvPr/>
        </p:nvSpPr>
        <p:spPr>
          <a:xfrm>
            <a:off x="6583680" y="4114800"/>
            <a:ext cx="1920240" cy="365760"/>
          </a:xfrm>
          <a:prstGeom prst="rect">
            <a:avLst/>
          </a:prstGeom>
          <a:noFill/>
          <a:ln/>
        </p:spPr>
        <p:txBody>
          <a:bodyPr wrap="square" lIns="0" tIns="0" rIns="0" bIns="0" rtlCol="0" anchor="ctr"/>
          <a:lstStyle/>
          <a:p>
            <a:pPr marL="0" indent="0" algn="ctr">
              <a:buNone/>
            </a:pPr>
            <a:r>
              <a:rPr lang="en-US" sz="1100" i="1" dirty="0">
                <a:solidFill>
                  <a:srgbClr val="64748B"/>
                </a:solidFill>
                <a:latin typeface="Calibri" pitchFamily="34" charset="0"/>
                <a:ea typeface="Calibri" pitchFamily="34" charset="-122"/>
                <a:cs typeface="Calibri" pitchFamily="34" charset="-120"/>
              </a:rPr>
              <a:t>1st Mon. after 20 days</a:t>
            </a:r>
            <a:endParaRPr lang="en-US" sz="1100" dirty="0"/>
          </a:p>
        </p:txBody>
      </p:sp>
      <p:sp>
        <p:nvSpPr>
          <p:cNvPr id="24" name="Shape 18"/>
          <p:cNvSpPr/>
          <p:nvPr/>
        </p:nvSpPr>
        <p:spPr>
          <a:xfrm>
            <a:off x="457200" y="4572000"/>
            <a:ext cx="8229600" cy="457200"/>
          </a:xfrm>
          <a:prstGeom prst="rect">
            <a:avLst/>
          </a:prstGeom>
          <a:solidFill>
            <a:srgbClr val="F5EDE0"/>
          </a:solidFill>
          <a:ln/>
        </p:spPr>
        <p:txBody>
          <a:bodyPr/>
          <a:lstStyle/>
          <a:p>
            <a:endParaRPr lang="en-US"/>
          </a:p>
        </p:txBody>
      </p:sp>
      <p:sp>
        <p:nvSpPr>
          <p:cNvPr id="25" name="Text 19"/>
          <p:cNvSpPr/>
          <p:nvPr/>
        </p:nvSpPr>
        <p:spPr>
          <a:xfrm>
            <a:off x="731520" y="4572000"/>
            <a:ext cx="7772400" cy="457200"/>
          </a:xfrm>
          <a:prstGeom prst="rect">
            <a:avLst/>
          </a:prstGeom>
          <a:noFill/>
          <a:ln/>
        </p:spPr>
        <p:txBody>
          <a:bodyPr wrap="square" rtlCol="0" anchor="ctr"/>
          <a:lstStyle/>
          <a:p>
            <a:pPr marL="0" indent="0">
              <a:buNone/>
            </a:pPr>
            <a:r>
              <a:rPr lang="en-US" sz="1150" b="1" dirty="0">
                <a:solidFill>
                  <a:srgbClr val="2D3748"/>
                </a:solidFill>
                <a:latin typeface="Calibri" pitchFamily="34" charset="0"/>
                <a:ea typeface="Calibri" pitchFamily="34" charset="-122"/>
                <a:cs typeface="Calibri" pitchFamily="34" charset="-120"/>
              </a:rPr>
              <a:t>Counting: Day of issuance = Day 0. Count starts day after service. Weekends &amp; holidays included. TRCP 4.</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6">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Private Process Servers: The Estates Code Rule</a:t>
            </a:r>
            <a:endParaRPr lang="en-US" sz="2400" dirty="0"/>
          </a:p>
        </p:txBody>
      </p:sp>
      <p:sp>
        <p:nvSpPr>
          <p:cNvPr id="4" name="Shape 2"/>
          <p:cNvSpPr/>
          <p:nvPr/>
        </p:nvSpPr>
        <p:spPr>
          <a:xfrm>
            <a:off x="731520" y="868680"/>
            <a:ext cx="7680960" cy="1463040"/>
          </a:xfrm>
          <a:prstGeom prst="rect">
            <a:avLst/>
          </a:prstGeom>
          <a:solidFill>
            <a:srgbClr val="FFF3E0"/>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731520" y="868680"/>
            <a:ext cx="73152" cy="1463040"/>
          </a:xfrm>
          <a:prstGeom prst="rect">
            <a:avLst/>
          </a:prstGeom>
          <a:solidFill>
            <a:srgbClr val="E65100"/>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1051560" y="1118805"/>
            <a:ext cx="365760" cy="365760"/>
          </a:xfrm>
          <a:prstGeom prst="rect">
            <a:avLst/>
          </a:prstGeom>
        </p:spPr>
      </p:pic>
      <p:sp>
        <p:nvSpPr>
          <p:cNvPr id="7" name="Text 4"/>
          <p:cNvSpPr/>
          <p:nvPr/>
        </p:nvSpPr>
        <p:spPr>
          <a:xfrm>
            <a:off x="1554480" y="1073085"/>
            <a:ext cx="6583680" cy="457200"/>
          </a:xfrm>
          <a:prstGeom prst="rect">
            <a:avLst/>
          </a:prstGeom>
          <a:noFill/>
          <a:ln/>
        </p:spPr>
        <p:txBody>
          <a:bodyPr wrap="square" lIns="0" tIns="0" rIns="0" bIns="0" rtlCol="0" anchor="ctr"/>
          <a:lstStyle/>
          <a:p>
            <a:pPr marL="0" indent="0">
              <a:buNone/>
            </a:pPr>
            <a:r>
              <a:rPr lang="en-US" sz="1600" b="1" dirty="0">
                <a:solidFill>
                  <a:srgbClr val="E65100"/>
                </a:solidFill>
                <a:latin typeface="Georgia" pitchFamily="34" charset="0"/>
                <a:ea typeface="Georgia" pitchFamily="34" charset="-122"/>
                <a:cs typeface="Georgia" pitchFamily="34" charset="-120"/>
              </a:rPr>
              <a:t>For Estates Code proceedings: NEVER use a private process server for a Texas resident in Texas.</a:t>
            </a:r>
            <a:endParaRPr lang="en-US" sz="1600" dirty="0"/>
          </a:p>
        </p:txBody>
      </p:sp>
      <p:sp>
        <p:nvSpPr>
          <p:cNvPr id="8" name="Text 5"/>
          <p:cNvSpPr/>
          <p:nvPr/>
        </p:nvSpPr>
        <p:spPr>
          <a:xfrm>
            <a:off x="1554480" y="1600200"/>
            <a:ext cx="6583680" cy="640080"/>
          </a:xfrm>
          <a:prstGeom prst="rect">
            <a:avLst/>
          </a:prstGeom>
          <a:noFill/>
          <a:ln/>
        </p:spPr>
        <p:txBody>
          <a:bodyPr wrap="square" rtlCol="0" anchor="ctr"/>
          <a:lstStyle/>
          <a:p>
            <a:pPr marL="0" indent="0">
              <a:lnSpc>
                <a:spcPct val="125000"/>
              </a:lnSpc>
              <a:buNone/>
            </a:pPr>
            <a:r>
              <a:rPr lang="en-US" sz="1300" dirty="0">
                <a:solidFill>
                  <a:srgbClr val="2D3748"/>
                </a:solidFill>
                <a:latin typeface="Calibri" pitchFamily="34" charset="0"/>
                <a:ea typeface="Calibri" pitchFamily="34" charset="-122"/>
                <a:cs typeface="Calibri" pitchFamily="34" charset="-120"/>
              </a:rPr>
              <a:t>In-state citation and notice must be served by a sheriff or constable. EC §§ 51.051(b)(1) &amp; 1051.051(b)(1). Affirmed by Misc. Docket 24-</a:t>
            </a:r>
            <a:r>
              <a:rPr lang="en-US" sz="1300" dirty="0">
                <a:solidFill>
                  <a:srgbClr val="565B62"/>
                </a:solidFill>
                <a:latin typeface="Calibri" pitchFamily="34" charset="0"/>
                <a:ea typeface="Calibri" pitchFamily="34" charset="-122"/>
                <a:cs typeface="Calibri" pitchFamily="34" charset="-120"/>
              </a:rPr>
              <a:t>910</a:t>
            </a:r>
            <a:r>
              <a:rPr lang="en-US" sz="1300" dirty="0">
                <a:solidFill>
                  <a:srgbClr val="2D3748"/>
                </a:solidFill>
                <a:latin typeface="Calibri" pitchFamily="34" charset="0"/>
                <a:ea typeface="Calibri" pitchFamily="34" charset="-122"/>
                <a:cs typeface="Calibri" pitchFamily="34" charset="-120"/>
              </a:rPr>
              <a:t>7.</a:t>
            </a:r>
            <a:endParaRPr lang="en-US" sz="1300" dirty="0"/>
          </a:p>
        </p:txBody>
      </p:sp>
      <p:sp>
        <p:nvSpPr>
          <p:cNvPr id="9" name="Shape 6"/>
          <p:cNvSpPr/>
          <p:nvPr/>
        </p:nvSpPr>
        <p:spPr>
          <a:xfrm>
            <a:off x="731520" y="2377440"/>
            <a:ext cx="7680960" cy="939763"/>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0" name="Shape 7"/>
          <p:cNvSpPr/>
          <p:nvPr/>
        </p:nvSpPr>
        <p:spPr>
          <a:xfrm>
            <a:off x="731520" y="2377440"/>
            <a:ext cx="73152" cy="939763"/>
          </a:xfrm>
          <a:prstGeom prst="rect">
            <a:avLst/>
          </a:prstGeom>
          <a:solidFill>
            <a:srgbClr val="C5872D"/>
          </a:solidFill>
          <a:ln/>
        </p:spPr>
        <p:txBody>
          <a:bodyPr/>
          <a:lstStyle/>
          <a:p>
            <a:endParaRPr lang="en-US"/>
          </a:p>
        </p:txBody>
      </p:sp>
      <p:sp>
        <p:nvSpPr>
          <p:cNvPr id="11" name="Text 8"/>
          <p:cNvSpPr/>
          <p:nvPr/>
        </p:nvSpPr>
        <p:spPr>
          <a:xfrm>
            <a:off x="1051560" y="2468880"/>
            <a:ext cx="6858000" cy="253013"/>
          </a:xfrm>
          <a:prstGeom prst="rect">
            <a:avLst/>
          </a:prstGeom>
          <a:noFill/>
          <a:ln/>
        </p:spPr>
        <p:txBody>
          <a:bodyPr wrap="square" lIns="0" tIns="0" rIns="0" bIns="0" rtlCol="0" anchor="ctr"/>
          <a:lstStyle/>
          <a:p>
            <a:pPr marL="0" indent="0">
              <a:buNone/>
            </a:pPr>
            <a:r>
              <a:rPr lang="en-US" sz="1500" b="1" dirty="0">
                <a:solidFill>
                  <a:srgbClr val="1A2744"/>
                </a:solidFill>
                <a:latin typeface="Georgia" pitchFamily="34" charset="0"/>
                <a:ea typeface="Georgia" pitchFamily="34" charset="-122"/>
                <a:cs typeface="Georgia" pitchFamily="34" charset="-120"/>
              </a:rPr>
              <a:t>Out-of-State Exception</a:t>
            </a:r>
            <a:endParaRPr lang="en-US" sz="1500" dirty="0"/>
          </a:p>
        </p:txBody>
      </p:sp>
      <p:sp>
        <p:nvSpPr>
          <p:cNvPr id="12" name="Text 9"/>
          <p:cNvSpPr/>
          <p:nvPr/>
        </p:nvSpPr>
        <p:spPr>
          <a:xfrm>
            <a:off x="1051560" y="2741198"/>
            <a:ext cx="7040880" cy="469882"/>
          </a:xfrm>
          <a:prstGeom prst="rect">
            <a:avLst/>
          </a:prstGeom>
          <a:noFill/>
          <a:ln/>
        </p:spPr>
        <p:txBody>
          <a:bodyPr wrap="square" rtlCol="0" anchor="ctr"/>
          <a:lstStyle/>
          <a:p>
            <a:pPr marL="0" indent="0">
              <a:lnSpc>
                <a:spcPct val="125000"/>
              </a:lnSpc>
              <a:buNone/>
            </a:pPr>
            <a:r>
              <a:rPr lang="en-US" sz="1300" dirty="0">
                <a:solidFill>
                  <a:srgbClr val="2D3748"/>
                </a:solidFill>
                <a:latin typeface="Calibri" pitchFamily="34" charset="0"/>
                <a:ea typeface="Calibri" pitchFamily="34" charset="-122"/>
                <a:cs typeface="Calibri" pitchFamily="34" charset="-120"/>
              </a:rPr>
              <a:t>For persons outside Texas, citation or notice may be served by any disinterested person competent to make an oath that the citation or notice was served.  EC §§ 51.051(b)(2) &amp; 1051.051(b)(2).</a:t>
            </a:r>
            <a:endParaRPr lang="en-US" sz="1300" dirty="0"/>
          </a:p>
        </p:txBody>
      </p:sp>
      <p:sp>
        <p:nvSpPr>
          <p:cNvPr id="15" name="Shape 2">
            <a:extLst>
              <a:ext uri="{FF2B5EF4-FFF2-40B4-BE49-F238E27FC236}">
                <a16:creationId xmlns:a16="http://schemas.microsoft.com/office/drawing/2014/main" id="{3695418A-FA0F-BE6C-D30B-D8BE82CB54FD}"/>
              </a:ext>
            </a:extLst>
          </p:cNvPr>
          <p:cNvSpPr/>
          <p:nvPr/>
        </p:nvSpPr>
        <p:spPr>
          <a:xfrm>
            <a:off x="768096" y="3408643"/>
            <a:ext cx="7680960" cy="1463040"/>
          </a:xfrm>
          <a:prstGeom prst="rect">
            <a:avLst/>
          </a:prstGeom>
          <a:solidFill>
            <a:srgbClr val="FFF3E0"/>
          </a:solidFill>
          <a:ln/>
          <a:effectLst>
            <a:outerShdw blurRad="50800" dist="25400" dir="8100000" algn="bl" rotWithShape="0">
              <a:srgbClr val="000000">
                <a:alpha val="10000"/>
              </a:srgbClr>
            </a:outerShdw>
          </a:effectLst>
        </p:spPr>
        <p:txBody>
          <a:bodyPr/>
          <a:lstStyle/>
          <a:p>
            <a:endParaRPr lang="en-US"/>
          </a:p>
        </p:txBody>
      </p:sp>
      <p:sp>
        <p:nvSpPr>
          <p:cNvPr id="16" name="Shape 3">
            <a:extLst>
              <a:ext uri="{FF2B5EF4-FFF2-40B4-BE49-F238E27FC236}">
                <a16:creationId xmlns:a16="http://schemas.microsoft.com/office/drawing/2014/main" id="{1BF6EB3F-A0F4-CFED-635C-2024D5A10B02}"/>
              </a:ext>
            </a:extLst>
          </p:cNvPr>
          <p:cNvSpPr/>
          <p:nvPr/>
        </p:nvSpPr>
        <p:spPr>
          <a:xfrm>
            <a:off x="738728" y="3408643"/>
            <a:ext cx="73152" cy="1463040"/>
          </a:xfrm>
          <a:prstGeom prst="rect">
            <a:avLst/>
          </a:prstGeom>
          <a:solidFill>
            <a:srgbClr val="E65100"/>
          </a:solidFill>
          <a:ln/>
        </p:spPr>
        <p:txBody>
          <a:bodyPr/>
          <a:lstStyle/>
          <a:p>
            <a:endParaRPr lang="en-US"/>
          </a:p>
        </p:txBody>
      </p:sp>
      <p:sp>
        <p:nvSpPr>
          <p:cNvPr id="17" name="Text 8">
            <a:extLst>
              <a:ext uri="{FF2B5EF4-FFF2-40B4-BE49-F238E27FC236}">
                <a16:creationId xmlns:a16="http://schemas.microsoft.com/office/drawing/2014/main" id="{95E286FD-C156-8D01-0491-19F4D58D69CC}"/>
              </a:ext>
            </a:extLst>
          </p:cNvPr>
          <p:cNvSpPr/>
          <p:nvPr/>
        </p:nvSpPr>
        <p:spPr>
          <a:xfrm>
            <a:off x="1051560" y="3608709"/>
            <a:ext cx="6858000" cy="253013"/>
          </a:xfrm>
          <a:prstGeom prst="rect">
            <a:avLst/>
          </a:prstGeom>
          <a:noFill/>
          <a:ln/>
        </p:spPr>
        <p:txBody>
          <a:bodyPr wrap="square" lIns="0" tIns="0" rIns="0" bIns="0" rtlCol="0" anchor="ctr"/>
          <a:lstStyle/>
          <a:p>
            <a:pPr marL="0" indent="0">
              <a:buNone/>
            </a:pPr>
            <a:r>
              <a:rPr lang="en-US" sz="1500" b="1" dirty="0">
                <a:solidFill>
                  <a:srgbClr val="1A2744"/>
                </a:solidFill>
                <a:latin typeface="Georgia" pitchFamily="34" charset="0"/>
                <a:ea typeface="Georgia" pitchFamily="34" charset="-122"/>
                <a:cs typeface="Georgia" pitchFamily="34" charset="-120"/>
              </a:rPr>
              <a:t>Guardianships</a:t>
            </a:r>
            <a:endParaRPr lang="en-US" sz="1500" dirty="0"/>
          </a:p>
        </p:txBody>
      </p:sp>
      <p:sp>
        <p:nvSpPr>
          <p:cNvPr id="18" name="Text 9">
            <a:extLst>
              <a:ext uri="{FF2B5EF4-FFF2-40B4-BE49-F238E27FC236}">
                <a16:creationId xmlns:a16="http://schemas.microsoft.com/office/drawing/2014/main" id="{F5397B57-2059-3D08-574C-F1B4DC963DDB}"/>
              </a:ext>
            </a:extLst>
          </p:cNvPr>
          <p:cNvSpPr/>
          <p:nvPr/>
        </p:nvSpPr>
        <p:spPr>
          <a:xfrm>
            <a:off x="1051560" y="3881027"/>
            <a:ext cx="7040880" cy="469882"/>
          </a:xfrm>
          <a:prstGeom prst="rect">
            <a:avLst/>
          </a:prstGeom>
          <a:noFill/>
          <a:ln/>
        </p:spPr>
        <p:txBody>
          <a:bodyPr wrap="square" rtlCol="0" anchor="ctr"/>
          <a:lstStyle/>
          <a:p>
            <a:pPr marL="0" indent="0" algn="just">
              <a:lnSpc>
                <a:spcPct val="125000"/>
              </a:lnSpc>
              <a:buNone/>
            </a:pPr>
            <a:r>
              <a:rPr lang="en-US" sz="1300" dirty="0">
                <a:solidFill>
                  <a:srgbClr val="2D3748"/>
                </a:solidFill>
                <a:latin typeface="Calibri" pitchFamily="34" charset="0"/>
                <a:cs typeface="Calibri" pitchFamily="34" charset="-120"/>
              </a:rPr>
              <a:t>After </a:t>
            </a:r>
            <a:r>
              <a:rPr lang="en-US" sz="1300" i="1" dirty="0">
                <a:solidFill>
                  <a:srgbClr val="2D3748"/>
                </a:solidFill>
                <a:latin typeface="Calibri" pitchFamily="34" charset="0"/>
                <a:cs typeface="Calibri" pitchFamily="34" charset="-120"/>
              </a:rPr>
              <a:t>In re Fairley</a:t>
            </a:r>
            <a:r>
              <a:rPr lang="en-US" sz="1300" dirty="0">
                <a:solidFill>
                  <a:srgbClr val="2D3748"/>
                </a:solidFill>
                <a:latin typeface="Calibri" pitchFamily="34" charset="0"/>
                <a:cs typeface="Calibri" pitchFamily="34" charset="-120"/>
              </a:rPr>
              <a:t>, Administrative Order 2021-1 requires all in-state service of a guardianship application on a proposed ward shall be done by the sheriff or constable.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7">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Probate of Will Produced in Court / Letters of Admin.</a:t>
            </a:r>
            <a:endParaRPr lang="en-US" sz="2200" dirty="0"/>
          </a:p>
        </p:txBody>
      </p:sp>
      <p:sp>
        <p:nvSpPr>
          <p:cNvPr id="4" name="Shape 2"/>
          <p:cNvSpPr/>
          <p:nvPr/>
        </p:nvSpPr>
        <p:spPr>
          <a:xfrm>
            <a:off x="457200" y="1097280"/>
            <a:ext cx="8229600" cy="32004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457200" y="1097280"/>
            <a:ext cx="73152" cy="3200400"/>
          </a:xfrm>
          <a:prstGeom prst="rect">
            <a:avLst/>
          </a:prstGeom>
          <a:solidFill>
            <a:srgbClr val="C5872D"/>
          </a:solidFill>
          <a:ln/>
        </p:spPr>
        <p:txBody>
          <a:bodyPr/>
          <a:lstStyle/>
          <a:p>
            <a:endParaRPr lang="en-US"/>
          </a:p>
        </p:txBody>
      </p:sp>
      <p:sp>
        <p:nvSpPr>
          <p:cNvPr id="6" name="Text 4"/>
          <p:cNvSpPr/>
          <p:nvPr/>
        </p:nvSpPr>
        <p:spPr>
          <a:xfrm>
            <a:off x="822960" y="1188720"/>
            <a:ext cx="4572000" cy="320040"/>
          </a:xfrm>
          <a:prstGeom prst="rect">
            <a:avLst/>
          </a:prstGeom>
          <a:noFill/>
          <a:ln/>
        </p:spPr>
        <p:txBody>
          <a:bodyPr wrap="square" lIns="0" tIns="0" rIns="0" bIns="0" rtlCol="0" anchor="ctr"/>
          <a:lstStyle/>
          <a:p>
            <a:pPr marL="0" indent="0">
              <a:buNone/>
            </a:pPr>
            <a:r>
              <a:rPr lang="en-US" sz="1200" b="1" dirty="0">
                <a:solidFill>
                  <a:srgbClr val="C5872D"/>
                </a:solidFill>
                <a:latin typeface="Calibri" pitchFamily="34" charset="0"/>
                <a:ea typeface="Calibri" pitchFamily="34" charset="-122"/>
                <a:cs typeface="Calibri" pitchFamily="34" charset="-120"/>
              </a:rPr>
              <a:t>EC §§ 258.001 &amp; 303.001</a:t>
            </a:r>
            <a:endParaRPr lang="en-US" sz="1200" dirty="0"/>
          </a:p>
        </p:txBody>
      </p:sp>
      <p:sp>
        <p:nvSpPr>
          <p:cNvPr id="7" name="Text 5"/>
          <p:cNvSpPr/>
          <p:nvPr/>
        </p:nvSpPr>
        <p:spPr>
          <a:xfrm>
            <a:off x="822960" y="1554480"/>
            <a:ext cx="7589520" cy="2560320"/>
          </a:xfrm>
          <a:prstGeom prst="rect">
            <a:avLst/>
          </a:prstGeom>
          <a:noFill/>
          <a:ln/>
        </p:spPr>
        <p:txBody>
          <a:bodyPr wrap="square" rtlCol="0" anchor="ctr"/>
          <a:lstStyle/>
          <a:p>
            <a:pPr marL="0" indent="0">
              <a:lnSpc>
                <a:spcPct val="120000"/>
              </a:lnSpc>
              <a:buNone/>
            </a:pPr>
            <a:r>
              <a:rPr lang="en-US" sz="1300" b="1" dirty="0">
                <a:solidFill>
                  <a:srgbClr val="2D3748"/>
                </a:solidFill>
                <a:latin typeface="Calibri" pitchFamily="34" charset="0"/>
                <a:ea typeface="Calibri" pitchFamily="34" charset="-122"/>
                <a:cs typeface="Calibri" pitchFamily="34" charset="-120"/>
              </a:rPr>
              <a:t>Method: </a:t>
            </a:r>
            <a:r>
              <a:rPr lang="en-US" sz="1300" dirty="0">
                <a:solidFill>
                  <a:srgbClr val="2D3748"/>
                </a:solidFill>
                <a:latin typeface="Calibri" pitchFamily="34" charset="0"/>
                <a:ea typeface="Calibri" pitchFamily="34" charset="-122"/>
                <a:cs typeface="Calibri" pitchFamily="34" charset="-120"/>
              </a:rPr>
              <a:t>Posting — citation to all interested persons</a:t>
            </a:r>
            <a:endParaRPr lang="en-US" sz="1300" dirty="0"/>
          </a:p>
          <a:p>
            <a:pPr marL="0" indent="0">
              <a:lnSpc>
                <a:spcPct val="120000"/>
              </a:lnSpc>
              <a:buNone/>
            </a:pPr>
            <a:endParaRPr lang="en-US" sz="1300" dirty="0"/>
          </a:p>
          <a:p>
            <a:pPr marL="0" indent="0">
              <a:lnSpc>
                <a:spcPct val="120000"/>
              </a:lnSpc>
              <a:buNone/>
            </a:pPr>
            <a:r>
              <a:rPr lang="en-US" sz="1300" b="1" dirty="0">
                <a:solidFill>
                  <a:srgbClr val="2D3748"/>
                </a:solidFill>
                <a:latin typeface="Calibri" pitchFamily="34" charset="0"/>
                <a:ea typeface="Calibri" pitchFamily="34" charset="-122"/>
                <a:cs typeface="Calibri" pitchFamily="34" charset="-120"/>
              </a:rPr>
              <a:t>Served by: </a:t>
            </a:r>
            <a:r>
              <a:rPr lang="en-US" sz="1300" dirty="0">
                <a:solidFill>
                  <a:srgbClr val="2D3748"/>
                </a:solidFill>
                <a:latin typeface="Calibri" pitchFamily="34" charset="0"/>
                <a:ea typeface="Calibri" pitchFamily="34" charset="-122"/>
                <a:cs typeface="Calibri" pitchFamily="34" charset="-120"/>
              </a:rPr>
              <a:t>Sheriff or constable, at courthouse door or customary public notice location</a:t>
            </a:r>
            <a:endParaRPr lang="en-US" sz="1300" dirty="0"/>
          </a:p>
          <a:p>
            <a:pPr marL="0" indent="0">
              <a:lnSpc>
                <a:spcPct val="120000"/>
              </a:lnSpc>
              <a:buNone/>
            </a:pPr>
            <a:endParaRPr lang="en-US" sz="1300" dirty="0"/>
          </a:p>
          <a:p>
            <a:pPr marL="0" indent="0">
              <a:lnSpc>
                <a:spcPct val="120000"/>
              </a:lnSpc>
              <a:buNone/>
            </a:pPr>
            <a:r>
              <a:rPr lang="en-US" sz="1300" b="1" dirty="0">
                <a:solidFill>
                  <a:srgbClr val="2D3748"/>
                </a:solidFill>
                <a:latin typeface="Calibri" pitchFamily="34" charset="0"/>
                <a:ea typeface="Calibri" pitchFamily="34" charset="-122"/>
                <a:cs typeface="Calibri" pitchFamily="34" charset="-120"/>
              </a:rPr>
              <a:t>Citation must state:</a:t>
            </a:r>
            <a:endParaRPr lang="en-US" sz="1300" dirty="0"/>
          </a:p>
          <a:p>
            <a:pPr marL="0" indent="0">
              <a:lnSpc>
                <a:spcPct val="120000"/>
              </a:lnSpc>
              <a:buNone/>
            </a:pPr>
            <a:r>
              <a:rPr lang="en-US" sz="1300" dirty="0">
                <a:solidFill>
                  <a:srgbClr val="2D3748"/>
                </a:solidFill>
                <a:latin typeface="Calibri" pitchFamily="34" charset="0"/>
                <a:ea typeface="Calibri" pitchFamily="34" charset="-122"/>
                <a:cs typeface="Calibri" pitchFamily="34" charset="-120"/>
              </a:rPr>
              <a:t>  1.  Application for probate or letters of administration has been filed</a:t>
            </a:r>
            <a:endParaRPr lang="en-US" sz="1300" dirty="0"/>
          </a:p>
          <a:p>
            <a:pPr marL="0" indent="0">
              <a:lnSpc>
                <a:spcPct val="120000"/>
              </a:lnSpc>
              <a:buNone/>
            </a:pPr>
            <a:r>
              <a:rPr lang="en-US" sz="1300" dirty="0">
                <a:solidFill>
                  <a:srgbClr val="2D3748"/>
                </a:solidFill>
                <a:latin typeface="Calibri" pitchFamily="34" charset="0"/>
                <a:ea typeface="Calibri" pitchFamily="34" charset="-122"/>
                <a:cs typeface="Calibri" pitchFamily="34" charset="-120"/>
              </a:rPr>
              <a:t>  2.  Name of the deceased and of the applicant</a:t>
            </a:r>
            <a:endParaRPr lang="en-US" sz="1300" dirty="0"/>
          </a:p>
          <a:p>
            <a:pPr marL="0" indent="0">
              <a:lnSpc>
                <a:spcPct val="120000"/>
              </a:lnSpc>
              <a:buNone/>
            </a:pPr>
            <a:r>
              <a:rPr lang="en-US" sz="1300" dirty="0">
                <a:solidFill>
                  <a:srgbClr val="2D3748"/>
                </a:solidFill>
                <a:latin typeface="Calibri" pitchFamily="34" charset="0"/>
                <a:ea typeface="Calibri" pitchFamily="34" charset="-122"/>
                <a:cs typeface="Calibri" pitchFamily="34" charset="-120"/>
              </a:rPr>
              <a:t>  3.  Time when the court may act upon the application</a:t>
            </a:r>
            <a:endParaRPr lang="en-US" sz="1300" dirty="0"/>
          </a:p>
          <a:p>
            <a:pPr marL="0" indent="0">
              <a:lnSpc>
                <a:spcPct val="120000"/>
              </a:lnSpc>
              <a:buNone/>
            </a:pPr>
            <a:r>
              <a:rPr lang="en-US" sz="1300" dirty="0">
                <a:solidFill>
                  <a:srgbClr val="2D3748"/>
                </a:solidFill>
                <a:latin typeface="Calibri" pitchFamily="34" charset="0"/>
                <a:ea typeface="Calibri" pitchFamily="34" charset="-122"/>
                <a:cs typeface="Calibri" pitchFamily="34" charset="-120"/>
              </a:rPr>
              <a:t>  4.  That all interested persons may appear and contest</a:t>
            </a:r>
            <a:endParaRPr lang="en-US" sz="1300" dirty="0"/>
          </a:p>
          <a:p>
            <a:pPr marL="0" indent="0">
              <a:lnSpc>
                <a:spcPct val="120000"/>
              </a:lnSpc>
              <a:buNone/>
            </a:pPr>
            <a:endParaRPr lang="en-US" sz="1300" dirty="0"/>
          </a:p>
          <a:p>
            <a:pPr marL="0" indent="0">
              <a:lnSpc>
                <a:spcPct val="120000"/>
              </a:lnSpc>
              <a:buNone/>
            </a:pPr>
            <a:r>
              <a:rPr lang="en-US" sz="1300" b="1" dirty="0">
                <a:solidFill>
                  <a:srgbClr val="2D3748"/>
                </a:solidFill>
                <a:latin typeface="Calibri" pitchFamily="34" charset="0"/>
                <a:ea typeface="Calibri" pitchFamily="34" charset="-122"/>
                <a:cs typeface="Calibri" pitchFamily="34" charset="-120"/>
              </a:rPr>
              <a:t>Return: </a:t>
            </a:r>
            <a:r>
              <a:rPr lang="en-US" sz="1300" dirty="0">
                <a:solidFill>
                  <a:srgbClr val="2D3748"/>
                </a:solidFill>
                <a:latin typeface="Calibri" pitchFamily="34" charset="0"/>
                <a:ea typeface="Calibri" pitchFamily="34" charset="-122"/>
                <a:cs typeface="Calibri" pitchFamily="34" charset="-120"/>
              </a:rPr>
              <a:t>First Monday after 10 days, exclusive of the date of posting</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8">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Will Not Produced in Court / Probate After 4 Years</a:t>
            </a:r>
            <a:endParaRPr lang="en-US" sz="2200" dirty="0"/>
          </a:p>
        </p:txBody>
      </p:sp>
      <p:sp>
        <p:nvSpPr>
          <p:cNvPr id="4" name="Shape 2"/>
          <p:cNvSpPr/>
          <p:nvPr/>
        </p:nvSpPr>
        <p:spPr>
          <a:xfrm>
            <a:off x="457200" y="1051560"/>
            <a:ext cx="3931920" cy="36576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457200" y="1051560"/>
            <a:ext cx="3931920" cy="54864"/>
          </a:xfrm>
          <a:prstGeom prst="rect">
            <a:avLst/>
          </a:prstGeom>
          <a:solidFill>
            <a:srgbClr val="C5872D"/>
          </a:solidFill>
          <a:ln/>
        </p:spPr>
        <p:txBody>
          <a:bodyPr/>
          <a:lstStyle/>
          <a:p>
            <a:endParaRPr lang="en-US"/>
          </a:p>
        </p:txBody>
      </p:sp>
      <p:sp>
        <p:nvSpPr>
          <p:cNvPr id="6" name="Text 4"/>
          <p:cNvSpPr/>
          <p:nvPr/>
        </p:nvSpPr>
        <p:spPr>
          <a:xfrm>
            <a:off x="685800" y="1234440"/>
            <a:ext cx="3474720" cy="320040"/>
          </a:xfrm>
          <a:prstGeom prst="rect">
            <a:avLst/>
          </a:prstGeom>
          <a:noFill/>
          <a:ln/>
        </p:spPr>
        <p:txBody>
          <a:bodyPr wrap="square" lIns="0" tIns="0" rIns="0" bIns="0" rtlCol="0" anchor="ctr"/>
          <a:lstStyle/>
          <a:p>
            <a:pPr marL="0" indent="0">
              <a:buNone/>
            </a:pPr>
            <a:r>
              <a:rPr lang="en-US" sz="1400" b="1" dirty="0">
                <a:solidFill>
                  <a:srgbClr val="1A2744"/>
                </a:solidFill>
                <a:latin typeface="Georgia" pitchFamily="34" charset="0"/>
                <a:ea typeface="Georgia" pitchFamily="34" charset="-122"/>
                <a:cs typeface="Georgia" pitchFamily="34" charset="-120"/>
              </a:rPr>
              <a:t>Will Not Produced — EC § 258.002</a:t>
            </a:r>
            <a:endParaRPr lang="en-US" sz="1400" dirty="0"/>
          </a:p>
        </p:txBody>
      </p:sp>
      <p:sp>
        <p:nvSpPr>
          <p:cNvPr id="7" name="Text 5"/>
          <p:cNvSpPr/>
          <p:nvPr/>
        </p:nvSpPr>
        <p:spPr>
          <a:xfrm>
            <a:off x="685800" y="1645920"/>
            <a:ext cx="3474720" cy="2834640"/>
          </a:xfrm>
          <a:prstGeom prst="rect">
            <a:avLst/>
          </a:prstGeom>
          <a:noFill/>
          <a:ln/>
        </p:spPr>
        <p:txBody>
          <a:bodyPr wrap="square" rtlCol="0" anchor="ctr"/>
          <a:lstStyle/>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TX heirs (known location): </a:t>
            </a:r>
            <a:r>
              <a:rPr lang="en-US" sz="1150" dirty="0">
                <a:solidFill>
                  <a:srgbClr val="2D3748"/>
                </a:solidFill>
                <a:latin typeface="Calibri" pitchFamily="34" charset="0"/>
                <a:ea typeface="Calibri" pitchFamily="34" charset="-122"/>
                <a:cs typeface="Calibri" pitchFamily="34" charset="-120"/>
              </a:rPr>
              <a:t>Personal service by sheriff/constable</a:t>
            </a:r>
            <a:endParaRPr lang="en-US" sz="1150" dirty="0"/>
          </a:p>
          <a:p>
            <a:pPr marL="0" indent="0" algn="just">
              <a:lnSpc>
                <a:spcPct val="120000"/>
              </a:lnSpc>
              <a:buNone/>
            </a:pPr>
            <a:endParaRPr lang="en-US" sz="1150" dirty="0"/>
          </a:p>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Non-resident / unknown / transient heirs: </a:t>
            </a:r>
            <a:r>
              <a:rPr lang="en-US" sz="1150" dirty="0">
                <a:solidFill>
                  <a:srgbClr val="2D3748"/>
                </a:solidFill>
                <a:latin typeface="Calibri" pitchFamily="34" charset="0"/>
                <a:ea typeface="Calibri" pitchFamily="34" charset="-122"/>
                <a:cs typeface="Calibri" pitchFamily="34" charset="-120"/>
              </a:rPr>
              <a:t>Publication (some courts require personal service for non-residents)</a:t>
            </a:r>
            <a:endParaRPr lang="en-US" sz="1150" dirty="0"/>
          </a:p>
          <a:p>
            <a:pPr marL="0" indent="0" algn="just">
              <a:lnSpc>
                <a:spcPct val="120000"/>
              </a:lnSpc>
              <a:buNone/>
            </a:pPr>
            <a:endParaRPr lang="en-US" sz="1150" dirty="0"/>
          </a:p>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Waiver: </a:t>
            </a:r>
            <a:r>
              <a:rPr lang="en-US" sz="1150" dirty="0">
                <a:solidFill>
                  <a:srgbClr val="2D3748"/>
                </a:solidFill>
                <a:latin typeface="Calibri" pitchFamily="34" charset="0"/>
                <a:ea typeface="Calibri" pitchFamily="34" charset="-122"/>
                <a:cs typeface="Calibri" pitchFamily="34" charset="-120"/>
              </a:rPr>
              <a:t>Heir 16+ may waive; parent/guardian may waive for minors under 16</a:t>
            </a:r>
            <a:endParaRPr lang="en-US" sz="1150" dirty="0"/>
          </a:p>
          <a:p>
            <a:pPr marL="0" indent="0" algn="just">
              <a:lnSpc>
                <a:spcPct val="120000"/>
              </a:lnSpc>
              <a:buNone/>
            </a:pPr>
            <a:endParaRPr lang="en-US" sz="1150" dirty="0"/>
          </a:p>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If personal service fails: </a:t>
            </a:r>
            <a:r>
              <a:rPr lang="en-US" sz="1150" dirty="0">
                <a:solidFill>
                  <a:srgbClr val="2D3748"/>
                </a:solidFill>
                <a:latin typeface="Calibri" pitchFamily="34" charset="0"/>
                <a:ea typeface="Calibri" pitchFamily="34" charset="-122"/>
                <a:cs typeface="Calibri" pitchFamily="34" charset="-120"/>
              </a:rPr>
              <a:t>Publication or substituted service under TRCP 109/109a. EC § 258.101</a:t>
            </a:r>
            <a:endParaRPr lang="en-US" sz="1150" dirty="0"/>
          </a:p>
        </p:txBody>
      </p:sp>
      <p:sp>
        <p:nvSpPr>
          <p:cNvPr id="8" name="Shape 6"/>
          <p:cNvSpPr/>
          <p:nvPr/>
        </p:nvSpPr>
        <p:spPr>
          <a:xfrm>
            <a:off x="4754880" y="1051560"/>
            <a:ext cx="3931920" cy="365760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7"/>
          <p:cNvSpPr/>
          <p:nvPr/>
        </p:nvSpPr>
        <p:spPr>
          <a:xfrm>
            <a:off x="4754880" y="1051560"/>
            <a:ext cx="3931920" cy="54864"/>
          </a:xfrm>
          <a:prstGeom prst="rect">
            <a:avLst/>
          </a:prstGeom>
          <a:solidFill>
            <a:srgbClr val="1A2744"/>
          </a:solidFill>
          <a:ln/>
        </p:spPr>
        <p:txBody>
          <a:bodyPr/>
          <a:lstStyle/>
          <a:p>
            <a:endParaRPr lang="en-US"/>
          </a:p>
        </p:txBody>
      </p:sp>
      <p:sp>
        <p:nvSpPr>
          <p:cNvPr id="10" name="Text 8"/>
          <p:cNvSpPr/>
          <p:nvPr/>
        </p:nvSpPr>
        <p:spPr>
          <a:xfrm>
            <a:off x="4983480" y="1234440"/>
            <a:ext cx="3474720" cy="320040"/>
          </a:xfrm>
          <a:prstGeom prst="rect">
            <a:avLst/>
          </a:prstGeom>
          <a:noFill/>
          <a:ln/>
        </p:spPr>
        <p:txBody>
          <a:bodyPr wrap="square" lIns="0" tIns="0" rIns="0" bIns="0" rtlCol="0" anchor="ctr"/>
          <a:lstStyle/>
          <a:p>
            <a:pPr marL="0" indent="0">
              <a:buNone/>
            </a:pPr>
            <a:r>
              <a:rPr lang="en-US" sz="1400" b="1" dirty="0">
                <a:solidFill>
                  <a:srgbClr val="1A2744"/>
                </a:solidFill>
                <a:latin typeface="Georgia" pitchFamily="34" charset="0"/>
                <a:ea typeface="Georgia" pitchFamily="34" charset="-122"/>
                <a:cs typeface="Georgia" pitchFamily="34" charset="-120"/>
              </a:rPr>
              <a:t>After 4 Years — EC § 258.051</a:t>
            </a:r>
            <a:endParaRPr lang="en-US" sz="1400" dirty="0"/>
          </a:p>
        </p:txBody>
      </p:sp>
      <p:sp>
        <p:nvSpPr>
          <p:cNvPr id="11" name="Text 9"/>
          <p:cNvSpPr/>
          <p:nvPr/>
        </p:nvSpPr>
        <p:spPr>
          <a:xfrm>
            <a:off x="4983480" y="1645920"/>
            <a:ext cx="3474720" cy="2834640"/>
          </a:xfrm>
          <a:prstGeom prst="rect">
            <a:avLst/>
          </a:prstGeom>
          <a:noFill/>
          <a:ln/>
        </p:spPr>
        <p:txBody>
          <a:bodyPr wrap="square" rtlCol="0" anchor="ctr"/>
          <a:lstStyle/>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Personal service</a:t>
            </a:r>
            <a:r>
              <a:rPr lang="en-US" sz="1150" dirty="0">
                <a:solidFill>
                  <a:srgbClr val="2D3748"/>
                </a:solidFill>
                <a:latin typeface="Calibri" pitchFamily="34" charset="0"/>
                <a:ea typeface="Calibri" pitchFamily="34" charset="-122"/>
                <a:cs typeface="Calibri" pitchFamily="34" charset="-120"/>
              </a:rPr>
              <a:t> to all heirs whose addresses can be ascertained with reasonable diligence.</a:t>
            </a:r>
            <a:endParaRPr lang="en-US" sz="1150" dirty="0"/>
          </a:p>
          <a:p>
            <a:pPr marL="0" indent="0" algn="just">
              <a:lnSpc>
                <a:spcPct val="120000"/>
              </a:lnSpc>
              <a:buNone/>
            </a:pPr>
            <a:endParaRPr lang="en-US" sz="1150" dirty="0"/>
          </a:p>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Notice must state:</a:t>
            </a:r>
            <a:endParaRPr lang="en-US" sz="1150" dirty="0"/>
          </a:p>
          <a:p>
            <a:pPr marL="0" indent="0" algn="just">
              <a:lnSpc>
                <a:spcPct val="120000"/>
              </a:lnSpc>
              <a:buNone/>
            </a:pPr>
            <a:r>
              <a:rPr lang="en-US" sz="1150" dirty="0">
                <a:solidFill>
                  <a:srgbClr val="2D3748"/>
                </a:solidFill>
                <a:latin typeface="Calibri" pitchFamily="34" charset="0"/>
                <a:ea typeface="Calibri" pitchFamily="34" charset="-122"/>
                <a:cs typeface="Calibri" pitchFamily="34" charset="-120"/>
              </a:rPr>
              <a:t>  1.  Property passes to heirs if will is not admitted to probate</a:t>
            </a:r>
            <a:endParaRPr lang="en-US" sz="1150" dirty="0"/>
          </a:p>
          <a:p>
            <a:pPr marL="0" indent="0" algn="just">
              <a:lnSpc>
                <a:spcPct val="120000"/>
              </a:lnSpc>
              <a:buNone/>
            </a:pPr>
            <a:r>
              <a:rPr lang="en-US" sz="1150" dirty="0">
                <a:solidFill>
                  <a:srgbClr val="2D3748"/>
                </a:solidFill>
                <a:latin typeface="Calibri" pitchFamily="34" charset="0"/>
                <a:ea typeface="Calibri" pitchFamily="34" charset="-122"/>
                <a:cs typeface="Calibri" pitchFamily="34" charset="-120"/>
              </a:rPr>
              <a:t>  2.  The offeror may not be in default for failure to present within 4 years</a:t>
            </a:r>
            <a:endParaRPr lang="en-US" sz="1150" dirty="0"/>
          </a:p>
          <a:p>
            <a:pPr marL="0" indent="0" algn="just">
              <a:lnSpc>
                <a:spcPct val="120000"/>
              </a:lnSpc>
              <a:buNone/>
            </a:pPr>
            <a:endParaRPr lang="en-US" sz="1150" dirty="0"/>
          </a:p>
          <a:p>
            <a:pPr marL="0" indent="0" algn="just">
              <a:lnSpc>
                <a:spcPct val="120000"/>
              </a:lnSpc>
              <a:buNone/>
            </a:pPr>
            <a:r>
              <a:rPr lang="en-US" sz="1150" b="1" dirty="0">
                <a:solidFill>
                  <a:srgbClr val="2D3748"/>
                </a:solidFill>
                <a:latin typeface="Calibri" pitchFamily="34" charset="0"/>
                <a:ea typeface="Calibri" pitchFamily="34" charset="-122"/>
                <a:cs typeface="Calibri" pitchFamily="34" charset="-120"/>
              </a:rPr>
              <a:t>Waiver: </a:t>
            </a:r>
            <a:r>
              <a:rPr lang="en-US" sz="1150" dirty="0">
                <a:solidFill>
                  <a:srgbClr val="2D3748"/>
                </a:solidFill>
                <a:latin typeface="Calibri" pitchFamily="34" charset="0"/>
                <a:ea typeface="Calibri" pitchFamily="34" charset="-122"/>
                <a:cs typeface="Calibri" pitchFamily="34" charset="-120"/>
              </a:rPr>
              <a:t>Heir may file affidavit of no objection &amp; waive notice requirement, but waiver must have language in §258.051(b)</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9">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Determination of Heirship</a:t>
            </a:r>
            <a:endParaRPr lang="en-US" sz="2600" dirty="0"/>
          </a:p>
        </p:txBody>
      </p:sp>
      <p:sp>
        <p:nvSpPr>
          <p:cNvPr id="4" name="Shape 2"/>
          <p:cNvSpPr/>
          <p:nvPr/>
        </p:nvSpPr>
        <p:spPr>
          <a:xfrm>
            <a:off x="457200" y="1051560"/>
            <a:ext cx="8229600" cy="384048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Text 3"/>
          <p:cNvSpPr/>
          <p:nvPr/>
        </p:nvSpPr>
        <p:spPr>
          <a:xfrm>
            <a:off x="731520" y="1188720"/>
            <a:ext cx="7680960" cy="3566160"/>
          </a:xfrm>
          <a:prstGeom prst="rect">
            <a:avLst/>
          </a:prstGeom>
          <a:noFill/>
          <a:ln/>
        </p:spPr>
        <p:txBody>
          <a:bodyPr wrap="square" rtlCol="0" anchor="ctr"/>
          <a:lstStyle/>
          <a:p>
            <a:pPr marL="0" indent="0" algn="just">
              <a:lnSpc>
                <a:spcPct val="120000"/>
              </a:lnSpc>
              <a:buNone/>
            </a:pPr>
            <a:r>
              <a:rPr lang="en-US" sz="1250" b="1" dirty="0">
                <a:solidFill>
                  <a:srgbClr val="1A2744"/>
                </a:solidFill>
                <a:latin typeface="Calibri" pitchFamily="34" charset="0"/>
                <a:ea typeface="Calibri" pitchFamily="34" charset="-122"/>
                <a:cs typeface="Calibri" pitchFamily="34" charset="-120"/>
              </a:rPr>
              <a:t>Known Heirs (12+ yrs): </a:t>
            </a:r>
            <a:r>
              <a:rPr lang="en-US" sz="1250" dirty="0">
                <a:solidFill>
                  <a:srgbClr val="2D3748"/>
                </a:solidFill>
                <a:latin typeface="Calibri" pitchFamily="34" charset="0"/>
                <a:ea typeface="Calibri" pitchFamily="34" charset="-122"/>
                <a:cs typeface="Calibri" pitchFamily="34" charset="-120"/>
              </a:rPr>
              <a:t>Qualified delivery method. EC § 202.051. Courts may require personal service (EC § 202.054).</a:t>
            </a:r>
            <a:endParaRPr lang="en-US" sz="1250" dirty="0"/>
          </a:p>
          <a:p>
            <a:pPr marL="0" indent="0" algn="just">
              <a:lnSpc>
                <a:spcPct val="120000"/>
              </a:lnSpc>
              <a:buNone/>
            </a:pPr>
            <a:endParaRPr lang="en-US" sz="1250" dirty="0"/>
          </a:p>
          <a:p>
            <a:pPr marL="0" indent="0" algn="just">
              <a:lnSpc>
                <a:spcPct val="120000"/>
              </a:lnSpc>
              <a:buNone/>
            </a:pPr>
            <a:r>
              <a:rPr lang="en-US" sz="1250" b="1" dirty="0">
                <a:solidFill>
                  <a:srgbClr val="1A2744"/>
                </a:solidFill>
                <a:latin typeface="Calibri" pitchFamily="34" charset="0"/>
                <a:ea typeface="Calibri" pitchFamily="34" charset="-122"/>
                <a:cs typeface="Calibri" pitchFamily="34" charset="-120"/>
              </a:rPr>
              <a:t>Heirs Under 12: </a:t>
            </a:r>
            <a:r>
              <a:rPr lang="en-US" sz="1250" dirty="0">
                <a:solidFill>
                  <a:srgbClr val="2D3748"/>
                </a:solidFill>
                <a:latin typeface="Calibri" pitchFamily="34" charset="0"/>
                <a:ea typeface="Calibri" pitchFamily="34" charset="-122"/>
                <a:cs typeface="Calibri" pitchFamily="34" charset="-120"/>
              </a:rPr>
              <a:t>Citation served upon parent, managing conservator, or guardian. EC §§ 202.051 &amp; 202.054.</a:t>
            </a:r>
            <a:endParaRPr lang="en-US" sz="1250" dirty="0"/>
          </a:p>
          <a:p>
            <a:pPr marL="0" indent="0" algn="just">
              <a:lnSpc>
                <a:spcPct val="120000"/>
              </a:lnSpc>
              <a:buNone/>
            </a:pPr>
            <a:endParaRPr lang="en-US" sz="1250" dirty="0"/>
          </a:p>
          <a:p>
            <a:pPr marL="0" indent="0" algn="just">
              <a:lnSpc>
                <a:spcPct val="120000"/>
              </a:lnSpc>
              <a:buNone/>
            </a:pPr>
            <a:r>
              <a:rPr lang="en-US" sz="1250" b="1" dirty="0">
                <a:solidFill>
                  <a:srgbClr val="1A2744"/>
                </a:solidFill>
                <a:latin typeface="Calibri" pitchFamily="34" charset="0"/>
                <a:ea typeface="Calibri" pitchFamily="34" charset="-122"/>
                <a:cs typeface="Calibri" pitchFamily="34" charset="-120"/>
              </a:rPr>
              <a:t>Unknown/Missing Heirs: </a:t>
            </a:r>
            <a:r>
              <a:rPr lang="en-US" sz="1250" dirty="0">
                <a:solidFill>
                  <a:srgbClr val="2D3748"/>
                </a:solidFill>
                <a:latin typeface="Calibri" pitchFamily="34" charset="0"/>
                <a:ea typeface="Calibri" pitchFamily="34" charset="-122"/>
                <a:cs typeface="Calibri" pitchFamily="34" charset="-120"/>
              </a:rPr>
              <a:t>Mandatory citation by publication — OCA website and newspaper (unless cost &gt; $200 or no paper in county). EC § 202.052.</a:t>
            </a:r>
            <a:endParaRPr lang="en-US" sz="1250" dirty="0"/>
          </a:p>
          <a:p>
            <a:pPr marL="0" indent="0" algn="just">
              <a:lnSpc>
                <a:spcPct val="120000"/>
              </a:lnSpc>
              <a:buNone/>
            </a:pPr>
            <a:endParaRPr lang="en-US" sz="1250" dirty="0"/>
          </a:p>
          <a:p>
            <a:pPr algn="just">
              <a:lnSpc>
                <a:spcPct val="120000"/>
              </a:lnSpc>
            </a:pPr>
            <a:r>
              <a:rPr lang="en-US" sz="1250" b="1" dirty="0">
                <a:solidFill>
                  <a:srgbClr val="2D3748"/>
                </a:solidFill>
                <a:latin typeface="Calibri" pitchFamily="34" charset="0"/>
                <a:ea typeface="Calibri" pitchFamily="34" charset="-122"/>
                <a:cs typeface="Calibri" pitchFamily="34" charset="-120"/>
              </a:rPr>
              <a:t>Co-owners of Real Property: </a:t>
            </a:r>
            <a:r>
              <a:rPr lang="en-US" sz="1250" dirty="0">
                <a:solidFill>
                  <a:srgbClr val="2D3748"/>
                </a:solidFill>
                <a:latin typeface="Calibri" pitchFamily="34" charset="0"/>
                <a:ea typeface="Calibri" pitchFamily="34" charset="-122"/>
                <a:cs typeface="Calibri" pitchFamily="34" charset="-120"/>
              </a:rPr>
              <a:t>Required parties pursuant to EC §§ 202.008</a:t>
            </a:r>
            <a:endParaRPr lang="en-US" sz="1250" b="1" dirty="0"/>
          </a:p>
          <a:p>
            <a:pPr marL="0" indent="0" algn="just">
              <a:lnSpc>
                <a:spcPct val="120000"/>
              </a:lnSpc>
              <a:buNone/>
            </a:pPr>
            <a:endParaRPr lang="en-US" sz="1250" dirty="0"/>
          </a:p>
          <a:p>
            <a:pPr marL="0" indent="0" algn="just">
              <a:lnSpc>
                <a:spcPct val="120000"/>
              </a:lnSpc>
              <a:buNone/>
            </a:pPr>
            <a:r>
              <a:rPr lang="en-US" sz="1250" b="1" dirty="0">
                <a:solidFill>
                  <a:srgbClr val="1A2744"/>
                </a:solidFill>
                <a:latin typeface="Calibri" pitchFamily="34" charset="0"/>
                <a:ea typeface="Calibri" pitchFamily="34" charset="-122"/>
                <a:cs typeface="Calibri" pitchFamily="34" charset="-120"/>
              </a:rPr>
              <a:t>Waivers: </a:t>
            </a:r>
            <a:r>
              <a:rPr lang="en-US" sz="1250" dirty="0">
                <a:solidFill>
                  <a:srgbClr val="2D3748"/>
                </a:solidFill>
                <a:latin typeface="Calibri" pitchFamily="34" charset="0"/>
                <a:ea typeface="Calibri" pitchFamily="34" charset="-122"/>
                <a:cs typeface="Calibri" pitchFamily="34" charset="-120"/>
              </a:rPr>
              <a:t>Distributee 16+ may waive. Parent/guardian/managing conservator may waive for minors under 16. EC § 202.056 (amended SB 1373, eff. 9/1/2023).</a:t>
            </a:r>
            <a:endParaRPr lang="en-US" sz="1250" dirty="0"/>
          </a:p>
          <a:p>
            <a:pPr marL="0" indent="0" algn="just">
              <a:lnSpc>
                <a:spcPct val="120000"/>
              </a:lnSpc>
              <a:buNone/>
            </a:pPr>
            <a:endParaRPr lang="en-US" sz="1250" dirty="0"/>
          </a:p>
          <a:p>
            <a:pPr marL="0" indent="0" algn="just">
              <a:lnSpc>
                <a:spcPct val="120000"/>
              </a:lnSpc>
              <a:buNone/>
            </a:pPr>
            <a:r>
              <a:rPr lang="en-US" sz="1250" b="1" dirty="0">
                <a:solidFill>
                  <a:srgbClr val="1A2744"/>
                </a:solidFill>
                <a:latin typeface="Calibri" pitchFamily="34" charset="0"/>
                <a:ea typeface="Calibri" pitchFamily="34" charset="-122"/>
                <a:cs typeface="Calibri" pitchFamily="34" charset="-120"/>
              </a:rPr>
              <a:t>Required Affidavit: </a:t>
            </a:r>
            <a:r>
              <a:rPr lang="en-US" sz="1250" dirty="0">
                <a:solidFill>
                  <a:srgbClr val="2D3748"/>
                </a:solidFill>
                <a:latin typeface="Calibri" pitchFamily="34" charset="0"/>
                <a:ea typeface="Calibri" pitchFamily="34" charset="-122"/>
                <a:cs typeface="Calibri" pitchFamily="34" charset="-120"/>
              </a:rPr>
              <a:t>Court may not enter order until affidavit/certificate filed per EC § 202.057, verifying all required service is completed. </a:t>
            </a:r>
            <a:r>
              <a:rPr lang="en-US" sz="1250" b="1" u="sng" dirty="0">
                <a:solidFill>
                  <a:srgbClr val="2D3748"/>
                </a:solidFill>
                <a:latin typeface="Calibri" pitchFamily="34" charset="0"/>
                <a:ea typeface="Calibri" pitchFamily="34" charset="-122"/>
                <a:cs typeface="Calibri" pitchFamily="34" charset="-120"/>
              </a:rPr>
              <a:t>This is commonly overlooked.</a:t>
            </a:r>
          </a:p>
          <a:p>
            <a:pPr marL="0" indent="0" algn="just">
              <a:lnSpc>
                <a:spcPct val="120000"/>
              </a:lnSpc>
              <a:buNone/>
            </a:pPr>
            <a:endParaRPr lang="en-US" sz="1250" b="1" u="sng" dirty="0">
              <a:solidFill>
                <a:srgbClr val="2D3748"/>
              </a:solidFill>
              <a:latin typeface="Calibri" pitchFamily="34" charset="0"/>
              <a:ea typeface="Calibri" pitchFamily="34" charset="-122"/>
              <a:cs typeface="Calibri" pitchFamily="34"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0">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2744"/>
          </a:solidFill>
          <a:ln/>
        </p:spPr>
        <p:txBody>
          <a:bodyPr/>
          <a:lstStyle/>
          <a:p>
            <a:endParaRPr lang="en-US"/>
          </a:p>
        </p:txBody>
      </p:sp>
      <p:sp>
        <p:nvSpPr>
          <p:cNvPr id="3" name="Text 1"/>
          <p:cNvSpPr/>
          <p:nvPr/>
        </p:nvSpPr>
        <p:spPr>
          <a:xfrm>
            <a:off x="548640" y="91440"/>
            <a:ext cx="8046720" cy="64008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Guardianship Applications — Notice &amp; Citation</a:t>
            </a:r>
            <a:endParaRPr lang="en-US" sz="2400" dirty="0"/>
          </a:p>
        </p:txBody>
      </p:sp>
      <p:sp>
        <p:nvSpPr>
          <p:cNvPr id="4" name="Shape 2"/>
          <p:cNvSpPr/>
          <p:nvPr/>
        </p:nvSpPr>
        <p:spPr>
          <a:xfrm>
            <a:off x="510128" y="1005840"/>
            <a:ext cx="8229600" cy="11887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5" name="Shape 3"/>
          <p:cNvSpPr/>
          <p:nvPr/>
        </p:nvSpPr>
        <p:spPr>
          <a:xfrm>
            <a:off x="457200" y="1005840"/>
            <a:ext cx="73152" cy="1188720"/>
          </a:xfrm>
          <a:prstGeom prst="rect">
            <a:avLst/>
          </a:prstGeom>
          <a:solidFill>
            <a:srgbClr val="C5872D"/>
          </a:solidFill>
          <a:ln/>
        </p:spPr>
        <p:txBody>
          <a:bodyPr/>
          <a:lstStyle/>
          <a:p>
            <a:endParaRPr lang="en-US"/>
          </a:p>
        </p:txBody>
      </p:sp>
      <p:sp>
        <p:nvSpPr>
          <p:cNvPr id="6" name="Text 4"/>
          <p:cNvSpPr/>
          <p:nvPr/>
        </p:nvSpPr>
        <p:spPr>
          <a:xfrm>
            <a:off x="777240" y="1078992"/>
            <a:ext cx="7589520" cy="274320"/>
          </a:xfrm>
          <a:prstGeom prst="rect">
            <a:avLst/>
          </a:prstGeom>
          <a:noFill/>
          <a:ln/>
        </p:spPr>
        <p:txBody>
          <a:bodyPr wrap="square" lIns="0" tIns="0" rIns="0" bIns="0" rtlCol="0" anchor="ctr"/>
          <a:lstStyle/>
          <a:p>
            <a:pPr marL="0" indent="0">
              <a:buNone/>
            </a:pPr>
            <a:r>
              <a:rPr lang="en-US" sz="1250" b="1" dirty="0">
                <a:solidFill>
                  <a:srgbClr val="C5872D"/>
                </a:solidFill>
                <a:latin typeface="Calibri" pitchFamily="34" charset="0"/>
                <a:ea typeface="Calibri" pitchFamily="34" charset="-122"/>
                <a:cs typeface="Calibri" pitchFamily="34" charset="-120"/>
              </a:rPr>
              <a:t>1. POSTING</a:t>
            </a:r>
            <a:endParaRPr lang="en-US" sz="1250" dirty="0"/>
          </a:p>
        </p:txBody>
      </p:sp>
      <p:sp>
        <p:nvSpPr>
          <p:cNvPr id="7" name="Text 5"/>
          <p:cNvSpPr/>
          <p:nvPr/>
        </p:nvSpPr>
        <p:spPr>
          <a:xfrm>
            <a:off x="777240" y="1371600"/>
            <a:ext cx="7680960" cy="731520"/>
          </a:xfrm>
          <a:prstGeom prst="rect">
            <a:avLst/>
          </a:prstGeom>
          <a:noFill/>
          <a:ln/>
        </p:spPr>
        <p:txBody>
          <a:bodyPr wrap="square" rtlCol="0" anchor="ctr"/>
          <a:lstStyle/>
          <a:p>
            <a:pPr marL="0" indent="0" algn="just">
              <a:lnSpc>
                <a:spcPct val="115000"/>
              </a:lnSpc>
              <a:buNone/>
            </a:pPr>
            <a:r>
              <a:rPr lang="en-US" sz="1150" dirty="0">
                <a:solidFill>
                  <a:srgbClr val="2D3748"/>
                </a:solidFill>
                <a:latin typeface="Calibri" pitchFamily="34" charset="0"/>
                <a:ea typeface="Calibri" pitchFamily="34" charset="-122"/>
                <a:cs typeface="Calibri" pitchFamily="34" charset="-120"/>
              </a:rPr>
              <a:t>Required in all cases. Citation must state: application filed, name of proposed ward &amp; applicant, name of proposed guardian (if different). Must include notice of right under EC § 1051.252 to be notified of future filings. EC § 1051.102.</a:t>
            </a:r>
            <a:endParaRPr lang="en-US" sz="1150" dirty="0"/>
          </a:p>
        </p:txBody>
      </p:sp>
      <p:sp>
        <p:nvSpPr>
          <p:cNvPr id="8" name="Shape 6"/>
          <p:cNvSpPr/>
          <p:nvPr/>
        </p:nvSpPr>
        <p:spPr>
          <a:xfrm>
            <a:off x="457200" y="2331720"/>
            <a:ext cx="8229600" cy="11887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9" name="Shape 7"/>
          <p:cNvSpPr/>
          <p:nvPr/>
        </p:nvSpPr>
        <p:spPr>
          <a:xfrm>
            <a:off x="457200" y="2331720"/>
            <a:ext cx="73152" cy="1188720"/>
          </a:xfrm>
          <a:prstGeom prst="rect">
            <a:avLst/>
          </a:prstGeom>
          <a:solidFill>
            <a:srgbClr val="1A2744"/>
          </a:solidFill>
          <a:ln/>
        </p:spPr>
        <p:txBody>
          <a:bodyPr/>
          <a:lstStyle/>
          <a:p>
            <a:endParaRPr lang="en-US"/>
          </a:p>
        </p:txBody>
      </p:sp>
      <p:sp>
        <p:nvSpPr>
          <p:cNvPr id="10" name="Text 8"/>
          <p:cNvSpPr/>
          <p:nvPr/>
        </p:nvSpPr>
        <p:spPr>
          <a:xfrm>
            <a:off x="777240" y="2404872"/>
            <a:ext cx="7589520" cy="274320"/>
          </a:xfrm>
          <a:prstGeom prst="rect">
            <a:avLst/>
          </a:prstGeom>
          <a:noFill/>
          <a:ln/>
        </p:spPr>
        <p:txBody>
          <a:bodyPr wrap="square" lIns="0" tIns="0" rIns="0" bIns="0" rtlCol="0" anchor="ctr"/>
          <a:lstStyle/>
          <a:p>
            <a:pPr marL="0" indent="0">
              <a:buNone/>
            </a:pPr>
            <a:r>
              <a:rPr lang="en-US" sz="1250" b="1" dirty="0">
                <a:solidFill>
                  <a:srgbClr val="1A2744"/>
                </a:solidFill>
                <a:latin typeface="Calibri" pitchFamily="34" charset="0"/>
                <a:ea typeface="Calibri" pitchFamily="34" charset="-122"/>
                <a:cs typeface="Calibri" pitchFamily="34" charset="-120"/>
              </a:rPr>
              <a:t>2. PERSONAL SERVICE</a:t>
            </a:r>
            <a:endParaRPr lang="en-US" sz="1250" dirty="0"/>
          </a:p>
        </p:txBody>
      </p:sp>
      <p:sp>
        <p:nvSpPr>
          <p:cNvPr id="11" name="Text 9"/>
          <p:cNvSpPr/>
          <p:nvPr/>
        </p:nvSpPr>
        <p:spPr>
          <a:xfrm>
            <a:off x="777240" y="2697480"/>
            <a:ext cx="7680960" cy="731520"/>
          </a:xfrm>
          <a:prstGeom prst="rect">
            <a:avLst/>
          </a:prstGeom>
          <a:noFill/>
          <a:ln/>
        </p:spPr>
        <p:txBody>
          <a:bodyPr wrap="square" rtlCol="0" anchor="ctr"/>
          <a:lstStyle/>
          <a:p>
            <a:pPr marL="0" indent="0" algn="just">
              <a:lnSpc>
                <a:spcPct val="115000"/>
              </a:lnSpc>
              <a:buNone/>
            </a:pPr>
            <a:r>
              <a:rPr lang="en-US" sz="1150" dirty="0">
                <a:solidFill>
                  <a:srgbClr val="2D3748"/>
                </a:solidFill>
                <a:latin typeface="Calibri" pitchFamily="34" charset="0"/>
                <a:ea typeface="Calibri" pitchFamily="34" charset="-122"/>
                <a:cs typeface="Calibri" pitchFamily="34" charset="-120"/>
              </a:rPr>
              <a:t>Sheriff/constable must personally serve: (a) proposed ward 12+ yrs; (b) parents (if location known); (c) conservator/caretaker; (d) spouse (if location known); (e) proposed guardian (if not applicant). EC § 1051.103. A proposed ward may NOT waive service.</a:t>
            </a:r>
            <a:endParaRPr lang="en-US" sz="1150" dirty="0"/>
          </a:p>
        </p:txBody>
      </p:sp>
      <p:sp>
        <p:nvSpPr>
          <p:cNvPr id="12" name="Shape 10"/>
          <p:cNvSpPr/>
          <p:nvPr/>
        </p:nvSpPr>
        <p:spPr>
          <a:xfrm>
            <a:off x="457200" y="3657600"/>
            <a:ext cx="8229600" cy="1188720"/>
          </a:xfrm>
          <a:prstGeom prst="rect">
            <a:avLst/>
          </a:prstGeom>
          <a:solidFill>
            <a:srgbClr val="FFFFFF"/>
          </a:solidFill>
          <a:ln/>
          <a:effectLst>
            <a:outerShdw blurRad="50800" dist="25400" dir="8100000" algn="bl" rotWithShape="0">
              <a:srgbClr val="000000">
                <a:alpha val="10000"/>
              </a:srgbClr>
            </a:outerShdw>
          </a:effectLst>
        </p:spPr>
        <p:txBody>
          <a:bodyPr/>
          <a:lstStyle/>
          <a:p>
            <a:endParaRPr lang="en-US"/>
          </a:p>
        </p:txBody>
      </p:sp>
      <p:sp>
        <p:nvSpPr>
          <p:cNvPr id="13" name="Shape 11"/>
          <p:cNvSpPr/>
          <p:nvPr/>
        </p:nvSpPr>
        <p:spPr>
          <a:xfrm>
            <a:off x="457200" y="3657600"/>
            <a:ext cx="73152" cy="1188720"/>
          </a:xfrm>
          <a:prstGeom prst="rect">
            <a:avLst/>
          </a:prstGeom>
          <a:solidFill>
            <a:srgbClr val="C5872D"/>
          </a:solidFill>
          <a:ln/>
        </p:spPr>
        <p:txBody>
          <a:bodyPr/>
          <a:lstStyle/>
          <a:p>
            <a:endParaRPr lang="en-US"/>
          </a:p>
        </p:txBody>
      </p:sp>
      <p:sp>
        <p:nvSpPr>
          <p:cNvPr id="14" name="Text 12"/>
          <p:cNvSpPr/>
          <p:nvPr/>
        </p:nvSpPr>
        <p:spPr>
          <a:xfrm>
            <a:off x="777240" y="3730752"/>
            <a:ext cx="7589520" cy="274320"/>
          </a:xfrm>
          <a:prstGeom prst="rect">
            <a:avLst/>
          </a:prstGeom>
          <a:noFill/>
          <a:ln/>
        </p:spPr>
        <p:txBody>
          <a:bodyPr wrap="square" lIns="0" tIns="0" rIns="0" bIns="0" rtlCol="0" anchor="ctr"/>
          <a:lstStyle/>
          <a:p>
            <a:pPr marL="0" indent="0">
              <a:buNone/>
            </a:pPr>
            <a:r>
              <a:rPr lang="en-US" sz="1250" b="1" dirty="0">
                <a:solidFill>
                  <a:srgbClr val="C5872D"/>
                </a:solidFill>
                <a:latin typeface="Calibri" pitchFamily="34" charset="0"/>
                <a:ea typeface="Calibri" pitchFamily="34" charset="-122"/>
                <a:cs typeface="Calibri" pitchFamily="34" charset="-120"/>
              </a:rPr>
              <a:t>3. QUALIFIED DELIVERY</a:t>
            </a:r>
            <a:endParaRPr lang="en-US" sz="1250" dirty="0"/>
          </a:p>
        </p:txBody>
      </p:sp>
      <p:sp>
        <p:nvSpPr>
          <p:cNvPr id="15" name="Text 13"/>
          <p:cNvSpPr/>
          <p:nvPr/>
        </p:nvSpPr>
        <p:spPr>
          <a:xfrm>
            <a:off x="777240" y="4023360"/>
            <a:ext cx="7680960" cy="731520"/>
          </a:xfrm>
          <a:prstGeom prst="rect">
            <a:avLst/>
          </a:prstGeom>
          <a:noFill/>
          <a:ln/>
        </p:spPr>
        <p:txBody>
          <a:bodyPr wrap="square" rtlCol="0" anchor="ctr"/>
          <a:lstStyle/>
          <a:p>
            <a:pPr marL="0" indent="0" algn="just">
              <a:lnSpc>
                <a:spcPct val="115000"/>
              </a:lnSpc>
              <a:buNone/>
            </a:pPr>
            <a:r>
              <a:rPr lang="en-US" sz="1150" dirty="0">
                <a:solidFill>
                  <a:srgbClr val="2D3748"/>
                </a:solidFill>
                <a:latin typeface="Calibri" pitchFamily="34" charset="0"/>
                <a:ea typeface="Calibri" pitchFamily="34" charset="-122"/>
                <a:cs typeface="Calibri" pitchFamily="34" charset="-120"/>
              </a:rPr>
              <a:t>Applicant must send citation to: all adult children &amp; siblings; nursing/residential facility admin.; POA holder; designated guardians under declarations or will; and certain relatives within 3rd degree of consanguinity. Must file proof with court. EC § 1051.104.</a:t>
            </a:r>
            <a:endParaRPr lang="en-US" sz="11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5155</TotalTime>
  <Words>2907</Words>
  <Application>Microsoft Office PowerPoint</Application>
  <PresentationFormat>On-screen Show (16:9)</PresentationFormat>
  <Paragraphs>287</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Courier New</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Notice &amp; Citation in Probate Court</dc:title>
  <dc:subject>PptxGenJS Presentation</dc:subject>
  <dc:creator>North Texas Bench Bar 2026</dc:creator>
  <cp:lastModifiedBy>Ryan Trobee</cp:lastModifiedBy>
  <cp:revision>30</cp:revision>
  <cp:lastPrinted>2026-04-20T19:41:51Z</cp:lastPrinted>
  <dcterms:created xsi:type="dcterms:W3CDTF">2026-03-12T17:09:08Z</dcterms:created>
  <dcterms:modified xsi:type="dcterms:W3CDTF">2026-04-24T17:24:04Z</dcterms:modified>
</cp:coreProperties>
</file>