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306" r:id="rId3"/>
    <p:sldId id="257" r:id="rId4"/>
    <p:sldId id="262" r:id="rId5"/>
    <p:sldId id="267" r:id="rId6"/>
    <p:sldId id="307" r:id="rId7"/>
    <p:sldId id="263" r:id="rId8"/>
    <p:sldId id="268" r:id="rId9"/>
    <p:sldId id="269" r:id="rId10"/>
    <p:sldId id="264" r:id="rId11"/>
    <p:sldId id="261" r:id="rId12"/>
    <p:sldId id="309" r:id="rId13"/>
    <p:sldId id="310" r:id="rId14"/>
    <p:sldId id="311" r:id="rId15"/>
    <p:sldId id="303" r:id="rId16"/>
    <p:sldId id="305" r:id="rId17"/>
    <p:sldId id="308" r:id="rId18"/>
    <p:sldId id="258" r:id="rId19"/>
    <p:sldId id="270" r:id="rId20"/>
    <p:sldId id="259" r:id="rId21"/>
    <p:sldId id="292" r:id="rId22"/>
    <p:sldId id="293" r:id="rId23"/>
    <p:sldId id="294" r:id="rId24"/>
    <p:sldId id="299" r:id="rId25"/>
    <p:sldId id="300" r:id="rId26"/>
    <p:sldId id="301" r:id="rId27"/>
    <p:sldId id="295" r:id="rId28"/>
    <p:sldId id="260" r:id="rId29"/>
    <p:sldId id="296" r:id="rId30"/>
    <p:sldId id="297" r:id="rId31"/>
    <p:sldId id="284" r:id="rId32"/>
    <p:sldId id="285" r:id="rId33"/>
    <p:sldId id="286" r:id="rId34"/>
    <p:sldId id="287" r:id="rId35"/>
    <p:sldId id="288" r:id="rId36"/>
    <p:sldId id="289" r:id="rId37"/>
    <p:sldId id="265" r:id="rId38"/>
    <p:sldId id="266" r:id="rId39"/>
    <p:sldId id="272" r:id="rId40"/>
    <p:sldId id="273" r:id="rId41"/>
    <p:sldId id="274" r:id="rId42"/>
    <p:sldId id="275" r:id="rId43"/>
    <p:sldId id="277" r:id="rId44"/>
    <p:sldId id="278" r:id="rId45"/>
    <p:sldId id="280" r:id="rId46"/>
    <p:sldId id="281" r:id="rId47"/>
    <p:sldId id="304" r:id="rId48"/>
    <p:sldId id="312" r:id="rId49"/>
    <p:sldId id="298" r:id="rId50"/>
    <p:sldId id="313" r:id="rId51"/>
    <p:sldId id="314" r:id="rId52"/>
    <p:sldId id="315"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73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2"/>
    <p:restoredTop sz="94561"/>
  </p:normalViewPr>
  <p:slideViewPr>
    <p:cSldViewPr snapToGrid="0">
      <p:cViewPr varScale="1">
        <p:scale>
          <a:sx n="118" d="100"/>
          <a:sy n="118" d="100"/>
        </p:scale>
        <p:origin x="43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DAC845-0870-7F42-9279-100994F45590}" type="datetimeFigureOut">
              <a:rPr lang="en-US" smtClean="0"/>
              <a:t>4/28/26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3070816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DAC845-0870-7F42-9279-100994F45590}" type="datetimeFigureOut">
              <a:rPr lang="en-US" smtClean="0"/>
              <a:t>4/28/26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670956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DAC845-0870-7F42-9279-100994F45590}" type="datetimeFigureOut">
              <a:rPr lang="en-US" smtClean="0"/>
              <a:t>4/28/26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17053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DAC845-0870-7F42-9279-100994F45590}" type="datetimeFigureOut">
              <a:rPr lang="en-US" smtClean="0"/>
              <a:t>4/28/26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1631719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DAC845-0870-7F42-9279-100994F45590}" type="datetimeFigureOut">
              <a:rPr lang="en-US" smtClean="0"/>
              <a:t>4/28/26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3609929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DAC845-0870-7F42-9279-100994F45590}" type="datetimeFigureOut">
              <a:rPr lang="en-US" smtClean="0"/>
              <a:t>4/28/26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3353529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DAC845-0870-7F42-9279-100994F45590}" type="datetimeFigureOut">
              <a:rPr lang="en-US" smtClean="0"/>
              <a:t>4/28/26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3548692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DAC845-0870-7F42-9279-100994F45590}" type="datetimeFigureOut">
              <a:rPr lang="en-US" smtClean="0"/>
              <a:t>4/28/26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1805122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DAC845-0870-7F42-9279-100994F45590}" type="datetimeFigureOut">
              <a:rPr lang="en-US" smtClean="0"/>
              <a:t>4/28/26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155035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DAC845-0870-7F42-9279-100994F45590}" type="datetimeFigureOut">
              <a:rPr lang="en-US" smtClean="0"/>
              <a:t>4/28/26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401315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DAC845-0870-7F42-9279-100994F45590}" type="datetimeFigureOut">
              <a:rPr lang="en-US" smtClean="0"/>
              <a:t>4/28/26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4BE727-C67E-E74E-A119-02854F1C77F2}" type="slidenum">
              <a:rPr lang="en-US" smtClean="0"/>
              <a:t>‹#›</a:t>
            </a:fld>
            <a:endParaRPr lang="en-US" dirty="0"/>
          </a:p>
        </p:txBody>
      </p:sp>
    </p:spTree>
    <p:extLst>
      <p:ext uri="{BB962C8B-B14F-4D97-AF65-F5344CB8AC3E}">
        <p14:creationId xmlns:p14="http://schemas.microsoft.com/office/powerpoint/2010/main" val="1890395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DAC845-0870-7F42-9279-100994F45590}" type="datetimeFigureOut">
              <a:rPr lang="en-US" smtClean="0"/>
              <a:t>4/28/26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4BE727-C67E-E74E-A119-02854F1C77F2}" type="slidenum">
              <a:rPr lang="en-US" smtClean="0"/>
              <a:t>‹#›</a:t>
            </a:fld>
            <a:endParaRPr lang="en-US" dirty="0"/>
          </a:p>
        </p:txBody>
      </p:sp>
    </p:spTree>
    <p:extLst>
      <p:ext uri="{BB962C8B-B14F-4D97-AF65-F5344CB8AC3E}">
        <p14:creationId xmlns:p14="http://schemas.microsoft.com/office/powerpoint/2010/main" val="12585528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wolff@wolfflawpllc.com" TargetMode="External"/><Relationship Id="rId2" Type="http://schemas.openxmlformats.org/officeDocument/2006/relationships/hyperlink" Target="mailto:Ngriffin@nkgriffinlaw.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4CE93-CEC1-324E-1A19-A1A411F41BFD}"/>
              </a:ext>
            </a:extLst>
          </p:cNvPr>
          <p:cNvSpPr>
            <a:spLocks noGrp="1"/>
          </p:cNvSpPr>
          <p:nvPr>
            <p:ph type="ctrTitle"/>
          </p:nvPr>
        </p:nvSpPr>
        <p:spPr>
          <a:xfrm>
            <a:off x="1524000" y="1122363"/>
            <a:ext cx="9144000" cy="2012723"/>
          </a:xfrm>
        </p:spPr>
        <p:txBody>
          <a:bodyPr>
            <a:normAutofit/>
          </a:bodyPr>
          <a:lstStyle/>
          <a:p>
            <a:r>
              <a:rPr lang="en-US" sz="3600" b="1" dirty="0">
                <a:solidFill>
                  <a:srgbClr val="2373BB"/>
                </a:solidFill>
              </a:rPr>
              <a:t>MOTHER MAY I? </a:t>
            </a:r>
            <a:br>
              <a:rPr lang="en-US" sz="3600" b="1" dirty="0">
                <a:solidFill>
                  <a:srgbClr val="2373BB"/>
                </a:solidFill>
              </a:rPr>
            </a:br>
            <a:r>
              <a:rPr lang="en-US" sz="2400" b="1" dirty="0">
                <a:solidFill>
                  <a:srgbClr val="2373BB"/>
                </a:solidFill>
              </a:rPr>
              <a:t>STATUTORY REQUIREMENTS AND PRACTICAL REALITIES OF DEPENDENT ADMINISTRATIONS</a:t>
            </a:r>
          </a:p>
        </p:txBody>
      </p:sp>
      <p:sp>
        <p:nvSpPr>
          <p:cNvPr id="3" name="Subtitle 2">
            <a:extLst>
              <a:ext uri="{FF2B5EF4-FFF2-40B4-BE49-F238E27FC236}">
                <a16:creationId xmlns:a16="http://schemas.microsoft.com/office/drawing/2014/main" id="{D8D8A9E2-313A-6E00-A947-03E0FA0609FD}"/>
              </a:ext>
            </a:extLst>
          </p:cNvPr>
          <p:cNvSpPr>
            <a:spLocks noGrp="1"/>
          </p:cNvSpPr>
          <p:nvPr>
            <p:ph type="subTitle" idx="1"/>
          </p:nvPr>
        </p:nvSpPr>
        <p:spPr/>
        <p:txBody>
          <a:bodyPr>
            <a:normAutofit fontScale="77500" lnSpcReduction="20000"/>
          </a:bodyPr>
          <a:lstStyle/>
          <a:p>
            <a:r>
              <a:rPr lang="en-US" dirty="0">
                <a:solidFill>
                  <a:srgbClr val="0070C0"/>
                </a:solidFill>
              </a:rPr>
              <a:t>2026 North Texas Probate Bench Bar Conference</a:t>
            </a:r>
          </a:p>
          <a:p>
            <a:r>
              <a:rPr lang="en-US" dirty="0">
                <a:solidFill>
                  <a:srgbClr val="0070C0"/>
                </a:solidFill>
              </a:rPr>
              <a:t>April 30, 2026</a:t>
            </a:r>
          </a:p>
          <a:p>
            <a:r>
              <a:rPr lang="en-US" dirty="0">
                <a:solidFill>
                  <a:srgbClr val="0070C0"/>
                </a:solidFill>
              </a:rPr>
              <a:t>Nathan K. Griffin – Law Office of Nathan K. Griffin</a:t>
            </a:r>
          </a:p>
          <a:p>
            <a:r>
              <a:rPr lang="en-US" dirty="0">
                <a:solidFill>
                  <a:srgbClr val="0070C0"/>
                </a:solidFill>
              </a:rPr>
              <a:t>Nikki Wolff -- Wolff Law, PLLC</a:t>
            </a:r>
          </a:p>
          <a:p>
            <a:r>
              <a:rPr lang="en-US" dirty="0">
                <a:solidFill>
                  <a:srgbClr val="0070C0"/>
                </a:solidFill>
                <a:hlinkClick r:id="rId2"/>
              </a:rPr>
              <a:t>ngriffin@nkgriffinlaw.com</a:t>
            </a:r>
            <a:r>
              <a:rPr lang="en-US">
                <a:solidFill>
                  <a:srgbClr val="0070C0"/>
                </a:solidFill>
              </a:rPr>
              <a:t>           </a:t>
            </a:r>
            <a:r>
              <a:rPr lang="en-US">
                <a:solidFill>
                  <a:srgbClr val="0070C0"/>
                </a:solidFill>
                <a:hlinkClick r:id="rId3"/>
              </a:rPr>
              <a:t>nwolff@wolfflawpllc.com</a:t>
            </a:r>
            <a:r>
              <a:rPr lang="en-US">
                <a:solidFill>
                  <a:srgbClr val="0070C0"/>
                </a:solidFill>
              </a:rPr>
              <a:t> </a:t>
            </a:r>
          </a:p>
        </p:txBody>
      </p:sp>
    </p:spTree>
    <p:extLst>
      <p:ext uri="{BB962C8B-B14F-4D97-AF65-F5344CB8AC3E}">
        <p14:creationId xmlns:p14="http://schemas.microsoft.com/office/powerpoint/2010/main" val="1745929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C167B-3CC8-104E-8FD9-6725C308A9D0}"/>
              </a:ext>
            </a:extLst>
          </p:cNvPr>
          <p:cNvSpPr>
            <a:spLocks noGrp="1"/>
          </p:cNvSpPr>
          <p:nvPr>
            <p:ph type="title"/>
          </p:nvPr>
        </p:nvSpPr>
        <p:spPr/>
        <p:txBody>
          <a:bodyPr/>
          <a:lstStyle/>
          <a:p>
            <a:pPr algn="ctr"/>
            <a:r>
              <a:rPr lang="en-US" b="1" dirty="0">
                <a:solidFill>
                  <a:srgbClr val="0070C0"/>
                </a:solidFill>
              </a:rPr>
              <a:t>INVESTIGATE ASSETS</a:t>
            </a:r>
          </a:p>
        </p:txBody>
      </p:sp>
      <p:sp>
        <p:nvSpPr>
          <p:cNvPr id="3" name="Content Placeholder 2">
            <a:extLst>
              <a:ext uri="{FF2B5EF4-FFF2-40B4-BE49-F238E27FC236}">
                <a16:creationId xmlns:a16="http://schemas.microsoft.com/office/drawing/2014/main" id="{DB47CD03-769D-8B86-4EBF-C0AF39D54860}"/>
              </a:ext>
            </a:extLst>
          </p:cNvPr>
          <p:cNvSpPr>
            <a:spLocks noGrp="1"/>
          </p:cNvSpPr>
          <p:nvPr>
            <p:ph idx="1"/>
          </p:nvPr>
        </p:nvSpPr>
        <p:spPr/>
        <p:txBody>
          <a:bodyPr/>
          <a:lstStyle/>
          <a:p>
            <a:r>
              <a:rPr lang="en-US" dirty="0">
                <a:solidFill>
                  <a:srgbClr val="0070C0"/>
                </a:solidFill>
              </a:rPr>
              <a:t>Forward the mail</a:t>
            </a:r>
          </a:p>
          <a:p>
            <a:r>
              <a:rPr lang="en-US" dirty="0">
                <a:solidFill>
                  <a:srgbClr val="0070C0"/>
                </a:solidFill>
              </a:rPr>
              <a:t>Pull IRS transcripts to identify property</a:t>
            </a:r>
          </a:p>
          <a:p>
            <a:r>
              <a:rPr lang="en-US" dirty="0">
                <a:solidFill>
                  <a:srgbClr val="0070C0"/>
                </a:solidFill>
              </a:rPr>
              <a:t>Pull Credit Reports</a:t>
            </a:r>
          </a:p>
          <a:p>
            <a:r>
              <a:rPr lang="en-US" dirty="0">
                <a:solidFill>
                  <a:srgbClr val="0070C0"/>
                </a:solidFill>
              </a:rPr>
              <a:t>Non-Probate Assets</a:t>
            </a:r>
          </a:p>
          <a:p>
            <a:pPr marL="800100" lvl="2" indent="-342900"/>
            <a:r>
              <a:rPr lang="en-US" dirty="0">
                <a:solidFill>
                  <a:srgbClr val="0070C0"/>
                </a:solidFill>
              </a:rPr>
              <a:t>Review signature cards for accounts to ensure that accounts are non-probate assets</a:t>
            </a:r>
          </a:p>
          <a:p>
            <a:endParaRPr lang="en-US" dirty="0"/>
          </a:p>
        </p:txBody>
      </p:sp>
    </p:spTree>
    <p:extLst>
      <p:ext uri="{BB962C8B-B14F-4D97-AF65-F5344CB8AC3E}">
        <p14:creationId xmlns:p14="http://schemas.microsoft.com/office/powerpoint/2010/main" val="852578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2D6E-1FF6-A8FA-3329-9D5B0DE87DE6}"/>
              </a:ext>
            </a:extLst>
          </p:cNvPr>
          <p:cNvSpPr>
            <a:spLocks noGrp="1"/>
          </p:cNvSpPr>
          <p:nvPr>
            <p:ph type="title"/>
          </p:nvPr>
        </p:nvSpPr>
        <p:spPr/>
        <p:txBody>
          <a:bodyPr/>
          <a:lstStyle/>
          <a:p>
            <a:pPr algn="ctr"/>
            <a:r>
              <a:rPr lang="en-US" b="1" dirty="0">
                <a:solidFill>
                  <a:srgbClr val="0070C0"/>
                </a:solidFill>
              </a:rPr>
              <a:t>THE INVENTORY</a:t>
            </a:r>
          </a:p>
        </p:txBody>
      </p:sp>
      <p:sp>
        <p:nvSpPr>
          <p:cNvPr id="3" name="Content Placeholder 2">
            <a:extLst>
              <a:ext uri="{FF2B5EF4-FFF2-40B4-BE49-F238E27FC236}">
                <a16:creationId xmlns:a16="http://schemas.microsoft.com/office/drawing/2014/main" id="{6B8CD114-D0C7-A267-757D-4A0EC8CF2078}"/>
              </a:ext>
            </a:extLst>
          </p:cNvPr>
          <p:cNvSpPr>
            <a:spLocks noGrp="1"/>
          </p:cNvSpPr>
          <p:nvPr>
            <p:ph idx="1"/>
          </p:nvPr>
        </p:nvSpPr>
        <p:spPr/>
        <p:txBody>
          <a:bodyPr>
            <a:normAutofit lnSpcReduction="10000"/>
          </a:bodyPr>
          <a:lstStyle/>
          <a:p>
            <a:r>
              <a:rPr lang="en-US" dirty="0">
                <a:solidFill>
                  <a:srgbClr val="0070C0"/>
                </a:solidFill>
              </a:rPr>
              <a:t>§309.051/§309.052</a:t>
            </a:r>
          </a:p>
          <a:p>
            <a:r>
              <a:rPr lang="en-US" dirty="0">
                <a:solidFill>
                  <a:srgbClr val="0070C0"/>
                </a:solidFill>
              </a:rPr>
              <a:t>90 days to file with the Court</a:t>
            </a:r>
          </a:p>
          <a:p>
            <a:r>
              <a:rPr lang="en-US" dirty="0">
                <a:solidFill>
                  <a:srgbClr val="0070C0"/>
                </a:solidFill>
              </a:rPr>
              <a:t>Identify all real property located in Texas</a:t>
            </a:r>
          </a:p>
          <a:p>
            <a:r>
              <a:rPr lang="en-US" dirty="0">
                <a:solidFill>
                  <a:srgbClr val="0070C0"/>
                </a:solidFill>
              </a:rPr>
              <a:t>Identify all personal property </a:t>
            </a:r>
          </a:p>
          <a:p>
            <a:r>
              <a:rPr lang="en-US" dirty="0">
                <a:solidFill>
                  <a:srgbClr val="0070C0"/>
                </a:solidFill>
              </a:rPr>
              <a:t>Value as of date of death </a:t>
            </a:r>
          </a:p>
          <a:p>
            <a:r>
              <a:rPr lang="en-US" dirty="0">
                <a:solidFill>
                  <a:srgbClr val="0070C0"/>
                </a:solidFill>
              </a:rPr>
              <a:t>Indicate whether separate or community property</a:t>
            </a:r>
          </a:p>
          <a:p>
            <a:r>
              <a:rPr lang="en-US" dirty="0">
                <a:solidFill>
                  <a:srgbClr val="0070C0"/>
                </a:solidFill>
              </a:rPr>
              <a:t>“Claims Due or Owing to Estate” does NOT mean claims </a:t>
            </a:r>
            <a:r>
              <a:rPr lang="en-US" i="1" dirty="0">
                <a:solidFill>
                  <a:srgbClr val="0070C0"/>
                </a:solidFill>
              </a:rPr>
              <a:t>against </a:t>
            </a:r>
            <a:r>
              <a:rPr lang="en-US" dirty="0">
                <a:solidFill>
                  <a:srgbClr val="0070C0"/>
                </a:solidFill>
              </a:rPr>
              <a:t>the Estate</a:t>
            </a:r>
          </a:p>
          <a:p>
            <a:r>
              <a:rPr lang="en-US" dirty="0">
                <a:solidFill>
                  <a:srgbClr val="0070C0"/>
                </a:solidFill>
              </a:rPr>
              <a:t>Sworn</a:t>
            </a:r>
          </a:p>
          <a:p>
            <a:endParaRPr lang="en-US" dirty="0">
              <a:solidFill>
                <a:srgbClr val="0070C0"/>
              </a:solidFill>
            </a:endParaRPr>
          </a:p>
          <a:p>
            <a:endParaRPr lang="en-US" dirty="0">
              <a:solidFill>
                <a:srgbClr val="0070C0"/>
              </a:solidFill>
            </a:endParaRPr>
          </a:p>
        </p:txBody>
      </p:sp>
    </p:spTree>
    <p:extLst>
      <p:ext uri="{BB962C8B-B14F-4D97-AF65-F5344CB8AC3E}">
        <p14:creationId xmlns:p14="http://schemas.microsoft.com/office/powerpoint/2010/main" val="3192111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DF7-A57C-F032-E735-E519D0601534}"/>
              </a:ext>
            </a:extLst>
          </p:cNvPr>
          <p:cNvSpPr>
            <a:spLocks noGrp="1"/>
          </p:cNvSpPr>
          <p:nvPr>
            <p:ph type="title"/>
          </p:nvPr>
        </p:nvSpPr>
        <p:spPr/>
        <p:txBody>
          <a:bodyPr/>
          <a:lstStyle/>
          <a:p>
            <a:pPr algn="ctr"/>
            <a:r>
              <a:rPr lang="en-US" b="1" dirty="0">
                <a:solidFill>
                  <a:srgbClr val="0070C0"/>
                </a:solidFill>
              </a:rPr>
              <a:t>FEDERAL INCOME TAXES</a:t>
            </a:r>
          </a:p>
        </p:txBody>
      </p:sp>
      <p:sp>
        <p:nvSpPr>
          <p:cNvPr id="3" name="Content Placeholder 2">
            <a:extLst>
              <a:ext uri="{FF2B5EF4-FFF2-40B4-BE49-F238E27FC236}">
                <a16:creationId xmlns:a16="http://schemas.microsoft.com/office/drawing/2014/main" id="{F87DBDA3-23BD-DFBA-F183-C4A73F270649}"/>
              </a:ext>
            </a:extLst>
          </p:cNvPr>
          <p:cNvSpPr>
            <a:spLocks noGrp="1"/>
          </p:cNvSpPr>
          <p:nvPr>
            <p:ph idx="1"/>
          </p:nvPr>
        </p:nvSpPr>
        <p:spPr/>
        <p:txBody>
          <a:bodyPr/>
          <a:lstStyle/>
          <a:p>
            <a:r>
              <a:rPr lang="en-US" dirty="0">
                <a:solidFill>
                  <a:srgbClr val="0070C0"/>
                </a:solidFill>
              </a:rPr>
              <a:t>File Form 56—Notice Concerning Fiduciary Relationship</a:t>
            </a:r>
          </a:p>
          <a:p>
            <a:pPr lvl="1"/>
            <a:r>
              <a:rPr lang="en-US" dirty="0">
                <a:solidFill>
                  <a:srgbClr val="0070C0"/>
                </a:solidFill>
              </a:rPr>
              <a:t>Updates mailing address with IRS </a:t>
            </a:r>
          </a:p>
          <a:p>
            <a:r>
              <a:rPr lang="en-US" dirty="0">
                <a:solidFill>
                  <a:srgbClr val="0070C0"/>
                </a:solidFill>
              </a:rPr>
              <a:t>File Form 1310—Refund for a Deceased Taxpayer </a:t>
            </a:r>
          </a:p>
          <a:p>
            <a:r>
              <a:rPr lang="en-US" dirty="0">
                <a:solidFill>
                  <a:srgbClr val="0070C0"/>
                </a:solidFill>
              </a:rPr>
              <a:t>File Form 2848 – Power of Attorney and Declaration of Representative</a:t>
            </a:r>
          </a:p>
          <a:p>
            <a:pPr lvl="1"/>
            <a:r>
              <a:rPr lang="en-US" dirty="0">
                <a:solidFill>
                  <a:srgbClr val="0070C0"/>
                </a:solidFill>
              </a:rPr>
              <a:t>Allows the CPA to obtain transcripts for the Decedent/Estate</a:t>
            </a:r>
          </a:p>
          <a:p>
            <a:pPr marL="457200" lvl="1" indent="0">
              <a:buNone/>
            </a:pPr>
            <a:endParaRPr lang="en-US" dirty="0">
              <a:solidFill>
                <a:srgbClr val="0070C0"/>
              </a:solidFill>
            </a:endParaRPr>
          </a:p>
        </p:txBody>
      </p:sp>
    </p:spTree>
    <p:extLst>
      <p:ext uri="{BB962C8B-B14F-4D97-AF65-F5344CB8AC3E}">
        <p14:creationId xmlns:p14="http://schemas.microsoft.com/office/powerpoint/2010/main" val="3165993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0B01D-D6D4-5FD1-4E91-0E3F4FC4BFF7}"/>
              </a:ext>
            </a:extLst>
          </p:cNvPr>
          <p:cNvSpPr>
            <a:spLocks noGrp="1"/>
          </p:cNvSpPr>
          <p:nvPr>
            <p:ph type="title"/>
          </p:nvPr>
        </p:nvSpPr>
        <p:spPr/>
        <p:txBody>
          <a:bodyPr/>
          <a:lstStyle/>
          <a:p>
            <a:pPr algn="ctr"/>
            <a:r>
              <a:rPr lang="en-US" b="1" dirty="0">
                <a:solidFill>
                  <a:srgbClr val="0070C0"/>
                </a:solidFill>
              </a:rPr>
              <a:t>FEDERAL INCOME TAXES</a:t>
            </a:r>
          </a:p>
        </p:txBody>
      </p:sp>
      <p:sp>
        <p:nvSpPr>
          <p:cNvPr id="3" name="Content Placeholder 2">
            <a:extLst>
              <a:ext uri="{FF2B5EF4-FFF2-40B4-BE49-F238E27FC236}">
                <a16:creationId xmlns:a16="http://schemas.microsoft.com/office/drawing/2014/main" id="{88B3871F-9E06-1482-0BC2-1D0EC7B951B1}"/>
              </a:ext>
            </a:extLst>
          </p:cNvPr>
          <p:cNvSpPr>
            <a:spLocks noGrp="1"/>
          </p:cNvSpPr>
          <p:nvPr>
            <p:ph idx="1"/>
          </p:nvPr>
        </p:nvSpPr>
        <p:spPr/>
        <p:txBody>
          <a:bodyPr/>
          <a:lstStyle/>
          <a:p>
            <a:r>
              <a:rPr lang="en-US" dirty="0">
                <a:solidFill>
                  <a:srgbClr val="0070C0"/>
                </a:solidFill>
              </a:rPr>
              <a:t>Transcripts—Form 4506-T</a:t>
            </a:r>
          </a:p>
          <a:p>
            <a:pPr lvl="1"/>
            <a:r>
              <a:rPr lang="en-US" dirty="0">
                <a:solidFill>
                  <a:srgbClr val="0070C0"/>
                </a:solidFill>
              </a:rPr>
              <a:t>Record of Account Transcript—Current and 3 Prior Tax Years </a:t>
            </a:r>
          </a:p>
          <a:p>
            <a:pPr lvl="2"/>
            <a:r>
              <a:rPr lang="en-US" dirty="0">
                <a:solidFill>
                  <a:srgbClr val="0070C0"/>
                </a:solidFill>
              </a:rPr>
              <a:t>Shows line items from 1040s and schedules</a:t>
            </a:r>
          </a:p>
          <a:p>
            <a:pPr lvl="2"/>
            <a:r>
              <a:rPr lang="en-US" dirty="0">
                <a:solidFill>
                  <a:srgbClr val="0070C0"/>
                </a:solidFill>
              </a:rPr>
              <a:t>Helps you identify what tax returns may need to be filed for prior years</a:t>
            </a:r>
          </a:p>
          <a:p>
            <a:pPr lvl="1"/>
            <a:r>
              <a:rPr lang="en-US" dirty="0">
                <a:solidFill>
                  <a:srgbClr val="0070C0"/>
                </a:solidFill>
              </a:rPr>
              <a:t>Wage and Income Transcript</a:t>
            </a:r>
          </a:p>
          <a:p>
            <a:pPr lvl="2"/>
            <a:r>
              <a:rPr lang="en-US" dirty="0">
                <a:solidFill>
                  <a:srgbClr val="0070C0"/>
                </a:solidFill>
              </a:rPr>
              <a:t>Shows W-2, 1098, 1099 and other items reported to IRS</a:t>
            </a:r>
          </a:p>
          <a:p>
            <a:pPr lvl="2"/>
            <a:r>
              <a:rPr lang="en-US" dirty="0">
                <a:solidFill>
                  <a:srgbClr val="0070C0"/>
                </a:solidFill>
              </a:rPr>
              <a:t>Helps you to identify property of the Estate</a:t>
            </a:r>
          </a:p>
          <a:p>
            <a:pPr marL="457200" lvl="1" indent="0">
              <a:buNone/>
            </a:pPr>
            <a:endParaRPr lang="en-US" dirty="0">
              <a:solidFill>
                <a:srgbClr val="0070C0"/>
              </a:solidFill>
            </a:endParaRPr>
          </a:p>
        </p:txBody>
      </p:sp>
    </p:spTree>
    <p:extLst>
      <p:ext uri="{BB962C8B-B14F-4D97-AF65-F5344CB8AC3E}">
        <p14:creationId xmlns:p14="http://schemas.microsoft.com/office/powerpoint/2010/main" val="3866776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6417D-57E0-FBF6-6CBF-17AEFF8109CE}"/>
              </a:ext>
            </a:extLst>
          </p:cNvPr>
          <p:cNvSpPr>
            <a:spLocks noGrp="1"/>
          </p:cNvSpPr>
          <p:nvPr>
            <p:ph type="title"/>
          </p:nvPr>
        </p:nvSpPr>
        <p:spPr/>
        <p:txBody>
          <a:bodyPr/>
          <a:lstStyle/>
          <a:p>
            <a:pPr algn="ctr"/>
            <a:r>
              <a:rPr lang="en-US" b="1" dirty="0">
                <a:solidFill>
                  <a:srgbClr val="0070C0"/>
                </a:solidFill>
              </a:rPr>
              <a:t>FEDERAL INCOME TAXES</a:t>
            </a:r>
          </a:p>
        </p:txBody>
      </p:sp>
      <p:sp>
        <p:nvSpPr>
          <p:cNvPr id="3" name="Content Placeholder 2">
            <a:extLst>
              <a:ext uri="{FF2B5EF4-FFF2-40B4-BE49-F238E27FC236}">
                <a16:creationId xmlns:a16="http://schemas.microsoft.com/office/drawing/2014/main" id="{13EC9263-6D73-350A-24E4-8D5B150C2141}"/>
              </a:ext>
            </a:extLst>
          </p:cNvPr>
          <p:cNvSpPr>
            <a:spLocks noGrp="1"/>
          </p:cNvSpPr>
          <p:nvPr>
            <p:ph idx="1"/>
          </p:nvPr>
        </p:nvSpPr>
        <p:spPr/>
        <p:txBody>
          <a:bodyPr/>
          <a:lstStyle/>
          <a:p>
            <a:r>
              <a:rPr lang="en-US" dirty="0">
                <a:solidFill>
                  <a:srgbClr val="0070C0"/>
                </a:solidFill>
              </a:rPr>
              <a:t>Request copies of tax returns that have been filed by the Decedent</a:t>
            </a:r>
          </a:p>
          <a:p>
            <a:pPr lvl="1"/>
            <a:r>
              <a:rPr lang="en-US" dirty="0">
                <a:solidFill>
                  <a:srgbClr val="0070C0"/>
                </a:solidFill>
              </a:rPr>
              <a:t>Form 4506—Request for Copy of Tax Return </a:t>
            </a:r>
          </a:p>
        </p:txBody>
      </p:sp>
    </p:spTree>
    <p:extLst>
      <p:ext uri="{BB962C8B-B14F-4D97-AF65-F5344CB8AC3E}">
        <p14:creationId xmlns:p14="http://schemas.microsoft.com/office/powerpoint/2010/main" val="3830606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3D8B-7D8D-5F8C-7A57-804507F7FF8D}"/>
              </a:ext>
            </a:extLst>
          </p:cNvPr>
          <p:cNvSpPr>
            <a:spLocks noGrp="1"/>
          </p:cNvSpPr>
          <p:nvPr>
            <p:ph type="title"/>
          </p:nvPr>
        </p:nvSpPr>
        <p:spPr/>
        <p:txBody>
          <a:bodyPr/>
          <a:lstStyle/>
          <a:p>
            <a:pPr algn="ctr"/>
            <a:r>
              <a:rPr lang="en-US" b="1" dirty="0">
                <a:solidFill>
                  <a:srgbClr val="0070C0"/>
                </a:solidFill>
              </a:rPr>
              <a:t>FEDERAL INCOME TAXES</a:t>
            </a:r>
          </a:p>
        </p:txBody>
      </p:sp>
      <p:sp>
        <p:nvSpPr>
          <p:cNvPr id="3" name="Content Placeholder 2">
            <a:extLst>
              <a:ext uri="{FF2B5EF4-FFF2-40B4-BE49-F238E27FC236}">
                <a16:creationId xmlns:a16="http://schemas.microsoft.com/office/drawing/2014/main" id="{3B361053-AD7B-33CA-865C-9604A80225C9}"/>
              </a:ext>
            </a:extLst>
          </p:cNvPr>
          <p:cNvSpPr>
            <a:spLocks noGrp="1"/>
          </p:cNvSpPr>
          <p:nvPr>
            <p:ph idx="1"/>
          </p:nvPr>
        </p:nvSpPr>
        <p:spPr/>
        <p:txBody>
          <a:bodyPr/>
          <a:lstStyle/>
          <a:p>
            <a:r>
              <a:rPr lang="en-US" dirty="0">
                <a:solidFill>
                  <a:srgbClr val="0070C0"/>
                </a:solidFill>
              </a:rPr>
              <a:t>Final Form 1040 for the Decedent for year of death</a:t>
            </a:r>
          </a:p>
          <a:p>
            <a:pPr lvl="1"/>
            <a:r>
              <a:rPr lang="en-US" dirty="0">
                <a:solidFill>
                  <a:srgbClr val="0070C0"/>
                </a:solidFill>
              </a:rPr>
              <a:t>Pull Wage and Income Transcript to see income reported to IRS</a:t>
            </a:r>
          </a:p>
          <a:p>
            <a:r>
              <a:rPr lang="en-US" dirty="0">
                <a:solidFill>
                  <a:srgbClr val="0070C0"/>
                </a:solidFill>
              </a:rPr>
              <a:t>Itemized Deductions are limited on a Form 1040</a:t>
            </a:r>
          </a:p>
          <a:p>
            <a:pPr lvl="1"/>
            <a:r>
              <a:rPr lang="en-US" dirty="0">
                <a:solidFill>
                  <a:srgbClr val="0070C0"/>
                </a:solidFill>
              </a:rPr>
              <a:t>Review bank and financial records for the Decedent to locate deductions</a:t>
            </a:r>
          </a:p>
          <a:p>
            <a:pPr lvl="1"/>
            <a:r>
              <a:rPr lang="en-US" dirty="0">
                <a:solidFill>
                  <a:srgbClr val="0070C0"/>
                </a:solidFill>
              </a:rPr>
              <a:t>If the person was residing in a facility or had in home care, these substantial expenses may be deductible as medical expenses (subject to being deductible only to the extent they exceed 7.5% of AGI)</a:t>
            </a:r>
          </a:p>
          <a:p>
            <a:endParaRPr lang="en-US" dirty="0"/>
          </a:p>
        </p:txBody>
      </p:sp>
    </p:spTree>
    <p:extLst>
      <p:ext uri="{BB962C8B-B14F-4D97-AF65-F5344CB8AC3E}">
        <p14:creationId xmlns:p14="http://schemas.microsoft.com/office/powerpoint/2010/main" val="3453558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A041-45C2-1DB7-E237-AC4B39C3AFCA}"/>
              </a:ext>
            </a:extLst>
          </p:cNvPr>
          <p:cNvSpPr>
            <a:spLocks noGrp="1"/>
          </p:cNvSpPr>
          <p:nvPr>
            <p:ph type="title"/>
          </p:nvPr>
        </p:nvSpPr>
        <p:spPr/>
        <p:txBody>
          <a:bodyPr/>
          <a:lstStyle/>
          <a:p>
            <a:pPr algn="ctr"/>
            <a:r>
              <a:rPr lang="en-US" b="1" dirty="0">
                <a:solidFill>
                  <a:srgbClr val="0070C0"/>
                </a:solidFill>
              </a:rPr>
              <a:t>FEDERAL INCOME TAXES</a:t>
            </a:r>
          </a:p>
        </p:txBody>
      </p:sp>
      <p:sp>
        <p:nvSpPr>
          <p:cNvPr id="3" name="Content Placeholder 2">
            <a:extLst>
              <a:ext uri="{FF2B5EF4-FFF2-40B4-BE49-F238E27FC236}">
                <a16:creationId xmlns:a16="http://schemas.microsoft.com/office/drawing/2014/main" id="{7A836636-1FE4-0C74-72E8-93D5E0BC941F}"/>
              </a:ext>
            </a:extLst>
          </p:cNvPr>
          <p:cNvSpPr>
            <a:spLocks noGrp="1"/>
          </p:cNvSpPr>
          <p:nvPr>
            <p:ph idx="1"/>
          </p:nvPr>
        </p:nvSpPr>
        <p:spPr/>
        <p:txBody>
          <a:bodyPr/>
          <a:lstStyle/>
          <a:p>
            <a:r>
              <a:rPr lang="en-US" dirty="0">
                <a:solidFill>
                  <a:srgbClr val="0070C0"/>
                </a:solidFill>
              </a:rPr>
              <a:t>Form 1041</a:t>
            </a:r>
          </a:p>
          <a:p>
            <a:pPr lvl="1"/>
            <a:r>
              <a:rPr lang="en-US" dirty="0">
                <a:solidFill>
                  <a:srgbClr val="0070C0"/>
                </a:solidFill>
              </a:rPr>
              <a:t>Consult a CPA each year, but generally file each year the Estate has income over $600 and the tax year when Estate property is sold</a:t>
            </a:r>
          </a:p>
          <a:p>
            <a:pPr lvl="1"/>
            <a:r>
              <a:rPr lang="en-US" dirty="0">
                <a:solidFill>
                  <a:srgbClr val="0070C0"/>
                </a:solidFill>
              </a:rPr>
              <a:t>Attorneys Fees and Fiduciary Fees are generally deductible </a:t>
            </a:r>
          </a:p>
        </p:txBody>
      </p:sp>
    </p:spTree>
    <p:extLst>
      <p:ext uri="{BB962C8B-B14F-4D97-AF65-F5344CB8AC3E}">
        <p14:creationId xmlns:p14="http://schemas.microsoft.com/office/powerpoint/2010/main" val="3226037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EDC87-1DE0-0059-FD8E-CDC4CEA78D15}"/>
              </a:ext>
            </a:extLst>
          </p:cNvPr>
          <p:cNvSpPr>
            <a:spLocks noGrp="1"/>
          </p:cNvSpPr>
          <p:nvPr>
            <p:ph type="title"/>
          </p:nvPr>
        </p:nvSpPr>
        <p:spPr/>
        <p:txBody>
          <a:bodyPr/>
          <a:lstStyle/>
          <a:p>
            <a:pPr algn="ctr"/>
            <a:r>
              <a:rPr lang="en-US" b="1" dirty="0">
                <a:solidFill>
                  <a:srgbClr val="0070C0"/>
                </a:solidFill>
              </a:rPr>
              <a:t>PRACTICE TIPS</a:t>
            </a:r>
          </a:p>
        </p:txBody>
      </p:sp>
      <p:sp>
        <p:nvSpPr>
          <p:cNvPr id="3" name="Content Placeholder 2">
            <a:extLst>
              <a:ext uri="{FF2B5EF4-FFF2-40B4-BE49-F238E27FC236}">
                <a16:creationId xmlns:a16="http://schemas.microsoft.com/office/drawing/2014/main" id="{C43A3D35-1D6A-82CA-1595-5FAAFEAE35A0}"/>
              </a:ext>
            </a:extLst>
          </p:cNvPr>
          <p:cNvSpPr>
            <a:spLocks noGrp="1"/>
          </p:cNvSpPr>
          <p:nvPr>
            <p:ph idx="1"/>
          </p:nvPr>
        </p:nvSpPr>
        <p:spPr/>
        <p:txBody>
          <a:bodyPr/>
          <a:lstStyle/>
          <a:p>
            <a:pPr lvl="1"/>
            <a:r>
              <a:rPr lang="en-US" dirty="0">
                <a:solidFill>
                  <a:srgbClr val="0070C0"/>
                </a:solidFill>
              </a:rPr>
              <a:t>Think about timing of payments for deductions</a:t>
            </a:r>
          </a:p>
          <a:p>
            <a:pPr lvl="2"/>
            <a:r>
              <a:rPr lang="en-US" dirty="0">
                <a:solidFill>
                  <a:srgbClr val="0070C0"/>
                </a:solidFill>
              </a:rPr>
              <a:t>Property taxes?  Pay in December or January?</a:t>
            </a:r>
          </a:p>
          <a:p>
            <a:pPr lvl="2"/>
            <a:r>
              <a:rPr lang="en-US" dirty="0">
                <a:solidFill>
                  <a:srgbClr val="0070C0"/>
                </a:solidFill>
              </a:rPr>
              <a:t>Timing of payment of Attorneys Fees/ Fiduciary Fee</a:t>
            </a:r>
          </a:p>
          <a:p>
            <a:pPr lvl="1"/>
            <a:r>
              <a:rPr lang="en-US" dirty="0">
                <a:solidFill>
                  <a:srgbClr val="0070C0"/>
                </a:solidFill>
              </a:rPr>
              <a:t>Is a partial distribution advisable to carry out income to lower tax bracket beneficiaries?</a:t>
            </a:r>
          </a:p>
          <a:p>
            <a:pPr lvl="1"/>
            <a:r>
              <a:rPr lang="en-US" dirty="0">
                <a:solidFill>
                  <a:srgbClr val="0070C0"/>
                </a:solidFill>
              </a:rPr>
              <a:t>Close interest bearing accounts near end of administration so no additional tax returns have to be filed?</a:t>
            </a:r>
            <a:endParaRPr lang="en-US" dirty="0"/>
          </a:p>
          <a:p>
            <a:endParaRPr lang="en-US" dirty="0">
              <a:solidFill>
                <a:srgbClr val="0070C0"/>
              </a:solidFill>
            </a:endParaRPr>
          </a:p>
        </p:txBody>
      </p:sp>
    </p:spTree>
    <p:extLst>
      <p:ext uri="{BB962C8B-B14F-4D97-AF65-F5344CB8AC3E}">
        <p14:creationId xmlns:p14="http://schemas.microsoft.com/office/powerpoint/2010/main" val="3324056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8E01F-37FB-8D62-1568-0A2F51002EDE}"/>
              </a:ext>
            </a:extLst>
          </p:cNvPr>
          <p:cNvSpPr>
            <a:spLocks noGrp="1"/>
          </p:cNvSpPr>
          <p:nvPr>
            <p:ph type="title"/>
          </p:nvPr>
        </p:nvSpPr>
        <p:spPr/>
        <p:txBody>
          <a:bodyPr/>
          <a:lstStyle/>
          <a:p>
            <a:pPr algn="ctr"/>
            <a:r>
              <a:rPr lang="en-US" b="1" dirty="0">
                <a:solidFill>
                  <a:srgbClr val="0070C0"/>
                </a:solidFill>
              </a:rPr>
              <a:t>NOTICE TO CREDITORS</a:t>
            </a:r>
          </a:p>
        </p:txBody>
      </p:sp>
      <p:sp>
        <p:nvSpPr>
          <p:cNvPr id="3" name="Content Placeholder 2">
            <a:extLst>
              <a:ext uri="{FF2B5EF4-FFF2-40B4-BE49-F238E27FC236}">
                <a16:creationId xmlns:a16="http://schemas.microsoft.com/office/drawing/2014/main" id="{80FA3716-35E4-3017-6007-6F8F2A9280BD}"/>
              </a:ext>
            </a:extLst>
          </p:cNvPr>
          <p:cNvSpPr>
            <a:spLocks noGrp="1"/>
          </p:cNvSpPr>
          <p:nvPr>
            <p:ph idx="1"/>
          </p:nvPr>
        </p:nvSpPr>
        <p:spPr/>
        <p:txBody>
          <a:bodyPr/>
          <a:lstStyle/>
          <a:p>
            <a:r>
              <a:rPr lang="en-US" dirty="0">
                <a:solidFill>
                  <a:srgbClr val="0070C0"/>
                </a:solidFill>
              </a:rPr>
              <a:t>Notice to Creditors (§308.051)</a:t>
            </a:r>
          </a:p>
          <a:p>
            <a:pPr lvl="1"/>
            <a:r>
              <a:rPr lang="en-US" dirty="0">
                <a:solidFill>
                  <a:srgbClr val="0070C0"/>
                </a:solidFill>
              </a:rPr>
              <a:t>Within 1 month of receipt of letters, must provide notice to anyone who has a claim against the Estate to present it within the period prescribed by law </a:t>
            </a:r>
          </a:p>
          <a:p>
            <a:pPr lvl="1"/>
            <a:r>
              <a:rPr lang="en-US" dirty="0">
                <a:solidFill>
                  <a:srgbClr val="0070C0"/>
                </a:solidFill>
              </a:rPr>
              <a:t>Published in a newspaper of general circulation in the county where Letters are issued</a:t>
            </a:r>
          </a:p>
          <a:p>
            <a:pPr marL="457200" lvl="1" indent="0">
              <a:buNone/>
            </a:pPr>
            <a:endParaRPr lang="en-US" dirty="0">
              <a:solidFill>
                <a:srgbClr val="0070C0"/>
              </a:solidFill>
            </a:endParaRPr>
          </a:p>
        </p:txBody>
      </p:sp>
    </p:spTree>
    <p:extLst>
      <p:ext uri="{BB962C8B-B14F-4D97-AF65-F5344CB8AC3E}">
        <p14:creationId xmlns:p14="http://schemas.microsoft.com/office/powerpoint/2010/main" val="3341477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312BD-0E23-64FF-F64E-5828AE51EC7B}"/>
              </a:ext>
            </a:extLst>
          </p:cNvPr>
          <p:cNvSpPr>
            <a:spLocks noGrp="1"/>
          </p:cNvSpPr>
          <p:nvPr>
            <p:ph type="title"/>
          </p:nvPr>
        </p:nvSpPr>
        <p:spPr/>
        <p:txBody>
          <a:bodyPr/>
          <a:lstStyle/>
          <a:p>
            <a:pPr algn="ctr"/>
            <a:r>
              <a:rPr lang="en-US" b="1" dirty="0">
                <a:solidFill>
                  <a:srgbClr val="0070C0"/>
                </a:solidFill>
              </a:rPr>
              <a:t>NOTICE TO COMPTROLLER</a:t>
            </a:r>
          </a:p>
        </p:txBody>
      </p:sp>
      <p:sp>
        <p:nvSpPr>
          <p:cNvPr id="3" name="Content Placeholder 2">
            <a:extLst>
              <a:ext uri="{FF2B5EF4-FFF2-40B4-BE49-F238E27FC236}">
                <a16:creationId xmlns:a16="http://schemas.microsoft.com/office/drawing/2014/main" id="{E6969096-9070-BC25-95DE-F32F06213DF6}"/>
              </a:ext>
            </a:extLst>
          </p:cNvPr>
          <p:cNvSpPr>
            <a:spLocks noGrp="1"/>
          </p:cNvSpPr>
          <p:nvPr>
            <p:ph idx="1"/>
          </p:nvPr>
        </p:nvSpPr>
        <p:spPr/>
        <p:txBody>
          <a:bodyPr/>
          <a:lstStyle/>
          <a:p>
            <a:r>
              <a:rPr lang="en-US" dirty="0">
                <a:solidFill>
                  <a:srgbClr val="0070C0"/>
                </a:solidFill>
              </a:rPr>
              <a:t>Notice to Texas Comptroller (§308.051) </a:t>
            </a:r>
          </a:p>
          <a:p>
            <a:r>
              <a:rPr lang="en-US" dirty="0">
                <a:solidFill>
                  <a:srgbClr val="0070C0"/>
                </a:solidFill>
              </a:rPr>
              <a:t>Within 1 month of letters, provide notice to Comptroller if the Decedent remitted or should have remitted taxes administered by Comptroller</a:t>
            </a:r>
          </a:p>
          <a:p>
            <a:pPr lvl="1"/>
            <a:r>
              <a:rPr lang="en-US" dirty="0">
                <a:solidFill>
                  <a:srgbClr val="0070C0"/>
                </a:solidFill>
              </a:rPr>
              <a:t>Same content as Notice to Creditors</a:t>
            </a:r>
          </a:p>
          <a:p>
            <a:pPr lvl="1"/>
            <a:r>
              <a:rPr lang="en-US" dirty="0">
                <a:solidFill>
                  <a:srgbClr val="0070C0"/>
                </a:solidFill>
              </a:rPr>
              <a:t>Applies when Decedent owned or operated a business at time of death</a:t>
            </a:r>
          </a:p>
          <a:p>
            <a:endParaRPr lang="en-US" dirty="0"/>
          </a:p>
        </p:txBody>
      </p:sp>
    </p:spTree>
    <p:extLst>
      <p:ext uri="{BB962C8B-B14F-4D97-AF65-F5344CB8AC3E}">
        <p14:creationId xmlns:p14="http://schemas.microsoft.com/office/powerpoint/2010/main" val="709614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21FC6-416F-ECDD-4653-BD580B5D91B2}"/>
              </a:ext>
            </a:extLst>
          </p:cNvPr>
          <p:cNvSpPr>
            <a:spLocks noGrp="1"/>
          </p:cNvSpPr>
          <p:nvPr>
            <p:ph type="title"/>
          </p:nvPr>
        </p:nvSpPr>
        <p:spPr/>
        <p:txBody>
          <a:bodyPr/>
          <a:lstStyle/>
          <a:p>
            <a:pPr algn="ctr"/>
            <a:r>
              <a:rPr lang="en-US" b="1" dirty="0">
                <a:solidFill>
                  <a:srgbClr val="0070C0"/>
                </a:solidFill>
              </a:rPr>
              <a:t>DEPENDENT ADMINISTRATIONS</a:t>
            </a:r>
          </a:p>
        </p:txBody>
      </p:sp>
      <p:sp>
        <p:nvSpPr>
          <p:cNvPr id="3" name="Content Placeholder 2">
            <a:extLst>
              <a:ext uri="{FF2B5EF4-FFF2-40B4-BE49-F238E27FC236}">
                <a16:creationId xmlns:a16="http://schemas.microsoft.com/office/drawing/2014/main" id="{50749A51-1446-1382-9576-402E6135B90D}"/>
              </a:ext>
            </a:extLst>
          </p:cNvPr>
          <p:cNvSpPr>
            <a:spLocks noGrp="1"/>
          </p:cNvSpPr>
          <p:nvPr>
            <p:ph idx="1"/>
          </p:nvPr>
        </p:nvSpPr>
        <p:spPr/>
        <p:txBody>
          <a:bodyPr/>
          <a:lstStyle/>
          <a:p>
            <a:r>
              <a:rPr lang="en-US" dirty="0">
                <a:solidFill>
                  <a:srgbClr val="0070C0"/>
                </a:solidFill>
                <a:latin typeface="Calibri" panose="020F0502020204030204" pitchFamily="34" charset="0"/>
                <a:cs typeface="Calibri" panose="020F0502020204030204" pitchFamily="34" charset="0"/>
              </a:rPr>
              <a:t>WHY a Dependent Administration?</a:t>
            </a:r>
          </a:p>
          <a:p>
            <a:pPr lvl="1"/>
            <a:r>
              <a:rPr lang="en-US" dirty="0">
                <a:solidFill>
                  <a:srgbClr val="0070C0"/>
                </a:solidFill>
                <a:latin typeface="Calibri" panose="020F0502020204030204" pitchFamily="34" charset="0"/>
                <a:cs typeface="Calibri" panose="020F0502020204030204" pitchFamily="34" charset="0"/>
              </a:rPr>
              <a:t>Minor Heirs in an Intestate Estate</a:t>
            </a:r>
          </a:p>
          <a:p>
            <a:pPr lvl="1"/>
            <a:r>
              <a:rPr lang="en-US" dirty="0">
                <a:solidFill>
                  <a:srgbClr val="0070C0"/>
                </a:solidFill>
                <a:latin typeface="Calibri" panose="020F0502020204030204" pitchFamily="34" charset="0"/>
                <a:cs typeface="Calibri" panose="020F0502020204030204" pitchFamily="34" charset="0"/>
              </a:rPr>
              <a:t>All Heirs do not consent to an Independent Administration</a:t>
            </a:r>
          </a:p>
          <a:p>
            <a:pPr lvl="1"/>
            <a:r>
              <a:rPr lang="en-US" dirty="0">
                <a:solidFill>
                  <a:srgbClr val="0070C0"/>
                </a:solidFill>
                <a:latin typeface="Calibri" panose="020F0502020204030204" pitchFamily="34" charset="0"/>
                <a:cs typeface="Calibri" panose="020F0502020204030204" pitchFamily="34" charset="0"/>
              </a:rPr>
              <a:t>Will Contests or no Executor under Will who can or will serve (and no consent among beneficiaries to an Independent Administration)</a:t>
            </a:r>
          </a:p>
          <a:p>
            <a:pPr lvl="1"/>
            <a:r>
              <a:rPr lang="en-US" dirty="0">
                <a:solidFill>
                  <a:srgbClr val="0070C0"/>
                </a:solidFill>
                <a:latin typeface="Calibri" panose="020F0502020204030204" pitchFamily="34" charset="0"/>
                <a:cs typeface="Calibri" panose="020F0502020204030204" pitchFamily="34" charset="0"/>
              </a:rPr>
              <a:t>The Will does not contain proper language for an independent administration</a:t>
            </a:r>
          </a:p>
          <a:p>
            <a:pPr lvl="1"/>
            <a:r>
              <a:rPr lang="en-US" dirty="0">
                <a:solidFill>
                  <a:srgbClr val="0070C0"/>
                </a:solidFill>
                <a:latin typeface="Calibri" panose="020F0502020204030204" pitchFamily="34" charset="0"/>
                <a:cs typeface="Calibri" panose="020F0502020204030204" pitchFamily="34" charset="0"/>
              </a:rPr>
              <a:t>An Administration needs to be created sooner than an heirship can be completed</a:t>
            </a:r>
          </a:p>
          <a:p>
            <a:pPr lvl="1"/>
            <a:r>
              <a:rPr lang="en-US" dirty="0">
                <a:solidFill>
                  <a:srgbClr val="0070C0"/>
                </a:solidFill>
                <a:latin typeface="Calibri" panose="020F0502020204030204" pitchFamily="34" charset="0"/>
                <a:cs typeface="Calibri" panose="020F0502020204030204" pitchFamily="34" charset="0"/>
              </a:rPr>
              <a:t>Unsecured Debts that can potentially be barred</a:t>
            </a:r>
          </a:p>
          <a:p>
            <a:pPr lvl="1"/>
            <a:endParaRPr lang="en-US" dirty="0">
              <a:solidFill>
                <a:srgbClr val="0070C0"/>
              </a:solidFill>
            </a:endParaRPr>
          </a:p>
        </p:txBody>
      </p:sp>
    </p:spTree>
    <p:extLst>
      <p:ext uri="{BB962C8B-B14F-4D97-AF65-F5344CB8AC3E}">
        <p14:creationId xmlns:p14="http://schemas.microsoft.com/office/powerpoint/2010/main" val="4081263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CF1D9-AE26-C26A-AA6B-2540C40E50BB}"/>
              </a:ext>
            </a:extLst>
          </p:cNvPr>
          <p:cNvSpPr>
            <a:spLocks noGrp="1"/>
          </p:cNvSpPr>
          <p:nvPr>
            <p:ph type="title"/>
          </p:nvPr>
        </p:nvSpPr>
        <p:spPr/>
        <p:txBody>
          <a:bodyPr/>
          <a:lstStyle/>
          <a:p>
            <a:pPr algn="ctr"/>
            <a:r>
              <a:rPr lang="en-US" b="1" dirty="0">
                <a:solidFill>
                  <a:srgbClr val="0070C0"/>
                </a:solidFill>
              </a:rPr>
              <a:t>PERMISSIVE NOTICES TO </a:t>
            </a:r>
            <a:br>
              <a:rPr lang="en-US" b="1" dirty="0">
                <a:solidFill>
                  <a:srgbClr val="0070C0"/>
                </a:solidFill>
              </a:rPr>
            </a:br>
            <a:r>
              <a:rPr lang="en-US" b="1" dirty="0">
                <a:solidFill>
                  <a:srgbClr val="0070C0"/>
                </a:solidFill>
              </a:rPr>
              <a:t>UNSECURED CREDITORS </a:t>
            </a:r>
          </a:p>
        </p:txBody>
      </p:sp>
      <p:sp>
        <p:nvSpPr>
          <p:cNvPr id="3" name="Content Placeholder 2">
            <a:extLst>
              <a:ext uri="{FF2B5EF4-FFF2-40B4-BE49-F238E27FC236}">
                <a16:creationId xmlns:a16="http://schemas.microsoft.com/office/drawing/2014/main" id="{447639F5-723B-9ABB-7780-37DB5F4907CD}"/>
              </a:ext>
            </a:extLst>
          </p:cNvPr>
          <p:cNvSpPr>
            <a:spLocks noGrp="1"/>
          </p:cNvSpPr>
          <p:nvPr>
            <p:ph idx="1"/>
          </p:nvPr>
        </p:nvSpPr>
        <p:spPr/>
        <p:txBody>
          <a:bodyPr/>
          <a:lstStyle/>
          <a:p>
            <a:r>
              <a:rPr lang="en-US" dirty="0">
                <a:solidFill>
                  <a:srgbClr val="0070C0"/>
                </a:solidFill>
              </a:rPr>
              <a:t>Notice to Unsecured Creditors (§308.054)</a:t>
            </a:r>
          </a:p>
          <a:p>
            <a:pPr lvl="1"/>
            <a:r>
              <a:rPr lang="en-US" b="1" dirty="0">
                <a:solidFill>
                  <a:srgbClr val="0070C0"/>
                </a:solidFill>
              </a:rPr>
              <a:t>MAY</a:t>
            </a:r>
            <a:r>
              <a:rPr lang="en-US" dirty="0">
                <a:solidFill>
                  <a:srgbClr val="0070C0"/>
                </a:solidFill>
              </a:rPr>
              <a:t> give notice by a qualified delivery method, to any unsecured creditor who has a “claim for money” against the Estate</a:t>
            </a:r>
          </a:p>
          <a:p>
            <a:pPr lvl="1"/>
            <a:r>
              <a:rPr lang="en-US" dirty="0">
                <a:solidFill>
                  <a:srgbClr val="0070C0"/>
                </a:solidFill>
              </a:rPr>
              <a:t>Creditor must present claim before 121</a:t>
            </a:r>
            <a:r>
              <a:rPr lang="en-US" baseline="30000" dirty="0">
                <a:solidFill>
                  <a:srgbClr val="0070C0"/>
                </a:solidFill>
              </a:rPr>
              <a:t>st</a:t>
            </a:r>
            <a:r>
              <a:rPr lang="en-US" dirty="0">
                <a:solidFill>
                  <a:srgbClr val="0070C0"/>
                </a:solidFill>
              </a:rPr>
              <a:t> day after date of receipt of notice or claim is barred, unless already barred by general statutes of limitation (§355.060)</a:t>
            </a:r>
          </a:p>
          <a:p>
            <a:pPr lvl="1"/>
            <a:r>
              <a:rPr lang="en-US" dirty="0">
                <a:solidFill>
                  <a:srgbClr val="0070C0"/>
                </a:solidFill>
              </a:rPr>
              <a:t>Credit card companies, collection agencies, etc.</a:t>
            </a:r>
          </a:p>
          <a:p>
            <a:endParaRPr lang="en-US" dirty="0"/>
          </a:p>
        </p:txBody>
      </p:sp>
    </p:spTree>
    <p:extLst>
      <p:ext uri="{BB962C8B-B14F-4D97-AF65-F5344CB8AC3E}">
        <p14:creationId xmlns:p14="http://schemas.microsoft.com/office/powerpoint/2010/main" val="2604823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454C2-84E2-53A1-C689-84D34CD8DEB7}"/>
              </a:ext>
            </a:extLst>
          </p:cNvPr>
          <p:cNvSpPr>
            <a:spLocks noGrp="1"/>
          </p:cNvSpPr>
          <p:nvPr>
            <p:ph type="title"/>
          </p:nvPr>
        </p:nvSpPr>
        <p:spPr/>
        <p:txBody>
          <a:bodyPr/>
          <a:lstStyle/>
          <a:p>
            <a:pPr algn="ctr"/>
            <a:r>
              <a:rPr lang="en-US" b="1" dirty="0">
                <a:solidFill>
                  <a:srgbClr val="0070C0"/>
                </a:solidFill>
              </a:rPr>
              <a:t>UNSECURED CLAIMS</a:t>
            </a:r>
          </a:p>
        </p:txBody>
      </p:sp>
      <p:sp>
        <p:nvSpPr>
          <p:cNvPr id="3" name="Content Placeholder 2">
            <a:extLst>
              <a:ext uri="{FF2B5EF4-FFF2-40B4-BE49-F238E27FC236}">
                <a16:creationId xmlns:a16="http://schemas.microsoft.com/office/drawing/2014/main" id="{69F3D315-8C2F-DCEC-EE10-85CD916F213A}"/>
              </a:ext>
            </a:extLst>
          </p:cNvPr>
          <p:cNvSpPr>
            <a:spLocks noGrp="1"/>
          </p:cNvSpPr>
          <p:nvPr>
            <p:ph idx="1"/>
          </p:nvPr>
        </p:nvSpPr>
        <p:spPr/>
        <p:txBody>
          <a:bodyPr/>
          <a:lstStyle/>
          <a:p>
            <a:r>
              <a:rPr lang="en-US" dirty="0">
                <a:solidFill>
                  <a:srgbClr val="0070C0"/>
                </a:solidFill>
              </a:rPr>
              <a:t>Present to the Administrator (§355.001)</a:t>
            </a:r>
          </a:p>
          <a:p>
            <a:r>
              <a:rPr lang="en-US" dirty="0">
                <a:solidFill>
                  <a:srgbClr val="0070C0"/>
                </a:solidFill>
              </a:rPr>
              <a:t>Deposit with Clerk of Court (§355.002)</a:t>
            </a:r>
          </a:p>
          <a:p>
            <a:pPr lvl="1"/>
            <a:r>
              <a:rPr lang="en-US" dirty="0">
                <a:solidFill>
                  <a:srgbClr val="0070C0"/>
                </a:solidFill>
              </a:rPr>
              <a:t>Clerk is required to notify Administrator</a:t>
            </a:r>
          </a:p>
          <a:p>
            <a:pPr lvl="1"/>
            <a:r>
              <a:rPr lang="en-US" dirty="0">
                <a:solidFill>
                  <a:srgbClr val="0070C0"/>
                </a:solidFill>
              </a:rPr>
              <a:t>What if you don’t get notice?</a:t>
            </a:r>
          </a:p>
          <a:p>
            <a:endParaRPr lang="en-US" dirty="0"/>
          </a:p>
        </p:txBody>
      </p:sp>
    </p:spTree>
    <p:extLst>
      <p:ext uri="{BB962C8B-B14F-4D97-AF65-F5344CB8AC3E}">
        <p14:creationId xmlns:p14="http://schemas.microsoft.com/office/powerpoint/2010/main" val="1721019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B94E-BE8C-3EE7-467B-876330457D80}"/>
              </a:ext>
            </a:extLst>
          </p:cNvPr>
          <p:cNvSpPr>
            <a:spLocks noGrp="1"/>
          </p:cNvSpPr>
          <p:nvPr>
            <p:ph type="title"/>
          </p:nvPr>
        </p:nvSpPr>
        <p:spPr/>
        <p:txBody>
          <a:bodyPr/>
          <a:lstStyle/>
          <a:p>
            <a:pPr algn="ctr"/>
            <a:r>
              <a:rPr lang="en-US" b="1" dirty="0">
                <a:solidFill>
                  <a:srgbClr val="0070C0"/>
                </a:solidFill>
              </a:rPr>
              <a:t>UNSECURED CLAIMS</a:t>
            </a:r>
          </a:p>
        </p:txBody>
      </p:sp>
      <p:sp>
        <p:nvSpPr>
          <p:cNvPr id="3" name="Content Placeholder 2">
            <a:extLst>
              <a:ext uri="{FF2B5EF4-FFF2-40B4-BE49-F238E27FC236}">
                <a16:creationId xmlns:a16="http://schemas.microsoft.com/office/drawing/2014/main" id="{2F3AC8B7-7329-B571-CAF8-5B8CA2E3D278}"/>
              </a:ext>
            </a:extLst>
          </p:cNvPr>
          <p:cNvSpPr>
            <a:spLocks noGrp="1"/>
          </p:cNvSpPr>
          <p:nvPr>
            <p:ph idx="1"/>
          </p:nvPr>
        </p:nvSpPr>
        <p:spPr/>
        <p:txBody>
          <a:bodyPr/>
          <a:lstStyle/>
          <a:p>
            <a:pPr>
              <a:buFont typeface="Arial"/>
              <a:buChar char="•"/>
            </a:pPr>
            <a:r>
              <a:rPr lang="en-US" dirty="0">
                <a:solidFill>
                  <a:srgbClr val="0070C0"/>
                </a:solidFill>
              </a:rPr>
              <a:t>§355.004</a:t>
            </a:r>
          </a:p>
          <a:p>
            <a:pPr lvl="1">
              <a:buFont typeface="Arial"/>
              <a:buChar char="•"/>
            </a:pPr>
            <a:r>
              <a:rPr lang="en-US" dirty="0">
                <a:solidFill>
                  <a:srgbClr val="0070C0"/>
                </a:solidFill>
              </a:rPr>
              <a:t>Claim must be supported by an affidavit that states that the  claim is just and that all legal offsets, payments, and credits known to the affiant have been allowed </a:t>
            </a:r>
          </a:p>
          <a:p>
            <a:pPr lvl="1">
              <a:buFont typeface="Arial"/>
              <a:buChar char="•"/>
            </a:pPr>
            <a:r>
              <a:rPr lang="en-US" dirty="0">
                <a:solidFill>
                  <a:srgbClr val="0070C0"/>
                </a:solidFill>
              </a:rPr>
              <a:t>If claim not founded on a written instrument or account, must state the facts upon which the claim is founded </a:t>
            </a:r>
          </a:p>
          <a:p>
            <a:pPr lvl="1">
              <a:buFont typeface="Arial"/>
              <a:buChar char="•"/>
            </a:pPr>
            <a:r>
              <a:rPr lang="en-US" dirty="0">
                <a:solidFill>
                  <a:srgbClr val="0070C0"/>
                </a:solidFill>
              </a:rPr>
              <a:t>Blanket statement of amount owed not good enough</a:t>
            </a:r>
          </a:p>
          <a:p>
            <a:endParaRPr lang="en-US" dirty="0"/>
          </a:p>
        </p:txBody>
      </p:sp>
    </p:spTree>
    <p:extLst>
      <p:ext uri="{BB962C8B-B14F-4D97-AF65-F5344CB8AC3E}">
        <p14:creationId xmlns:p14="http://schemas.microsoft.com/office/powerpoint/2010/main" val="2765605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05CFD-8E0E-3057-7C8E-6C8370F819A4}"/>
              </a:ext>
            </a:extLst>
          </p:cNvPr>
          <p:cNvSpPr>
            <a:spLocks noGrp="1"/>
          </p:cNvSpPr>
          <p:nvPr>
            <p:ph type="title"/>
          </p:nvPr>
        </p:nvSpPr>
        <p:spPr/>
        <p:txBody>
          <a:bodyPr/>
          <a:lstStyle/>
          <a:p>
            <a:pPr algn="ctr"/>
            <a:r>
              <a:rPr lang="en-US" b="1" dirty="0">
                <a:solidFill>
                  <a:srgbClr val="0070C0"/>
                </a:solidFill>
              </a:rPr>
              <a:t>UNSECURED CLAIMS</a:t>
            </a:r>
          </a:p>
        </p:txBody>
      </p:sp>
      <p:sp>
        <p:nvSpPr>
          <p:cNvPr id="3" name="Content Placeholder 2">
            <a:extLst>
              <a:ext uri="{FF2B5EF4-FFF2-40B4-BE49-F238E27FC236}">
                <a16:creationId xmlns:a16="http://schemas.microsoft.com/office/drawing/2014/main" id="{CAEFFFF8-5196-B364-9A22-C8A9F36AF10F}"/>
              </a:ext>
            </a:extLst>
          </p:cNvPr>
          <p:cNvSpPr>
            <a:spLocks noGrp="1"/>
          </p:cNvSpPr>
          <p:nvPr>
            <p:ph idx="1"/>
          </p:nvPr>
        </p:nvSpPr>
        <p:spPr/>
        <p:txBody>
          <a:bodyPr/>
          <a:lstStyle/>
          <a:p>
            <a:pPr>
              <a:buFont typeface="Arial"/>
              <a:buChar char="•"/>
            </a:pPr>
            <a:r>
              <a:rPr lang="en-US" dirty="0">
                <a:solidFill>
                  <a:srgbClr val="0070C0"/>
                </a:solidFill>
              </a:rPr>
              <a:t>§355.059</a:t>
            </a:r>
          </a:p>
          <a:p>
            <a:pPr lvl="1">
              <a:buFont typeface="Arial"/>
              <a:buChar char="•"/>
            </a:pPr>
            <a:r>
              <a:rPr lang="en-US" dirty="0">
                <a:solidFill>
                  <a:srgbClr val="0070C0"/>
                </a:solidFill>
              </a:rPr>
              <a:t>Personal representative specifically prohibited from approving a claim for money against an Estate unless the claim is supported by an affidavit that meets the requirements of §355.004(a) and §355.005</a:t>
            </a:r>
          </a:p>
          <a:p>
            <a:endParaRPr lang="en-US" dirty="0"/>
          </a:p>
        </p:txBody>
      </p:sp>
    </p:spTree>
    <p:extLst>
      <p:ext uri="{BB962C8B-B14F-4D97-AF65-F5344CB8AC3E}">
        <p14:creationId xmlns:p14="http://schemas.microsoft.com/office/powerpoint/2010/main" val="8370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056D9-5416-6C0C-524A-1632336B4F43}"/>
              </a:ext>
            </a:extLst>
          </p:cNvPr>
          <p:cNvSpPr>
            <a:spLocks noGrp="1"/>
          </p:cNvSpPr>
          <p:nvPr>
            <p:ph type="title"/>
          </p:nvPr>
        </p:nvSpPr>
        <p:spPr/>
        <p:txBody>
          <a:bodyPr/>
          <a:lstStyle/>
          <a:p>
            <a:pPr algn="ctr"/>
            <a:r>
              <a:rPr lang="en-US" b="1" dirty="0">
                <a:solidFill>
                  <a:srgbClr val="0070C0"/>
                </a:solidFill>
              </a:rPr>
              <a:t>UNSECURED CLAIMS</a:t>
            </a:r>
          </a:p>
        </p:txBody>
      </p:sp>
      <p:sp>
        <p:nvSpPr>
          <p:cNvPr id="3" name="Content Placeholder 2">
            <a:extLst>
              <a:ext uri="{FF2B5EF4-FFF2-40B4-BE49-F238E27FC236}">
                <a16:creationId xmlns:a16="http://schemas.microsoft.com/office/drawing/2014/main" id="{F53C1642-8FCF-44D6-475C-4D8D64476826}"/>
              </a:ext>
            </a:extLst>
          </p:cNvPr>
          <p:cNvSpPr>
            <a:spLocks noGrp="1"/>
          </p:cNvSpPr>
          <p:nvPr>
            <p:ph idx="1"/>
          </p:nvPr>
        </p:nvSpPr>
        <p:spPr/>
        <p:txBody>
          <a:bodyPr/>
          <a:lstStyle/>
          <a:p>
            <a:r>
              <a:rPr lang="en-US" dirty="0">
                <a:solidFill>
                  <a:srgbClr val="0070C0"/>
                </a:solidFill>
              </a:rPr>
              <a:t>Must allow or reject claims within 30 days after date presented (§355.051)</a:t>
            </a:r>
          </a:p>
          <a:p>
            <a:r>
              <a:rPr lang="en-US" dirty="0">
                <a:solidFill>
                  <a:srgbClr val="0070C0"/>
                </a:solidFill>
              </a:rPr>
              <a:t>Presumed rejected if no action in 30 days </a:t>
            </a:r>
          </a:p>
          <a:p>
            <a:pPr lvl="1"/>
            <a:r>
              <a:rPr lang="en-US" dirty="0">
                <a:solidFill>
                  <a:srgbClr val="0070C0"/>
                </a:solidFill>
              </a:rPr>
              <a:t>If later established by suit, costs shall be taxed against Administrator, individually (§ 355.052)</a:t>
            </a:r>
          </a:p>
          <a:p>
            <a:pPr lvl="1"/>
            <a:r>
              <a:rPr lang="en-US" dirty="0">
                <a:solidFill>
                  <a:srgbClr val="0070C0"/>
                </a:solidFill>
              </a:rPr>
              <a:t>Can be removed on the written complaint of any person interested in the claim</a:t>
            </a:r>
          </a:p>
          <a:p>
            <a:pPr lvl="1"/>
            <a:r>
              <a:rPr lang="en-US" dirty="0">
                <a:solidFill>
                  <a:srgbClr val="0070C0"/>
                </a:solidFill>
              </a:rPr>
              <a:t>Very important to timely approve or reject!</a:t>
            </a:r>
          </a:p>
          <a:p>
            <a:endParaRPr lang="en-US" dirty="0"/>
          </a:p>
        </p:txBody>
      </p:sp>
    </p:spTree>
    <p:extLst>
      <p:ext uri="{BB962C8B-B14F-4D97-AF65-F5344CB8AC3E}">
        <p14:creationId xmlns:p14="http://schemas.microsoft.com/office/powerpoint/2010/main" val="4053396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53DEE-E442-C3C5-E4A1-C477176403FB}"/>
              </a:ext>
            </a:extLst>
          </p:cNvPr>
          <p:cNvSpPr>
            <a:spLocks noGrp="1"/>
          </p:cNvSpPr>
          <p:nvPr>
            <p:ph type="title"/>
          </p:nvPr>
        </p:nvSpPr>
        <p:spPr/>
        <p:txBody>
          <a:bodyPr/>
          <a:lstStyle/>
          <a:p>
            <a:pPr algn="ctr"/>
            <a:r>
              <a:rPr lang="en-US" b="1" dirty="0">
                <a:solidFill>
                  <a:srgbClr val="0070C0"/>
                </a:solidFill>
              </a:rPr>
              <a:t>SUIT ON REJECTED CLAIM</a:t>
            </a:r>
          </a:p>
        </p:txBody>
      </p:sp>
      <p:sp>
        <p:nvSpPr>
          <p:cNvPr id="3" name="Content Placeholder 2">
            <a:extLst>
              <a:ext uri="{FF2B5EF4-FFF2-40B4-BE49-F238E27FC236}">
                <a16:creationId xmlns:a16="http://schemas.microsoft.com/office/drawing/2014/main" id="{B75B5BFB-F797-6A30-F962-9684604D8EE3}"/>
              </a:ext>
            </a:extLst>
          </p:cNvPr>
          <p:cNvSpPr>
            <a:spLocks noGrp="1"/>
          </p:cNvSpPr>
          <p:nvPr>
            <p:ph idx="1"/>
          </p:nvPr>
        </p:nvSpPr>
        <p:spPr/>
        <p:txBody>
          <a:bodyPr/>
          <a:lstStyle/>
          <a:p>
            <a:r>
              <a:rPr lang="en-US" dirty="0">
                <a:solidFill>
                  <a:srgbClr val="0070C0"/>
                </a:solidFill>
              </a:rPr>
              <a:t>When claim is rejected or deemed rejected, claimant must file suit no later than 90 days after rejection, or the claim is barred (§355.064)</a:t>
            </a:r>
          </a:p>
          <a:p>
            <a:endParaRPr lang="en-US" dirty="0"/>
          </a:p>
        </p:txBody>
      </p:sp>
    </p:spTree>
    <p:extLst>
      <p:ext uri="{BB962C8B-B14F-4D97-AF65-F5344CB8AC3E}">
        <p14:creationId xmlns:p14="http://schemas.microsoft.com/office/powerpoint/2010/main" val="27628289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C3805-4772-5FC9-CE43-AB41E5A0049E}"/>
              </a:ext>
            </a:extLst>
          </p:cNvPr>
          <p:cNvSpPr>
            <a:spLocks noGrp="1"/>
          </p:cNvSpPr>
          <p:nvPr>
            <p:ph type="title"/>
          </p:nvPr>
        </p:nvSpPr>
        <p:spPr/>
        <p:txBody>
          <a:bodyPr/>
          <a:lstStyle/>
          <a:p>
            <a:pPr algn="ctr"/>
            <a:r>
              <a:rPr lang="en-US" b="1" dirty="0">
                <a:solidFill>
                  <a:srgbClr val="0070C0"/>
                </a:solidFill>
              </a:rPr>
              <a:t>AMENDED CLAIMS</a:t>
            </a:r>
          </a:p>
        </p:txBody>
      </p:sp>
      <p:sp>
        <p:nvSpPr>
          <p:cNvPr id="3" name="Content Placeholder 2">
            <a:extLst>
              <a:ext uri="{FF2B5EF4-FFF2-40B4-BE49-F238E27FC236}">
                <a16:creationId xmlns:a16="http://schemas.microsoft.com/office/drawing/2014/main" id="{5B2571C2-64EC-9986-B334-37D653B77136}"/>
              </a:ext>
            </a:extLst>
          </p:cNvPr>
          <p:cNvSpPr>
            <a:spLocks noGrp="1"/>
          </p:cNvSpPr>
          <p:nvPr>
            <p:ph idx="1"/>
          </p:nvPr>
        </p:nvSpPr>
        <p:spPr/>
        <p:txBody>
          <a:bodyPr/>
          <a:lstStyle/>
          <a:p>
            <a:r>
              <a:rPr lang="en-US" dirty="0">
                <a:solidFill>
                  <a:srgbClr val="0070C0"/>
                </a:solidFill>
              </a:rPr>
              <a:t>Nothing in Estates Code that allows a creditor to amend a claim or discusses how to handle them</a:t>
            </a:r>
          </a:p>
          <a:p>
            <a:r>
              <a:rPr lang="en-US" dirty="0">
                <a:solidFill>
                  <a:srgbClr val="0070C0"/>
                </a:solidFill>
              </a:rPr>
              <a:t>After rejection, creditor likely must file suit within 90 days, and cannot amend rejected claim</a:t>
            </a:r>
          </a:p>
          <a:p>
            <a:r>
              <a:rPr lang="en-US" dirty="0">
                <a:solidFill>
                  <a:srgbClr val="0070C0"/>
                </a:solidFill>
              </a:rPr>
              <a:t>Still good practice to reject amended claims </a:t>
            </a:r>
          </a:p>
          <a:p>
            <a:endParaRPr lang="en-US" dirty="0"/>
          </a:p>
        </p:txBody>
      </p:sp>
    </p:spTree>
    <p:extLst>
      <p:ext uri="{BB962C8B-B14F-4D97-AF65-F5344CB8AC3E}">
        <p14:creationId xmlns:p14="http://schemas.microsoft.com/office/powerpoint/2010/main" val="1823593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0CE12-BFE1-DFA9-1356-64F72889EE0A}"/>
              </a:ext>
            </a:extLst>
          </p:cNvPr>
          <p:cNvSpPr>
            <a:spLocks noGrp="1"/>
          </p:cNvSpPr>
          <p:nvPr>
            <p:ph type="title"/>
          </p:nvPr>
        </p:nvSpPr>
        <p:spPr/>
        <p:txBody>
          <a:bodyPr/>
          <a:lstStyle/>
          <a:p>
            <a:pPr algn="ctr"/>
            <a:r>
              <a:rPr lang="en-US" b="1" dirty="0">
                <a:solidFill>
                  <a:srgbClr val="0070C0"/>
                </a:solidFill>
              </a:rPr>
              <a:t>PRACTICE TIPS</a:t>
            </a:r>
          </a:p>
        </p:txBody>
      </p:sp>
      <p:sp>
        <p:nvSpPr>
          <p:cNvPr id="3" name="Content Placeholder 2">
            <a:extLst>
              <a:ext uri="{FF2B5EF4-FFF2-40B4-BE49-F238E27FC236}">
                <a16:creationId xmlns:a16="http://schemas.microsoft.com/office/drawing/2014/main" id="{F6C17A13-1547-37AF-2B32-A6733326C325}"/>
              </a:ext>
            </a:extLst>
          </p:cNvPr>
          <p:cNvSpPr>
            <a:spLocks noGrp="1"/>
          </p:cNvSpPr>
          <p:nvPr>
            <p:ph idx="1"/>
          </p:nvPr>
        </p:nvSpPr>
        <p:spPr/>
        <p:txBody>
          <a:bodyPr/>
          <a:lstStyle/>
          <a:p>
            <a:r>
              <a:rPr lang="en-US" dirty="0">
                <a:solidFill>
                  <a:srgbClr val="0070C0"/>
                </a:solidFill>
              </a:rPr>
              <a:t>Creditors usually do not comply with statutory requirements. </a:t>
            </a:r>
          </a:p>
          <a:p>
            <a:r>
              <a:rPr lang="en-US" dirty="0">
                <a:solidFill>
                  <a:srgbClr val="0070C0"/>
                </a:solidFill>
              </a:rPr>
              <a:t>§ 308.054 and § 355.060 may be effective way to bar claims  </a:t>
            </a:r>
          </a:p>
          <a:p>
            <a:r>
              <a:rPr lang="en-US" dirty="0">
                <a:solidFill>
                  <a:srgbClr val="0070C0"/>
                </a:solidFill>
              </a:rPr>
              <a:t>Do not waste time talking to unsecured creditors on the phone—They will call endlessly!</a:t>
            </a:r>
          </a:p>
          <a:p>
            <a:r>
              <a:rPr lang="en-US" dirty="0">
                <a:solidFill>
                  <a:srgbClr val="0070C0"/>
                </a:solidFill>
              </a:rPr>
              <a:t>Try to negotiate with creditors </a:t>
            </a:r>
          </a:p>
          <a:p>
            <a:r>
              <a:rPr lang="en-US" dirty="0">
                <a:solidFill>
                  <a:srgbClr val="0070C0"/>
                </a:solidFill>
              </a:rPr>
              <a:t>Use Inventory to show unsecured creditors who are last in line that nothing is left for them</a:t>
            </a:r>
          </a:p>
          <a:p>
            <a:endParaRPr lang="en-US" dirty="0"/>
          </a:p>
        </p:txBody>
      </p:sp>
    </p:spTree>
    <p:extLst>
      <p:ext uri="{BB962C8B-B14F-4D97-AF65-F5344CB8AC3E}">
        <p14:creationId xmlns:p14="http://schemas.microsoft.com/office/powerpoint/2010/main" val="2432343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9B509-2F87-86D4-80BC-F77B84FA4DF5}"/>
              </a:ext>
            </a:extLst>
          </p:cNvPr>
          <p:cNvSpPr>
            <a:spLocks noGrp="1"/>
          </p:cNvSpPr>
          <p:nvPr>
            <p:ph type="title"/>
          </p:nvPr>
        </p:nvSpPr>
        <p:spPr/>
        <p:txBody>
          <a:bodyPr/>
          <a:lstStyle/>
          <a:p>
            <a:pPr algn="ctr"/>
            <a:r>
              <a:rPr lang="en-US" b="1" dirty="0">
                <a:solidFill>
                  <a:srgbClr val="0070C0"/>
                </a:solidFill>
              </a:rPr>
              <a:t>REQUIRED NOTICES TO </a:t>
            </a:r>
            <a:br>
              <a:rPr lang="en-US" b="1" dirty="0">
                <a:solidFill>
                  <a:srgbClr val="0070C0"/>
                </a:solidFill>
              </a:rPr>
            </a:br>
            <a:r>
              <a:rPr lang="en-US" b="1" dirty="0">
                <a:solidFill>
                  <a:srgbClr val="0070C0"/>
                </a:solidFill>
              </a:rPr>
              <a:t>SECURED CREDITORS</a:t>
            </a:r>
          </a:p>
        </p:txBody>
      </p:sp>
      <p:sp>
        <p:nvSpPr>
          <p:cNvPr id="3" name="Content Placeholder 2">
            <a:extLst>
              <a:ext uri="{FF2B5EF4-FFF2-40B4-BE49-F238E27FC236}">
                <a16:creationId xmlns:a16="http://schemas.microsoft.com/office/drawing/2014/main" id="{1F2C460B-A8A5-35B8-1E35-EA02DE1C37AC}"/>
              </a:ext>
            </a:extLst>
          </p:cNvPr>
          <p:cNvSpPr>
            <a:spLocks noGrp="1"/>
          </p:cNvSpPr>
          <p:nvPr>
            <p:ph idx="1"/>
          </p:nvPr>
        </p:nvSpPr>
        <p:spPr/>
        <p:txBody>
          <a:bodyPr/>
          <a:lstStyle/>
          <a:p>
            <a:r>
              <a:rPr lang="en-US" dirty="0">
                <a:solidFill>
                  <a:srgbClr val="0070C0"/>
                </a:solidFill>
              </a:rPr>
              <a:t>Notice to Secured Creditors (§308.053)</a:t>
            </a:r>
          </a:p>
          <a:p>
            <a:pPr lvl="1"/>
            <a:r>
              <a:rPr lang="en-US" dirty="0">
                <a:solidFill>
                  <a:srgbClr val="0070C0"/>
                </a:solidFill>
              </a:rPr>
              <a:t>Within 2 months of receiving letters, must give notice to anyone who may have a claim against the Estate which is secured by Estate property</a:t>
            </a:r>
          </a:p>
          <a:p>
            <a:pPr lvl="1"/>
            <a:r>
              <a:rPr lang="en-US" dirty="0">
                <a:solidFill>
                  <a:srgbClr val="0070C0"/>
                </a:solidFill>
              </a:rPr>
              <a:t>Common Examples include real estate which is secured by a mortgage / vehicles with outstanding loans </a:t>
            </a:r>
          </a:p>
          <a:p>
            <a:endParaRPr lang="en-US" dirty="0"/>
          </a:p>
        </p:txBody>
      </p:sp>
    </p:spTree>
    <p:extLst>
      <p:ext uri="{BB962C8B-B14F-4D97-AF65-F5344CB8AC3E}">
        <p14:creationId xmlns:p14="http://schemas.microsoft.com/office/powerpoint/2010/main" val="1109869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9D808-E90D-D45F-6DF7-BC70CDA6D227}"/>
              </a:ext>
            </a:extLst>
          </p:cNvPr>
          <p:cNvSpPr>
            <a:spLocks noGrp="1"/>
          </p:cNvSpPr>
          <p:nvPr>
            <p:ph type="title"/>
          </p:nvPr>
        </p:nvSpPr>
        <p:spPr/>
        <p:txBody>
          <a:bodyPr/>
          <a:lstStyle/>
          <a:p>
            <a:pPr algn="ctr"/>
            <a:r>
              <a:rPr lang="en-US" b="1" dirty="0">
                <a:solidFill>
                  <a:srgbClr val="0070C0"/>
                </a:solidFill>
              </a:rPr>
              <a:t>SECURED CLAIMS</a:t>
            </a:r>
          </a:p>
        </p:txBody>
      </p:sp>
      <p:sp>
        <p:nvSpPr>
          <p:cNvPr id="3" name="Content Placeholder 2">
            <a:extLst>
              <a:ext uri="{FF2B5EF4-FFF2-40B4-BE49-F238E27FC236}">
                <a16:creationId xmlns:a16="http://schemas.microsoft.com/office/drawing/2014/main" id="{F2FBFDE9-80F3-527B-68BB-3859F3743D30}"/>
              </a:ext>
            </a:extLst>
          </p:cNvPr>
          <p:cNvSpPr>
            <a:spLocks noGrp="1"/>
          </p:cNvSpPr>
          <p:nvPr>
            <p:ph idx="1"/>
          </p:nvPr>
        </p:nvSpPr>
        <p:spPr/>
        <p:txBody>
          <a:bodyPr/>
          <a:lstStyle/>
          <a:p>
            <a:r>
              <a:rPr lang="en-US" dirty="0">
                <a:solidFill>
                  <a:srgbClr val="0070C0"/>
                </a:solidFill>
              </a:rPr>
              <a:t>§355.151 and §355.152</a:t>
            </a:r>
          </a:p>
          <a:p>
            <a:r>
              <a:rPr lang="en-US" dirty="0">
                <a:solidFill>
                  <a:srgbClr val="0070C0"/>
                </a:solidFill>
              </a:rPr>
              <a:t>6 months after letters are granted or 4 months after required notice is received, whichever is later, a secured creditor must elect if he chooses a “matured secured claim” to be paid in the due course of administration</a:t>
            </a:r>
          </a:p>
          <a:p>
            <a:r>
              <a:rPr lang="en-US" dirty="0">
                <a:solidFill>
                  <a:srgbClr val="0070C0"/>
                </a:solidFill>
              </a:rPr>
              <a:t>If no election is made, claim shall be a “preferred debt and lien”</a:t>
            </a:r>
          </a:p>
          <a:p>
            <a:endParaRPr lang="en-US" dirty="0"/>
          </a:p>
        </p:txBody>
      </p:sp>
    </p:spTree>
    <p:extLst>
      <p:ext uri="{BB962C8B-B14F-4D97-AF65-F5344CB8AC3E}">
        <p14:creationId xmlns:p14="http://schemas.microsoft.com/office/powerpoint/2010/main" val="1450924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C0E2B-E5A1-E8D5-D188-3D747F20AE65}"/>
              </a:ext>
            </a:extLst>
          </p:cNvPr>
          <p:cNvSpPr>
            <a:spLocks noGrp="1"/>
          </p:cNvSpPr>
          <p:nvPr>
            <p:ph type="title"/>
          </p:nvPr>
        </p:nvSpPr>
        <p:spPr/>
        <p:txBody>
          <a:bodyPr/>
          <a:lstStyle/>
          <a:p>
            <a:pPr algn="ctr"/>
            <a:r>
              <a:rPr lang="en-US" b="1" dirty="0">
                <a:solidFill>
                  <a:srgbClr val="0070C0"/>
                </a:solidFill>
              </a:rPr>
              <a:t>THE BOND AND THE OATH</a:t>
            </a:r>
          </a:p>
        </p:txBody>
      </p:sp>
      <p:sp>
        <p:nvSpPr>
          <p:cNvPr id="3" name="Content Placeholder 2">
            <a:extLst>
              <a:ext uri="{FF2B5EF4-FFF2-40B4-BE49-F238E27FC236}">
                <a16:creationId xmlns:a16="http://schemas.microsoft.com/office/drawing/2014/main" id="{A43E6EB1-945C-36BD-17A8-63F3AE489CF6}"/>
              </a:ext>
            </a:extLst>
          </p:cNvPr>
          <p:cNvSpPr>
            <a:spLocks noGrp="1"/>
          </p:cNvSpPr>
          <p:nvPr>
            <p:ph idx="1"/>
          </p:nvPr>
        </p:nvSpPr>
        <p:spPr/>
        <p:txBody>
          <a:bodyPr/>
          <a:lstStyle/>
          <a:p>
            <a:r>
              <a:rPr lang="en-US" dirty="0">
                <a:solidFill>
                  <a:srgbClr val="0070C0"/>
                </a:solidFill>
              </a:rPr>
              <a:t>Prequalify the proposed Dependent Administrator with the bonding company</a:t>
            </a:r>
          </a:p>
          <a:p>
            <a:r>
              <a:rPr lang="en-US" dirty="0">
                <a:solidFill>
                  <a:srgbClr val="0070C0"/>
                </a:solidFill>
              </a:rPr>
              <a:t>Discuss Statutory Disqualification</a:t>
            </a:r>
          </a:p>
          <a:p>
            <a:r>
              <a:rPr lang="en-US" dirty="0">
                <a:solidFill>
                  <a:srgbClr val="0070C0"/>
                </a:solidFill>
              </a:rPr>
              <a:t>Amount of Bond—Value of Personal Property and estimated Income</a:t>
            </a:r>
          </a:p>
          <a:p>
            <a:r>
              <a:rPr lang="en-US" dirty="0">
                <a:solidFill>
                  <a:srgbClr val="0070C0"/>
                </a:solidFill>
              </a:rPr>
              <a:t>File Bond within 20 days of the Order (§305.004)</a:t>
            </a:r>
          </a:p>
          <a:p>
            <a:r>
              <a:rPr lang="en-US" dirty="0">
                <a:solidFill>
                  <a:srgbClr val="0070C0"/>
                </a:solidFill>
              </a:rPr>
              <a:t>File Oath within 20 days of the Order (§305.003)</a:t>
            </a:r>
          </a:p>
          <a:p>
            <a:r>
              <a:rPr lang="en-US" dirty="0">
                <a:solidFill>
                  <a:srgbClr val="0070C0"/>
                </a:solidFill>
              </a:rPr>
              <a:t>After filing of Oath and approval of Bond by the Court, Administrator can obtain Letters of Administration</a:t>
            </a:r>
          </a:p>
          <a:p>
            <a:endParaRPr lang="en-US" dirty="0">
              <a:solidFill>
                <a:srgbClr val="0070C0"/>
              </a:solidFill>
            </a:endParaRPr>
          </a:p>
        </p:txBody>
      </p:sp>
    </p:spTree>
    <p:extLst>
      <p:ext uri="{BB962C8B-B14F-4D97-AF65-F5344CB8AC3E}">
        <p14:creationId xmlns:p14="http://schemas.microsoft.com/office/powerpoint/2010/main" val="12659854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C55C3-1638-BA38-CE06-5F9F4435E15B}"/>
              </a:ext>
            </a:extLst>
          </p:cNvPr>
          <p:cNvSpPr>
            <a:spLocks noGrp="1"/>
          </p:cNvSpPr>
          <p:nvPr>
            <p:ph type="title"/>
          </p:nvPr>
        </p:nvSpPr>
        <p:spPr/>
        <p:txBody>
          <a:bodyPr/>
          <a:lstStyle/>
          <a:p>
            <a:pPr algn="ctr"/>
            <a:r>
              <a:rPr lang="en-US" b="1" dirty="0">
                <a:solidFill>
                  <a:srgbClr val="0070C0"/>
                </a:solidFill>
              </a:rPr>
              <a:t>SECURED CLAIMS</a:t>
            </a:r>
          </a:p>
        </p:txBody>
      </p:sp>
      <p:sp>
        <p:nvSpPr>
          <p:cNvPr id="3" name="Content Placeholder 2">
            <a:extLst>
              <a:ext uri="{FF2B5EF4-FFF2-40B4-BE49-F238E27FC236}">
                <a16:creationId xmlns:a16="http://schemas.microsoft.com/office/drawing/2014/main" id="{3D12294A-0C05-8777-E0FB-56F5F67AB9DA}"/>
              </a:ext>
            </a:extLst>
          </p:cNvPr>
          <p:cNvSpPr>
            <a:spLocks noGrp="1"/>
          </p:cNvSpPr>
          <p:nvPr>
            <p:ph idx="1"/>
          </p:nvPr>
        </p:nvSpPr>
        <p:spPr/>
        <p:txBody>
          <a:bodyPr/>
          <a:lstStyle/>
          <a:p>
            <a:r>
              <a:rPr lang="en-US" dirty="0">
                <a:solidFill>
                  <a:srgbClr val="0070C0"/>
                </a:solidFill>
              </a:rPr>
              <a:t>Preferred debt and lien status means that a creditor can only take his collateral, and cannot take a deficiency from the Estate (§355.154)</a:t>
            </a:r>
          </a:p>
          <a:p>
            <a:r>
              <a:rPr lang="en-US" dirty="0">
                <a:solidFill>
                  <a:srgbClr val="0070C0"/>
                </a:solidFill>
              </a:rPr>
              <a:t>Matured secured claim status means that the claim is paid in the due course of administration of the Estate as a Class 3 claim (§355.153)</a:t>
            </a:r>
          </a:p>
          <a:p>
            <a:pPr marL="0" indent="0">
              <a:buNone/>
            </a:pPr>
            <a:r>
              <a:rPr lang="en-US" dirty="0">
                <a:solidFill>
                  <a:srgbClr val="0070C0"/>
                </a:solidFill>
              </a:rPr>
              <a:t>	</a:t>
            </a:r>
          </a:p>
        </p:txBody>
      </p:sp>
    </p:spTree>
    <p:extLst>
      <p:ext uri="{BB962C8B-B14F-4D97-AF65-F5344CB8AC3E}">
        <p14:creationId xmlns:p14="http://schemas.microsoft.com/office/powerpoint/2010/main" val="19904327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1F080-4505-96C2-6665-91FDBE3D8DB3}"/>
              </a:ext>
            </a:extLst>
          </p:cNvPr>
          <p:cNvSpPr>
            <a:spLocks noGrp="1"/>
          </p:cNvSpPr>
          <p:nvPr>
            <p:ph type="title"/>
          </p:nvPr>
        </p:nvSpPr>
        <p:spPr/>
        <p:txBody>
          <a:bodyPr/>
          <a:lstStyle/>
          <a:p>
            <a:pPr algn="ctr"/>
            <a:r>
              <a:rPr lang="en-US" b="1" dirty="0">
                <a:solidFill>
                  <a:srgbClr val="0070C0"/>
                </a:solidFill>
              </a:rPr>
              <a:t>PRIORITY OF CLAIMS</a:t>
            </a:r>
          </a:p>
        </p:txBody>
      </p:sp>
      <p:sp>
        <p:nvSpPr>
          <p:cNvPr id="3" name="Content Placeholder 2">
            <a:extLst>
              <a:ext uri="{FF2B5EF4-FFF2-40B4-BE49-F238E27FC236}">
                <a16:creationId xmlns:a16="http://schemas.microsoft.com/office/drawing/2014/main" id="{F58D3781-03C6-935A-9CD0-CAC97A554D6B}"/>
              </a:ext>
            </a:extLst>
          </p:cNvPr>
          <p:cNvSpPr>
            <a:spLocks noGrp="1"/>
          </p:cNvSpPr>
          <p:nvPr>
            <p:ph idx="1"/>
          </p:nvPr>
        </p:nvSpPr>
        <p:spPr/>
        <p:txBody>
          <a:bodyPr/>
          <a:lstStyle/>
          <a:p>
            <a:r>
              <a:rPr lang="en-US" dirty="0">
                <a:solidFill>
                  <a:srgbClr val="0070C0"/>
                </a:solidFill>
              </a:rPr>
              <a:t>§355.102</a:t>
            </a:r>
          </a:p>
          <a:p>
            <a:r>
              <a:rPr lang="en-US" dirty="0">
                <a:solidFill>
                  <a:srgbClr val="0070C0"/>
                </a:solidFill>
              </a:rPr>
              <a:t>Class 1—Funeral expenses and expenses of last illness not to exceed $15,000 for each</a:t>
            </a:r>
          </a:p>
          <a:p>
            <a:r>
              <a:rPr lang="en-US" dirty="0">
                <a:solidFill>
                  <a:srgbClr val="0070C0"/>
                </a:solidFill>
              </a:rPr>
              <a:t>Class 2—Expenses of Administration / Unpaid Expenses of Guardianship</a:t>
            </a:r>
          </a:p>
          <a:p>
            <a:pPr lvl="1"/>
            <a:r>
              <a:rPr lang="en-US" dirty="0">
                <a:solidFill>
                  <a:srgbClr val="0070C0"/>
                </a:solidFill>
              </a:rPr>
              <a:t>Includes attorneys’ fees and expenses incurred by PR in connection with the administration of the Estate and in connection with defending a contested will </a:t>
            </a:r>
          </a:p>
          <a:p>
            <a:endParaRPr lang="en-US" dirty="0"/>
          </a:p>
        </p:txBody>
      </p:sp>
    </p:spTree>
    <p:extLst>
      <p:ext uri="{BB962C8B-B14F-4D97-AF65-F5344CB8AC3E}">
        <p14:creationId xmlns:p14="http://schemas.microsoft.com/office/powerpoint/2010/main" val="38067368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3016C-38CE-3D38-A452-64D451B5267E}"/>
              </a:ext>
            </a:extLst>
          </p:cNvPr>
          <p:cNvSpPr>
            <a:spLocks noGrp="1"/>
          </p:cNvSpPr>
          <p:nvPr>
            <p:ph type="title"/>
          </p:nvPr>
        </p:nvSpPr>
        <p:spPr/>
        <p:txBody>
          <a:bodyPr/>
          <a:lstStyle/>
          <a:p>
            <a:pPr algn="ctr"/>
            <a:r>
              <a:rPr lang="en-US" b="1" dirty="0">
                <a:solidFill>
                  <a:srgbClr val="0070C0"/>
                </a:solidFill>
              </a:rPr>
              <a:t>PRIORITY OF CLAIMS</a:t>
            </a:r>
          </a:p>
        </p:txBody>
      </p:sp>
      <p:sp>
        <p:nvSpPr>
          <p:cNvPr id="3" name="Content Placeholder 2">
            <a:extLst>
              <a:ext uri="{FF2B5EF4-FFF2-40B4-BE49-F238E27FC236}">
                <a16:creationId xmlns:a16="http://schemas.microsoft.com/office/drawing/2014/main" id="{65A1F706-0A1D-9B98-B063-BC0E3DD5489E}"/>
              </a:ext>
            </a:extLst>
          </p:cNvPr>
          <p:cNvSpPr>
            <a:spLocks noGrp="1"/>
          </p:cNvSpPr>
          <p:nvPr>
            <p:ph idx="1"/>
          </p:nvPr>
        </p:nvSpPr>
        <p:spPr/>
        <p:txBody>
          <a:bodyPr/>
          <a:lstStyle/>
          <a:p>
            <a:r>
              <a:rPr lang="en-US" dirty="0">
                <a:solidFill>
                  <a:srgbClr val="0070C0"/>
                </a:solidFill>
              </a:rPr>
              <a:t>Class 3—Matured Secured Claims for Money, including tax liens, to the extent it can be paid out of the proceeds of the property subject to the lien</a:t>
            </a:r>
          </a:p>
          <a:p>
            <a:r>
              <a:rPr lang="en-US" dirty="0">
                <a:solidFill>
                  <a:srgbClr val="0070C0"/>
                </a:solidFill>
              </a:rPr>
              <a:t>Class 4—Child Support</a:t>
            </a:r>
          </a:p>
          <a:p>
            <a:r>
              <a:rPr lang="en-US" dirty="0">
                <a:solidFill>
                  <a:srgbClr val="0070C0"/>
                </a:solidFill>
              </a:rPr>
              <a:t>Class 5—Taxes, Penalties and Interest related to franchise taxes, coin operated machines, sales and use taxes</a:t>
            </a:r>
          </a:p>
          <a:p>
            <a:endParaRPr lang="en-US" dirty="0"/>
          </a:p>
        </p:txBody>
      </p:sp>
    </p:spTree>
    <p:extLst>
      <p:ext uri="{BB962C8B-B14F-4D97-AF65-F5344CB8AC3E}">
        <p14:creationId xmlns:p14="http://schemas.microsoft.com/office/powerpoint/2010/main" val="2411160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E84B7-4C0D-FBDF-D7AF-B084C1194EAA}"/>
              </a:ext>
            </a:extLst>
          </p:cNvPr>
          <p:cNvSpPr>
            <a:spLocks noGrp="1"/>
          </p:cNvSpPr>
          <p:nvPr>
            <p:ph type="title"/>
          </p:nvPr>
        </p:nvSpPr>
        <p:spPr/>
        <p:txBody>
          <a:bodyPr/>
          <a:lstStyle/>
          <a:p>
            <a:pPr algn="ctr"/>
            <a:r>
              <a:rPr lang="en-US" b="1" dirty="0">
                <a:solidFill>
                  <a:srgbClr val="0070C0"/>
                </a:solidFill>
              </a:rPr>
              <a:t>PRIORITY OF CLAIMS</a:t>
            </a:r>
          </a:p>
        </p:txBody>
      </p:sp>
      <p:sp>
        <p:nvSpPr>
          <p:cNvPr id="3" name="Content Placeholder 2">
            <a:extLst>
              <a:ext uri="{FF2B5EF4-FFF2-40B4-BE49-F238E27FC236}">
                <a16:creationId xmlns:a16="http://schemas.microsoft.com/office/drawing/2014/main" id="{FD159013-BF4F-67CF-5CFF-8782ACE0FBBE}"/>
              </a:ext>
            </a:extLst>
          </p:cNvPr>
          <p:cNvSpPr>
            <a:spLocks noGrp="1"/>
          </p:cNvSpPr>
          <p:nvPr>
            <p:ph idx="1"/>
          </p:nvPr>
        </p:nvSpPr>
        <p:spPr/>
        <p:txBody>
          <a:bodyPr/>
          <a:lstStyle/>
          <a:p>
            <a:r>
              <a:rPr lang="en-US" dirty="0">
                <a:solidFill>
                  <a:srgbClr val="0070C0"/>
                </a:solidFill>
              </a:rPr>
              <a:t>Class 6—Claims for Cost of Confinement</a:t>
            </a:r>
          </a:p>
          <a:p>
            <a:r>
              <a:rPr lang="en-US" dirty="0">
                <a:solidFill>
                  <a:srgbClr val="0070C0"/>
                </a:solidFill>
              </a:rPr>
              <a:t>Class 7—Claims for Repayment of Medical Assistance Payments by the State (MERP)</a:t>
            </a:r>
          </a:p>
          <a:p>
            <a:r>
              <a:rPr lang="en-US" dirty="0">
                <a:solidFill>
                  <a:srgbClr val="0070C0"/>
                </a:solidFill>
              </a:rPr>
              <a:t>Class 8—All other claims (unsecured creditor claims)</a:t>
            </a:r>
          </a:p>
          <a:p>
            <a:endParaRPr lang="en-US" dirty="0"/>
          </a:p>
        </p:txBody>
      </p:sp>
    </p:spTree>
    <p:extLst>
      <p:ext uri="{BB962C8B-B14F-4D97-AF65-F5344CB8AC3E}">
        <p14:creationId xmlns:p14="http://schemas.microsoft.com/office/powerpoint/2010/main" val="11057603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F162A-CD22-6F99-8BF8-39603F594F2A}"/>
              </a:ext>
            </a:extLst>
          </p:cNvPr>
          <p:cNvSpPr>
            <a:spLocks noGrp="1"/>
          </p:cNvSpPr>
          <p:nvPr>
            <p:ph type="title"/>
          </p:nvPr>
        </p:nvSpPr>
        <p:spPr/>
        <p:txBody>
          <a:bodyPr/>
          <a:lstStyle/>
          <a:p>
            <a:pPr algn="ctr"/>
            <a:r>
              <a:rPr lang="en-US" b="1" dirty="0">
                <a:solidFill>
                  <a:srgbClr val="0070C0"/>
                </a:solidFill>
              </a:rPr>
              <a:t>PRIORITY OF CLAIMS</a:t>
            </a:r>
          </a:p>
        </p:txBody>
      </p:sp>
      <p:sp>
        <p:nvSpPr>
          <p:cNvPr id="3" name="Content Placeholder 2">
            <a:extLst>
              <a:ext uri="{FF2B5EF4-FFF2-40B4-BE49-F238E27FC236}">
                <a16:creationId xmlns:a16="http://schemas.microsoft.com/office/drawing/2014/main" id="{8A7700E3-5756-8431-C5CD-BC803D2E0B57}"/>
              </a:ext>
            </a:extLst>
          </p:cNvPr>
          <p:cNvSpPr>
            <a:spLocks noGrp="1"/>
          </p:cNvSpPr>
          <p:nvPr>
            <p:ph idx="1"/>
          </p:nvPr>
        </p:nvSpPr>
        <p:spPr/>
        <p:txBody>
          <a:bodyPr/>
          <a:lstStyle/>
          <a:p>
            <a:r>
              <a:rPr lang="en-US" dirty="0">
                <a:solidFill>
                  <a:srgbClr val="0070C0"/>
                </a:solidFill>
              </a:rPr>
              <a:t>§ 355.103</a:t>
            </a:r>
          </a:p>
          <a:p>
            <a:r>
              <a:rPr lang="en-US" dirty="0">
                <a:solidFill>
                  <a:srgbClr val="0070C0"/>
                </a:solidFill>
              </a:rPr>
              <a:t>Class 1 claims are limited to $15,000 (Funeral expenses and expenses of last illness)</a:t>
            </a:r>
          </a:p>
          <a:p>
            <a:r>
              <a:rPr lang="en-US" dirty="0">
                <a:solidFill>
                  <a:srgbClr val="0070C0"/>
                </a:solidFill>
              </a:rPr>
              <a:t>Allowances made to the surviving spouse and children are paid after Class 1 claims </a:t>
            </a:r>
          </a:p>
          <a:p>
            <a:r>
              <a:rPr lang="en-US" dirty="0">
                <a:solidFill>
                  <a:srgbClr val="0070C0"/>
                </a:solidFill>
              </a:rPr>
              <a:t>Expenses of Administration are paid right after Allowances</a:t>
            </a:r>
          </a:p>
          <a:p>
            <a:endParaRPr lang="en-US" dirty="0"/>
          </a:p>
        </p:txBody>
      </p:sp>
    </p:spTree>
    <p:extLst>
      <p:ext uri="{BB962C8B-B14F-4D97-AF65-F5344CB8AC3E}">
        <p14:creationId xmlns:p14="http://schemas.microsoft.com/office/powerpoint/2010/main" val="39819493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34EF-F5D0-6985-492A-D9A3F9751848}"/>
              </a:ext>
            </a:extLst>
          </p:cNvPr>
          <p:cNvSpPr>
            <a:spLocks noGrp="1"/>
          </p:cNvSpPr>
          <p:nvPr>
            <p:ph type="title"/>
          </p:nvPr>
        </p:nvSpPr>
        <p:spPr/>
        <p:txBody>
          <a:bodyPr/>
          <a:lstStyle/>
          <a:p>
            <a:pPr algn="ctr"/>
            <a:r>
              <a:rPr lang="en-US" b="1" dirty="0">
                <a:solidFill>
                  <a:srgbClr val="0070C0"/>
                </a:solidFill>
              </a:rPr>
              <a:t>PRIORITY OF CLAIMS</a:t>
            </a:r>
          </a:p>
        </p:txBody>
      </p:sp>
      <p:sp>
        <p:nvSpPr>
          <p:cNvPr id="3" name="Content Placeholder 2">
            <a:extLst>
              <a:ext uri="{FF2B5EF4-FFF2-40B4-BE49-F238E27FC236}">
                <a16:creationId xmlns:a16="http://schemas.microsoft.com/office/drawing/2014/main" id="{FDC94E40-9410-0A15-3F64-FBF8449AD0F0}"/>
              </a:ext>
            </a:extLst>
          </p:cNvPr>
          <p:cNvSpPr>
            <a:spLocks noGrp="1"/>
          </p:cNvSpPr>
          <p:nvPr>
            <p:ph idx="1"/>
          </p:nvPr>
        </p:nvSpPr>
        <p:spPr/>
        <p:txBody>
          <a:bodyPr/>
          <a:lstStyle/>
          <a:p>
            <a:r>
              <a:rPr lang="en-US" dirty="0">
                <a:solidFill>
                  <a:srgbClr val="0070C0"/>
                </a:solidFill>
              </a:rPr>
              <a:t>US Government Claims</a:t>
            </a:r>
          </a:p>
          <a:p>
            <a:pPr lvl="1"/>
            <a:r>
              <a:rPr lang="en-US" dirty="0">
                <a:solidFill>
                  <a:srgbClr val="0070C0"/>
                </a:solidFill>
              </a:rPr>
              <a:t>Not discussed in Texas Estates Code</a:t>
            </a:r>
          </a:p>
          <a:p>
            <a:pPr lvl="1"/>
            <a:r>
              <a:rPr lang="en-US" dirty="0">
                <a:solidFill>
                  <a:srgbClr val="0070C0"/>
                </a:solidFill>
              </a:rPr>
              <a:t>Claims of US Government must be paid before all other debts of a Decedent (31 U.S.C.A §3713(a))</a:t>
            </a:r>
          </a:p>
          <a:p>
            <a:pPr lvl="1"/>
            <a:r>
              <a:rPr lang="en-US" dirty="0">
                <a:solidFill>
                  <a:srgbClr val="0070C0"/>
                </a:solidFill>
              </a:rPr>
              <a:t>Administrator is personally liable for failure to give priority to these claims</a:t>
            </a:r>
          </a:p>
          <a:p>
            <a:pPr marL="457200" lvl="1" indent="0">
              <a:buNone/>
            </a:pPr>
            <a:endParaRPr lang="en-US" dirty="0">
              <a:solidFill>
                <a:srgbClr val="0070C0"/>
              </a:solidFill>
            </a:endParaRPr>
          </a:p>
          <a:p>
            <a:endParaRPr lang="en-US" dirty="0"/>
          </a:p>
        </p:txBody>
      </p:sp>
    </p:spTree>
    <p:extLst>
      <p:ext uri="{BB962C8B-B14F-4D97-AF65-F5344CB8AC3E}">
        <p14:creationId xmlns:p14="http://schemas.microsoft.com/office/powerpoint/2010/main" val="4071195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26025-8961-1D6B-4C48-012BB3C35234}"/>
              </a:ext>
            </a:extLst>
          </p:cNvPr>
          <p:cNvSpPr>
            <a:spLocks noGrp="1"/>
          </p:cNvSpPr>
          <p:nvPr>
            <p:ph type="title"/>
          </p:nvPr>
        </p:nvSpPr>
        <p:spPr/>
        <p:txBody>
          <a:bodyPr/>
          <a:lstStyle/>
          <a:p>
            <a:pPr algn="ctr"/>
            <a:r>
              <a:rPr lang="en-US" b="1" dirty="0">
                <a:solidFill>
                  <a:srgbClr val="0070C0"/>
                </a:solidFill>
              </a:rPr>
              <a:t>PRIORITY OF CLAIMS</a:t>
            </a:r>
          </a:p>
        </p:txBody>
      </p:sp>
      <p:sp>
        <p:nvSpPr>
          <p:cNvPr id="3" name="Content Placeholder 2">
            <a:extLst>
              <a:ext uri="{FF2B5EF4-FFF2-40B4-BE49-F238E27FC236}">
                <a16:creationId xmlns:a16="http://schemas.microsoft.com/office/drawing/2014/main" id="{24B12AC2-69CF-3579-7A74-9698316CF97B}"/>
              </a:ext>
            </a:extLst>
          </p:cNvPr>
          <p:cNvSpPr>
            <a:spLocks noGrp="1"/>
          </p:cNvSpPr>
          <p:nvPr>
            <p:ph idx="1"/>
          </p:nvPr>
        </p:nvSpPr>
        <p:spPr/>
        <p:txBody>
          <a:bodyPr/>
          <a:lstStyle/>
          <a:p>
            <a:r>
              <a:rPr lang="en-US" dirty="0">
                <a:solidFill>
                  <a:srgbClr val="0070C0"/>
                </a:solidFill>
              </a:rPr>
              <a:t>US Government Claims</a:t>
            </a:r>
          </a:p>
          <a:p>
            <a:pPr lvl="1"/>
            <a:r>
              <a:rPr lang="en-US" dirty="0">
                <a:solidFill>
                  <a:srgbClr val="0070C0"/>
                </a:solidFill>
              </a:rPr>
              <a:t>Government claims do not take priority over funeral expenses and expenses of administration as these are not “debts” of the Decedent</a:t>
            </a:r>
          </a:p>
          <a:p>
            <a:pPr lvl="2"/>
            <a:r>
              <a:rPr lang="en-US" i="1" dirty="0">
                <a:solidFill>
                  <a:srgbClr val="0070C0"/>
                </a:solidFill>
              </a:rPr>
              <a:t>United States v. Weisburn</a:t>
            </a:r>
            <a:r>
              <a:rPr lang="en-US" dirty="0">
                <a:solidFill>
                  <a:srgbClr val="0070C0"/>
                </a:solidFill>
              </a:rPr>
              <a:t>, 48 F. Supp. 393 (E.D. Pa. 1943)</a:t>
            </a:r>
          </a:p>
          <a:p>
            <a:pPr lvl="1"/>
            <a:r>
              <a:rPr lang="en-US" dirty="0">
                <a:solidFill>
                  <a:srgbClr val="0070C0"/>
                </a:solidFill>
              </a:rPr>
              <a:t>Family Allowance takes priority over Government claims</a:t>
            </a:r>
          </a:p>
          <a:p>
            <a:pPr lvl="2"/>
            <a:r>
              <a:rPr lang="en-US" i="1" dirty="0">
                <a:solidFill>
                  <a:srgbClr val="0070C0"/>
                </a:solidFill>
              </a:rPr>
              <a:t>Schwartz v. Commissioner,</a:t>
            </a:r>
            <a:r>
              <a:rPr lang="en-US" dirty="0">
                <a:solidFill>
                  <a:srgbClr val="0070C0"/>
                </a:solidFill>
              </a:rPr>
              <a:t> 560 F.2d 311 (8</a:t>
            </a:r>
            <a:r>
              <a:rPr lang="en-US" baseline="30000" dirty="0">
                <a:solidFill>
                  <a:srgbClr val="0070C0"/>
                </a:solidFill>
              </a:rPr>
              <a:t>th</a:t>
            </a:r>
            <a:r>
              <a:rPr lang="en-US" dirty="0">
                <a:solidFill>
                  <a:srgbClr val="0070C0"/>
                </a:solidFill>
              </a:rPr>
              <a:t> Cir. 1977)</a:t>
            </a:r>
          </a:p>
          <a:p>
            <a:pPr marL="914400" lvl="2" indent="0">
              <a:buNone/>
            </a:pPr>
            <a:endParaRPr lang="en-US" dirty="0">
              <a:solidFill>
                <a:srgbClr val="0070C0"/>
              </a:solidFill>
            </a:endParaRPr>
          </a:p>
          <a:p>
            <a:endParaRPr lang="en-US" dirty="0"/>
          </a:p>
        </p:txBody>
      </p:sp>
    </p:spTree>
    <p:extLst>
      <p:ext uri="{BB962C8B-B14F-4D97-AF65-F5344CB8AC3E}">
        <p14:creationId xmlns:p14="http://schemas.microsoft.com/office/powerpoint/2010/main" val="37140975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BF702-53D8-60CF-6E77-27319727ACB4}"/>
              </a:ext>
            </a:extLst>
          </p:cNvPr>
          <p:cNvSpPr>
            <a:spLocks noGrp="1"/>
          </p:cNvSpPr>
          <p:nvPr>
            <p:ph type="title"/>
          </p:nvPr>
        </p:nvSpPr>
        <p:spPr/>
        <p:txBody>
          <a:bodyPr/>
          <a:lstStyle/>
          <a:p>
            <a:pPr algn="ctr"/>
            <a:r>
              <a:rPr lang="en-US" b="1" dirty="0">
                <a:solidFill>
                  <a:srgbClr val="0070C0"/>
                </a:solidFill>
              </a:rPr>
              <a:t>SALE OF REAL PROPERTY</a:t>
            </a:r>
          </a:p>
        </p:txBody>
      </p:sp>
      <p:sp>
        <p:nvSpPr>
          <p:cNvPr id="3" name="Content Placeholder 2">
            <a:extLst>
              <a:ext uri="{FF2B5EF4-FFF2-40B4-BE49-F238E27FC236}">
                <a16:creationId xmlns:a16="http://schemas.microsoft.com/office/drawing/2014/main" id="{F202D904-8D32-EBBB-0C96-5F47C4383526}"/>
              </a:ext>
            </a:extLst>
          </p:cNvPr>
          <p:cNvSpPr>
            <a:spLocks noGrp="1"/>
          </p:cNvSpPr>
          <p:nvPr>
            <p:ph idx="1"/>
          </p:nvPr>
        </p:nvSpPr>
        <p:spPr/>
        <p:txBody>
          <a:bodyPr/>
          <a:lstStyle/>
          <a:p>
            <a:pPr>
              <a:buFont typeface="Arial"/>
              <a:buChar char="•"/>
            </a:pPr>
            <a:r>
              <a:rPr lang="en-US" dirty="0">
                <a:solidFill>
                  <a:srgbClr val="0070C0"/>
                </a:solidFill>
              </a:rPr>
              <a:t>§356.251</a:t>
            </a:r>
          </a:p>
          <a:p>
            <a:pPr>
              <a:buFont typeface="Arial"/>
              <a:buChar char="•"/>
            </a:pPr>
            <a:r>
              <a:rPr lang="en-US" dirty="0">
                <a:solidFill>
                  <a:srgbClr val="0070C0"/>
                </a:solidFill>
              </a:rPr>
              <a:t>Must ask for Court approval</a:t>
            </a:r>
          </a:p>
          <a:p>
            <a:pPr>
              <a:buFont typeface="Arial"/>
              <a:buChar char="•"/>
            </a:pPr>
            <a:r>
              <a:rPr lang="en-US" dirty="0">
                <a:solidFill>
                  <a:srgbClr val="0070C0"/>
                </a:solidFill>
              </a:rPr>
              <a:t>Sale permitted if necessary or advisable to:</a:t>
            </a:r>
          </a:p>
          <a:p>
            <a:pPr lvl="1">
              <a:buFont typeface="Arial"/>
              <a:buChar char="•"/>
            </a:pPr>
            <a:r>
              <a:rPr lang="en-US" dirty="0">
                <a:solidFill>
                  <a:srgbClr val="0070C0"/>
                </a:solidFill>
              </a:rPr>
              <a:t>Pay expenses of administration, funeral expenses, expenses of Decedent’s last illness, allowances, and claims against the Estate (§356.251)</a:t>
            </a:r>
          </a:p>
          <a:p>
            <a:pPr lvl="1">
              <a:buFont typeface="Arial"/>
              <a:buChar char="•"/>
            </a:pPr>
            <a:r>
              <a:rPr lang="en-US" dirty="0">
                <a:solidFill>
                  <a:srgbClr val="0070C0"/>
                </a:solidFill>
              </a:rPr>
              <a:t>Dispose of an interest in estate real property if selling is in the Estate’s best interest (§356.251)</a:t>
            </a:r>
          </a:p>
        </p:txBody>
      </p:sp>
    </p:spTree>
    <p:extLst>
      <p:ext uri="{BB962C8B-B14F-4D97-AF65-F5344CB8AC3E}">
        <p14:creationId xmlns:p14="http://schemas.microsoft.com/office/powerpoint/2010/main" val="11834158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7979-99C3-E29F-577E-2FCCA994F6A9}"/>
              </a:ext>
            </a:extLst>
          </p:cNvPr>
          <p:cNvSpPr>
            <a:spLocks noGrp="1"/>
          </p:cNvSpPr>
          <p:nvPr>
            <p:ph type="title"/>
          </p:nvPr>
        </p:nvSpPr>
        <p:spPr/>
        <p:txBody>
          <a:bodyPr/>
          <a:lstStyle/>
          <a:p>
            <a:pPr algn="ctr"/>
            <a:r>
              <a:rPr lang="en-US" b="1" dirty="0">
                <a:solidFill>
                  <a:srgbClr val="0070C0"/>
                </a:solidFill>
              </a:rPr>
              <a:t>SALE OF REAL PROPERTY</a:t>
            </a:r>
          </a:p>
        </p:txBody>
      </p:sp>
      <p:sp>
        <p:nvSpPr>
          <p:cNvPr id="3" name="Content Placeholder 2">
            <a:extLst>
              <a:ext uri="{FF2B5EF4-FFF2-40B4-BE49-F238E27FC236}">
                <a16:creationId xmlns:a16="http://schemas.microsoft.com/office/drawing/2014/main" id="{EC4ADB66-ACC4-2088-DC11-00746358DAAD}"/>
              </a:ext>
            </a:extLst>
          </p:cNvPr>
          <p:cNvSpPr>
            <a:spLocks noGrp="1"/>
          </p:cNvSpPr>
          <p:nvPr>
            <p:ph idx="1"/>
          </p:nvPr>
        </p:nvSpPr>
        <p:spPr/>
        <p:txBody>
          <a:bodyPr/>
          <a:lstStyle/>
          <a:p>
            <a:pPr>
              <a:buFont typeface="Arial"/>
              <a:buChar char="•"/>
            </a:pPr>
            <a:r>
              <a:rPr lang="en-US" dirty="0">
                <a:solidFill>
                  <a:srgbClr val="0070C0"/>
                </a:solidFill>
              </a:rPr>
              <a:t>§356.252</a:t>
            </a:r>
          </a:p>
          <a:p>
            <a:pPr>
              <a:buFont typeface="Arial"/>
              <a:buChar char="•"/>
            </a:pPr>
            <a:r>
              <a:rPr lang="en-US" dirty="0">
                <a:solidFill>
                  <a:srgbClr val="0070C0"/>
                </a:solidFill>
              </a:rPr>
              <a:t>Contains specific contents of the Application for Sale of Real Property</a:t>
            </a:r>
          </a:p>
          <a:p>
            <a:pPr lvl="1">
              <a:buFont typeface="Arial"/>
              <a:buChar char="•"/>
            </a:pPr>
            <a:r>
              <a:rPr lang="en-US" dirty="0">
                <a:solidFill>
                  <a:srgbClr val="0070C0"/>
                </a:solidFill>
              </a:rPr>
              <a:t>Must be accompanied by Affidavit showing the condition of the Estate, claims, and Estate property available to pay claims</a:t>
            </a:r>
          </a:p>
          <a:p>
            <a:pPr lvl="1">
              <a:buFont typeface="Arial"/>
              <a:buChar char="•"/>
            </a:pPr>
            <a:r>
              <a:rPr lang="en-US" dirty="0">
                <a:solidFill>
                  <a:srgbClr val="0070C0"/>
                </a:solidFill>
              </a:rPr>
              <a:t>Ask the Court to approve hiring of a real estate agent and terms of the contract with such agent</a:t>
            </a:r>
          </a:p>
          <a:p>
            <a:pPr lvl="2">
              <a:buFont typeface="Arial"/>
              <a:buChar char="•"/>
            </a:pPr>
            <a:r>
              <a:rPr lang="en-US" dirty="0">
                <a:solidFill>
                  <a:srgbClr val="0070C0"/>
                </a:solidFill>
              </a:rPr>
              <a:t>Attach the proposed Listing Agreement to the Application </a:t>
            </a:r>
          </a:p>
          <a:p>
            <a:pPr marL="0" indent="0">
              <a:buNone/>
            </a:pPr>
            <a:endParaRPr lang="en-US" dirty="0"/>
          </a:p>
        </p:txBody>
      </p:sp>
    </p:spTree>
    <p:extLst>
      <p:ext uri="{BB962C8B-B14F-4D97-AF65-F5344CB8AC3E}">
        <p14:creationId xmlns:p14="http://schemas.microsoft.com/office/powerpoint/2010/main" val="30316003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DA600-B61C-15A6-CAF4-A138E845EB55}"/>
              </a:ext>
            </a:extLst>
          </p:cNvPr>
          <p:cNvSpPr>
            <a:spLocks noGrp="1"/>
          </p:cNvSpPr>
          <p:nvPr>
            <p:ph type="title"/>
          </p:nvPr>
        </p:nvSpPr>
        <p:spPr/>
        <p:txBody>
          <a:bodyPr/>
          <a:lstStyle/>
          <a:p>
            <a:pPr algn="ctr"/>
            <a:r>
              <a:rPr lang="en-US" b="1" dirty="0">
                <a:solidFill>
                  <a:srgbClr val="0070C0"/>
                </a:solidFill>
              </a:rPr>
              <a:t>SALE OF REAL PROPERTY</a:t>
            </a:r>
          </a:p>
        </p:txBody>
      </p:sp>
      <p:sp>
        <p:nvSpPr>
          <p:cNvPr id="3" name="Content Placeholder 2">
            <a:extLst>
              <a:ext uri="{FF2B5EF4-FFF2-40B4-BE49-F238E27FC236}">
                <a16:creationId xmlns:a16="http://schemas.microsoft.com/office/drawing/2014/main" id="{D7D20CF1-6D2D-D5A7-9D71-F62582BFBAC5}"/>
              </a:ext>
            </a:extLst>
          </p:cNvPr>
          <p:cNvSpPr>
            <a:spLocks noGrp="1"/>
          </p:cNvSpPr>
          <p:nvPr>
            <p:ph idx="1"/>
          </p:nvPr>
        </p:nvSpPr>
        <p:spPr/>
        <p:txBody>
          <a:bodyPr/>
          <a:lstStyle/>
          <a:p>
            <a:pPr>
              <a:buFont typeface="Arial"/>
              <a:buChar char="•"/>
            </a:pPr>
            <a:r>
              <a:rPr lang="en-US" dirty="0">
                <a:solidFill>
                  <a:srgbClr val="0070C0"/>
                </a:solidFill>
              </a:rPr>
              <a:t>§356.253</a:t>
            </a:r>
          </a:p>
          <a:p>
            <a:pPr>
              <a:buFont typeface="Arial"/>
              <a:buChar char="•"/>
            </a:pPr>
            <a:r>
              <a:rPr lang="en-US" dirty="0">
                <a:solidFill>
                  <a:srgbClr val="0070C0"/>
                </a:solidFill>
              </a:rPr>
              <a:t>Citation must be issued to all persons interest in the Estate and must be served by posting</a:t>
            </a:r>
          </a:p>
          <a:p>
            <a:pPr lvl="1">
              <a:buFont typeface="Arial"/>
              <a:buChar char="•"/>
            </a:pPr>
            <a:r>
              <a:rPr lang="en-US" dirty="0">
                <a:solidFill>
                  <a:srgbClr val="0070C0"/>
                </a:solidFill>
              </a:rPr>
              <a:t>Citation indicates that the Court can act as soon as the first Monday after 10 days from date of posting</a:t>
            </a:r>
          </a:p>
          <a:p>
            <a:pPr lvl="1">
              <a:buFont typeface="Arial"/>
              <a:buChar char="•"/>
            </a:pPr>
            <a:r>
              <a:rPr lang="en-US" dirty="0">
                <a:solidFill>
                  <a:srgbClr val="0070C0"/>
                </a:solidFill>
              </a:rPr>
              <a:t>Keep interested persons informed of the sale and proposed list price prior to filing for sale</a:t>
            </a:r>
          </a:p>
        </p:txBody>
      </p:sp>
    </p:spTree>
    <p:extLst>
      <p:ext uri="{BB962C8B-B14F-4D97-AF65-F5344CB8AC3E}">
        <p14:creationId xmlns:p14="http://schemas.microsoft.com/office/powerpoint/2010/main" val="154237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D2021-E16B-445B-2A35-5E7D3FDB5E11}"/>
              </a:ext>
            </a:extLst>
          </p:cNvPr>
          <p:cNvSpPr>
            <a:spLocks noGrp="1"/>
          </p:cNvSpPr>
          <p:nvPr>
            <p:ph type="title"/>
          </p:nvPr>
        </p:nvSpPr>
        <p:spPr/>
        <p:txBody>
          <a:bodyPr/>
          <a:lstStyle/>
          <a:p>
            <a:pPr algn="ctr"/>
            <a:r>
              <a:rPr lang="en-US" b="1" dirty="0">
                <a:solidFill>
                  <a:srgbClr val="0070C0"/>
                </a:solidFill>
              </a:rPr>
              <a:t>IMMEDIATE ACTIONS</a:t>
            </a:r>
          </a:p>
        </p:txBody>
      </p:sp>
      <p:sp>
        <p:nvSpPr>
          <p:cNvPr id="3" name="Content Placeholder 2">
            <a:extLst>
              <a:ext uri="{FF2B5EF4-FFF2-40B4-BE49-F238E27FC236}">
                <a16:creationId xmlns:a16="http://schemas.microsoft.com/office/drawing/2014/main" id="{21629812-70F1-438A-DE06-2D6FE7E97594}"/>
              </a:ext>
            </a:extLst>
          </p:cNvPr>
          <p:cNvSpPr>
            <a:spLocks noGrp="1"/>
          </p:cNvSpPr>
          <p:nvPr>
            <p:ph idx="1"/>
          </p:nvPr>
        </p:nvSpPr>
        <p:spPr/>
        <p:txBody>
          <a:bodyPr>
            <a:normAutofit fontScale="92500" lnSpcReduction="20000"/>
          </a:bodyPr>
          <a:lstStyle/>
          <a:p>
            <a:r>
              <a:rPr lang="en-US" dirty="0">
                <a:solidFill>
                  <a:srgbClr val="0070C0"/>
                </a:solidFill>
              </a:rPr>
              <a:t>Forward the Decedent’s mail </a:t>
            </a:r>
          </a:p>
          <a:p>
            <a:r>
              <a:rPr lang="en-US" dirty="0">
                <a:solidFill>
                  <a:srgbClr val="0070C0"/>
                </a:solidFill>
              </a:rPr>
              <a:t>Obtain original Death Certificate</a:t>
            </a:r>
          </a:p>
          <a:p>
            <a:r>
              <a:rPr lang="en-US" dirty="0">
                <a:solidFill>
                  <a:srgbClr val="0070C0"/>
                </a:solidFill>
              </a:rPr>
              <a:t>Obtain an EIN for the Estate through the IRS website</a:t>
            </a:r>
          </a:p>
          <a:p>
            <a:r>
              <a:rPr lang="en-US" dirty="0">
                <a:solidFill>
                  <a:srgbClr val="0070C0"/>
                </a:solidFill>
              </a:rPr>
              <a:t>Close bank accounts and transfer/consolidate money into an Estate Bank Account</a:t>
            </a:r>
          </a:p>
          <a:p>
            <a:pPr lvl="1"/>
            <a:r>
              <a:rPr lang="en-US" dirty="0">
                <a:solidFill>
                  <a:srgbClr val="0070C0"/>
                </a:solidFill>
              </a:rPr>
              <a:t>Consider an interest-bearing money market account and FDIC limits</a:t>
            </a:r>
          </a:p>
          <a:p>
            <a:r>
              <a:rPr lang="en-US" dirty="0">
                <a:solidFill>
                  <a:srgbClr val="0070C0"/>
                </a:solidFill>
              </a:rPr>
              <a:t>Secure real property </a:t>
            </a:r>
          </a:p>
          <a:p>
            <a:r>
              <a:rPr lang="en-US" dirty="0">
                <a:solidFill>
                  <a:srgbClr val="0070C0"/>
                </a:solidFill>
              </a:rPr>
              <a:t>Insure property</a:t>
            </a:r>
          </a:p>
          <a:p>
            <a:r>
              <a:rPr lang="en-US" dirty="0">
                <a:solidFill>
                  <a:srgbClr val="0070C0"/>
                </a:solidFill>
              </a:rPr>
              <a:t>Take possession of any valuable jewelry or other personal property.</a:t>
            </a:r>
          </a:p>
          <a:p>
            <a:r>
              <a:rPr lang="en-US" dirty="0">
                <a:solidFill>
                  <a:srgbClr val="0070C0"/>
                </a:solidFill>
              </a:rPr>
              <a:t>Safety deposit box?  Inventory with witnesses</a:t>
            </a:r>
          </a:p>
          <a:p>
            <a:pPr marL="0" indent="0">
              <a:buNone/>
            </a:pPr>
            <a:r>
              <a:rPr lang="en-US" dirty="0">
                <a:solidFill>
                  <a:srgbClr val="0070C0"/>
                </a:solidFill>
              </a:rPr>
              <a:t> </a:t>
            </a:r>
          </a:p>
        </p:txBody>
      </p:sp>
    </p:spTree>
    <p:extLst>
      <p:ext uri="{BB962C8B-B14F-4D97-AF65-F5344CB8AC3E}">
        <p14:creationId xmlns:p14="http://schemas.microsoft.com/office/powerpoint/2010/main" val="42148062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D900E-9815-4672-12D0-AC9AC609AE65}"/>
              </a:ext>
            </a:extLst>
          </p:cNvPr>
          <p:cNvSpPr>
            <a:spLocks noGrp="1"/>
          </p:cNvSpPr>
          <p:nvPr>
            <p:ph type="title"/>
          </p:nvPr>
        </p:nvSpPr>
        <p:spPr/>
        <p:txBody>
          <a:bodyPr/>
          <a:lstStyle/>
          <a:p>
            <a:pPr algn="ctr"/>
            <a:r>
              <a:rPr lang="en-US" b="1" dirty="0">
                <a:solidFill>
                  <a:srgbClr val="0070C0"/>
                </a:solidFill>
              </a:rPr>
              <a:t>SALE OF REAL PROPERTY</a:t>
            </a:r>
          </a:p>
        </p:txBody>
      </p:sp>
      <p:sp>
        <p:nvSpPr>
          <p:cNvPr id="3" name="Content Placeholder 2">
            <a:extLst>
              <a:ext uri="{FF2B5EF4-FFF2-40B4-BE49-F238E27FC236}">
                <a16:creationId xmlns:a16="http://schemas.microsoft.com/office/drawing/2014/main" id="{D7D2B239-0A68-D137-C047-C2A3304A70AB}"/>
              </a:ext>
            </a:extLst>
          </p:cNvPr>
          <p:cNvSpPr>
            <a:spLocks noGrp="1"/>
          </p:cNvSpPr>
          <p:nvPr>
            <p:ph idx="1"/>
          </p:nvPr>
        </p:nvSpPr>
        <p:spPr/>
        <p:txBody>
          <a:bodyPr/>
          <a:lstStyle/>
          <a:p>
            <a:pPr>
              <a:buFont typeface="Arial"/>
              <a:buChar char="•"/>
            </a:pPr>
            <a:r>
              <a:rPr lang="en-US" dirty="0">
                <a:solidFill>
                  <a:srgbClr val="0070C0"/>
                </a:solidFill>
              </a:rPr>
              <a:t>§356.254</a:t>
            </a:r>
          </a:p>
          <a:p>
            <a:pPr>
              <a:buFont typeface="Arial"/>
              <a:buChar char="•"/>
            </a:pPr>
            <a:r>
              <a:rPr lang="en-US" dirty="0">
                <a:solidFill>
                  <a:srgbClr val="0070C0"/>
                </a:solidFill>
              </a:rPr>
              <a:t>If an Opposition is filed, the Court is required to hold a hearing</a:t>
            </a:r>
          </a:p>
          <a:p>
            <a:pPr>
              <a:buFont typeface="Arial"/>
              <a:buChar char="•"/>
            </a:pPr>
            <a:r>
              <a:rPr lang="en-US" dirty="0">
                <a:solidFill>
                  <a:srgbClr val="0070C0"/>
                </a:solidFill>
              </a:rPr>
              <a:t>If no Opposition is filed, the Court can sign the Order allowing the sale without a hearing</a:t>
            </a:r>
          </a:p>
          <a:p>
            <a:endParaRPr lang="en-US" dirty="0"/>
          </a:p>
        </p:txBody>
      </p:sp>
    </p:spTree>
    <p:extLst>
      <p:ext uri="{BB962C8B-B14F-4D97-AF65-F5344CB8AC3E}">
        <p14:creationId xmlns:p14="http://schemas.microsoft.com/office/powerpoint/2010/main" val="42305759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EC7C-65BE-04A8-AC63-AE83E5A2D6BD}"/>
              </a:ext>
            </a:extLst>
          </p:cNvPr>
          <p:cNvSpPr>
            <a:spLocks noGrp="1"/>
          </p:cNvSpPr>
          <p:nvPr>
            <p:ph type="title"/>
          </p:nvPr>
        </p:nvSpPr>
        <p:spPr/>
        <p:txBody>
          <a:bodyPr/>
          <a:lstStyle/>
          <a:p>
            <a:pPr algn="ctr"/>
            <a:r>
              <a:rPr lang="en-US" b="1" dirty="0">
                <a:solidFill>
                  <a:srgbClr val="0070C0"/>
                </a:solidFill>
              </a:rPr>
              <a:t>PRACTICE TIPS</a:t>
            </a:r>
          </a:p>
        </p:txBody>
      </p:sp>
      <p:sp>
        <p:nvSpPr>
          <p:cNvPr id="3" name="Content Placeholder 2">
            <a:extLst>
              <a:ext uri="{FF2B5EF4-FFF2-40B4-BE49-F238E27FC236}">
                <a16:creationId xmlns:a16="http://schemas.microsoft.com/office/drawing/2014/main" id="{F4B74C64-EE3C-7836-DE7D-564A8AAADECA}"/>
              </a:ext>
            </a:extLst>
          </p:cNvPr>
          <p:cNvSpPr>
            <a:spLocks noGrp="1"/>
          </p:cNvSpPr>
          <p:nvPr>
            <p:ph idx="1"/>
          </p:nvPr>
        </p:nvSpPr>
        <p:spPr/>
        <p:txBody>
          <a:bodyPr>
            <a:normAutofit fontScale="92500" lnSpcReduction="10000"/>
          </a:bodyPr>
          <a:lstStyle/>
          <a:p>
            <a:pPr>
              <a:buFont typeface="Arial"/>
              <a:buChar char="•"/>
            </a:pPr>
            <a:r>
              <a:rPr lang="en-US" dirty="0">
                <a:solidFill>
                  <a:srgbClr val="0070C0"/>
                </a:solidFill>
              </a:rPr>
              <a:t>Make sure that Administrator enters into sales contract only in their capacity as Administrator of the Estate, and not individually</a:t>
            </a:r>
          </a:p>
          <a:p>
            <a:pPr>
              <a:buFont typeface="Arial"/>
              <a:buChar char="•"/>
            </a:pPr>
            <a:r>
              <a:rPr lang="en-US" dirty="0">
                <a:solidFill>
                  <a:srgbClr val="0070C0"/>
                </a:solidFill>
              </a:rPr>
              <a:t>Not required to make normal seller’s disclosure (Tex. Property Code §5.008 (e)(5)); make sure buyer willing to accept property as is</a:t>
            </a:r>
          </a:p>
          <a:p>
            <a:pPr>
              <a:buFont typeface="Arial"/>
              <a:buChar char="•"/>
            </a:pPr>
            <a:r>
              <a:rPr lang="en-US" dirty="0">
                <a:solidFill>
                  <a:srgbClr val="0070C0"/>
                </a:solidFill>
              </a:rPr>
              <a:t>Special Provisions Addendum</a:t>
            </a:r>
          </a:p>
          <a:p>
            <a:pPr lvl="1">
              <a:buFont typeface="Arial"/>
              <a:buChar char="•"/>
            </a:pPr>
            <a:r>
              <a:rPr lang="en-US" dirty="0">
                <a:solidFill>
                  <a:srgbClr val="0070C0"/>
                </a:solidFill>
              </a:rPr>
              <a:t>Confirm that contract not being made in your individual capacity</a:t>
            </a:r>
          </a:p>
          <a:p>
            <a:pPr lvl="1">
              <a:buFont typeface="Arial"/>
              <a:buChar char="•"/>
            </a:pPr>
            <a:r>
              <a:rPr lang="en-US" dirty="0">
                <a:solidFill>
                  <a:srgbClr val="0070C0"/>
                </a:solidFill>
              </a:rPr>
              <a:t>Indicates that sale subject to Court approval and that Court’s failure to approve will not be a default by seller</a:t>
            </a:r>
          </a:p>
          <a:p>
            <a:pPr lvl="1">
              <a:buFont typeface="Arial"/>
              <a:buChar char="•"/>
            </a:pPr>
            <a:r>
              <a:rPr lang="en-US" dirty="0">
                <a:solidFill>
                  <a:srgbClr val="0070C0"/>
                </a:solidFill>
              </a:rPr>
              <a:t>No representation that all work to obtain Court confirmation of sale will be completed by closing date in the contract</a:t>
            </a:r>
          </a:p>
          <a:p>
            <a:pPr lvl="1">
              <a:buFont typeface="Arial"/>
              <a:buChar char="•"/>
            </a:pPr>
            <a:r>
              <a:rPr lang="en-US" dirty="0">
                <a:solidFill>
                  <a:srgbClr val="0070C0"/>
                </a:solidFill>
              </a:rPr>
              <a:t>Claim exemption from need to provide Seller’s disclosure and confirm that buyer accepting property “AS IS”</a:t>
            </a:r>
          </a:p>
          <a:p>
            <a:endParaRPr lang="en-US" dirty="0"/>
          </a:p>
        </p:txBody>
      </p:sp>
    </p:spTree>
    <p:extLst>
      <p:ext uri="{BB962C8B-B14F-4D97-AF65-F5344CB8AC3E}">
        <p14:creationId xmlns:p14="http://schemas.microsoft.com/office/powerpoint/2010/main" val="28015298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19EBE-86DC-0220-081C-42A20C10F2D0}"/>
              </a:ext>
            </a:extLst>
          </p:cNvPr>
          <p:cNvSpPr>
            <a:spLocks noGrp="1"/>
          </p:cNvSpPr>
          <p:nvPr>
            <p:ph type="title"/>
          </p:nvPr>
        </p:nvSpPr>
        <p:spPr/>
        <p:txBody>
          <a:bodyPr/>
          <a:lstStyle/>
          <a:p>
            <a:pPr algn="ctr"/>
            <a:r>
              <a:rPr lang="en-US" b="1" dirty="0">
                <a:solidFill>
                  <a:srgbClr val="0070C0"/>
                </a:solidFill>
              </a:rPr>
              <a:t>SALE OF REAL PROPERTY</a:t>
            </a:r>
            <a:endParaRPr lang="en-US" b="1" dirty="0"/>
          </a:p>
        </p:txBody>
      </p:sp>
      <p:sp>
        <p:nvSpPr>
          <p:cNvPr id="3" name="Content Placeholder 2">
            <a:extLst>
              <a:ext uri="{FF2B5EF4-FFF2-40B4-BE49-F238E27FC236}">
                <a16:creationId xmlns:a16="http://schemas.microsoft.com/office/drawing/2014/main" id="{30F5A081-B2AE-B18D-3818-267E2589BF98}"/>
              </a:ext>
            </a:extLst>
          </p:cNvPr>
          <p:cNvSpPr>
            <a:spLocks noGrp="1"/>
          </p:cNvSpPr>
          <p:nvPr>
            <p:ph idx="1"/>
          </p:nvPr>
        </p:nvSpPr>
        <p:spPr/>
        <p:txBody>
          <a:bodyPr>
            <a:normAutofit/>
          </a:bodyPr>
          <a:lstStyle/>
          <a:p>
            <a:pPr>
              <a:buFont typeface="Arial"/>
              <a:buChar char="•"/>
            </a:pPr>
            <a:r>
              <a:rPr lang="en-US" dirty="0">
                <a:solidFill>
                  <a:srgbClr val="0070C0"/>
                </a:solidFill>
              </a:rPr>
              <a:t>After the property is under contract, file a Report of Sale in accordance with §356.551 </a:t>
            </a:r>
          </a:p>
          <a:p>
            <a:pPr lvl="1">
              <a:buFont typeface="Arial"/>
              <a:buChar char="•"/>
            </a:pPr>
            <a:r>
              <a:rPr lang="en-US" dirty="0">
                <a:solidFill>
                  <a:srgbClr val="0070C0"/>
                </a:solidFill>
              </a:rPr>
              <a:t>Attach Settlement Statement and Contract to Report of Sale</a:t>
            </a:r>
          </a:p>
          <a:p>
            <a:pPr>
              <a:buFont typeface="Arial"/>
              <a:buChar char="•"/>
            </a:pPr>
            <a:r>
              <a:rPr lang="en-US" dirty="0">
                <a:solidFill>
                  <a:srgbClr val="0070C0"/>
                </a:solidFill>
              </a:rPr>
              <a:t>Court must wait five days after filing of Report of Sale before it can act (§356.552)</a:t>
            </a:r>
          </a:p>
          <a:p>
            <a:pPr lvl="1">
              <a:buFont typeface="Arial"/>
              <a:buChar char="•"/>
            </a:pPr>
            <a:r>
              <a:rPr lang="en-US" dirty="0">
                <a:solidFill>
                  <a:srgbClr val="0070C0"/>
                </a:solidFill>
              </a:rPr>
              <a:t>Contact Court to schedule hearing on Report of Sale as soon  as possible after filing</a:t>
            </a:r>
          </a:p>
          <a:p>
            <a:pPr lvl="1">
              <a:buFont typeface="Arial"/>
              <a:buChar char="•"/>
            </a:pPr>
            <a:r>
              <a:rPr lang="en-US" dirty="0">
                <a:solidFill>
                  <a:srgbClr val="0070C0"/>
                </a:solidFill>
              </a:rPr>
              <a:t>Don’t make closing date too quick!</a:t>
            </a:r>
          </a:p>
          <a:p>
            <a:endParaRPr lang="en-US" dirty="0"/>
          </a:p>
        </p:txBody>
      </p:sp>
    </p:spTree>
    <p:extLst>
      <p:ext uri="{BB962C8B-B14F-4D97-AF65-F5344CB8AC3E}">
        <p14:creationId xmlns:p14="http://schemas.microsoft.com/office/powerpoint/2010/main" val="11822076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1FE6-AB7B-AD68-15C5-EAB3E070326E}"/>
              </a:ext>
            </a:extLst>
          </p:cNvPr>
          <p:cNvSpPr>
            <a:spLocks noGrp="1"/>
          </p:cNvSpPr>
          <p:nvPr>
            <p:ph type="title"/>
          </p:nvPr>
        </p:nvSpPr>
        <p:spPr/>
        <p:txBody>
          <a:bodyPr/>
          <a:lstStyle/>
          <a:p>
            <a:pPr algn="ctr"/>
            <a:r>
              <a:rPr lang="en-US" b="1" dirty="0">
                <a:solidFill>
                  <a:srgbClr val="0070C0"/>
                </a:solidFill>
              </a:rPr>
              <a:t>PRACTICE TIPS</a:t>
            </a:r>
            <a:endParaRPr lang="en-US" b="1" dirty="0"/>
          </a:p>
        </p:txBody>
      </p:sp>
      <p:sp>
        <p:nvSpPr>
          <p:cNvPr id="3" name="Content Placeholder 2">
            <a:extLst>
              <a:ext uri="{FF2B5EF4-FFF2-40B4-BE49-F238E27FC236}">
                <a16:creationId xmlns:a16="http://schemas.microsoft.com/office/drawing/2014/main" id="{3EAC7227-81E0-6BB2-8F0D-6D13005A5B46}"/>
              </a:ext>
            </a:extLst>
          </p:cNvPr>
          <p:cNvSpPr>
            <a:spLocks noGrp="1"/>
          </p:cNvSpPr>
          <p:nvPr>
            <p:ph idx="1"/>
          </p:nvPr>
        </p:nvSpPr>
        <p:spPr/>
        <p:txBody>
          <a:bodyPr/>
          <a:lstStyle/>
          <a:p>
            <a:pPr>
              <a:buFont typeface="Arial"/>
              <a:buChar char="•"/>
            </a:pPr>
            <a:r>
              <a:rPr lang="en-US" dirty="0">
                <a:solidFill>
                  <a:srgbClr val="0070C0"/>
                </a:solidFill>
              </a:rPr>
              <a:t>If the bond has to be increased, it must be approved before or at the same time as the hearing on confirmation of sale</a:t>
            </a:r>
          </a:p>
          <a:p>
            <a:pPr>
              <a:buFont typeface="Arial"/>
              <a:buChar char="•"/>
            </a:pPr>
            <a:r>
              <a:rPr lang="en-US" dirty="0">
                <a:solidFill>
                  <a:srgbClr val="0070C0"/>
                </a:solidFill>
              </a:rPr>
              <a:t>If there are any concerns, have your broker at hearing to testify about fairness of sales price </a:t>
            </a:r>
          </a:p>
          <a:p>
            <a:pPr>
              <a:buFont typeface="Arial"/>
              <a:buChar char="•"/>
            </a:pPr>
            <a:r>
              <a:rPr lang="en-US" dirty="0">
                <a:solidFill>
                  <a:srgbClr val="0070C0"/>
                </a:solidFill>
              </a:rPr>
              <a:t>For the Report of Sale hearing, you also need to file an Independent Broker Letter confirming the range of the fair market value of the property based on its condition and other comparable sales</a:t>
            </a:r>
          </a:p>
          <a:p>
            <a:endParaRPr lang="en-US" dirty="0"/>
          </a:p>
        </p:txBody>
      </p:sp>
    </p:spTree>
    <p:extLst>
      <p:ext uri="{BB962C8B-B14F-4D97-AF65-F5344CB8AC3E}">
        <p14:creationId xmlns:p14="http://schemas.microsoft.com/office/powerpoint/2010/main" val="9883852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44824-8A50-8F92-2537-3BCBC7D21B18}"/>
              </a:ext>
            </a:extLst>
          </p:cNvPr>
          <p:cNvSpPr>
            <a:spLocks noGrp="1"/>
          </p:cNvSpPr>
          <p:nvPr>
            <p:ph type="title"/>
          </p:nvPr>
        </p:nvSpPr>
        <p:spPr/>
        <p:txBody>
          <a:bodyPr/>
          <a:lstStyle/>
          <a:p>
            <a:pPr algn="ctr"/>
            <a:r>
              <a:rPr lang="en-US" b="1" dirty="0">
                <a:solidFill>
                  <a:srgbClr val="0070C0"/>
                </a:solidFill>
              </a:rPr>
              <a:t>SALE OF PERSONAL PROPERTY</a:t>
            </a:r>
            <a:endParaRPr lang="en-US" b="1" dirty="0"/>
          </a:p>
        </p:txBody>
      </p:sp>
      <p:sp>
        <p:nvSpPr>
          <p:cNvPr id="3" name="Content Placeholder 2">
            <a:extLst>
              <a:ext uri="{FF2B5EF4-FFF2-40B4-BE49-F238E27FC236}">
                <a16:creationId xmlns:a16="http://schemas.microsoft.com/office/drawing/2014/main" id="{5EF2FCF0-7214-225C-E670-C15E5ED81829}"/>
              </a:ext>
            </a:extLst>
          </p:cNvPr>
          <p:cNvSpPr>
            <a:spLocks noGrp="1"/>
          </p:cNvSpPr>
          <p:nvPr>
            <p:ph idx="1"/>
          </p:nvPr>
        </p:nvSpPr>
        <p:spPr/>
        <p:txBody>
          <a:bodyPr/>
          <a:lstStyle/>
          <a:p>
            <a:pPr>
              <a:buFont typeface="Arial"/>
              <a:buChar char="•"/>
            </a:pPr>
            <a:r>
              <a:rPr lang="en-US" dirty="0">
                <a:solidFill>
                  <a:srgbClr val="0070C0"/>
                </a:solidFill>
              </a:rPr>
              <a:t>§356.051  - After inventory approved, administrator shall apply for a court order to sell estate property that is “liable to perish, waste, or deteriorate in value, or that will be an expense to disadvantage to the estate if kept”</a:t>
            </a:r>
          </a:p>
          <a:p>
            <a:pPr lvl="2">
              <a:buFont typeface="Arial"/>
              <a:buChar char="•"/>
            </a:pPr>
            <a:r>
              <a:rPr lang="en-US" dirty="0">
                <a:solidFill>
                  <a:srgbClr val="0070C0"/>
                </a:solidFill>
              </a:rPr>
              <a:t>Certain property cannot be sold under this section (property exempt from forced sale, property subject of specific legacy, property needed to carry on a business)</a:t>
            </a:r>
          </a:p>
          <a:p>
            <a:pPr marL="0" indent="0">
              <a:buNone/>
            </a:pPr>
            <a:endParaRPr lang="en-US" dirty="0">
              <a:solidFill>
                <a:srgbClr val="0070C0"/>
              </a:solidFill>
            </a:endParaRPr>
          </a:p>
          <a:p>
            <a:endParaRPr lang="en-US" dirty="0"/>
          </a:p>
        </p:txBody>
      </p:sp>
    </p:spTree>
    <p:extLst>
      <p:ext uri="{BB962C8B-B14F-4D97-AF65-F5344CB8AC3E}">
        <p14:creationId xmlns:p14="http://schemas.microsoft.com/office/powerpoint/2010/main" val="28329198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3778C-8B33-D4D8-2C5B-65194B2510AD}"/>
              </a:ext>
            </a:extLst>
          </p:cNvPr>
          <p:cNvSpPr>
            <a:spLocks noGrp="1"/>
          </p:cNvSpPr>
          <p:nvPr>
            <p:ph type="title"/>
          </p:nvPr>
        </p:nvSpPr>
        <p:spPr/>
        <p:txBody>
          <a:bodyPr/>
          <a:lstStyle/>
          <a:p>
            <a:pPr algn="ctr"/>
            <a:r>
              <a:rPr lang="en-US" b="1" dirty="0">
                <a:solidFill>
                  <a:srgbClr val="0070C0"/>
                </a:solidFill>
              </a:rPr>
              <a:t>SALE OF PERSONAL PROPERTY</a:t>
            </a:r>
            <a:endParaRPr lang="en-US" b="1" dirty="0"/>
          </a:p>
        </p:txBody>
      </p:sp>
      <p:sp>
        <p:nvSpPr>
          <p:cNvPr id="3" name="Content Placeholder 2">
            <a:extLst>
              <a:ext uri="{FF2B5EF4-FFF2-40B4-BE49-F238E27FC236}">
                <a16:creationId xmlns:a16="http://schemas.microsoft.com/office/drawing/2014/main" id="{45D35ABA-232B-F75E-B58C-2585E2EAFC24}"/>
              </a:ext>
            </a:extLst>
          </p:cNvPr>
          <p:cNvSpPr>
            <a:spLocks noGrp="1"/>
          </p:cNvSpPr>
          <p:nvPr>
            <p:ph idx="1"/>
          </p:nvPr>
        </p:nvSpPr>
        <p:spPr/>
        <p:txBody>
          <a:bodyPr/>
          <a:lstStyle/>
          <a:p>
            <a:pPr>
              <a:buFont typeface="Arial"/>
              <a:buChar char="•"/>
            </a:pPr>
            <a:r>
              <a:rPr lang="en-US" dirty="0">
                <a:solidFill>
                  <a:srgbClr val="0070C0"/>
                </a:solidFill>
              </a:rPr>
              <a:t>§356.101  </a:t>
            </a:r>
          </a:p>
          <a:p>
            <a:pPr>
              <a:buFont typeface="Arial"/>
              <a:buChar char="•"/>
            </a:pPr>
            <a:r>
              <a:rPr lang="en-US" dirty="0">
                <a:solidFill>
                  <a:srgbClr val="0070C0"/>
                </a:solidFill>
              </a:rPr>
              <a:t>The Court may order sale of personal property if the court finds that the sale of such property is in the estate’s best interest to pay expenses of administration, funeral expenses, expenses of last illness, allowances or claims against the Estate </a:t>
            </a:r>
          </a:p>
          <a:p>
            <a:pPr lvl="2">
              <a:buFont typeface="Arial"/>
              <a:buChar char="•"/>
            </a:pPr>
            <a:r>
              <a:rPr lang="en-US" dirty="0">
                <a:solidFill>
                  <a:srgbClr val="0070C0"/>
                </a:solidFill>
              </a:rPr>
              <a:t>Exempt property or property that is the subject of a specific legacy cannot be sold</a:t>
            </a:r>
          </a:p>
          <a:p>
            <a:endParaRPr lang="en-US" dirty="0"/>
          </a:p>
        </p:txBody>
      </p:sp>
    </p:spTree>
    <p:extLst>
      <p:ext uri="{BB962C8B-B14F-4D97-AF65-F5344CB8AC3E}">
        <p14:creationId xmlns:p14="http://schemas.microsoft.com/office/powerpoint/2010/main" val="13233738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334C6-2ADC-DDFD-DD9D-145F20ECE87B}"/>
              </a:ext>
            </a:extLst>
          </p:cNvPr>
          <p:cNvSpPr>
            <a:spLocks noGrp="1"/>
          </p:cNvSpPr>
          <p:nvPr>
            <p:ph type="title"/>
          </p:nvPr>
        </p:nvSpPr>
        <p:spPr/>
        <p:txBody>
          <a:bodyPr/>
          <a:lstStyle/>
          <a:p>
            <a:pPr algn="ctr"/>
            <a:r>
              <a:rPr lang="en-US" b="1" dirty="0">
                <a:solidFill>
                  <a:srgbClr val="0070C0"/>
                </a:solidFill>
              </a:rPr>
              <a:t>PRACTICE TIPS</a:t>
            </a:r>
          </a:p>
        </p:txBody>
      </p:sp>
      <p:sp>
        <p:nvSpPr>
          <p:cNvPr id="3" name="Content Placeholder 2">
            <a:extLst>
              <a:ext uri="{FF2B5EF4-FFF2-40B4-BE49-F238E27FC236}">
                <a16:creationId xmlns:a16="http://schemas.microsoft.com/office/drawing/2014/main" id="{62F2AEC6-E62A-2DC3-0047-050E8100983F}"/>
              </a:ext>
            </a:extLst>
          </p:cNvPr>
          <p:cNvSpPr>
            <a:spLocks noGrp="1"/>
          </p:cNvSpPr>
          <p:nvPr>
            <p:ph idx="1"/>
          </p:nvPr>
        </p:nvSpPr>
        <p:spPr/>
        <p:txBody>
          <a:bodyPr/>
          <a:lstStyle/>
          <a:p>
            <a:pPr lvl="1">
              <a:buFont typeface="Arial"/>
              <a:buChar char="•"/>
            </a:pPr>
            <a:r>
              <a:rPr lang="en-US" dirty="0">
                <a:solidFill>
                  <a:srgbClr val="0070C0"/>
                </a:solidFill>
              </a:rPr>
              <a:t>Ask court to approve terms of agreement with estate sale company, including fee to be paid to such company</a:t>
            </a:r>
          </a:p>
          <a:p>
            <a:pPr marL="457200" lvl="1" indent="0">
              <a:buNone/>
            </a:pPr>
            <a:endParaRPr lang="en-US" dirty="0">
              <a:solidFill>
                <a:srgbClr val="0070C0"/>
              </a:solidFill>
            </a:endParaRPr>
          </a:p>
          <a:p>
            <a:pPr lvl="1">
              <a:buFont typeface="Arial"/>
              <a:buChar char="•"/>
            </a:pPr>
            <a:r>
              <a:rPr lang="en-US" dirty="0">
                <a:solidFill>
                  <a:srgbClr val="0070C0"/>
                </a:solidFill>
              </a:rPr>
              <a:t>Always also request the authority to donate or abandon  any personal property that is unable to be sold (§351.051(a)(6))</a:t>
            </a:r>
          </a:p>
          <a:p>
            <a:pPr marL="457200" lvl="1" indent="0">
              <a:buNone/>
            </a:pPr>
            <a:endParaRPr lang="en-US" dirty="0">
              <a:solidFill>
                <a:srgbClr val="0070C0"/>
              </a:solidFill>
            </a:endParaRPr>
          </a:p>
          <a:p>
            <a:pPr lvl="1">
              <a:buFont typeface="Arial"/>
              <a:buChar char="•"/>
            </a:pPr>
            <a:r>
              <a:rPr lang="en-US" dirty="0">
                <a:solidFill>
                  <a:srgbClr val="0070C0"/>
                </a:solidFill>
              </a:rPr>
              <a:t>Provide beneficiaries with written notice of time and date of estate sale so they can purchase any items</a:t>
            </a:r>
          </a:p>
          <a:p>
            <a:pPr marL="0" indent="0">
              <a:buNone/>
            </a:pPr>
            <a:endParaRPr lang="en-US" dirty="0"/>
          </a:p>
        </p:txBody>
      </p:sp>
    </p:spTree>
    <p:extLst>
      <p:ext uri="{BB962C8B-B14F-4D97-AF65-F5344CB8AC3E}">
        <p14:creationId xmlns:p14="http://schemas.microsoft.com/office/powerpoint/2010/main" val="18989656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47E5B-64CA-5239-C5E4-94271C69BB22}"/>
              </a:ext>
            </a:extLst>
          </p:cNvPr>
          <p:cNvSpPr>
            <a:spLocks noGrp="1"/>
          </p:cNvSpPr>
          <p:nvPr>
            <p:ph type="title"/>
          </p:nvPr>
        </p:nvSpPr>
        <p:spPr/>
        <p:txBody>
          <a:bodyPr/>
          <a:lstStyle/>
          <a:p>
            <a:pPr algn="ctr"/>
            <a:r>
              <a:rPr lang="en-US" b="1" dirty="0">
                <a:solidFill>
                  <a:srgbClr val="0070C0"/>
                </a:solidFill>
              </a:rPr>
              <a:t>ANNUAL ACCOUNTS</a:t>
            </a:r>
          </a:p>
        </p:txBody>
      </p:sp>
      <p:sp>
        <p:nvSpPr>
          <p:cNvPr id="3" name="Content Placeholder 2">
            <a:extLst>
              <a:ext uri="{FF2B5EF4-FFF2-40B4-BE49-F238E27FC236}">
                <a16:creationId xmlns:a16="http://schemas.microsoft.com/office/drawing/2014/main" id="{7A58B515-B9E0-162D-1C6E-55BFCF88B585}"/>
              </a:ext>
            </a:extLst>
          </p:cNvPr>
          <p:cNvSpPr>
            <a:spLocks noGrp="1"/>
          </p:cNvSpPr>
          <p:nvPr>
            <p:ph idx="1"/>
          </p:nvPr>
        </p:nvSpPr>
        <p:spPr/>
        <p:txBody>
          <a:bodyPr/>
          <a:lstStyle/>
          <a:p>
            <a:r>
              <a:rPr lang="en-US" dirty="0">
                <a:solidFill>
                  <a:srgbClr val="0070C0"/>
                </a:solidFill>
              </a:rPr>
              <a:t>§ 359.001 </a:t>
            </a:r>
          </a:p>
          <a:p>
            <a:pPr lvl="1"/>
            <a:r>
              <a:rPr lang="en-US" dirty="0">
                <a:solidFill>
                  <a:srgbClr val="0070C0"/>
                </a:solidFill>
              </a:rPr>
              <a:t>Requirements of what must be contained in an Annual Account</a:t>
            </a:r>
          </a:p>
          <a:p>
            <a:pPr lvl="1"/>
            <a:r>
              <a:rPr lang="en-US" dirty="0">
                <a:solidFill>
                  <a:srgbClr val="0070C0"/>
                </a:solidFill>
              </a:rPr>
              <a:t>No citation required, just a 10 day period before the Court can approve it.</a:t>
            </a:r>
          </a:p>
          <a:p>
            <a:r>
              <a:rPr lang="en-US" dirty="0">
                <a:solidFill>
                  <a:srgbClr val="0070C0"/>
                </a:solidFill>
              </a:rPr>
              <a:t>§359.003</a:t>
            </a:r>
          </a:p>
          <a:p>
            <a:pPr lvl="1"/>
            <a:r>
              <a:rPr lang="en-US" dirty="0">
                <a:solidFill>
                  <a:srgbClr val="0070C0"/>
                </a:solidFill>
              </a:rPr>
              <a:t>Supporting vouchers required</a:t>
            </a:r>
          </a:p>
          <a:p>
            <a:r>
              <a:rPr lang="en-US" dirty="0">
                <a:solidFill>
                  <a:srgbClr val="0070C0"/>
                </a:solidFill>
              </a:rPr>
              <a:t>359.101</a:t>
            </a:r>
          </a:p>
          <a:p>
            <a:pPr lvl="1"/>
            <a:r>
              <a:rPr lang="en-US" dirty="0">
                <a:solidFill>
                  <a:srgbClr val="0070C0"/>
                </a:solidFill>
              </a:rPr>
              <a:t>Court can remove an Administrator on its on motion for failure to file an Annual Account</a:t>
            </a:r>
          </a:p>
          <a:p>
            <a:endParaRPr lang="en-US" dirty="0">
              <a:solidFill>
                <a:srgbClr val="0070C0"/>
              </a:solidFill>
            </a:endParaRPr>
          </a:p>
          <a:p>
            <a:pPr marL="457200" lvl="1" indent="0">
              <a:buNone/>
            </a:pPr>
            <a:endParaRPr lang="en-US" dirty="0">
              <a:solidFill>
                <a:srgbClr val="0070C0"/>
              </a:solidFill>
            </a:endParaRPr>
          </a:p>
        </p:txBody>
      </p:sp>
    </p:spTree>
    <p:extLst>
      <p:ext uri="{BB962C8B-B14F-4D97-AF65-F5344CB8AC3E}">
        <p14:creationId xmlns:p14="http://schemas.microsoft.com/office/powerpoint/2010/main" val="14811411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7410C-4A0C-1072-9DD9-2AF5CD671624}"/>
              </a:ext>
            </a:extLst>
          </p:cNvPr>
          <p:cNvSpPr>
            <a:spLocks noGrp="1"/>
          </p:cNvSpPr>
          <p:nvPr>
            <p:ph type="title"/>
          </p:nvPr>
        </p:nvSpPr>
        <p:spPr/>
        <p:txBody>
          <a:bodyPr/>
          <a:lstStyle/>
          <a:p>
            <a:pPr algn="ctr"/>
            <a:r>
              <a:rPr lang="en-US" b="1" dirty="0">
                <a:solidFill>
                  <a:srgbClr val="0070C0"/>
                </a:solidFill>
              </a:rPr>
              <a:t>PRACTICE TIPS</a:t>
            </a:r>
          </a:p>
        </p:txBody>
      </p:sp>
      <p:sp>
        <p:nvSpPr>
          <p:cNvPr id="3" name="Content Placeholder 2">
            <a:extLst>
              <a:ext uri="{FF2B5EF4-FFF2-40B4-BE49-F238E27FC236}">
                <a16:creationId xmlns:a16="http://schemas.microsoft.com/office/drawing/2014/main" id="{86E5FCB5-1E17-B23A-318F-34DFE9A1EC32}"/>
              </a:ext>
            </a:extLst>
          </p:cNvPr>
          <p:cNvSpPr>
            <a:spLocks noGrp="1"/>
          </p:cNvSpPr>
          <p:nvPr>
            <p:ph idx="1"/>
          </p:nvPr>
        </p:nvSpPr>
        <p:spPr/>
        <p:txBody>
          <a:bodyPr/>
          <a:lstStyle/>
          <a:p>
            <a:pPr lvl="1">
              <a:buFont typeface="Arial"/>
              <a:buChar char="•"/>
            </a:pPr>
            <a:r>
              <a:rPr lang="en-US" dirty="0">
                <a:solidFill>
                  <a:srgbClr val="0070C0"/>
                </a:solidFill>
              </a:rPr>
              <a:t>To prepare the Annual Account, make sure your client is aware you will require them to give you copies of all statements/cancelled checks for all bank/brokerage accounts of the Estate. </a:t>
            </a:r>
          </a:p>
          <a:p>
            <a:pPr marL="457200" lvl="1" indent="0">
              <a:buNone/>
            </a:pPr>
            <a:endParaRPr lang="en-US" dirty="0">
              <a:solidFill>
                <a:srgbClr val="0070C0"/>
              </a:solidFill>
            </a:endParaRPr>
          </a:p>
          <a:p>
            <a:pPr lvl="1">
              <a:buFont typeface="Arial"/>
              <a:buChar char="•"/>
            </a:pPr>
            <a:r>
              <a:rPr lang="en-US" dirty="0">
                <a:solidFill>
                  <a:srgbClr val="0070C0"/>
                </a:solidFill>
              </a:rPr>
              <a:t>DO NOT prepare the Annual Account based on second hand information from the client, but obtain all statements from them</a:t>
            </a:r>
          </a:p>
        </p:txBody>
      </p:sp>
    </p:spTree>
    <p:extLst>
      <p:ext uri="{BB962C8B-B14F-4D97-AF65-F5344CB8AC3E}">
        <p14:creationId xmlns:p14="http://schemas.microsoft.com/office/powerpoint/2010/main" val="16494621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0B86D-969F-C123-FD36-93F4007B9AD1}"/>
              </a:ext>
            </a:extLst>
          </p:cNvPr>
          <p:cNvSpPr>
            <a:spLocks noGrp="1"/>
          </p:cNvSpPr>
          <p:nvPr>
            <p:ph type="title"/>
          </p:nvPr>
        </p:nvSpPr>
        <p:spPr/>
        <p:txBody>
          <a:bodyPr/>
          <a:lstStyle/>
          <a:p>
            <a:pPr algn="ctr"/>
            <a:r>
              <a:rPr lang="en-US" b="1" dirty="0">
                <a:solidFill>
                  <a:srgbClr val="0070C0"/>
                </a:solidFill>
              </a:rPr>
              <a:t>SUCCESSOR  ADMINISTRATOR</a:t>
            </a:r>
          </a:p>
        </p:txBody>
      </p:sp>
      <p:sp>
        <p:nvSpPr>
          <p:cNvPr id="3" name="Content Placeholder 2">
            <a:extLst>
              <a:ext uri="{FF2B5EF4-FFF2-40B4-BE49-F238E27FC236}">
                <a16:creationId xmlns:a16="http://schemas.microsoft.com/office/drawing/2014/main" id="{03B447FD-5A3D-700F-F88E-E6ED7B269D5E}"/>
              </a:ext>
            </a:extLst>
          </p:cNvPr>
          <p:cNvSpPr>
            <a:spLocks noGrp="1"/>
          </p:cNvSpPr>
          <p:nvPr>
            <p:ph idx="1"/>
          </p:nvPr>
        </p:nvSpPr>
        <p:spPr/>
        <p:txBody>
          <a:bodyPr/>
          <a:lstStyle/>
          <a:p>
            <a:r>
              <a:rPr lang="en-US" dirty="0">
                <a:solidFill>
                  <a:srgbClr val="0070C0"/>
                </a:solidFill>
              </a:rPr>
              <a:t>§361.155</a:t>
            </a:r>
          </a:p>
          <a:p>
            <a:pPr lvl="1"/>
            <a:r>
              <a:rPr lang="en-US" dirty="0">
                <a:solidFill>
                  <a:srgbClr val="0070C0"/>
                </a:solidFill>
              </a:rPr>
              <a:t>Inventory must be filed within 90 days</a:t>
            </a:r>
          </a:p>
          <a:p>
            <a:pPr lvl="1"/>
            <a:r>
              <a:rPr lang="en-US" dirty="0">
                <a:solidFill>
                  <a:srgbClr val="0070C0"/>
                </a:solidFill>
              </a:rPr>
              <a:t>List and value property as of date of qualification</a:t>
            </a:r>
          </a:p>
          <a:p>
            <a:r>
              <a:rPr lang="en-US" dirty="0">
                <a:solidFill>
                  <a:srgbClr val="0070C0"/>
                </a:solidFill>
              </a:rPr>
              <a:t>If removal is the reason for the appointment of a Successor Dependent Administration, you need to potentially file the Final Account for the former Administrator and consider whether to try to collect on the bond</a:t>
            </a:r>
          </a:p>
        </p:txBody>
      </p:sp>
    </p:spTree>
    <p:extLst>
      <p:ext uri="{BB962C8B-B14F-4D97-AF65-F5344CB8AC3E}">
        <p14:creationId xmlns:p14="http://schemas.microsoft.com/office/powerpoint/2010/main" val="1465888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C4B43-F01C-72AD-076F-FE513E7B7911}"/>
              </a:ext>
            </a:extLst>
          </p:cNvPr>
          <p:cNvSpPr>
            <a:spLocks noGrp="1"/>
          </p:cNvSpPr>
          <p:nvPr>
            <p:ph type="title"/>
          </p:nvPr>
        </p:nvSpPr>
        <p:spPr/>
        <p:txBody>
          <a:bodyPr/>
          <a:lstStyle/>
          <a:p>
            <a:pPr algn="ctr"/>
            <a:r>
              <a:rPr lang="en-US" b="1" dirty="0">
                <a:solidFill>
                  <a:srgbClr val="0070C0"/>
                </a:solidFill>
              </a:rPr>
              <a:t>PRACTICE TIPS</a:t>
            </a:r>
          </a:p>
        </p:txBody>
      </p:sp>
      <p:sp>
        <p:nvSpPr>
          <p:cNvPr id="3" name="Content Placeholder 2">
            <a:extLst>
              <a:ext uri="{FF2B5EF4-FFF2-40B4-BE49-F238E27FC236}">
                <a16:creationId xmlns:a16="http://schemas.microsoft.com/office/drawing/2014/main" id="{7A7298A5-AAAA-C60D-0DA4-FD2A976CAB21}"/>
              </a:ext>
            </a:extLst>
          </p:cNvPr>
          <p:cNvSpPr>
            <a:spLocks noGrp="1"/>
          </p:cNvSpPr>
          <p:nvPr>
            <p:ph idx="1"/>
          </p:nvPr>
        </p:nvSpPr>
        <p:spPr/>
        <p:txBody>
          <a:bodyPr>
            <a:normAutofit/>
          </a:bodyPr>
          <a:lstStyle/>
          <a:p>
            <a:r>
              <a:rPr lang="en-US" dirty="0">
                <a:solidFill>
                  <a:srgbClr val="0070C0"/>
                </a:solidFill>
              </a:rPr>
              <a:t>Become aware of Estate assets prior to qualification</a:t>
            </a:r>
          </a:p>
          <a:p>
            <a:r>
              <a:rPr lang="en-US" dirty="0">
                <a:solidFill>
                  <a:srgbClr val="0070C0"/>
                </a:solidFill>
              </a:rPr>
              <a:t>Become aware of status of property insurance and be ready to immediately take out an appropriate policy</a:t>
            </a:r>
          </a:p>
          <a:p>
            <a:pPr lvl="1"/>
            <a:r>
              <a:rPr lang="en-US" dirty="0">
                <a:solidFill>
                  <a:srgbClr val="0070C0"/>
                </a:solidFill>
              </a:rPr>
              <a:t>What if there is only Real Property in the Estate?</a:t>
            </a:r>
          </a:p>
          <a:p>
            <a:r>
              <a:rPr lang="en-US" dirty="0">
                <a:solidFill>
                  <a:srgbClr val="0070C0"/>
                </a:solidFill>
              </a:rPr>
              <a:t>Qualify as soon as possible, but do not qualify until you have information to know what you need to do immediately </a:t>
            </a:r>
          </a:p>
          <a:p>
            <a:pPr marL="0" indent="0">
              <a:buNone/>
            </a:pPr>
            <a:endParaRPr lang="en-US" dirty="0">
              <a:solidFill>
                <a:srgbClr val="0070C0"/>
              </a:solidFill>
            </a:endParaRPr>
          </a:p>
        </p:txBody>
      </p:sp>
    </p:spTree>
    <p:extLst>
      <p:ext uri="{BB962C8B-B14F-4D97-AF65-F5344CB8AC3E}">
        <p14:creationId xmlns:p14="http://schemas.microsoft.com/office/powerpoint/2010/main" val="8582666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04BC8-1EC2-458B-0DDD-29516B916DDD}"/>
              </a:ext>
            </a:extLst>
          </p:cNvPr>
          <p:cNvSpPr>
            <a:spLocks noGrp="1"/>
          </p:cNvSpPr>
          <p:nvPr>
            <p:ph type="title"/>
          </p:nvPr>
        </p:nvSpPr>
        <p:spPr/>
        <p:txBody>
          <a:bodyPr/>
          <a:lstStyle/>
          <a:p>
            <a:pPr algn="ctr"/>
            <a:r>
              <a:rPr lang="en-US" b="1" dirty="0">
                <a:solidFill>
                  <a:srgbClr val="0070C0"/>
                </a:solidFill>
              </a:rPr>
              <a:t>FINAL ACCOUNT</a:t>
            </a:r>
          </a:p>
        </p:txBody>
      </p:sp>
      <p:sp>
        <p:nvSpPr>
          <p:cNvPr id="3" name="Content Placeholder 2">
            <a:extLst>
              <a:ext uri="{FF2B5EF4-FFF2-40B4-BE49-F238E27FC236}">
                <a16:creationId xmlns:a16="http://schemas.microsoft.com/office/drawing/2014/main" id="{9256C8AE-538A-6472-ABD4-ECFB1FEB7C82}"/>
              </a:ext>
            </a:extLst>
          </p:cNvPr>
          <p:cNvSpPr>
            <a:spLocks noGrp="1"/>
          </p:cNvSpPr>
          <p:nvPr>
            <p:ph idx="1"/>
          </p:nvPr>
        </p:nvSpPr>
        <p:spPr/>
        <p:txBody>
          <a:bodyPr/>
          <a:lstStyle/>
          <a:p>
            <a:r>
              <a:rPr lang="en-US" dirty="0">
                <a:solidFill>
                  <a:srgbClr val="0070C0"/>
                </a:solidFill>
              </a:rPr>
              <a:t>§362.004 </a:t>
            </a:r>
          </a:p>
          <a:p>
            <a:pPr lvl="1"/>
            <a:r>
              <a:rPr lang="en-US" dirty="0">
                <a:solidFill>
                  <a:srgbClr val="0070C0"/>
                </a:solidFill>
              </a:rPr>
              <a:t>Requirements of what must be included in a Final Account</a:t>
            </a:r>
          </a:p>
          <a:p>
            <a:r>
              <a:rPr lang="en-US" dirty="0">
                <a:solidFill>
                  <a:srgbClr val="0070C0"/>
                </a:solidFill>
              </a:rPr>
              <a:t>§362.005</a:t>
            </a:r>
          </a:p>
          <a:p>
            <a:pPr lvl="1"/>
            <a:r>
              <a:rPr lang="en-US" dirty="0">
                <a:solidFill>
                  <a:srgbClr val="0070C0"/>
                </a:solidFill>
              </a:rPr>
              <a:t>Citation by posting</a:t>
            </a:r>
          </a:p>
          <a:p>
            <a:pPr lvl="1"/>
            <a:r>
              <a:rPr lang="en-US" dirty="0">
                <a:solidFill>
                  <a:srgbClr val="0070C0"/>
                </a:solidFill>
              </a:rPr>
              <a:t>Citation by qualified delivery method to interested persons</a:t>
            </a:r>
          </a:p>
          <a:p>
            <a:pPr lvl="1"/>
            <a:r>
              <a:rPr lang="en-US" dirty="0">
                <a:solidFill>
                  <a:srgbClr val="0070C0"/>
                </a:solidFill>
              </a:rPr>
              <a:t>Affidavit or Certificate confirming citation and notice</a:t>
            </a:r>
          </a:p>
          <a:p>
            <a:pPr marL="457200" lvl="1" indent="0">
              <a:buNone/>
            </a:pPr>
            <a:endParaRPr lang="en-US" dirty="0">
              <a:solidFill>
                <a:srgbClr val="0070C0"/>
              </a:solidFill>
            </a:endParaRPr>
          </a:p>
        </p:txBody>
      </p:sp>
    </p:spTree>
    <p:extLst>
      <p:ext uri="{BB962C8B-B14F-4D97-AF65-F5344CB8AC3E}">
        <p14:creationId xmlns:p14="http://schemas.microsoft.com/office/powerpoint/2010/main" val="32375457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A2507-E2A5-514A-D383-CDE80E3880EF}"/>
              </a:ext>
            </a:extLst>
          </p:cNvPr>
          <p:cNvSpPr>
            <a:spLocks noGrp="1"/>
          </p:cNvSpPr>
          <p:nvPr>
            <p:ph type="title"/>
          </p:nvPr>
        </p:nvSpPr>
        <p:spPr/>
        <p:txBody>
          <a:bodyPr/>
          <a:lstStyle/>
          <a:p>
            <a:pPr algn="ctr"/>
            <a:r>
              <a:rPr lang="en-US" b="1" dirty="0">
                <a:solidFill>
                  <a:srgbClr val="0070C0"/>
                </a:solidFill>
              </a:rPr>
              <a:t>CLOSE ESTATE AND DISCHARGE BOND</a:t>
            </a:r>
          </a:p>
        </p:txBody>
      </p:sp>
      <p:sp>
        <p:nvSpPr>
          <p:cNvPr id="3" name="Content Placeholder 2">
            <a:extLst>
              <a:ext uri="{FF2B5EF4-FFF2-40B4-BE49-F238E27FC236}">
                <a16:creationId xmlns:a16="http://schemas.microsoft.com/office/drawing/2014/main" id="{78D61A0E-3142-EA92-F650-11DE3B242099}"/>
              </a:ext>
            </a:extLst>
          </p:cNvPr>
          <p:cNvSpPr>
            <a:spLocks noGrp="1"/>
          </p:cNvSpPr>
          <p:nvPr>
            <p:ph idx="1"/>
          </p:nvPr>
        </p:nvSpPr>
        <p:spPr/>
        <p:txBody>
          <a:bodyPr/>
          <a:lstStyle/>
          <a:p>
            <a:r>
              <a:rPr lang="en-US" dirty="0">
                <a:solidFill>
                  <a:srgbClr val="0070C0"/>
                </a:solidFill>
              </a:rPr>
              <a:t>Upon approval of Final Account, pay final expenses awarded</a:t>
            </a:r>
          </a:p>
          <a:p>
            <a:r>
              <a:rPr lang="en-US" dirty="0">
                <a:solidFill>
                  <a:srgbClr val="0070C0"/>
                </a:solidFill>
              </a:rPr>
              <a:t>Make distributions to interested persons</a:t>
            </a:r>
          </a:p>
          <a:p>
            <a:pPr lvl="1"/>
            <a:r>
              <a:rPr lang="en-US" dirty="0">
                <a:solidFill>
                  <a:srgbClr val="0070C0"/>
                </a:solidFill>
              </a:rPr>
              <a:t>If interested person cannot be located, consider other options (Comptroller?—Chapter 551)</a:t>
            </a:r>
          </a:p>
          <a:p>
            <a:r>
              <a:rPr lang="en-US" dirty="0">
                <a:solidFill>
                  <a:srgbClr val="0070C0"/>
                </a:solidFill>
              </a:rPr>
              <a:t>Obtain Receipt or other proof of delivery of Estate property</a:t>
            </a:r>
          </a:p>
          <a:p>
            <a:r>
              <a:rPr lang="en-US" dirty="0">
                <a:solidFill>
                  <a:srgbClr val="0070C0"/>
                </a:solidFill>
              </a:rPr>
              <a:t>File a sworn Report of Compliance </a:t>
            </a:r>
          </a:p>
          <a:p>
            <a:r>
              <a:rPr lang="en-US" dirty="0">
                <a:solidFill>
                  <a:srgbClr val="0070C0"/>
                </a:solidFill>
              </a:rPr>
              <a:t>Submit and Order Closing Estate that also specifically releases and discharges the surety on the bond</a:t>
            </a:r>
          </a:p>
        </p:txBody>
      </p:sp>
    </p:spTree>
    <p:extLst>
      <p:ext uri="{BB962C8B-B14F-4D97-AF65-F5344CB8AC3E}">
        <p14:creationId xmlns:p14="http://schemas.microsoft.com/office/powerpoint/2010/main" val="17087551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EE6B3-EE7D-CE8A-82AB-D4DC5DC39C39}"/>
              </a:ext>
            </a:extLst>
          </p:cNvPr>
          <p:cNvSpPr>
            <a:spLocks noGrp="1"/>
          </p:cNvSpPr>
          <p:nvPr>
            <p:ph type="title"/>
          </p:nvPr>
        </p:nvSpPr>
        <p:spPr/>
        <p:txBody>
          <a:bodyPr/>
          <a:lstStyle/>
          <a:p>
            <a:pPr algn="ctr"/>
            <a:r>
              <a:rPr lang="en-US" b="1" dirty="0">
                <a:solidFill>
                  <a:srgbClr val="0070C0"/>
                </a:solidFill>
              </a:rPr>
              <a:t>THE MAGIC BULLET</a:t>
            </a:r>
          </a:p>
        </p:txBody>
      </p:sp>
      <p:sp>
        <p:nvSpPr>
          <p:cNvPr id="3" name="Content Placeholder 2">
            <a:extLst>
              <a:ext uri="{FF2B5EF4-FFF2-40B4-BE49-F238E27FC236}">
                <a16:creationId xmlns:a16="http://schemas.microsoft.com/office/drawing/2014/main" id="{91E4C588-8255-4C06-A793-A2063ADFAA8C}"/>
              </a:ext>
            </a:extLst>
          </p:cNvPr>
          <p:cNvSpPr>
            <a:spLocks noGrp="1"/>
          </p:cNvSpPr>
          <p:nvPr>
            <p:ph idx="1"/>
          </p:nvPr>
        </p:nvSpPr>
        <p:spPr/>
        <p:txBody>
          <a:bodyPr/>
          <a:lstStyle/>
          <a:p>
            <a:r>
              <a:rPr lang="en-US" dirty="0">
                <a:solidFill>
                  <a:srgbClr val="0070C0"/>
                </a:solidFill>
              </a:rPr>
              <a:t>Motion for Instructions</a:t>
            </a:r>
          </a:p>
        </p:txBody>
      </p:sp>
    </p:spTree>
    <p:extLst>
      <p:ext uri="{BB962C8B-B14F-4D97-AF65-F5344CB8AC3E}">
        <p14:creationId xmlns:p14="http://schemas.microsoft.com/office/powerpoint/2010/main" val="152917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7F01E-88DE-E3CC-34F5-7A0E2D5DD264}"/>
              </a:ext>
            </a:extLst>
          </p:cNvPr>
          <p:cNvSpPr>
            <a:spLocks noGrp="1"/>
          </p:cNvSpPr>
          <p:nvPr>
            <p:ph type="title"/>
          </p:nvPr>
        </p:nvSpPr>
        <p:spPr/>
        <p:txBody>
          <a:bodyPr/>
          <a:lstStyle/>
          <a:p>
            <a:pPr algn="ctr"/>
            <a:r>
              <a:rPr lang="en-US" b="1" dirty="0">
                <a:solidFill>
                  <a:srgbClr val="0070C0"/>
                </a:solidFill>
              </a:rPr>
              <a:t>INSURANCE</a:t>
            </a:r>
          </a:p>
        </p:txBody>
      </p:sp>
      <p:sp>
        <p:nvSpPr>
          <p:cNvPr id="3" name="Content Placeholder 2">
            <a:extLst>
              <a:ext uri="{FF2B5EF4-FFF2-40B4-BE49-F238E27FC236}">
                <a16:creationId xmlns:a16="http://schemas.microsoft.com/office/drawing/2014/main" id="{BC2D803C-389B-FEF5-2C3F-13C03B875286}"/>
              </a:ext>
            </a:extLst>
          </p:cNvPr>
          <p:cNvSpPr>
            <a:spLocks noGrp="1"/>
          </p:cNvSpPr>
          <p:nvPr>
            <p:ph idx="1"/>
          </p:nvPr>
        </p:nvSpPr>
        <p:spPr/>
        <p:txBody>
          <a:bodyPr/>
          <a:lstStyle/>
          <a:p>
            <a:r>
              <a:rPr lang="en-US" dirty="0">
                <a:solidFill>
                  <a:srgbClr val="0070C0"/>
                </a:solidFill>
              </a:rPr>
              <a:t>Evaluate the type of insurance needed for the real property(s)</a:t>
            </a:r>
          </a:p>
          <a:p>
            <a:pPr lvl="1"/>
            <a:r>
              <a:rPr lang="en-US" dirty="0">
                <a:solidFill>
                  <a:srgbClr val="0070C0"/>
                </a:solidFill>
              </a:rPr>
              <a:t>Owner Occupied Insurance</a:t>
            </a:r>
          </a:p>
          <a:p>
            <a:pPr lvl="1"/>
            <a:r>
              <a:rPr lang="en-US" dirty="0">
                <a:solidFill>
                  <a:srgbClr val="0070C0"/>
                </a:solidFill>
              </a:rPr>
              <a:t>Renters Insurance	</a:t>
            </a:r>
          </a:p>
          <a:p>
            <a:pPr lvl="2"/>
            <a:r>
              <a:rPr lang="en-US" dirty="0">
                <a:solidFill>
                  <a:srgbClr val="0070C0"/>
                </a:solidFill>
              </a:rPr>
              <a:t>Require renter to carry renter’s insurance on their personal property</a:t>
            </a:r>
          </a:p>
          <a:p>
            <a:pPr lvl="1"/>
            <a:r>
              <a:rPr lang="en-US" dirty="0">
                <a:solidFill>
                  <a:srgbClr val="0070C0"/>
                </a:solidFill>
              </a:rPr>
              <a:t>Vacant Property Insurance</a:t>
            </a:r>
          </a:p>
        </p:txBody>
      </p:sp>
    </p:spTree>
    <p:extLst>
      <p:ext uri="{BB962C8B-B14F-4D97-AF65-F5344CB8AC3E}">
        <p14:creationId xmlns:p14="http://schemas.microsoft.com/office/powerpoint/2010/main" val="2424553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97392-728C-543D-8316-2CE2F860A616}"/>
              </a:ext>
            </a:extLst>
          </p:cNvPr>
          <p:cNvSpPr>
            <a:spLocks noGrp="1"/>
          </p:cNvSpPr>
          <p:nvPr>
            <p:ph type="title"/>
          </p:nvPr>
        </p:nvSpPr>
        <p:spPr/>
        <p:txBody>
          <a:bodyPr/>
          <a:lstStyle/>
          <a:p>
            <a:pPr algn="ctr"/>
            <a:r>
              <a:rPr lang="en-US" b="1" dirty="0">
                <a:solidFill>
                  <a:srgbClr val="0070C0"/>
                </a:solidFill>
              </a:rPr>
              <a:t>AUTHORITY WITHOUT COURT ORDER</a:t>
            </a:r>
          </a:p>
        </p:txBody>
      </p:sp>
      <p:sp>
        <p:nvSpPr>
          <p:cNvPr id="3" name="Content Placeholder 2">
            <a:extLst>
              <a:ext uri="{FF2B5EF4-FFF2-40B4-BE49-F238E27FC236}">
                <a16:creationId xmlns:a16="http://schemas.microsoft.com/office/drawing/2014/main" id="{6DB5C579-D73F-81CD-B730-88B5617A2D1A}"/>
              </a:ext>
            </a:extLst>
          </p:cNvPr>
          <p:cNvSpPr>
            <a:spLocks noGrp="1"/>
          </p:cNvSpPr>
          <p:nvPr>
            <p:ph idx="1"/>
          </p:nvPr>
        </p:nvSpPr>
        <p:spPr/>
        <p:txBody>
          <a:bodyPr>
            <a:normAutofit lnSpcReduction="10000"/>
          </a:bodyPr>
          <a:lstStyle/>
          <a:p>
            <a:r>
              <a:rPr lang="en-US" dirty="0">
                <a:solidFill>
                  <a:srgbClr val="0070C0"/>
                </a:solidFill>
              </a:rPr>
              <a:t>§351.052</a:t>
            </a:r>
          </a:p>
          <a:p>
            <a:r>
              <a:rPr lang="en-US" dirty="0">
                <a:solidFill>
                  <a:srgbClr val="0070C0"/>
                </a:solidFill>
              </a:rPr>
              <a:t>Pay Insurance Premiums—Real Property Insurance, Personal Property Insurance, and Liability Insurance</a:t>
            </a:r>
          </a:p>
          <a:p>
            <a:r>
              <a:rPr lang="en-US" dirty="0">
                <a:solidFill>
                  <a:srgbClr val="0070C0"/>
                </a:solidFill>
              </a:rPr>
              <a:t>Pay Taxes</a:t>
            </a:r>
          </a:p>
          <a:p>
            <a:r>
              <a:rPr lang="en-US" dirty="0">
                <a:solidFill>
                  <a:srgbClr val="0070C0"/>
                </a:solidFill>
              </a:rPr>
              <a:t>Pay Bond Premiums</a:t>
            </a:r>
          </a:p>
          <a:p>
            <a:r>
              <a:rPr lang="en-US" dirty="0">
                <a:solidFill>
                  <a:srgbClr val="0070C0"/>
                </a:solidFill>
              </a:rPr>
              <a:t>Pay Court Costs</a:t>
            </a:r>
          </a:p>
          <a:p>
            <a:r>
              <a:rPr lang="en-US" dirty="0">
                <a:solidFill>
                  <a:srgbClr val="0070C0"/>
                </a:solidFill>
              </a:rPr>
              <a:t>Release a Lien Upon Maturity of the Debt</a:t>
            </a:r>
          </a:p>
          <a:p>
            <a:r>
              <a:rPr lang="en-US" dirty="0">
                <a:solidFill>
                  <a:srgbClr val="0070C0"/>
                </a:solidFill>
              </a:rPr>
              <a:t>Vote Stocks by Proxy</a:t>
            </a:r>
          </a:p>
          <a:p>
            <a:r>
              <a:rPr lang="en-US" dirty="0">
                <a:solidFill>
                  <a:srgbClr val="0070C0"/>
                </a:solidFill>
              </a:rPr>
              <a:t>Pay Calls and Assessments</a:t>
            </a:r>
          </a:p>
          <a:p>
            <a:endParaRPr lang="en-US" dirty="0">
              <a:solidFill>
                <a:srgbClr val="0070C0"/>
              </a:solidFill>
            </a:endParaRPr>
          </a:p>
        </p:txBody>
      </p:sp>
    </p:spTree>
    <p:extLst>
      <p:ext uri="{BB962C8B-B14F-4D97-AF65-F5344CB8AC3E}">
        <p14:creationId xmlns:p14="http://schemas.microsoft.com/office/powerpoint/2010/main" val="2308352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75591-D866-6781-70B4-759F8884B8BF}"/>
              </a:ext>
            </a:extLst>
          </p:cNvPr>
          <p:cNvSpPr>
            <a:spLocks noGrp="1"/>
          </p:cNvSpPr>
          <p:nvPr>
            <p:ph type="title"/>
          </p:nvPr>
        </p:nvSpPr>
        <p:spPr/>
        <p:txBody>
          <a:bodyPr/>
          <a:lstStyle/>
          <a:p>
            <a:pPr algn="ctr"/>
            <a:r>
              <a:rPr lang="en-US" b="1" dirty="0">
                <a:solidFill>
                  <a:srgbClr val="0070C0"/>
                </a:solidFill>
              </a:rPr>
              <a:t>AUTHORITY WITH COURT ORDER</a:t>
            </a:r>
          </a:p>
        </p:txBody>
      </p:sp>
      <p:sp>
        <p:nvSpPr>
          <p:cNvPr id="3" name="Content Placeholder 2">
            <a:extLst>
              <a:ext uri="{FF2B5EF4-FFF2-40B4-BE49-F238E27FC236}">
                <a16:creationId xmlns:a16="http://schemas.microsoft.com/office/drawing/2014/main" id="{1BCDECB0-C086-D2BA-00FC-3DB0769C2D81}"/>
              </a:ext>
            </a:extLst>
          </p:cNvPr>
          <p:cNvSpPr>
            <a:spLocks noGrp="1"/>
          </p:cNvSpPr>
          <p:nvPr>
            <p:ph idx="1"/>
          </p:nvPr>
        </p:nvSpPr>
        <p:spPr/>
        <p:txBody>
          <a:bodyPr/>
          <a:lstStyle/>
          <a:p>
            <a:r>
              <a:rPr lang="en-US" dirty="0">
                <a:solidFill>
                  <a:srgbClr val="0070C0"/>
                </a:solidFill>
              </a:rPr>
              <a:t>§351.051</a:t>
            </a:r>
          </a:p>
          <a:p>
            <a:r>
              <a:rPr lang="en-US" dirty="0">
                <a:solidFill>
                  <a:srgbClr val="0070C0"/>
                </a:solidFill>
              </a:rPr>
              <a:t>Ask for permission for everything else</a:t>
            </a:r>
          </a:p>
          <a:p>
            <a:pPr lvl="1"/>
            <a:r>
              <a:rPr lang="en-US" dirty="0">
                <a:solidFill>
                  <a:srgbClr val="0070C0"/>
                </a:solidFill>
              </a:rPr>
              <a:t>Monthly Allowance for Care and Maintenance of Property</a:t>
            </a:r>
          </a:p>
          <a:p>
            <a:pPr lvl="1"/>
            <a:r>
              <a:rPr lang="en-US" dirty="0">
                <a:solidFill>
                  <a:srgbClr val="0070C0"/>
                </a:solidFill>
              </a:rPr>
              <a:t>Hiring Professionals</a:t>
            </a:r>
          </a:p>
          <a:p>
            <a:pPr lvl="1"/>
            <a:r>
              <a:rPr lang="en-US" dirty="0">
                <a:solidFill>
                  <a:srgbClr val="0070C0"/>
                </a:solidFill>
              </a:rPr>
              <a:t>Selling Property</a:t>
            </a:r>
          </a:p>
          <a:p>
            <a:pPr lvl="1"/>
            <a:r>
              <a:rPr lang="en-US" dirty="0">
                <a:solidFill>
                  <a:srgbClr val="0070C0"/>
                </a:solidFill>
              </a:rPr>
              <a:t>Abandonment of Property</a:t>
            </a:r>
          </a:p>
          <a:p>
            <a:pPr lvl="1"/>
            <a:r>
              <a:rPr lang="en-US" dirty="0">
                <a:solidFill>
                  <a:srgbClr val="0070C0"/>
                </a:solidFill>
              </a:rPr>
              <a:t>Prosecuting and Defending Lawsuits</a:t>
            </a:r>
          </a:p>
          <a:p>
            <a:r>
              <a:rPr lang="en-US" dirty="0">
                <a:solidFill>
                  <a:srgbClr val="0070C0"/>
                </a:solidFill>
              </a:rPr>
              <a:t>File Applications for Authority with Invoices as Exhibits</a:t>
            </a:r>
          </a:p>
          <a:p>
            <a:pPr marL="0" indent="0">
              <a:buNone/>
            </a:pPr>
            <a:endParaRPr lang="en-US" dirty="0">
              <a:solidFill>
                <a:srgbClr val="0070C0"/>
              </a:solidFill>
            </a:endParaRPr>
          </a:p>
        </p:txBody>
      </p:sp>
    </p:spTree>
    <p:extLst>
      <p:ext uri="{BB962C8B-B14F-4D97-AF65-F5344CB8AC3E}">
        <p14:creationId xmlns:p14="http://schemas.microsoft.com/office/powerpoint/2010/main" val="3663259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F95E1-D74B-119E-F814-D3DB13893333}"/>
              </a:ext>
            </a:extLst>
          </p:cNvPr>
          <p:cNvSpPr>
            <a:spLocks noGrp="1"/>
          </p:cNvSpPr>
          <p:nvPr>
            <p:ph type="title"/>
          </p:nvPr>
        </p:nvSpPr>
        <p:spPr/>
        <p:txBody>
          <a:bodyPr/>
          <a:lstStyle/>
          <a:p>
            <a:pPr algn="ctr"/>
            <a:r>
              <a:rPr lang="en-US" b="1" dirty="0">
                <a:solidFill>
                  <a:srgbClr val="0070C0"/>
                </a:solidFill>
              </a:rPr>
              <a:t>PROHIBITED TRANSACTIONS</a:t>
            </a:r>
          </a:p>
        </p:txBody>
      </p:sp>
      <p:sp>
        <p:nvSpPr>
          <p:cNvPr id="3" name="Content Placeholder 2">
            <a:extLst>
              <a:ext uri="{FF2B5EF4-FFF2-40B4-BE49-F238E27FC236}">
                <a16:creationId xmlns:a16="http://schemas.microsoft.com/office/drawing/2014/main" id="{A201F775-D30F-566F-74A3-BB3325ECACAA}"/>
              </a:ext>
            </a:extLst>
          </p:cNvPr>
          <p:cNvSpPr>
            <a:spLocks noGrp="1"/>
          </p:cNvSpPr>
          <p:nvPr>
            <p:ph idx="1"/>
          </p:nvPr>
        </p:nvSpPr>
        <p:spPr/>
        <p:txBody>
          <a:bodyPr/>
          <a:lstStyle/>
          <a:p>
            <a:r>
              <a:rPr lang="en-US" dirty="0">
                <a:solidFill>
                  <a:srgbClr val="0070C0"/>
                </a:solidFill>
              </a:rPr>
              <a:t>Generally cannot purchase any estate property that you are selling on behalf of the Estate</a:t>
            </a:r>
          </a:p>
          <a:p>
            <a:r>
              <a:rPr lang="en-US" dirty="0">
                <a:solidFill>
                  <a:srgbClr val="0070C0"/>
                </a:solidFill>
              </a:rPr>
              <a:t>Exception for an executory contract signed by Decedent (§356.653)</a:t>
            </a:r>
          </a:p>
          <a:p>
            <a:r>
              <a:rPr lang="en-US" dirty="0">
                <a:solidFill>
                  <a:srgbClr val="0070C0"/>
                </a:solidFill>
              </a:rPr>
              <a:t>May purchase estate property if court determines that the sale is in the estate’s best interest  (§356.654)</a:t>
            </a:r>
          </a:p>
          <a:p>
            <a:pPr lvl="1"/>
            <a:r>
              <a:rPr lang="en-US" dirty="0">
                <a:solidFill>
                  <a:srgbClr val="0070C0"/>
                </a:solidFill>
              </a:rPr>
              <a:t>Notice by qualified delivery method to distributees and creditors</a:t>
            </a:r>
          </a:p>
          <a:p>
            <a:endParaRPr lang="en-US" dirty="0"/>
          </a:p>
        </p:txBody>
      </p:sp>
    </p:spTree>
    <p:extLst>
      <p:ext uri="{BB962C8B-B14F-4D97-AF65-F5344CB8AC3E}">
        <p14:creationId xmlns:p14="http://schemas.microsoft.com/office/powerpoint/2010/main" val="161621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3284</TotalTime>
  <Words>2883</Words>
  <Application>Microsoft Macintosh PowerPoint</Application>
  <PresentationFormat>Widescreen</PresentationFormat>
  <Paragraphs>285</Paragraphs>
  <Slides>52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Aptos</vt:lpstr>
      <vt:lpstr>Aptos Display</vt:lpstr>
      <vt:lpstr>Arial</vt:lpstr>
      <vt:lpstr>Calibri</vt:lpstr>
      <vt:lpstr>Office Theme</vt:lpstr>
      <vt:lpstr>MOTHER MAY I?  STATUTORY REQUIREMENTS AND PRACTICAL REALITIES OF DEPENDENT ADMINISTRATIONS</vt:lpstr>
      <vt:lpstr>DEPENDENT ADMINISTRATIONS</vt:lpstr>
      <vt:lpstr>THE BOND AND THE OATH</vt:lpstr>
      <vt:lpstr>IMMEDIATE ACTIONS</vt:lpstr>
      <vt:lpstr>PRACTICE TIPS</vt:lpstr>
      <vt:lpstr>INSURANCE</vt:lpstr>
      <vt:lpstr>AUTHORITY WITHOUT COURT ORDER</vt:lpstr>
      <vt:lpstr>AUTHORITY WITH COURT ORDER</vt:lpstr>
      <vt:lpstr>PROHIBITED TRANSACTIONS</vt:lpstr>
      <vt:lpstr>INVESTIGATE ASSETS</vt:lpstr>
      <vt:lpstr>THE INVENTORY</vt:lpstr>
      <vt:lpstr>FEDERAL INCOME TAXES</vt:lpstr>
      <vt:lpstr>FEDERAL INCOME TAXES</vt:lpstr>
      <vt:lpstr>FEDERAL INCOME TAXES</vt:lpstr>
      <vt:lpstr>FEDERAL INCOME TAXES</vt:lpstr>
      <vt:lpstr>FEDERAL INCOME TAXES</vt:lpstr>
      <vt:lpstr>PRACTICE TIPS</vt:lpstr>
      <vt:lpstr>NOTICE TO CREDITORS</vt:lpstr>
      <vt:lpstr>NOTICE TO COMPTROLLER</vt:lpstr>
      <vt:lpstr>PERMISSIVE NOTICES TO  UNSECURED CREDITORS </vt:lpstr>
      <vt:lpstr>UNSECURED CLAIMS</vt:lpstr>
      <vt:lpstr>UNSECURED CLAIMS</vt:lpstr>
      <vt:lpstr>UNSECURED CLAIMS</vt:lpstr>
      <vt:lpstr>UNSECURED CLAIMS</vt:lpstr>
      <vt:lpstr>SUIT ON REJECTED CLAIM</vt:lpstr>
      <vt:lpstr>AMENDED CLAIMS</vt:lpstr>
      <vt:lpstr>PRACTICE TIPS</vt:lpstr>
      <vt:lpstr>REQUIRED NOTICES TO  SECURED CREDITORS</vt:lpstr>
      <vt:lpstr>SECURED CLAIMS</vt:lpstr>
      <vt:lpstr>SECURED CLAIMS</vt:lpstr>
      <vt:lpstr>PRIORITY OF CLAIMS</vt:lpstr>
      <vt:lpstr>PRIORITY OF CLAIMS</vt:lpstr>
      <vt:lpstr>PRIORITY OF CLAIMS</vt:lpstr>
      <vt:lpstr>PRIORITY OF CLAIMS</vt:lpstr>
      <vt:lpstr>PRIORITY OF CLAIMS</vt:lpstr>
      <vt:lpstr>PRIORITY OF CLAIMS</vt:lpstr>
      <vt:lpstr>SALE OF REAL PROPERTY</vt:lpstr>
      <vt:lpstr>SALE OF REAL PROPERTY</vt:lpstr>
      <vt:lpstr>SALE OF REAL PROPERTY</vt:lpstr>
      <vt:lpstr>SALE OF REAL PROPERTY</vt:lpstr>
      <vt:lpstr>PRACTICE TIPS</vt:lpstr>
      <vt:lpstr>SALE OF REAL PROPERTY</vt:lpstr>
      <vt:lpstr>PRACTICE TIPS</vt:lpstr>
      <vt:lpstr>SALE OF PERSONAL PROPERTY</vt:lpstr>
      <vt:lpstr>SALE OF PERSONAL PROPERTY</vt:lpstr>
      <vt:lpstr>PRACTICE TIPS</vt:lpstr>
      <vt:lpstr>ANNUAL ACCOUNTS</vt:lpstr>
      <vt:lpstr>PRACTICE TIPS</vt:lpstr>
      <vt:lpstr>SUCCESSOR  ADMINISTRATOR</vt:lpstr>
      <vt:lpstr>FINAL ACCOUNT</vt:lpstr>
      <vt:lpstr>CLOSE ESTATE AND DISCHARGE BOND</vt:lpstr>
      <vt:lpstr>THE MAGIC BULLET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nwolff@wolfflawpllc.com</dc:creator>
  <cp:lastModifiedBy>nwolff@wolfflawpllc.com</cp:lastModifiedBy>
  <cp:revision>21</cp:revision>
  <dcterms:created xsi:type="dcterms:W3CDTF">2026-04-03T19:10:27Z</dcterms:created>
  <dcterms:modified xsi:type="dcterms:W3CDTF">2026-04-28T23:12:00Z</dcterms:modified>
</cp:coreProperties>
</file>