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10324" r:id="rId2"/>
    <p:sldId id="10261" r:id="rId3"/>
    <p:sldId id="10325" r:id="rId4"/>
    <p:sldId id="10366" r:id="rId5"/>
    <p:sldId id="10371" r:id="rId6"/>
    <p:sldId id="10367" r:id="rId7"/>
    <p:sldId id="10337" r:id="rId8"/>
    <p:sldId id="10338" r:id="rId9"/>
    <p:sldId id="10339" r:id="rId10"/>
    <p:sldId id="10340" r:id="rId11"/>
    <p:sldId id="10341" r:id="rId12"/>
    <p:sldId id="10342" r:id="rId13"/>
    <p:sldId id="10343" r:id="rId14"/>
    <p:sldId id="10344" r:id="rId15"/>
    <p:sldId id="10345" r:id="rId16"/>
    <p:sldId id="10346" r:id="rId17"/>
    <p:sldId id="10347" r:id="rId18"/>
    <p:sldId id="10348" r:id="rId19"/>
    <p:sldId id="10349" r:id="rId20"/>
    <p:sldId id="10357" r:id="rId21"/>
    <p:sldId id="10350" r:id="rId22"/>
    <p:sldId id="10351" r:id="rId23"/>
    <p:sldId id="10352" r:id="rId24"/>
    <p:sldId id="10368" r:id="rId25"/>
    <p:sldId id="10353" r:id="rId26"/>
    <p:sldId id="10354" r:id="rId27"/>
    <p:sldId id="10355" r:id="rId28"/>
    <p:sldId id="10369" r:id="rId29"/>
    <p:sldId id="10356" r:id="rId30"/>
    <p:sldId id="10370" r:id="rId31"/>
    <p:sldId id="10358" r:id="rId32"/>
    <p:sldId id="10359" r:id="rId33"/>
    <p:sldId id="10360" r:id="rId34"/>
    <p:sldId id="10361" r:id="rId35"/>
    <p:sldId id="10362" r:id="rId36"/>
    <p:sldId id="10363" r:id="rId37"/>
    <p:sldId id="10364" r:id="rId38"/>
    <p:sldId id="10365" r:id="rId39"/>
    <p:sldId id="285" r:id="rId40"/>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4A8B"/>
    <a:srgbClr val="51AE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90" d="100"/>
          <a:sy n="90" d="100"/>
        </p:scale>
        <p:origin x="1392" y="4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7A71F4F2-2C7D-44C9-A158-B43AC141C3A4}" type="datetimeFigureOut">
              <a:rPr lang="en-US" smtClean="0"/>
              <a:t>4/24/2026</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CD5DF08F-D728-4ED4-AF1F-3327BDB3A933}" type="slidenum">
              <a:rPr lang="en-US" smtClean="0"/>
              <a:t>‹#›</a:t>
            </a:fld>
            <a:endParaRPr lang="en-US"/>
          </a:p>
        </p:txBody>
      </p:sp>
    </p:spTree>
    <p:extLst>
      <p:ext uri="{BB962C8B-B14F-4D97-AF65-F5344CB8AC3E}">
        <p14:creationId xmlns:p14="http://schemas.microsoft.com/office/powerpoint/2010/main" val="453850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32966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546C9-E18A-ACBC-E97B-4EFA99CFFF18}"/>
            </a:ext>
          </a:extLst>
        </p:cNvPr>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A27CADB8-CB93-52EE-A68E-646EB5B8686F}"/>
              </a:ext>
            </a:extLst>
          </p:cNvPr>
          <p:cNvSpPr>
            <a:spLocks noGrp="1" noRot="1" noChangeAspect="1" noTextEdit="1"/>
          </p:cNvSpPr>
          <p:nvPr>
            <p:ph type="sldImg"/>
          </p:nvPr>
        </p:nvSpPr>
        <p:spPr bwMode="auto">
          <a:xfrm>
            <a:off x="236538" y="219075"/>
            <a:ext cx="6570662" cy="36957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E6C1589A-63F4-4536-D9DE-AD555FE8CA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ea typeface="ヒラギノ角ゴ Pro W3"/>
            </a:endParaRPr>
          </a:p>
        </p:txBody>
      </p:sp>
    </p:spTree>
    <p:extLst>
      <p:ext uri="{BB962C8B-B14F-4D97-AF65-F5344CB8AC3E}">
        <p14:creationId xmlns:p14="http://schemas.microsoft.com/office/powerpoint/2010/main" val="482210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787D7-E4D3-4E4D-E60C-6BCE07B5F0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C32DE7-5243-1484-EC52-11F3DF88E5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753EA6-6AC0-9ACE-8013-C53567891039}"/>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5" name="Footer Placeholder 4">
            <a:extLst>
              <a:ext uri="{FF2B5EF4-FFF2-40B4-BE49-F238E27FC236}">
                <a16:creationId xmlns:a16="http://schemas.microsoft.com/office/drawing/2014/main" id="{8B4163CA-C7CC-F89D-6EDE-A6E299E54F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1DD83B-DB22-0E11-02C3-D1E410CB53F9}"/>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1887907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A6057-3156-A532-B9D8-AC78C8A87F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1B6B8C-716C-8BE0-B5BB-D5B51915E2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3F4D8D-AC49-E4F3-B816-6A080DC9E338}"/>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5" name="Footer Placeholder 4">
            <a:extLst>
              <a:ext uri="{FF2B5EF4-FFF2-40B4-BE49-F238E27FC236}">
                <a16:creationId xmlns:a16="http://schemas.microsoft.com/office/drawing/2014/main" id="{1827F3EE-5A06-8481-B089-627B80BDC8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412284-31C7-127D-5972-F1094268B0AF}"/>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1632864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7719B9-0EBE-5BCD-E07C-B10C8761A8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C7996-63EB-D0BE-BF5E-10284182ED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4C3F85-44CA-AD44-4DE5-2B095EE59C0F}"/>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5" name="Footer Placeholder 4">
            <a:extLst>
              <a:ext uri="{FF2B5EF4-FFF2-40B4-BE49-F238E27FC236}">
                <a16:creationId xmlns:a16="http://schemas.microsoft.com/office/drawing/2014/main" id="{5B01D27A-3A52-B270-EA62-C7EB93175C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1BDAAA-1F85-1C0C-8943-4B085017BAE6}"/>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87575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Contents_slide">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2F6DBB39-B13C-4C58-891F-EA3891975742}"/>
              </a:ext>
            </a:extLst>
          </p:cNvPr>
          <p:cNvCxnSpPr/>
          <p:nvPr/>
        </p:nvCxnSpPr>
        <p:spPr bwMode="white">
          <a:xfrm>
            <a:off x="622462"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87C29A34-0472-4960-9E06-B6F5F71752ED}"/>
              </a:ext>
            </a:extLst>
          </p:cNvPr>
          <p:cNvSpPr/>
          <p:nvPr/>
        </p:nvSpPr>
        <p:spPr>
          <a:xfrm rot="16200000">
            <a:off x="5867401" y="533877"/>
            <a:ext cx="457200" cy="1219212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83" tIns="60941" rIns="121883" bIns="60941" anchor="ctr"/>
          <a:lstStyle/>
          <a:p>
            <a:pPr algn="ctr" defTabSz="457039" eaLnBrk="1" fontAlgn="auto" hangingPunct="1">
              <a:spcBef>
                <a:spcPts val="0"/>
              </a:spcBef>
              <a:spcAft>
                <a:spcPts val="0"/>
              </a:spcAft>
              <a:defRPr/>
            </a:pPr>
            <a:endParaRPr dirty="0"/>
          </a:p>
        </p:txBody>
      </p:sp>
      <p:sp>
        <p:nvSpPr>
          <p:cNvPr id="3" name="Content Placeholder 2"/>
          <p:cNvSpPr>
            <a:spLocks noGrp="1"/>
          </p:cNvSpPr>
          <p:nvPr>
            <p:ph idx="1"/>
          </p:nvPr>
        </p:nvSpPr>
        <p:spPr>
          <a:xfrm>
            <a:off x="839465" y="482600"/>
            <a:ext cx="10387055" cy="5689600"/>
          </a:xfrm>
        </p:spPr>
        <p:txBody>
          <a:bodyPr>
            <a:normAutofit/>
          </a:bodyPr>
          <a:lstStyle>
            <a:lvl1pPr>
              <a:defRPr sz="2799">
                <a:solidFill>
                  <a:srgbClr val="4D4D4D"/>
                </a:solidFill>
              </a:defRPr>
            </a:lvl1pPr>
            <a:lvl2pPr>
              <a:defRPr sz="2399">
                <a:solidFill>
                  <a:srgbClr val="4D4D4D"/>
                </a:solidFill>
              </a:defRPr>
            </a:lvl2pPr>
            <a:lvl3pPr>
              <a:defRPr sz="2000">
                <a:solidFill>
                  <a:srgbClr val="4D4D4D"/>
                </a:solidFill>
              </a:defRPr>
            </a:lvl3pPr>
            <a:lvl4pPr>
              <a:defRPr sz="1866">
                <a:solidFill>
                  <a:srgbClr val="4D4D4D"/>
                </a:solidFill>
              </a:defRPr>
            </a:lvl4pPr>
            <a:lvl5pPr>
              <a:defRPr sz="1866">
                <a:solidFill>
                  <a:srgbClr val="4D4D4D"/>
                </a:solidFill>
              </a:defRPr>
            </a:lvl5pPr>
            <a:lvl6pPr>
              <a:defRPr sz="1866"/>
            </a:lvl6pPr>
            <a:lvl7pPr>
              <a:defRPr sz="1866"/>
            </a:lvl7pPr>
            <a:lvl8pPr>
              <a:defRPr sz="1866" baseline="0"/>
            </a:lvl8pPr>
            <a:lvl9pPr>
              <a:defRPr sz="1866" baseline="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9" name="Slide Number Placeholder 6">
            <a:extLst>
              <a:ext uri="{FF2B5EF4-FFF2-40B4-BE49-F238E27FC236}">
                <a16:creationId xmlns:a16="http://schemas.microsoft.com/office/drawing/2014/main" id="{6585733C-FCBD-40CA-BCB6-972756DBE001}"/>
              </a:ext>
            </a:extLst>
          </p:cNvPr>
          <p:cNvSpPr>
            <a:spLocks noGrp="1"/>
          </p:cNvSpPr>
          <p:nvPr>
            <p:ph type="sldNum" sz="quarter" idx="10"/>
          </p:nvPr>
        </p:nvSpPr>
        <p:spPr>
          <a:xfrm>
            <a:off x="11466973" y="6403519"/>
            <a:ext cx="609759" cy="457200"/>
          </a:xfrm>
        </p:spPr>
        <p:txBody>
          <a:bodyPr/>
          <a:lstStyle>
            <a:lvl1pPr>
              <a:defRPr sz="1600">
                <a:solidFill>
                  <a:schemeClr val="bg1"/>
                </a:solidFill>
                <a:latin typeface="Univers Condensed" panose="020B0506020202050204" pitchFamily="34" charset="0"/>
              </a:defRPr>
            </a:lvl1pPr>
          </a:lstStyle>
          <a:p>
            <a:pPr>
              <a:defRPr/>
            </a:pPr>
            <a:fld id="{E5C1693B-EA25-4712-870B-832F50059B16}" type="slidenum">
              <a:rPr lang="en-US" altLang="en-US" smtClean="0"/>
              <a:pPr>
                <a:defRPr/>
              </a:pPr>
              <a:t>‹#›</a:t>
            </a:fld>
            <a:endParaRPr lang="en-US" altLang="en-US" dirty="0"/>
          </a:p>
        </p:txBody>
      </p:sp>
      <p:sp>
        <p:nvSpPr>
          <p:cNvPr id="2" name="Slide Number Placeholder 6">
            <a:extLst>
              <a:ext uri="{FF2B5EF4-FFF2-40B4-BE49-F238E27FC236}">
                <a16:creationId xmlns:a16="http://schemas.microsoft.com/office/drawing/2014/main" id="{DFB8C455-96F0-6C37-121C-4730C499E4D9}"/>
              </a:ext>
            </a:extLst>
          </p:cNvPr>
          <p:cNvSpPr txBox="1">
            <a:spLocks/>
          </p:cNvSpPr>
          <p:nvPr userDrawn="1"/>
        </p:nvSpPr>
        <p:spPr>
          <a:xfrm>
            <a:off x="1864559" y="6465866"/>
            <a:ext cx="3137006" cy="334713"/>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defTabSz="457200" rtl="0" eaLnBrk="1" fontAlgn="base" hangingPunct="1">
              <a:spcBef>
                <a:spcPct val="0"/>
              </a:spcBef>
              <a:spcAft>
                <a:spcPct val="0"/>
              </a:spcAft>
              <a:defRPr sz="1600" kern="1200">
                <a:solidFill>
                  <a:srgbClr val="666666"/>
                </a:solidFill>
                <a:latin typeface="Euphemia" panose="020B0503040102020104" pitchFamily="34" charset="0"/>
                <a:ea typeface="ヒラギノ角ゴ Pro W3"/>
                <a:cs typeface="ヒラギノ角ゴ Pro W3"/>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ヒラギノ角ゴ Pro W3"/>
                <a:cs typeface="ヒラギノ角ゴ Pro W3"/>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ヒラギノ角ゴ Pro W3"/>
                <a:cs typeface="ヒラギノ角ゴ Pro W3"/>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ヒラギノ角ゴ Pro W3"/>
                <a:cs typeface="ヒラギノ角ゴ Pro W3"/>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ヒラギノ角ゴ Pro W3"/>
                <a:cs typeface="ヒラギノ角ゴ Pro W3"/>
              </a:defRPr>
            </a:lvl5pPr>
            <a:lvl6pPr marL="2286000" algn="l" defTabSz="914400" rtl="0" eaLnBrk="1" latinLnBrk="0" hangingPunct="1">
              <a:defRPr kern="1200">
                <a:solidFill>
                  <a:schemeClr val="tx1"/>
                </a:solidFill>
                <a:latin typeface="Calibri" panose="020F0502020204030204" pitchFamily="34" charset="0"/>
                <a:ea typeface="ヒラギノ角ゴ Pro W3"/>
                <a:cs typeface="ヒラギノ角ゴ Pro W3"/>
              </a:defRPr>
            </a:lvl6pPr>
            <a:lvl7pPr marL="2743200" algn="l" defTabSz="914400" rtl="0" eaLnBrk="1" latinLnBrk="0" hangingPunct="1">
              <a:defRPr kern="1200">
                <a:solidFill>
                  <a:schemeClr val="tx1"/>
                </a:solidFill>
                <a:latin typeface="Calibri" panose="020F0502020204030204" pitchFamily="34" charset="0"/>
                <a:ea typeface="ヒラギノ角ゴ Pro W3"/>
                <a:cs typeface="ヒラギノ角ゴ Pro W3"/>
              </a:defRPr>
            </a:lvl7pPr>
            <a:lvl8pPr marL="3200400" algn="l" defTabSz="914400" rtl="0" eaLnBrk="1" latinLnBrk="0" hangingPunct="1">
              <a:defRPr kern="1200">
                <a:solidFill>
                  <a:schemeClr val="tx1"/>
                </a:solidFill>
                <a:latin typeface="Calibri" panose="020F0502020204030204" pitchFamily="34" charset="0"/>
                <a:ea typeface="ヒラギノ角ゴ Pro W3"/>
                <a:cs typeface="ヒラギノ角ゴ Pro W3"/>
              </a:defRPr>
            </a:lvl8pPr>
            <a:lvl9pPr marL="3657600" algn="l" defTabSz="914400" rtl="0" eaLnBrk="1" latinLnBrk="0" hangingPunct="1">
              <a:defRPr kern="1200">
                <a:solidFill>
                  <a:schemeClr val="tx1"/>
                </a:solidFill>
                <a:latin typeface="Calibri" panose="020F0502020204030204" pitchFamily="34" charset="0"/>
                <a:ea typeface="ヒラギノ角ゴ Pro W3"/>
                <a:cs typeface="ヒラギノ角ゴ Pro W3"/>
              </a:defRPr>
            </a:lvl9pPr>
          </a:lstStyle>
          <a:p>
            <a:pPr algn="l">
              <a:defRPr/>
            </a:pPr>
            <a:endParaRPr lang="en-US" altLang="en-US" sz="1600" b="1" spc="50" baseline="0" dirty="0">
              <a:solidFill>
                <a:schemeClr val="accent3">
                  <a:lumMod val="60000"/>
                  <a:lumOff val="40000"/>
                </a:schemeClr>
              </a:solidFill>
              <a:latin typeface="Georgia" panose="02040502050405020303" pitchFamily="18" charset="0"/>
            </a:endParaRPr>
          </a:p>
        </p:txBody>
      </p:sp>
      <p:pic>
        <p:nvPicPr>
          <p:cNvPr id="6" name="Picture 5" descr="A black and white sign with white letters&#10;&#10;Description automatically generated">
            <a:extLst>
              <a:ext uri="{FF2B5EF4-FFF2-40B4-BE49-F238E27FC236}">
                <a16:creationId xmlns:a16="http://schemas.microsoft.com/office/drawing/2014/main" id="{7C36D471-2784-B34E-6362-895AD4EAE979}"/>
              </a:ext>
            </a:extLst>
          </p:cNvPr>
          <p:cNvPicPr>
            <a:picLocks noChangeAspect="1"/>
          </p:cNvPicPr>
          <p:nvPr userDrawn="1"/>
        </p:nvPicPr>
        <p:blipFill rotWithShape="1">
          <a:blip r:embed="rId2"/>
          <a:srcRect t="-1" b="16380"/>
          <a:stretch/>
        </p:blipFill>
        <p:spPr>
          <a:xfrm>
            <a:off x="223298" y="6448434"/>
            <a:ext cx="950880" cy="365760"/>
          </a:xfrm>
          <a:prstGeom prst="rect">
            <a:avLst/>
          </a:prstGeom>
        </p:spPr>
      </p:pic>
    </p:spTree>
    <p:extLst>
      <p:ext uri="{BB962C8B-B14F-4D97-AF65-F5344CB8AC3E}">
        <p14:creationId xmlns:p14="http://schemas.microsoft.com/office/powerpoint/2010/main" val="4197907099"/>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421D3-9EB2-5FE5-7339-1869A46183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9FFF29-3495-0634-DE67-3DF2CAF7E1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BC6F6D-4A49-0DB7-0D82-37D61FB17DF1}"/>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5" name="Footer Placeholder 4">
            <a:extLst>
              <a:ext uri="{FF2B5EF4-FFF2-40B4-BE49-F238E27FC236}">
                <a16:creationId xmlns:a16="http://schemas.microsoft.com/office/drawing/2014/main" id="{DB555272-92AE-EE6C-0549-34C7F81344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9618A6-8347-FA87-568D-99A32D19ED66}"/>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1755779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8395D-F512-09DB-51B5-5D04F3240F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4ECFA3-C97A-266E-9A2D-683F5800161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88DBEF-311B-605C-C480-2EBC63020A82}"/>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5" name="Footer Placeholder 4">
            <a:extLst>
              <a:ext uri="{FF2B5EF4-FFF2-40B4-BE49-F238E27FC236}">
                <a16:creationId xmlns:a16="http://schemas.microsoft.com/office/drawing/2014/main" id="{74B24E6D-3259-55D6-796A-6424A8C5E8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92722D-F042-D477-AE95-91C6C74CCC1D}"/>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2932147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C5BA3-3327-A754-90C8-B0C635235B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FC51E0-F4FA-79B5-71B7-F3012A1721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9C5458-E48D-A989-9C99-A41ED0D776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79BD91-0206-7C39-515A-ADE37A8C792A}"/>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6" name="Footer Placeholder 5">
            <a:extLst>
              <a:ext uri="{FF2B5EF4-FFF2-40B4-BE49-F238E27FC236}">
                <a16:creationId xmlns:a16="http://schemas.microsoft.com/office/drawing/2014/main" id="{17894847-E52A-C232-456C-586915EE54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383B01-8980-AEC8-0BCA-8A08C1830073}"/>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2236612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57035-5CA2-B5F5-E802-54FF17F43D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43F48D-D4C9-609E-CB0C-3A5E8BF1BA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45BE7B7-C3CA-8526-8BBD-7995DB0700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DA9BF6-728B-4738-6601-B23B2F7DDE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767DE8-6646-80E8-7CF7-F4CF1F9B1A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0A025B-6CAA-8F58-1D6C-940D72463EBB}"/>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8" name="Footer Placeholder 7">
            <a:extLst>
              <a:ext uri="{FF2B5EF4-FFF2-40B4-BE49-F238E27FC236}">
                <a16:creationId xmlns:a16="http://schemas.microsoft.com/office/drawing/2014/main" id="{1CA361D8-B617-D916-6B51-27016C003B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BDBEF3-4B49-722C-0CE7-11BE817F1909}"/>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592877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B41A9-398F-49D5-190B-629C8313CC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0F387E1-DEAD-9410-9AEB-AD4312841F76}"/>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4" name="Footer Placeholder 3">
            <a:extLst>
              <a:ext uri="{FF2B5EF4-FFF2-40B4-BE49-F238E27FC236}">
                <a16:creationId xmlns:a16="http://schemas.microsoft.com/office/drawing/2014/main" id="{078C9488-0C7D-B15D-CDE2-9A56557D53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FE5BAE-633A-D949-E086-003B0DE646E5}"/>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2969766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D40ED-5D1C-517A-D75F-77BD58058BED}"/>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3" name="Footer Placeholder 2">
            <a:extLst>
              <a:ext uri="{FF2B5EF4-FFF2-40B4-BE49-F238E27FC236}">
                <a16:creationId xmlns:a16="http://schemas.microsoft.com/office/drawing/2014/main" id="{339C4853-26EF-DB01-774B-AFAD8975B3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1C8E36-AD1D-53E8-F69A-7003DA32A565}"/>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153983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27422-01E7-6659-683C-D039F09C19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B4D3123-79B6-4850-51B4-6DE90BAF71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042955-C9DF-C138-7280-260CF01D0D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AEF834-EBD6-5E81-A565-AE6EB6614BDD}"/>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6" name="Footer Placeholder 5">
            <a:extLst>
              <a:ext uri="{FF2B5EF4-FFF2-40B4-BE49-F238E27FC236}">
                <a16:creationId xmlns:a16="http://schemas.microsoft.com/office/drawing/2014/main" id="{7265BFB2-E7A2-AE79-82A4-2C76A3B672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F845AF-05B0-A9DE-86D9-1DD91ECB77D2}"/>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1910394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FC96E-62BD-5466-DA6E-9243FEC625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AC4886E-0A9B-C49A-88F6-2B84AD1E81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2ABF9A-DB7E-8C81-1655-24DA9EF53D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50E9F5-4020-F338-F03C-C3EF8BA29DC3}"/>
              </a:ext>
            </a:extLst>
          </p:cNvPr>
          <p:cNvSpPr>
            <a:spLocks noGrp="1"/>
          </p:cNvSpPr>
          <p:nvPr>
            <p:ph type="dt" sz="half" idx="10"/>
          </p:nvPr>
        </p:nvSpPr>
        <p:spPr/>
        <p:txBody>
          <a:bodyPr/>
          <a:lstStyle/>
          <a:p>
            <a:fld id="{CA5859AF-E548-4E48-9A9E-BD75A3ECC445}" type="datetimeFigureOut">
              <a:rPr lang="en-US" smtClean="0"/>
              <a:t>4/24/2026</a:t>
            </a:fld>
            <a:endParaRPr lang="en-US"/>
          </a:p>
        </p:txBody>
      </p:sp>
      <p:sp>
        <p:nvSpPr>
          <p:cNvPr id="6" name="Footer Placeholder 5">
            <a:extLst>
              <a:ext uri="{FF2B5EF4-FFF2-40B4-BE49-F238E27FC236}">
                <a16:creationId xmlns:a16="http://schemas.microsoft.com/office/drawing/2014/main" id="{BDB28CE6-7FE5-A7A5-E64A-4AACB52DFF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9CCF6E-CC74-D472-8FD9-FC4179A21E14}"/>
              </a:ext>
            </a:extLst>
          </p:cNvPr>
          <p:cNvSpPr>
            <a:spLocks noGrp="1"/>
          </p:cNvSpPr>
          <p:nvPr>
            <p:ph type="sldNum" sz="quarter" idx="12"/>
          </p:nvPr>
        </p:nvSpPr>
        <p:spPr/>
        <p:txBody>
          <a:bodyPr/>
          <a:lstStyle/>
          <a:p>
            <a:fld id="{16A52B7D-A9B1-442B-A70C-7C77A586CA1C}" type="slidenum">
              <a:rPr lang="en-US" smtClean="0"/>
              <a:t>‹#›</a:t>
            </a:fld>
            <a:endParaRPr lang="en-US"/>
          </a:p>
        </p:txBody>
      </p:sp>
    </p:spTree>
    <p:extLst>
      <p:ext uri="{BB962C8B-B14F-4D97-AF65-F5344CB8AC3E}">
        <p14:creationId xmlns:p14="http://schemas.microsoft.com/office/powerpoint/2010/main" val="4222602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25B18D-1D5D-D56F-2FE7-912EA14A33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2D65BF-A9CF-A64E-A00E-DAEF754E85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90F43D-37A7-FEAF-D161-F186DF059A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A5859AF-E548-4E48-9A9E-BD75A3ECC445}" type="datetimeFigureOut">
              <a:rPr lang="en-US" smtClean="0"/>
              <a:t>4/24/2026</a:t>
            </a:fld>
            <a:endParaRPr lang="en-US"/>
          </a:p>
        </p:txBody>
      </p:sp>
      <p:sp>
        <p:nvSpPr>
          <p:cNvPr id="5" name="Footer Placeholder 4">
            <a:extLst>
              <a:ext uri="{FF2B5EF4-FFF2-40B4-BE49-F238E27FC236}">
                <a16:creationId xmlns:a16="http://schemas.microsoft.com/office/drawing/2014/main" id="{F5ABECCC-DF23-1CE9-21EC-EA669EAF8D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FE72756-832C-E13A-6071-DE149C7856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6A52B7D-A9B1-442B-A70C-7C77A586CA1C}" type="slidenum">
              <a:rPr lang="en-US" smtClean="0"/>
              <a:t>‹#›</a:t>
            </a:fld>
            <a:endParaRPr lang="en-US"/>
          </a:p>
        </p:txBody>
      </p:sp>
    </p:spTree>
    <p:extLst>
      <p:ext uri="{BB962C8B-B14F-4D97-AF65-F5344CB8AC3E}">
        <p14:creationId xmlns:p14="http://schemas.microsoft.com/office/powerpoint/2010/main" val="780642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svg"/><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8.jpeg"/><Relationship Id="rId2" Type="http://schemas.openxmlformats.org/officeDocument/2006/relationships/image" Target="../media/image4.sv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7.sv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44A8B"/>
        </a:solidFill>
        <a:effectLst/>
      </p:bgPr>
    </p:bg>
    <p:spTree>
      <p:nvGrpSpPr>
        <p:cNvPr id="1" name=""/>
        <p:cNvGrpSpPr/>
        <p:nvPr/>
      </p:nvGrpSpPr>
      <p:grpSpPr>
        <a:xfrm>
          <a:off x="0" y="0"/>
          <a:ext cx="0" cy="0"/>
          <a:chOff x="0" y="0"/>
          <a:chExt cx="0" cy="0"/>
        </a:xfrm>
      </p:grpSpPr>
      <p:sp>
        <p:nvSpPr>
          <p:cNvPr id="2" name="Freeform 2"/>
          <p:cNvSpPr/>
          <p:nvPr/>
        </p:nvSpPr>
        <p:spPr>
          <a:xfrm flipH="1" flipV="1">
            <a:off x="0" y="1120719"/>
            <a:ext cx="5226195" cy="917633"/>
          </a:xfrm>
          <a:custGeom>
            <a:avLst/>
            <a:gdLst/>
            <a:ahLst/>
            <a:cxnLst/>
            <a:rect l="l" t="t" r="r" b="b"/>
            <a:pathLst>
              <a:path w="8954481" h="1511069">
                <a:moveTo>
                  <a:pt x="8954481" y="1511069"/>
                </a:moveTo>
                <a:lnTo>
                  <a:pt x="0" y="1511069"/>
                </a:lnTo>
                <a:lnTo>
                  <a:pt x="0" y="0"/>
                </a:lnTo>
                <a:lnTo>
                  <a:pt x="8954481" y="0"/>
                </a:lnTo>
                <a:lnTo>
                  <a:pt x="8954481" y="1511069"/>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solidFill>
                <a:schemeClr val="tx1">
                  <a:lumMod val="75000"/>
                  <a:lumOff val="25000"/>
                </a:schemeClr>
              </a:solidFill>
            </a:endParaRPr>
          </a:p>
        </p:txBody>
      </p:sp>
      <p:sp>
        <p:nvSpPr>
          <p:cNvPr id="3" name="TextBox 3"/>
          <p:cNvSpPr txBox="1"/>
          <p:nvPr/>
        </p:nvSpPr>
        <p:spPr>
          <a:xfrm>
            <a:off x="521390" y="2968479"/>
            <a:ext cx="9409609" cy="1179810"/>
          </a:xfrm>
          <a:prstGeom prst="rect">
            <a:avLst/>
          </a:prstGeom>
        </p:spPr>
        <p:txBody>
          <a:bodyPr wrap="square" lIns="0" tIns="0" rIns="0" bIns="0" rtlCol="0" anchor="t">
            <a:spAutoFit/>
          </a:bodyPr>
          <a:lstStyle/>
          <a:p>
            <a:pPr>
              <a:lnSpc>
                <a:spcPts val="4630"/>
              </a:lnSpc>
            </a:pPr>
            <a:r>
              <a:rPr lang="en-US" sz="4000" b="1" dirty="0">
                <a:solidFill>
                  <a:schemeClr val="bg1"/>
                </a:solidFill>
                <a:latin typeface="Poppins" panose="00000500000000000000" pitchFamily="2" charset="0"/>
                <a:cs typeface="Poppins" panose="00000500000000000000" pitchFamily="2" charset="0"/>
              </a:rPr>
              <a:t>Squeeze and Freeze Planning with 678 Trusts</a:t>
            </a:r>
            <a:endParaRPr lang="en-US" sz="4000" b="1" dirty="0">
              <a:solidFill>
                <a:schemeClr val="bg1"/>
              </a:solidFill>
              <a:latin typeface="Poppins" panose="00000500000000000000" pitchFamily="2" charset="0"/>
              <a:ea typeface="Poppins Bold"/>
              <a:cs typeface="Poppins" panose="00000500000000000000" pitchFamily="2" charset="0"/>
              <a:sym typeface="Poppins Bold"/>
            </a:endParaRPr>
          </a:p>
        </p:txBody>
      </p:sp>
      <p:sp>
        <p:nvSpPr>
          <p:cNvPr id="5" name="TextBox 5"/>
          <p:cNvSpPr txBox="1"/>
          <p:nvPr/>
        </p:nvSpPr>
        <p:spPr>
          <a:xfrm>
            <a:off x="537955" y="5078416"/>
            <a:ext cx="3800815" cy="1317733"/>
          </a:xfrm>
          <a:prstGeom prst="rect">
            <a:avLst/>
          </a:prstGeom>
        </p:spPr>
        <p:txBody>
          <a:bodyPr lIns="0" tIns="0" rIns="0" bIns="0" rtlCol="0" anchor="t">
            <a:spAutoFit/>
          </a:bodyPr>
          <a:lstStyle/>
          <a:p>
            <a:pPr>
              <a:lnSpc>
                <a:spcPts val="2628"/>
              </a:lnSpc>
            </a:pPr>
            <a:r>
              <a:rPr lang="en-US" sz="1877" b="1" dirty="0">
                <a:solidFill>
                  <a:srgbClr val="F9F9F9"/>
                </a:solidFill>
                <a:latin typeface="Poppins Bold"/>
                <a:ea typeface="Poppins Bold"/>
                <a:cs typeface="Poppins Bold"/>
                <a:sym typeface="Poppins Bold"/>
              </a:rPr>
              <a:t>John Hunter, JD/CPA</a:t>
            </a:r>
          </a:p>
          <a:p>
            <a:pPr>
              <a:lnSpc>
                <a:spcPts val="2628"/>
              </a:lnSpc>
            </a:pPr>
            <a:r>
              <a:rPr lang="en-US" sz="1877" dirty="0">
                <a:solidFill>
                  <a:srgbClr val="F9F9F9"/>
                </a:solidFill>
                <a:latin typeface="Poppins"/>
                <a:ea typeface="Poppins"/>
                <a:cs typeface="Poppins"/>
                <a:sym typeface="Poppins"/>
              </a:rPr>
              <a:t>The Blum Firm​, PC</a:t>
            </a:r>
          </a:p>
          <a:p>
            <a:pPr>
              <a:lnSpc>
                <a:spcPts val="2628"/>
              </a:lnSpc>
            </a:pPr>
            <a:r>
              <a:rPr lang="en-US" sz="1877" dirty="0">
                <a:solidFill>
                  <a:srgbClr val="F9F9F9"/>
                </a:solidFill>
                <a:latin typeface="Poppins"/>
                <a:ea typeface="Poppins"/>
                <a:cs typeface="Poppins"/>
                <a:sym typeface="Poppins"/>
              </a:rPr>
              <a:t>(817) 334-0066 jhunter@theblumfirm.com </a:t>
            </a:r>
          </a:p>
        </p:txBody>
      </p:sp>
      <p:sp>
        <p:nvSpPr>
          <p:cNvPr id="6" name="TextBox 6"/>
          <p:cNvSpPr txBox="1"/>
          <p:nvPr/>
        </p:nvSpPr>
        <p:spPr>
          <a:xfrm>
            <a:off x="-69953" y="1244251"/>
            <a:ext cx="5226196" cy="670568"/>
          </a:xfrm>
          <a:prstGeom prst="rect">
            <a:avLst/>
          </a:prstGeom>
        </p:spPr>
        <p:txBody>
          <a:bodyPr wrap="square" lIns="0" tIns="0" rIns="0" bIns="0" rtlCol="0" anchor="t">
            <a:spAutoFit/>
          </a:bodyPr>
          <a:lstStyle/>
          <a:p>
            <a:pPr algn="ctr">
              <a:lnSpc>
                <a:spcPts val="2738"/>
              </a:lnSpc>
            </a:pPr>
            <a:r>
              <a:rPr lang="en-US" b="1" dirty="0">
                <a:solidFill>
                  <a:schemeClr val="bg1"/>
                </a:solidFill>
                <a:latin typeface="Poppins" panose="00000500000000000000" pitchFamily="2" charset="0"/>
                <a:cs typeface="Poppins" panose="00000500000000000000" pitchFamily="2" charset="0"/>
              </a:rPr>
              <a:t>North Texas Bench Bar Conference</a:t>
            </a:r>
          </a:p>
          <a:p>
            <a:pPr algn="ctr">
              <a:lnSpc>
                <a:spcPts val="2738"/>
              </a:lnSpc>
            </a:pPr>
            <a:r>
              <a:rPr lang="en-US" dirty="0">
                <a:solidFill>
                  <a:srgbClr val="F9F9F9"/>
                </a:solidFill>
                <a:latin typeface="Poppins"/>
                <a:ea typeface="Poppins"/>
                <a:cs typeface="Poppins"/>
                <a:sym typeface="Poppins"/>
              </a:rPr>
              <a:t>April 30, 2026</a:t>
            </a:r>
          </a:p>
        </p:txBody>
      </p:sp>
      <p:pic>
        <p:nvPicPr>
          <p:cNvPr id="8" name="Picture 7">
            <a:extLst>
              <a:ext uri="{FF2B5EF4-FFF2-40B4-BE49-F238E27FC236}">
                <a16:creationId xmlns:a16="http://schemas.microsoft.com/office/drawing/2014/main" id="{BE2A1DE7-8C5C-676B-9A9A-CD89B123CCD2}"/>
              </a:ext>
            </a:extLst>
          </p:cNvPr>
          <p:cNvPicPr>
            <a:picLocks noChangeAspect="1"/>
          </p:cNvPicPr>
          <p:nvPr/>
        </p:nvPicPr>
        <p:blipFill>
          <a:blip r:embed="rId3"/>
          <a:srcRect l="12317" t="25009" r="13331" b="23216"/>
          <a:stretch>
            <a:fillRect/>
          </a:stretch>
        </p:blipFill>
        <p:spPr>
          <a:xfrm>
            <a:off x="9039224" y="1120719"/>
            <a:ext cx="2333626" cy="125533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4BDA4-680F-C6B4-15BB-12075550893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FDAF2A77-86B8-07C1-817E-C23041A08D77}"/>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4215EBE9-F352-1F16-6790-B243F3868F86}"/>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FFE5AAD3-0DA3-A1E9-5329-E8086275D9B5}"/>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196A11D8-C582-5FF7-516F-F696AAD50274}"/>
              </a:ext>
            </a:extLst>
          </p:cNvPr>
          <p:cNvSpPr txBox="1"/>
          <p:nvPr/>
        </p:nvSpPr>
        <p:spPr>
          <a:xfrm>
            <a:off x="522348" y="1413063"/>
            <a:ext cx="5764152" cy="4031873"/>
          </a:xfrm>
          <a:prstGeom prst="rect">
            <a:avLst/>
          </a:prstGeom>
        </p:spPr>
        <p:txBody>
          <a:bodyPr wrap="square" lIns="0" tIns="0" rIns="0" bIns="0" rtlCol="0" anchor="t">
            <a:spAutoFit/>
          </a:bodyPr>
          <a:lstStyle/>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200" dirty="0">
                <a:latin typeface="Georgia" panose="02040502050405020303" pitchFamily="18" charset="0"/>
                <a:cs typeface="Arial" pitchFamily="34" charset="0"/>
              </a:rPr>
              <a:t>George and Sarah put their investment assets into an LP with an LLC as the general partner. </a:t>
            </a:r>
          </a:p>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200" dirty="0">
                <a:latin typeface="Georgia" panose="02040502050405020303" pitchFamily="18" charset="0"/>
                <a:cs typeface="Arial" pitchFamily="34" charset="0"/>
              </a:rPr>
              <a:t>George and Sarah are the initial limited partners of the LP, and they each own 50% of the LLC. </a:t>
            </a:r>
          </a:p>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200" dirty="0">
                <a:latin typeface="Georgia" panose="02040502050405020303" pitchFamily="18" charset="0"/>
                <a:cs typeface="Arial" pitchFamily="34" charset="0"/>
              </a:rPr>
              <a:t>Notice that they put an LLC “wrapper” around the real estate they owned outright before putting the real estate into the </a:t>
            </a:r>
            <a:r>
              <a:rPr lang="en-US" altLang="en-US" sz="2200" dirty="0" err="1">
                <a:latin typeface="Georgia" panose="02040502050405020303" pitchFamily="18" charset="0"/>
                <a:cs typeface="Arial" pitchFamily="34" charset="0"/>
              </a:rPr>
              <a:t>FLP</a:t>
            </a:r>
            <a:r>
              <a:rPr lang="en-US" altLang="en-US" sz="2200" dirty="0">
                <a:latin typeface="Georgia" panose="02040502050405020303" pitchFamily="18" charset="0"/>
                <a:cs typeface="Arial" pitchFamily="34" charset="0"/>
              </a:rPr>
              <a:t> to provide an extra layer of protection around a risky asset.</a:t>
            </a:r>
          </a:p>
        </p:txBody>
      </p:sp>
      <p:sp>
        <p:nvSpPr>
          <p:cNvPr id="13" name="TextBox 12">
            <a:extLst>
              <a:ext uri="{FF2B5EF4-FFF2-40B4-BE49-F238E27FC236}">
                <a16:creationId xmlns:a16="http://schemas.microsoft.com/office/drawing/2014/main" id="{C1AB5012-6DD6-9E64-1EFF-8DFD315853B3}"/>
              </a:ext>
            </a:extLst>
          </p:cNvPr>
          <p:cNvSpPr txBox="1"/>
          <p:nvPr/>
        </p:nvSpPr>
        <p:spPr>
          <a:xfrm>
            <a:off x="11701421" y="6330435"/>
            <a:ext cx="357809"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8</a:t>
            </a:r>
          </a:p>
        </p:txBody>
      </p:sp>
      <p:pic>
        <p:nvPicPr>
          <p:cNvPr id="8" name="Picture 7">
            <a:extLst>
              <a:ext uri="{FF2B5EF4-FFF2-40B4-BE49-F238E27FC236}">
                <a16:creationId xmlns:a16="http://schemas.microsoft.com/office/drawing/2014/main" id="{1C7C42DA-9A3C-E903-F344-A35C96C1FD41}"/>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pic>
        <p:nvPicPr>
          <p:cNvPr id="5" name="Picture 4">
            <a:extLst>
              <a:ext uri="{FF2B5EF4-FFF2-40B4-BE49-F238E27FC236}">
                <a16:creationId xmlns:a16="http://schemas.microsoft.com/office/drawing/2014/main" id="{89D7E528-0988-C501-0F5D-99103CF32AA0}"/>
              </a:ext>
            </a:extLst>
          </p:cNvPr>
          <p:cNvPicPr>
            <a:picLocks noChangeAspect="1"/>
          </p:cNvPicPr>
          <p:nvPr/>
        </p:nvPicPr>
        <p:blipFill>
          <a:blip r:embed="rId3"/>
          <a:stretch>
            <a:fillRect/>
          </a:stretch>
        </p:blipFill>
        <p:spPr>
          <a:xfrm>
            <a:off x="6946453" y="389392"/>
            <a:ext cx="4572000" cy="5555227"/>
          </a:xfrm>
          <a:prstGeom prst="rect">
            <a:avLst/>
          </a:prstGeom>
        </p:spPr>
      </p:pic>
      <p:sp>
        <p:nvSpPr>
          <p:cNvPr id="7" name="TextBox 6">
            <a:extLst>
              <a:ext uri="{FF2B5EF4-FFF2-40B4-BE49-F238E27FC236}">
                <a16:creationId xmlns:a16="http://schemas.microsoft.com/office/drawing/2014/main" id="{7FB7659D-744A-6EE9-0115-CAF989B3BE5B}"/>
              </a:ext>
            </a:extLst>
          </p:cNvPr>
          <p:cNvSpPr txBox="1"/>
          <p:nvPr/>
        </p:nvSpPr>
        <p:spPr>
          <a:xfrm>
            <a:off x="2055492" y="490637"/>
            <a:ext cx="5764152" cy="553998"/>
          </a:xfrm>
          <a:prstGeom prst="rect">
            <a:avLst/>
          </a:prstGeom>
        </p:spPr>
        <p:txBody>
          <a:bodyPr wrap="square" lIns="0" tIns="0" rIns="0" bIns="0" rtlCol="0" anchor="t">
            <a:spAutoFit/>
          </a:bodyPr>
          <a:lstStyle/>
          <a:p>
            <a:pPr marL="4675" defTabSz="457200">
              <a:spcBef>
                <a:spcPct val="0"/>
              </a:spcBef>
              <a:spcAft>
                <a:spcPts val="1200"/>
              </a:spcAft>
              <a:buClr>
                <a:schemeClr val="tx1">
                  <a:lumMod val="65000"/>
                  <a:lumOff val="35000"/>
                </a:schemeClr>
              </a:buClr>
              <a:buSzPct val="90000"/>
              <a:defRPr/>
            </a:pPr>
            <a:r>
              <a:rPr lang="en-US" altLang="en-US" sz="3600" b="1" dirty="0">
                <a:solidFill>
                  <a:srgbClr val="044A8B"/>
                </a:solidFill>
                <a:latin typeface="Poppins" panose="00000500000000000000" pitchFamily="2" charset="0"/>
                <a:cs typeface="Poppins" panose="00000500000000000000" pitchFamily="2" charset="0"/>
              </a:rPr>
              <a:t>Illustration</a:t>
            </a:r>
          </a:p>
        </p:txBody>
      </p:sp>
    </p:spTree>
    <p:extLst>
      <p:ext uri="{BB962C8B-B14F-4D97-AF65-F5344CB8AC3E}">
        <p14:creationId xmlns:p14="http://schemas.microsoft.com/office/powerpoint/2010/main" val="901409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DA07E-5C5F-C560-E3C4-78D8D662F05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0BA3E83-0B41-8B78-5EB5-714393E6657C}"/>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5670617E-D8E9-9AEA-8E59-BD2A823DB630}"/>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220168BB-3FCE-0C0C-2C59-CD4EF137B5D4}"/>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6EEC8615-35EC-F45A-7BE0-6A4A97122408}"/>
              </a:ext>
            </a:extLst>
          </p:cNvPr>
          <p:cNvSpPr txBox="1"/>
          <p:nvPr/>
        </p:nvSpPr>
        <p:spPr>
          <a:xfrm>
            <a:off x="584443" y="2170632"/>
            <a:ext cx="11023108" cy="3508653"/>
          </a:xfrm>
          <a:prstGeom prst="rect">
            <a:avLst/>
          </a:prstGeom>
        </p:spPr>
        <p:txBody>
          <a:bodyPr wrap="square" lIns="0" tIns="0" rIns="0" bIns="0" rtlCol="0" anchor="t">
            <a:spAutoFit/>
          </a:bodyPr>
          <a:lstStyle/>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rPr>
              <a:t>“</a:t>
            </a:r>
            <a:r>
              <a:rPr lang="en-US" altLang="en-US" dirty="0">
                <a:latin typeface="Georgia" panose="02040502050405020303" pitchFamily="18" charset="0"/>
                <a:cs typeface="Arial" pitchFamily="34" charset="0"/>
              </a:rPr>
              <a:t>Freeze” planning involves gifting and/or selling the limited partnership interests to a trust which is outside of the estate for estate tax purposes, such as an Intentionally Defective Grantor Trust, a 678 Trust, or a Spousal Lifetime Access Trust.</a:t>
            </a:r>
          </a:p>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George and Sarah choose to create an Intentionally Defective Grantor Trust to benefit their children (the “Children’s Trust”) and fund it by making gifts to the trust using a portion of each spouse’s lifetime gift tax exemption and GST tax exemption. </a:t>
            </a:r>
          </a:p>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With the trust structured as a grantor trust, the gift is “supercharged” because the grantors (George and Sarah) remain liable for the income tax attributable to the trust and pay the trust’s income taxes out of their own funds. This allows the trust assets to grow without being depleted by income taxes. </a:t>
            </a:r>
          </a:p>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The grantor trust status can be “toggled” off later if the client no longer wishes to bear the trust’s income tax liability.</a:t>
            </a:r>
          </a:p>
        </p:txBody>
      </p:sp>
      <p:sp>
        <p:nvSpPr>
          <p:cNvPr id="7" name="TextBox 7">
            <a:extLst>
              <a:ext uri="{FF2B5EF4-FFF2-40B4-BE49-F238E27FC236}">
                <a16:creationId xmlns:a16="http://schemas.microsoft.com/office/drawing/2014/main" id="{2998F04C-6700-C883-AC76-A265E731AFB9}"/>
              </a:ext>
            </a:extLst>
          </p:cNvPr>
          <p:cNvSpPr txBox="1"/>
          <p:nvPr/>
        </p:nvSpPr>
        <p:spPr>
          <a:xfrm>
            <a:off x="1417308" y="641320"/>
            <a:ext cx="9357379" cy="984885"/>
          </a:xfrm>
          <a:prstGeom prst="rect">
            <a:avLst/>
          </a:prstGeom>
        </p:spPr>
        <p:txBody>
          <a:bodyPr wrap="square" lIns="0" tIns="0" rIns="0" bIns="0" rtlCol="0" anchor="t">
            <a:spAutoFit/>
          </a:bodyPr>
          <a:lstStyle/>
          <a:p>
            <a:pPr algn="ctr"/>
            <a:r>
              <a:rPr lang="en-US" sz="3200" b="1" dirty="0">
                <a:solidFill>
                  <a:srgbClr val="044A8B"/>
                </a:solidFill>
                <a:latin typeface="Poppins" panose="00000500000000000000" pitchFamily="2" charset="0"/>
                <a:cs typeface="Poppins" panose="00000500000000000000" pitchFamily="2" charset="0"/>
              </a:rPr>
              <a:t>Stage 2: A Grantor Trust for the Children </a:t>
            </a:r>
            <a:br>
              <a:rPr lang="en-US" sz="3200" b="1" dirty="0">
                <a:solidFill>
                  <a:srgbClr val="044A8B"/>
                </a:solidFill>
                <a:latin typeface="Poppins" panose="00000500000000000000" pitchFamily="2" charset="0"/>
                <a:cs typeface="Poppins" panose="00000500000000000000" pitchFamily="2" charset="0"/>
              </a:rPr>
            </a:br>
            <a:r>
              <a:rPr lang="en-US" sz="3200" b="1" dirty="0">
                <a:solidFill>
                  <a:srgbClr val="044A8B"/>
                </a:solidFill>
                <a:latin typeface="Poppins" panose="00000500000000000000" pitchFamily="2" charset="0"/>
                <a:cs typeface="Poppins" panose="00000500000000000000" pitchFamily="2" charset="0"/>
              </a:rPr>
              <a:t>Begins the “Freeze”</a:t>
            </a:r>
          </a:p>
        </p:txBody>
      </p:sp>
      <p:sp>
        <p:nvSpPr>
          <p:cNvPr id="13" name="TextBox 12">
            <a:extLst>
              <a:ext uri="{FF2B5EF4-FFF2-40B4-BE49-F238E27FC236}">
                <a16:creationId xmlns:a16="http://schemas.microsoft.com/office/drawing/2014/main" id="{A63F5E81-464B-7EED-EF43-16B121A7E9B9}"/>
              </a:ext>
            </a:extLst>
          </p:cNvPr>
          <p:cNvSpPr txBox="1"/>
          <p:nvPr/>
        </p:nvSpPr>
        <p:spPr>
          <a:xfrm>
            <a:off x="11701421" y="6330435"/>
            <a:ext cx="357809"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9</a:t>
            </a:r>
          </a:p>
        </p:txBody>
      </p:sp>
      <p:pic>
        <p:nvPicPr>
          <p:cNvPr id="8" name="Picture 7">
            <a:extLst>
              <a:ext uri="{FF2B5EF4-FFF2-40B4-BE49-F238E27FC236}">
                <a16:creationId xmlns:a16="http://schemas.microsoft.com/office/drawing/2014/main" id="{9705B13B-562E-A957-EF75-8FE49BD208BF}"/>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401170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996DD-B0E7-E2B0-8A49-2E600F4AB8D5}"/>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4FD4D38C-BF38-577B-2F38-EC96C9A28408}"/>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638B3DB5-37A3-354D-124A-2D949B1A0636}"/>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51A6C877-3EA2-0F2A-A886-4AD4143B03DB}"/>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D6381818-0AB1-1FA4-DC0B-D270FE8E84A5}"/>
              </a:ext>
            </a:extLst>
          </p:cNvPr>
          <p:cNvSpPr txBox="1"/>
          <p:nvPr/>
        </p:nvSpPr>
        <p:spPr>
          <a:xfrm>
            <a:off x="906829" y="1035323"/>
            <a:ext cx="10378342" cy="4755148"/>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400" dirty="0">
                <a:latin typeface="Georgia" panose="02040502050405020303" pitchFamily="18" charset="0"/>
                <a:cs typeface="Arial" pitchFamily="34" charset="0"/>
              </a:rPr>
              <a:t>As beneficiaries of the Children’s Trust, George and Sarah’s children and their descendants would be entitled to distributions from the trust as necessary for their health, education, maintenance, and support (“HEMS”) needs. </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400" dirty="0">
                <a:latin typeface="Georgia" panose="02040502050405020303" pitchFamily="18" charset="0"/>
                <a:cs typeface="Arial" pitchFamily="34" charset="0"/>
              </a:rPr>
              <a:t>At a child’s death, he or she can be given a special power of appointment to direct the disposition of remaining trust assets.  </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400" dirty="0">
                <a:latin typeface="Georgia" panose="02040502050405020303" pitchFamily="18" charset="0"/>
                <a:cs typeface="Arial" pitchFamily="34" charset="0"/>
              </a:rPr>
              <a:t>By George and Sarah allocating GST exemption to their gifts, the assets in the trust can pass free of estate taxes from generation to generation so long as law allows.</a:t>
            </a:r>
          </a:p>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400" dirty="0">
                <a:latin typeface="Georgia" panose="02040502050405020303" pitchFamily="18" charset="0"/>
                <a:cs typeface="Arial" pitchFamily="34" charset="0"/>
              </a:rPr>
              <a:t>The assets in the trust are also protected from the children’s creditors and any divorcing spouses.</a:t>
            </a:r>
          </a:p>
        </p:txBody>
      </p:sp>
      <p:sp>
        <p:nvSpPr>
          <p:cNvPr id="13" name="TextBox 12">
            <a:extLst>
              <a:ext uri="{FF2B5EF4-FFF2-40B4-BE49-F238E27FC236}">
                <a16:creationId xmlns:a16="http://schemas.microsoft.com/office/drawing/2014/main" id="{CFA56679-65A0-BA01-11F2-9C2D3EA8F596}"/>
              </a:ext>
            </a:extLst>
          </p:cNvPr>
          <p:cNvSpPr txBox="1"/>
          <p:nvPr/>
        </p:nvSpPr>
        <p:spPr>
          <a:xfrm>
            <a:off x="11610753" y="6330435"/>
            <a:ext cx="448477"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10</a:t>
            </a:r>
          </a:p>
        </p:txBody>
      </p:sp>
      <p:pic>
        <p:nvPicPr>
          <p:cNvPr id="8" name="Picture 7">
            <a:extLst>
              <a:ext uri="{FF2B5EF4-FFF2-40B4-BE49-F238E27FC236}">
                <a16:creationId xmlns:a16="http://schemas.microsoft.com/office/drawing/2014/main" id="{C082A6BE-D202-BA4A-3D11-C971B47E894B}"/>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391914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D2D41-4F62-149E-FD3A-44D76F2D126D}"/>
            </a:ext>
          </a:extLst>
        </p:cNvPr>
        <p:cNvGrpSpPr/>
        <p:nvPr/>
      </p:nvGrpSpPr>
      <p:grpSpPr>
        <a:xfrm>
          <a:off x="0" y="0"/>
          <a:ext cx="0" cy="0"/>
          <a:chOff x="0" y="0"/>
          <a:chExt cx="0" cy="0"/>
        </a:xfrm>
      </p:grpSpPr>
      <p:sp>
        <p:nvSpPr>
          <p:cNvPr id="6" name="TextBox 6">
            <a:extLst>
              <a:ext uri="{FF2B5EF4-FFF2-40B4-BE49-F238E27FC236}">
                <a16:creationId xmlns:a16="http://schemas.microsoft.com/office/drawing/2014/main" id="{DAAAF7F9-76A9-A689-49A3-C13D88B5E51A}"/>
              </a:ext>
            </a:extLst>
          </p:cNvPr>
          <p:cNvSpPr txBox="1"/>
          <p:nvPr/>
        </p:nvSpPr>
        <p:spPr>
          <a:xfrm>
            <a:off x="884895" y="396096"/>
            <a:ext cx="10723196" cy="615553"/>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George and Sarah gift 13.5% of their </a:t>
            </a:r>
            <a:r>
              <a:rPr lang="en-US" altLang="en-US" sz="2000" dirty="0" err="1">
                <a:latin typeface="Georgia" panose="02040502050405020303" pitchFamily="18" charset="0"/>
                <a:cs typeface="Arial" pitchFamily="34" charset="0"/>
              </a:rPr>
              <a:t>FLP</a:t>
            </a:r>
            <a:r>
              <a:rPr lang="en-US" altLang="en-US" sz="2000" dirty="0">
                <a:latin typeface="Georgia" panose="02040502050405020303" pitchFamily="18" charset="0"/>
                <a:cs typeface="Arial" pitchFamily="34" charset="0"/>
              </a:rPr>
              <a:t> interests to fund the Children’s Trust, resulting in a gift of $2,632,500 from each of George and Sarah ($5,265,000 total). </a:t>
            </a:r>
          </a:p>
        </p:txBody>
      </p:sp>
      <p:sp>
        <p:nvSpPr>
          <p:cNvPr id="13" name="TextBox 12">
            <a:extLst>
              <a:ext uri="{FF2B5EF4-FFF2-40B4-BE49-F238E27FC236}">
                <a16:creationId xmlns:a16="http://schemas.microsoft.com/office/drawing/2014/main" id="{88B93089-1AED-C149-0392-41197E7A0A28}"/>
              </a:ext>
            </a:extLst>
          </p:cNvPr>
          <p:cNvSpPr txBox="1"/>
          <p:nvPr/>
        </p:nvSpPr>
        <p:spPr>
          <a:xfrm>
            <a:off x="11701421" y="6330435"/>
            <a:ext cx="357809" cy="369332"/>
          </a:xfrm>
          <a:prstGeom prst="rect">
            <a:avLst/>
          </a:prstGeom>
          <a:noFill/>
        </p:spPr>
        <p:txBody>
          <a:bodyPr wrap="square" rtlCol="0">
            <a:spAutoFit/>
          </a:bodyPr>
          <a:lstStyle/>
          <a:p>
            <a:r>
              <a:rPr lang="en-US" dirty="0">
                <a:latin typeface="Poppins" panose="00000500000000000000" pitchFamily="2" charset="0"/>
                <a:cs typeface="Poppins" panose="00000500000000000000" pitchFamily="2" charset="0"/>
              </a:rPr>
              <a:t>11</a:t>
            </a:r>
          </a:p>
        </p:txBody>
      </p:sp>
      <p:pic>
        <p:nvPicPr>
          <p:cNvPr id="8" name="Picture 7">
            <a:extLst>
              <a:ext uri="{FF2B5EF4-FFF2-40B4-BE49-F238E27FC236}">
                <a16:creationId xmlns:a16="http://schemas.microsoft.com/office/drawing/2014/main" id="{8314BF93-F35B-7216-652D-DD0E16475B10}"/>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graphicFrame>
        <p:nvGraphicFramePr>
          <p:cNvPr id="5" name="Table 4">
            <a:extLst>
              <a:ext uri="{FF2B5EF4-FFF2-40B4-BE49-F238E27FC236}">
                <a16:creationId xmlns:a16="http://schemas.microsoft.com/office/drawing/2014/main" id="{626624C7-4E72-E1B5-7444-BF76AF97E029}"/>
              </a:ext>
            </a:extLst>
          </p:cNvPr>
          <p:cNvGraphicFramePr>
            <a:graphicFrameLocks noGrp="1"/>
          </p:cNvGraphicFramePr>
          <p:nvPr>
            <p:extLst>
              <p:ext uri="{D42A27DB-BD31-4B8C-83A1-F6EECF244321}">
                <p14:modId xmlns:p14="http://schemas.microsoft.com/office/powerpoint/2010/main" val="3242599166"/>
              </p:ext>
            </p:extLst>
          </p:nvPr>
        </p:nvGraphicFramePr>
        <p:xfrm>
          <a:off x="3048000" y="1687962"/>
          <a:ext cx="6096000" cy="1323140"/>
        </p:xfrm>
        <a:graphic>
          <a:graphicData uri="http://schemas.openxmlformats.org/drawingml/2006/table">
            <a:tbl>
              <a:tblPr/>
              <a:tblGrid>
                <a:gridCol w="4060661">
                  <a:extLst>
                    <a:ext uri="{9D8B030D-6E8A-4147-A177-3AD203B41FA5}">
                      <a16:colId xmlns:a16="http://schemas.microsoft.com/office/drawing/2014/main" val="20000"/>
                    </a:ext>
                  </a:extLst>
                </a:gridCol>
                <a:gridCol w="2035339">
                  <a:extLst>
                    <a:ext uri="{9D8B030D-6E8A-4147-A177-3AD203B41FA5}">
                      <a16:colId xmlns:a16="http://schemas.microsoft.com/office/drawing/2014/main" val="20001"/>
                    </a:ext>
                  </a:extLst>
                </a:gridCol>
              </a:tblGrid>
              <a:tr h="330785">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400" dirty="0">
                          <a:solidFill>
                            <a:schemeClr val="tx1"/>
                          </a:solidFill>
                          <a:latin typeface="Poppins" panose="00000500000000000000" pitchFamily="2" charset="0"/>
                          <a:cs typeface="Poppins" panose="00000500000000000000" pitchFamily="2" charset="0"/>
                        </a:rPr>
                        <a:t>Underlying Assets</a:t>
                      </a:r>
                    </a:p>
                  </a:txBody>
                  <a:tcPr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400" dirty="0">
                          <a:solidFill>
                            <a:schemeClr val="tx1"/>
                          </a:solidFill>
                          <a:latin typeface="Poppins" panose="00000500000000000000" pitchFamily="2" charset="0"/>
                          <a:cs typeface="Poppins" panose="00000500000000000000" pitchFamily="2" charset="0"/>
                        </a:rPr>
                        <a:t>$60,000,000</a:t>
                      </a:r>
                    </a:p>
                  </a:txBody>
                  <a:tcPr marR="155448"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0"/>
                  </a:ext>
                </a:extLst>
              </a:tr>
              <a:tr h="330785">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400" dirty="0">
                          <a:solidFill>
                            <a:schemeClr val="tx1"/>
                          </a:solidFill>
                          <a:latin typeface="Poppins" panose="00000500000000000000" pitchFamily="2" charset="0"/>
                          <a:cs typeface="Poppins" panose="00000500000000000000" pitchFamily="2" charset="0"/>
                        </a:rPr>
                        <a:t>Less Valuation Discounts of 35%</a:t>
                      </a:r>
                    </a:p>
                  </a:txBody>
                  <a:tcPr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400" dirty="0">
                          <a:solidFill>
                            <a:schemeClr val="tx1"/>
                          </a:solidFill>
                          <a:latin typeface="Poppins" panose="00000500000000000000" pitchFamily="2" charset="0"/>
                          <a:cs typeface="Poppins" panose="00000500000000000000" pitchFamily="2" charset="0"/>
                        </a:rPr>
                        <a:t>(21,000,000)</a:t>
                      </a:r>
                    </a:p>
                  </a:txBody>
                  <a:tcPr marT="45731" marB="45731">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1"/>
                  </a:ext>
                </a:extLst>
              </a:tr>
              <a:tr h="330785">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400" dirty="0">
                          <a:solidFill>
                            <a:schemeClr val="tx1"/>
                          </a:solidFill>
                          <a:latin typeface="Poppins" panose="00000500000000000000" pitchFamily="2" charset="0"/>
                          <a:cs typeface="Poppins" panose="00000500000000000000" pitchFamily="2" charset="0"/>
                        </a:rPr>
                        <a:t>Value of FLP</a:t>
                      </a:r>
                    </a:p>
                  </a:txBody>
                  <a:tcPr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400" dirty="0">
                          <a:solidFill>
                            <a:schemeClr val="tx1"/>
                          </a:solidFill>
                          <a:latin typeface="Poppins" panose="00000500000000000000" pitchFamily="2" charset="0"/>
                          <a:cs typeface="Poppins" panose="00000500000000000000" pitchFamily="2" charset="0"/>
                        </a:rPr>
                        <a:t>39,000,000</a:t>
                      </a:r>
                    </a:p>
                  </a:txBody>
                  <a:tcPr marR="155448" marT="45731" marB="45731">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2"/>
                  </a:ext>
                </a:extLst>
              </a:tr>
              <a:tr h="330785">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400" dirty="0">
                          <a:solidFill>
                            <a:schemeClr val="tx1"/>
                          </a:solidFill>
                          <a:latin typeface="Poppins" panose="00000500000000000000" pitchFamily="2" charset="0"/>
                          <a:cs typeface="Poppins" panose="00000500000000000000" pitchFamily="2" charset="0"/>
                        </a:rPr>
                        <a:t>Value of</a:t>
                      </a:r>
                      <a:r>
                        <a:rPr lang="en-US" sz="1400" baseline="0" dirty="0">
                          <a:solidFill>
                            <a:schemeClr val="tx1"/>
                          </a:solidFill>
                          <a:latin typeface="Poppins" panose="00000500000000000000" pitchFamily="2" charset="0"/>
                          <a:cs typeface="Poppins" panose="00000500000000000000" pitchFamily="2" charset="0"/>
                        </a:rPr>
                        <a:t> 1/6 of FLP Interests</a:t>
                      </a:r>
                      <a:endParaRPr lang="en-US" sz="1400" dirty="0">
                        <a:solidFill>
                          <a:schemeClr val="tx1"/>
                        </a:solidFill>
                        <a:latin typeface="Poppins" panose="00000500000000000000" pitchFamily="2" charset="0"/>
                        <a:cs typeface="Poppins" panose="00000500000000000000" pitchFamily="2" charset="0"/>
                      </a:endParaRPr>
                    </a:p>
                  </a:txBody>
                  <a:tcPr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400" b="1" dirty="0">
                          <a:solidFill>
                            <a:schemeClr val="tx1"/>
                          </a:solidFill>
                          <a:latin typeface="Poppins" panose="00000500000000000000" pitchFamily="2" charset="0"/>
                          <a:cs typeface="Poppins" panose="00000500000000000000" pitchFamily="2" charset="0"/>
                        </a:rPr>
                        <a:t>$5,265,000</a:t>
                      </a:r>
                    </a:p>
                  </a:txBody>
                  <a:tcPr marR="155448"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3"/>
                  </a:ext>
                </a:extLst>
              </a:tr>
            </a:tbl>
          </a:graphicData>
        </a:graphic>
      </p:graphicFrame>
      <p:pic>
        <p:nvPicPr>
          <p:cNvPr id="7" name="Picture 6">
            <a:extLst>
              <a:ext uri="{FF2B5EF4-FFF2-40B4-BE49-F238E27FC236}">
                <a16:creationId xmlns:a16="http://schemas.microsoft.com/office/drawing/2014/main" id="{12A65EE9-17CD-14F2-05E3-6EACFAEA6429}"/>
              </a:ext>
            </a:extLst>
          </p:cNvPr>
          <p:cNvPicPr>
            <a:picLocks noChangeAspect="1"/>
          </p:cNvPicPr>
          <p:nvPr/>
        </p:nvPicPr>
        <p:blipFill>
          <a:blip r:embed="rId3"/>
          <a:stretch>
            <a:fillRect/>
          </a:stretch>
        </p:blipFill>
        <p:spPr>
          <a:xfrm>
            <a:off x="3137533" y="3687416"/>
            <a:ext cx="6217920" cy="3012351"/>
          </a:xfrm>
          <a:prstGeom prst="rect">
            <a:avLst/>
          </a:prstGeom>
        </p:spPr>
      </p:pic>
      <p:sp>
        <p:nvSpPr>
          <p:cNvPr id="2" name="TextBox 1">
            <a:extLst>
              <a:ext uri="{FF2B5EF4-FFF2-40B4-BE49-F238E27FC236}">
                <a16:creationId xmlns:a16="http://schemas.microsoft.com/office/drawing/2014/main" id="{E7DE2F2B-3D99-F478-E78E-E83B61190F8E}"/>
              </a:ext>
            </a:extLst>
          </p:cNvPr>
          <p:cNvSpPr txBox="1"/>
          <p:nvPr/>
        </p:nvSpPr>
        <p:spPr>
          <a:xfrm>
            <a:off x="3689350" y="5193591"/>
            <a:ext cx="831850" cy="600164"/>
          </a:xfrm>
          <a:prstGeom prst="rect">
            <a:avLst/>
          </a:prstGeom>
          <a:solidFill>
            <a:schemeClr val="bg1"/>
          </a:solidFill>
          <a:ln>
            <a:noFill/>
          </a:ln>
        </p:spPr>
        <p:txBody>
          <a:bodyPr wrap="square" rtlCol="0">
            <a:spAutoFit/>
          </a:bodyPr>
          <a:lstStyle/>
          <a:p>
            <a:r>
              <a:rPr lang="en-US" sz="1100" dirty="0"/>
              <a:t>43.25% LP (separate property)</a:t>
            </a:r>
          </a:p>
        </p:txBody>
      </p:sp>
      <p:sp>
        <p:nvSpPr>
          <p:cNvPr id="3" name="TextBox 2">
            <a:extLst>
              <a:ext uri="{FF2B5EF4-FFF2-40B4-BE49-F238E27FC236}">
                <a16:creationId xmlns:a16="http://schemas.microsoft.com/office/drawing/2014/main" id="{0B446211-AA07-78BA-104A-966AB823E2DD}"/>
              </a:ext>
            </a:extLst>
          </p:cNvPr>
          <p:cNvSpPr txBox="1"/>
          <p:nvPr/>
        </p:nvSpPr>
        <p:spPr>
          <a:xfrm>
            <a:off x="5988050" y="5178943"/>
            <a:ext cx="831850" cy="600164"/>
          </a:xfrm>
          <a:prstGeom prst="rect">
            <a:avLst/>
          </a:prstGeom>
          <a:solidFill>
            <a:schemeClr val="bg1"/>
          </a:solidFill>
          <a:ln>
            <a:noFill/>
          </a:ln>
        </p:spPr>
        <p:txBody>
          <a:bodyPr wrap="square" rtlCol="0">
            <a:spAutoFit/>
          </a:bodyPr>
          <a:lstStyle/>
          <a:p>
            <a:pPr algn="r"/>
            <a:r>
              <a:rPr lang="en-US" sz="1100" dirty="0"/>
              <a:t>43.25% LP (separate property)</a:t>
            </a:r>
          </a:p>
        </p:txBody>
      </p:sp>
      <p:sp>
        <p:nvSpPr>
          <p:cNvPr id="4" name="TextBox 3">
            <a:extLst>
              <a:ext uri="{FF2B5EF4-FFF2-40B4-BE49-F238E27FC236}">
                <a16:creationId xmlns:a16="http://schemas.microsoft.com/office/drawing/2014/main" id="{3F85EE29-C7A1-01DE-8234-DBBA5EE297B4}"/>
              </a:ext>
            </a:extLst>
          </p:cNvPr>
          <p:cNvSpPr txBox="1"/>
          <p:nvPr/>
        </p:nvSpPr>
        <p:spPr>
          <a:xfrm>
            <a:off x="7671751" y="5524398"/>
            <a:ext cx="831850" cy="261610"/>
          </a:xfrm>
          <a:prstGeom prst="rect">
            <a:avLst/>
          </a:prstGeom>
          <a:solidFill>
            <a:schemeClr val="bg1"/>
          </a:solidFill>
          <a:ln>
            <a:noFill/>
          </a:ln>
        </p:spPr>
        <p:txBody>
          <a:bodyPr wrap="square" rtlCol="0">
            <a:spAutoFit/>
          </a:bodyPr>
          <a:lstStyle/>
          <a:p>
            <a:pPr algn="r"/>
            <a:r>
              <a:rPr lang="en-US" sz="1100" dirty="0"/>
              <a:t>13.5% LP</a:t>
            </a:r>
          </a:p>
        </p:txBody>
      </p:sp>
    </p:spTree>
    <p:extLst>
      <p:ext uri="{BB962C8B-B14F-4D97-AF65-F5344CB8AC3E}">
        <p14:creationId xmlns:p14="http://schemas.microsoft.com/office/powerpoint/2010/main" val="1182089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E6449-A4DC-F9F6-B6F5-B52ACA964F5E}"/>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117002D1-2670-F144-FB48-8F591C26B0C0}"/>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27926859-D701-B208-A19F-61A7895081A1}"/>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F4BFEF53-7C74-9C78-4001-E984A42D186A}"/>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A08228FF-8C88-6837-A213-578AA98370C4}"/>
              </a:ext>
            </a:extLst>
          </p:cNvPr>
          <p:cNvSpPr txBox="1"/>
          <p:nvPr/>
        </p:nvSpPr>
        <p:spPr>
          <a:xfrm>
            <a:off x="687509" y="1902947"/>
            <a:ext cx="10816980" cy="3462486"/>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George and Sarah file Gift Tax Returns (Forms 709) to disclose the gifts.</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The IRS has 3 years from the date a Gift Tax Return is filed to assert a gift tax. (</a:t>
            </a:r>
            <a:r>
              <a:rPr lang="en-US" altLang="en-US" u="sng" dirty="0">
                <a:latin typeface="Georgia" panose="02040502050405020303" pitchFamily="18" charset="0"/>
                <a:cs typeface="Arial" pitchFamily="34" charset="0"/>
              </a:rPr>
              <a:t>Note</a:t>
            </a:r>
            <a:r>
              <a:rPr lang="en-US" altLang="en-US" dirty="0">
                <a:latin typeface="Georgia" panose="02040502050405020303" pitchFamily="18" charset="0"/>
                <a:cs typeface="Arial" pitchFamily="34" charset="0"/>
              </a:rPr>
              <a:t>: The statute of limitations is 6 years if gift amounts are underreported by more than 25%.)</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For the statute of limitations to begin, the disclosure must meet the requirements of Treasury Regulation Section 301.6501(c)-1(f)(2) for “adequate disclosure” which includes a copy of the trust agreement, the trust’s EIN, the identities and relationships of the transferors and  transferees, a description of the property, any consideration received in return, and a detailed description of the method and financial data used. </a:t>
            </a:r>
          </a:p>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In place of the detailed description of the method and data used, an appraisal report can be attached to the Gift Tax Return. </a:t>
            </a:r>
          </a:p>
        </p:txBody>
      </p:sp>
      <p:sp>
        <p:nvSpPr>
          <p:cNvPr id="7" name="TextBox 7">
            <a:extLst>
              <a:ext uri="{FF2B5EF4-FFF2-40B4-BE49-F238E27FC236}">
                <a16:creationId xmlns:a16="http://schemas.microsoft.com/office/drawing/2014/main" id="{C6007017-69F9-DBA9-9596-F6BCD9C9C2DB}"/>
              </a:ext>
            </a:extLst>
          </p:cNvPr>
          <p:cNvSpPr txBox="1"/>
          <p:nvPr/>
        </p:nvSpPr>
        <p:spPr>
          <a:xfrm>
            <a:off x="2675567" y="679420"/>
            <a:ext cx="6840865" cy="498598"/>
          </a:xfrm>
          <a:prstGeom prst="rect">
            <a:avLst/>
          </a:prstGeom>
        </p:spPr>
        <p:txBody>
          <a:bodyPr wrap="square" lIns="0" tIns="0" rIns="0" bIns="0" rtlCol="0" anchor="t">
            <a:spAutoFit/>
          </a:bodyPr>
          <a:lstStyle/>
          <a:p>
            <a:pPr lvl="0" eaLnBrk="0" fontAlgn="base" hangingPunct="0">
              <a:lnSpc>
                <a:spcPct val="90000"/>
              </a:lnSpc>
              <a:spcAft>
                <a:spcPts val="2400"/>
              </a:spcAft>
              <a:buClr>
                <a:prstClr val="black"/>
              </a:buClr>
              <a:defRPr/>
            </a:pPr>
            <a:r>
              <a:rPr lang="en-US" sz="3600" b="1" dirty="0">
                <a:solidFill>
                  <a:srgbClr val="044A8B"/>
                </a:solidFill>
                <a:latin typeface="Poppins" panose="00000500000000000000" pitchFamily="2" charset="0"/>
                <a:cs typeface="Poppins" panose="00000500000000000000" pitchFamily="2" charset="0"/>
              </a:rPr>
              <a:t>Disclosing the Gifts to the IRS</a:t>
            </a:r>
            <a:endParaRPr lang="en-US" altLang="en-US" sz="2800" b="1" dirty="0">
              <a:solidFill>
                <a:srgbClr val="044A8B"/>
              </a:solidFill>
              <a:latin typeface="Poppins" panose="00000500000000000000" pitchFamily="2" charset="0"/>
              <a:cs typeface="Poppins" panose="00000500000000000000" pitchFamily="2" charset="0"/>
            </a:endParaRPr>
          </a:p>
        </p:txBody>
      </p:sp>
      <p:sp>
        <p:nvSpPr>
          <p:cNvPr id="13" name="TextBox 12">
            <a:extLst>
              <a:ext uri="{FF2B5EF4-FFF2-40B4-BE49-F238E27FC236}">
                <a16:creationId xmlns:a16="http://schemas.microsoft.com/office/drawing/2014/main" id="{7B2981BD-30C9-D1A2-5A37-FD9E6C0DBBFE}"/>
              </a:ext>
            </a:extLst>
          </p:cNvPr>
          <p:cNvSpPr txBox="1"/>
          <p:nvPr/>
        </p:nvSpPr>
        <p:spPr>
          <a:xfrm>
            <a:off x="11642651" y="6330435"/>
            <a:ext cx="416579"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12</a:t>
            </a:r>
          </a:p>
        </p:txBody>
      </p:sp>
      <p:pic>
        <p:nvPicPr>
          <p:cNvPr id="8" name="Picture 7">
            <a:extLst>
              <a:ext uri="{FF2B5EF4-FFF2-40B4-BE49-F238E27FC236}">
                <a16:creationId xmlns:a16="http://schemas.microsoft.com/office/drawing/2014/main" id="{B8AEC9E7-AF8A-93D0-5874-531FA20ECDC8}"/>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895869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03984-B0C8-6940-5F38-61742EC9ED06}"/>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E54429EF-0A39-E8C2-A9A5-473880DB99DE}"/>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47068F96-26FC-337B-C1CB-F6118FA27D5F}"/>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6CCEAA45-DD7F-5911-8145-C55AE31D84DE}"/>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85BA558A-751E-8E7B-B3CA-3ACC3EF9565D}"/>
              </a:ext>
            </a:extLst>
          </p:cNvPr>
          <p:cNvSpPr txBox="1"/>
          <p:nvPr/>
        </p:nvSpPr>
        <p:spPr>
          <a:xfrm>
            <a:off x="668788" y="1753433"/>
            <a:ext cx="11023108" cy="4001095"/>
          </a:xfrm>
          <a:prstGeom prst="rect">
            <a:avLst/>
          </a:prstGeom>
        </p:spPr>
        <p:txBody>
          <a:bodyPr wrap="square" lIns="0" tIns="0" rIns="0" bIns="0" rtlCol="0" anchor="t">
            <a:spAutoFit/>
          </a:bodyPr>
          <a:lstStyle/>
          <a:p>
            <a:pPr>
              <a:spcBef>
                <a:spcPts val="0"/>
              </a:spcBef>
              <a:spcAft>
                <a:spcPts val="600"/>
              </a:spcAft>
            </a:pPr>
            <a:r>
              <a:rPr lang="en-US" altLang="en-US" sz="2000" b="1" dirty="0">
                <a:solidFill>
                  <a:srgbClr val="044A8B"/>
                </a:solidFill>
                <a:latin typeface="Poppins" panose="00000500000000000000" pitchFamily="2" charset="0"/>
                <a:cs typeface="Poppins" panose="00000500000000000000" pitchFamily="2" charset="0"/>
              </a:rPr>
              <a:t>How do George and Sarah move the remaining 86.5% of the </a:t>
            </a:r>
            <a:r>
              <a:rPr lang="en-US" altLang="en-US" sz="2000" b="1" dirty="0" err="1">
                <a:solidFill>
                  <a:srgbClr val="044A8B"/>
                </a:solidFill>
                <a:latin typeface="Poppins" panose="00000500000000000000" pitchFamily="2" charset="0"/>
                <a:cs typeface="Poppins" panose="00000500000000000000" pitchFamily="2" charset="0"/>
              </a:rPr>
              <a:t>FLP</a:t>
            </a:r>
            <a:r>
              <a:rPr lang="en-US" altLang="en-US" sz="2000" b="1" dirty="0">
                <a:solidFill>
                  <a:srgbClr val="044A8B"/>
                </a:solidFill>
                <a:latin typeface="Poppins" panose="00000500000000000000" pitchFamily="2" charset="0"/>
                <a:cs typeface="Poppins" panose="00000500000000000000" pitchFamily="2" charset="0"/>
              </a:rPr>
              <a:t> out of their estates?</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They sell it to a 678 Trust.</a:t>
            </a:r>
          </a:p>
          <a:p>
            <a:pPr marL="525780" lvl="1" defTabSz="457200">
              <a:spcBef>
                <a:spcPct val="0"/>
              </a:spcBef>
              <a:spcAft>
                <a:spcPts val="1800"/>
              </a:spcAft>
              <a:buClr>
                <a:schemeClr val="tx1">
                  <a:lumMod val="65000"/>
                  <a:lumOff val="35000"/>
                </a:schemeClr>
              </a:buClr>
            </a:pPr>
            <a:endParaRPr lang="en-US" altLang="en-US" sz="2000" dirty="0">
              <a:latin typeface="Georgia" panose="02040502050405020303" pitchFamily="18" charset="0"/>
              <a:cs typeface="Arial" pitchFamily="34" charset="0"/>
            </a:endParaRPr>
          </a:p>
          <a:p>
            <a:pPr>
              <a:spcBef>
                <a:spcPts val="0"/>
              </a:spcBef>
              <a:spcAft>
                <a:spcPts val="600"/>
              </a:spcAft>
            </a:pPr>
            <a:r>
              <a:rPr lang="en-US" altLang="en-US" sz="2000" b="1" dirty="0">
                <a:solidFill>
                  <a:srgbClr val="044A8B"/>
                </a:solidFill>
                <a:latin typeface="Poppins" panose="00000500000000000000" pitchFamily="2" charset="0"/>
                <a:cs typeface="Poppins" panose="00000500000000000000" pitchFamily="2" charset="0"/>
              </a:rPr>
              <a:t>Why did they choose a 678 Trust? </a:t>
            </a:r>
          </a:p>
          <a:p>
            <a:pPr marL="868680" lvl="1" indent="-342900" defTabSz="457200">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George and Sarah can </a:t>
            </a:r>
            <a:r>
              <a:rPr lang="en-US" altLang="en-US" sz="2000" b="1" dirty="0">
                <a:solidFill>
                  <a:srgbClr val="044A8B"/>
                </a:solidFill>
                <a:latin typeface="Georgia" panose="02040502050405020303" pitchFamily="18" charset="0"/>
                <a:cs typeface="Arial" pitchFamily="34" charset="0"/>
              </a:rPr>
              <a:t>remain in control as trustees</a:t>
            </a:r>
            <a:r>
              <a:rPr lang="en-US" altLang="en-US" sz="2000" dirty="0">
                <a:solidFill>
                  <a:srgbClr val="044A8B"/>
                </a:solidFill>
                <a:latin typeface="Georgia" panose="02040502050405020303" pitchFamily="18" charset="0"/>
                <a:cs typeface="Arial" pitchFamily="34" charset="0"/>
              </a:rPr>
              <a:t>.</a:t>
            </a:r>
          </a:p>
          <a:p>
            <a:pPr marL="868680" lvl="1" indent="-342900" defTabSz="457200">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George and Sarah can be beneficiaries of the 678 Trust and can continue to </a:t>
            </a:r>
            <a:r>
              <a:rPr lang="en-US" altLang="en-US" sz="2000" b="1" dirty="0">
                <a:solidFill>
                  <a:srgbClr val="044A8B"/>
                </a:solidFill>
                <a:latin typeface="Georgia" panose="02040502050405020303" pitchFamily="18" charset="0"/>
                <a:cs typeface="Arial" pitchFamily="34" charset="0"/>
              </a:rPr>
              <a:t>have access to the assets </a:t>
            </a:r>
            <a:r>
              <a:rPr lang="en-US" altLang="en-US" sz="2000" dirty="0">
                <a:latin typeface="Georgia" panose="02040502050405020303" pitchFamily="18" charset="0"/>
                <a:cs typeface="Arial" pitchFamily="34" charset="0"/>
              </a:rPr>
              <a:t>for their needs. </a:t>
            </a:r>
          </a:p>
          <a:p>
            <a:pPr marL="868680" lvl="1" indent="-342900" defTabSz="457200">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The assets in the 678 Trust are </a:t>
            </a:r>
            <a:r>
              <a:rPr lang="en-US" altLang="en-US" sz="2000" b="1" dirty="0">
                <a:solidFill>
                  <a:srgbClr val="044A8B"/>
                </a:solidFill>
                <a:latin typeface="Georgia" panose="02040502050405020303" pitchFamily="18" charset="0"/>
                <a:cs typeface="Arial" pitchFamily="34" charset="0"/>
              </a:rPr>
              <a:t>not included in George and Sarah’s taxable estates. </a:t>
            </a:r>
          </a:p>
          <a:p>
            <a:pPr marL="868680" lvl="1" indent="-342900" defTabSz="457200">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George and Sarah can have a </a:t>
            </a:r>
            <a:r>
              <a:rPr lang="en-US" altLang="en-US" sz="2000" b="1" dirty="0">
                <a:solidFill>
                  <a:srgbClr val="044A8B"/>
                </a:solidFill>
                <a:latin typeface="Georgia" panose="02040502050405020303" pitchFamily="18" charset="0"/>
                <a:cs typeface="Arial" pitchFamily="34" charset="0"/>
              </a:rPr>
              <a:t>special power of appointment </a:t>
            </a:r>
            <a:r>
              <a:rPr lang="en-US" altLang="en-US" sz="2000" dirty="0">
                <a:latin typeface="Georgia" panose="02040502050405020303" pitchFamily="18" charset="0"/>
                <a:cs typeface="Arial" pitchFamily="34" charset="0"/>
              </a:rPr>
              <a:t>to direct where the assets pass either during their lives or upon their deaths.</a:t>
            </a:r>
          </a:p>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The assets in the 678 Trust are </a:t>
            </a:r>
            <a:r>
              <a:rPr lang="en-US" altLang="en-US" sz="2000" b="1" dirty="0">
                <a:solidFill>
                  <a:srgbClr val="044A8B"/>
                </a:solidFill>
                <a:latin typeface="Georgia" panose="02040502050405020303" pitchFamily="18" charset="0"/>
                <a:cs typeface="Arial" pitchFamily="34" charset="0"/>
              </a:rPr>
              <a:t>protected from personal creditors.</a:t>
            </a:r>
          </a:p>
        </p:txBody>
      </p:sp>
      <p:sp>
        <p:nvSpPr>
          <p:cNvPr id="7" name="TextBox 7">
            <a:extLst>
              <a:ext uri="{FF2B5EF4-FFF2-40B4-BE49-F238E27FC236}">
                <a16:creationId xmlns:a16="http://schemas.microsoft.com/office/drawing/2014/main" id="{F0CE1CE1-F823-1B88-FAE9-259EC1B4FC0B}"/>
              </a:ext>
            </a:extLst>
          </p:cNvPr>
          <p:cNvSpPr txBox="1"/>
          <p:nvPr/>
        </p:nvSpPr>
        <p:spPr>
          <a:xfrm>
            <a:off x="408617" y="596097"/>
            <a:ext cx="11374765" cy="492443"/>
          </a:xfrm>
          <a:prstGeom prst="rect">
            <a:avLst/>
          </a:prstGeom>
        </p:spPr>
        <p:txBody>
          <a:bodyPr wrap="square" lIns="0" tIns="0" rIns="0" bIns="0" rtlCol="0" anchor="t">
            <a:spAutoFit/>
          </a:bodyPr>
          <a:lstStyle/>
          <a:p>
            <a:pPr algn="ctr"/>
            <a:r>
              <a:rPr lang="en-US" sz="3200" b="1" dirty="0">
                <a:solidFill>
                  <a:srgbClr val="044A8B"/>
                </a:solidFill>
                <a:latin typeface="Poppins" panose="00000500000000000000" pitchFamily="2" charset="0"/>
                <a:cs typeface="Poppins" panose="00000500000000000000" pitchFamily="2" charset="0"/>
              </a:rPr>
              <a:t>Stage 3: “Freeze” the Taxable Value of the Estate</a:t>
            </a:r>
          </a:p>
        </p:txBody>
      </p:sp>
      <p:sp>
        <p:nvSpPr>
          <p:cNvPr id="13" name="TextBox 12">
            <a:extLst>
              <a:ext uri="{FF2B5EF4-FFF2-40B4-BE49-F238E27FC236}">
                <a16:creationId xmlns:a16="http://schemas.microsoft.com/office/drawing/2014/main" id="{ECF75D25-67FC-55FC-125B-3CF80C82E20D}"/>
              </a:ext>
            </a:extLst>
          </p:cNvPr>
          <p:cNvSpPr txBox="1"/>
          <p:nvPr/>
        </p:nvSpPr>
        <p:spPr>
          <a:xfrm>
            <a:off x="11610975" y="6330435"/>
            <a:ext cx="448255"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13</a:t>
            </a:r>
          </a:p>
        </p:txBody>
      </p:sp>
      <p:pic>
        <p:nvPicPr>
          <p:cNvPr id="8" name="Picture 7">
            <a:extLst>
              <a:ext uri="{FF2B5EF4-FFF2-40B4-BE49-F238E27FC236}">
                <a16:creationId xmlns:a16="http://schemas.microsoft.com/office/drawing/2014/main" id="{E1776358-EE48-658C-BCB5-1597D0B91415}"/>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313019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668D0-6D82-828B-AF2C-3C38F877C796}"/>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93EC21E9-C5A0-EB99-768C-2E87B361D285}"/>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AE402C2F-D102-E800-63C8-AEF4F5663C77}"/>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B6C7B7EE-FD52-D9F1-45F0-300F8355B137}"/>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80335C37-3021-1EA2-895D-52F1B85A65C8}"/>
              </a:ext>
            </a:extLst>
          </p:cNvPr>
          <p:cNvSpPr txBox="1"/>
          <p:nvPr/>
        </p:nvSpPr>
        <p:spPr>
          <a:xfrm>
            <a:off x="537512" y="1619250"/>
            <a:ext cx="11116976" cy="4154984"/>
          </a:xfrm>
          <a:prstGeom prst="rect">
            <a:avLst/>
          </a:prstGeom>
        </p:spPr>
        <p:txBody>
          <a:bodyPr wrap="square" lIns="0" tIns="0" rIns="0" bIns="0" rtlCol="0" anchor="t">
            <a:spAutoFit/>
          </a:bodyPr>
          <a:lstStyle/>
          <a:p>
            <a:pPr marL="347472" indent="-342797" defTabSz="457200">
              <a:lnSpc>
                <a:spcPct val="100000"/>
              </a:lnSpc>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A 678 Trust is established by a third party (such as the client’s parents, sibling, or close friend) with an unreimbursed gift of $5,000. </a:t>
            </a:r>
          </a:p>
          <a:p>
            <a:pPr marL="347472" indent="-342797" defTabSz="457200">
              <a:lnSpc>
                <a:spcPct val="100000"/>
              </a:lnSpc>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The client is the primary beneficiary of the 678 Trust and can receive distributions for HEMS needs. </a:t>
            </a:r>
          </a:p>
          <a:p>
            <a:pPr marL="347472" indent="-342797" defTabSz="457200">
              <a:lnSpc>
                <a:spcPct val="100000"/>
              </a:lnSpc>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With careful drafting, the client may also be named as trustee of the 678 Trust. </a:t>
            </a:r>
          </a:p>
          <a:p>
            <a:pPr marL="347472" indent="-342797" defTabSz="457200">
              <a:lnSpc>
                <a:spcPct val="100000"/>
              </a:lnSpc>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The client-beneficiary is given a withdrawal right over the initial $5,000 contribution.</a:t>
            </a:r>
          </a:p>
          <a:p>
            <a:pPr marL="347472" indent="-342797" defTabSz="457200">
              <a:lnSpc>
                <a:spcPct val="100000"/>
              </a:lnSpc>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The trust agreement provides that a Special Trustee has the power to terminate the trust in favor of the client-beneficiary, even after the client-beneficiary’s withdrawal right over the $5,000 gift lapses. </a:t>
            </a:r>
          </a:p>
          <a:p>
            <a:pPr marL="347472" indent="-342797" defTabSz="457200">
              <a:lnSpc>
                <a:spcPct val="100000"/>
              </a:lnSpc>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The 678 Trust technique works because of a “disconnect” between the income tax code and the estate tax code. </a:t>
            </a:r>
          </a:p>
        </p:txBody>
      </p:sp>
      <p:sp>
        <p:nvSpPr>
          <p:cNvPr id="7" name="TextBox 7">
            <a:extLst>
              <a:ext uri="{FF2B5EF4-FFF2-40B4-BE49-F238E27FC236}">
                <a16:creationId xmlns:a16="http://schemas.microsoft.com/office/drawing/2014/main" id="{C338D778-4150-C850-BE6E-5E5CDB7E8ED8}"/>
              </a:ext>
            </a:extLst>
          </p:cNvPr>
          <p:cNvSpPr txBox="1"/>
          <p:nvPr/>
        </p:nvSpPr>
        <p:spPr>
          <a:xfrm>
            <a:off x="4194591" y="650845"/>
            <a:ext cx="3896683" cy="498598"/>
          </a:xfrm>
          <a:prstGeom prst="rect">
            <a:avLst/>
          </a:prstGeom>
        </p:spPr>
        <p:txBody>
          <a:bodyPr wrap="square" lIns="0" tIns="0" rIns="0" bIns="0" rtlCol="0" anchor="t">
            <a:spAutoFit/>
          </a:bodyPr>
          <a:lstStyle/>
          <a:p>
            <a:pPr lvl="0" eaLnBrk="0" fontAlgn="base" hangingPunct="0">
              <a:lnSpc>
                <a:spcPct val="90000"/>
              </a:lnSpc>
              <a:spcAft>
                <a:spcPts val="2400"/>
              </a:spcAft>
              <a:buClr>
                <a:prstClr val="black"/>
              </a:buClr>
              <a:defRPr/>
            </a:pPr>
            <a:r>
              <a:rPr lang="en-US" sz="3600" b="1" dirty="0">
                <a:solidFill>
                  <a:srgbClr val="044A8B"/>
                </a:solidFill>
                <a:latin typeface="Poppins" panose="00000500000000000000" pitchFamily="2" charset="0"/>
                <a:cs typeface="Poppins" panose="00000500000000000000" pitchFamily="2" charset="0"/>
              </a:rPr>
              <a:t>678 Trust Basics</a:t>
            </a:r>
            <a:endParaRPr lang="en-US" altLang="en-US" sz="3600" b="1" dirty="0">
              <a:solidFill>
                <a:srgbClr val="044A8B"/>
              </a:solidFill>
              <a:latin typeface="Poppins" panose="00000500000000000000" pitchFamily="2" charset="0"/>
              <a:cs typeface="Poppins" panose="00000500000000000000" pitchFamily="2" charset="0"/>
            </a:endParaRPr>
          </a:p>
        </p:txBody>
      </p:sp>
      <p:sp>
        <p:nvSpPr>
          <p:cNvPr id="13" name="TextBox 12">
            <a:extLst>
              <a:ext uri="{FF2B5EF4-FFF2-40B4-BE49-F238E27FC236}">
                <a16:creationId xmlns:a16="http://schemas.microsoft.com/office/drawing/2014/main" id="{3B19AA12-4F78-20D2-B55D-A7686C3ACED7}"/>
              </a:ext>
            </a:extLst>
          </p:cNvPr>
          <p:cNvSpPr txBox="1"/>
          <p:nvPr/>
        </p:nvSpPr>
        <p:spPr>
          <a:xfrm>
            <a:off x="11654489" y="6330435"/>
            <a:ext cx="404742"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14</a:t>
            </a:r>
          </a:p>
        </p:txBody>
      </p:sp>
      <p:pic>
        <p:nvPicPr>
          <p:cNvPr id="8" name="Picture 7">
            <a:extLst>
              <a:ext uri="{FF2B5EF4-FFF2-40B4-BE49-F238E27FC236}">
                <a16:creationId xmlns:a16="http://schemas.microsoft.com/office/drawing/2014/main" id="{5B9D4987-F759-C9F7-A2AE-4C2999AAFB6A}"/>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888895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A0B79-9B24-CFF7-D095-54A914CD40E8}"/>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D098BDA-661C-1AFC-CA85-8B513C742CC0}"/>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A1A86C98-ED80-71A0-19CD-470D8B2789D1}"/>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63B20BB8-D260-984B-713F-F73CC984B7B3}"/>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3D295845-574D-E95F-CA07-05AC53987669}"/>
              </a:ext>
            </a:extLst>
          </p:cNvPr>
          <p:cNvSpPr txBox="1"/>
          <p:nvPr/>
        </p:nvSpPr>
        <p:spPr>
          <a:xfrm>
            <a:off x="924808" y="2325813"/>
            <a:ext cx="10342384" cy="3000821"/>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For estate and gift tax purposes, when the client-beneficiary allows the withdrawal right to lapse, the client-beneficiary </a:t>
            </a:r>
            <a:r>
              <a:rPr lang="en-US" altLang="en-US" sz="2000" i="1" u="sng" dirty="0">
                <a:latin typeface="Georgia" panose="02040502050405020303" pitchFamily="18" charset="0"/>
                <a:cs typeface="Arial" pitchFamily="34" charset="0"/>
              </a:rPr>
              <a:t>is not viewed </a:t>
            </a:r>
            <a:r>
              <a:rPr lang="en-US" altLang="en-US" sz="2000" dirty="0">
                <a:latin typeface="Georgia" panose="02040502050405020303" pitchFamily="18" charset="0"/>
                <a:cs typeface="Arial" pitchFamily="34" charset="0"/>
              </a:rPr>
              <a:t>as the grantor of the trust because of the 5 and 5 exception in the estate tax code IRC sections (Chapter 11, Section 2041 (b) (2)), and so the </a:t>
            </a:r>
            <a:r>
              <a:rPr lang="en-US" altLang="en-US" sz="2000" b="1" dirty="0">
                <a:solidFill>
                  <a:srgbClr val="044A8B"/>
                </a:solidFill>
                <a:latin typeface="Georgia" panose="02040502050405020303" pitchFamily="18" charset="0"/>
                <a:cs typeface="Arial" pitchFamily="34" charset="0"/>
              </a:rPr>
              <a:t>trust assets are not includable in the client-beneficiary’s estate</a:t>
            </a:r>
            <a:r>
              <a:rPr lang="en-US" altLang="en-US" sz="2000" dirty="0">
                <a:solidFill>
                  <a:srgbClr val="044A8B"/>
                </a:solidFill>
                <a:latin typeface="Georgia" panose="02040502050405020303" pitchFamily="18" charset="0"/>
                <a:cs typeface="Arial" pitchFamily="34" charset="0"/>
              </a:rPr>
              <a:t>. </a:t>
            </a:r>
          </a:p>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For income tax purposes, when the client-beneficiary is given the withdrawal right and when the withdrawal right lapses, the client-beneficiary </a:t>
            </a:r>
            <a:r>
              <a:rPr lang="en-US" altLang="en-US" sz="2000" i="1" u="sng" dirty="0">
                <a:latin typeface="Georgia" panose="02040502050405020303" pitchFamily="18" charset="0"/>
                <a:cs typeface="Arial" pitchFamily="34" charset="0"/>
              </a:rPr>
              <a:t>is viewed </a:t>
            </a:r>
            <a:r>
              <a:rPr lang="en-US" altLang="en-US" sz="2000" dirty="0">
                <a:latin typeface="Georgia" panose="02040502050405020303" pitchFamily="18" charset="0"/>
                <a:cs typeface="Arial" pitchFamily="34" charset="0"/>
              </a:rPr>
              <a:t>as the grantor of the trust, making the client-beneficiary </a:t>
            </a:r>
            <a:r>
              <a:rPr lang="en-US" altLang="en-US" sz="2000" b="1" dirty="0">
                <a:solidFill>
                  <a:srgbClr val="044A8B"/>
                </a:solidFill>
                <a:latin typeface="Georgia" panose="02040502050405020303" pitchFamily="18" charset="0"/>
                <a:cs typeface="Arial" pitchFamily="34" charset="0"/>
              </a:rPr>
              <a:t>the owner of the trust assets for income tax purposes</a:t>
            </a:r>
            <a:r>
              <a:rPr lang="en-US" altLang="en-US" sz="2000" dirty="0">
                <a:solidFill>
                  <a:srgbClr val="044A8B"/>
                </a:solidFill>
                <a:latin typeface="Georgia" panose="02040502050405020303" pitchFamily="18" charset="0"/>
                <a:cs typeface="Arial" pitchFamily="34" charset="0"/>
              </a:rPr>
              <a:t>. </a:t>
            </a:r>
            <a:r>
              <a:rPr lang="en-US" altLang="en-US" sz="2000" dirty="0">
                <a:latin typeface="Georgia" panose="02040502050405020303" pitchFamily="18" charset="0"/>
                <a:cs typeface="Arial" pitchFamily="34" charset="0"/>
              </a:rPr>
              <a:t>(Note: Although the withdrawal right is limited to $5,000, there is no 5 and 5 income tax exception in the income tax code IRC sections (Chapter 1.)</a:t>
            </a:r>
          </a:p>
        </p:txBody>
      </p:sp>
      <p:sp>
        <p:nvSpPr>
          <p:cNvPr id="7" name="TextBox 7">
            <a:extLst>
              <a:ext uri="{FF2B5EF4-FFF2-40B4-BE49-F238E27FC236}">
                <a16:creationId xmlns:a16="http://schemas.microsoft.com/office/drawing/2014/main" id="{59FC2BCD-33C0-CD38-AF16-29E7F19C6943}"/>
              </a:ext>
            </a:extLst>
          </p:cNvPr>
          <p:cNvSpPr txBox="1"/>
          <p:nvPr/>
        </p:nvSpPr>
        <p:spPr>
          <a:xfrm>
            <a:off x="4061241" y="885441"/>
            <a:ext cx="4301709" cy="503215"/>
          </a:xfrm>
          <a:prstGeom prst="rect">
            <a:avLst/>
          </a:prstGeom>
        </p:spPr>
        <p:txBody>
          <a:bodyPr wrap="square" lIns="0" tIns="0" rIns="0" bIns="0" rtlCol="0" anchor="t">
            <a:spAutoFit/>
          </a:bodyPr>
          <a:lstStyle/>
          <a:p>
            <a:pPr lvl="0" eaLnBrk="0" fontAlgn="base" hangingPunct="0">
              <a:lnSpc>
                <a:spcPct val="90000"/>
              </a:lnSpc>
              <a:spcAft>
                <a:spcPts val="2400"/>
              </a:spcAft>
              <a:buClr>
                <a:prstClr val="black"/>
              </a:buClr>
              <a:defRPr/>
            </a:pPr>
            <a:r>
              <a:rPr lang="en-US" sz="3600" b="1" dirty="0">
                <a:solidFill>
                  <a:srgbClr val="044A8B"/>
                </a:solidFill>
                <a:latin typeface="Poppins" panose="00000500000000000000" pitchFamily="2" charset="0"/>
                <a:cs typeface="Poppins" panose="00000500000000000000" pitchFamily="2" charset="0"/>
              </a:rPr>
              <a:t>The “Disconnect” </a:t>
            </a:r>
          </a:p>
        </p:txBody>
      </p:sp>
      <p:sp>
        <p:nvSpPr>
          <p:cNvPr id="13" name="TextBox 12">
            <a:extLst>
              <a:ext uri="{FF2B5EF4-FFF2-40B4-BE49-F238E27FC236}">
                <a16:creationId xmlns:a16="http://schemas.microsoft.com/office/drawing/2014/main" id="{030DB333-68F8-15CD-6C85-434CCE8517F2}"/>
              </a:ext>
            </a:extLst>
          </p:cNvPr>
          <p:cNvSpPr txBox="1"/>
          <p:nvPr/>
        </p:nvSpPr>
        <p:spPr>
          <a:xfrm>
            <a:off x="11654489" y="6330435"/>
            <a:ext cx="404742"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15</a:t>
            </a:r>
          </a:p>
        </p:txBody>
      </p:sp>
      <p:pic>
        <p:nvPicPr>
          <p:cNvPr id="8" name="Picture 7">
            <a:extLst>
              <a:ext uri="{FF2B5EF4-FFF2-40B4-BE49-F238E27FC236}">
                <a16:creationId xmlns:a16="http://schemas.microsoft.com/office/drawing/2014/main" id="{71930CF8-1DCE-18EB-5466-8A75414E3FA9}"/>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415673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57554-A3BD-15AA-153A-5277FB69A2AE}"/>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2B6A8924-BF16-0926-970D-8745E759F63D}"/>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AC622836-DA23-3DAF-03F8-1F84A8E061CA}"/>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F5123750-C80A-BC90-6075-315CC571D79E}"/>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47C26D91-EC97-1C5A-73E0-EA7EC7845EEE}"/>
              </a:ext>
            </a:extLst>
          </p:cNvPr>
          <p:cNvSpPr txBox="1"/>
          <p:nvPr/>
        </p:nvSpPr>
        <p:spPr>
          <a:xfrm>
            <a:off x="391406" y="1984608"/>
            <a:ext cx="11409185" cy="3385542"/>
          </a:xfrm>
          <a:prstGeom prst="rect">
            <a:avLst/>
          </a:prstGeom>
        </p:spPr>
        <p:txBody>
          <a:bodyPr wrap="square" lIns="0" tIns="0" rIns="0" bIns="0" rtlCol="0" anchor="t">
            <a:spAutoFit/>
          </a:bodyPr>
          <a:lstStyle/>
          <a:p>
            <a:pPr marL="347472" indent="-342797" defTabSz="457200">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Structure the 678 Trust to be a </a:t>
            </a:r>
            <a:r>
              <a:rPr lang="en-US" altLang="en-US" sz="2000" b="1" dirty="0">
                <a:solidFill>
                  <a:srgbClr val="044A8B"/>
                </a:solidFill>
                <a:latin typeface="Georgia" panose="02040502050405020303" pitchFamily="18" charset="0"/>
                <a:cs typeface="Arial" pitchFamily="34" charset="0"/>
              </a:rPr>
              <a:t>GST-exempt dynasty trust</a:t>
            </a:r>
            <a:r>
              <a:rPr lang="en-US" altLang="en-US" sz="2000" dirty="0">
                <a:latin typeface="Georgia" panose="02040502050405020303" pitchFamily="18" charset="0"/>
                <a:cs typeface="Arial" pitchFamily="34" charset="0"/>
              </a:rPr>
              <a:t>.  </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When the initial $5,000 gift is made to the 678 Trust, the third-party who makes the gift should file a Gift Tax Return allocating GST exemption to the gift.</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After the initial $5,000 gift to the 678 Trust, no other assets are gifted to the trust. All future transfers to the trust are done by sales for fair market value.</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Because all assets gifted to the trust are covered by the third-party donor’s GST exemption, the trust is fully GST-exempt. Therefore, the 678 Trust’s assets can pass to future generations free of transfer taxes, including estate tax at the death of the client-beneficiary or the children of the client-beneficiary.</a:t>
            </a:r>
          </a:p>
        </p:txBody>
      </p:sp>
      <p:sp>
        <p:nvSpPr>
          <p:cNvPr id="7" name="TextBox 7">
            <a:extLst>
              <a:ext uri="{FF2B5EF4-FFF2-40B4-BE49-F238E27FC236}">
                <a16:creationId xmlns:a16="http://schemas.microsoft.com/office/drawing/2014/main" id="{8227D8DE-4902-3EBD-E74E-DC17C12CF682}"/>
              </a:ext>
            </a:extLst>
          </p:cNvPr>
          <p:cNvSpPr txBox="1"/>
          <p:nvPr/>
        </p:nvSpPr>
        <p:spPr>
          <a:xfrm>
            <a:off x="3816557" y="761181"/>
            <a:ext cx="4558884" cy="503215"/>
          </a:xfrm>
          <a:prstGeom prst="rect">
            <a:avLst/>
          </a:prstGeom>
        </p:spPr>
        <p:txBody>
          <a:bodyPr wrap="square" lIns="0" tIns="0" rIns="0" bIns="0" rtlCol="0" anchor="t">
            <a:spAutoFit/>
          </a:bodyPr>
          <a:lstStyle/>
          <a:p>
            <a:pPr lvl="0" eaLnBrk="0" fontAlgn="base" hangingPunct="0">
              <a:lnSpc>
                <a:spcPct val="90000"/>
              </a:lnSpc>
              <a:spcAft>
                <a:spcPts val="2400"/>
              </a:spcAft>
              <a:buClr>
                <a:prstClr val="black"/>
              </a:buClr>
              <a:defRPr/>
            </a:pPr>
            <a:r>
              <a:rPr lang="en-US" sz="3600" b="1" dirty="0">
                <a:solidFill>
                  <a:srgbClr val="044A8B"/>
                </a:solidFill>
                <a:latin typeface="Poppins" panose="00000500000000000000" pitchFamily="2" charset="0"/>
                <a:cs typeface="Poppins" panose="00000500000000000000" pitchFamily="2" charset="0"/>
              </a:rPr>
              <a:t>678 Trust Structure </a:t>
            </a:r>
          </a:p>
        </p:txBody>
      </p:sp>
      <p:sp>
        <p:nvSpPr>
          <p:cNvPr id="13" name="TextBox 12">
            <a:extLst>
              <a:ext uri="{FF2B5EF4-FFF2-40B4-BE49-F238E27FC236}">
                <a16:creationId xmlns:a16="http://schemas.microsoft.com/office/drawing/2014/main" id="{8F7DD0C8-08B1-72BE-94B7-AEDE0120E294}"/>
              </a:ext>
            </a:extLst>
          </p:cNvPr>
          <p:cNvSpPr txBox="1"/>
          <p:nvPr/>
        </p:nvSpPr>
        <p:spPr>
          <a:xfrm>
            <a:off x="11654489" y="6330435"/>
            <a:ext cx="404742"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16</a:t>
            </a:r>
          </a:p>
        </p:txBody>
      </p:sp>
      <p:pic>
        <p:nvPicPr>
          <p:cNvPr id="8" name="Picture 7">
            <a:extLst>
              <a:ext uri="{FF2B5EF4-FFF2-40B4-BE49-F238E27FC236}">
                <a16:creationId xmlns:a16="http://schemas.microsoft.com/office/drawing/2014/main" id="{75ADA812-8409-82C4-FBE8-26D90AE590E1}"/>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3240534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D12CD-2A66-98E0-EB0E-38E22BDEB120}"/>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8E389873-B930-2D0A-1D8D-42F9D05FCD88}"/>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AE8418EF-C978-CD2D-9200-E1A6F69DAC4B}"/>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103D6C4D-DF42-D0EE-B47A-61F3049F4DAB}"/>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16A3B716-CC41-F098-3F06-5222046A7E36}"/>
              </a:ext>
            </a:extLst>
          </p:cNvPr>
          <p:cNvSpPr txBox="1"/>
          <p:nvPr/>
        </p:nvSpPr>
        <p:spPr>
          <a:xfrm>
            <a:off x="391405" y="1983021"/>
            <a:ext cx="11409185" cy="3785652"/>
          </a:xfrm>
          <a:prstGeom prst="rect">
            <a:avLst/>
          </a:prstGeom>
        </p:spPr>
        <p:txBody>
          <a:bodyPr wrap="square" lIns="0" tIns="0" rIns="0" bIns="0" rtlCol="0" anchor="t">
            <a:spAutoFit/>
          </a:bodyPr>
          <a:lstStyle/>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pPr>
            <a:r>
              <a:rPr lang="en-US" altLang="en-US" dirty="0">
                <a:latin typeface="Georgia" panose="02040502050405020303" pitchFamily="18" charset="0"/>
                <a:cs typeface="Arial" pitchFamily="34" charset="0"/>
              </a:rPr>
              <a:t>Some states, such as Texas, protect the assets from creditors if the client-beneficiary’s distributions are limited to an ascertainable standard. </a:t>
            </a:r>
          </a:p>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pPr>
            <a:r>
              <a:rPr lang="en-US" altLang="en-US" dirty="0">
                <a:latin typeface="Georgia" panose="02040502050405020303" pitchFamily="18" charset="0"/>
                <a:cs typeface="Arial" pitchFamily="34" charset="0"/>
              </a:rPr>
              <a:t>Texas Trust Code Section 112.035(f)(1)(A) provides that a beneficiary is not treated as a settlor of a trust merely because the beneficiary has the power to “consume, invade, appropriate, or distribute property to or for the benefit of the beneficiary if the power is limited by an ascertainable standard, including health, education, support, or maintenance of the beneficiary.”</a:t>
            </a:r>
          </a:p>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pPr>
            <a:r>
              <a:rPr lang="en-US" altLang="en-US" dirty="0">
                <a:latin typeface="Georgia" panose="02040502050405020303" pitchFamily="18" charset="0"/>
              </a:rPr>
              <a:t>Therefore, if the client-beneficiary serves as trustee, </a:t>
            </a:r>
            <a:r>
              <a:rPr lang="en-US" altLang="en-US" b="1" dirty="0">
                <a:solidFill>
                  <a:srgbClr val="044A8B"/>
                </a:solidFill>
                <a:latin typeface="Georgia" panose="02040502050405020303" pitchFamily="18" charset="0"/>
              </a:rPr>
              <a:t>include a HEMS standard</a:t>
            </a:r>
            <a:r>
              <a:rPr lang="en-US" altLang="en-US" dirty="0">
                <a:latin typeface="Georgia" panose="02040502050405020303" pitchFamily="18" charset="0"/>
              </a:rPr>
              <a:t>, not only to prevent the trust from creating a general power of appointment which would cause the assets to be taxed in the client-beneficiary’s estate, but also to protect the trust assets from creditors.</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dirty="0">
                <a:latin typeface="Georgia" panose="02040502050405020303" pitchFamily="18" charset="0"/>
              </a:rPr>
              <a:t>If extremely concerned about creditor reach or if not in Texas, an option is to use an independent trustee. If using an independent trustee, the distributions could be purely discretionary (not limited to an ascertainable standard). </a:t>
            </a:r>
          </a:p>
        </p:txBody>
      </p:sp>
      <p:sp>
        <p:nvSpPr>
          <p:cNvPr id="7" name="TextBox 7">
            <a:extLst>
              <a:ext uri="{FF2B5EF4-FFF2-40B4-BE49-F238E27FC236}">
                <a16:creationId xmlns:a16="http://schemas.microsoft.com/office/drawing/2014/main" id="{624283C7-1008-7974-508B-6CB7D67731B8}"/>
              </a:ext>
            </a:extLst>
          </p:cNvPr>
          <p:cNvSpPr txBox="1"/>
          <p:nvPr/>
        </p:nvSpPr>
        <p:spPr>
          <a:xfrm>
            <a:off x="791744" y="645668"/>
            <a:ext cx="10608505" cy="1015663"/>
          </a:xfrm>
          <a:prstGeom prst="rect">
            <a:avLst/>
          </a:prstGeom>
        </p:spPr>
        <p:txBody>
          <a:bodyPr wrap="square" lIns="0" tIns="0" rIns="0" bIns="0" rtlCol="0" anchor="t">
            <a:spAutoFit/>
          </a:bodyPr>
          <a:lstStyle/>
          <a:p>
            <a:pPr algn="ctr">
              <a:spcBef>
                <a:spcPts val="0"/>
              </a:spcBef>
              <a:spcAft>
                <a:spcPts val="1200"/>
              </a:spcAft>
            </a:pPr>
            <a:r>
              <a:rPr lang="en-US" altLang="en-US" sz="2200" b="1" dirty="0">
                <a:solidFill>
                  <a:srgbClr val="044A8B"/>
                </a:solidFill>
                <a:latin typeface="Poppins" panose="00000500000000000000" pitchFamily="2" charset="0"/>
                <a:cs typeface="Poppins" panose="00000500000000000000" pitchFamily="2" charset="0"/>
              </a:rPr>
              <a:t>Even if our client-beneficiary is trustee of the 678 Trust, the trust assets are not reachable by the client-beneficiary’s creditors if distributions are limited by a HEMS standard.</a:t>
            </a:r>
          </a:p>
        </p:txBody>
      </p:sp>
      <p:sp>
        <p:nvSpPr>
          <p:cNvPr id="13" name="TextBox 12">
            <a:extLst>
              <a:ext uri="{FF2B5EF4-FFF2-40B4-BE49-F238E27FC236}">
                <a16:creationId xmlns:a16="http://schemas.microsoft.com/office/drawing/2014/main" id="{B882A248-52DD-9897-DAC0-9E8533BACFEE}"/>
              </a:ext>
            </a:extLst>
          </p:cNvPr>
          <p:cNvSpPr txBox="1"/>
          <p:nvPr/>
        </p:nvSpPr>
        <p:spPr>
          <a:xfrm>
            <a:off x="11654489" y="6330435"/>
            <a:ext cx="404742"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17</a:t>
            </a:r>
          </a:p>
        </p:txBody>
      </p:sp>
      <p:pic>
        <p:nvPicPr>
          <p:cNvPr id="8" name="Picture 7">
            <a:extLst>
              <a:ext uri="{FF2B5EF4-FFF2-40B4-BE49-F238E27FC236}">
                <a16:creationId xmlns:a16="http://schemas.microsoft.com/office/drawing/2014/main" id="{F4CCD463-D1F1-F8B6-B784-E4EF488F3F7E}"/>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1105449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4"/>
          <p:cNvSpPr txBox="1"/>
          <p:nvPr/>
        </p:nvSpPr>
        <p:spPr>
          <a:xfrm>
            <a:off x="4085155" y="1150809"/>
            <a:ext cx="7792520" cy="4678204"/>
          </a:xfrm>
          <a:prstGeom prst="rect">
            <a:avLst/>
          </a:prstGeom>
        </p:spPr>
        <p:txBody>
          <a:bodyPr wrap="square" lIns="0" tIns="0" rIns="0" bIns="0" rtlCol="0" anchor="t">
            <a:spAutoFit/>
          </a:bodyPr>
          <a:lstStyle/>
          <a:p>
            <a:pPr algn="just"/>
            <a:r>
              <a:rPr lang="en-US" sz="1600" b="1" dirty="0">
                <a:latin typeface="Georgia" panose="02040502050405020303" pitchFamily="18" charset="0"/>
                <a:cs typeface="Poppins" panose="00000500000000000000" pitchFamily="2" charset="0"/>
              </a:rPr>
              <a:t>JOHN R. HUNTER</a:t>
            </a:r>
            <a:r>
              <a:rPr lang="en-US" sz="1600" dirty="0">
                <a:latin typeface="Georgia" panose="02040502050405020303" pitchFamily="18" charset="0"/>
                <a:cs typeface="Poppins" panose="00000500000000000000" pitchFamily="2" charset="0"/>
              </a:rPr>
              <a:t> is an attorney and CPA based in Fort Worth, Texas. He is Board Certified in Tax Law and focuses his practice on estate planning, tax planning, and related matters involving the transfer and protection of wealth.</a:t>
            </a:r>
          </a:p>
          <a:p>
            <a:pPr algn="just"/>
            <a:endParaRPr lang="en-US" sz="1600" dirty="0">
              <a:latin typeface="Georgia" panose="02040502050405020303" pitchFamily="18" charset="0"/>
              <a:cs typeface="Poppins" panose="00000500000000000000" pitchFamily="2" charset="0"/>
            </a:endParaRPr>
          </a:p>
          <a:p>
            <a:pPr algn="just"/>
            <a:r>
              <a:rPr lang="en-US" sz="1600" dirty="0">
                <a:latin typeface="Georgia" panose="02040502050405020303" pitchFamily="18" charset="0"/>
                <a:cs typeface="Poppins" panose="00000500000000000000" pitchFamily="2" charset="0"/>
              </a:rPr>
              <a:t>Mr. Hunter has practiced in both the private sector and government, where he represented the Commissioner of Internal Revenue before the U.S. Tax Court. He works closely with individuals, families, and business owners on sophisticated income tax and estate planning strategies, helping clients navigate complex planning issues and preserve wealth across generations.</a:t>
            </a:r>
          </a:p>
          <a:p>
            <a:pPr algn="just"/>
            <a:endParaRPr lang="en-US" sz="1600" dirty="0">
              <a:latin typeface="Georgia" panose="02040502050405020303" pitchFamily="18" charset="0"/>
              <a:cs typeface="Poppins" panose="00000500000000000000" pitchFamily="2" charset="0"/>
            </a:endParaRPr>
          </a:p>
          <a:p>
            <a:pPr algn="just"/>
            <a:r>
              <a:rPr lang="en-US" sz="1600" dirty="0">
                <a:latin typeface="Georgia" panose="02040502050405020303" pitchFamily="18" charset="0"/>
                <a:cs typeface="Poppins" panose="00000500000000000000" pitchFamily="2" charset="0"/>
              </a:rPr>
              <a:t>Mr. Hunter has been consistently recognized as a Texas Super Lawyer by Thomson Reuters and has been named one of Tarrant County’s Top Attorneys in Tax Law by </a:t>
            </a:r>
            <a:r>
              <a:rPr lang="en-US" sz="1600" i="1" dirty="0">
                <a:latin typeface="Georgia" panose="02040502050405020303" pitchFamily="18" charset="0"/>
                <a:cs typeface="Poppins" panose="00000500000000000000" pitchFamily="2" charset="0"/>
              </a:rPr>
              <a:t>Fort Worth, Texas</a:t>
            </a:r>
            <a:r>
              <a:rPr lang="en-US" sz="1600" dirty="0">
                <a:latin typeface="Georgia" panose="02040502050405020303" pitchFamily="18" charset="0"/>
                <a:cs typeface="Poppins" panose="00000500000000000000" pitchFamily="2" charset="0"/>
              </a:rPr>
              <a:t> magazine. He was also honored as Planning Professional of the Year by the Community Foundation of North Texas. He formerly served as President of the Fort Worth Business and Estate Council and as Chair of the Professional Advisor Outreach Committee for the Community Foundation of North Texas.</a:t>
            </a:r>
          </a:p>
          <a:p>
            <a:pPr algn="just"/>
            <a:endParaRPr lang="en-US" sz="1600" dirty="0">
              <a:latin typeface="Georgia" panose="02040502050405020303" pitchFamily="18" charset="0"/>
              <a:cs typeface="Poppins" panose="00000500000000000000" pitchFamily="2" charset="0"/>
            </a:endParaRPr>
          </a:p>
          <a:p>
            <a:pPr algn="just"/>
            <a:r>
              <a:rPr lang="en-US" sz="1600" dirty="0">
                <a:latin typeface="Georgia" panose="02040502050405020303" pitchFamily="18" charset="0"/>
                <a:cs typeface="Poppins" panose="00000500000000000000" pitchFamily="2" charset="0"/>
              </a:rPr>
              <a:t>Mr. Hunter earned his J.D., cum laude, from the University of Houston Law Center and his Master of Accounting and B.A. in Economics, cum laude, from Rice University.</a:t>
            </a:r>
          </a:p>
        </p:txBody>
      </p:sp>
      <p:sp>
        <p:nvSpPr>
          <p:cNvPr id="5" name="Freeform 5"/>
          <p:cNvSpPr/>
          <p:nvPr/>
        </p:nvSpPr>
        <p:spPr>
          <a:xfrm>
            <a:off x="758825" y="4548210"/>
            <a:ext cx="312839" cy="312839"/>
          </a:xfrm>
          <a:custGeom>
            <a:avLst/>
            <a:gdLst/>
            <a:ahLst/>
            <a:cxnLst/>
            <a:rect l="l" t="t" r="r" b="b"/>
            <a:pathLst>
              <a:path w="469258" h="469258">
                <a:moveTo>
                  <a:pt x="0" y="0"/>
                </a:moveTo>
                <a:lnTo>
                  <a:pt x="469259" y="0"/>
                </a:lnTo>
                <a:lnTo>
                  <a:pt x="469259" y="469259"/>
                </a:lnTo>
                <a:lnTo>
                  <a:pt x="0" y="469259"/>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TextBox 6"/>
          <p:cNvSpPr txBox="1"/>
          <p:nvPr/>
        </p:nvSpPr>
        <p:spPr>
          <a:xfrm>
            <a:off x="1222936" y="4563577"/>
            <a:ext cx="3175000" cy="230576"/>
          </a:xfrm>
          <a:prstGeom prst="rect">
            <a:avLst/>
          </a:prstGeom>
        </p:spPr>
        <p:txBody>
          <a:bodyPr lIns="0" tIns="0" rIns="0" bIns="0" rtlCol="0" anchor="t">
            <a:spAutoFit/>
          </a:bodyPr>
          <a:lstStyle/>
          <a:p>
            <a:pPr>
              <a:lnSpc>
                <a:spcPts val="1866"/>
              </a:lnSpc>
            </a:pPr>
            <a:r>
              <a:rPr lang="en-US" sz="1333" dirty="0">
                <a:solidFill>
                  <a:schemeClr val="tx1">
                    <a:lumMod val="95000"/>
                    <a:lumOff val="5000"/>
                  </a:schemeClr>
                </a:solidFill>
                <a:latin typeface="Poppins Medium"/>
                <a:ea typeface="Poppins Medium"/>
                <a:cs typeface="Poppins Medium"/>
                <a:sym typeface="Poppins Medium"/>
              </a:rPr>
              <a:t>jhunter@theblumfirm.com </a:t>
            </a:r>
          </a:p>
        </p:txBody>
      </p:sp>
      <p:sp>
        <p:nvSpPr>
          <p:cNvPr id="7" name="Freeform 7"/>
          <p:cNvSpPr/>
          <p:nvPr/>
        </p:nvSpPr>
        <p:spPr>
          <a:xfrm>
            <a:off x="758825" y="5003295"/>
            <a:ext cx="312839" cy="319223"/>
          </a:xfrm>
          <a:custGeom>
            <a:avLst/>
            <a:gdLst/>
            <a:ahLst/>
            <a:cxnLst/>
            <a:rect l="l" t="t" r="r" b="b"/>
            <a:pathLst>
              <a:path w="469258" h="478835">
                <a:moveTo>
                  <a:pt x="0" y="0"/>
                </a:moveTo>
                <a:lnTo>
                  <a:pt x="469259" y="0"/>
                </a:lnTo>
                <a:lnTo>
                  <a:pt x="469259" y="478835"/>
                </a:lnTo>
                <a:lnTo>
                  <a:pt x="0" y="478835"/>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
        <p:nvSpPr>
          <p:cNvPr id="8" name="TextBox 8"/>
          <p:cNvSpPr txBox="1"/>
          <p:nvPr/>
        </p:nvSpPr>
        <p:spPr>
          <a:xfrm>
            <a:off x="1222936" y="5001486"/>
            <a:ext cx="3175000" cy="230576"/>
          </a:xfrm>
          <a:prstGeom prst="rect">
            <a:avLst/>
          </a:prstGeom>
        </p:spPr>
        <p:txBody>
          <a:bodyPr lIns="0" tIns="0" rIns="0" bIns="0" rtlCol="0" anchor="t">
            <a:spAutoFit/>
          </a:bodyPr>
          <a:lstStyle/>
          <a:p>
            <a:pPr>
              <a:lnSpc>
                <a:spcPts val="1866"/>
              </a:lnSpc>
            </a:pPr>
            <a:r>
              <a:rPr lang="en-US" sz="1333" dirty="0">
                <a:solidFill>
                  <a:schemeClr val="tx1">
                    <a:lumMod val="95000"/>
                    <a:lumOff val="5000"/>
                  </a:schemeClr>
                </a:solidFill>
                <a:latin typeface="Poppins Medium"/>
                <a:ea typeface="Poppins Medium"/>
                <a:cs typeface="Poppins Medium"/>
                <a:sym typeface="Poppins Medium"/>
              </a:rPr>
              <a:t>www.theblumfirm.com</a:t>
            </a:r>
          </a:p>
        </p:txBody>
      </p:sp>
      <p:sp>
        <p:nvSpPr>
          <p:cNvPr id="9" name="Freeform 9"/>
          <p:cNvSpPr/>
          <p:nvPr/>
        </p:nvSpPr>
        <p:spPr>
          <a:xfrm>
            <a:off x="758825" y="4089321"/>
            <a:ext cx="312839" cy="312839"/>
          </a:xfrm>
          <a:custGeom>
            <a:avLst/>
            <a:gdLst/>
            <a:ahLst/>
            <a:cxnLst/>
            <a:rect l="l" t="t" r="r" b="b"/>
            <a:pathLst>
              <a:path w="469258" h="469258">
                <a:moveTo>
                  <a:pt x="0" y="0"/>
                </a:moveTo>
                <a:lnTo>
                  <a:pt x="469259" y="0"/>
                </a:lnTo>
                <a:lnTo>
                  <a:pt x="469259" y="469258"/>
                </a:lnTo>
                <a:lnTo>
                  <a:pt x="0" y="469258"/>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0" name="TextBox 10"/>
          <p:cNvSpPr txBox="1"/>
          <p:nvPr/>
        </p:nvSpPr>
        <p:spPr>
          <a:xfrm>
            <a:off x="1222936" y="4107100"/>
            <a:ext cx="3175000" cy="230576"/>
          </a:xfrm>
          <a:prstGeom prst="rect">
            <a:avLst/>
          </a:prstGeom>
        </p:spPr>
        <p:txBody>
          <a:bodyPr lIns="0" tIns="0" rIns="0" bIns="0" rtlCol="0" anchor="t">
            <a:spAutoFit/>
          </a:bodyPr>
          <a:lstStyle/>
          <a:p>
            <a:pPr>
              <a:lnSpc>
                <a:spcPts val="1866"/>
              </a:lnSpc>
            </a:pPr>
            <a:r>
              <a:rPr lang="en-US" sz="1333" dirty="0">
                <a:solidFill>
                  <a:schemeClr val="tx1">
                    <a:lumMod val="95000"/>
                    <a:lumOff val="5000"/>
                  </a:schemeClr>
                </a:solidFill>
                <a:latin typeface="Poppins Medium"/>
                <a:ea typeface="Poppins Medium"/>
                <a:cs typeface="Poppins Medium"/>
                <a:sym typeface="Poppins Medium"/>
              </a:rPr>
              <a:t>(817) 334-0066 </a:t>
            </a:r>
          </a:p>
        </p:txBody>
      </p:sp>
      <p:sp>
        <p:nvSpPr>
          <p:cNvPr id="11" name="Freeform 11"/>
          <p:cNvSpPr/>
          <p:nvPr/>
        </p:nvSpPr>
        <p:spPr>
          <a:xfrm>
            <a:off x="758825" y="5477495"/>
            <a:ext cx="312839" cy="312839"/>
          </a:xfrm>
          <a:custGeom>
            <a:avLst/>
            <a:gdLst/>
            <a:ahLst/>
            <a:cxnLst/>
            <a:rect l="l" t="t" r="r" b="b"/>
            <a:pathLst>
              <a:path w="469258" h="469258">
                <a:moveTo>
                  <a:pt x="0" y="0"/>
                </a:moveTo>
                <a:lnTo>
                  <a:pt x="469259" y="0"/>
                </a:lnTo>
                <a:lnTo>
                  <a:pt x="469259" y="469258"/>
                </a:lnTo>
                <a:lnTo>
                  <a:pt x="0" y="469258"/>
                </a:lnTo>
                <a:lnTo>
                  <a:pt x="0" y="0"/>
                </a:lnTo>
                <a:close/>
              </a:path>
            </a:pathLst>
          </a:custGeom>
          <a:blipFill>
            <a:blip>
              <a:extLst>
                <a:ext uri="{96DAC541-7B7A-43D3-8B79-37D633B846F1}">
                  <asvg:svgBlip xmlns:asvg="http://schemas.microsoft.com/office/drawing/2016/SVG/main" r:embed="rId6"/>
                </a:ext>
              </a:extLst>
            </a:blip>
            <a:stretch>
              <a:fillRect/>
            </a:stretch>
          </a:blipFill>
        </p:spPr>
        <p:txBody>
          <a:bodyPr/>
          <a:lstStyle/>
          <a:p>
            <a:endParaRPr lang="en-US"/>
          </a:p>
        </p:txBody>
      </p:sp>
      <p:sp>
        <p:nvSpPr>
          <p:cNvPr id="12" name="TextBox 12"/>
          <p:cNvSpPr txBox="1"/>
          <p:nvPr/>
        </p:nvSpPr>
        <p:spPr>
          <a:xfrm>
            <a:off x="758825" y="3489911"/>
            <a:ext cx="2690924" cy="389081"/>
          </a:xfrm>
          <a:prstGeom prst="rect">
            <a:avLst/>
          </a:prstGeom>
        </p:spPr>
        <p:txBody>
          <a:bodyPr wrap="square" lIns="0" tIns="0" rIns="0" bIns="0" rtlCol="0" anchor="t">
            <a:spAutoFit/>
          </a:bodyPr>
          <a:lstStyle/>
          <a:p>
            <a:pPr>
              <a:lnSpc>
                <a:spcPts val="3013"/>
              </a:lnSpc>
            </a:pPr>
            <a:r>
              <a:rPr lang="en-US" sz="2800" b="1" dirty="0">
                <a:solidFill>
                  <a:srgbClr val="044A8B"/>
                </a:solidFill>
                <a:latin typeface="Poppins Bold"/>
                <a:ea typeface="Poppins Bold"/>
                <a:cs typeface="Poppins Bold"/>
                <a:sym typeface="Poppins Bold"/>
              </a:rPr>
              <a:t>John R. Hunter</a:t>
            </a:r>
          </a:p>
        </p:txBody>
      </p:sp>
      <p:sp>
        <p:nvSpPr>
          <p:cNvPr id="13" name="TextBox 13"/>
          <p:cNvSpPr txBox="1"/>
          <p:nvPr/>
        </p:nvSpPr>
        <p:spPr>
          <a:xfrm>
            <a:off x="1222936" y="5439395"/>
            <a:ext cx="3499909" cy="961545"/>
          </a:xfrm>
          <a:prstGeom prst="rect">
            <a:avLst/>
          </a:prstGeom>
        </p:spPr>
        <p:txBody>
          <a:bodyPr lIns="0" tIns="0" rIns="0" bIns="0" rtlCol="0" anchor="t">
            <a:spAutoFit/>
          </a:bodyPr>
          <a:lstStyle/>
          <a:p>
            <a:pPr>
              <a:lnSpc>
                <a:spcPts val="1866"/>
              </a:lnSpc>
            </a:pPr>
            <a:r>
              <a:rPr lang="en-US" sz="1333" b="1" dirty="0">
                <a:solidFill>
                  <a:schemeClr val="tx1">
                    <a:lumMod val="95000"/>
                    <a:lumOff val="5000"/>
                  </a:schemeClr>
                </a:solidFill>
                <a:latin typeface="Poppins Bold"/>
                <a:ea typeface="Poppins Bold"/>
                <a:cs typeface="Poppins Bold"/>
                <a:sym typeface="Poppins Bold"/>
              </a:rPr>
              <a:t>THE BLUM FIRM, P.C. </a:t>
            </a:r>
          </a:p>
          <a:p>
            <a:pPr>
              <a:lnSpc>
                <a:spcPts val="1866"/>
              </a:lnSpc>
            </a:pPr>
            <a:r>
              <a:rPr lang="en-US" sz="1333" dirty="0">
                <a:solidFill>
                  <a:schemeClr val="tx1">
                    <a:lumMod val="95000"/>
                    <a:lumOff val="5000"/>
                  </a:schemeClr>
                </a:solidFill>
                <a:latin typeface="Poppins Medium"/>
                <a:ea typeface="Poppins Medium"/>
                <a:cs typeface="Poppins Medium"/>
                <a:sym typeface="Poppins Medium"/>
              </a:rPr>
              <a:t>777 Main Street, Suite 550 </a:t>
            </a:r>
          </a:p>
          <a:p>
            <a:pPr>
              <a:lnSpc>
                <a:spcPts val="1866"/>
              </a:lnSpc>
            </a:pPr>
            <a:r>
              <a:rPr lang="en-US" sz="1333" dirty="0">
                <a:solidFill>
                  <a:schemeClr val="tx1">
                    <a:lumMod val="95000"/>
                    <a:lumOff val="5000"/>
                  </a:schemeClr>
                </a:solidFill>
                <a:latin typeface="Poppins Medium"/>
                <a:ea typeface="Poppins Medium"/>
                <a:cs typeface="Poppins Medium"/>
                <a:sym typeface="Poppins Medium"/>
              </a:rPr>
              <a:t>Fort Worth, Texas 76102 </a:t>
            </a:r>
          </a:p>
          <a:p>
            <a:pPr>
              <a:lnSpc>
                <a:spcPts val="1866"/>
              </a:lnSpc>
            </a:pPr>
            <a:endParaRPr lang="en-US" sz="1333" b="1" dirty="0">
              <a:solidFill>
                <a:srgbClr val="2E2E2E"/>
              </a:solidFill>
              <a:latin typeface="Poppins Medium"/>
              <a:ea typeface="Poppins Medium"/>
              <a:cs typeface="Poppins Medium"/>
              <a:sym typeface="Poppins Medium"/>
            </a:endParaRPr>
          </a:p>
        </p:txBody>
      </p:sp>
      <p:pic>
        <p:nvPicPr>
          <p:cNvPr id="1026" name="Picture 2">
            <a:extLst>
              <a:ext uri="{FF2B5EF4-FFF2-40B4-BE49-F238E27FC236}">
                <a16:creationId xmlns:a16="http://schemas.microsoft.com/office/drawing/2014/main" id="{36985B3E-2E12-8806-4456-5B02CD748860}"/>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12172" b="21116"/>
          <a:stretch>
            <a:fillRect/>
          </a:stretch>
        </p:blipFill>
        <p:spPr bwMode="auto">
          <a:xfrm>
            <a:off x="758825" y="573086"/>
            <a:ext cx="2690924" cy="2690924"/>
          </a:xfrm>
          <a:prstGeom prst="ellipse">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ED734-B4D5-5D92-612A-4387690FA2AD}"/>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B64CCF38-4F9A-8B6B-D22A-574C9AD602E0}"/>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EAAFB62E-2AD7-4EB0-A654-3CED2D635E1E}"/>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9EB9FAD7-0CF3-8B1C-82E1-3313E1F13E55}"/>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60C08945-C4C5-5241-A665-40D87D2FF9AE}"/>
              </a:ext>
            </a:extLst>
          </p:cNvPr>
          <p:cNvSpPr txBox="1"/>
          <p:nvPr/>
        </p:nvSpPr>
        <p:spPr>
          <a:xfrm>
            <a:off x="447673" y="2602445"/>
            <a:ext cx="11409185" cy="2769989"/>
          </a:xfrm>
          <a:prstGeom prst="rect">
            <a:avLst/>
          </a:prstGeom>
        </p:spPr>
        <p:txBody>
          <a:bodyPr wrap="square" lIns="0" tIns="0" rIns="0" bIns="0" rtlCol="0" anchor="t">
            <a:spAutoFit/>
          </a:bodyPr>
          <a:lstStyle/>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In some states, giving a beneficiary a withdrawal right could make a “spendthrift trust” into a “self-settled spendthrift trust” with no protection against the beneficiary’s creditors.</a:t>
            </a:r>
          </a:p>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However, some states (such as Texas) include a 5 and 5 exception in their trust laws, protecting trust assets from creditors as long as the value of the property which could have been withdrawn does not exceed the greater of $5,000 or 5% of the trust assets. [See Texas Trust Code Section 112.035(e).]</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To protect the 678 Trust assets from creditors, choose a state that provides such a 5 and 5 exception.</a:t>
            </a:r>
          </a:p>
        </p:txBody>
      </p:sp>
      <p:sp>
        <p:nvSpPr>
          <p:cNvPr id="7" name="TextBox 7">
            <a:extLst>
              <a:ext uri="{FF2B5EF4-FFF2-40B4-BE49-F238E27FC236}">
                <a16:creationId xmlns:a16="http://schemas.microsoft.com/office/drawing/2014/main" id="{74B1EDD5-6842-800E-49A2-6DE8D306E266}"/>
              </a:ext>
            </a:extLst>
          </p:cNvPr>
          <p:cNvSpPr txBox="1"/>
          <p:nvPr/>
        </p:nvSpPr>
        <p:spPr>
          <a:xfrm>
            <a:off x="1068496" y="1022742"/>
            <a:ext cx="10167541" cy="861774"/>
          </a:xfrm>
          <a:prstGeom prst="rect">
            <a:avLst/>
          </a:prstGeom>
        </p:spPr>
        <p:txBody>
          <a:bodyPr wrap="square" lIns="0" tIns="0" rIns="0" bIns="0" rtlCol="0" anchor="t">
            <a:spAutoFit/>
          </a:bodyPr>
          <a:lstStyle/>
          <a:p>
            <a:pPr algn="ctr">
              <a:spcBef>
                <a:spcPts val="0"/>
              </a:spcBef>
              <a:spcAft>
                <a:spcPts val="1200"/>
              </a:spcAft>
            </a:pPr>
            <a:r>
              <a:rPr lang="en-US" altLang="en-US" sz="2800" b="1" dirty="0">
                <a:solidFill>
                  <a:srgbClr val="044A8B"/>
                </a:solidFill>
                <a:latin typeface="Poppins" panose="00000500000000000000" pitchFamily="2" charset="0"/>
                <a:cs typeface="Poppins" panose="00000500000000000000" pitchFamily="2" charset="0"/>
              </a:rPr>
              <a:t>Giving the client-beneficiary a withdrawal right does not expose the trust assets to the reach of creditors.</a:t>
            </a:r>
          </a:p>
        </p:txBody>
      </p:sp>
      <p:sp>
        <p:nvSpPr>
          <p:cNvPr id="13" name="TextBox 12">
            <a:extLst>
              <a:ext uri="{FF2B5EF4-FFF2-40B4-BE49-F238E27FC236}">
                <a16:creationId xmlns:a16="http://schemas.microsoft.com/office/drawing/2014/main" id="{AE3488BB-7116-CD09-64A5-B7FA71DF53EF}"/>
              </a:ext>
            </a:extLst>
          </p:cNvPr>
          <p:cNvSpPr txBox="1"/>
          <p:nvPr/>
        </p:nvSpPr>
        <p:spPr>
          <a:xfrm>
            <a:off x="11654489" y="6330435"/>
            <a:ext cx="404742"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18</a:t>
            </a:r>
          </a:p>
        </p:txBody>
      </p:sp>
      <p:pic>
        <p:nvPicPr>
          <p:cNvPr id="8" name="Picture 7">
            <a:extLst>
              <a:ext uri="{FF2B5EF4-FFF2-40B4-BE49-F238E27FC236}">
                <a16:creationId xmlns:a16="http://schemas.microsoft.com/office/drawing/2014/main" id="{EC7EABDE-68E0-E88C-8FE0-0EA60CA263E3}"/>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3110125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E72D6-C375-CC72-2C99-4B5CC26916D5}"/>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00762C82-1BAC-DFAA-3879-412E11D831A7}"/>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6BB48F7A-B64B-40D9-B9D1-26E34B031040}"/>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9EE5AF3D-DED5-0621-0891-5DAAA3191483}"/>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8D77DC79-63C6-8560-D6B1-A4FC1FC7B7BD}"/>
              </a:ext>
            </a:extLst>
          </p:cNvPr>
          <p:cNvSpPr txBox="1"/>
          <p:nvPr/>
        </p:nvSpPr>
        <p:spPr>
          <a:xfrm>
            <a:off x="695764" y="1850059"/>
            <a:ext cx="10800469" cy="3693319"/>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The 678 Trust can be drafted to, upon the clients’ deaths, pour into an existing trust for the children’s benefit or divide into separate trusts for the children. </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The 678 Trust can also be drafted to allow the client-beneficiary to exercise a special power of appointment (“</a:t>
            </a:r>
            <a:r>
              <a:rPr lang="en-US" altLang="en-US" dirty="0" err="1">
                <a:latin typeface="Georgia" panose="02040502050405020303" pitchFamily="18" charset="0"/>
                <a:cs typeface="Arial" pitchFamily="34" charset="0"/>
              </a:rPr>
              <a:t>SPOA</a:t>
            </a:r>
            <a:r>
              <a:rPr lang="en-US" altLang="en-US" dirty="0">
                <a:latin typeface="Georgia" panose="02040502050405020303" pitchFamily="18" charset="0"/>
                <a:cs typeface="Arial" pitchFamily="34" charset="0"/>
              </a:rPr>
              <a:t>”). </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dirty="0">
                <a:latin typeface="Georgia" panose="02040502050405020303" pitchFamily="18" charset="0"/>
                <a:cs typeface="Arial" pitchFamily="34" charset="0"/>
              </a:rPr>
              <a:t>An inter </a:t>
            </a:r>
            <a:r>
              <a:rPr lang="en-US" altLang="en-US" dirty="0" err="1">
                <a:latin typeface="Georgia" panose="02040502050405020303" pitchFamily="18" charset="0"/>
                <a:cs typeface="Arial" pitchFamily="34" charset="0"/>
              </a:rPr>
              <a:t>vivos</a:t>
            </a:r>
            <a:r>
              <a:rPr lang="en-US" altLang="en-US" dirty="0">
                <a:latin typeface="Georgia" panose="02040502050405020303" pitchFamily="18" charset="0"/>
                <a:cs typeface="Arial" pitchFamily="34" charset="0"/>
              </a:rPr>
              <a:t> </a:t>
            </a:r>
            <a:r>
              <a:rPr lang="en-US" altLang="en-US" dirty="0" err="1">
                <a:latin typeface="Georgia" panose="02040502050405020303" pitchFamily="18" charset="0"/>
                <a:cs typeface="Arial" pitchFamily="34" charset="0"/>
              </a:rPr>
              <a:t>SPOA</a:t>
            </a:r>
            <a:r>
              <a:rPr lang="en-US" altLang="en-US" dirty="0">
                <a:latin typeface="Georgia" panose="02040502050405020303" pitchFamily="18" charset="0"/>
                <a:cs typeface="Arial" pitchFamily="34" charset="0"/>
              </a:rPr>
              <a:t> can give the client-beneficiary the power to provide for trust property to pass to individuals or charitable organizations during the client’s life. </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dirty="0">
                <a:latin typeface="Georgia" panose="02040502050405020303" pitchFamily="18" charset="0"/>
                <a:cs typeface="Arial" pitchFamily="34" charset="0"/>
              </a:rPr>
              <a:t>A testamentary </a:t>
            </a:r>
            <a:r>
              <a:rPr lang="en-US" altLang="en-US" dirty="0" err="1">
                <a:latin typeface="Georgia" panose="02040502050405020303" pitchFamily="18" charset="0"/>
                <a:cs typeface="Arial" pitchFamily="34" charset="0"/>
              </a:rPr>
              <a:t>SPOA</a:t>
            </a:r>
            <a:r>
              <a:rPr lang="en-US" altLang="en-US" dirty="0">
                <a:latin typeface="Georgia" panose="02040502050405020303" pitchFamily="18" charset="0"/>
                <a:cs typeface="Arial" pitchFamily="34" charset="0"/>
              </a:rPr>
              <a:t> can give the client-beneficiary the power to control how the property will be distributed at death. </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dirty="0">
                <a:latin typeface="Georgia" panose="02040502050405020303" pitchFamily="18" charset="0"/>
                <a:cs typeface="Arial" pitchFamily="34" charset="0"/>
              </a:rPr>
              <a:t>The </a:t>
            </a:r>
            <a:r>
              <a:rPr lang="en-US" altLang="en-US" dirty="0" err="1">
                <a:latin typeface="Georgia" panose="02040502050405020303" pitchFamily="18" charset="0"/>
                <a:cs typeface="Arial" pitchFamily="34" charset="0"/>
              </a:rPr>
              <a:t>SPOA</a:t>
            </a:r>
            <a:r>
              <a:rPr lang="en-US" altLang="en-US" dirty="0">
                <a:latin typeface="Georgia" panose="02040502050405020303" pitchFamily="18" charset="0"/>
                <a:cs typeface="Arial" pitchFamily="34" charset="0"/>
              </a:rPr>
              <a:t> must be drafted so that assets cannot be appointed to the client-beneficiary, the client-beneficiary’s estate, or the creditors of either. </a:t>
            </a:r>
          </a:p>
        </p:txBody>
      </p:sp>
      <p:sp>
        <p:nvSpPr>
          <p:cNvPr id="7" name="TextBox 7">
            <a:extLst>
              <a:ext uri="{FF2B5EF4-FFF2-40B4-BE49-F238E27FC236}">
                <a16:creationId xmlns:a16="http://schemas.microsoft.com/office/drawing/2014/main" id="{0144D73B-C2C0-34E4-8CA9-4DFFAF18FEFA}"/>
              </a:ext>
            </a:extLst>
          </p:cNvPr>
          <p:cNvSpPr txBox="1"/>
          <p:nvPr/>
        </p:nvSpPr>
        <p:spPr>
          <a:xfrm>
            <a:off x="1920458" y="822179"/>
            <a:ext cx="8351080" cy="492443"/>
          </a:xfrm>
          <a:prstGeom prst="rect">
            <a:avLst/>
          </a:prstGeom>
        </p:spPr>
        <p:txBody>
          <a:bodyPr wrap="square" lIns="0" tIns="0" rIns="0" bIns="0" rtlCol="0" anchor="t">
            <a:spAutoFit/>
          </a:bodyPr>
          <a:lstStyle/>
          <a:p>
            <a:pPr algn="ctr">
              <a:spcBef>
                <a:spcPts val="0"/>
              </a:spcBef>
              <a:spcAft>
                <a:spcPts val="1200"/>
              </a:spcAft>
            </a:pPr>
            <a:r>
              <a:rPr lang="en-US" altLang="en-US" sz="3200" b="1" dirty="0">
                <a:solidFill>
                  <a:srgbClr val="044A8B"/>
                </a:solidFill>
                <a:latin typeface="Poppins" panose="00000500000000000000" pitchFamily="2" charset="0"/>
                <a:cs typeface="Poppins" panose="00000500000000000000" pitchFamily="2" charset="0"/>
              </a:rPr>
              <a:t>Drafting Options </a:t>
            </a:r>
          </a:p>
        </p:txBody>
      </p:sp>
      <p:sp>
        <p:nvSpPr>
          <p:cNvPr id="13" name="TextBox 12">
            <a:extLst>
              <a:ext uri="{FF2B5EF4-FFF2-40B4-BE49-F238E27FC236}">
                <a16:creationId xmlns:a16="http://schemas.microsoft.com/office/drawing/2014/main" id="{9E47D9DE-2533-0A06-DC4D-1B71DAA9E990}"/>
              </a:ext>
            </a:extLst>
          </p:cNvPr>
          <p:cNvSpPr txBox="1"/>
          <p:nvPr/>
        </p:nvSpPr>
        <p:spPr>
          <a:xfrm>
            <a:off x="11654489" y="6330435"/>
            <a:ext cx="404742"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19</a:t>
            </a:r>
          </a:p>
        </p:txBody>
      </p:sp>
      <p:pic>
        <p:nvPicPr>
          <p:cNvPr id="8" name="Picture 7">
            <a:extLst>
              <a:ext uri="{FF2B5EF4-FFF2-40B4-BE49-F238E27FC236}">
                <a16:creationId xmlns:a16="http://schemas.microsoft.com/office/drawing/2014/main" id="{B9505B34-8D02-1B80-08D2-8F02F566B19C}"/>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1932776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1DC01-8CAF-E26C-8017-99A60844197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918B0C81-0A27-3576-04F9-24AB12B00596}"/>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04FB97D0-F964-0DD0-822F-5A2D5BAB4843}"/>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FC8F027F-6AC5-D290-1F90-F0AEB2E5329C}"/>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3C63ED88-59D5-2EDE-6E84-E2133D2C8B7F}"/>
              </a:ext>
            </a:extLst>
          </p:cNvPr>
          <p:cNvSpPr txBox="1"/>
          <p:nvPr/>
        </p:nvSpPr>
        <p:spPr>
          <a:xfrm>
            <a:off x="762437" y="1711559"/>
            <a:ext cx="10800469" cy="3739485"/>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To move assets into the 678 Trust, the client-beneficiary </a:t>
            </a:r>
            <a:r>
              <a:rPr lang="en-US" altLang="en-US" b="1" dirty="0">
                <a:solidFill>
                  <a:srgbClr val="044A8B"/>
                </a:solidFill>
                <a:latin typeface="Georgia" panose="02040502050405020303" pitchFamily="18" charset="0"/>
                <a:cs typeface="Arial" pitchFamily="34" charset="0"/>
              </a:rPr>
              <a:t>sells assets to the 678 Trust </a:t>
            </a:r>
            <a:r>
              <a:rPr lang="en-US" altLang="en-US" dirty="0">
                <a:latin typeface="Georgia" panose="02040502050405020303" pitchFamily="18" charset="0"/>
                <a:cs typeface="Arial" pitchFamily="34" charset="0"/>
              </a:rPr>
              <a:t>in exchange for a promissory note. No gifts should be made to the 678 Trust beyond the initial $5,000 gift contributed by a third party. Any additional gifts could alter the income tax and estate tax characteristics of the 678 Trust. </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It is important that the sale be structured so that it will be respected as a bona fide sale under IRC Section 2036.</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The sales price must be equal to the fair market value. If the IRS later determined the sales price was lower than the fair market value, the IRS would argue that the difference was a gift. Sale documents should include price adjustment clauses to guard against an unintentional gift.</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The interest rate on the promissory note should be at least equal to the applicable federal rate for the type and length of the loan. </a:t>
            </a:r>
          </a:p>
        </p:txBody>
      </p:sp>
      <p:sp>
        <p:nvSpPr>
          <p:cNvPr id="7" name="TextBox 7">
            <a:extLst>
              <a:ext uri="{FF2B5EF4-FFF2-40B4-BE49-F238E27FC236}">
                <a16:creationId xmlns:a16="http://schemas.microsoft.com/office/drawing/2014/main" id="{B030A684-064D-43FB-2AAB-0C0B0906E285}"/>
              </a:ext>
            </a:extLst>
          </p:cNvPr>
          <p:cNvSpPr txBox="1"/>
          <p:nvPr/>
        </p:nvSpPr>
        <p:spPr>
          <a:xfrm>
            <a:off x="2727114" y="629043"/>
            <a:ext cx="6737767" cy="443198"/>
          </a:xfrm>
          <a:prstGeom prst="rect">
            <a:avLst/>
          </a:prstGeom>
        </p:spPr>
        <p:txBody>
          <a:bodyPr wrap="square" lIns="0" tIns="0" rIns="0" bIns="0" rtlCol="0" anchor="t">
            <a:spAutoFit/>
          </a:bodyPr>
          <a:lstStyle/>
          <a:p>
            <a:pPr lvl="0" eaLnBrk="0" fontAlgn="base" hangingPunct="0">
              <a:lnSpc>
                <a:spcPct val="90000"/>
              </a:lnSpc>
              <a:spcAft>
                <a:spcPts val="2400"/>
              </a:spcAft>
              <a:buClr>
                <a:prstClr val="black"/>
              </a:buClr>
              <a:defRPr/>
            </a:pPr>
            <a:r>
              <a:rPr lang="en-US" sz="3200" b="1" dirty="0">
                <a:solidFill>
                  <a:srgbClr val="044A8B"/>
                </a:solidFill>
                <a:latin typeface="Poppins" panose="00000500000000000000" pitchFamily="2" charset="0"/>
                <a:cs typeface="Poppins" panose="00000500000000000000" pitchFamily="2" charset="0"/>
              </a:rPr>
              <a:t>Moving Assets Into the 678 Trust </a:t>
            </a:r>
          </a:p>
        </p:txBody>
      </p:sp>
      <p:sp>
        <p:nvSpPr>
          <p:cNvPr id="13" name="TextBox 12">
            <a:extLst>
              <a:ext uri="{FF2B5EF4-FFF2-40B4-BE49-F238E27FC236}">
                <a16:creationId xmlns:a16="http://schemas.microsoft.com/office/drawing/2014/main" id="{8F5DAD0E-38FC-129A-3E3C-FF9FEFB2F584}"/>
              </a:ext>
            </a:extLst>
          </p:cNvPr>
          <p:cNvSpPr txBox="1"/>
          <p:nvPr/>
        </p:nvSpPr>
        <p:spPr>
          <a:xfrm>
            <a:off x="11562906" y="6330435"/>
            <a:ext cx="496325"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20</a:t>
            </a:r>
          </a:p>
        </p:txBody>
      </p:sp>
      <p:pic>
        <p:nvPicPr>
          <p:cNvPr id="8" name="Picture 7">
            <a:extLst>
              <a:ext uri="{FF2B5EF4-FFF2-40B4-BE49-F238E27FC236}">
                <a16:creationId xmlns:a16="http://schemas.microsoft.com/office/drawing/2014/main" id="{3ECA368F-D8EB-32D2-47A8-AE9D5AC20956}"/>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4347985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DE92E-69C6-BAFD-BAC5-CBFD0867EF3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A5A278BC-B3BD-92B5-FF58-F37FBEC72C79}"/>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0173528D-FD3E-147D-B707-56DCC418DEC0}"/>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01EE1CFF-505D-C353-0143-3164BCA2BCC6}"/>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3F70FCD6-7D6B-3FF8-6386-D818271A3DF4}"/>
              </a:ext>
            </a:extLst>
          </p:cNvPr>
          <p:cNvSpPr txBox="1"/>
          <p:nvPr/>
        </p:nvSpPr>
        <p:spPr>
          <a:xfrm>
            <a:off x="854020" y="1697291"/>
            <a:ext cx="10800469" cy="3121304"/>
          </a:xfrm>
          <a:prstGeom prst="rect">
            <a:avLst/>
          </a:prstGeom>
        </p:spPr>
        <p:txBody>
          <a:bodyPr wrap="square" lIns="0" tIns="0" rIns="0" bIns="0" rtlCol="0" anchor="t">
            <a:spAutoFit/>
          </a:bodyPr>
          <a:lstStyle/>
          <a:p>
            <a:pPr marL="347472" indent="-342797" defTabSz="457200">
              <a:lnSpc>
                <a:spcPct val="110000"/>
              </a:lnSpc>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400" b="1" dirty="0">
                <a:solidFill>
                  <a:srgbClr val="044A8B"/>
                </a:solidFill>
                <a:latin typeface="Poppins" panose="00000500000000000000" pitchFamily="2" charset="0"/>
                <a:cs typeface="Poppins" panose="00000500000000000000" pitchFamily="2" charset="0"/>
              </a:rPr>
              <a:t>The 678 Trust needs to have sufficient substance to support the sale. </a:t>
            </a:r>
          </a:p>
          <a:p>
            <a:pPr marL="868680" lvl="1" indent="-342900" defTabSz="457200">
              <a:lnSpc>
                <a:spcPct val="110000"/>
              </a:lnSpc>
              <a:spcBef>
                <a:spcPct val="0"/>
              </a:spcBef>
              <a:spcAft>
                <a:spcPts val="1200"/>
              </a:spcAft>
              <a:buClr>
                <a:schemeClr val="tx1">
                  <a:lumMod val="65000"/>
                  <a:lumOff val="35000"/>
                </a:schemeClr>
              </a:buClr>
              <a:buFont typeface="Courier New" panose="02070309020205020404" pitchFamily="49" charset="0"/>
              <a:buChar char="o"/>
            </a:pPr>
            <a:r>
              <a:rPr lang="en-US" altLang="en-US" sz="2400" dirty="0">
                <a:latin typeface="Georgia" panose="02040502050405020303" pitchFamily="18" charset="0"/>
                <a:cs typeface="Arial" pitchFamily="34" charset="0"/>
              </a:rPr>
              <a:t>If the 678 Trust has not yet built-up significant value, it can have other trusts or individuals (other than the client-beneficiary) guarantee the note owing to the client-beneficiary in exchange for a guarantee fee. </a:t>
            </a:r>
          </a:p>
          <a:p>
            <a:pPr marL="868680" lvl="1" indent="-342900" defTabSz="457200">
              <a:lnSpc>
                <a:spcPct val="110000"/>
              </a:lnSpc>
              <a:spcBef>
                <a:spcPct val="0"/>
              </a:spcBef>
              <a:spcAft>
                <a:spcPts val="1200"/>
              </a:spcAft>
              <a:buClr>
                <a:schemeClr val="tx1">
                  <a:lumMod val="65000"/>
                  <a:lumOff val="35000"/>
                </a:schemeClr>
              </a:buClr>
              <a:buFont typeface="Courier New" panose="02070309020205020404" pitchFamily="49" charset="0"/>
              <a:buChar char="o"/>
            </a:pPr>
            <a:r>
              <a:rPr lang="en-US" altLang="en-US" sz="2400" dirty="0">
                <a:latin typeface="Georgia" panose="02040502050405020303" pitchFamily="18" charset="0"/>
                <a:cs typeface="Arial" pitchFamily="34" charset="0"/>
              </a:rPr>
              <a:t>The assets pledged should equal at least 10% to 20% of the size of the promissory note (the higher, the better). </a:t>
            </a:r>
          </a:p>
        </p:txBody>
      </p:sp>
      <p:sp>
        <p:nvSpPr>
          <p:cNvPr id="13" name="TextBox 12">
            <a:extLst>
              <a:ext uri="{FF2B5EF4-FFF2-40B4-BE49-F238E27FC236}">
                <a16:creationId xmlns:a16="http://schemas.microsoft.com/office/drawing/2014/main" id="{A32092CA-4156-EF07-9D89-5BF2872572CB}"/>
              </a:ext>
            </a:extLst>
          </p:cNvPr>
          <p:cNvSpPr txBox="1"/>
          <p:nvPr/>
        </p:nvSpPr>
        <p:spPr>
          <a:xfrm>
            <a:off x="11654489" y="6330435"/>
            <a:ext cx="404742"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21</a:t>
            </a:r>
          </a:p>
        </p:txBody>
      </p:sp>
      <p:pic>
        <p:nvPicPr>
          <p:cNvPr id="8" name="Picture 7">
            <a:extLst>
              <a:ext uri="{FF2B5EF4-FFF2-40B4-BE49-F238E27FC236}">
                <a16:creationId xmlns:a16="http://schemas.microsoft.com/office/drawing/2014/main" id="{B1F5FAAD-1DCB-4037-B89C-93F09F7A0806}"/>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376784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CD948-2C15-5AA5-A049-53F1EBCC2B53}"/>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A8BC85DD-6344-4CCE-2F54-3869ABAB4176}"/>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FA6C04FD-B4CD-2CB8-1766-79BA1765AE48}"/>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E43573B1-EBE4-599A-F32A-891C73F0D49E}"/>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8C1E75BB-F554-13B6-35C5-D44FB3123FA1}"/>
              </a:ext>
            </a:extLst>
          </p:cNvPr>
          <p:cNvSpPr txBox="1"/>
          <p:nvPr/>
        </p:nvSpPr>
        <p:spPr>
          <a:xfrm>
            <a:off x="695764" y="1674902"/>
            <a:ext cx="10800469" cy="3821944"/>
          </a:xfrm>
          <a:prstGeom prst="rect">
            <a:avLst/>
          </a:prstGeom>
        </p:spPr>
        <p:txBody>
          <a:bodyPr wrap="square" lIns="0" tIns="0" rIns="0" bIns="0" rtlCol="0" anchor="t">
            <a:spAutoFit/>
          </a:bodyPr>
          <a:lstStyle/>
          <a:p>
            <a:pPr marL="868680" lvl="1" indent="-342900" defTabSz="457200">
              <a:lnSpc>
                <a:spcPct val="110000"/>
              </a:lnSpc>
              <a:spcBef>
                <a:spcPct val="0"/>
              </a:spcBef>
              <a:spcAft>
                <a:spcPts val="12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In order to avoid an unintentional gift to the 678 Trust by the guarantor, the 678 Trust needs to pay the guarantor an annual guarantee fee that would be comparable to the fee charged by an unrelated guarantor. The fee would continue to be paid each year as long as the guarantee remains in place. </a:t>
            </a:r>
          </a:p>
          <a:p>
            <a:pPr marL="868680" lvl="1" indent="-342900" defTabSz="457200">
              <a:lnSpc>
                <a:spcPct val="110000"/>
              </a:lnSpc>
              <a:spcBef>
                <a:spcPct val="0"/>
              </a:spcBef>
              <a:spcAft>
                <a:spcPts val="12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The rule of thumb for this limited guarantee is 3% of the amount of assets pledged. </a:t>
            </a:r>
          </a:p>
          <a:p>
            <a:pPr marL="868680" lvl="1" indent="-342900" defTabSz="457200">
              <a:lnSpc>
                <a:spcPct val="110000"/>
              </a:lnSpc>
              <a:spcBef>
                <a:spcPct val="0"/>
              </a:spcBef>
              <a:spcAft>
                <a:spcPts val="12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For example, if the assets pledged equal 20% of the size of the note, the guarantee fee would be 60 basis points of the size of the entire note (or, the size of the note multiplied by 0.006.) </a:t>
            </a:r>
          </a:p>
          <a:p>
            <a:pPr marL="868680" lvl="1" indent="-342900" defTabSz="457200">
              <a:lnSpc>
                <a:spcPct val="110000"/>
              </a:lnSpc>
              <a:spcBef>
                <a:spcPct val="0"/>
              </a:spcBef>
              <a:spcAft>
                <a:spcPts val="12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The few times we have obtained appraisals to support the 3% fee, the appraisals have determined that the fee should be slightly below 3%. </a:t>
            </a:r>
          </a:p>
        </p:txBody>
      </p:sp>
      <p:sp>
        <p:nvSpPr>
          <p:cNvPr id="13" name="TextBox 12">
            <a:extLst>
              <a:ext uri="{FF2B5EF4-FFF2-40B4-BE49-F238E27FC236}">
                <a16:creationId xmlns:a16="http://schemas.microsoft.com/office/drawing/2014/main" id="{9D8C79A4-66A1-CF2E-9CFD-E648D363E2A8}"/>
              </a:ext>
            </a:extLst>
          </p:cNvPr>
          <p:cNvSpPr txBox="1"/>
          <p:nvPr/>
        </p:nvSpPr>
        <p:spPr>
          <a:xfrm>
            <a:off x="11578856" y="6330435"/>
            <a:ext cx="480375"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22</a:t>
            </a:r>
          </a:p>
        </p:txBody>
      </p:sp>
      <p:pic>
        <p:nvPicPr>
          <p:cNvPr id="8" name="Picture 7">
            <a:extLst>
              <a:ext uri="{FF2B5EF4-FFF2-40B4-BE49-F238E27FC236}">
                <a16:creationId xmlns:a16="http://schemas.microsoft.com/office/drawing/2014/main" id="{44B66814-6D13-51BB-9F8A-64BF199FBC8A}"/>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
        <p:nvSpPr>
          <p:cNvPr id="5" name="TextBox 7">
            <a:extLst>
              <a:ext uri="{FF2B5EF4-FFF2-40B4-BE49-F238E27FC236}">
                <a16:creationId xmlns:a16="http://schemas.microsoft.com/office/drawing/2014/main" id="{E1AF471A-C968-94EF-A5CA-8F3CE96D9202}"/>
              </a:ext>
            </a:extLst>
          </p:cNvPr>
          <p:cNvSpPr txBox="1"/>
          <p:nvPr/>
        </p:nvSpPr>
        <p:spPr>
          <a:xfrm>
            <a:off x="4314020" y="638187"/>
            <a:ext cx="3563958" cy="443198"/>
          </a:xfrm>
          <a:prstGeom prst="rect">
            <a:avLst/>
          </a:prstGeom>
        </p:spPr>
        <p:txBody>
          <a:bodyPr wrap="square" lIns="0" tIns="0" rIns="0" bIns="0" rtlCol="0" anchor="t">
            <a:spAutoFit/>
          </a:bodyPr>
          <a:lstStyle/>
          <a:p>
            <a:pPr lvl="0" eaLnBrk="0" fontAlgn="base" hangingPunct="0">
              <a:lnSpc>
                <a:spcPct val="90000"/>
              </a:lnSpc>
              <a:spcAft>
                <a:spcPts val="2400"/>
              </a:spcAft>
              <a:buClr>
                <a:prstClr val="black"/>
              </a:buClr>
              <a:defRPr/>
            </a:pPr>
            <a:r>
              <a:rPr lang="en-US" sz="3200" b="1" dirty="0">
                <a:solidFill>
                  <a:srgbClr val="044A8B"/>
                </a:solidFill>
                <a:latin typeface="Poppins" panose="00000500000000000000" pitchFamily="2" charset="0"/>
                <a:cs typeface="Poppins" panose="00000500000000000000" pitchFamily="2" charset="0"/>
              </a:rPr>
              <a:t>Guarantee Fees</a:t>
            </a:r>
          </a:p>
        </p:txBody>
      </p:sp>
    </p:spTree>
    <p:extLst>
      <p:ext uri="{BB962C8B-B14F-4D97-AF65-F5344CB8AC3E}">
        <p14:creationId xmlns:p14="http://schemas.microsoft.com/office/powerpoint/2010/main" val="20282614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FF047-217E-4C16-DB1F-0C198CD78BF4}"/>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131EBEFF-A5B9-43E1-0198-592D3909952B}"/>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523E9B73-B2D9-D1AD-6BC3-D9304A040147}"/>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5173BA2F-3801-A076-2691-F9CB0F2E5400}"/>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25A7D96A-163D-6A39-5A7B-14E1E7345D4C}"/>
              </a:ext>
            </a:extLst>
          </p:cNvPr>
          <p:cNvSpPr txBox="1"/>
          <p:nvPr/>
        </p:nvSpPr>
        <p:spPr>
          <a:xfrm>
            <a:off x="924143" y="1587734"/>
            <a:ext cx="10343713" cy="1615827"/>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George’s brother, Jim, created a 678 Trust to benefit George and Sarah and their descendants and funded it with a $5,000 gift. </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George and Sarah sold their remaining 86.5% LP interest and all of their LLC interest (the general partner) to the 678 Trust and each received a 9-year promissory note for $16,867,500 in return (totaling $33,735,000), plus interest at the mid-term applicable federal rate. </a:t>
            </a:r>
          </a:p>
        </p:txBody>
      </p:sp>
      <p:sp>
        <p:nvSpPr>
          <p:cNvPr id="7" name="TextBox 7">
            <a:extLst>
              <a:ext uri="{FF2B5EF4-FFF2-40B4-BE49-F238E27FC236}">
                <a16:creationId xmlns:a16="http://schemas.microsoft.com/office/drawing/2014/main" id="{5AC4244C-A9E5-9D83-B50E-AB7230B6E539}"/>
              </a:ext>
            </a:extLst>
          </p:cNvPr>
          <p:cNvSpPr txBox="1"/>
          <p:nvPr/>
        </p:nvSpPr>
        <p:spPr>
          <a:xfrm>
            <a:off x="3059003" y="629043"/>
            <a:ext cx="6207336" cy="443198"/>
          </a:xfrm>
          <a:prstGeom prst="rect">
            <a:avLst/>
          </a:prstGeom>
        </p:spPr>
        <p:txBody>
          <a:bodyPr wrap="square" lIns="0" tIns="0" rIns="0" bIns="0" rtlCol="0" anchor="t">
            <a:spAutoFit/>
          </a:bodyPr>
          <a:lstStyle/>
          <a:p>
            <a:pPr lvl="0" eaLnBrk="0" fontAlgn="base" hangingPunct="0">
              <a:lnSpc>
                <a:spcPct val="90000"/>
              </a:lnSpc>
              <a:spcAft>
                <a:spcPts val="2400"/>
              </a:spcAft>
              <a:buClr>
                <a:prstClr val="black"/>
              </a:buClr>
              <a:defRPr/>
            </a:pPr>
            <a:r>
              <a:rPr lang="en-US" sz="3200" b="1" dirty="0">
                <a:solidFill>
                  <a:srgbClr val="044A8B"/>
                </a:solidFill>
                <a:latin typeface="Poppins" panose="00000500000000000000" pitchFamily="2" charset="0"/>
                <a:cs typeface="Poppins" panose="00000500000000000000" pitchFamily="2" charset="0"/>
              </a:rPr>
              <a:t>George and Sarah’s 678 Trust </a:t>
            </a:r>
          </a:p>
        </p:txBody>
      </p:sp>
      <p:sp>
        <p:nvSpPr>
          <p:cNvPr id="13" name="TextBox 12">
            <a:extLst>
              <a:ext uri="{FF2B5EF4-FFF2-40B4-BE49-F238E27FC236}">
                <a16:creationId xmlns:a16="http://schemas.microsoft.com/office/drawing/2014/main" id="{94948E88-DAF1-B954-BDB1-C4690815372F}"/>
              </a:ext>
            </a:extLst>
          </p:cNvPr>
          <p:cNvSpPr txBox="1"/>
          <p:nvPr/>
        </p:nvSpPr>
        <p:spPr>
          <a:xfrm>
            <a:off x="11600121" y="6330435"/>
            <a:ext cx="459110"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23</a:t>
            </a:r>
          </a:p>
        </p:txBody>
      </p:sp>
      <p:pic>
        <p:nvPicPr>
          <p:cNvPr id="8" name="Picture 7">
            <a:extLst>
              <a:ext uri="{FF2B5EF4-FFF2-40B4-BE49-F238E27FC236}">
                <a16:creationId xmlns:a16="http://schemas.microsoft.com/office/drawing/2014/main" id="{45764491-1DFD-F6EC-0906-8BA0B29A9731}"/>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graphicFrame>
        <p:nvGraphicFramePr>
          <p:cNvPr id="5" name="Table 4">
            <a:extLst>
              <a:ext uri="{FF2B5EF4-FFF2-40B4-BE49-F238E27FC236}">
                <a16:creationId xmlns:a16="http://schemas.microsoft.com/office/drawing/2014/main" id="{F0097A19-F23D-CA77-2092-6108F8D48739}"/>
              </a:ext>
            </a:extLst>
          </p:cNvPr>
          <p:cNvGraphicFramePr>
            <a:graphicFrameLocks noGrp="1"/>
          </p:cNvGraphicFramePr>
          <p:nvPr>
            <p:extLst>
              <p:ext uri="{D42A27DB-BD31-4B8C-83A1-F6EECF244321}">
                <p14:modId xmlns:p14="http://schemas.microsoft.com/office/powerpoint/2010/main" val="894233168"/>
              </p:ext>
            </p:extLst>
          </p:nvPr>
        </p:nvGraphicFramePr>
        <p:xfrm>
          <a:off x="2818603" y="3959043"/>
          <a:ext cx="6688136" cy="1817688"/>
        </p:xfrm>
        <a:graphic>
          <a:graphicData uri="http://schemas.openxmlformats.org/drawingml/2006/table">
            <a:tbl>
              <a:tblPr/>
              <a:tblGrid>
                <a:gridCol w="4451226">
                  <a:extLst>
                    <a:ext uri="{9D8B030D-6E8A-4147-A177-3AD203B41FA5}">
                      <a16:colId xmlns:a16="http://schemas.microsoft.com/office/drawing/2014/main" val="20000"/>
                    </a:ext>
                  </a:extLst>
                </a:gridCol>
                <a:gridCol w="2236910">
                  <a:extLst>
                    <a:ext uri="{9D8B030D-6E8A-4147-A177-3AD203B41FA5}">
                      <a16:colId xmlns:a16="http://schemas.microsoft.com/office/drawing/2014/main" val="20001"/>
                    </a:ext>
                  </a:extLst>
                </a:gridCol>
              </a:tblGrid>
              <a:tr h="454422">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Underlying Assets</a:t>
                      </a:r>
                    </a:p>
                  </a:txBody>
                  <a:tcPr marL="91442" marR="91442"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$60,000,000</a:t>
                      </a:r>
                    </a:p>
                  </a:txBody>
                  <a:tcPr marL="91442" marR="155452"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0"/>
                  </a:ext>
                </a:extLst>
              </a:tr>
              <a:tr h="454422">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Less Valuation Discounts</a:t>
                      </a:r>
                    </a:p>
                  </a:txBody>
                  <a:tcPr marL="91442" marR="91442"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(21,000,000)</a:t>
                      </a:r>
                    </a:p>
                  </a:txBody>
                  <a:tcPr marL="91442" marR="91442" marT="45731" marB="45731">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1"/>
                  </a:ext>
                </a:extLst>
              </a:tr>
              <a:tr h="454422">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Value of FLP</a:t>
                      </a:r>
                    </a:p>
                  </a:txBody>
                  <a:tcPr marL="91442" marR="91442"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39,000,000</a:t>
                      </a:r>
                    </a:p>
                  </a:txBody>
                  <a:tcPr marL="91442" marR="155452" marT="45731" marB="45731">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2"/>
                  </a:ext>
                </a:extLst>
              </a:tr>
              <a:tr h="454422">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Value of 86.5% of FLP Interests</a:t>
                      </a:r>
                    </a:p>
                  </a:txBody>
                  <a:tcPr marL="91442" marR="91442"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b="1" dirty="0">
                          <a:solidFill>
                            <a:srgbClr val="4D4D4D"/>
                          </a:solidFill>
                          <a:latin typeface="Poppins" panose="00000500000000000000" pitchFamily="2" charset="0"/>
                          <a:cs typeface="Poppins" panose="00000500000000000000" pitchFamily="2" charset="0"/>
                        </a:rPr>
                        <a:t>$33,735,000</a:t>
                      </a:r>
                    </a:p>
                  </a:txBody>
                  <a:tcPr marL="91442" marR="155452" marT="45731" marB="4573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1711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46E7B-A7F9-BE9C-9553-BBF2D25A6148}"/>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9374A21-2FCC-D5D7-6C58-CF0AEA9FC7B2}"/>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D8D8F1B6-245D-297C-D1E4-18010ED9639F}"/>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0ACDA194-A36E-84B3-A305-C0D2F74FB976}"/>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6D29DB70-E9F1-84C6-AB8A-F7D8B57DF9E0}"/>
              </a:ext>
            </a:extLst>
          </p:cNvPr>
          <p:cNvSpPr txBox="1"/>
          <p:nvPr/>
        </p:nvSpPr>
        <p:spPr>
          <a:xfrm>
            <a:off x="924143" y="914401"/>
            <a:ext cx="10343713" cy="2000548"/>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Having 13.5% of the partnership interests, the Children’s Trust had sufficient assets to pledge as the guarantor of 15% of the promissory note amounts (13.5%/ 86.5% = 15.61%).  </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In return for the guarantees, the 678 Trust executed guarantee fee agreements agreeing to pay the Children’s Trust annual fees equal to 3% of the amount guaranteed. </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The annual guarantee fees paid by the 678 Trust to the Children’s Trust are $151,808. </a:t>
            </a:r>
          </a:p>
        </p:txBody>
      </p:sp>
      <p:sp>
        <p:nvSpPr>
          <p:cNvPr id="13" name="TextBox 12">
            <a:extLst>
              <a:ext uri="{FF2B5EF4-FFF2-40B4-BE49-F238E27FC236}">
                <a16:creationId xmlns:a16="http://schemas.microsoft.com/office/drawing/2014/main" id="{4656FF71-B062-93D5-B14F-FD124252EF38}"/>
              </a:ext>
            </a:extLst>
          </p:cNvPr>
          <p:cNvSpPr txBox="1"/>
          <p:nvPr/>
        </p:nvSpPr>
        <p:spPr>
          <a:xfrm>
            <a:off x="11553825" y="6330435"/>
            <a:ext cx="505406"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24</a:t>
            </a:r>
          </a:p>
        </p:txBody>
      </p:sp>
      <p:pic>
        <p:nvPicPr>
          <p:cNvPr id="8" name="Picture 7">
            <a:extLst>
              <a:ext uri="{FF2B5EF4-FFF2-40B4-BE49-F238E27FC236}">
                <a16:creationId xmlns:a16="http://schemas.microsoft.com/office/drawing/2014/main" id="{B07A73D0-9B83-31C1-151C-6CAB89C9DD07}"/>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graphicFrame>
        <p:nvGraphicFramePr>
          <p:cNvPr id="9" name="Table 8">
            <a:extLst>
              <a:ext uri="{FF2B5EF4-FFF2-40B4-BE49-F238E27FC236}">
                <a16:creationId xmlns:a16="http://schemas.microsoft.com/office/drawing/2014/main" id="{60365ED3-F2DC-6F25-81CE-E8E9A8FF9A0E}"/>
              </a:ext>
            </a:extLst>
          </p:cNvPr>
          <p:cNvGraphicFramePr>
            <a:graphicFrameLocks noGrp="1"/>
          </p:cNvGraphicFramePr>
          <p:nvPr>
            <p:extLst>
              <p:ext uri="{D42A27DB-BD31-4B8C-83A1-F6EECF244321}">
                <p14:modId xmlns:p14="http://schemas.microsoft.com/office/powerpoint/2010/main" val="776572749"/>
              </p:ext>
            </p:extLst>
          </p:nvPr>
        </p:nvGraphicFramePr>
        <p:xfrm>
          <a:off x="4145996" y="3429002"/>
          <a:ext cx="3950254" cy="2349262"/>
        </p:xfrm>
        <a:graphic>
          <a:graphicData uri="http://schemas.openxmlformats.org/drawingml/2006/table">
            <a:tbl>
              <a:tblPr/>
              <a:tblGrid>
                <a:gridCol w="2345017">
                  <a:extLst>
                    <a:ext uri="{9D8B030D-6E8A-4147-A177-3AD203B41FA5}">
                      <a16:colId xmlns:a16="http://schemas.microsoft.com/office/drawing/2014/main" val="20000"/>
                    </a:ext>
                  </a:extLst>
                </a:gridCol>
                <a:gridCol w="1605237">
                  <a:extLst>
                    <a:ext uri="{9D8B030D-6E8A-4147-A177-3AD203B41FA5}">
                      <a16:colId xmlns:a16="http://schemas.microsoft.com/office/drawing/2014/main" val="20001"/>
                    </a:ext>
                  </a:extLst>
                </a:gridCol>
              </a:tblGrid>
              <a:tr h="392531">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Promissory</a:t>
                      </a:r>
                      <a:r>
                        <a:rPr lang="en-US" sz="1600" baseline="0" dirty="0">
                          <a:solidFill>
                            <a:srgbClr val="4D4D4D"/>
                          </a:solidFill>
                          <a:latin typeface="Poppins" panose="00000500000000000000" pitchFamily="2" charset="0"/>
                          <a:cs typeface="Poppins" panose="00000500000000000000" pitchFamily="2" charset="0"/>
                        </a:rPr>
                        <a:t> Notes</a:t>
                      </a:r>
                      <a:endParaRPr lang="en-US" sz="1600" dirty="0">
                        <a:solidFill>
                          <a:srgbClr val="4D4D4D"/>
                        </a:solidFill>
                        <a:latin typeface="Poppins" panose="00000500000000000000" pitchFamily="2" charset="0"/>
                        <a:cs typeface="Poppins" panose="00000500000000000000" pitchFamily="2" charset="0"/>
                      </a:endParaRPr>
                    </a:p>
                  </a:txBody>
                  <a:tcPr marL="91442" marR="9144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$33,735,000</a:t>
                      </a:r>
                    </a:p>
                  </a:txBody>
                  <a:tcPr marL="91442" marR="15545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0"/>
                  </a:ext>
                </a:extLst>
              </a:tr>
              <a:tr h="294472">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endParaRPr lang="en-US" sz="1600" dirty="0">
                        <a:solidFill>
                          <a:srgbClr val="4D4D4D"/>
                        </a:solidFill>
                        <a:latin typeface="Poppins" panose="00000500000000000000" pitchFamily="2" charset="0"/>
                        <a:cs typeface="Poppins" panose="00000500000000000000" pitchFamily="2" charset="0"/>
                      </a:endParaRPr>
                    </a:p>
                  </a:txBody>
                  <a:tcPr marL="91442" marR="9144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endParaRPr lang="en-US" sz="1600" dirty="0">
                        <a:solidFill>
                          <a:srgbClr val="4D4D4D"/>
                        </a:solidFill>
                        <a:latin typeface="Poppins" panose="00000500000000000000" pitchFamily="2" charset="0"/>
                        <a:cs typeface="Poppins" panose="00000500000000000000" pitchFamily="2" charset="0"/>
                      </a:endParaRPr>
                    </a:p>
                  </a:txBody>
                  <a:tcPr marL="91442" marR="15545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1"/>
                  </a:ext>
                </a:extLst>
              </a:tr>
              <a:tr h="392531">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Guaranteed Portion</a:t>
                      </a:r>
                    </a:p>
                  </a:txBody>
                  <a:tcPr marL="91442" marR="9144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u="none" dirty="0">
                          <a:solidFill>
                            <a:srgbClr val="4D4D4D"/>
                          </a:solidFill>
                          <a:latin typeface="Poppins" panose="00000500000000000000" pitchFamily="2" charset="0"/>
                          <a:cs typeface="Poppins" panose="00000500000000000000" pitchFamily="2" charset="0"/>
                        </a:rPr>
                        <a:t>x 15%</a:t>
                      </a:r>
                    </a:p>
                  </a:txBody>
                  <a:tcPr marL="91442" marR="155452" marT="45676" marB="45676">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2"/>
                  </a:ext>
                </a:extLst>
              </a:tr>
              <a:tr h="294472">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endParaRPr lang="en-US" sz="1600" dirty="0">
                        <a:solidFill>
                          <a:srgbClr val="4D4D4D"/>
                        </a:solidFill>
                        <a:latin typeface="Poppins" panose="00000500000000000000" pitchFamily="2" charset="0"/>
                        <a:cs typeface="Poppins" panose="00000500000000000000" pitchFamily="2" charset="0"/>
                      </a:endParaRPr>
                    </a:p>
                  </a:txBody>
                  <a:tcPr marL="91442" marR="9144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$5,060,250</a:t>
                      </a:r>
                    </a:p>
                  </a:txBody>
                  <a:tcPr marL="91442" marR="155452" marT="45676" marB="45676">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3"/>
                  </a:ext>
                </a:extLst>
              </a:tr>
              <a:tr h="294472">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endParaRPr lang="en-US" sz="1600" dirty="0">
                        <a:solidFill>
                          <a:srgbClr val="4D4D4D"/>
                        </a:solidFill>
                        <a:latin typeface="Poppins" panose="00000500000000000000" pitchFamily="2" charset="0"/>
                        <a:cs typeface="Poppins" panose="00000500000000000000" pitchFamily="2" charset="0"/>
                      </a:endParaRPr>
                    </a:p>
                  </a:txBody>
                  <a:tcPr marL="91442" marR="9144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endParaRPr lang="en-US" sz="1600" dirty="0">
                        <a:solidFill>
                          <a:srgbClr val="4D4D4D"/>
                        </a:solidFill>
                        <a:latin typeface="Poppins" panose="00000500000000000000" pitchFamily="2" charset="0"/>
                        <a:cs typeface="Poppins" panose="00000500000000000000" pitchFamily="2" charset="0"/>
                      </a:endParaRPr>
                    </a:p>
                  </a:txBody>
                  <a:tcPr marL="91442" marR="15545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4"/>
                  </a:ext>
                </a:extLst>
              </a:tr>
              <a:tr h="294472">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Guarantee Fees</a:t>
                      </a:r>
                    </a:p>
                  </a:txBody>
                  <a:tcPr marL="91442" marR="9144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u="none" dirty="0">
                          <a:solidFill>
                            <a:srgbClr val="4D4D4D"/>
                          </a:solidFill>
                          <a:latin typeface="Poppins" panose="00000500000000000000" pitchFamily="2" charset="0"/>
                          <a:cs typeface="Poppins" panose="00000500000000000000" pitchFamily="2" charset="0"/>
                        </a:rPr>
                        <a:t>x 3%</a:t>
                      </a:r>
                    </a:p>
                  </a:txBody>
                  <a:tcPr marL="91442" marR="155452" marT="45676" marB="45676">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5"/>
                  </a:ext>
                </a:extLst>
              </a:tr>
              <a:tr h="294472">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endParaRPr lang="en-US" sz="1600" dirty="0">
                        <a:solidFill>
                          <a:srgbClr val="4D4D4D"/>
                        </a:solidFill>
                        <a:latin typeface="Poppins" panose="00000500000000000000" pitchFamily="2" charset="0"/>
                        <a:cs typeface="Poppins" panose="00000500000000000000" pitchFamily="2" charset="0"/>
                      </a:endParaRPr>
                    </a:p>
                  </a:txBody>
                  <a:tcPr marL="91442" marR="91442" marT="45676" marB="4567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b="1" dirty="0">
                          <a:solidFill>
                            <a:srgbClr val="4D4D4D"/>
                          </a:solidFill>
                          <a:latin typeface="Poppins" panose="00000500000000000000" pitchFamily="2" charset="0"/>
                          <a:cs typeface="Poppins" panose="00000500000000000000" pitchFamily="2" charset="0"/>
                        </a:rPr>
                        <a:t>$151,808</a:t>
                      </a:r>
                    </a:p>
                  </a:txBody>
                  <a:tcPr marL="91442" marR="155452" marT="45676" marB="45676">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2600927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7A2EF-3152-6540-1FB7-CE77F7F42328}"/>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BC95A850-F934-652C-2441-333690F3C22D}"/>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7319E00C-673D-89DB-4CF3-C867955D1C5E}"/>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C5614653-0206-6F6B-4668-B2C03091152F}"/>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854E5AA9-0637-B1EF-E2DD-1055DA1E2E4D}"/>
              </a:ext>
            </a:extLst>
          </p:cNvPr>
          <p:cNvSpPr txBox="1"/>
          <p:nvPr/>
        </p:nvSpPr>
        <p:spPr>
          <a:xfrm>
            <a:off x="805542" y="2390513"/>
            <a:ext cx="10839342" cy="2754600"/>
          </a:xfrm>
          <a:prstGeom prst="rect">
            <a:avLst/>
          </a:prstGeom>
        </p:spPr>
        <p:txBody>
          <a:bodyPr wrap="square" lIns="0" tIns="0" rIns="0" bIns="0" rtlCol="0" anchor="t">
            <a:spAutoFit/>
          </a:bodyPr>
          <a:lstStyle/>
          <a:p>
            <a:pPr marL="347472" indent="-342797" defTabSz="457200">
              <a:lnSpc>
                <a:spcPct val="100000"/>
              </a:lnSpc>
              <a:spcBef>
                <a:spcPts val="0"/>
              </a:spcBef>
              <a:spcAft>
                <a:spcPts val="1800"/>
              </a:spcAft>
              <a:buClr>
                <a:schemeClr val="tx1">
                  <a:lumMod val="65000"/>
                  <a:lumOff val="35000"/>
                </a:schemeClr>
              </a:buClr>
              <a:buSzPct val="90000"/>
              <a:buFont typeface="Arial" panose="020B0604020202020204" pitchFamily="34" charset="0"/>
              <a:buChar char="●"/>
              <a:defRPr/>
            </a:pPr>
            <a:r>
              <a:rPr lang="en-US" altLang="en-US" sz="2400" dirty="0">
                <a:latin typeface="Georgia" panose="02040502050405020303" pitchFamily="18" charset="0"/>
                <a:cs typeface="Arial" pitchFamily="34" charset="0"/>
              </a:rPr>
              <a:t>The $5,000 gift-maker should file a Gift Tax Return to disclose the gift and to allocate $5,000 of their GST exemption to the gift.</a:t>
            </a:r>
          </a:p>
          <a:p>
            <a:pPr marL="347472" indent="-342797" defTabSz="457200">
              <a:lnSpc>
                <a:spcPct val="100000"/>
              </a:lnSpc>
              <a:spcBef>
                <a:spcPts val="0"/>
              </a:spcBef>
              <a:spcAft>
                <a:spcPts val="1800"/>
              </a:spcAft>
              <a:buClr>
                <a:schemeClr val="tx1">
                  <a:lumMod val="65000"/>
                  <a:lumOff val="35000"/>
                </a:schemeClr>
              </a:buClr>
              <a:buSzPct val="90000"/>
              <a:buFont typeface="Arial" panose="020B0604020202020204" pitchFamily="34" charset="0"/>
              <a:buChar char="●"/>
              <a:defRPr/>
            </a:pPr>
            <a:r>
              <a:rPr lang="en-US" altLang="en-US" sz="2400" dirty="0">
                <a:latin typeface="Georgia" panose="02040502050405020303" pitchFamily="18" charset="0"/>
                <a:cs typeface="Arial" pitchFamily="34" charset="0"/>
              </a:rPr>
              <a:t>The client-beneficiary should file a Gift Tax Return to disclose the sale.</a:t>
            </a:r>
          </a:p>
          <a:p>
            <a:pPr>
              <a:lnSpc>
                <a:spcPct val="100000"/>
              </a:lnSpc>
              <a:spcBef>
                <a:spcPts val="0"/>
              </a:spcBef>
              <a:spcAft>
                <a:spcPts val="600"/>
              </a:spcAft>
            </a:pPr>
            <a:r>
              <a:rPr lang="en-US" altLang="en-US" sz="2400" b="1" dirty="0">
                <a:solidFill>
                  <a:srgbClr val="044A8B"/>
                </a:solidFill>
                <a:latin typeface="Poppins" panose="00000500000000000000" pitchFamily="2" charset="0"/>
                <a:cs typeface="Poppins" panose="00000500000000000000" pitchFamily="2" charset="0"/>
              </a:rPr>
              <a:t>Why would you want to disclose a transfer that’s not a gift? </a:t>
            </a:r>
          </a:p>
          <a:p>
            <a:pPr marL="868680" lvl="1" indent="-342900" defTabSz="457200">
              <a:lnSpc>
                <a:spcPct val="100000"/>
              </a:lnSpc>
              <a:spcAft>
                <a:spcPts val="1800"/>
              </a:spcAft>
              <a:buClr>
                <a:schemeClr val="tx1">
                  <a:lumMod val="65000"/>
                  <a:lumOff val="35000"/>
                </a:schemeClr>
              </a:buClr>
              <a:buFont typeface="Courier New" panose="02070309020205020404" pitchFamily="49" charset="0"/>
              <a:buChar char="o"/>
            </a:pPr>
            <a:r>
              <a:rPr lang="en-US" altLang="en-US" sz="2400" dirty="0">
                <a:latin typeface="Georgia" panose="02040502050405020303" pitchFamily="18" charset="0"/>
                <a:cs typeface="Arial" pitchFamily="34" charset="0"/>
              </a:rPr>
              <a:t>Disclosing the sale on a Gift Tax Return starts the 3-year (or 6-year) statute of limitations during which the IRS can asset a gift tax deficiency. </a:t>
            </a:r>
          </a:p>
        </p:txBody>
      </p:sp>
      <p:sp>
        <p:nvSpPr>
          <p:cNvPr id="7" name="TextBox 7">
            <a:extLst>
              <a:ext uri="{FF2B5EF4-FFF2-40B4-BE49-F238E27FC236}">
                <a16:creationId xmlns:a16="http://schemas.microsoft.com/office/drawing/2014/main" id="{BA1AF4CB-778C-1BDD-1064-97CA9E4CAD7E}"/>
              </a:ext>
            </a:extLst>
          </p:cNvPr>
          <p:cNvSpPr txBox="1"/>
          <p:nvPr/>
        </p:nvSpPr>
        <p:spPr>
          <a:xfrm>
            <a:off x="2992332" y="1002065"/>
            <a:ext cx="6207336" cy="443198"/>
          </a:xfrm>
          <a:prstGeom prst="rect">
            <a:avLst/>
          </a:prstGeom>
        </p:spPr>
        <p:txBody>
          <a:bodyPr wrap="square" lIns="0" tIns="0" rIns="0" bIns="0" rtlCol="0" anchor="t">
            <a:spAutoFit/>
          </a:bodyPr>
          <a:lstStyle/>
          <a:p>
            <a:pPr lvl="0" eaLnBrk="0" fontAlgn="base" hangingPunct="0">
              <a:lnSpc>
                <a:spcPct val="90000"/>
              </a:lnSpc>
              <a:spcAft>
                <a:spcPts val="2400"/>
              </a:spcAft>
              <a:buClr>
                <a:prstClr val="black"/>
              </a:buClr>
              <a:defRPr/>
            </a:pPr>
            <a:r>
              <a:rPr lang="en-US" sz="3200" b="1" dirty="0">
                <a:solidFill>
                  <a:srgbClr val="044A8B"/>
                </a:solidFill>
                <a:latin typeface="Poppins" panose="00000500000000000000" pitchFamily="2" charset="0"/>
                <a:cs typeface="Poppins" panose="00000500000000000000" pitchFamily="2" charset="0"/>
              </a:rPr>
              <a:t>Disclosing the Sale to the IRS</a:t>
            </a:r>
          </a:p>
        </p:txBody>
      </p:sp>
      <p:sp>
        <p:nvSpPr>
          <p:cNvPr id="13" name="TextBox 12">
            <a:extLst>
              <a:ext uri="{FF2B5EF4-FFF2-40B4-BE49-F238E27FC236}">
                <a16:creationId xmlns:a16="http://schemas.microsoft.com/office/drawing/2014/main" id="{7677D016-6700-4A68-F668-737298C904F0}"/>
              </a:ext>
            </a:extLst>
          </p:cNvPr>
          <p:cNvSpPr txBox="1"/>
          <p:nvPr/>
        </p:nvSpPr>
        <p:spPr>
          <a:xfrm>
            <a:off x="11544300" y="6330435"/>
            <a:ext cx="51493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25</a:t>
            </a:r>
          </a:p>
        </p:txBody>
      </p:sp>
      <p:pic>
        <p:nvPicPr>
          <p:cNvPr id="8" name="Picture 7">
            <a:extLst>
              <a:ext uri="{FF2B5EF4-FFF2-40B4-BE49-F238E27FC236}">
                <a16:creationId xmlns:a16="http://schemas.microsoft.com/office/drawing/2014/main" id="{340B3357-3A4D-6F44-32F0-97BCC00B8245}"/>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403195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C20A92-C647-80EA-BA44-07F1339CE1B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FD0E3F95-61A1-E8BC-4F1F-431479C60F42}"/>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0815F18C-850C-26C5-06DB-97D0892AC9BE}"/>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7CCF9C0C-C7DF-BFFF-19DA-7B934D336B60}"/>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40E5CA76-CB1E-A248-D26D-9F501205A14D}"/>
              </a:ext>
            </a:extLst>
          </p:cNvPr>
          <p:cNvSpPr txBox="1"/>
          <p:nvPr/>
        </p:nvSpPr>
        <p:spPr>
          <a:xfrm>
            <a:off x="704958" y="2537710"/>
            <a:ext cx="10839342" cy="2539157"/>
          </a:xfrm>
          <a:prstGeom prst="rect">
            <a:avLst/>
          </a:prstGeom>
        </p:spPr>
        <p:txBody>
          <a:bodyPr wrap="square" lIns="0" tIns="0" rIns="0" bIns="0" rtlCol="0" anchor="t">
            <a:spAutoFit/>
          </a:bodyPr>
          <a:lstStyle/>
          <a:p>
            <a:pPr>
              <a:lnSpc>
                <a:spcPct val="100000"/>
              </a:lnSpc>
              <a:spcBef>
                <a:spcPts val="0"/>
              </a:spcBef>
              <a:spcAft>
                <a:spcPts val="600"/>
              </a:spcAft>
              <a:buClr>
                <a:srgbClr val="000000"/>
              </a:buClr>
            </a:pPr>
            <a:r>
              <a:rPr lang="en-US" altLang="en-US" sz="2000" b="1" dirty="0">
                <a:solidFill>
                  <a:srgbClr val="044A8B"/>
                </a:solidFill>
                <a:latin typeface="Poppins" panose="00000500000000000000" pitchFamily="2" charset="0"/>
                <a:cs typeface="Poppins" panose="00000500000000000000" pitchFamily="2" charset="0"/>
              </a:rPr>
              <a:t>Doesn’t disclosing the sale just bring the transfer to the IRS’s attention? If the IRS doesn’t know about the transfer, how can they assert a gift tax? </a:t>
            </a:r>
          </a:p>
          <a:p>
            <a:pPr marL="868680" lvl="1" indent="-342900" defTabSz="457200">
              <a:lnSpc>
                <a:spcPct val="100000"/>
              </a:lnSpc>
              <a:spcAft>
                <a:spcPts val="12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The transaction will have to be disclosed at some point, assuming the client’s estate will be required to file an Estate Tax Return (Form 706). Part 4, Question 13e asks if the decedent transferred or sold an interest in a partnership, LLC, or closely-held corporation to a trust under which the decedent possessed any power or beneficial interest. </a:t>
            </a:r>
            <a:r>
              <a:rPr lang="en-US" altLang="en-US" sz="2000" b="1" dirty="0">
                <a:solidFill>
                  <a:srgbClr val="044A8B"/>
                </a:solidFill>
                <a:latin typeface="Georgia" panose="02040502050405020303" pitchFamily="18" charset="0"/>
                <a:cs typeface="Arial" pitchFamily="34" charset="0"/>
              </a:rPr>
              <a:t>Without the statute of limitations running, the IRS could assert a git tax deficiency at any time. </a:t>
            </a:r>
          </a:p>
        </p:txBody>
      </p:sp>
      <p:sp>
        <p:nvSpPr>
          <p:cNvPr id="7" name="TextBox 7">
            <a:extLst>
              <a:ext uri="{FF2B5EF4-FFF2-40B4-BE49-F238E27FC236}">
                <a16:creationId xmlns:a16="http://schemas.microsoft.com/office/drawing/2014/main" id="{D9837459-D0FD-FDF3-A24B-17A9BBA71062}"/>
              </a:ext>
            </a:extLst>
          </p:cNvPr>
          <p:cNvSpPr txBox="1"/>
          <p:nvPr/>
        </p:nvSpPr>
        <p:spPr>
          <a:xfrm>
            <a:off x="4099157" y="1207020"/>
            <a:ext cx="3993685" cy="443198"/>
          </a:xfrm>
          <a:prstGeom prst="rect">
            <a:avLst/>
          </a:prstGeom>
        </p:spPr>
        <p:txBody>
          <a:bodyPr wrap="square" lIns="0" tIns="0" rIns="0" bIns="0" rtlCol="0" anchor="t">
            <a:spAutoFit/>
          </a:bodyPr>
          <a:lstStyle/>
          <a:p>
            <a:pPr lvl="0" eaLnBrk="0" fontAlgn="base" hangingPunct="0">
              <a:lnSpc>
                <a:spcPct val="90000"/>
              </a:lnSpc>
              <a:spcAft>
                <a:spcPts val="2400"/>
              </a:spcAft>
              <a:buClr>
                <a:prstClr val="black"/>
              </a:buClr>
              <a:defRPr/>
            </a:pPr>
            <a:r>
              <a:rPr lang="en-US" sz="3200" b="1" dirty="0">
                <a:solidFill>
                  <a:srgbClr val="044A8B"/>
                </a:solidFill>
                <a:latin typeface="Poppins" panose="00000500000000000000" pitchFamily="2" charset="0"/>
                <a:cs typeface="Poppins" panose="00000500000000000000" pitchFamily="2" charset="0"/>
              </a:rPr>
              <a:t>Open Up IRS Audit?</a:t>
            </a:r>
          </a:p>
        </p:txBody>
      </p:sp>
      <p:sp>
        <p:nvSpPr>
          <p:cNvPr id="13" name="TextBox 12">
            <a:extLst>
              <a:ext uri="{FF2B5EF4-FFF2-40B4-BE49-F238E27FC236}">
                <a16:creationId xmlns:a16="http://schemas.microsoft.com/office/drawing/2014/main" id="{1EC0623B-D563-7F48-AA40-5664D0060631}"/>
              </a:ext>
            </a:extLst>
          </p:cNvPr>
          <p:cNvSpPr txBox="1"/>
          <p:nvPr/>
        </p:nvSpPr>
        <p:spPr>
          <a:xfrm>
            <a:off x="11544300" y="6330435"/>
            <a:ext cx="51493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26</a:t>
            </a:r>
          </a:p>
        </p:txBody>
      </p:sp>
      <p:pic>
        <p:nvPicPr>
          <p:cNvPr id="8" name="Picture 7">
            <a:extLst>
              <a:ext uri="{FF2B5EF4-FFF2-40B4-BE49-F238E27FC236}">
                <a16:creationId xmlns:a16="http://schemas.microsoft.com/office/drawing/2014/main" id="{B3A7DB76-25C7-FAD7-FC2A-C578AEBEB2AC}"/>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1399821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E61D2-3DDD-3C59-A74F-9527ED4B6EEC}"/>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460DD8C0-04E1-4386-083A-71F1938B0F9E}"/>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A421F88E-7562-F484-2895-A996685DBC7E}"/>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105C1DA8-A7B6-F4D4-DF00-003AAE811B4A}"/>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603D0D58-6A39-0AE1-D163-C57362DF84C0}"/>
              </a:ext>
            </a:extLst>
          </p:cNvPr>
          <p:cNvSpPr txBox="1"/>
          <p:nvPr/>
        </p:nvSpPr>
        <p:spPr>
          <a:xfrm>
            <a:off x="646174" y="2394970"/>
            <a:ext cx="11048782" cy="2859694"/>
          </a:xfrm>
          <a:prstGeom prst="rect">
            <a:avLst/>
          </a:prstGeom>
        </p:spPr>
        <p:txBody>
          <a:bodyPr wrap="square" lIns="0" tIns="0" rIns="0" bIns="0" rtlCol="0" anchor="t">
            <a:spAutoFit/>
          </a:bodyPr>
          <a:lstStyle/>
          <a:p>
            <a:pPr marL="868680" lvl="1" indent="-342900" defTabSz="457200">
              <a:lnSpc>
                <a:spcPct val="100000"/>
              </a:lnSpc>
              <a:buClr>
                <a:schemeClr val="tx1">
                  <a:lumMod val="65000"/>
                  <a:lumOff val="35000"/>
                </a:schemeClr>
              </a:buClr>
              <a:buFont typeface="Courier New" panose="02070309020205020404" pitchFamily="49" charset="0"/>
              <a:buChar char="o"/>
            </a:pPr>
            <a:r>
              <a:rPr lang="en-US" altLang="en-US" sz="2400" dirty="0">
                <a:latin typeface="Georgia" panose="02040502050405020303" pitchFamily="18" charset="0"/>
                <a:cs typeface="Arial" pitchFamily="34" charset="0"/>
              </a:rPr>
              <a:t>Attach a statement to the Gift Tax Return electing to disclose a non-gift completed transfer pursuant to Treasury Regulations Section 301.6501(c)-1(f)(4),</a:t>
            </a:r>
          </a:p>
          <a:p>
            <a:pPr marL="868680" lvl="1" indent="-342900" defTabSz="457200">
              <a:lnSpc>
                <a:spcPct val="100000"/>
              </a:lnSpc>
              <a:buClr>
                <a:schemeClr val="tx1">
                  <a:lumMod val="65000"/>
                  <a:lumOff val="35000"/>
                </a:schemeClr>
              </a:buClr>
              <a:buFont typeface="Courier New" panose="02070309020205020404" pitchFamily="49" charset="0"/>
              <a:buChar char="o"/>
            </a:pPr>
            <a:r>
              <a:rPr lang="en-US" altLang="en-US" sz="2400" dirty="0">
                <a:latin typeface="Georgia" panose="02040502050405020303" pitchFamily="18" charset="0"/>
                <a:cs typeface="Arial" pitchFamily="34" charset="0"/>
              </a:rPr>
              <a:t>Indicate why the transfer does not constitute a gift, and   </a:t>
            </a:r>
          </a:p>
          <a:p>
            <a:pPr marL="868680" lvl="1" indent="-342900" defTabSz="457200">
              <a:lnSpc>
                <a:spcPct val="100000"/>
              </a:lnSpc>
              <a:spcAft>
                <a:spcPts val="1800"/>
              </a:spcAft>
              <a:buClr>
                <a:schemeClr val="tx1">
                  <a:lumMod val="65000"/>
                  <a:lumOff val="35000"/>
                </a:schemeClr>
              </a:buClr>
              <a:buFont typeface="Courier New" panose="02070309020205020404" pitchFamily="49" charset="0"/>
              <a:buChar char="o"/>
            </a:pPr>
            <a:r>
              <a:rPr lang="en-US" altLang="en-US" sz="2400" dirty="0">
                <a:latin typeface="Georgia" panose="02040502050405020303" pitchFamily="18" charset="0"/>
                <a:cs typeface="Arial" pitchFamily="34" charset="0"/>
              </a:rPr>
              <a:t>Include all the information required to adequately disclose a gift.  </a:t>
            </a:r>
          </a:p>
          <a:p>
            <a:pPr marL="347472" indent="-342797" defTabSz="457200">
              <a:lnSpc>
                <a:spcPct val="110000"/>
              </a:lnSpc>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400" dirty="0">
                <a:latin typeface="Georgia" panose="02040502050405020303" pitchFamily="18" charset="0"/>
                <a:cs typeface="Arial" pitchFamily="34" charset="0"/>
              </a:rPr>
              <a:t>The appraisal report already necessary for the earlier gifts can be used to value the assets sold. </a:t>
            </a:r>
          </a:p>
        </p:txBody>
      </p:sp>
      <p:sp>
        <p:nvSpPr>
          <p:cNvPr id="13" name="TextBox 12">
            <a:extLst>
              <a:ext uri="{FF2B5EF4-FFF2-40B4-BE49-F238E27FC236}">
                <a16:creationId xmlns:a16="http://schemas.microsoft.com/office/drawing/2014/main" id="{6944E3E2-A44F-15ED-36C3-8C926E3E3EBB}"/>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27</a:t>
            </a:r>
          </a:p>
        </p:txBody>
      </p:sp>
      <p:pic>
        <p:nvPicPr>
          <p:cNvPr id="8" name="Picture 7">
            <a:extLst>
              <a:ext uri="{FF2B5EF4-FFF2-40B4-BE49-F238E27FC236}">
                <a16:creationId xmlns:a16="http://schemas.microsoft.com/office/drawing/2014/main" id="{559E5B1E-E755-2FC0-FFD7-2D31EDD68E56}"/>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
        <p:nvSpPr>
          <p:cNvPr id="9" name="TextBox 8">
            <a:extLst>
              <a:ext uri="{FF2B5EF4-FFF2-40B4-BE49-F238E27FC236}">
                <a16:creationId xmlns:a16="http://schemas.microsoft.com/office/drawing/2014/main" id="{A30F2F82-D0F2-6D61-773D-3D8D4B87C44C}"/>
              </a:ext>
            </a:extLst>
          </p:cNvPr>
          <p:cNvSpPr txBox="1"/>
          <p:nvPr/>
        </p:nvSpPr>
        <p:spPr>
          <a:xfrm>
            <a:off x="417766" y="1187837"/>
            <a:ext cx="9363075" cy="830997"/>
          </a:xfrm>
          <a:prstGeom prst="rect">
            <a:avLst/>
          </a:prstGeom>
          <a:noFill/>
        </p:spPr>
        <p:txBody>
          <a:bodyPr wrap="square">
            <a:spAutoFit/>
          </a:bodyPr>
          <a:lstStyle/>
          <a:p>
            <a:pPr marL="525780" lvl="1" defTabSz="457200">
              <a:buClr>
                <a:schemeClr val="tx1">
                  <a:lumMod val="65000"/>
                  <a:lumOff val="35000"/>
                </a:schemeClr>
              </a:buClr>
            </a:pPr>
            <a:r>
              <a:rPr lang="en-US" altLang="en-US" sz="2400" b="1" dirty="0">
                <a:solidFill>
                  <a:srgbClr val="044A8B"/>
                </a:solidFill>
                <a:latin typeface="Poppins" panose="00000500000000000000" pitchFamily="2" charset="0"/>
                <a:cs typeface="Poppins" panose="00000500000000000000" pitchFamily="2" charset="0"/>
              </a:rPr>
              <a:t>How do you disclose a sale transaction on a Gift Tax Return?</a:t>
            </a:r>
            <a:endParaRPr lang="en-US" altLang="en-US" sz="2400" dirty="0">
              <a:latin typeface="Georgia" panose="02040502050405020303" pitchFamily="18" charset="0"/>
              <a:cs typeface="Arial" pitchFamily="34" charset="0"/>
            </a:endParaRPr>
          </a:p>
        </p:txBody>
      </p:sp>
    </p:spTree>
    <p:extLst>
      <p:ext uri="{BB962C8B-B14F-4D97-AF65-F5344CB8AC3E}">
        <p14:creationId xmlns:p14="http://schemas.microsoft.com/office/powerpoint/2010/main" val="3405374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6172201"/>
            <a:ext cx="12192000" cy="685800"/>
            <a:chOff x="0" y="0"/>
            <a:chExt cx="5125401" cy="478916"/>
          </a:xfrm>
        </p:grpSpPr>
        <p:sp>
          <p:nvSpPr>
            <p:cNvPr id="3" name="Freeform 3"/>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p:cNvSpPr txBox="1"/>
          <p:nvPr/>
        </p:nvSpPr>
        <p:spPr>
          <a:xfrm>
            <a:off x="848171" y="1894463"/>
            <a:ext cx="10495655" cy="4339650"/>
          </a:xfrm>
          <a:prstGeom prst="rect">
            <a:avLst/>
          </a:prstGeom>
        </p:spPr>
        <p:txBody>
          <a:bodyPr wrap="square" lIns="0" tIns="0" rIns="0" bIns="0" rtlCol="0" anchor="t">
            <a:spAutoFit/>
          </a:bodyPr>
          <a:lstStyle/>
          <a:p>
            <a:pPr marL="347472" indent="-342797">
              <a:lnSpc>
                <a:spcPct val="90000"/>
              </a:lnSpc>
              <a:spcAft>
                <a:spcPts val="1800"/>
              </a:spcAft>
              <a:buClr>
                <a:schemeClr val="tx1">
                  <a:lumMod val="65000"/>
                  <a:lumOff val="35000"/>
                </a:schemeClr>
              </a:buClr>
              <a:buSzPct val="90000"/>
              <a:buFont typeface="Arial" panose="020B0604020202020204" pitchFamily="34" charset="0"/>
              <a:buChar char="●"/>
            </a:pPr>
            <a:r>
              <a:rPr lang="en-US" altLang="ko-KR" sz="2800" dirty="0">
                <a:latin typeface="Georgia" panose="02040502050405020303" pitchFamily="18" charset="0"/>
                <a:cs typeface="Arial" pitchFamily="34" charset="0"/>
              </a:rPr>
              <a:t>A 678 Trust (sometimes called a box) is a trust created with the client(s) as a primary beneficiary, as well as the “Grantor” or deemed owner for income tax purposes. </a:t>
            </a:r>
          </a:p>
          <a:p>
            <a:pPr marL="347472" indent="-342797">
              <a:lnSpc>
                <a:spcPct val="90000"/>
              </a:lnSpc>
              <a:spcAft>
                <a:spcPts val="1800"/>
              </a:spcAft>
              <a:buClr>
                <a:schemeClr val="tx1">
                  <a:lumMod val="65000"/>
                  <a:lumOff val="35000"/>
                </a:schemeClr>
              </a:buClr>
              <a:buSzPct val="90000"/>
              <a:buFont typeface="Arial" panose="020B0604020202020204" pitchFamily="34" charset="0"/>
              <a:buChar char="●"/>
            </a:pPr>
            <a:r>
              <a:rPr lang="en-US" altLang="ko-KR" sz="2800" dirty="0">
                <a:latin typeface="Georgia" panose="02040502050405020303" pitchFamily="18" charset="0"/>
                <a:cs typeface="Arial" pitchFamily="34" charset="0"/>
              </a:rPr>
              <a:t>After making discounted gifts to a Defective Grantor Trust (“DGT”) and/or Spousal Lifetime Access Trust (“</a:t>
            </a:r>
            <a:r>
              <a:rPr lang="en-US" altLang="ko-KR" sz="2800" dirty="0" err="1">
                <a:latin typeface="Georgia" panose="02040502050405020303" pitchFamily="18" charset="0"/>
                <a:cs typeface="Arial" pitchFamily="34" charset="0"/>
              </a:rPr>
              <a:t>SLATs</a:t>
            </a:r>
            <a:r>
              <a:rPr lang="en-US" altLang="ko-KR" sz="2800" dirty="0">
                <a:latin typeface="Georgia" panose="02040502050405020303" pitchFamily="18" charset="0"/>
                <a:cs typeface="Arial" pitchFamily="34" charset="0"/>
              </a:rPr>
              <a:t>”) using a portion of the client’s $15,000,000 lifetime exemption (as of 1/1/2026), minimize estate tax on the rest of a client’s assets by doing “freeze” sales to a 678 Trust that are mathematically identical to a sale to a DGT or a SLAT.</a:t>
            </a:r>
          </a:p>
          <a:p>
            <a:pPr marL="4675">
              <a:lnSpc>
                <a:spcPct val="90000"/>
              </a:lnSpc>
              <a:spcAft>
                <a:spcPts val="1800"/>
              </a:spcAft>
              <a:buClr>
                <a:schemeClr val="tx1">
                  <a:lumMod val="65000"/>
                  <a:lumOff val="35000"/>
                </a:schemeClr>
              </a:buClr>
              <a:buSzPct val="90000"/>
            </a:pPr>
            <a:endParaRPr lang="en-US" altLang="ko-KR" sz="2800" dirty="0">
              <a:latin typeface="Georgia" panose="02040502050405020303" pitchFamily="18" charset="0"/>
              <a:cs typeface="Arial" pitchFamily="34" charset="0"/>
            </a:endParaRPr>
          </a:p>
        </p:txBody>
      </p:sp>
      <p:sp>
        <p:nvSpPr>
          <p:cNvPr id="7" name="TextBox 7"/>
          <p:cNvSpPr txBox="1"/>
          <p:nvPr/>
        </p:nvSpPr>
        <p:spPr>
          <a:xfrm>
            <a:off x="1967845" y="798346"/>
            <a:ext cx="8256308" cy="427425"/>
          </a:xfrm>
          <a:prstGeom prst="rect">
            <a:avLst/>
          </a:prstGeom>
        </p:spPr>
        <p:txBody>
          <a:bodyPr wrap="square" lIns="0" tIns="0" rIns="0" bIns="0" rtlCol="0" anchor="t">
            <a:spAutoFit/>
          </a:bodyPr>
          <a:lstStyle/>
          <a:p>
            <a:pPr>
              <a:lnSpc>
                <a:spcPts val="3132"/>
              </a:lnSpc>
            </a:pPr>
            <a:r>
              <a:rPr lang="en-US" sz="3600" b="1" dirty="0">
                <a:solidFill>
                  <a:srgbClr val="044A8B"/>
                </a:solidFill>
                <a:latin typeface="Poppins Bold"/>
                <a:cs typeface="Poppins Bold"/>
              </a:rPr>
              <a:t>Estate Freeze Sales to a “678” Trust</a:t>
            </a:r>
          </a:p>
        </p:txBody>
      </p:sp>
      <p:sp>
        <p:nvSpPr>
          <p:cNvPr id="13" name="TextBox 12">
            <a:extLst>
              <a:ext uri="{FF2B5EF4-FFF2-40B4-BE49-F238E27FC236}">
                <a16:creationId xmlns:a16="http://schemas.microsoft.com/office/drawing/2014/main" id="{52FD9F97-910F-9486-8AF2-2AF218D216CF}"/>
              </a:ext>
            </a:extLst>
          </p:cNvPr>
          <p:cNvSpPr txBox="1"/>
          <p:nvPr/>
        </p:nvSpPr>
        <p:spPr>
          <a:xfrm>
            <a:off x="11701421" y="6330435"/>
            <a:ext cx="357809"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1</a:t>
            </a:r>
          </a:p>
        </p:txBody>
      </p:sp>
      <p:pic>
        <p:nvPicPr>
          <p:cNvPr id="8" name="Picture 7">
            <a:extLst>
              <a:ext uri="{FF2B5EF4-FFF2-40B4-BE49-F238E27FC236}">
                <a16:creationId xmlns:a16="http://schemas.microsoft.com/office/drawing/2014/main" id="{E5814608-83F1-0424-3A93-A81462FE3911}"/>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AE0F3-6584-DE35-EDE7-7082B92EBA36}"/>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0CB5B14C-FC43-48E8-73E8-F28A5D7675C0}"/>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3B040CEB-27D9-F1C1-D002-0CE0E3133C5D}"/>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94D92242-B2EF-2B54-C972-015FE0233C89}"/>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0227E2FE-46C8-EEF7-48C6-1BB7B3BCD977}"/>
              </a:ext>
            </a:extLst>
          </p:cNvPr>
          <p:cNvSpPr txBox="1"/>
          <p:nvPr/>
        </p:nvSpPr>
        <p:spPr>
          <a:xfrm>
            <a:off x="664462" y="2173428"/>
            <a:ext cx="11048782" cy="3044360"/>
          </a:xfrm>
          <a:prstGeom prst="rect">
            <a:avLst/>
          </a:prstGeom>
        </p:spPr>
        <p:txBody>
          <a:bodyPr wrap="square" lIns="0" tIns="0" rIns="0" bIns="0" rtlCol="0" anchor="t">
            <a:spAutoFit/>
          </a:bodyPr>
          <a:lstStyle/>
          <a:p>
            <a:pPr marL="347472" indent="-342797" defTabSz="457200">
              <a:lnSpc>
                <a:spcPct val="110000"/>
              </a:lnSpc>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400" dirty="0">
                <a:latin typeface="Georgia" panose="02040502050405020303" pitchFamily="18" charset="0"/>
                <a:cs typeface="Arial" pitchFamily="34" charset="0"/>
              </a:rPr>
              <a:t>The appraisal value sought should be on the mid-range of the scale of reasonableness. If the appraisal is too aggressive and results in a value lower than that reasonably determined by the IRS, it is possible that the client will be treated as having made a gift to the trust equal to the difference between the appraised value and the IRS-determined value. </a:t>
            </a:r>
          </a:p>
          <a:p>
            <a:pPr marL="347472" indent="-342797" defTabSz="457200">
              <a:lnSpc>
                <a:spcPct val="110000"/>
              </a:lnSpc>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400" dirty="0">
                <a:latin typeface="Georgia" panose="02040502050405020303" pitchFamily="18" charset="0"/>
                <a:cs typeface="Arial" pitchFamily="34" charset="0"/>
              </a:rPr>
              <a:t>Hiring a qualified appraiser and obtaining a top-quality appraisal report to attach to a Gift Tax Return is money well spent.</a:t>
            </a:r>
          </a:p>
        </p:txBody>
      </p:sp>
      <p:sp>
        <p:nvSpPr>
          <p:cNvPr id="13" name="TextBox 12">
            <a:extLst>
              <a:ext uri="{FF2B5EF4-FFF2-40B4-BE49-F238E27FC236}">
                <a16:creationId xmlns:a16="http://schemas.microsoft.com/office/drawing/2014/main" id="{29D23BCD-B3AC-041F-3498-25CC0ACCA15C}"/>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28</a:t>
            </a:r>
          </a:p>
        </p:txBody>
      </p:sp>
      <p:pic>
        <p:nvPicPr>
          <p:cNvPr id="8" name="Picture 7">
            <a:extLst>
              <a:ext uri="{FF2B5EF4-FFF2-40B4-BE49-F238E27FC236}">
                <a16:creationId xmlns:a16="http://schemas.microsoft.com/office/drawing/2014/main" id="{4B0BE918-83C8-BBC8-9C2C-306EBEFCF5CA}"/>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
        <p:nvSpPr>
          <p:cNvPr id="9" name="TextBox 8">
            <a:extLst>
              <a:ext uri="{FF2B5EF4-FFF2-40B4-BE49-F238E27FC236}">
                <a16:creationId xmlns:a16="http://schemas.microsoft.com/office/drawing/2014/main" id="{C3A74FC5-BC69-7169-61FA-45D76F580304}"/>
              </a:ext>
            </a:extLst>
          </p:cNvPr>
          <p:cNvSpPr txBox="1"/>
          <p:nvPr/>
        </p:nvSpPr>
        <p:spPr>
          <a:xfrm>
            <a:off x="3375411" y="767644"/>
            <a:ext cx="9363075" cy="646331"/>
          </a:xfrm>
          <a:prstGeom prst="rect">
            <a:avLst/>
          </a:prstGeom>
          <a:noFill/>
        </p:spPr>
        <p:txBody>
          <a:bodyPr wrap="square">
            <a:spAutoFit/>
          </a:bodyPr>
          <a:lstStyle/>
          <a:p>
            <a:pPr marL="525780" lvl="1" defTabSz="457200">
              <a:buClr>
                <a:schemeClr val="tx1">
                  <a:lumMod val="65000"/>
                  <a:lumOff val="35000"/>
                </a:schemeClr>
              </a:buClr>
            </a:pPr>
            <a:r>
              <a:rPr lang="en-US" altLang="en-US" sz="3600" b="1" dirty="0">
                <a:solidFill>
                  <a:srgbClr val="044A8B"/>
                </a:solidFill>
                <a:latin typeface="Poppins" panose="00000500000000000000" pitchFamily="2" charset="0"/>
                <a:cs typeface="Poppins" panose="00000500000000000000" pitchFamily="2" charset="0"/>
              </a:rPr>
              <a:t>Appraisal Reports</a:t>
            </a:r>
            <a:endParaRPr lang="en-US" altLang="en-US" sz="3600" dirty="0">
              <a:latin typeface="Georgia" panose="02040502050405020303" pitchFamily="18" charset="0"/>
              <a:cs typeface="Arial" pitchFamily="34" charset="0"/>
            </a:endParaRPr>
          </a:p>
        </p:txBody>
      </p:sp>
    </p:spTree>
    <p:extLst>
      <p:ext uri="{BB962C8B-B14F-4D97-AF65-F5344CB8AC3E}">
        <p14:creationId xmlns:p14="http://schemas.microsoft.com/office/powerpoint/2010/main" val="23823925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A4E25-2F8E-5B25-A520-CA0C4F8B94A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901150B-C2A1-56A4-49E5-C67AAE042F73}"/>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44110BD5-CDB3-D689-5C8E-3FA21BFCD82D}"/>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77AD6CB6-F898-9CDE-CBE8-D5639AC85DA9}"/>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8191B8DF-18B2-8121-94E1-26C66031D33B}"/>
              </a:ext>
            </a:extLst>
          </p:cNvPr>
          <p:cNvSpPr txBox="1"/>
          <p:nvPr/>
        </p:nvSpPr>
        <p:spPr>
          <a:xfrm>
            <a:off x="638284" y="1005259"/>
            <a:ext cx="11048782" cy="4847481"/>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George and Sarah file Gift Tax Returns disclosing the sale.</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dirty="0">
                <a:latin typeface="Georgia" panose="02040502050405020303" pitchFamily="18" charset="0"/>
                <a:cs typeface="Arial" pitchFamily="34" charset="0"/>
              </a:rPr>
              <a:t>If George and Sarah were to die but before the promissory notes were paid down, the estate tax would be $8,408,000. </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endParaRPr lang="en-US" altLang="en-US" dirty="0">
              <a:latin typeface="Georgia" panose="02040502050405020303" pitchFamily="18" charset="0"/>
              <a:cs typeface="Arial" pitchFamily="34" charset="0"/>
            </a:endParaRPr>
          </a:p>
          <a:p>
            <a:pPr>
              <a:defRPr/>
            </a:pPr>
            <a:endParaRPr lang="en-US" altLang="en-US" dirty="0">
              <a:latin typeface="Georgia" panose="02040502050405020303" pitchFamily="18" charset="0"/>
            </a:endParaRPr>
          </a:p>
          <a:p>
            <a:pPr>
              <a:defRPr/>
            </a:pPr>
            <a:endParaRPr lang="en-US" altLang="en-US" dirty="0">
              <a:latin typeface="Georgia" panose="02040502050405020303" pitchFamily="18" charset="0"/>
            </a:endParaRPr>
          </a:p>
          <a:p>
            <a:pPr>
              <a:defRPr/>
            </a:pPr>
            <a:endParaRPr lang="en-US" altLang="en-US" dirty="0">
              <a:latin typeface="Georgia" panose="02040502050405020303" pitchFamily="18" charset="0"/>
            </a:endParaRPr>
          </a:p>
          <a:p>
            <a:pPr>
              <a:defRPr/>
            </a:pPr>
            <a:endParaRPr lang="en-US" altLang="en-US" dirty="0">
              <a:latin typeface="Georgia" panose="02040502050405020303" pitchFamily="18" charset="0"/>
            </a:endParaRPr>
          </a:p>
          <a:p>
            <a:pPr lvl="1">
              <a:buFont typeface="Arial" charset="0"/>
              <a:buChar char="•"/>
              <a:defRPr/>
            </a:pPr>
            <a:endParaRPr lang="en-US" altLang="en-US" dirty="0">
              <a:latin typeface="Georgia" panose="02040502050405020303" pitchFamily="18" charset="0"/>
            </a:endParaRPr>
          </a:p>
          <a:p>
            <a:pPr lvl="1">
              <a:buFont typeface="Arial" charset="0"/>
              <a:buChar char="•"/>
              <a:defRPr/>
            </a:pPr>
            <a:endParaRPr lang="en-US" altLang="en-US" dirty="0">
              <a:latin typeface="Georgia" panose="02040502050405020303" pitchFamily="18" charset="0"/>
            </a:endParaRPr>
          </a:p>
          <a:p>
            <a:pPr marL="1920240" lvl="1" indent="0">
              <a:buNone/>
              <a:defRPr/>
            </a:pPr>
            <a:r>
              <a:rPr lang="en-US" altLang="en-US" dirty="0">
                <a:latin typeface="Georgia" panose="02040502050405020303" pitchFamily="18" charset="0"/>
              </a:rPr>
              <a:t>      </a:t>
            </a:r>
          </a:p>
          <a:p>
            <a:pPr marL="1920240" lvl="1" indent="0">
              <a:buNone/>
              <a:defRPr/>
            </a:pPr>
            <a:r>
              <a:rPr lang="en-US" altLang="en-US" dirty="0">
                <a:latin typeface="Georgia" panose="02040502050405020303" pitchFamily="18" charset="0"/>
              </a:rPr>
              <a:t>        </a:t>
            </a:r>
          </a:p>
          <a:p>
            <a:pPr marL="1920240" lvl="1" indent="0">
              <a:buNone/>
              <a:defRPr/>
            </a:pPr>
            <a:r>
              <a:rPr lang="en-US" altLang="en-US" dirty="0">
                <a:latin typeface="Georgia" panose="02040502050405020303" pitchFamily="18" charset="0"/>
              </a:rPr>
              <a:t>                       Estate tax with no planning: $22,808,000</a:t>
            </a:r>
          </a:p>
          <a:p>
            <a:pPr marL="1920240" lvl="1" indent="0">
              <a:buNone/>
              <a:defRPr/>
            </a:pPr>
            <a:r>
              <a:rPr lang="en-US" altLang="en-US" dirty="0">
                <a:latin typeface="Georgia" panose="02040502050405020303" pitchFamily="18" charset="0"/>
              </a:rPr>
              <a:t>                       Estate tax with Squeeze &amp; Freeze: $7,600,000</a:t>
            </a:r>
          </a:p>
          <a:p>
            <a:pPr marL="525780" lvl="1" defTabSz="457200">
              <a:lnSpc>
                <a:spcPct val="100000"/>
              </a:lnSpc>
              <a:buClr>
                <a:schemeClr val="tx1">
                  <a:lumMod val="65000"/>
                  <a:lumOff val="35000"/>
                </a:schemeClr>
              </a:buClr>
            </a:pPr>
            <a:endParaRPr lang="en-US" altLang="en-US" dirty="0">
              <a:latin typeface="Georgia" panose="02040502050405020303" pitchFamily="18" charset="0"/>
              <a:cs typeface="Arial" pitchFamily="34" charset="0"/>
            </a:endParaRPr>
          </a:p>
        </p:txBody>
      </p:sp>
      <p:sp>
        <p:nvSpPr>
          <p:cNvPr id="13" name="TextBox 12">
            <a:extLst>
              <a:ext uri="{FF2B5EF4-FFF2-40B4-BE49-F238E27FC236}">
                <a16:creationId xmlns:a16="http://schemas.microsoft.com/office/drawing/2014/main" id="{B0A7DEE2-D86C-2A30-5C79-731F33588808}"/>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29</a:t>
            </a:r>
          </a:p>
        </p:txBody>
      </p:sp>
      <p:pic>
        <p:nvPicPr>
          <p:cNvPr id="8" name="Picture 7">
            <a:extLst>
              <a:ext uri="{FF2B5EF4-FFF2-40B4-BE49-F238E27FC236}">
                <a16:creationId xmlns:a16="http://schemas.microsoft.com/office/drawing/2014/main" id="{33BAEC27-AB27-32BF-AA52-6404253DF3A6}"/>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graphicFrame>
        <p:nvGraphicFramePr>
          <p:cNvPr id="5" name="Table 4">
            <a:extLst>
              <a:ext uri="{FF2B5EF4-FFF2-40B4-BE49-F238E27FC236}">
                <a16:creationId xmlns:a16="http://schemas.microsoft.com/office/drawing/2014/main" id="{A0CF3341-D289-2600-18E3-49E5C6F7F47E}"/>
              </a:ext>
            </a:extLst>
          </p:cNvPr>
          <p:cNvGraphicFramePr>
            <a:graphicFrameLocks noGrp="1"/>
          </p:cNvGraphicFramePr>
          <p:nvPr>
            <p:extLst>
              <p:ext uri="{D42A27DB-BD31-4B8C-83A1-F6EECF244321}">
                <p14:modId xmlns:p14="http://schemas.microsoft.com/office/powerpoint/2010/main" val="2612792082"/>
              </p:ext>
            </p:extLst>
          </p:nvPr>
        </p:nvGraphicFramePr>
        <p:xfrm>
          <a:off x="3389312" y="2423318"/>
          <a:ext cx="5413375" cy="2011362"/>
        </p:xfrm>
        <a:graphic>
          <a:graphicData uri="http://schemas.openxmlformats.org/drawingml/2006/table">
            <a:tbl>
              <a:tblPr/>
              <a:tblGrid>
                <a:gridCol w="3602821">
                  <a:extLst>
                    <a:ext uri="{9D8B030D-6E8A-4147-A177-3AD203B41FA5}">
                      <a16:colId xmlns:a16="http://schemas.microsoft.com/office/drawing/2014/main" val="20000"/>
                    </a:ext>
                  </a:extLst>
                </a:gridCol>
                <a:gridCol w="1810554">
                  <a:extLst>
                    <a:ext uri="{9D8B030D-6E8A-4147-A177-3AD203B41FA5}">
                      <a16:colId xmlns:a16="http://schemas.microsoft.com/office/drawing/2014/main" val="20001"/>
                    </a:ext>
                  </a:extLst>
                </a:gridCol>
              </a:tblGrid>
              <a:tr h="335227">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Promissory Notes </a:t>
                      </a:r>
                    </a:p>
                  </a:txBody>
                  <a:tcPr marL="91442" marR="91442" marT="45695" marB="4569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$33,735,000</a:t>
                      </a:r>
                    </a:p>
                  </a:txBody>
                  <a:tcPr marL="91442" marR="155452" marT="45695" marB="4569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0"/>
                  </a:ext>
                </a:extLst>
              </a:tr>
              <a:tr h="335227">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Other Assets</a:t>
                      </a:r>
                    </a:p>
                  </a:txBody>
                  <a:tcPr marL="91442" marR="91442" marT="45695" marB="4569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$10,000,000</a:t>
                      </a:r>
                    </a:p>
                  </a:txBody>
                  <a:tcPr marL="91442" marR="155452" marT="45695" marB="45695">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1"/>
                  </a:ext>
                </a:extLst>
              </a:tr>
              <a:tr h="335227">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Total Assets</a:t>
                      </a:r>
                    </a:p>
                  </a:txBody>
                  <a:tcPr marL="91442" marR="91442" marT="45695" marB="4569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$43,735,000</a:t>
                      </a:r>
                    </a:p>
                  </a:txBody>
                  <a:tcPr marL="91442" marR="155452" marT="45695" marB="45695">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2"/>
                  </a:ext>
                </a:extLst>
              </a:tr>
              <a:tr h="335227">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Less Remaining Exemptions</a:t>
                      </a:r>
                    </a:p>
                  </a:txBody>
                  <a:tcPr marL="91442" marR="91442" marT="45695" marB="4569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($24,735,000)</a:t>
                      </a:r>
                    </a:p>
                  </a:txBody>
                  <a:tcPr marL="91442" marR="91442" marT="45695" marB="45695">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3"/>
                  </a:ext>
                </a:extLst>
              </a:tr>
              <a:tr h="335227">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Taxable Estate</a:t>
                      </a:r>
                    </a:p>
                  </a:txBody>
                  <a:tcPr marL="91442" marR="91442" marT="45695" marB="4569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dirty="0">
                          <a:solidFill>
                            <a:srgbClr val="4D4D4D"/>
                          </a:solidFill>
                          <a:latin typeface="Poppins" panose="00000500000000000000" pitchFamily="2" charset="0"/>
                          <a:cs typeface="Poppins" panose="00000500000000000000" pitchFamily="2" charset="0"/>
                        </a:rPr>
                        <a:t>$19,000,000</a:t>
                      </a:r>
                    </a:p>
                  </a:txBody>
                  <a:tcPr marL="91442" marR="155452" marT="45695" marB="45695">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4"/>
                  </a:ext>
                </a:extLst>
              </a:tr>
              <a:tr h="335227">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nSpc>
                          <a:spcPct val="90000"/>
                        </a:lnSpc>
                      </a:pPr>
                      <a:r>
                        <a:rPr lang="en-US" sz="1600" dirty="0">
                          <a:solidFill>
                            <a:srgbClr val="4D4D4D"/>
                          </a:solidFill>
                          <a:latin typeface="Poppins" panose="00000500000000000000" pitchFamily="2" charset="0"/>
                          <a:cs typeface="Poppins" panose="00000500000000000000" pitchFamily="2" charset="0"/>
                        </a:rPr>
                        <a:t>x 40% Federal Estate</a:t>
                      </a:r>
                      <a:r>
                        <a:rPr lang="en-US" sz="1600" baseline="0" dirty="0">
                          <a:solidFill>
                            <a:srgbClr val="4D4D4D"/>
                          </a:solidFill>
                          <a:latin typeface="Poppins" panose="00000500000000000000" pitchFamily="2" charset="0"/>
                          <a:cs typeface="Poppins" panose="00000500000000000000" pitchFamily="2" charset="0"/>
                        </a:rPr>
                        <a:t> Tax Rate </a:t>
                      </a:r>
                      <a:endParaRPr lang="en-US" sz="1600" dirty="0">
                        <a:solidFill>
                          <a:srgbClr val="4D4D4D"/>
                        </a:solidFill>
                        <a:latin typeface="Poppins" panose="00000500000000000000" pitchFamily="2" charset="0"/>
                        <a:cs typeface="Poppins" panose="00000500000000000000" pitchFamily="2" charset="0"/>
                      </a:endParaRPr>
                    </a:p>
                  </a:txBody>
                  <a:tcPr marL="91442" marR="91442" marT="45695" marB="4569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lnSpc>
                          <a:spcPct val="90000"/>
                        </a:lnSpc>
                      </a:pPr>
                      <a:r>
                        <a:rPr lang="en-US" sz="1600" b="1" dirty="0">
                          <a:solidFill>
                            <a:srgbClr val="4D4D4D"/>
                          </a:solidFill>
                          <a:latin typeface="Poppins" panose="00000500000000000000" pitchFamily="2" charset="0"/>
                          <a:cs typeface="Poppins" panose="00000500000000000000" pitchFamily="2" charset="0"/>
                        </a:rPr>
                        <a:t>$7,600,000</a:t>
                      </a:r>
                    </a:p>
                  </a:txBody>
                  <a:tcPr marL="91442" marR="155452" marT="45695" marB="4569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6769612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689B9-D8FC-AC96-ACD1-000EE1CE1D08}"/>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4F9F85EB-6EA1-4453-32BD-A8BC99330CCE}"/>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9CFB2A70-3D00-B13B-879F-D32AD292A002}"/>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B4A04B71-D03E-FC59-724A-9FB206DA00FC}"/>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B0E4CAFB-334C-7920-E13E-4BBEAE393528}"/>
              </a:ext>
            </a:extLst>
          </p:cNvPr>
          <p:cNvSpPr txBox="1"/>
          <p:nvPr/>
        </p:nvSpPr>
        <p:spPr>
          <a:xfrm>
            <a:off x="1150998" y="2314498"/>
            <a:ext cx="9650352" cy="3231654"/>
          </a:xfrm>
          <a:prstGeom prst="rect">
            <a:avLst/>
          </a:prstGeom>
        </p:spPr>
        <p:txBody>
          <a:bodyPr wrap="square" lIns="0" tIns="0" rIns="0" bIns="0" rtlCol="0" anchor="t">
            <a:spAutoFit/>
          </a:bodyPr>
          <a:lstStyle/>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George and Sarah use the assets that remain in their taxable estate for their living expenses and to pay the income taxes generated by the Children’s Trust and the 678 Trust.</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As the note payments are “burned” down in order to provide George and Sarah with cash to pay living expenses and income taxes, the estate tax savings will be even greater. </a:t>
            </a:r>
          </a:p>
          <a:p>
            <a:pPr marL="347472" indent="-342797" defTabSz="457200">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After the notes are paid off, the trustee of the 678 Trust will make distributions to George and Sarah under the HEMS standard to cover their living expenses and income taxes. </a:t>
            </a:r>
          </a:p>
        </p:txBody>
      </p:sp>
      <p:sp>
        <p:nvSpPr>
          <p:cNvPr id="7" name="TextBox 7">
            <a:extLst>
              <a:ext uri="{FF2B5EF4-FFF2-40B4-BE49-F238E27FC236}">
                <a16:creationId xmlns:a16="http://schemas.microsoft.com/office/drawing/2014/main" id="{C308E5F3-F105-22AD-6898-6B37A312D96C}"/>
              </a:ext>
            </a:extLst>
          </p:cNvPr>
          <p:cNvSpPr txBox="1"/>
          <p:nvPr/>
        </p:nvSpPr>
        <p:spPr>
          <a:xfrm>
            <a:off x="1495402" y="908514"/>
            <a:ext cx="8961544" cy="861774"/>
          </a:xfrm>
          <a:prstGeom prst="rect">
            <a:avLst/>
          </a:prstGeom>
        </p:spPr>
        <p:txBody>
          <a:bodyPr wrap="square" lIns="0" tIns="0" rIns="0" bIns="0" rtlCol="0" anchor="t">
            <a:spAutoFit/>
          </a:bodyPr>
          <a:lstStyle/>
          <a:p>
            <a:pPr algn="ctr"/>
            <a:r>
              <a:rPr lang="en-US" sz="2800" b="1" dirty="0">
                <a:solidFill>
                  <a:srgbClr val="044A8B"/>
                </a:solidFill>
                <a:latin typeface="Poppins" panose="00000500000000000000" pitchFamily="2" charset="0"/>
                <a:cs typeface="Poppins" panose="00000500000000000000" pitchFamily="2" charset="0"/>
              </a:rPr>
              <a:t>Stage 4: “Burn” Down the Remaining Assets </a:t>
            </a:r>
            <a:br>
              <a:rPr lang="en-US" sz="2800" b="1" dirty="0">
                <a:solidFill>
                  <a:srgbClr val="044A8B"/>
                </a:solidFill>
                <a:latin typeface="Poppins" panose="00000500000000000000" pitchFamily="2" charset="0"/>
                <a:cs typeface="Poppins" panose="00000500000000000000" pitchFamily="2" charset="0"/>
              </a:rPr>
            </a:br>
            <a:r>
              <a:rPr lang="en-US" sz="2800" b="1" dirty="0">
                <a:solidFill>
                  <a:srgbClr val="044A8B"/>
                </a:solidFill>
                <a:latin typeface="Poppins" panose="00000500000000000000" pitchFamily="2" charset="0"/>
                <a:cs typeface="Poppins" panose="00000500000000000000" pitchFamily="2" charset="0"/>
              </a:rPr>
              <a:t>Subject to Estate Tax</a:t>
            </a:r>
          </a:p>
        </p:txBody>
      </p:sp>
      <p:sp>
        <p:nvSpPr>
          <p:cNvPr id="13" name="TextBox 12">
            <a:extLst>
              <a:ext uri="{FF2B5EF4-FFF2-40B4-BE49-F238E27FC236}">
                <a16:creationId xmlns:a16="http://schemas.microsoft.com/office/drawing/2014/main" id="{8E6A3B38-F623-B8FC-B159-3C826C3E20D2}"/>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30</a:t>
            </a:r>
          </a:p>
        </p:txBody>
      </p:sp>
      <p:pic>
        <p:nvPicPr>
          <p:cNvPr id="8" name="Picture 7">
            <a:extLst>
              <a:ext uri="{FF2B5EF4-FFF2-40B4-BE49-F238E27FC236}">
                <a16:creationId xmlns:a16="http://schemas.microsoft.com/office/drawing/2014/main" id="{9AF6F47E-0819-552D-FCC8-5D186F0E4609}"/>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16733526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36772-4CCF-A368-DEA7-E4A5A7F1154D}"/>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B1E4F900-7CE3-416C-6CE4-A5F362A8C16F}"/>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A7507C17-90F6-C88D-E0A8-4F359938E7DB}"/>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CE17AFD1-5540-0AF3-EF6B-A056372BF1EF}"/>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7" name="TextBox 7">
            <a:extLst>
              <a:ext uri="{FF2B5EF4-FFF2-40B4-BE49-F238E27FC236}">
                <a16:creationId xmlns:a16="http://schemas.microsoft.com/office/drawing/2014/main" id="{A0605D12-0BBE-80C4-0656-7E121C92FEA0}"/>
              </a:ext>
            </a:extLst>
          </p:cNvPr>
          <p:cNvSpPr txBox="1"/>
          <p:nvPr/>
        </p:nvSpPr>
        <p:spPr>
          <a:xfrm>
            <a:off x="1615228" y="410369"/>
            <a:ext cx="8961544" cy="984885"/>
          </a:xfrm>
          <a:prstGeom prst="rect">
            <a:avLst/>
          </a:prstGeom>
        </p:spPr>
        <p:txBody>
          <a:bodyPr wrap="square" lIns="0" tIns="0" rIns="0" bIns="0" rtlCol="0" anchor="t">
            <a:spAutoFit/>
          </a:bodyPr>
          <a:lstStyle/>
          <a:p>
            <a:pPr algn="ctr"/>
            <a:r>
              <a:rPr lang="en-US" sz="3200" b="1" dirty="0">
                <a:solidFill>
                  <a:srgbClr val="044A8B"/>
                </a:solidFill>
                <a:latin typeface="Poppins" panose="00000500000000000000" pitchFamily="2" charset="0"/>
                <a:cs typeface="Poppins" panose="00000500000000000000" pitchFamily="2" charset="0"/>
              </a:rPr>
              <a:t>Results After Squeeze, Freeze, &amp; Burn </a:t>
            </a:r>
            <a:br>
              <a:rPr lang="en-US" sz="3200" b="1" dirty="0">
                <a:solidFill>
                  <a:srgbClr val="044A8B"/>
                </a:solidFill>
                <a:latin typeface="Poppins" panose="00000500000000000000" pitchFamily="2" charset="0"/>
                <a:cs typeface="Poppins" panose="00000500000000000000" pitchFamily="2" charset="0"/>
              </a:rPr>
            </a:br>
            <a:r>
              <a:rPr lang="en-US" sz="3200" b="1" dirty="0">
                <a:solidFill>
                  <a:srgbClr val="044A8B"/>
                </a:solidFill>
                <a:latin typeface="Poppins" panose="00000500000000000000" pitchFamily="2" charset="0"/>
                <a:cs typeface="Poppins" panose="00000500000000000000" pitchFamily="2" charset="0"/>
              </a:rPr>
              <a:t>with a 678 Trust</a:t>
            </a:r>
          </a:p>
        </p:txBody>
      </p:sp>
      <p:sp>
        <p:nvSpPr>
          <p:cNvPr id="13" name="TextBox 12">
            <a:extLst>
              <a:ext uri="{FF2B5EF4-FFF2-40B4-BE49-F238E27FC236}">
                <a16:creationId xmlns:a16="http://schemas.microsoft.com/office/drawing/2014/main" id="{75ADCD77-6267-CF6E-98FD-175C44543DA9}"/>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31</a:t>
            </a:r>
          </a:p>
        </p:txBody>
      </p:sp>
      <p:pic>
        <p:nvPicPr>
          <p:cNvPr id="8" name="Picture 7">
            <a:extLst>
              <a:ext uri="{FF2B5EF4-FFF2-40B4-BE49-F238E27FC236}">
                <a16:creationId xmlns:a16="http://schemas.microsoft.com/office/drawing/2014/main" id="{DF915CB0-DCFA-A105-5EE4-5844868744C2}"/>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pic>
        <p:nvPicPr>
          <p:cNvPr id="5" name="Picture 4">
            <a:extLst>
              <a:ext uri="{FF2B5EF4-FFF2-40B4-BE49-F238E27FC236}">
                <a16:creationId xmlns:a16="http://schemas.microsoft.com/office/drawing/2014/main" id="{00CCA964-28F3-426C-DC33-C3DC933042AF}"/>
              </a:ext>
            </a:extLst>
          </p:cNvPr>
          <p:cNvPicPr>
            <a:picLocks noChangeAspect="1"/>
          </p:cNvPicPr>
          <p:nvPr/>
        </p:nvPicPr>
        <p:blipFill>
          <a:blip r:embed="rId3"/>
          <a:stretch>
            <a:fillRect/>
          </a:stretch>
        </p:blipFill>
        <p:spPr>
          <a:xfrm>
            <a:off x="2484120" y="1928952"/>
            <a:ext cx="7223760" cy="4078900"/>
          </a:xfrm>
          <a:prstGeom prst="rect">
            <a:avLst/>
          </a:prstGeom>
        </p:spPr>
      </p:pic>
    </p:spTree>
    <p:extLst>
      <p:ext uri="{BB962C8B-B14F-4D97-AF65-F5344CB8AC3E}">
        <p14:creationId xmlns:p14="http://schemas.microsoft.com/office/powerpoint/2010/main" val="40428456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8EE8E-7F7F-8E83-F2F9-7DFD91DFA787}"/>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87F946F1-79B8-82FC-807D-98101E3224BC}"/>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1533DD02-A81C-C1EF-0109-4521E60F2CE3}"/>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29F7764A-2517-8D6D-3CB9-2641E9B72268}"/>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1C3E79B7-A6FE-CDC8-49C3-B04D5073B9E4}"/>
              </a:ext>
            </a:extLst>
          </p:cNvPr>
          <p:cNvSpPr txBox="1"/>
          <p:nvPr/>
        </p:nvSpPr>
        <p:spPr>
          <a:xfrm>
            <a:off x="1004505" y="2293134"/>
            <a:ext cx="10182989" cy="3354765"/>
          </a:xfrm>
          <a:prstGeom prst="rect">
            <a:avLst/>
          </a:prstGeom>
        </p:spPr>
        <p:txBody>
          <a:bodyPr wrap="square" lIns="0" tIns="0" rIns="0" bIns="0" rtlCol="0" anchor="t">
            <a:spAutoFit/>
          </a:bodyPr>
          <a:lstStyle/>
          <a:p>
            <a:pPr marL="347575" lvl="1" indent="-342900" defTabSz="457200">
              <a:spcBef>
                <a:spcPct val="0"/>
              </a:spcBef>
              <a:spcAft>
                <a:spcPts val="1800"/>
              </a:spcAft>
              <a:buClr>
                <a:schemeClr val="tx1">
                  <a:lumMod val="65000"/>
                  <a:lumOff val="35000"/>
                </a:schemeClr>
              </a:buClr>
              <a:buFont typeface="Arial" panose="020B0604020202020204" pitchFamily="34" charset="0"/>
              <a:buChar char="•"/>
              <a:defRPr/>
            </a:pPr>
            <a:r>
              <a:rPr lang="en-US" altLang="en-US" sz="2000" dirty="0">
                <a:latin typeface="Georgia" panose="02040502050405020303" pitchFamily="18" charset="0"/>
                <a:cs typeface="Arial" pitchFamily="34" charset="0"/>
              </a:rPr>
              <a:t>With many planning techniques for minimizing estate tax, clients sell assets to a Grantor Trust and end up owning notes receivable.</a:t>
            </a:r>
          </a:p>
          <a:p>
            <a:pPr marL="347575" lvl="1" indent="-342900" defTabSz="457200">
              <a:spcBef>
                <a:spcPct val="0"/>
              </a:spcBef>
              <a:spcAft>
                <a:spcPts val="1800"/>
              </a:spcAft>
              <a:buClr>
                <a:schemeClr val="tx1">
                  <a:lumMod val="65000"/>
                  <a:lumOff val="35000"/>
                </a:schemeClr>
              </a:buClr>
              <a:buFont typeface="Arial" panose="020B0604020202020204" pitchFamily="34" charset="0"/>
              <a:buChar char="•"/>
              <a:defRPr/>
            </a:pPr>
            <a:r>
              <a:rPr lang="en-US" altLang="en-US" sz="2000" dirty="0">
                <a:latin typeface="Georgia" panose="02040502050405020303" pitchFamily="18" charset="0"/>
                <a:cs typeface="Arial" pitchFamily="34" charset="0"/>
              </a:rPr>
              <a:t>These notes are exposed to creditors.</a:t>
            </a:r>
          </a:p>
          <a:p>
            <a:pPr marL="347575" lvl="1" indent="-342900" defTabSz="457200">
              <a:spcBef>
                <a:spcPct val="0"/>
              </a:spcBef>
              <a:spcAft>
                <a:spcPts val="1800"/>
              </a:spcAft>
              <a:buClr>
                <a:schemeClr val="tx1">
                  <a:lumMod val="65000"/>
                  <a:lumOff val="35000"/>
                </a:schemeClr>
              </a:buClr>
              <a:buFont typeface="Arial" panose="020B0604020202020204" pitchFamily="34" charset="0"/>
              <a:buChar char="•"/>
              <a:defRPr/>
            </a:pPr>
            <a:r>
              <a:rPr lang="en-US" altLang="en-US" sz="2000" dirty="0">
                <a:latin typeface="Georgia" panose="02040502050405020303" pitchFamily="18" charset="0"/>
                <a:cs typeface="Arial" pitchFamily="34" charset="0"/>
              </a:rPr>
              <a:t>We’d like to move the notes receivable into an entity for asset protection, but that would potentially trigger a gain.</a:t>
            </a:r>
          </a:p>
          <a:p>
            <a:pPr marL="347575" lvl="1" indent="-342900" defTabSz="457200">
              <a:spcBef>
                <a:spcPct val="0"/>
              </a:spcBef>
              <a:spcAft>
                <a:spcPts val="1800"/>
              </a:spcAft>
              <a:buClr>
                <a:schemeClr val="tx1">
                  <a:lumMod val="65000"/>
                  <a:lumOff val="35000"/>
                </a:schemeClr>
              </a:buClr>
              <a:buFont typeface="Arial" panose="020B0604020202020204" pitchFamily="34" charset="0"/>
              <a:buChar char="•"/>
              <a:defRPr/>
            </a:pPr>
            <a:r>
              <a:rPr lang="en-US" altLang="en-US" sz="2000" dirty="0">
                <a:latin typeface="Georgia" panose="02040502050405020303" pitchFamily="18" charset="0"/>
                <a:cs typeface="Arial" pitchFamily="34" charset="0"/>
              </a:rPr>
              <a:t>To protect notes receivable without potentially triggering sale treatment, utilize the “Separate Note Vault” structure (two limited liability companies).</a:t>
            </a:r>
          </a:p>
          <a:p>
            <a:pPr marL="525780" lvl="1" defTabSz="457200">
              <a:lnSpc>
                <a:spcPct val="100000"/>
              </a:lnSpc>
              <a:buClr>
                <a:schemeClr val="tx1">
                  <a:lumMod val="65000"/>
                  <a:lumOff val="35000"/>
                </a:schemeClr>
              </a:buClr>
            </a:pPr>
            <a:endParaRPr lang="en-US" altLang="en-US" dirty="0">
              <a:latin typeface="Georgia" panose="02040502050405020303" pitchFamily="18" charset="0"/>
              <a:cs typeface="Arial" pitchFamily="34" charset="0"/>
            </a:endParaRPr>
          </a:p>
        </p:txBody>
      </p:sp>
      <p:sp>
        <p:nvSpPr>
          <p:cNvPr id="7" name="TextBox 7">
            <a:extLst>
              <a:ext uri="{FF2B5EF4-FFF2-40B4-BE49-F238E27FC236}">
                <a16:creationId xmlns:a16="http://schemas.microsoft.com/office/drawing/2014/main" id="{5D1EB581-C1B6-2026-C809-6B0FD12555B0}"/>
              </a:ext>
            </a:extLst>
          </p:cNvPr>
          <p:cNvSpPr txBox="1"/>
          <p:nvPr/>
        </p:nvSpPr>
        <p:spPr>
          <a:xfrm>
            <a:off x="1615228" y="1084206"/>
            <a:ext cx="8961544" cy="461665"/>
          </a:xfrm>
          <a:prstGeom prst="rect">
            <a:avLst/>
          </a:prstGeom>
        </p:spPr>
        <p:txBody>
          <a:bodyPr wrap="square" lIns="0" tIns="0" rIns="0" bIns="0" rtlCol="0" anchor="t">
            <a:spAutoFit/>
          </a:bodyPr>
          <a:lstStyle/>
          <a:p>
            <a:r>
              <a:rPr lang="en-US" sz="3000" b="1" dirty="0">
                <a:solidFill>
                  <a:srgbClr val="044A8B"/>
                </a:solidFill>
                <a:latin typeface="Poppins" panose="00000500000000000000" pitchFamily="2" charset="0"/>
                <a:cs typeface="Poppins" panose="00000500000000000000" pitchFamily="2" charset="0"/>
              </a:rPr>
              <a:t>Protect Promissory Notes with a “Note Vault” </a:t>
            </a:r>
          </a:p>
        </p:txBody>
      </p:sp>
      <p:sp>
        <p:nvSpPr>
          <p:cNvPr id="13" name="TextBox 12">
            <a:extLst>
              <a:ext uri="{FF2B5EF4-FFF2-40B4-BE49-F238E27FC236}">
                <a16:creationId xmlns:a16="http://schemas.microsoft.com/office/drawing/2014/main" id="{5244F3D7-7EA4-267A-9159-20BD930DBAC5}"/>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32</a:t>
            </a:r>
          </a:p>
        </p:txBody>
      </p:sp>
      <p:pic>
        <p:nvPicPr>
          <p:cNvPr id="8" name="Picture 7">
            <a:extLst>
              <a:ext uri="{FF2B5EF4-FFF2-40B4-BE49-F238E27FC236}">
                <a16:creationId xmlns:a16="http://schemas.microsoft.com/office/drawing/2014/main" id="{E3A9FA1E-C239-B37C-F0CE-027CD5AC8B17}"/>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36835196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414E2-BE2C-FED0-C54B-AD546FF993A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FA62129D-C613-7507-345F-5D91A99F249E}"/>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0CF1F3C3-5CDD-DEF6-BEEA-B35A6ACDB756}"/>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9B867A28-AAC4-BC7E-874A-904D72D7AAB5}"/>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B354BA42-B033-9391-6225-1DBC6AB7C9F9}"/>
              </a:ext>
            </a:extLst>
          </p:cNvPr>
          <p:cNvSpPr txBox="1"/>
          <p:nvPr/>
        </p:nvSpPr>
        <p:spPr>
          <a:xfrm>
            <a:off x="650382" y="1294011"/>
            <a:ext cx="11048782" cy="4370427"/>
          </a:xfrm>
          <a:prstGeom prst="rect">
            <a:avLst/>
          </a:prstGeom>
        </p:spPr>
        <p:txBody>
          <a:bodyPr wrap="square" lIns="0" tIns="0" rIns="0" bIns="0" rtlCol="0" anchor="t">
            <a:spAutoFit/>
          </a:bodyPr>
          <a:lstStyle/>
          <a:p>
            <a:pPr marL="347472" lvl="1" indent="-342797" defTabSz="457200">
              <a:spcBef>
                <a:spcPct val="0"/>
              </a:spcBef>
              <a:spcAft>
                <a:spcPts val="1200"/>
              </a:spcAft>
              <a:buClr>
                <a:schemeClr val="tx1">
                  <a:lumMod val="65000"/>
                  <a:lumOff val="35000"/>
                </a:schemeClr>
              </a:buClr>
              <a:defRPr/>
            </a:pPr>
            <a:r>
              <a:rPr lang="en-US" altLang="en-US" sz="2400" b="1" dirty="0">
                <a:solidFill>
                  <a:srgbClr val="044A8B"/>
                </a:solidFill>
                <a:latin typeface="Poppins" panose="00000500000000000000" pitchFamily="2" charset="0"/>
                <a:cs typeface="Poppins" panose="00000500000000000000" pitchFamily="2" charset="0"/>
              </a:rPr>
              <a:t>To create a separate Note Vault:</a:t>
            </a:r>
          </a:p>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defRPr/>
            </a:pPr>
            <a:r>
              <a:rPr lang="en-US" altLang="en-US" sz="2400" dirty="0">
                <a:latin typeface="Georgia" panose="02040502050405020303" pitchFamily="18" charset="0"/>
                <a:cs typeface="Arial" pitchFamily="34" charset="0"/>
              </a:rPr>
              <a:t>Each spouse contributes their note to a limited </a:t>
            </a:r>
            <a:r>
              <a:rPr lang="en-US" altLang="en-US" sz="2400" dirty="0" err="1">
                <a:latin typeface="Georgia" panose="02040502050405020303" pitchFamily="18" charset="0"/>
                <a:cs typeface="Arial" pitchFamily="34" charset="0"/>
              </a:rPr>
              <a:t>liablicty</a:t>
            </a:r>
            <a:r>
              <a:rPr lang="en-US" altLang="en-US" sz="2400" dirty="0">
                <a:latin typeface="Georgia" panose="02040502050405020303" pitchFamily="18" charset="0"/>
                <a:cs typeface="Arial" pitchFamily="34" charset="0"/>
              </a:rPr>
              <a:t> company (“LLC”) that is wholly owned by that spouse as separate property. Because the LLC is wholly owned by the spouse, the LLC is disregarded for income tax purposes. Therefore, the contributions cannot trigger sale treatment, and prevents the note payments from being subject to income tax as they are received.</a:t>
            </a:r>
          </a:p>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defRPr/>
            </a:pPr>
            <a:r>
              <a:rPr lang="en-US" altLang="en-US" sz="2400" dirty="0">
                <a:latin typeface="Georgia" panose="02040502050405020303" pitchFamily="18" charset="0"/>
                <a:cs typeface="Arial" pitchFamily="34" charset="0"/>
              </a:rPr>
              <a:t>Under Texas law, a creditor would be limited to a charging order. Therefore, the structure prevents a creditor from seizing either note receivable. This result gives the client a particularly strong bargaining position if the note is a 25-year interest only note. </a:t>
            </a:r>
          </a:p>
        </p:txBody>
      </p:sp>
      <p:sp>
        <p:nvSpPr>
          <p:cNvPr id="13" name="TextBox 12">
            <a:extLst>
              <a:ext uri="{FF2B5EF4-FFF2-40B4-BE49-F238E27FC236}">
                <a16:creationId xmlns:a16="http://schemas.microsoft.com/office/drawing/2014/main" id="{E1A53BFB-0086-AECD-109E-CEDFD84FED36}"/>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33</a:t>
            </a:r>
          </a:p>
        </p:txBody>
      </p:sp>
      <p:pic>
        <p:nvPicPr>
          <p:cNvPr id="8" name="Picture 7">
            <a:extLst>
              <a:ext uri="{FF2B5EF4-FFF2-40B4-BE49-F238E27FC236}">
                <a16:creationId xmlns:a16="http://schemas.microsoft.com/office/drawing/2014/main" id="{1B7D5A31-E555-4E11-BAB7-6AD3BB9D9D3A}"/>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14925783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6AC61-A17B-FC37-F853-284D26A207A0}"/>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E6DBBDD-1136-9F18-B3A1-57758307BEDB}"/>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E3D380D1-9746-C01C-49AF-D219B18D62B6}"/>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E66942C8-81B7-AE2C-11DB-39B1C4A96827}"/>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13" name="TextBox 12">
            <a:extLst>
              <a:ext uri="{FF2B5EF4-FFF2-40B4-BE49-F238E27FC236}">
                <a16:creationId xmlns:a16="http://schemas.microsoft.com/office/drawing/2014/main" id="{3A91A359-618A-926B-7839-6C50561C3D9C}"/>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28</a:t>
            </a:r>
          </a:p>
        </p:txBody>
      </p:sp>
      <p:pic>
        <p:nvPicPr>
          <p:cNvPr id="8" name="Picture 7">
            <a:extLst>
              <a:ext uri="{FF2B5EF4-FFF2-40B4-BE49-F238E27FC236}">
                <a16:creationId xmlns:a16="http://schemas.microsoft.com/office/drawing/2014/main" id="{A0902F51-1D33-AF9A-34A4-88662B3418B2}"/>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pic>
        <p:nvPicPr>
          <p:cNvPr id="5" name="Content Placeholder 5">
            <a:extLst>
              <a:ext uri="{FF2B5EF4-FFF2-40B4-BE49-F238E27FC236}">
                <a16:creationId xmlns:a16="http://schemas.microsoft.com/office/drawing/2014/main" id="{10592406-43EC-B120-6F2F-37DF860FFF91}"/>
              </a:ext>
            </a:extLst>
          </p:cNvPr>
          <p:cNvPicPr>
            <a:picLocks noChangeAspect="1"/>
          </p:cNvPicPr>
          <p:nvPr/>
        </p:nvPicPr>
        <p:blipFill>
          <a:blip r:embed="rId3"/>
          <a:stretch>
            <a:fillRect/>
          </a:stretch>
        </p:blipFill>
        <p:spPr>
          <a:xfrm>
            <a:off x="2308860" y="652779"/>
            <a:ext cx="7574280" cy="5349240"/>
          </a:xfrm>
          <a:prstGeom prst="rect">
            <a:avLst/>
          </a:prstGeom>
        </p:spPr>
      </p:pic>
      <p:sp>
        <p:nvSpPr>
          <p:cNvPr id="6" name="TextBox 5">
            <a:extLst>
              <a:ext uri="{FF2B5EF4-FFF2-40B4-BE49-F238E27FC236}">
                <a16:creationId xmlns:a16="http://schemas.microsoft.com/office/drawing/2014/main" id="{83FC3A78-2DBB-12A4-74E8-19E56156BBB7}"/>
              </a:ext>
            </a:extLst>
          </p:cNvPr>
          <p:cNvSpPr txBox="1"/>
          <p:nvPr/>
        </p:nvSpPr>
        <p:spPr>
          <a:xfrm>
            <a:off x="2675615" y="4559147"/>
            <a:ext cx="1284136" cy="523220"/>
          </a:xfrm>
          <a:prstGeom prst="rect">
            <a:avLst/>
          </a:prstGeom>
          <a:solidFill>
            <a:srgbClr val="51AEB2"/>
          </a:solidFill>
        </p:spPr>
        <p:txBody>
          <a:bodyPr wrap="square" rtlCol="0">
            <a:spAutoFit/>
          </a:bodyPr>
          <a:lstStyle/>
          <a:p>
            <a:pPr algn="ctr"/>
            <a:r>
              <a:rPr lang="en-US" sz="1400" b="1" dirty="0">
                <a:solidFill>
                  <a:schemeClr val="bg1"/>
                </a:solidFill>
              </a:rPr>
              <a:t>HUSBAND’S NEW LLC</a:t>
            </a:r>
          </a:p>
        </p:txBody>
      </p:sp>
      <p:sp>
        <p:nvSpPr>
          <p:cNvPr id="7" name="TextBox 6">
            <a:extLst>
              <a:ext uri="{FF2B5EF4-FFF2-40B4-BE49-F238E27FC236}">
                <a16:creationId xmlns:a16="http://schemas.microsoft.com/office/drawing/2014/main" id="{148E00C5-C78C-3D4C-08C3-ADF5A22F3C82}"/>
              </a:ext>
            </a:extLst>
          </p:cNvPr>
          <p:cNvSpPr txBox="1"/>
          <p:nvPr/>
        </p:nvSpPr>
        <p:spPr>
          <a:xfrm>
            <a:off x="4251299" y="4559147"/>
            <a:ext cx="1284136" cy="523220"/>
          </a:xfrm>
          <a:prstGeom prst="rect">
            <a:avLst/>
          </a:prstGeom>
          <a:solidFill>
            <a:srgbClr val="51AEB2"/>
          </a:solidFill>
        </p:spPr>
        <p:txBody>
          <a:bodyPr wrap="square" rtlCol="0">
            <a:spAutoFit/>
          </a:bodyPr>
          <a:lstStyle/>
          <a:p>
            <a:pPr algn="ctr"/>
            <a:r>
              <a:rPr lang="en-US" sz="1400" b="1" dirty="0">
                <a:solidFill>
                  <a:schemeClr val="bg1"/>
                </a:solidFill>
              </a:rPr>
              <a:t>WIFE’S NEW LLC</a:t>
            </a:r>
          </a:p>
        </p:txBody>
      </p:sp>
      <p:sp>
        <p:nvSpPr>
          <p:cNvPr id="10" name="Rectangle 9">
            <a:extLst>
              <a:ext uri="{FF2B5EF4-FFF2-40B4-BE49-F238E27FC236}">
                <a16:creationId xmlns:a16="http://schemas.microsoft.com/office/drawing/2014/main" id="{67076D73-99F0-236C-8CBD-27D50A1BF8F9}"/>
              </a:ext>
            </a:extLst>
          </p:cNvPr>
          <p:cNvSpPr/>
          <p:nvPr/>
        </p:nvSpPr>
        <p:spPr>
          <a:xfrm>
            <a:off x="2308860" y="3705225"/>
            <a:ext cx="1650891" cy="7048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3E356D6-3033-F28E-9734-4EC13898DD74}"/>
              </a:ext>
            </a:extLst>
          </p:cNvPr>
          <p:cNvSpPr/>
          <p:nvPr/>
        </p:nvSpPr>
        <p:spPr>
          <a:xfrm>
            <a:off x="2774950" y="2612625"/>
            <a:ext cx="3042444" cy="179744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50667D6-9ED9-E032-1BEE-8F1AD0C9F3C0}"/>
              </a:ext>
            </a:extLst>
          </p:cNvPr>
          <p:cNvSpPr/>
          <p:nvPr/>
        </p:nvSpPr>
        <p:spPr>
          <a:xfrm>
            <a:off x="2625726" y="2244725"/>
            <a:ext cx="622300" cy="37782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1E2011F-A5E3-FA2B-2AB7-1254408FFF26}"/>
              </a:ext>
            </a:extLst>
          </p:cNvPr>
          <p:cNvSpPr/>
          <p:nvPr/>
        </p:nvSpPr>
        <p:spPr>
          <a:xfrm>
            <a:off x="4974345" y="2254646"/>
            <a:ext cx="622300" cy="3579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6819F052-7EFE-CAAD-6D7F-1A28CD3058E8}"/>
              </a:ext>
            </a:extLst>
          </p:cNvPr>
          <p:cNvCxnSpPr>
            <a:cxnSpLocks/>
          </p:cNvCxnSpPr>
          <p:nvPr/>
        </p:nvCxnSpPr>
        <p:spPr>
          <a:xfrm>
            <a:off x="3367002" y="2606268"/>
            <a:ext cx="4260343" cy="0"/>
          </a:xfrm>
          <a:prstGeom prst="line">
            <a:avLst/>
          </a:prstGeom>
          <a:ln w="19050"/>
        </p:spPr>
        <p:style>
          <a:lnRef idx="2">
            <a:schemeClr val="dk1"/>
          </a:lnRef>
          <a:fillRef idx="0">
            <a:schemeClr val="dk1"/>
          </a:fillRef>
          <a:effectRef idx="1">
            <a:schemeClr val="dk1"/>
          </a:effectRef>
          <a:fontRef idx="minor">
            <a:schemeClr val="tx1"/>
          </a:fontRef>
        </p:style>
      </p:cxnSp>
      <p:cxnSp>
        <p:nvCxnSpPr>
          <p:cNvPr id="17" name="Straight Connector 16">
            <a:extLst>
              <a:ext uri="{FF2B5EF4-FFF2-40B4-BE49-F238E27FC236}">
                <a16:creationId xmlns:a16="http://schemas.microsoft.com/office/drawing/2014/main" id="{9E204C6E-9A78-E6A0-7164-604CBD6A197A}"/>
              </a:ext>
            </a:extLst>
          </p:cNvPr>
          <p:cNvCxnSpPr>
            <a:cxnSpLocks/>
          </p:cNvCxnSpPr>
          <p:nvPr/>
        </p:nvCxnSpPr>
        <p:spPr>
          <a:xfrm>
            <a:off x="2973810" y="2244725"/>
            <a:ext cx="0" cy="2165349"/>
          </a:xfrm>
          <a:prstGeom prst="line">
            <a:avLst/>
          </a:prstGeom>
          <a:ln w="28575"/>
        </p:spPr>
        <p:style>
          <a:lnRef idx="2">
            <a:schemeClr val="dk1"/>
          </a:lnRef>
          <a:fillRef idx="0">
            <a:schemeClr val="dk1"/>
          </a:fillRef>
          <a:effectRef idx="1">
            <a:schemeClr val="dk1"/>
          </a:effectRef>
          <a:fontRef idx="minor">
            <a:schemeClr val="tx1"/>
          </a:fontRef>
        </p:style>
      </p:cxnSp>
      <p:cxnSp>
        <p:nvCxnSpPr>
          <p:cNvPr id="21" name="Straight Connector 20">
            <a:extLst>
              <a:ext uri="{FF2B5EF4-FFF2-40B4-BE49-F238E27FC236}">
                <a16:creationId xmlns:a16="http://schemas.microsoft.com/office/drawing/2014/main" id="{BBBDC2B0-AC2C-59DE-DF72-590DF38EDCCD}"/>
              </a:ext>
            </a:extLst>
          </p:cNvPr>
          <p:cNvCxnSpPr>
            <a:cxnSpLocks/>
          </p:cNvCxnSpPr>
          <p:nvPr/>
        </p:nvCxnSpPr>
        <p:spPr>
          <a:xfrm>
            <a:off x="4761200" y="2244725"/>
            <a:ext cx="0" cy="2165349"/>
          </a:xfrm>
          <a:prstGeom prst="line">
            <a:avLst/>
          </a:prstGeom>
          <a:ln w="28575"/>
        </p:spPr>
        <p:style>
          <a:lnRef idx="2">
            <a:schemeClr val="dk1"/>
          </a:lnRef>
          <a:fillRef idx="0">
            <a:schemeClr val="dk1"/>
          </a:fillRef>
          <a:effectRef idx="1">
            <a:schemeClr val="dk1"/>
          </a:effectRef>
          <a:fontRef idx="minor">
            <a:schemeClr val="tx1"/>
          </a:fontRef>
        </p:style>
      </p:cxnSp>
      <p:sp>
        <p:nvSpPr>
          <p:cNvPr id="30" name="TextBox 29">
            <a:extLst>
              <a:ext uri="{FF2B5EF4-FFF2-40B4-BE49-F238E27FC236}">
                <a16:creationId xmlns:a16="http://schemas.microsoft.com/office/drawing/2014/main" id="{7AAB68A0-E3A9-43E6-1A2D-7EF862A262F0}"/>
              </a:ext>
            </a:extLst>
          </p:cNvPr>
          <p:cNvSpPr txBox="1"/>
          <p:nvPr/>
        </p:nvSpPr>
        <p:spPr>
          <a:xfrm>
            <a:off x="2936876" y="3353276"/>
            <a:ext cx="1369130" cy="307777"/>
          </a:xfrm>
          <a:prstGeom prst="rect">
            <a:avLst/>
          </a:prstGeom>
          <a:noFill/>
        </p:spPr>
        <p:txBody>
          <a:bodyPr wrap="square" rtlCol="0">
            <a:spAutoFit/>
          </a:bodyPr>
          <a:lstStyle/>
          <a:p>
            <a:r>
              <a:rPr lang="en-US" sz="1400" dirty="0"/>
              <a:t>100% </a:t>
            </a:r>
            <a:r>
              <a:rPr lang="en-US" sz="1200" dirty="0"/>
              <a:t>MEMBER</a:t>
            </a:r>
          </a:p>
        </p:txBody>
      </p:sp>
      <p:sp>
        <p:nvSpPr>
          <p:cNvPr id="31" name="TextBox 30">
            <a:extLst>
              <a:ext uri="{FF2B5EF4-FFF2-40B4-BE49-F238E27FC236}">
                <a16:creationId xmlns:a16="http://schemas.microsoft.com/office/drawing/2014/main" id="{0C4DAD0A-C756-629E-3544-C6EEB7A69684}"/>
              </a:ext>
            </a:extLst>
          </p:cNvPr>
          <p:cNvSpPr txBox="1"/>
          <p:nvPr/>
        </p:nvSpPr>
        <p:spPr>
          <a:xfrm>
            <a:off x="4711897" y="3353275"/>
            <a:ext cx="1369130" cy="307777"/>
          </a:xfrm>
          <a:prstGeom prst="rect">
            <a:avLst/>
          </a:prstGeom>
          <a:noFill/>
        </p:spPr>
        <p:txBody>
          <a:bodyPr wrap="square" rtlCol="0">
            <a:spAutoFit/>
          </a:bodyPr>
          <a:lstStyle/>
          <a:p>
            <a:r>
              <a:rPr lang="en-US" sz="1400" dirty="0"/>
              <a:t>100% </a:t>
            </a:r>
            <a:r>
              <a:rPr lang="en-US" sz="1200" dirty="0"/>
              <a:t>MEMBER</a:t>
            </a:r>
          </a:p>
        </p:txBody>
      </p:sp>
      <p:sp>
        <p:nvSpPr>
          <p:cNvPr id="18" name="Rectangle 17">
            <a:extLst>
              <a:ext uri="{FF2B5EF4-FFF2-40B4-BE49-F238E27FC236}">
                <a16:creationId xmlns:a16="http://schemas.microsoft.com/office/drawing/2014/main" id="{E906FAAB-EDCC-590D-CC53-B8DD0C96C833}"/>
              </a:ext>
            </a:extLst>
          </p:cNvPr>
          <p:cNvSpPr/>
          <p:nvPr/>
        </p:nvSpPr>
        <p:spPr>
          <a:xfrm>
            <a:off x="4374879" y="2398602"/>
            <a:ext cx="331144" cy="1662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06B233FD-EB62-459E-22C4-26C2626AC46E}"/>
              </a:ext>
            </a:extLst>
          </p:cNvPr>
          <p:cNvCxnSpPr>
            <a:endCxn id="14" idx="2"/>
          </p:cNvCxnSpPr>
          <p:nvPr/>
        </p:nvCxnSpPr>
        <p:spPr>
          <a:xfrm>
            <a:off x="5285495" y="2244725"/>
            <a:ext cx="0" cy="3679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2" name="TextBox 21">
            <a:extLst>
              <a:ext uri="{FF2B5EF4-FFF2-40B4-BE49-F238E27FC236}">
                <a16:creationId xmlns:a16="http://schemas.microsoft.com/office/drawing/2014/main" id="{67B1D27B-7944-2D4E-90C0-355B9DC35ED7}"/>
              </a:ext>
            </a:extLst>
          </p:cNvPr>
          <p:cNvSpPr txBox="1"/>
          <p:nvPr/>
        </p:nvSpPr>
        <p:spPr>
          <a:xfrm>
            <a:off x="5242865" y="2379798"/>
            <a:ext cx="1369130" cy="276999"/>
          </a:xfrm>
          <a:prstGeom prst="rect">
            <a:avLst/>
          </a:prstGeom>
          <a:noFill/>
        </p:spPr>
        <p:txBody>
          <a:bodyPr wrap="square" rtlCol="0">
            <a:spAutoFit/>
          </a:bodyPr>
          <a:lstStyle/>
          <a:p>
            <a:r>
              <a:rPr lang="en-US" sz="1200" dirty="0"/>
              <a:t>48%</a:t>
            </a:r>
          </a:p>
        </p:txBody>
      </p:sp>
      <p:cxnSp>
        <p:nvCxnSpPr>
          <p:cNvPr id="23" name="Straight Connector 22">
            <a:extLst>
              <a:ext uri="{FF2B5EF4-FFF2-40B4-BE49-F238E27FC236}">
                <a16:creationId xmlns:a16="http://schemas.microsoft.com/office/drawing/2014/main" id="{8ACB3D9B-4E71-511A-D80C-5C2BEB440CB8}"/>
              </a:ext>
            </a:extLst>
          </p:cNvPr>
          <p:cNvCxnSpPr/>
          <p:nvPr/>
        </p:nvCxnSpPr>
        <p:spPr>
          <a:xfrm>
            <a:off x="3367002" y="2238368"/>
            <a:ext cx="0" cy="3679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997006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9F526-4497-D24D-96AC-963601C1FD3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E475E17-75BE-DF7F-302F-D22C12CDA3C7}"/>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D7CCB251-084D-4AD7-C244-AAE6C1D0E181}"/>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6778A394-8B26-C02E-F9A4-EF4E1EAC3984}"/>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53B33244-1E40-2EA9-CA15-51DD60EE564D}"/>
              </a:ext>
            </a:extLst>
          </p:cNvPr>
          <p:cNvSpPr txBox="1"/>
          <p:nvPr/>
        </p:nvSpPr>
        <p:spPr>
          <a:xfrm>
            <a:off x="894584" y="2717878"/>
            <a:ext cx="10402827" cy="2077492"/>
          </a:xfrm>
          <a:prstGeom prst="rect">
            <a:avLst/>
          </a:prstGeom>
        </p:spPr>
        <p:txBody>
          <a:bodyPr wrap="square" lIns="0" tIns="0" rIns="0" bIns="0" rtlCol="0" anchor="t">
            <a:spAutoFit/>
          </a:bodyPr>
          <a:lstStyle/>
          <a:p>
            <a:pPr marL="347575" lvl="1" indent="-342900" defTabSz="457200">
              <a:spcBef>
                <a:spcPct val="0"/>
              </a:spcBef>
              <a:spcAft>
                <a:spcPts val="1800"/>
              </a:spcAft>
              <a:buClr>
                <a:schemeClr val="tx1">
                  <a:lumMod val="65000"/>
                  <a:lumOff val="35000"/>
                </a:schemeClr>
              </a:buClr>
              <a:buFont typeface="Arial" panose="020B0604020202020204" pitchFamily="34" charset="0"/>
              <a:buChar char="•"/>
              <a:defRPr/>
            </a:pPr>
            <a:r>
              <a:rPr lang="en-US" altLang="en-US" sz="2400" dirty="0">
                <a:latin typeface="Georgia" panose="02040502050405020303" pitchFamily="18" charset="0"/>
                <a:cs typeface="Arial" pitchFamily="34" charset="0"/>
              </a:rPr>
              <a:t>After the sale to the 678 Trust, the LP is owned partly by the </a:t>
            </a:r>
            <a:r>
              <a:rPr lang="en-US" altLang="en-US" sz="2400" dirty="0" err="1">
                <a:latin typeface="Georgia" panose="02040502050405020303" pitchFamily="18" charset="0"/>
                <a:cs typeface="Arial" pitchFamily="34" charset="0"/>
              </a:rPr>
              <a:t>SLATs</a:t>
            </a:r>
            <a:r>
              <a:rPr lang="en-US" altLang="en-US" sz="2400" dirty="0">
                <a:latin typeface="Georgia" panose="02040502050405020303" pitchFamily="18" charset="0"/>
                <a:cs typeface="Arial" pitchFamily="34" charset="0"/>
              </a:rPr>
              <a:t>/DGTs and partly by the 678 Trust. </a:t>
            </a:r>
          </a:p>
          <a:p>
            <a:pPr marL="347575" lvl="1" indent="-342900" defTabSz="457200">
              <a:spcBef>
                <a:spcPct val="0"/>
              </a:spcBef>
              <a:spcAft>
                <a:spcPts val="1800"/>
              </a:spcAft>
              <a:buClr>
                <a:schemeClr val="tx1">
                  <a:lumMod val="65000"/>
                  <a:lumOff val="35000"/>
                </a:schemeClr>
              </a:buClr>
              <a:buFont typeface="Arial" panose="020B0604020202020204" pitchFamily="34" charset="0"/>
              <a:buChar char="•"/>
              <a:defRPr/>
            </a:pPr>
            <a:r>
              <a:rPr lang="en-US" altLang="en-US" sz="2400" dirty="0">
                <a:latin typeface="Georgia" panose="02040502050405020303" pitchFamily="18" charset="0"/>
                <a:cs typeface="Arial" pitchFamily="34" charset="0"/>
              </a:rPr>
              <a:t>Clients can leave the ownership that way (sometimes dubbed by The Blum Firm as a “Toyota Plan”), or they can engage in an additional step to convert it into a “Cadillac Plan.” </a:t>
            </a:r>
          </a:p>
        </p:txBody>
      </p:sp>
      <p:sp>
        <p:nvSpPr>
          <p:cNvPr id="7" name="TextBox 7">
            <a:extLst>
              <a:ext uri="{FF2B5EF4-FFF2-40B4-BE49-F238E27FC236}">
                <a16:creationId xmlns:a16="http://schemas.microsoft.com/office/drawing/2014/main" id="{50586AD5-B384-BC63-A431-87876947BF4E}"/>
              </a:ext>
            </a:extLst>
          </p:cNvPr>
          <p:cNvSpPr txBox="1"/>
          <p:nvPr/>
        </p:nvSpPr>
        <p:spPr>
          <a:xfrm>
            <a:off x="1615226" y="1163446"/>
            <a:ext cx="8961544" cy="492443"/>
          </a:xfrm>
          <a:prstGeom prst="rect">
            <a:avLst/>
          </a:prstGeom>
        </p:spPr>
        <p:txBody>
          <a:bodyPr wrap="square" lIns="0" tIns="0" rIns="0" bIns="0" rtlCol="0" anchor="t">
            <a:spAutoFit/>
          </a:bodyPr>
          <a:lstStyle/>
          <a:p>
            <a:r>
              <a:rPr lang="en-US" sz="3200" b="1" dirty="0">
                <a:solidFill>
                  <a:srgbClr val="044A8B"/>
                </a:solidFill>
                <a:latin typeface="Poppins" panose="00000500000000000000" pitchFamily="2" charset="0"/>
                <a:cs typeface="Poppins" panose="00000500000000000000" pitchFamily="2" charset="0"/>
              </a:rPr>
              <a:t>Consider Implementing a “Cadillac Plan” </a:t>
            </a:r>
          </a:p>
        </p:txBody>
      </p:sp>
      <p:sp>
        <p:nvSpPr>
          <p:cNvPr id="13" name="TextBox 12">
            <a:extLst>
              <a:ext uri="{FF2B5EF4-FFF2-40B4-BE49-F238E27FC236}">
                <a16:creationId xmlns:a16="http://schemas.microsoft.com/office/drawing/2014/main" id="{E7BC3527-A7BE-B465-E9BC-8D62B2697B46}"/>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34</a:t>
            </a:r>
          </a:p>
        </p:txBody>
      </p:sp>
      <p:pic>
        <p:nvPicPr>
          <p:cNvPr id="8" name="Picture 7">
            <a:extLst>
              <a:ext uri="{FF2B5EF4-FFF2-40B4-BE49-F238E27FC236}">
                <a16:creationId xmlns:a16="http://schemas.microsoft.com/office/drawing/2014/main" id="{51D0B24F-2292-7C99-6A7B-B3DBE105CCF4}"/>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1244068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BC2A5-C308-32E7-5D84-C2AB1A4FFE60}"/>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78B25940-F486-1805-89F1-2FE9CC0A8668}"/>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A019D565-DCCF-F383-98BC-12979FC9BF4B}"/>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1DE47682-B553-0D2A-EEF9-636D08FD3DCF}"/>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734FD206-31D6-B4CD-D0D1-7E32A0C05BA0}"/>
              </a:ext>
            </a:extLst>
          </p:cNvPr>
          <p:cNvSpPr txBox="1"/>
          <p:nvPr/>
        </p:nvSpPr>
        <p:spPr>
          <a:xfrm>
            <a:off x="571609" y="847309"/>
            <a:ext cx="11048782" cy="4985980"/>
          </a:xfrm>
          <a:prstGeom prst="rect">
            <a:avLst/>
          </a:prstGeom>
        </p:spPr>
        <p:txBody>
          <a:bodyPr wrap="square" lIns="0" tIns="0" rIns="0" bIns="0" rtlCol="0" anchor="t">
            <a:spAutoFit/>
          </a:bodyPr>
          <a:lstStyle/>
          <a:p>
            <a:pPr marL="347575" lvl="1" indent="-342900" defTabSz="457200">
              <a:spcBef>
                <a:spcPct val="0"/>
              </a:spcBef>
              <a:spcAft>
                <a:spcPts val="1200"/>
              </a:spcAft>
              <a:buClr>
                <a:schemeClr val="tx1">
                  <a:lumMod val="65000"/>
                  <a:lumOff val="35000"/>
                </a:schemeClr>
              </a:buClr>
              <a:buFont typeface="Arial" panose="020B0604020202020204" pitchFamily="34" charset="0"/>
              <a:buChar char="•"/>
              <a:defRPr/>
            </a:pPr>
            <a:r>
              <a:rPr lang="en-US" altLang="en-US" b="1" dirty="0">
                <a:solidFill>
                  <a:srgbClr val="044A8B"/>
                </a:solidFill>
                <a:latin typeface="Poppins" panose="00000500000000000000" pitchFamily="2" charset="0"/>
                <a:cs typeface="Poppins" panose="00000500000000000000" pitchFamily="2" charset="0"/>
              </a:rPr>
              <a:t>A “Cadillac Plan” combines a 678 Trust with </a:t>
            </a:r>
            <a:r>
              <a:rPr lang="en-US" altLang="en-US" b="1" dirty="0" err="1">
                <a:solidFill>
                  <a:srgbClr val="044A8B"/>
                </a:solidFill>
                <a:latin typeface="Poppins" panose="00000500000000000000" pitchFamily="2" charset="0"/>
                <a:cs typeface="Poppins" panose="00000500000000000000" pitchFamily="2" charset="0"/>
              </a:rPr>
              <a:t>SLATs</a:t>
            </a:r>
            <a:r>
              <a:rPr lang="en-US" altLang="en-US" b="1" dirty="0">
                <a:solidFill>
                  <a:srgbClr val="044A8B"/>
                </a:solidFill>
                <a:latin typeface="Poppins" panose="00000500000000000000" pitchFamily="2" charset="0"/>
                <a:cs typeface="Poppins" panose="00000500000000000000" pitchFamily="2" charset="0"/>
              </a:rPr>
              <a:t> and/or DGTs: </a:t>
            </a:r>
          </a:p>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defRPr/>
            </a:pPr>
            <a:r>
              <a:rPr lang="en-US" altLang="en-US" dirty="0">
                <a:latin typeface="Georgia" panose="02040502050405020303" pitchFamily="18" charset="0"/>
                <a:cs typeface="Arial" pitchFamily="34" charset="0"/>
              </a:rPr>
              <a:t>Gifts to </a:t>
            </a:r>
            <a:r>
              <a:rPr lang="en-US" altLang="en-US" dirty="0" err="1">
                <a:latin typeface="Georgia" panose="02040502050405020303" pitchFamily="18" charset="0"/>
                <a:cs typeface="Arial" pitchFamily="34" charset="0"/>
              </a:rPr>
              <a:t>SLATs</a:t>
            </a:r>
            <a:r>
              <a:rPr lang="en-US" altLang="en-US" dirty="0">
                <a:latin typeface="Georgia" panose="02040502050405020303" pitchFamily="18" charset="0"/>
                <a:cs typeface="Arial" pitchFamily="34" charset="0"/>
              </a:rPr>
              <a:t>/DGTs are necessary to guarantee a sufficient portion of the sales price to create a bona fide sale. </a:t>
            </a:r>
          </a:p>
          <a:p>
            <a:pPr marL="868680" lvl="1" indent="-342900" defTabSz="457200">
              <a:spcBef>
                <a:spcPct val="0"/>
              </a:spcBef>
              <a:spcAft>
                <a:spcPts val="2400"/>
              </a:spcAft>
              <a:buClr>
                <a:schemeClr val="tx1">
                  <a:lumMod val="65000"/>
                  <a:lumOff val="35000"/>
                </a:schemeClr>
              </a:buClr>
              <a:buFont typeface="Courier New" panose="02070309020205020404" pitchFamily="49" charset="0"/>
              <a:buChar char="o"/>
              <a:defRPr/>
            </a:pPr>
            <a:r>
              <a:rPr lang="en-US" altLang="en-US" dirty="0">
                <a:latin typeface="Georgia" panose="02040502050405020303" pitchFamily="18" charset="0"/>
                <a:cs typeface="Arial" pitchFamily="34" charset="0"/>
              </a:rPr>
              <a:t>After the gift to the </a:t>
            </a:r>
            <a:r>
              <a:rPr lang="en-US" altLang="en-US" dirty="0" err="1">
                <a:latin typeface="Georgia" panose="02040502050405020303" pitchFamily="18" charset="0"/>
                <a:cs typeface="Arial" pitchFamily="34" charset="0"/>
              </a:rPr>
              <a:t>SLATs</a:t>
            </a:r>
            <a:r>
              <a:rPr lang="en-US" altLang="en-US" dirty="0">
                <a:latin typeface="Georgia" panose="02040502050405020303" pitchFamily="18" charset="0"/>
                <a:cs typeface="Arial" pitchFamily="34" charset="0"/>
              </a:rPr>
              <a:t>/DGTs and the sales to the 678 Trust, the </a:t>
            </a:r>
            <a:r>
              <a:rPr lang="en-US" altLang="en-US" dirty="0" err="1">
                <a:latin typeface="Georgia" panose="02040502050405020303" pitchFamily="18" charset="0"/>
                <a:cs typeface="Arial" pitchFamily="34" charset="0"/>
              </a:rPr>
              <a:t>SLATs</a:t>
            </a:r>
            <a:r>
              <a:rPr lang="en-US" altLang="en-US" dirty="0">
                <a:latin typeface="Georgia" panose="02040502050405020303" pitchFamily="18" charset="0"/>
                <a:cs typeface="Arial" pitchFamily="34" charset="0"/>
              </a:rPr>
              <a:t>/DGTs may sell their interests to the 678 Trust, taking back notes. This results in an asset freeze for the </a:t>
            </a:r>
            <a:r>
              <a:rPr lang="en-US" altLang="en-US" dirty="0" err="1">
                <a:latin typeface="Georgia" panose="02040502050405020303" pitchFamily="18" charset="0"/>
                <a:cs typeface="Arial" pitchFamily="34" charset="0"/>
              </a:rPr>
              <a:t>SLATs</a:t>
            </a:r>
            <a:r>
              <a:rPr lang="en-US" altLang="en-US" dirty="0">
                <a:latin typeface="Georgia" panose="02040502050405020303" pitchFamily="18" charset="0"/>
                <a:cs typeface="Arial" pitchFamily="34" charset="0"/>
              </a:rPr>
              <a:t>/DGTs. </a:t>
            </a:r>
          </a:p>
          <a:p>
            <a:pPr marL="347575" lvl="1" indent="-342900" defTabSz="457200">
              <a:spcBef>
                <a:spcPct val="0"/>
              </a:spcBef>
              <a:spcAft>
                <a:spcPts val="1200"/>
              </a:spcAft>
              <a:buClr>
                <a:schemeClr val="tx1">
                  <a:lumMod val="65000"/>
                  <a:lumOff val="35000"/>
                </a:schemeClr>
              </a:buClr>
              <a:buFont typeface="Arial" panose="020B0604020202020204" pitchFamily="34" charset="0"/>
              <a:buChar char="•"/>
              <a:defRPr/>
            </a:pPr>
            <a:r>
              <a:rPr lang="en-US" altLang="en-US" b="1" dirty="0">
                <a:solidFill>
                  <a:srgbClr val="044A8B"/>
                </a:solidFill>
                <a:latin typeface="Poppins" panose="00000500000000000000" pitchFamily="2" charset="0"/>
                <a:cs typeface="Poppins" panose="00000500000000000000" pitchFamily="2" charset="0"/>
              </a:rPr>
              <a:t>Advantages: </a:t>
            </a:r>
          </a:p>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defRPr/>
            </a:pPr>
            <a:r>
              <a:rPr lang="en-US" altLang="en-US" dirty="0">
                <a:latin typeface="Georgia" panose="02040502050405020303" pitchFamily="18" charset="0"/>
                <a:cs typeface="Arial" pitchFamily="34" charset="0"/>
              </a:rPr>
              <a:t>By freezing the </a:t>
            </a:r>
            <a:r>
              <a:rPr lang="en-US" altLang="en-US" dirty="0" err="1">
                <a:latin typeface="Georgia" panose="02040502050405020303" pitchFamily="18" charset="0"/>
                <a:cs typeface="Arial" pitchFamily="34" charset="0"/>
              </a:rPr>
              <a:t>SLATs</a:t>
            </a:r>
            <a:r>
              <a:rPr lang="en-US" altLang="en-US" dirty="0">
                <a:latin typeface="Georgia" panose="02040502050405020303" pitchFamily="18" charset="0"/>
                <a:cs typeface="Arial" pitchFamily="34" charset="0"/>
              </a:rPr>
              <a:t>/DGTs, future appreciation occurs in the 678 Trust. At the first spouse’s death, the surviving spouse continues to benefit from 100% of the 678 Trust (whereas the surviving spouse has no access to the DGT and loses access to the deceased spouse’s SLAT). </a:t>
            </a:r>
          </a:p>
          <a:p>
            <a:pPr marL="868680" lvl="1" indent="-342900" defTabSz="457200">
              <a:spcBef>
                <a:spcPct val="0"/>
              </a:spcBef>
              <a:spcAft>
                <a:spcPts val="1200"/>
              </a:spcAft>
              <a:buClr>
                <a:schemeClr val="tx1">
                  <a:lumMod val="65000"/>
                  <a:lumOff val="35000"/>
                </a:schemeClr>
              </a:buClr>
              <a:buFont typeface="Courier New" panose="02070309020205020404" pitchFamily="49" charset="0"/>
              <a:buChar char="o"/>
              <a:defRPr/>
            </a:pPr>
            <a:r>
              <a:rPr lang="en-US" altLang="en-US" dirty="0">
                <a:latin typeface="Georgia" panose="02040502050405020303" pitchFamily="18" charset="0"/>
                <a:cs typeface="Arial" pitchFamily="34" charset="0"/>
              </a:rPr>
              <a:t>If the entire LP is owned by the 678 Trust, all LP distributions are paid to the 678 Trust.  As Trustees of the 678 Trust, the spouses may decide what portion of each distribution would be used to pay down the promissory notes, pay down the notes to the </a:t>
            </a:r>
            <a:r>
              <a:rPr lang="en-US" altLang="en-US" dirty="0" err="1">
                <a:latin typeface="Georgia" panose="02040502050405020303" pitchFamily="18" charset="0"/>
                <a:cs typeface="Arial" pitchFamily="34" charset="0"/>
              </a:rPr>
              <a:t>SLATs</a:t>
            </a:r>
            <a:r>
              <a:rPr lang="en-US" altLang="en-US" dirty="0">
                <a:latin typeface="Georgia" panose="02040502050405020303" pitchFamily="18" charset="0"/>
                <a:cs typeface="Arial" pitchFamily="34" charset="0"/>
              </a:rPr>
              <a:t>/DGTs or make distributions to Trust beneficiaries. This structure maximizes the flexibility enjoyed by the Trustee of the 678 Trust.</a:t>
            </a:r>
          </a:p>
          <a:p>
            <a:pPr marL="525780" lvl="1" defTabSz="457200">
              <a:lnSpc>
                <a:spcPct val="100000"/>
              </a:lnSpc>
              <a:buClr>
                <a:schemeClr val="tx1">
                  <a:lumMod val="65000"/>
                  <a:lumOff val="35000"/>
                </a:schemeClr>
              </a:buClr>
            </a:pPr>
            <a:endParaRPr lang="en-US" altLang="en-US" sz="2000" dirty="0">
              <a:latin typeface="Georgia" panose="02040502050405020303" pitchFamily="18" charset="0"/>
              <a:cs typeface="Arial" pitchFamily="34" charset="0"/>
            </a:endParaRPr>
          </a:p>
        </p:txBody>
      </p:sp>
      <p:sp>
        <p:nvSpPr>
          <p:cNvPr id="13" name="TextBox 12">
            <a:extLst>
              <a:ext uri="{FF2B5EF4-FFF2-40B4-BE49-F238E27FC236}">
                <a16:creationId xmlns:a16="http://schemas.microsoft.com/office/drawing/2014/main" id="{D460414D-8E80-514B-7819-4BB7EC6D8D64}"/>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35</a:t>
            </a:r>
          </a:p>
        </p:txBody>
      </p:sp>
      <p:pic>
        <p:nvPicPr>
          <p:cNvPr id="8" name="Picture 7">
            <a:extLst>
              <a:ext uri="{FF2B5EF4-FFF2-40B4-BE49-F238E27FC236}">
                <a16:creationId xmlns:a16="http://schemas.microsoft.com/office/drawing/2014/main" id="{F01A8347-6580-4BC6-8166-C1B9344EF957}"/>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8098975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4"/>
          <p:cNvSpPr/>
          <p:nvPr/>
        </p:nvSpPr>
        <p:spPr>
          <a:xfrm>
            <a:off x="1147409" y="4539608"/>
            <a:ext cx="327251" cy="327251"/>
          </a:xfrm>
          <a:custGeom>
            <a:avLst/>
            <a:gdLst/>
            <a:ahLst/>
            <a:cxnLst/>
            <a:rect l="l" t="t" r="r" b="b"/>
            <a:pathLst>
              <a:path w="490876" h="490876">
                <a:moveTo>
                  <a:pt x="0" y="0"/>
                </a:moveTo>
                <a:lnTo>
                  <a:pt x="490876" y="0"/>
                </a:lnTo>
                <a:lnTo>
                  <a:pt x="490876" y="490876"/>
                </a:lnTo>
                <a:lnTo>
                  <a:pt x="0" y="490876"/>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sz="1200"/>
          </a:p>
        </p:txBody>
      </p:sp>
      <p:sp>
        <p:nvSpPr>
          <p:cNvPr id="5" name="Freeform 5"/>
          <p:cNvSpPr/>
          <p:nvPr/>
        </p:nvSpPr>
        <p:spPr>
          <a:xfrm>
            <a:off x="1147409" y="5015656"/>
            <a:ext cx="327251" cy="333929"/>
          </a:xfrm>
          <a:custGeom>
            <a:avLst/>
            <a:gdLst/>
            <a:ahLst/>
            <a:cxnLst/>
            <a:rect l="l" t="t" r="r" b="b"/>
            <a:pathLst>
              <a:path w="490876" h="500894">
                <a:moveTo>
                  <a:pt x="0" y="0"/>
                </a:moveTo>
                <a:lnTo>
                  <a:pt x="490876" y="0"/>
                </a:lnTo>
                <a:lnTo>
                  <a:pt x="490876" y="500894"/>
                </a:lnTo>
                <a:lnTo>
                  <a:pt x="0" y="500894"/>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sz="1200"/>
          </a:p>
        </p:txBody>
      </p:sp>
      <p:sp>
        <p:nvSpPr>
          <p:cNvPr id="6" name="Freeform 6"/>
          <p:cNvSpPr/>
          <p:nvPr/>
        </p:nvSpPr>
        <p:spPr>
          <a:xfrm>
            <a:off x="1147409" y="4059579"/>
            <a:ext cx="327251" cy="327251"/>
          </a:xfrm>
          <a:custGeom>
            <a:avLst/>
            <a:gdLst/>
            <a:ahLst/>
            <a:cxnLst/>
            <a:rect l="l" t="t" r="r" b="b"/>
            <a:pathLst>
              <a:path w="490876" h="490876">
                <a:moveTo>
                  <a:pt x="0" y="0"/>
                </a:moveTo>
                <a:lnTo>
                  <a:pt x="490876" y="0"/>
                </a:lnTo>
                <a:lnTo>
                  <a:pt x="490876" y="490876"/>
                </a:lnTo>
                <a:lnTo>
                  <a:pt x="0" y="490876"/>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sz="1200"/>
          </a:p>
        </p:txBody>
      </p:sp>
      <p:sp>
        <p:nvSpPr>
          <p:cNvPr id="7" name="Freeform 7"/>
          <p:cNvSpPr/>
          <p:nvPr/>
        </p:nvSpPr>
        <p:spPr>
          <a:xfrm>
            <a:off x="1147409" y="5511702"/>
            <a:ext cx="327251" cy="327251"/>
          </a:xfrm>
          <a:custGeom>
            <a:avLst/>
            <a:gdLst/>
            <a:ahLst/>
            <a:cxnLst/>
            <a:rect l="l" t="t" r="r" b="b"/>
            <a:pathLst>
              <a:path w="490876" h="490876">
                <a:moveTo>
                  <a:pt x="0" y="0"/>
                </a:moveTo>
                <a:lnTo>
                  <a:pt x="490876" y="0"/>
                </a:lnTo>
                <a:lnTo>
                  <a:pt x="490876" y="490875"/>
                </a:lnTo>
                <a:lnTo>
                  <a:pt x="0" y="490875"/>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US" sz="1200"/>
          </a:p>
        </p:txBody>
      </p:sp>
      <p:sp>
        <p:nvSpPr>
          <p:cNvPr id="9" name="TextBox 9"/>
          <p:cNvSpPr txBox="1"/>
          <p:nvPr/>
        </p:nvSpPr>
        <p:spPr>
          <a:xfrm>
            <a:off x="1632900" y="4590454"/>
            <a:ext cx="3321263" cy="242439"/>
          </a:xfrm>
          <a:prstGeom prst="rect">
            <a:avLst/>
          </a:prstGeom>
        </p:spPr>
        <p:txBody>
          <a:bodyPr lIns="0" tIns="0" rIns="0" bIns="0" rtlCol="0" anchor="t">
            <a:spAutoFit/>
          </a:bodyPr>
          <a:lstStyle/>
          <a:p>
            <a:pPr>
              <a:lnSpc>
                <a:spcPts val="1952"/>
              </a:lnSpc>
            </a:pPr>
            <a:r>
              <a:rPr lang="en-US" sz="1395" dirty="0">
                <a:solidFill>
                  <a:srgbClr val="2E2E2E"/>
                </a:solidFill>
                <a:latin typeface="Poppins Medium"/>
                <a:ea typeface="Poppins Medium"/>
                <a:cs typeface="Poppins Medium"/>
                <a:sym typeface="Poppins Medium"/>
              </a:rPr>
              <a:t>jhunter@theblumfirm.com </a:t>
            </a:r>
          </a:p>
        </p:txBody>
      </p:sp>
      <p:sp>
        <p:nvSpPr>
          <p:cNvPr id="10" name="TextBox 10"/>
          <p:cNvSpPr txBox="1"/>
          <p:nvPr/>
        </p:nvSpPr>
        <p:spPr>
          <a:xfrm>
            <a:off x="1632901" y="5064618"/>
            <a:ext cx="3321263" cy="242439"/>
          </a:xfrm>
          <a:prstGeom prst="rect">
            <a:avLst/>
          </a:prstGeom>
        </p:spPr>
        <p:txBody>
          <a:bodyPr lIns="0" tIns="0" rIns="0" bIns="0" rtlCol="0" anchor="t">
            <a:spAutoFit/>
          </a:bodyPr>
          <a:lstStyle/>
          <a:p>
            <a:pPr>
              <a:lnSpc>
                <a:spcPts val="1952"/>
              </a:lnSpc>
            </a:pPr>
            <a:r>
              <a:rPr lang="en-US" sz="1395" dirty="0">
                <a:solidFill>
                  <a:srgbClr val="2E2E2E"/>
                </a:solidFill>
                <a:latin typeface="Poppins Medium"/>
                <a:ea typeface="Poppins Medium"/>
                <a:cs typeface="Poppins Medium"/>
                <a:sym typeface="Poppins Medium"/>
              </a:rPr>
              <a:t>www.theblumfirm.com</a:t>
            </a:r>
          </a:p>
        </p:txBody>
      </p:sp>
      <p:sp>
        <p:nvSpPr>
          <p:cNvPr id="11" name="TextBox 11"/>
          <p:cNvSpPr txBox="1"/>
          <p:nvPr/>
        </p:nvSpPr>
        <p:spPr>
          <a:xfrm>
            <a:off x="1632901" y="4105202"/>
            <a:ext cx="3321263" cy="242439"/>
          </a:xfrm>
          <a:prstGeom prst="rect">
            <a:avLst/>
          </a:prstGeom>
        </p:spPr>
        <p:txBody>
          <a:bodyPr lIns="0" tIns="0" rIns="0" bIns="0" rtlCol="0" anchor="t">
            <a:spAutoFit/>
          </a:bodyPr>
          <a:lstStyle/>
          <a:p>
            <a:pPr>
              <a:lnSpc>
                <a:spcPts val="1952"/>
              </a:lnSpc>
            </a:pPr>
            <a:r>
              <a:rPr lang="en-US" sz="1395" dirty="0">
                <a:solidFill>
                  <a:srgbClr val="2E2E2E"/>
                </a:solidFill>
                <a:latin typeface="Poppins Medium"/>
                <a:ea typeface="Poppins Medium"/>
                <a:cs typeface="Poppins Medium"/>
                <a:sym typeface="Poppins Medium"/>
              </a:rPr>
              <a:t>(817) 334-0066 </a:t>
            </a:r>
          </a:p>
        </p:txBody>
      </p:sp>
      <p:sp>
        <p:nvSpPr>
          <p:cNvPr id="13" name="TextBox 13"/>
          <p:cNvSpPr txBox="1"/>
          <p:nvPr/>
        </p:nvSpPr>
        <p:spPr>
          <a:xfrm>
            <a:off x="1632900" y="5527975"/>
            <a:ext cx="3661141" cy="1011880"/>
          </a:xfrm>
          <a:prstGeom prst="rect">
            <a:avLst/>
          </a:prstGeom>
        </p:spPr>
        <p:txBody>
          <a:bodyPr lIns="0" tIns="0" rIns="0" bIns="0" rtlCol="0" anchor="t">
            <a:spAutoFit/>
          </a:bodyPr>
          <a:lstStyle/>
          <a:p>
            <a:pPr>
              <a:lnSpc>
                <a:spcPts val="1952"/>
              </a:lnSpc>
            </a:pPr>
            <a:r>
              <a:rPr lang="en-US" sz="1395" b="1" dirty="0">
                <a:solidFill>
                  <a:srgbClr val="2E2E2E"/>
                </a:solidFill>
                <a:latin typeface="Poppins Bold"/>
                <a:ea typeface="Poppins Bold"/>
                <a:cs typeface="Poppins Bold"/>
                <a:sym typeface="Poppins Bold"/>
              </a:rPr>
              <a:t>THE BLUM FIRM, P.C. </a:t>
            </a:r>
          </a:p>
          <a:p>
            <a:pPr>
              <a:lnSpc>
                <a:spcPts val="1952"/>
              </a:lnSpc>
            </a:pPr>
            <a:r>
              <a:rPr lang="en-US" sz="1395" dirty="0">
                <a:solidFill>
                  <a:srgbClr val="2E2E2E"/>
                </a:solidFill>
                <a:latin typeface="Poppins Medium"/>
                <a:ea typeface="Poppins Medium"/>
                <a:cs typeface="Poppins Medium"/>
                <a:sym typeface="Poppins Medium"/>
              </a:rPr>
              <a:t>777 Main Street, Suite 550 </a:t>
            </a:r>
          </a:p>
          <a:p>
            <a:pPr>
              <a:lnSpc>
                <a:spcPts val="1952"/>
              </a:lnSpc>
            </a:pPr>
            <a:r>
              <a:rPr lang="en-US" sz="1395" dirty="0">
                <a:solidFill>
                  <a:srgbClr val="2E2E2E"/>
                </a:solidFill>
                <a:latin typeface="Poppins Medium"/>
                <a:ea typeface="Poppins Medium"/>
                <a:cs typeface="Poppins Medium"/>
                <a:sym typeface="Poppins Medium"/>
              </a:rPr>
              <a:t>Fort Worth, Texas 76102 </a:t>
            </a:r>
          </a:p>
          <a:p>
            <a:pPr>
              <a:lnSpc>
                <a:spcPts val="1952"/>
              </a:lnSpc>
            </a:pPr>
            <a:endParaRPr lang="en-US" sz="1395" b="1" dirty="0">
              <a:solidFill>
                <a:srgbClr val="2E2E2E"/>
              </a:solidFill>
              <a:latin typeface="Poppins Medium"/>
              <a:ea typeface="Poppins Medium"/>
              <a:cs typeface="Poppins Medium"/>
              <a:sym typeface="Poppins Medium"/>
            </a:endParaRPr>
          </a:p>
        </p:txBody>
      </p:sp>
      <p:sp>
        <p:nvSpPr>
          <p:cNvPr id="14" name="TextBox 14"/>
          <p:cNvSpPr txBox="1"/>
          <p:nvPr/>
        </p:nvSpPr>
        <p:spPr>
          <a:xfrm>
            <a:off x="5783938" y="3429000"/>
            <a:ext cx="5139461" cy="862993"/>
          </a:xfrm>
          <a:prstGeom prst="rect">
            <a:avLst/>
          </a:prstGeom>
        </p:spPr>
        <p:txBody>
          <a:bodyPr lIns="0" tIns="0" rIns="0" bIns="0" rtlCol="0" anchor="t">
            <a:spAutoFit/>
          </a:bodyPr>
          <a:lstStyle/>
          <a:p>
            <a:pPr>
              <a:lnSpc>
                <a:spcPts val="6696"/>
              </a:lnSpc>
            </a:pPr>
            <a:r>
              <a:rPr lang="en-US" sz="6087" b="1" dirty="0">
                <a:solidFill>
                  <a:srgbClr val="044A8B"/>
                </a:solidFill>
                <a:latin typeface="Poppins Bold"/>
                <a:ea typeface="Poppins Bold"/>
                <a:cs typeface="Poppins Bold"/>
                <a:sym typeface="Poppins Bold"/>
              </a:rPr>
              <a:t>Thank You!</a:t>
            </a:r>
          </a:p>
        </p:txBody>
      </p:sp>
      <p:sp>
        <p:nvSpPr>
          <p:cNvPr id="16" name="TextBox 16"/>
          <p:cNvSpPr txBox="1"/>
          <p:nvPr/>
        </p:nvSpPr>
        <p:spPr>
          <a:xfrm>
            <a:off x="11588532" y="6332628"/>
            <a:ext cx="349469" cy="305084"/>
          </a:xfrm>
          <a:prstGeom prst="rect">
            <a:avLst/>
          </a:prstGeom>
        </p:spPr>
        <p:txBody>
          <a:bodyPr wrap="square" lIns="0" tIns="0" rIns="0" bIns="0" rtlCol="0" anchor="t">
            <a:spAutoFit/>
          </a:bodyPr>
          <a:lstStyle/>
          <a:p>
            <a:pPr algn="ctr">
              <a:lnSpc>
                <a:spcPts val="2520"/>
              </a:lnSpc>
            </a:pPr>
            <a:r>
              <a:rPr lang="en-US" dirty="0">
                <a:solidFill>
                  <a:schemeClr val="tx1">
                    <a:lumMod val="75000"/>
                    <a:lumOff val="25000"/>
                  </a:schemeClr>
                </a:solidFill>
                <a:latin typeface="Poppins"/>
                <a:ea typeface="Poppins"/>
                <a:cs typeface="Poppins"/>
                <a:sym typeface="Poppins"/>
              </a:rPr>
              <a:t>36</a:t>
            </a:r>
          </a:p>
        </p:txBody>
      </p:sp>
      <p:pic>
        <p:nvPicPr>
          <p:cNvPr id="18" name="Picture 17" descr="A blue text on a black background&#10;&#10;AI-generated content may be incorrect.">
            <a:extLst>
              <a:ext uri="{FF2B5EF4-FFF2-40B4-BE49-F238E27FC236}">
                <a16:creationId xmlns:a16="http://schemas.microsoft.com/office/drawing/2014/main" id="{8FE7F1DA-1EFC-7028-8156-7B1635D52EEA}"/>
              </a:ext>
            </a:extLst>
          </p:cNvPr>
          <p:cNvPicPr>
            <a:picLocks noChangeAspect="1"/>
          </p:cNvPicPr>
          <p:nvPr/>
        </p:nvPicPr>
        <p:blipFill>
          <a:blip r:embed="rId6">
            <a:extLst>
              <a:ext uri="{28A0092B-C50C-407E-A947-70E740481C1C}">
                <a14:useLocalDpi xmlns:a14="http://schemas.microsoft.com/office/drawing/2010/main" val="0"/>
              </a:ext>
            </a:extLst>
          </a:blip>
          <a:srcRect l="15630" t="26151" r="14461" b="24822"/>
          <a:stretch/>
        </p:blipFill>
        <p:spPr>
          <a:xfrm>
            <a:off x="9516237" y="398632"/>
            <a:ext cx="2273189" cy="1231516"/>
          </a:xfrm>
          <a:prstGeom prst="rect">
            <a:avLst/>
          </a:prstGeom>
        </p:spPr>
      </p:pic>
      <p:sp>
        <p:nvSpPr>
          <p:cNvPr id="8" name="TextBox 12">
            <a:extLst>
              <a:ext uri="{FF2B5EF4-FFF2-40B4-BE49-F238E27FC236}">
                <a16:creationId xmlns:a16="http://schemas.microsoft.com/office/drawing/2014/main" id="{AE2E8ED4-AA60-2142-6123-23CAAF9AD088}"/>
              </a:ext>
            </a:extLst>
          </p:cNvPr>
          <p:cNvSpPr txBox="1"/>
          <p:nvPr/>
        </p:nvSpPr>
        <p:spPr>
          <a:xfrm>
            <a:off x="1147409" y="3318267"/>
            <a:ext cx="2690924" cy="389081"/>
          </a:xfrm>
          <a:prstGeom prst="rect">
            <a:avLst/>
          </a:prstGeom>
        </p:spPr>
        <p:txBody>
          <a:bodyPr wrap="square" lIns="0" tIns="0" rIns="0" bIns="0" rtlCol="0" anchor="t">
            <a:spAutoFit/>
          </a:bodyPr>
          <a:lstStyle/>
          <a:p>
            <a:pPr>
              <a:lnSpc>
                <a:spcPts val="3013"/>
              </a:lnSpc>
            </a:pPr>
            <a:r>
              <a:rPr lang="en-US" sz="2800" b="1" dirty="0">
                <a:solidFill>
                  <a:srgbClr val="044A8B"/>
                </a:solidFill>
                <a:latin typeface="Poppins Bold"/>
                <a:ea typeface="Poppins Bold"/>
                <a:cs typeface="Poppins Bold"/>
                <a:sym typeface="Poppins Bold"/>
              </a:rPr>
              <a:t>John R. Hunter</a:t>
            </a:r>
          </a:p>
        </p:txBody>
      </p:sp>
      <p:pic>
        <p:nvPicPr>
          <p:cNvPr id="17" name="Picture 2">
            <a:extLst>
              <a:ext uri="{FF2B5EF4-FFF2-40B4-BE49-F238E27FC236}">
                <a16:creationId xmlns:a16="http://schemas.microsoft.com/office/drawing/2014/main" id="{F810663F-C4E2-A94F-F3DF-560D4FA2B42E}"/>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12172" b="21116"/>
          <a:stretch>
            <a:fillRect/>
          </a:stretch>
        </p:blipFill>
        <p:spPr bwMode="auto">
          <a:xfrm>
            <a:off x="1147409" y="401442"/>
            <a:ext cx="2690924" cy="2690924"/>
          </a:xfrm>
          <a:prstGeom prst="ellipse">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1E2E43-44D9-054F-43CE-BE273CD02CE3}"/>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8557119A-3392-224C-122A-1DF70EF37B38}"/>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BCC458AC-C0BA-C800-F79A-58AD0F811CB1}"/>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864182CD-2478-3507-1CED-73AD428CD4E3}"/>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6EB7AFE5-EC5F-02AC-EAD4-97FF925A7522}"/>
              </a:ext>
            </a:extLst>
          </p:cNvPr>
          <p:cNvSpPr txBox="1"/>
          <p:nvPr/>
        </p:nvSpPr>
        <p:spPr>
          <a:xfrm>
            <a:off x="584446" y="2565686"/>
            <a:ext cx="11023108" cy="1726627"/>
          </a:xfrm>
          <a:prstGeom prst="rect">
            <a:avLst/>
          </a:prstGeom>
        </p:spPr>
        <p:txBody>
          <a:bodyPr wrap="square" lIns="0" tIns="0" rIns="0" bIns="0" rtlCol="0" anchor="t">
            <a:spAutoFit/>
          </a:bodyPr>
          <a:lstStyle/>
          <a:p>
            <a:pPr marL="347472" indent="-342797">
              <a:lnSpc>
                <a:spcPct val="90000"/>
              </a:lnSpc>
              <a:spcAft>
                <a:spcPts val="1800"/>
              </a:spcAft>
              <a:buClr>
                <a:schemeClr val="tx1">
                  <a:lumMod val="65000"/>
                  <a:lumOff val="35000"/>
                </a:schemeClr>
              </a:buClr>
              <a:buSzPct val="60000"/>
              <a:buFont typeface="Arial" panose="020B0604020202020204" pitchFamily="34" charset="0"/>
              <a:buChar char="●"/>
            </a:pPr>
            <a:r>
              <a:rPr lang="en-US" altLang="ko-KR" sz="3600" dirty="0">
                <a:latin typeface="Georgia" panose="02040502050405020303" pitchFamily="18" charset="0"/>
                <a:cs typeface="Arial" pitchFamily="34" charset="0"/>
              </a:rPr>
              <a:t>Reduce or eliminate estate taxes.</a:t>
            </a:r>
          </a:p>
          <a:p>
            <a:pPr marL="347472" indent="-342797">
              <a:lnSpc>
                <a:spcPct val="90000"/>
              </a:lnSpc>
              <a:spcAft>
                <a:spcPts val="1800"/>
              </a:spcAft>
              <a:buClr>
                <a:schemeClr val="tx1">
                  <a:lumMod val="65000"/>
                  <a:lumOff val="35000"/>
                </a:schemeClr>
              </a:buClr>
              <a:buSzPct val="60000"/>
              <a:buFont typeface="Arial" panose="020B0604020202020204" pitchFamily="34" charset="0"/>
              <a:buChar char="●"/>
            </a:pPr>
            <a:r>
              <a:rPr lang="en-US" altLang="ko-KR" sz="3600" dirty="0">
                <a:latin typeface="Georgia" panose="02040502050405020303" pitchFamily="18" charset="0"/>
                <a:cs typeface="Arial" pitchFamily="34" charset="0"/>
              </a:rPr>
              <a:t>Preserve the use and benefit of the transferred assets for the client. </a:t>
            </a:r>
          </a:p>
        </p:txBody>
      </p:sp>
      <p:sp>
        <p:nvSpPr>
          <p:cNvPr id="7" name="TextBox 7">
            <a:extLst>
              <a:ext uri="{FF2B5EF4-FFF2-40B4-BE49-F238E27FC236}">
                <a16:creationId xmlns:a16="http://schemas.microsoft.com/office/drawing/2014/main" id="{6D04389D-A451-86E5-351A-78F81A1A5B94}"/>
              </a:ext>
            </a:extLst>
          </p:cNvPr>
          <p:cNvSpPr txBox="1"/>
          <p:nvPr/>
        </p:nvSpPr>
        <p:spPr>
          <a:xfrm>
            <a:off x="4323007" y="767710"/>
            <a:ext cx="3545986" cy="427425"/>
          </a:xfrm>
          <a:prstGeom prst="rect">
            <a:avLst/>
          </a:prstGeom>
        </p:spPr>
        <p:txBody>
          <a:bodyPr wrap="square" lIns="0" tIns="0" rIns="0" bIns="0" rtlCol="0" anchor="t">
            <a:spAutoFit/>
          </a:bodyPr>
          <a:lstStyle/>
          <a:p>
            <a:pPr>
              <a:lnSpc>
                <a:spcPts val="3132"/>
              </a:lnSpc>
            </a:pPr>
            <a:r>
              <a:rPr lang="en-US" sz="3600" b="1" dirty="0">
                <a:solidFill>
                  <a:srgbClr val="044A8B"/>
                </a:solidFill>
                <a:latin typeface="Poppins Bold"/>
                <a:cs typeface="Poppins Bold"/>
              </a:rPr>
              <a:t>Ultimate Goals </a:t>
            </a:r>
          </a:p>
        </p:txBody>
      </p:sp>
      <p:sp>
        <p:nvSpPr>
          <p:cNvPr id="13" name="TextBox 12">
            <a:extLst>
              <a:ext uri="{FF2B5EF4-FFF2-40B4-BE49-F238E27FC236}">
                <a16:creationId xmlns:a16="http://schemas.microsoft.com/office/drawing/2014/main" id="{18497BFC-A8A7-1D9C-8294-81A55442D203}"/>
              </a:ext>
            </a:extLst>
          </p:cNvPr>
          <p:cNvSpPr txBox="1"/>
          <p:nvPr/>
        </p:nvSpPr>
        <p:spPr>
          <a:xfrm>
            <a:off x="11701421" y="6330435"/>
            <a:ext cx="357809"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2</a:t>
            </a:r>
          </a:p>
        </p:txBody>
      </p:sp>
      <p:pic>
        <p:nvPicPr>
          <p:cNvPr id="8" name="Picture 7">
            <a:extLst>
              <a:ext uri="{FF2B5EF4-FFF2-40B4-BE49-F238E27FC236}">
                <a16:creationId xmlns:a16="http://schemas.microsoft.com/office/drawing/2014/main" id="{10224E82-61C4-3C5D-A4AD-23675F4CD615}"/>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3964569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646FA-CB4E-5997-E0BA-A08AB6DC4A14}"/>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97CAF16-64AB-EE74-E200-04E5502508E3}"/>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55967C18-BF97-69F7-8150-F9A63D98979C}"/>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5FF02FDD-97D3-BFE6-90A7-22A2ED5A1075}"/>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7" name="TextBox 7">
            <a:extLst>
              <a:ext uri="{FF2B5EF4-FFF2-40B4-BE49-F238E27FC236}">
                <a16:creationId xmlns:a16="http://schemas.microsoft.com/office/drawing/2014/main" id="{9350322B-7411-883C-B22A-41F2D1156F92}"/>
              </a:ext>
            </a:extLst>
          </p:cNvPr>
          <p:cNvSpPr txBox="1"/>
          <p:nvPr/>
        </p:nvSpPr>
        <p:spPr>
          <a:xfrm>
            <a:off x="807613" y="284651"/>
            <a:ext cx="10576772" cy="861774"/>
          </a:xfrm>
          <a:prstGeom prst="rect">
            <a:avLst/>
          </a:prstGeom>
        </p:spPr>
        <p:txBody>
          <a:bodyPr wrap="square" lIns="0" tIns="0" rIns="0" bIns="0" rtlCol="0" anchor="t">
            <a:spAutoFit/>
          </a:bodyPr>
          <a:lstStyle/>
          <a:p>
            <a:pPr algn="ctr"/>
            <a:r>
              <a:rPr lang="en-US" sz="2800" b="1" dirty="0">
                <a:solidFill>
                  <a:srgbClr val="044A8B"/>
                </a:solidFill>
                <a:latin typeface="Poppins" panose="00000500000000000000" pitchFamily="2" charset="0"/>
                <a:cs typeface="Poppins" panose="00000500000000000000" pitchFamily="2" charset="0"/>
              </a:rPr>
              <a:t>Results After Squeeze, Freeze, &amp; Burn </a:t>
            </a:r>
            <a:br>
              <a:rPr lang="en-US" sz="2800" b="1" dirty="0">
                <a:solidFill>
                  <a:srgbClr val="044A8B"/>
                </a:solidFill>
                <a:latin typeface="Poppins" panose="00000500000000000000" pitchFamily="2" charset="0"/>
                <a:cs typeface="Poppins" panose="00000500000000000000" pitchFamily="2" charset="0"/>
              </a:rPr>
            </a:br>
            <a:r>
              <a:rPr lang="en-US" sz="2800" b="1" dirty="0">
                <a:solidFill>
                  <a:srgbClr val="044A8B"/>
                </a:solidFill>
                <a:latin typeface="Poppins" panose="00000500000000000000" pitchFamily="2" charset="0"/>
                <a:cs typeface="Poppins" panose="00000500000000000000" pitchFamily="2" charset="0"/>
              </a:rPr>
              <a:t>with a 678 Trust</a:t>
            </a:r>
          </a:p>
        </p:txBody>
      </p:sp>
      <p:sp>
        <p:nvSpPr>
          <p:cNvPr id="13" name="TextBox 12">
            <a:extLst>
              <a:ext uri="{FF2B5EF4-FFF2-40B4-BE49-F238E27FC236}">
                <a16:creationId xmlns:a16="http://schemas.microsoft.com/office/drawing/2014/main" id="{0B669A48-9682-0174-3526-F49EFB82E890}"/>
              </a:ext>
            </a:extLst>
          </p:cNvPr>
          <p:cNvSpPr txBox="1"/>
          <p:nvPr/>
        </p:nvSpPr>
        <p:spPr>
          <a:xfrm>
            <a:off x="11571130" y="6330435"/>
            <a:ext cx="488101"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3</a:t>
            </a:r>
          </a:p>
        </p:txBody>
      </p:sp>
      <p:pic>
        <p:nvPicPr>
          <p:cNvPr id="8" name="Picture 7">
            <a:extLst>
              <a:ext uri="{FF2B5EF4-FFF2-40B4-BE49-F238E27FC236}">
                <a16:creationId xmlns:a16="http://schemas.microsoft.com/office/drawing/2014/main" id="{99FD9D4F-B04B-26E5-21C2-CD29C14A2FD6}"/>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pic>
        <p:nvPicPr>
          <p:cNvPr id="5" name="Picture 4">
            <a:extLst>
              <a:ext uri="{FF2B5EF4-FFF2-40B4-BE49-F238E27FC236}">
                <a16:creationId xmlns:a16="http://schemas.microsoft.com/office/drawing/2014/main" id="{44C1E214-BFA8-6116-5F82-C19C5C52A354}"/>
              </a:ext>
            </a:extLst>
          </p:cNvPr>
          <p:cNvPicPr>
            <a:picLocks noChangeAspect="1"/>
          </p:cNvPicPr>
          <p:nvPr/>
        </p:nvPicPr>
        <p:blipFill>
          <a:blip r:embed="rId3"/>
          <a:stretch>
            <a:fillRect/>
          </a:stretch>
        </p:blipFill>
        <p:spPr>
          <a:xfrm>
            <a:off x="2668474" y="1488101"/>
            <a:ext cx="6855051" cy="3870708"/>
          </a:xfrm>
          <a:prstGeom prst="rect">
            <a:avLst/>
          </a:prstGeom>
        </p:spPr>
      </p:pic>
      <p:sp>
        <p:nvSpPr>
          <p:cNvPr id="6" name="Rectangle 5">
            <a:extLst>
              <a:ext uri="{FF2B5EF4-FFF2-40B4-BE49-F238E27FC236}">
                <a16:creationId xmlns:a16="http://schemas.microsoft.com/office/drawing/2014/main" id="{7B295395-B001-C2BD-5916-6FCF56AB4BAF}"/>
              </a:ext>
            </a:extLst>
          </p:cNvPr>
          <p:cNvSpPr/>
          <p:nvPr/>
        </p:nvSpPr>
        <p:spPr>
          <a:xfrm>
            <a:off x="6283841" y="2222204"/>
            <a:ext cx="3870251" cy="337759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969E32A-A365-A0E2-5607-B00E36421C8F}"/>
              </a:ext>
            </a:extLst>
          </p:cNvPr>
          <p:cNvSpPr/>
          <p:nvPr/>
        </p:nvSpPr>
        <p:spPr>
          <a:xfrm>
            <a:off x="2668474" y="4593263"/>
            <a:ext cx="1467591" cy="637953"/>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MARKETABLE SECURITIES</a:t>
            </a:r>
          </a:p>
        </p:txBody>
      </p:sp>
      <p:sp>
        <p:nvSpPr>
          <p:cNvPr id="10" name="Rectangle 9">
            <a:extLst>
              <a:ext uri="{FF2B5EF4-FFF2-40B4-BE49-F238E27FC236}">
                <a16:creationId xmlns:a16="http://schemas.microsoft.com/office/drawing/2014/main" id="{EB48AB54-6960-22B4-66A6-23730585CB85}"/>
              </a:ext>
            </a:extLst>
          </p:cNvPr>
          <p:cNvSpPr/>
          <p:nvPr/>
        </p:nvSpPr>
        <p:spPr>
          <a:xfrm>
            <a:off x="4320064" y="4768702"/>
            <a:ext cx="1467591" cy="478465"/>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OTHER INVESTMENTS</a:t>
            </a:r>
          </a:p>
        </p:txBody>
      </p:sp>
      <p:sp>
        <p:nvSpPr>
          <p:cNvPr id="11" name="Rectangle 10">
            <a:extLst>
              <a:ext uri="{FF2B5EF4-FFF2-40B4-BE49-F238E27FC236}">
                <a16:creationId xmlns:a16="http://schemas.microsoft.com/office/drawing/2014/main" id="{653AB438-647A-A330-55E2-058E69852708}"/>
              </a:ext>
            </a:extLst>
          </p:cNvPr>
          <p:cNvSpPr/>
          <p:nvPr/>
        </p:nvSpPr>
        <p:spPr>
          <a:xfrm>
            <a:off x="4320064" y="4210491"/>
            <a:ext cx="1467591" cy="478465"/>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REAL ESTATE </a:t>
            </a:r>
          </a:p>
        </p:txBody>
      </p:sp>
    </p:spTree>
    <p:extLst>
      <p:ext uri="{BB962C8B-B14F-4D97-AF65-F5344CB8AC3E}">
        <p14:creationId xmlns:p14="http://schemas.microsoft.com/office/powerpoint/2010/main" val="112653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A1A63-F870-93DE-D9DB-4422ADA99BA5}"/>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A666E42-031B-41C8-0645-03B514FA856B}"/>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E9AA21CD-D0E1-58F7-790C-E48C3B0DFE29}"/>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652AA1BE-442B-BEF4-DD4A-93A4C33D03AA}"/>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316A38FE-86AF-DE0A-C0D4-A78B47299BD3}"/>
              </a:ext>
            </a:extLst>
          </p:cNvPr>
          <p:cNvSpPr txBox="1"/>
          <p:nvPr/>
        </p:nvSpPr>
        <p:spPr>
          <a:xfrm>
            <a:off x="584446" y="2113255"/>
            <a:ext cx="11023108" cy="2631490"/>
          </a:xfrm>
          <a:prstGeom prst="rect">
            <a:avLst/>
          </a:prstGeom>
        </p:spPr>
        <p:txBody>
          <a:bodyPr wrap="square" lIns="0" tIns="0" rIns="0" bIns="0" rtlCol="0" anchor="t">
            <a:spAutoFit/>
          </a:bodyPr>
          <a:lstStyle/>
          <a:p>
            <a:pPr marL="347472" indent="-342797">
              <a:lnSpc>
                <a:spcPct val="90000"/>
              </a:lnSpc>
              <a:spcAft>
                <a:spcPts val="1800"/>
              </a:spcAft>
              <a:buClr>
                <a:schemeClr val="tx1">
                  <a:lumMod val="65000"/>
                  <a:lumOff val="35000"/>
                </a:schemeClr>
              </a:buClr>
              <a:buSzPct val="90000"/>
              <a:buFont typeface="Arial" panose="020B0604020202020204" pitchFamily="34" charset="0"/>
              <a:buChar char="●"/>
            </a:pPr>
            <a:r>
              <a:rPr lang="en-US" altLang="ko-KR" sz="2000" dirty="0">
                <a:latin typeface="Georgia" panose="02040502050405020303" pitchFamily="18" charset="0"/>
                <a:cs typeface="Arial" pitchFamily="34" charset="0"/>
              </a:rPr>
              <a:t>Client’s parent/sibling/close friend establishes 678 Trust with an unreimbursed $5,000 gift. </a:t>
            </a:r>
          </a:p>
          <a:p>
            <a:pPr marL="347472" indent="-342797">
              <a:lnSpc>
                <a:spcPct val="90000"/>
              </a:lnSpc>
              <a:spcAft>
                <a:spcPts val="1800"/>
              </a:spcAft>
              <a:buClr>
                <a:schemeClr val="tx1">
                  <a:lumMod val="65000"/>
                  <a:lumOff val="35000"/>
                </a:schemeClr>
              </a:buClr>
              <a:buSzPct val="90000"/>
              <a:buFont typeface="Arial" panose="020B0604020202020204" pitchFamily="34" charset="0"/>
              <a:buChar char="●"/>
            </a:pPr>
            <a:r>
              <a:rPr lang="en-US" altLang="ko-KR" sz="2000" dirty="0">
                <a:latin typeface="Georgia" panose="02040502050405020303" pitchFamily="18" charset="0"/>
                <a:cs typeface="Arial" pitchFamily="34" charset="0"/>
              </a:rPr>
              <a:t>Client </a:t>
            </a:r>
            <a:r>
              <a:rPr lang="en-US" altLang="ko-KR" sz="2000" b="1" dirty="0">
                <a:solidFill>
                  <a:srgbClr val="044A8B"/>
                </a:solidFill>
                <a:latin typeface="Georgia" panose="02040502050405020303" pitchFamily="18" charset="0"/>
                <a:cs typeface="Arial" pitchFamily="34" charset="0"/>
              </a:rPr>
              <a:t>sells</a:t>
            </a:r>
            <a:r>
              <a:rPr lang="en-US" altLang="ko-KR" sz="2000" dirty="0">
                <a:solidFill>
                  <a:srgbClr val="044A8B"/>
                </a:solidFill>
                <a:latin typeface="Georgia" panose="02040502050405020303" pitchFamily="18" charset="0"/>
                <a:cs typeface="Arial" pitchFamily="34" charset="0"/>
              </a:rPr>
              <a:t> </a:t>
            </a:r>
            <a:r>
              <a:rPr lang="en-US" altLang="ko-KR" sz="2000" dirty="0">
                <a:latin typeface="Georgia" panose="02040502050405020303" pitchFamily="18" charset="0"/>
                <a:cs typeface="Arial" pitchFamily="34" charset="0"/>
              </a:rPr>
              <a:t>discounted assets to 678 Trust in exchange for promissory note. (Note will be partially guaranteed.)</a:t>
            </a:r>
          </a:p>
          <a:p>
            <a:pPr marL="347472" indent="-342797">
              <a:lnSpc>
                <a:spcPct val="90000"/>
              </a:lnSpc>
              <a:spcAft>
                <a:spcPts val="600"/>
              </a:spcAft>
              <a:buClr>
                <a:schemeClr val="tx1">
                  <a:lumMod val="65000"/>
                  <a:lumOff val="35000"/>
                </a:schemeClr>
              </a:buClr>
              <a:buSzPct val="90000"/>
              <a:buFont typeface="Arial" panose="020B0604020202020204" pitchFamily="34" charset="0"/>
              <a:buChar char="●"/>
            </a:pPr>
            <a:r>
              <a:rPr lang="en-US" altLang="ko-KR" sz="2000" dirty="0">
                <a:latin typeface="Georgia" panose="02040502050405020303" pitchFamily="18" charset="0"/>
                <a:cs typeface="Arial" pitchFamily="34" charset="0"/>
              </a:rPr>
              <a:t>Benefits:</a:t>
            </a:r>
          </a:p>
          <a:p>
            <a:pPr marL="868680" indent="-342900">
              <a:lnSpc>
                <a:spcPct val="90000"/>
              </a:lnSpc>
              <a:spcAft>
                <a:spcPts val="600"/>
              </a:spcAft>
              <a:buClr>
                <a:schemeClr val="tx1">
                  <a:lumMod val="65000"/>
                  <a:lumOff val="35000"/>
                </a:schemeClr>
              </a:buClr>
              <a:buSzPct val="90000"/>
              <a:buFont typeface="Courier New" panose="02070309020205020404" pitchFamily="49" charset="0"/>
              <a:buChar char="o"/>
            </a:pPr>
            <a:r>
              <a:rPr lang="en-US" altLang="ko-KR" sz="2000" dirty="0">
                <a:latin typeface="Georgia" panose="02040502050405020303" pitchFamily="18" charset="0"/>
                <a:cs typeface="Arial" pitchFamily="34" charset="0"/>
              </a:rPr>
              <a:t>Assets owned by 678 Trust not subject to estate or GST taxes for generations.</a:t>
            </a:r>
          </a:p>
          <a:p>
            <a:pPr marL="868680" indent="-342900">
              <a:lnSpc>
                <a:spcPct val="90000"/>
              </a:lnSpc>
              <a:spcAft>
                <a:spcPts val="600"/>
              </a:spcAft>
              <a:buClr>
                <a:schemeClr val="tx1">
                  <a:lumMod val="65000"/>
                  <a:lumOff val="35000"/>
                </a:schemeClr>
              </a:buClr>
              <a:buSzPct val="90000"/>
              <a:buFont typeface="Courier New" panose="02070309020205020404" pitchFamily="49" charset="0"/>
              <a:buChar char="o"/>
            </a:pPr>
            <a:r>
              <a:rPr lang="en-US" altLang="ko-KR" sz="2000" dirty="0">
                <a:latin typeface="Georgia" panose="02040502050405020303" pitchFamily="18" charset="0"/>
                <a:cs typeface="Arial" pitchFamily="34" charset="0"/>
              </a:rPr>
              <a:t>Assets owned by 678 Trust not subject to client’s creditors.</a:t>
            </a:r>
          </a:p>
          <a:p>
            <a:pPr marL="868680" indent="-342900">
              <a:lnSpc>
                <a:spcPct val="90000"/>
              </a:lnSpc>
              <a:spcAft>
                <a:spcPts val="400"/>
              </a:spcAft>
              <a:buClr>
                <a:schemeClr val="tx1">
                  <a:lumMod val="65000"/>
                  <a:lumOff val="35000"/>
                </a:schemeClr>
              </a:buClr>
              <a:buSzPct val="90000"/>
              <a:buFont typeface="Courier New" panose="02070309020205020404" pitchFamily="49" charset="0"/>
              <a:buChar char="o"/>
            </a:pPr>
            <a:r>
              <a:rPr lang="en-US" altLang="ko-KR" sz="2000" dirty="0">
                <a:latin typeface="Georgia" panose="02040502050405020303" pitchFamily="18" charset="0"/>
                <a:cs typeface="Arial" pitchFamily="34" charset="0"/>
              </a:rPr>
              <a:t>Client continues to </a:t>
            </a:r>
            <a:r>
              <a:rPr lang="en-US" altLang="ko-KR" sz="2000" b="1" dirty="0">
                <a:solidFill>
                  <a:srgbClr val="044A8B"/>
                </a:solidFill>
                <a:latin typeface="Georgia" panose="02040502050405020303" pitchFamily="18" charset="0"/>
                <a:cs typeface="Arial" pitchFamily="34" charset="0"/>
              </a:rPr>
              <a:t>have access, control, and flexibility over assets </a:t>
            </a:r>
            <a:r>
              <a:rPr lang="en-US" altLang="ko-KR" sz="2000" dirty="0">
                <a:latin typeface="Georgia" panose="02040502050405020303" pitchFamily="18" charset="0"/>
                <a:cs typeface="Arial" pitchFamily="34" charset="0"/>
              </a:rPr>
              <a:t>in 678 Trust.</a:t>
            </a:r>
          </a:p>
        </p:txBody>
      </p:sp>
      <p:sp>
        <p:nvSpPr>
          <p:cNvPr id="7" name="TextBox 7">
            <a:extLst>
              <a:ext uri="{FF2B5EF4-FFF2-40B4-BE49-F238E27FC236}">
                <a16:creationId xmlns:a16="http://schemas.microsoft.com/office/drawing/2014/main" id="{7FD2E6FA-53AF-5367-633D-97EC2A8CD20A}"/>
              </a:ext>
            </a:extLst>
          </p:cNvPr>
          <p:cNvSpPr txBox="1"/>
          <p:nvPr/>
        </p:nvSpPr>
        <p:spPr>
          <a:xfrm>
            <a:off x="4784779" y="1106038"/>
            <a:ext cx="2622442" cy="427425"/>
          </a:xfrm>
          <a:prstGeom prst="rect">
            <a:avLst/>
          </a:prstGeom>
        </p:spPr>
        <p:txBody>
          <a:bodyPr wrap="square" lIns="0" tIns="0" rIns="0" bIns="0" rtlCol="0" anchor="t">
            <a:spAutoFit/>
          </a:bodyPr>
          <a:lstStyle/>
          <a:p>
            <a:pPr>
              <a:lnSpc>
                <a:spcPts val="3132"/>
              </a:lnSpc>
            </a:pPr>
            <a:r>
              <a:rPr lang="en-US" sz="3600" b="1" dirty="0">
                <a:solidFill>
                  <a:srgbClr val="044A8B"/>
                </a:solidFill>
                <a:latin typeface="Poppins Bold"/>
                <a:cs typeface="Poppins Bold"/>
              </a:rPr>
              <a:t>Mechanics</a:t>
            </a:r>
          </a:p>
        </p:txBody>
      </p:sp>
      <p:sp>
        <p:nvSpPr>
          <p:cNvPr id="13" name="TextBox 12">
            <a:extLst>
              <a:ext uri="{FF2B5EF4-FFF2-40B4-BE49-F238E27FC236}">
                <a16:creationId xmlns:a16="http://schemas.microsoft.com/office/drawing/2014/main" id="{087C4C05-E411-5C8F-B84D-FE11360C8F1C}"/>
              </a:ext>
            </a:extLst>
          </p:cNvPr>
          <p:cNvSpPr txBox="1"/>
          <p:nvPr/>
        </p:nvSpPr>
        <p:spPr>
          <a:xfrm>
            <a:off x="11701421" y="6330435"/>
            <a:ext cx="357809"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4</a:t>
            </a:r>
          </a:p>
        </p:txBody>
      </p:sp>
      <p:pic>
        <p:nvPicPr>
          <p:cNvPr id="8" name="Picture 7">
            <a:extLst>
              <a:ext uri="{FF2B5EF4-FFF2-40B4-BE49-F238E27FC236}">
                <a16:creationId xmlns:a16="http://schemas.microsoft.com/office/drawing/2014/main" id="{5863ED3C-4C35-12A8-CA8E-99466CF4D91D}"/>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3330472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0D34E-8C43-894D-C799-16B86CA1C675}"/>
            </a:ext>
          </a:extLst>
        </p:cNvPr>
        <p:cNvGrpSpPr/>
        <p:nvPr/>
      </p:nvGrpSpPr>
      <p:grpSpPr>
        <a:xfrm>
          <a:off x="0" y="0"/>
          <a:ext cx="0" cy="0"/>
          <a:chOff x="0" y="0"/>
          <a:chExt cx="0" cy="0"/>
        </a:xfrm>
      </p:grpSpPr>
      <p:sp>
        <p:nvSpPr>
          <p:cNvPr id="36866" name="Content Placeholder 4">
            <a:extLst>
              <a:ext uri="{FF2B5EF4-FFF2-40B4-BE49-F238E27FC236}">
                <a16:creationId xmlns:a16="http://schemas.microsoft.com/office/drawing/2014/main" id="{9C83AE5A-D607-EC47-D364-50A50BDE4B01}"/>
              </a:ext>
            </a:extLst>
          </p:cNvPr>
          <p:cNvSpPr>
            <a:spLocks noGrp="1"/>
          </p:cNvSpPr>
          <p:nvPr>
            <p:ph idx="1"/>
          </p:nvPr>
        </p:nvSpPr>
        <p:spPr>
          <a:xfrm>
            <a:off x="522348" y="1128500"/>
            <a:ext cx="11261981" cy="4727233"/>
          </a:xfrm>
        </p:spPr>
        <p:txBody>
          <a:bodyPr>
            <a:noAutofit/>
          </a:bodyPr>
          <a:lstStyle/>
          <a:p>
            <a:pPr marL="347472" indent="-342797">
              <a:lnSpc>
                <a:spcPct val="110000"/>
              </a:lnSpc>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1800" dirty="0">
                <a:solidFill>
                  <a:schemeClr val="tx1"/>
                </a:solidFill>
                <a:latin typeface="Georgia" panose="02040502050405020303" pitchFamily="18" charset="0"/>
                <a:cs typeface="Arial" pitchFamily="34" charset="0"/>
              </a:rPr>
              <a:t>George and Sarah have a high net-worth, with a very illiquid estate of investment assets worth $75 million and $10 million of other assets (home, bank accounts, cars, personal assets). Without planning, they’re looking at an estate tax bill of $22 million.</a:t>
            </a:r>
          </a:p>
          <a:p>
            <a:pPr marL="347472" indent="-342797">
              <a:lnSpc>
                <a:spcPct val="110000"/>
              </a:lnSpc>
              <a:spcBef>
                <a:spcPct val="0"/>
              </a:spcBef>
              <a:spcAft>
                <a:spcPts val="1800"/>
              </a:spcAft>
              <a:buClr>
                <a:schemeClr val="tx1">
                  <a:lumMod val="65000"/>
                  <a:lumOff val="35000"/>
                </a:schemeClr>
              </a:buClr>
              <a:buSzPct val="90000"/>
              <a:buFont typeface="Arial" panose="020B0604020202020204" pitchFamily="34" charset="0"/>
              <a:buChar char="●"/>
              <a:defRPr/>
            </a:pPr>
            <a:endParaRPr lang="en-US" altLang="en-US" sz="1800" dirty="0">
              <a:solidFill>
                <a:schemeClr val="tx1"/>
              </a:solidFill>
              <a:latin typeface="Georgia" panose="02040502050405020303" pitchFamily="18" charset="0"/>
              <a:cs typeface="Arial" pitchFamily="34" charset="0"/>
            </a:endParaRPr>
          </a:p>
          <a:p>
            <a:pPr marL="347472" indent="-342797">
              <a:lnSpc>
                <a:spcPct val="110000"/>
              </a:lnSpc>
              <a:spcBef>
                <a:spcPct val="0"/>
              </a:spcBef>
              <a:spcAft>
                <a:spcPts val="1800"/>
              </a:spcAft>
              <a:buClr>
                <a:schemeClr val="tx1">
                  <a:lumMod val="65000"/>
                  <a:lumOff val="35000"/>
                </a:schemeClr>
              </a:buClr>
              <a:buSzPct val="90000"/>
              <a:buFont typeface="Arial" panose="020B0604020202020204" pitchFamily="34" charset="0"/>
              <a:buChar char="●"/>
              <a:defRPr/>
            </a:pPr>
            <a:endParaRPr lang="en-US" altLang="en-US" sz="1800" dirty="0">
              <a:solidFill>
                <a:schemeClr val="tx1"/>
              </a:solidFill>
              <a:latin typeface="Georgia" panose="02040502050405020303" pitchFamily="18" charset="0"/>
              <a:cs typeface="Arial" pitchFamily="34" charset="0"/>
            </a:endParaRPr>
          </a:p>
          <a:p>
            <a:pPr marL="347472" indent="-342797">
              <a:lnSpc>
                <a:spcPct val="110000"/>
              </a:lnSpc>
              <a:spcBef>
                <a:spcPct val="0"/>
              </a:spcBef>
              <a:spcAft>
                <a:spcPts val="1800"/>
              </a:spcAft>
              <a:buClr>
                <a:schemeClr val="tx1">
                  <a:lumMod val="65000"/>
                  <a:lumOff val="35000"/>
                </a:schemeClr>
              </a:buClr>
              <a:buSzPct val="90000"/>
              <a:buFont typeface="Arial" panose="020B0604020202020204" pitchFamily="34" charset="0"/>
              <a:buChar char="●"/>
              <a:defRPr/>
            </a:pPr>
            <a:endParaRPr lang="en-US" altLang="en-US" sz="1800" dirty="0">
              <a:solidFill>
                <a:schemeClr val="tx1"/>
              </a:solidFill>
              <a:latin typeface="Georgia" panose="02040502050405020303" pitchFamily="18" charset="0"/>
              <a:cs typeface="Arial" pitchFamily="34" charset="0"/>
            </a:endParaRPr>
          </a:p>
          <a:p>
            <a:pPr marL="347472" indent="-342797">
              <a:lnSpc>
                <a:spcPct val="110000"/>
              </a:lnSpc>
              <a:spcBef>
                <a:spcPct val="0"/>
              </a:spcBef>
              <a:spcAft>
                <a:spcPts val="1800"/>
              </a:spcAft>
              <a:buClr>
                <a:schemeClr val="tx1">
                  <a:lumMod val="65000"/>
                  <a:lumOff val="35000"/>
                </a:schemeClr>
              </a:buClr>
              <a:buSzPct val="90000"/>
              <a:buFont typeface="Arial" panose="020B0604020202020204" pitchFamily="34" charset="0"/>
              <a:buChar char="●"/>
              <a:defRPr/>
            </a:pPr>
            <a:endParaRPr lang="en-US" altLang="en-US" sz="1800" dirty="0">
              <a:solidFill>
                <a:schemeClr val="tx1"/>
              </a:solidFill>
              <a:latin typeface="Georgia" panose="02040502050405020303" pitchFamily="18" charset="0"/>
              <a:cs typeface="Arial" pitchFamily="34" charset="0"/>
            </a:endParaRPr>
          </a:p>
          <a:p>
            <a:pPr marL="4675" indent="0">
              <a:lnSpc>
                <a:spcPct val="110000"/>
              </a:lnSpc>
              <a:spcBef>
                <a:spcPct val="0"/>
              </a:spcBef>
              <a:spcAft>
                <a:spcPts val="1800"/>
              </a:spcAft>
              <a:buClr>
                <a:schemeClr val="tx1">
                  <a:lumMod val="65000"/>
                  <a:lumOff val="35000"/>
                </a:schemeClr>
              </a:buClr>
              <a:buSzPct val="90000"/>
              <a:buNone/>
              <a:defRPr/>
            </a:pPr>
            <a:endParaRPr lang="en-US" altLang="en-US" sz="1800" dirty="0">
              <a:solidFill>
                <a:schemeClr val="tx1"/>
              </a:solidFill>
              <a:latin typeface="Georgia" panose="02040502050405020303" pitchFamily="18" charset="0"/>
              <a:cs typeface="Arial" pitchFamily="34" charset="0"/>
            </a:endParaRPr>
          </a:p>
          <a:p>
            <a:pPr marL="347472" indent="-342797">
              <a:lnSpc>
                <a:spcPct val="110000"/>
              </a:lnSpc>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1800" dirty="0">
                <a:solidFill>
                  <a:schemeClr val="tx1"/>
                </a:solidFill>
                <a:latin typeface="Georgia" panose="02040502050405020303" pitchFamily="18" charset="0"/>
                <a:cs typeface="Arial" pitchFamily="34" charset="0"/>
              </a:rPr>
              <a:t>Let’s rewind the clock. George and Sarah came to us several years ago to help prepare an estate plan. At the time, their investment assets were worth $60 million, and they had other assets worth $10 million (home, bank accounts, cars, personal assets). </a:t>
            </a:r>
          </a:p>
        </p:txBody>
      </p:sp>
      <p:sp>
        <p:nvSpPr>
          <p:cNvPr id="2" name="Text Placeholder 2">
            <a:extLst>
              <a:ext uri="{FF2B5EF4-FFF2-40B4-BE49-F238E27FC236}">
                <a16:creationId xmlns:a16="http://schemas.microsoft.com/office/drawing/2014/main" id="{D0E4CB20-83E3-402A-7034-2CE02AA60F0D}"/>
              </a:ext>
            </a:extLst>
          </p:cNvPr>
          <p:cNvSpPr txBox="1">
            <a:spLocks/>
          </p:cNvSpPr>
          <p:nvPr/>
        </p:nvSpPr>
        <p:spPr>
          <a:xfrm>
            <a:off x="2454998" y="346069"/>
            <a:ext cx="7282003" cy="741512"/>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3200" b="1" dirty="0">
                <a:solidFill>
                  <a:srgbClr val="044A8B"/>
                </a:solidFill>
                <a:latin typeface="Poppins" panose="00000500000000000000" pitchFamily="2" charset="0"/>
                <a:cs typeface="Poppins" panose="00000500000000000000" pitchFamily="2" charset="0"/>
              </a:rPr>
              <a:t>George and Sarah</a:t>
            </a:r>
            <a:endParaRPr lang="en-US" sz="3200" b="1" dirty="0">
              <a:solidFill>
                <a:srgbClr val="044A8B"/>
              </a:solidFill>
              <a:latin typeface="Poppins" panose="00000500000000000000" pitchFamily="2" charset="0"/>
              <a:cs typeface="Poppins" panose="00000500000000000000" pitchFamily="2" charset="0"/>
            </a:endParaRPr>
          </a:p>
        </p:txBody>
      </p:sp>
      <p:sp>
        <p:nvSpPr>
          <p:cNvPr id="3" name="Slide Number Placeholder 2">
            <a:extLst>
              <a:ext uri="{FF2B5EF4-FFF2-40B4-BE49-F238E27FC236}">
                <a16:creationId xmlns:a16="http://schemas.microsoft.com/office/drawing/2014/main" id="{D82DCE1C-90AE-4844-07C3-932A4C4204EB}"/>
              </a:ext>
            </a:extLst>
          </p:cNvPr>
          <p:cNvSpPr txBox="1">
            <a:spLocks noChangeArrowheads="1"/>
          </p:cNvSpPr>
          <p:nvPr/>
        </p:nvSpPr>
        <p:spPr bwMode="auto">
          <a:xfrm>
            <a:off x="11465575" y="6403519"/>
            <a:ext cx="6096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defTabSz="457200" rtl="0" eaLnBrk="1" fontAlgn="base" hangingPunct="1">
              <a:spcBef>
                <a:spcPct val="0"/>
              </a:spcBef>
              <a:spcAft>
                <a:spcPct val="0"/>
              </a:spcAft>
              <a:defRPr sz="1800" kern="1200">
                <a:solidFill>
                  <a:schemeClr val="bg1"/>
                </a:solidFill>
                <a:latin typeface="Univers Condensed" panose="020B0506020202050204" pitchFamily="34" charset="0"/>
                <a:ea typeface="ヒラギノ角ゴ Pro W3"/>
                <a:cs typeface="ヒラギノ角ゴ Pro W3"/>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ヒラギノ角ゴ Pro W3"/>
                <a:cs typeface="ヒラギノ角ゴ Pro W3"/>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ヒラギノ角ゴ Pro W3"/>
                <a:cs typeface="ヒラギノ角ゴ Pro W3"/>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ヒラギノ角ゴ Pro W3"/>
                <a:cs typeface="ヒラギノ角ゴ Pro W3"/>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ヒラギノ角ゴ Pro W3"/>
                <a:cs typeface="ヒラギノ角ゴ Pro W3"/>
              </a:defRPr>
            </a:lvl5pPr>
            <a:lvl6pPr marL="2286000" algn="l" defTabSz="914400" rtl="0" eaLnBrk="1" latinLnBrk="0" hangingPunct="1">
              <a:defRPr kern="1200">
                <a:solidFill>
                  <a:schemeClr val="tx1"/>
                </a:solidFill>
                <a:latin typeface="Calibri" panose="020F0502020204030204" pitchFamily="34" charset="0"/>
                <a:ea typeface="ヒラギノ角ゴ Pro W3"/>
                <a:cs typeface="ヒラギノ角ゴ Pro W3"/>
              </a:defRPr>
            </a:lvl6pPr>
            <a:lvl7pPr marL="2743200" algn="l" defTabSz="914400" rtl="0" eaLnBrk="1" latinLnBrk="0" hangingPunct="1">
              <a:defRPr kern="1200">
                <a:solidFill>
                  <a:schemeClr val="tx1"/>
                </a:solidFill>
                <a:latin typeface="Calibri" panose="020F0502020204030204" pitchFamily="34" charset="0"/>
                <a:ea typeface="ヒラギノ角ゴ Pro W3"/>
                <a:cs typeface="ヒラギノ角ゴ Pro W3"/>
              </a:defRPr>
            </a:lvl7pPr>
            <a:lvl8pPr marL="3200400" algn="l" defTabSz="914400" rtl="0" eaLnBrk="1" latinLnBrk="0" hangingPunct="1">
              <a:defRPr kern="1200">
                <a:solidFill>
                  <a:schemeClr val="tx1"/>
                </a:solidFill>
                <a:latin typeface="Calibri" panose="020F0502020204030204" pitchFamily="34" charset="0"/>
                <a:ea typeface="ヒラギノ角ゴ Pro W3"/>
                <a:cs typeface="ヒラギノ角ゴ Pro W3"/>
              </a:defRPr>
            </a:lvl8pPr>
            <a:lvl9pPr marL="3657600" algn="l" defTabSz="914400" rtl="0" eaLnBrk="1" latinLnBrk="0" hangingPunct="1">
              <a:defRPr kern="1200">
                <a:solidFill>
                  <a:schemeClr val="tx1"/>
                </a:solidFill>
                <a:latin typeface="Calibri" panose="020F0502020204030204" pitchFamily="34" charset="0"/>
                <a:ea typeface="ヒラギノ角ゴ Pro W3"/>
                <a:cs typeface="ヒラギノ角ゴ Pro W3"/>
              </a:defRPr>
            </a:lvl9pPr>
          </a:lstStyle>
          <a:p>
            <a:r>
              <a:rPr lang="en-US" altLang="en-US" sz="1600" dirty="0"/>
              <a:t>2</a:t>
            </a:r>
          </a:p>
        </p:txBody>
      </p:sp>
      <p:grpSp>
        <p:nvGrpSpPr>
          <p:cNvPr id="7" name="Group 2">
            <a:extLst>
              <a:ext uri="{FF2B5EF4-FFF2-40B4-BE49-F238E27FC236}">
                <a16:creationId xmlns:a16="http://schemas.microsoft.com/office/drawing/2014/main" id="{92025731-87D1-8C87-BD40-AC7730522541}"/>
              </a:ext>
            </a:extLst>
          </p:cNvPr>
          <p:cNvGrpSpPr/>
          <p:nvPr/>
        </p:nvGrpSpPr>
        <p:grpSpPr>
          <a:xfrm>
            <a:off x="0" y="6172201"/>
            <a:ext cx="12192000" cy="685800"/>
            <a:chOff x="0" y="0"/>
            <a:chExt cx="5125401" cy="478916"/>
          </a:xfrm>
        </p:grpSpPr>
        <p:sp>
          <p:nvSpPr>
            <p:cNvPr id="8" name="Freeform 3">
              <a:extLst>
                <a:ext uri="{FF2B5EF4-FFF2-40B4-BE49-F238E27FC236}">
                  <a16:creationId xmlns:a16="http://schemas.microsoft.com/office/drawing/2014/main" id="{F10795FC-A8B2-DB02-CC3E-F6ADCAB73652}"/>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9" name="TextBox 4">
              <a:extLst>
                <a:ext uri="{FF2B5EF4-FFF2-40B4-BE49-F238E27FC236}">
                  <a16:creationId xmlns:a16="http://schemas.microsoft.com/office/drawing/2014/main" id="{C3F6E4AD-4277-3C77-0990-462197285C6D}"/>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11" name="TextBox 10">
            <a:extLst>
              <a:ext uri="{FF2B5EF4-FFF2-40B4-BE49-F238E27FC236}">
                <a16:creationId xmlns:a16="http://schemas.microsoft.com/office/drawing/2014/main" id="{425C6A63-C736-9BC9-9BDE-C1EF4CB93B7C}"/>
              </a:ext>
            </a:extLst>
          </p:cNvPr>
          <p:cNvSpPr txBox="1"/>
          <p:nvPr/>
        </p:nvSpPr>
        <p:spPr>
          <a:xfrm>
            <a:off x="11701421" y="6330435"/>
            <a:ext cx="357809"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5</a:t>
            </a:r>
          </a:p>
        </p:txBody>
      </p:sp>
      <p:pic>
        <p:nvPicPr>
          <p:cNvPr id="4" name="Picture 3">
            <a:extLst>
              <a:ext uri="{FF2B5EF4-FFF2-40B4-BE49-F238E27FC236}">
                <a16:creationId xmlns:a16="http://schemas.microsoft.com/office/drawing/2014/main" id="{8DC5AC4F-206C-CA2F-F023-E1E05165A155}"/>
              </a:ext>
            </a:extLst>
          </p:cNvPr>
          <p:cNvPicPr>
            <a:picLocks noChangeAspect="1"/>
          </p:cNvPicPr>
          <p:nvPr/>
        </p:nvPicPr>
        <p:blipFill>
          <a:blip r:embed="rId3"/>
          <a:srcRect l="12317" t="25009" r="13331" b="23216"/>
          <a:stretch>
            <a:fillRect/>
          </a:stretch>
        </p:blipFill>
        <p:spPr>
          <a:xfrm>
            <a:off x="0" y="6234113"/>
            <a:ext cx="1044697" cy="561975"/>
          </a:xfrm>
          <a:prstGeom prst="rect">
            <a:avLst/>
          </a:prstGeom>
        </p:spPr>
      </p:pic>
      <p:graphicFrame>
        <p:nvGraphicFramePr>
          <p:cNvPr id="13" name="Table 12">
            <a:extLst>
              <a:ext uri="{FF2B5EF4-FFF2-40B4-BE49-F238E27FC236}">
                <a16:creationId xmlns:a16="http://schemas.microsoft.com/office/drawing/2014/main" id="{2ABA9447-26AA-3E5C-672D-AF144D789A0C}"/>
              </a:ext>
            </a:extLst>
          </p:cNvPr>
          <p:cNvGraphicFramePr>
            <a:graphicFrameLocks noGrp="1"/>
          </p:cNvGraphicFramePr>
          <p:nvPr>
            <p:extLst>
              <p:ext uri="{D42A27DB-BD31-4B8C-83A1-F6EECF244321}">
                <p14:modId xmlns:p14="http://schemas.microsoft.com/office/powerpoint/2010/main" val="736322330"/>
              </p:ext>
            </p:extLst>
          </p:nvPr>
        </p:nvGraphicFramePr>
        <p:xfrm>
          <a:off x="3380059" y="2502468"/>
          <a:ext cx="5546557" cy="2103120"/>
        </p:xfrm>
        <a:graphic>
          <a:graphicData uri="http://schemas.openxmlformats.org/drawingml/2006/table">
            <a:tbl>
              <a:tblPr/>
              <a:tblGrid>
                <a:gridCol w="3545871">
                  <a:extLst>
                    <a:ext uri="{9D8B030D-6E8A-4147-A177-3AD203B41FA5}">
                      <a16:colId xmlns:a16="http://schemas.microsoft.com/office/drawing/2014/main" val="20000"/>
                    </a:ext>
                  </a:extLst>
                </a:gridCol>
                <a:gridCol w="2000686">
                  <a:extLst>
                    <a:ext uri="{9D8B030D-6E8A-4147-A177-3AD203B41FA5}">
                      <a16:colId xmlns:a16="http://schemas.microsoft.com/office/drawing/2014/main" val="20001"/>
                    </a:ext>
                  </a:extLst>
                </a:gridCol>
              </a:tblGrid>
              <a:tr h="350510">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r>
                        <a:rPr lang="en-US" sz="1600" dirty="0">
                          <a:solidFill>
                            <a:srgbClr val="4D4D4D"/>
                          </a:solidFill>
                          <a:latin typeface="Poppins" panose="00000500000000000000" pitchFamily="2" charset="0"/>
                          <a:cs typeface="Poppins" panose="00000500000000000000" pitchFamily="2" charset="0"/>
                        </a:rPr>
                        <a:t>Investment Assets</a:t>
                      </a:r>
                    </a:p>
                  </a:txBody>
                  <a:tcPr marL="91442" marR="91442" marT="45697" marB="4569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r>
                        <a:rPr lang="en-US" sz="1600" dirty="0">
                          <a:solidFill>
                            <a:srgbClr val="4D4D4D"/>
                          </a:solidFill>
                          <a:latin typeface="Poppins" panose="00000500000000000000" pitchFamily="2" charset="0"/>
                          <a:cs typeface="Poppins" panose="00000500000000000000" pitchFamily="2" charset="0"/>
                        </a:rPr>
                        <a:t>$75,000,000</a:t>
                      </a:r>
                    </a:p>
                  </a:txBody>
                  <a:tcPr marL="91442" marR="155452" marT="45697" marB="4569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0"/>
                  </a:ext>
                </a:extLst>
              </a:tr>
              <a:tr h="350510">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r>
                        <a:rPr lang="en-US" sz="1600" dirty="0">
                          <a:solidFill>
                            <a:srgbClr val="4D4D4D"/>
                          </a:solidFill>
                          <a:latin typeface="Poppins" panose="00000500000000000000" pitchFamily="2" charset="0"/>
                          <a:cs typeface="Poppins" panose="00000500000000000000" pitchFamily="2" charset="0"/>
                        </a:rPr>
                        <a:t>Other Assets</a:t>
                      </a:r>
                    </a:p>
                  </a:txBody>
                  <a:tcPr marL="91442" marR="91442" marT="45697" marB="4569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r>
                        <a:rPr lang="en-US" sz="1600" dirty="0">
                          <a:solidFill>
                            <a:srgbClr val="4D4D4D"/>
                          </a:solidFill>
                          <a:latin typeface="Poppins" panose="00000500000000000000" pitchFamily="2" charset="0"/>
                          <a:cs typeface="Poppins" panose="00000500000000000000" pitchFamily="2" charset="0"/>
                        </a:rPr>
                        <a:t>10,000,000</a:t>
                      </a:r>
                    </a:p>
                  </a:txBody>
                  <a:tcPr marL="91442" marR="155452" marT="45697" marB="45697">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1"/>
                  </a:ext>
                </a:extLst>
              </a:tr>
              <a:tr h="350510">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r>
                        <a:rPr lang="en-US" sz="1600" dirty="0">
                          <a:solidFill>
                            <a:srgbClr val="4D4D4D"/>
                          </a:solidFill>
                          <a:latin typeface="Poppins" panose="00000500000000000000" pitchFamily="2" charset="0"/>
                          <a:cs typeface="Poppins" panose="00000500000000000000" pitchFamily="2" charset="0"/>
                        </a:rPr>
                        <a:t>Total Assets</a:t>
                      </a:r>
                    </a:p>
                  </a:txBody>
                  <a:tcPr marL="91442" marR="91442" marT="45697" marB="4569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r>
                        <a:rPr lang="en-US" sz="1600" dirty="0">
                          <a:solidFill>
                            <a:srgbClr val="4D4D4D"/>
                          </a:solidFill>
                          <a:latin typeface="Poppins" panose="00000500000000000000" pitchFamily="2" charset="0"/>
                          <a:cs typeface="Poppins" panose="00000500000000000000" pitchFamily="2" charset="0"/>
                        </a:rPr>
                        <a:t>85,000,000</a:t>
                      </a:r>
                    </a:p>
                  </a:txBody>
                  <a:tcPr marL="91442" marR="155452" marT="45697" marB="45697">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2"/>
                  </a:ext>
                </a:extLst>
              </a:tr>
              <a:tr h="350510">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r>
                        <a:rPr lang="en-US" sz="1600" dirty="0">
                          <a:solidFill>
                            <a:srgbClr val="4D4D4D"/>
                          </a:solidFill>
                          <a:latin typeface="Poppins" panose="00000500000000000000" pitchFamily="2" charset="0"/>
                          <a:cs typeface="Poppins" panose="00000500000000000000" pitchFamily="2" charset="0"/>
                        </a:rPr>
                        <a:t>Less Estate Tax Exemption</a:t>
                      </a:r>
                      <a:r>
                        <a:rPr lang="en-US" sz="1600" baseline="0" dirty="0">
                          <a:solidFill>
                            <a:srgbClr val="4D4D4D"/>
                          </a:solidFill>
                          <a:latin typeface="Poppins" panose="00000500000000000000" pitchFamily="2" charset="0"/>
                          <a:cs typeface="Poppins" panose="00000500000000000000" pitchFamily="2" charset="0"/>
                        </a:rPr>
                        <a:t> x 2</a:t>
                      </a:r>
                      <a:endParaRPr lang="en-US" sz="1600" dirty="0">
                        <a:solidFill>
                          <a:srgbClr val="4D4D4D"/>
                        </a:solidFill>
                        <a:latin typeface="Poppins" panose="00000500000000000000" pitchFamily="2" charset="0"/>
                        <a:cs typeface="Poppins" panose="00000500000000000000" pitchFamily="2" charset="0"/>
                      </a:endParaRPr>
                    </a:p>
                  </a:txBody>
                  <a:tcPr marL="91442" marR="91442" marT="45697" marB="4569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r>
                        <a:rPr lang="en-US" sz="1600" dirty="0">
                          <a:solidFill>
                            <a:srgbClr val="4D4D4D"/>
                          </a:solidFill>
                          <a:latin typeface="Poppins" panose="00000500000000000000" pitchFamily="2" charset="0"/>
                          <a:cs typeface="Poppins" panose="00000500000000000000" pitchFamily="2" charset="0"/>
                        </a:rPr>
                        <a:t>(30,000,000)</a:t>
                      </a:r>
                    </a:p>
                  </a:txBody>
                  <a:tcPr marL="91442" marR="91442" marT="45697" marB="45697">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3"/>
                  </a:ext>
                </a:extLst>
              </a:tr>
              <a:tr h="350540">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r>
                        <a:rPr lang="en-US" sz="1600" dirty="0">
                          <a:solidFill>
                            <a:srgbClr val="4D4D4D"/>
                          </a:solidFill>
                          <a:latin typeface="Poppins" panose="00000500000000000000" pitchFamily="2" charset="0"/>
                          <a:cs typeface="Poppins" panose="00000500000000000000" pitchFamily="2" charset="0"/>
                        </a:rPr>
                        <a:t>Taxable Estate</a:t>
                      </a:r>
                    </a:p>
                  </a:txBody>
                  <a:tcPr marL="91442" marR="91442" marT="45697" marB="4569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r>
                        <a:rPr lang="en-US" sz="1600" dirty="0">
                          <a:solidFill>
                            <a:srgbClr val="4D4D4D"/>
                          </a:solidFill>
                          <a:latin typeface="Poppins" panose="00000500000000000000" pitchFamily="2" charset="0"/>
                          <a:cs typeface="Poppins" panose="00000500000000000000" pitchFamily="2" charset="0"/>
                        </a:rPr>
                        <a:t>55,000,000</a:t>
                      </a:r>
                    </a:p>
                  </a:txBody>
                  <a:tcPr marR="155448" marT="45713" marB="45713">
                    <a:lnL w="12700" cmpd="sng">
                      <a:solidFill>
                        <a:sysClr val="window" lastClr="FFFFFF"/>
                      </a:solidFill>
                    </a:lnL>
                    <a:lnR w="12700" cmpd="sng">
                      <a:solidFill>
                        <a:sysClr val="window" lastClr="FFFFFF"/>
                      </a:solidFill>
                    </a:lnR>
                    <a:lnT w="12700" cap="flat" cmpd="sng" algn="ctr">
                      <a:solidFill>
                        <a:sysClr val="windowText" lastClr="00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4"/>
                  </a:ext>
                </a:extLst>
              </a:tr>
              <a:tr h="350540">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r>
                        <a:rPr lang="en-US" sz="1600" dirty="0">
                          <a:solidFill>
                            <a:srgbClr val="4D4D4D"/>
                          </a:solidFill>
                          <a:latin typeface="Poppins" panose="00000500000000000000" pitchFamily="2" charset="0"/>
                          <a:cs typeface="Poppins" panose="00000500000000000000" pitchFamily="2" charset="0"/>
                        </a:rPr>
                        <a:t>x 40% Estate Tax Rate</a:t>
                      </a:r>
                    </a:p>
                  </a:txBody>
                  <a:tcPr marL="91442" marR="91442" marT="45697" marB="45697">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tc>
                  <a:txBody>
                    <a:bodyPr/>
                    <a:lstStyle>
                      <a:lvl1pPr marL="0" algn="l" defTabSz="914400" rtl="0" eaLnBrk="1" latinLnBrk="0" hangingPunct="1">
                        <a:defRPr sz="1800" kern="1200">
                          <a:solidFill>
                            <a:schemeClr val="dk1"/>
                          </a:solidFill>
                          <a:latin typeface="Univers Condensed"/>
                        </a:defRPr>
                      </a:lvl1pPr>
                      <a:lvl2pPr marL="457200" algn="l" defTabSz="914400" rtl="0" eaLnBrk="1" latinLnBrk="0" hangingPunct="1">
                        <a:defRPr sz="1800" kern="1200">
                          <a:solidFill>
                            <a:schemeClr val="dk1"/>
                          </a:solidFill>
                          <a:latin typeface="Univers Condensed"/>
                        </a:defRPr>
                      </a:lvl2pPr>
                      <a:lvl3pPr marL="914400" algn="l" defTabSz="914400" rtl="0" eaLnBrk="1" latinLnBrk="0" hangingPunct="1">
                        <a:defRPr sz="1800" kern="1200">
                          <a:solidFill>
                            <a:schemeClr val="dk1"/>
                          </a:solidFill>
                          <a:latin typeface="Univers Condensed"/>
                        </a:defRPr>
                      </a:lvl3pPr>
                      <a:lvl4pPr marL="1371600" algn="l" defTabSz="914400" rtl="0" eaLnBrk="1" latinLnBrk="0" hangingPunct="1">
                        <a:defRPr sz="1800" kern="1200">
                          <a:solidFill>
                            <a:schemeClr val="dk1"/>
                          </a:solidFill>
                          <a:latin typeface="Univers Condensed"/>
                        </a:defRPr>
                      </a:lvl4pPr>
                      <a:lvl5pPr marL="1828800" algn="l" defTabSz="914400" rtl="0" eaLnBrk="1" latinLnBrk="0" hangingPunct="1">
                        <a:defRPr sz="1800" kern="1200">
                          <a:solidFill>
                            <a:schemeClr val="dk1"/>
                          </a:solidFill>
                          <a:latin typeface="Univers Condensed"/>
                        </a:defRPr>
                      </a:lvl5pPr>
                      <a:lvl6pPr marL="2286000" algn="l" defTabSz="914400" rtl="0" eaLnBrk="1" latinLnBrk="0" hangingPunct="1">
                        <a:defRPr sz="1800" kern="1200">
                          <a:solidFill>
                            <a:schemeClr val="dk1"/>
                          </a:solidFill>
                          <a:latin typeface="Univers Condensed"/>
                        </a:defRPr>
                      </a:lvl6pPr>
                      <a:lvl7pPr marL="2743200" algn="l" defTabSz="914400" rtl="0" eaLnBrk="1" latinLnBrk="0" hangingPunct="1">
                        <a:defRPr sz="1800" kern="1200">
                          <a:solidFill>
                            <a:schemeClr val="dk1"/>
                          </a:solidFill>
                          <a:latin typeface="Univers Condensed"/>
                        </a:defRPr>
                      </a:lvl7pPr>
                      <a:lvl8pPr marL="3200400" algn="l" defTabSz="914400" rtl="0" eaLnBrk="1" latinLnBrk="0" hangingPunct="1">
                        <a:defRPr sz="1800" kern="1200">
                          <a:solidFill>
                            <a:schemeClr val="dk1"/>
                          </a:solidFill>
                          <a:latin typeface="Univers Condensed"/>
                        </a:defRPr>
                      </a:lvl8pPr>
                      <a:lvl9pPr marL="3657600" algn="l" defTabSz="914400" rtl="0" eaLnBrk="1" latinLnBrk="0" hangingPunct="1">
                        <a:defRPr sz="1800" kern="1200">
                          <a:solidFill>
                            <a:schemeClr val="dk1"/>
                          </a:solidFill>
                          <a:latin typeface="Univers Condensed"/>
                        </a:defRPr>
                      </a:lvl9pPr>
                    </a:lstStyle>
                    <a:p>
                      <a:pPr algn="r"/>
                      <a:r>
                        <a:rPr lang="en-US" sz="1600" b="1" dirty="0">
                          <a:solidFill>
                            <a:srgbClr val="4D4D4D"/>
                          </a:solidFill>
                          <a:latin typeface="Poppins" panose="00000500000000000000" pitchFamily="2" charset="0"/>
                          <a:cs typeface="Poppins" panose="00000500000000000000" pitchFamily="2" charset="0"/>
                        </a:rPr>
                        <a:t>$22,000,000</a:t>
                      </a:r>
                    </a:p>
                  </a:txBody>
                  <a:tcPr marR="155448" marT="45713" marB="4571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59AA5">
                        <a:tint val="20000"/>
                      </a:srgb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128441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22D95-B590-7EED-466C-8E96CEACE42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52E9C0F3-9CAC-63EF-51FA-E8945D8F65D1}"/>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AB83370C-3C0C-469E-8080-190C39CC7286}"/>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5C369804-D53F-FF4C-E3D2-F67A6F7B7011}"/>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107639BC-6CF0-649F-7EC7-86C22BA10AE9}"/>
              </a:ext>
            </a:extLst>
          </p:cNvPr>
          <p:cNvSpPr txBox="1"/>
          <p:nvPr/>
        </p:nvSpPr>
        <p:spPr>
          <a:xfrm>
            <a:off x="906827" y="2062980"/>
            <a:ext cx="10794594" cy="3739485"/>
          </a:xfrm>
          <a:prstGeom prst="rect">
            <a:avLst/>
          </a:prstGeom>
        </p:spPr>
        <p:txBody>
          <a:bodyPr wrap="square" lIns="0" tIns="0" rIns="0" bIns="0" rtlCol="0" anchor="t">
            <a:spAutoFit/>
          </a:bodyPr>
          <a:lstStyle/>
          <a:p>
            <a:pPr marL="347472" indent="-342797">
              <a:lnSpc>
                <a:spcPct val="90000"/>
              </a:lnSpc>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Limited partnership interests are less marketable than assets held outright or assets traded on an exchange, such as stock of public companies or bonds.</a:t>
            </a:r>
          </a:p>
          <a:p>
            <a:pPr marL="347472" indent="-342797">
              <a:lnSpc>
                <a:spcPct val="90000"/>
              </a:lnSpc>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By virtue of the partnership form and standard restrictions in partnership agreements, a partnership interest is worth less than the interests prorated portion of the partnership’s underlying assets. </a:t>
            </a:r>
          </a:p>
          <a:p>
            <a:pPr marL="347472" indent="-342797">
              <a:lnSpc>
                <a:spcPct val="90000"/>
              </a:lnSpc>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For minority, non-controlling interests, discounts for lack of marketability and lack of control are routinely recognized by the courts and the IRS when the partnership is formed and maintained properly. </a:t>
            </a:r>
          </a:p>
          <a:p>
            <a:pPr marL="347472" indent="-342797">
              <a:lnSpc>
                <a:spcPct val="90000"/>
              </a:lnSpc>
              <a:spcBef>
                <a:spcPct val="0"/>
              </a:spcBef>
              <a:spcAft>
                <a:spcPts val="1800"/>
              </a:spcAft>
              <a:buClr>
                <a:schemeClr val="tx1">
                  <a:lumMod val="65000"/>
                  <a:lumOff val="35000"/>
                </a:schemeClr>
              </a:buClr>
              <a:buSzPct val="90000"/>
              <a:buFont typeface="Arial" panose="020B0604020202020204" pitchFamily="34" charset="0"/>
              <a:buChar char="●"/>
              <a:defRPr/>
            </a:pPr>
            <a:r>
              <a:rPr lang="en-US" altLang="en-US" sz="2000" dirty="0">
                <a:latin typeface="Georgia" panose="02040502050405020303" pitchFamily="18" charset="0"/>
                <a:cs typeface="Arial" pitchFamily="34" charset="0"/>
              </a:rPr>
              <a:t>For example, if a partnership is formed and funded with $1,000,000 in investment assets, the limited partnership interests associated with such assets might be valued at only $650,000 (representing a 35% discount for lack of marketability and lack of control). </a:t>
            </a:r>
          </a:p>
        </p:txBody>
      </p:sp>
      <p:sp>
        <p:nvSpPr>
          <p:cNvPr id="7" name="TextBox 7">
            <a:extLst>
              <a:ext uri="{FF2B5EF4-FFF2-40B4-BE49-F238E27FC236}">
                <a16:creationId xmlns:a16="http://schemas.microsoft.com/office/drawing/2014/main" id="{D34AC819-9030-1B63-651C-B5C6BB1A09B8}"/>
              </a:ext>
            </a:extLst>
          </p:cNvPr>
          <p:cNvSpPr txBox="1"/>
          <p:nvPr/>
        </p:nvSpPr>
        <p:spPr>
          <a:xfrm>
            <a:off x="1229210" y="724665"/>
            <a:ext cx="9733575" cy="796244"/>
          </a:xfrm>
          <a:prstGeom prst="rect">
            <a:avLst/>
          </a:prstGeom>
        </p:spPr>
        <p:txBody>
          <a:bodyPr wrap="square" lIns="0" tIns="0" rIns="0" bIns="0" rtlCol="0" anchor="t">
            <a:spAutoFit/>
          </a:bodyPr>
          <a:lstStyle/>
          <a:p>
            <a:pPr algn="ctr">
              <a:lnSpc>
                <a:spcPts val="3132"/>
              </a:lnSpc>
            </a:pPr>
            <a:r>
              <a:rPr lang="en-US" sz="2800" b="1" dirty="0">
                <a:solidFill>
                  <a:srgbClr val="044A8B"/>
                </a:solidFill>
                <a:latin typeface="Poppins" panose="00000500000000000000" pitchFamily="2" charset="0"/>
                <a:cs typeface="Poppins" panose="00000500000000000000" pitchFamily="2" charset="0"/>
              </a:rPr>
              <a:t>Stage 1: A Family Limited Partnership</a:t>
            </a:r>
            <a:br>
              <a:rPr lang="en-US" sz="2800" b="1" dirty="0">
                <a:solidFill>
                  <a:srgbClr val="044A8B"/>
                </a:solidFill>
                <a:latin typeface="Poppins" panose="00000500000000000000" pitchFamily="2" charset="0"/>
                <a:cs typeface="Poppins" panose="00000500000000000000" pitchFamily="2" charset="0"/>
              </a:rPr>
            </a:br>
            <a:r>
              <a:rPr lang="en-US" sz="2800" b="1" dirty="0">
                <a:solidFill>
                  <a:srgbClr val="044A8B"/>
                </a:solidFill>
                <a:latin typeface="Poppins" panose="00000500000000000000" pitchFamily="2" charset="0"/>
                <a:cs typeface="Poppins" panose="00000500000000000000" pitchFamily="2" charset="0"/>
              </a:rPr>
              <a:t>to “Squeeze” Down the Value of the Assets</a:t>
            </a:r>
          </a:p>
        </p:txBody>
      </p:sp>
      <p:sp>
        <p:nvSpPr>
          <p:cNvPr id="13" name="TextBox 12">
            <a:extLst>
              <a:ext uri="{FF2B5EF4-FFF2-40B4-BE49-F238E27FC236}">
                <a16:creationId xmlns:a16="http://schemas.microsoft.com/office/drawing/2014/main" id="{E529D69A-3F2C-DD03-C0EA-A3BCDEB78F6B}"/>
              </a:ext>
            </a:extLst>
          </p:cNvPr>
          <p:cNvSpPr txBox="1"/>
          <p:nvPr/>
        </p:nvSpPr>
        <p:spPr>
          <a:xfrm>
            <a:off x="11701421" y="6330435"/>
            <a:ext cx="357809"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6</a:t>
            </a:r>
          </a:p>
        </p:txBody>
      </p:sp>
      <p:pic>
        <p:nvPicPr>
          <p:cNvPr id="8" name="Picture 7">
            <a:extLst>
              <a:ext uri="{FF2B5EF4-FFF2-40B4-BE49-F238E27FC236}">
                <a16:creationId xmlns:a16="http://schemas.microsoft.com/office/drawing/2014/main" id="{FCA11AB0-2F3F-60EB-15AB-A8DB1EF97BF4}"/>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2067205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B85F7-52AD-DED2-670D-B78BB12A7FB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03B13363-0640-85EE-6E7C-6321B9EC8ED3}"/>
              </a:ext>
            </a:extLst>
          </p:cNvPr>
          <p:cNvGrpSpPr/>
          <p:nvPr/>
        </p:nvGrpSpPr>
        <p:grpSpPr>
          <a:xfrm>
            <a:off x="0" y="6172201"/>
            <a:ext cx="12192000" cy="685800"/>
            <a:chOff x="0" y="0"/>
            <a:chExt cx="5125401" cy="478916"/>
          </a:xfrm>
        </p:grpSpPr>
        <p:sp>
          <p:nvSpPr>
            <p:cNvPr id="3" name="Freeform 3">
              <a:extLst>
                <a:ext uri="{FF2B5EF4-FFF2-40B4-BE49-F238E27FC236}">
                  <a16:creationId xmlns:a16="http://schemas.microsoft.com/office/drawing/2014/main" id="{0E7B9350-E42F-41AB-9EB2-ED863F60773B}"/>
                </a:ext>
              </a:extLst>
            </p:cNvPr>
            <p:cNvSpPr/>
            <p:nvPr/>
          </p:nvSpPr>
          <p:spPr>
            <a:xfrm>
              <a:off x="0" y="0"/>
              <a:ext cx="5125401" cy="478916"/>
            </a:xfrm>
            <a:custGeom>
              <a:avLst/>
              <a:gdLst/>
              <a:ahLst/>
              <a:cxnLst/>
              <a:rect l="l" t="t" r="r" b="b"/>
              <a:pathLst>
                <a:path w="5125401" h="478916">
                  <a:moveTo>
                    <a:pt x="0" y="0"/>
                  </a:moveTo>
                  <a:lnTo>
                    <a:pt x="5125401" y="0"/>
                  </a:lnTo>
                  <a:lnTo>
                    <a:pt x="5125401" y="478916"/>
                  </a:lnTo>
                  <a:lnTo>
                    <a:pt x="0" y="478916"/>
                  </a:lnTo>
                  <a:close/>
                </a:path>
              </a:pathLst>
            </a:custGeom>
            <a:solidFill>
              <a:srgbClr val="044A8B"/>
            </a:solidFill>
          </p:spPr>
          <p:txBody>
            <a:bodyPr/>
            <a:lstStyle/>
            <a:p>
              <a:endParaRPr lang="en-US"/>
            </a:p>
          </p:txBody>
        </p:sp>
        <p:sp>
          <p:nvSpPr>
            <p:cNvPr id="4" name="TextBox 4">
              <a:extLst>
                <a:ext uri="{FF2B5EF4-FFF2-40B4-BE49-F238E27FC236}">
                  <a16:creationId xmlns:a16="http://schemas.microsoft.com/office/drawing/2014/main" id="{D3A43783-8817-B9CB-9A93-A30F26D5AA59}"/>
                </a:ext>
              </a:extLst>
            </p:cNvPr>
            <p:cNvSpPr txBox="1"/>
            <p:nvPr/>
          </p:nvSpPr>
          <p:spPr>
            <a:xfrm>
              <a:off x="0" y="-57150"/>
              <a:ext cx="5125401" cy="536066"/>
            </a:xfrm>
            <a:prstGeom prst="rect">
              <a:avLst/>
            </a:prstGeom>
          </p:spPr>
          <p:txBody>
            <a:bodyPr lIns="33867" tIns="33867" rIns="33867" bIns="33867" rtlCol="0" anchor="ctr"/>
            <a:lstStyle/>
            <a:p>
              <a:pPr algn="ctr">
                <a:lnSpc>
                  <a:spcPts val="1680"/>
                </a:lnSpc>
              </a:pPr>
              <a:endParaRPr/>
            </a:p>
          </p:txBody>
        </p:sp>
      </p:grpSp>
      <p:sp>
        <p:nvSpPr>
          <p:cNvPr id="6" name="TextBox 6">
            <a:extLst>
              <a:ext uri="{FF2B5EF4-FFF2-40B4-BE49-F238E27FC236}">
                <a16:creationId xmlns:a16="http://schemas.microsoft.com/office/drawing/2014/main" id="{F0768CF9-F512-AFF5-B38E-5E9D998C0978}"/>
              </a:ext>
            </a:extLst>
          </p:cNvPr>
          <p:cNvSpPr txBox="1"/>
          <p:nvPr/>
        </p:nvSpPr>
        <p:spPr>
          <a:xfrm>
            <a:off x="620102" y="797198"/>
            <a:ext cx="10951796" cy="4585871"/>
          </a:xfrm>
          <a:prstGeom prst="rect">
            <a:avLst/>
          </a:prstGeom>
        </p:spPr>
        <p:txBody>
          <a:bodyPr wrap="square" lIns="0" tIns="0" rIns="0" bIns="0" rtlCol="0" anchor="t">
            <a:spAutoFit/>
          </a:bodyPr>
          <a:lstStyle/>
          <a:p>
            <a:pPr marL="347472" indent="-342797" defTabSz="457200">
              <a:lnSpc>
                <a:spcPct val="100000"/>
              </a:lnSpc>
              <a:spcBef>
                <a:spcPct val="0"/>
              </a:spcBef>
              <a:spcAft>
                <a:spcPts val="1200"/>
              </a:spcAft>
              <a:buClr>
                <a:schemeClr val="tx1">
                  <a:lumMod val="65000"/>
                  <a:lumOff val="35000"/>
                </a:schemeClr>
              </a:buClr>
              <a:buSzPct val="90000"/>
              <a:buFont typeface="Arial" panose="020B0604020202020204" pitchFamily="34" charset="0"/>
              <a:buChar char="●"/>
              <a:defRPr/>
            </a:pPr>
            <a:r>
              <a:rPr lang="en-US" altLang="en-US" sz="2400" b="1" dirty="0">
                <a:solidFill>
                  <a:srgbClr val="044A8B"/>
                </a:solidFill>
                <a:latin typeface="Poppins" panose="00000500000000000000" pitchFamily="2" charset="0"/>
                <a:cs typeface="Poppins" panose="00000500000000000000" pitchFamily="2" charset="0"/>
              </a:rPr>
              <a:t>Create a structure that qualifies for the best possible valuation discount.</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If it’s a limited liability company (“LLC”) or limited partnership (“LP”), examine the agreement to ensure the entity will qualify for an optimum valuation discount.</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For any entity, transfer non-voting interests or a non-controlling ownership portion. </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Consider transferring assets to a limited partnership.</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Consider recapitalizing the entity to establish voting and non-voting interests. Then, sell the non-voting interests and a non- controlling portion of the voting interests, which could qualify for a valuation discount. </a:t>
            </a:r>
          </a:p>
          <a:p>
            <a:pPr marL="868680" lvl="1" indent="-342900" defTabSz="457200">
              <a:spcBef>
                <a:spcPct val="0"/>
              </a:spcBef>
              <a:spcAft>
                <a:spcPts val="1800"/>
              </a:spcAft>
              <a:buClr>
                <a:schemeClr val="tx1">
                  <a:lumMod val="65000"/>
                  <a:lumOff val="35000"/>
                </a:schemeClr>
              </a:buClr>
              <a:buFont typeface="Courier New" panose="02070309020205020404" pitchFamily="49" charset="0"/>
              <a:buChar char="o"/>
            </a:pPr>
            <a:r>
              <a:rPr lang="en-US" altLang="en-US" sz="2000" dirty="0">
                <a:latin typeface="Georgia" panose="02040502050405020303" pitchFamily="18" charset="0"/>
                <a:cs typeface="Arial" pitchFamily="34" charset="0"/>
              </a:rPr>
              <a:t>A recapitalization is particularly useful for S corporations, because S corporation stock may not be owned by a limited partnership. </a:t>
            </a:r>
          </a:p>
        </p:txBody>
      </p:sp>
      <p:sp>
        <p:nvSpPr>
          <p:cNvPr id="13" name="TextBox 12">
            <a:extLst>
              <a:ext uri="{FF2B5EF4-FFF2-40B4-BE49-F238E27FC236}">
                <a16:creationId xmlns:a16="http://schemas.microsoft.com/office/drawing/2014/main" id="{7002BC4B-1211-C5F3-8D86-051482B4DFA8}"/>
              </a:ext>
            </a:extLst>
          </p:cNvPr>
          <p:cNvSpPr txBox="1"/>
          <p:nvPr/>
        </p:nvSpPr>
        <p:spPr>
          <a:xfrm>
            <a:off x="11701421" y="6330435"/>
            <a:ext cx="357809" cy="369332"/>
          </a:xfrm>
          <a:prstGeom prst="rect">
            <a:avLst/>
          </a:prstGeom>
          <a:noFill/>
        </p:spPr>
        <p:txBody>
          <a:bodyPr wrap="square" rtlCol="0">
            <a:spAutoFit/>
          </a:bodyPr>
          <a:lstStyle/>
          <a:p>
            <a:r>
              <a:rPr lang="en-US" dirty="0">
                <a:solidFill>
                  <a:srgbClr val="EAEBEE"/>
                </a:solidFill>
                <a:latin typeface="Poppins" panose="00000500000000000000" pitchFamily="2" charset="0"/>
                <a:cs typeface="Poppins" panose="00000500000000000000" pitchFamily="2" charset="0"/>
              </a:rPr>
              <a:t>7</a:t>
            </a:r>
          </a:p>
        </p:txBody>
      </p:sp>
      <p:pic>
        <p:nvPicPr>
          <p:cNvPr id="8" name="Picture 7">
            <a:extLst>
              <a:ext uri="{FF2B5EF4-FFF2-40B4-BE49-F238E27FC236}">
                <a16:creationId xmlns:a16="http://schemas.microsoft.com/office/drawing/2014/main" id="{17C99ECC-1666-8756-D04F-19D31F59B3F3}"/>
              </a:ext>
            </a:extLst>
          </p:cNvPr>
          <p:cNvPicPr>
            <a:picLocks noChangeAspect="1"/>
          </p:cNvPicPr>
          <p:nvPr/>
        </p:nvPicPr>
        <p:blipFill>
          <a:blip r:embed="rId2"/>
          <a:srcRect l="12317" t="25009" r="13331" b="23216"/>
          <a:stretch>
            <a:fillRect/>
          </a:stretch>
        </p:blipFill>
        <p:spPr>
          <a:xfrm>
            <a:off x="0" y="6234113"/>
            <a:ext cx="1044697" cy="561975"/>
          </a:xfrm>
          <a:prstGeom prst="rect">
            <a:avLst/>
          </a:prstGeom>
        </p:spPr>
      </p:pic>
    </p:spTree>
    <p:extLst>
      <p:ext uri="{BB962C8B-B14F-4D97-AF65-F5344CB8AC3E}">
        <p14:creationId xmlns:p14="http://schemas.microsoft.com/office/powerpoint/2010/main" val="1727629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381</TotalTime>
  <Words>4395</Words>
  <Application>Microsoft Office PowerPoint</Application>
  <PresentationFormat>Widescreen</PresentationFormat>
  <Paragraphs>287</Paragraphs>
  <Slides>39</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39</vt:i4>
      </vt:variant>
    </vt:vector>
  </HeadingPairs>
  <TitlesOfParts>
    <vt:vector size="50" baseType="lpstr">
      <vt:lpstr>Aptos</vt:lpstr>
      <vt:lpstr>Aptos Display</vt:lpstr>
      <vt:lpstr>Arial</vt:lpstr>
      <vt:lpstr>Courier New</vt:lpstr>
      <vt:lpstr>Georgia</vt:lpstr>
      <vt:lpstr>Poppins</vt:lpstr>
      <vt:lpstr>Poppins Bold</vt:lpstr>
      <vt:lpstr>Poppins Medium</vt:lpstr>
      <vt:lpstr>Univers Condensed</vt:lpstr>
      <vt:lpstr>ヒラギノ角ゴ Pro W3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Katie Heck</dc:creator>
  <cp:lastModifiedBy>Katie Heck</cp:lastModifiedBy>
  <cp:revision>6</cp:revision>
  <cp:lastPrinted>2026-04-21T21:37:02Z</cp:lastPrinted>
  <dcterms:created xsi:type="dcterms:W3CDTF">2026-03-31T17:28:13Z</dcterms:created>
  <dcterms:modified xsi:type="dcterms:W3CDTF">2026-04-24T21:48:44Z</dcterms:modified>
</cp:coreProperties>
</file>