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54" r:id="rId4"/>
  </p:sldMasterIdLst>
  <p:notesMasterIdLst>
    <p:notesMasterId r:id="rId16"/>
  </p:notesMasterIdLst>
  <p:handoutMasterIdLst>
    <p:handoutMasterId r:id="rId17"/>
  </p:handoutMasterIdLst>
  <p:sldIdLst>
    <p:sldId id="261" r:id="rId5"/>
    <p:sldId id="322" r:id="rId6"/>
    <p:sldId id="323" r:id="rId7"/>
    <p:sldId id="315" r:id="rId8"/>
    <p:sldId id="273" r:id="rId9"/>
    <p:sldId id="317" r:id="rId10"/>
    <p:sldId id="318" r:id="rId11"/>
    <p:sldId id="320" r:id="rId12"/>
    <p:sldId id="314" r:id="rId13"/>
    <p:sldId id="324" r:id="rId14"/>
    <p:sldId id="313" r:id="rId1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B611"/>
    <a:srgbClr val="EEC621"/>
    <a:srgbClr val="EEEEEE"/>
    <a:srgbClr val="87175F"/>
    <a:srgbClr val="E58C09"/>
    <a:srgbClr val="43467B"/>
    <a:srgbClr val="AEA422"/>
    <a:srgbClr val="F69E1D"/>
    <a:srgbClr val="E19E6B"/>
    <a:srgbClr val="755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DBED569-4797-4DF1-A0F4-6AAB3CD982D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5034" autoAdjust="0"/>
  </p:normalViewPr>
  <p:slideViewPr>
    <p:cSldViewPr>
      <p:cViewPr varScale="1">
        <p:scale>
          <a:sx n="101" d="100"/>
          <a:sy n="101" d="100"/>
        </p:scale>
        <p:origin x="84" y="260"/>
      </p:cViewPr>
      <p:guideLst/>
    </p:cSldViewPr>
  </p:slideViewPr>
  <p:outlineViewPr>
    <p:cViewPr>
      <p:scale>
        <a:sx n="33" d="100"/>
        <a:sy n="33" d="100"/>
      </p:scale>
      <p:origin x="0" y="-208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87" y="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464472-DAE5-4012-9A5A-CB432293B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6DB41-0314-4E22-8F5A-547FA67B0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2233E32-5603-440A-ACDD-7442C88C5FED}" type="datetimeFigureOut">
              <a:rPr lang="en-US" smtClean="0">
                <a:latin typeface="Tw Cen MT" panose="020B0602020104020603" pitchFamily="34" charset="0"/>
              </a:rPr>
              <a:t>4/29/2026</a:t>
            </a:fld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188E-D235-4A3B-823C-E0E10F336C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3A68C-A1CC-4704-8503-01E13B0AE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1BB1589-0F8A-400D-AEF4-57688446A2F5}" type="slidenum">
              <a:rPr lang="en-US" smtClean="0">
                <a:latin typeface="Tw Cen MT" panose="020B0602020104020603" pitchFamily="34" charset="0"/>
              </a:rPr>
              <a:t>‹#›</a:t>
            </a:fld>
            <a:endParaRPr lang="en-US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10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AF4A386A-BFE4-4655-9801-CBB04655F27A}" type="datetimeFigureOut">
              <a:rPr lang="en-US" noProof="0" smtClean="0"/>
              <a:pPr/>
              <a:t>4/29/2026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DAE5FABD-26C8-4F74-B1E3-45BC91BC9D7B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775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79871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A3EB7-5AE4-097B-7584-85F5096C1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B8E89C-5246-0884-666D-6EE84AE6DD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1F84D9-DA9B-2614-BB08-0391C391C0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6C692-D70D-D748-2071-2DB16C9488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7313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329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5C917-8DA9-B15E-61A3-0084AF3CF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4E6D60-7BAB-D37B-8A21-3C7A266CBA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09438F-05B5-2484-5EFC-1E217DA03F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C9430-5DA8-BC65-A537-CE96B9DEF4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5740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F09FC-9730-86E3-600E-D64A11006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6D282B-6295-97AC-451A-1E4CEB3A4E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16F719-76D8-F70B-2E03-BB98A6A35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E5B75-6FEF-0417-190B-5BEB3BDE97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8752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0D62D-A41A-3D0D-8663-2587307F8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32314-2043-5B99-2133-7420777B7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38FBB0-4BA0-BE7D-505B-A07B7B77BF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3951F-856B-AE17-B699-11895E7DE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85485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4910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DACB0-C6D4-720E-5A9C-F9E621CC6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69CB03-E232-0783-B446-B011A6EA3C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A849B5-F713-824F-DF3D-4CF3202EE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6B0F6-BC95-43A4-417A-EE912FBF77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5540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28C4C-0A37-0DB1-BCF5-9DD5E92C6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6776DF-DAA3-EA3D-F47E-8C58C17DED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6832F5-2FC5-FD3A-613F-CFDA44D60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11415-3D24-65C1-9B1A-0E0CA93AB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147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94D36-CE38-007F-A463-2891C00D3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AF62E2-0E94-B546-3EDC-602BFF0D1F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9EED46-1FC3-93FF-7898-8044AEB468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75552D-30BB-5128-2DEC-D4696777C0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3872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DD42B-0D08-C41D-442A-0EF9A7549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080036-5EA0-13FE-C43E-31EE1FA818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EE9F5F-6089-D8C2-6C2B-143F0CBDE4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820DC-A576-1D45-93FB-92C5A3E392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81354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62540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5529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5425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4886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4971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2375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766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53620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04092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42137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3771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92082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7721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641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4095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005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0030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6431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9429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124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6070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1470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6533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9768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066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6824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62157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847411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974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84759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62221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609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8265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31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02046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005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705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05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526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7223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109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375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482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0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2011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650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915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932519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032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857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8034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3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3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2466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7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5947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3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9" r:id="rId2"/>
    <p:sldLayoutId id="2147483961" r:id="rId3"/>
    <p:sldLayoutId id="2147483962" r:id="rId4"/>
    <p:sldLayoutId id="2147483964" r:id="rId5"/>
    <p:sldLayoutId id="2147483958" r:id="rId6"/>
    <p:sldLayoutId id="2147483963" r:id="rId7"/>
    <p:sldLayoutId id="2147483957" r:id="rId8"/>
    <p:sldLayoutId id="2147483965" r:id="rId9"/>
    <p:sldLayoutId id="2147483966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  <p:sldLayoutId id="2147484007" r:id="rId17"/>
    <p:sldLayoutId id="2147483967" r:id="rId18"/>
    <p:sldLayoutId id="2147483968" r:id="rId19"/>
    <p:sldLayoutId id="2147483987" r:id="rId20"/>
    <p:sldLayoutId id="2147483969" r:id="rId21"/>
    <p:sldLayoutId id="2147483970" r:id="rId22"/>
    <p:sldLayoutId id="2147483971" r:id="rId23"/>
    <p:sldLayoutId id="2147483972" r:id="rId24"/>
    <p:sldLayoutId id="2147483973" r:id="rId25"/>
    <p:sldLayoutId id="2147483978" r:id="rId26"/>
    <p:sldLayoutId id="2147483974" r:id="rId27"/>
    <p:sldLayoutId id="2147483975" r:id="rId28"/>
    <p:sldLayoutId id="2147483976" r:id="rId29"/>
    <p:sldLayoutId id="2147483977" r:id="rId30"/>
    <p:sldLayoutId id="2147483988" r:id="rId31"/>
    <p:sldLayoutId id="2147483989" r:id="rId32"/>
    <p:sldLayoutId id="2147483990" r:id="rId33"/>
    <p:sldLayoutId id="2147483991" r:id="rId34"/>
    <p:sldLayoutId id="2147483992" r:id="rId35"/>
    <p:sldLayoutId id="2147483993" r:id="rId36"/>
    <p:sldLayoutId id="2147483995" r:id="rId37"/>
    <p:sldLayoutId id="2147484002" r:id="rId38"/>
    <p:sldLayoutId id="2147484003" r:id="rId39"/>
    <p:sldLayoutId id="2147484004" r:id="rId40"/>
    <p:sldLayoutId id="2147483994" r:id="rId41"/>
    <p:sldLayoutId id="2147484005" r:id="rId42"/>
    <p:sldLayoutId id="2147484006" r:id="rId43"/>
    <p:sldLayoutId id="2147483979" r:id="rId44"/>
    <p:sldLayoutId id="2147483980" r:id="rId45"/>
    <p:sldLayoutId id="2147483981" r:id="rId46"/>
    <p:sldLayoutId id="2147483982" r:id="rId47"/>
    <p:sldLayoutId id="2147483983" r:id="rId48"/>
    <p:sldLayoutId id="2147483984" r:id="rId49"/>
    <p:sldLayoutId id="2147483985" r:id="rId50"/>
    <p:sldLayoutId id="2147483986" r:id="rId51"/>
    <p:sldLayoutId id="2147484008" r:id="rId52"/>
    <p:sldLayoutId id="2147484009" r:id="rId53"/>
    <p:sldLayoutId id="2147484010" r:id="rId54"/>
    <p:sldLayoutId id="2147484011" r:id="rId55"/>
    <p:sldLayoutId id="2147484012" r:id="rId5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09890287-4DB6-4C87-AEAF-17E9594F4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Text Placeholder 284">
            <a:extLst>
              <a:ext uri="{FF2B5EF4-FFF2-40B4-BE49-F238E27FC236}">
                <a16:creationId xmlns:a16="http://schemas.microsoft.com/office/drawing/2014/main" id="{C0BF9B80-F084-4423-8C1C-E79BE8298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0800000" flipH="1" flipV="1">
            <a:off x="8229600" y="2602086"/>
            <a:ext cx="2087678" cy="32706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6" name="Text Placeholder 285">
            <a:extLst>
              <a:ext uri="{FF2B5EF4-FFF2-40B4-BE49-F238E27FC236}">
                <a16:creationId xmlns:a16="http://schemas.microsoft.com/office/drawing/2014/main" id="{9626180B-FF05-48CF-BFB3-C95C9B5D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62200" y="1295400"/>
            <a:ext cx="7810500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933031D-018B-489E-B613-2113C1CD23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PROBATE COURT </a:t>
            </a:r>
            <a:r>
              <a:rPr lang="en-US" dirty="0" err="1"/>
              <a:t>PRACTICe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06F8B2E-A7F5-4413-BEED-BFF7C3D9F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9707" y="2819401"/>
            <a:ext cx="4072586" cy="1676400"/>
          </a:xfrm>
        </p:spPr>
        <p:txBody>
          <a:bodyPr/>
          <a:lstStyle/>
          <a:p>
            <a:r>
              <a:rPr lang="en-US" sz="2400" dirty="0"/>
              <a:t>Tips, Tricks, </a:t>
            </a:r>
          </a:p>
          <a:p>
            <a:r>
              <a:rPr lang="en-US" sz="2400" dirty="0"/>
              <a:t>and a Retired Judge’s </a:t>
            </a:r>
          </a:p>
          <a:p>
            <a:r>
              <a:rPr lang="en-US" sz="2400"/>
              <a:t>Observations</a:t>
            </a:r>
            <a:endParaRPr lang="en-US" sz="2400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AE1FA0-8C4C-6FD9-115B-7DA52792F5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4180238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228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71840-1D2A-1D10-4C04-8E241E495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1AD59EF7-25EB-183E-A165-C9057286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random tips!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0892D4C-7BA7-1A5D-3FD2-AF27FF2B1D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402597"/>
            <a:ext cx="9128760" cy="407440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Remember – there are no perfect clients… there’s another side to their story</a:t>
            </a:r>
          </a:p>
          <a:p>
            <a:r>
              <a:rPr lang="en-US" sz="2400" dirty="0"/>
              <a:t>Control your clients if possible</a:t>
            </a:r>
          </a:p>
          <a:p>
            <a:r>
              <a:rPr lang="en-US" sz="2400" dirty="0"/>
              <a:t>Protecting a client is NOT worth your law license!</a:t>
            </a:r>
          </a:p>
          <a:p>
            <a:r>
              <a:rPr lang="en-US" sz="2400" dirty="0"/>
              <a:t>Don’t sue an angry client – forfeit the fee and move on…</a:t>
            </a:r>
          </a:p>
          <a:p>
            <a:r>
              <a:rPr lang="en-US" sz="2400" dirty="0"/>
              <a:t>Sometimes the best thing to do is FIRE a client.</a:t>
            </a:r>
          </a:p>
          <a:p>
            <a:r>
              <a:rPr lang="en-US" sz="2400" dirty="0"/>
              <a:t>Listen lady… </a:t>
            </a:r>
          </a:p>
          <a:p>
            <a:r>
              <a:rPr lang="en-US" sz="2400" dirty="0"/>
              <a:t>Be agreeable on discretionary items – the Judge doesn’t want to hear your complaints!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8D54A90-7861-92CF-D542-9CC6EF45A9F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From a “New” Attorney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1F7BB9-01CE-612E-D4DA-CA8B36E9BE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3912AE-3A06-EC96-A129-914AF7BC4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264B0CDC-15D3-94E8-DB95-A4A84C137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6924FD-C1A7-440F-CE64-ECC6802234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40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1D4ADB-79CE-478E-8FBE-53E59DEC9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 Placeholder 119">
            <a:extLst>
              <a:ext uri="{FF2B5EF4-FFF2-40B4-BE49-F238E27FC236}">
                <a16:creationId xmlns:a16="http://schemas.microsoft.com/office/drawing/2014/main" id="{A8F5C4E3-6105-466B-A340-80D73DB22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9AD0ED-1822-DFFA-009A-840687DF06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DB80CC6-199E-E91F-5CE4-99861FF3F6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2209800"/>
            <a:ext cx="7233859" cy="4191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CA017A8-8F2F-8D08-CCAB-72593299F4E8}"/>
              </a:ext>
            </a:extLst>
          </p:cNvPr>
          <p:cNvSpPr txBox="1"/>
          <p:nvPr/>
        </p:nvSpPr>
        <p:spPr>
          <a:xfrm>
            <a:off x="3276600" y="8382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00734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0BF7A-9A51-030A-FA78-54F441EB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6BED309-CA48-96A6-ADAD-8E70F4137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– WHEN PLANNING CAN GO BAD – FOR YOU!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7BD09A3-4FE0-0F07-2C91-BCA6D8D618B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590800"/>
            <a:ext cx="10288693" cy="3736848"/>
          </a:xfrm>
        </p:spPr>
        <p:txBody>
          <a:bodyPr>
            <a:normAutofit/>
          </a:bodyPr>
          <a:lstStyle/>
          <a:p>
            <a:r>
              <a:rPr lang="en-US" sz="2800" dirty="0"/>
              <a:t>Spouses</a:t>
            </a:r>
          </a:p>
          <a:p>
            <a:r>
              <a:rPr lang="en-US" sz="2800" dirty="0"/>
              <a:t>Blended Families</a:t>
            </a:r>
          </a:p>
          <a:p>
            <a:r>
              <a:rPr lang="en-US" sz="2800" dirty="0"/>
              <a:t>Elderly </a:t>
            </a:r>
          </a:p>
          <a:p>
            <a:r>
              <a:rPr lang="en-US" sz="2800" dirty="0"/>
              <a:t>Business Succession Planning</a:t>
            </a:r>
          </a:p>
          <a:p>
            <a:r>
              <a:rPr lang="en-US" sz="2800" dirty="0"/>
              <a:t>Outside the Planning Counsel</a:t>
            </a:r>
          </a:p>
          <a:p>
            <a:r>
              <a:rPr lang="en-US" sz="2800" dirty="0"/>
              <a:t>Becoming a Witness</a:t>
            </a:r>
            <a:endParaRPr lang="en-US" sz="24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D345D17-E3A9-494B-6042-A1E6D003D7F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A0FC8F-029F-9053-890F-2B135037F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FE90C2-1A92-F68C-2285-99BCA98D5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FC9514BD-E052-03EC-CF7B-5CC2366586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1CEAD6-FFCB-8B33-57F6-A1272D193E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88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AE5EA6-DB11-6D1A-DF88-49B411800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EC4B140-9C00-65A2-4F23-A6DE853FD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– taking the PROABTE case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77C77D5-5ABC-41DB-692E-08830BC2A29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590800"/>
            <a:ext cx="10288693" cy="3736848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Representing Multiple Parties</a:t>
            </a:r>
          </a:p>
          <a:p>
            <a:r>
              <a:rPr lang="en-US" sz="2800" dirty="0"/>
              <a:t>Representing One Party with Different Hats</a:t>
            </a:r>
          </a:p>
          <a:p>
            <a:r>
              <a:rPr lang="en-US" sz="2800" dirty="0"/>
              <a:t>Representing a Finisher and a Beginner</a:t>
            </a:r>
          </a:p>
          <a:p>
            <a:r>
              <a:rPr lang="en-US" sz="2800" dirty="0"/>
              <a:t>Executors – duties to beneficiaries and creditors – Tex. Ethics 678</a:t>
            </a:r>
          </a:p>
          <a:p>
            <a:r>
              <a:rPr lang="en-US" sz="2800" dirty="0"/>
              <a:t>Confidentiality – when the beneficiaries come a calling…</a:t>
            </a:r>
          </a:p>
          <a:p>
            <a:r>
              <a:rPr lang="en-US" sz="2800" dirty="0"/>
              <a:t>Candor to the Court</a:t>
            </a:r>
          </a:p>
          <a:p>
            <a:r>
              <a:rPr lang="en-US" sz="2800" dirty="0"/>
              <a:t>Dual Compensation</a:t>
            </a:r>
            <a:endParaRPr lang="en-US" sz="24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E4DB2F-9AF1-449F-C121-FF78874022B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Conflicts, Confidentiality, Candor, and Compensation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C92784-3873-3F45-BFBB-61006E2CF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2B06C433-41C3-068A-E011-4442B4E68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4E2F77D6-6456-AFEA-019D-36D535D05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A23490-51FC-2E36-F75C-813A35D963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30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A7BAA-701E-87DA-41A5-494D00D8B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481EE28-8411-0BF4-E957-53A1B232C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COURT DOESN’T KNOW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97D9A63-063D-3185-3C95-C6F780A2E6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590800"/>
            <a:ext cx="10288693" cy="3736848"/>
          </a:xfrm>
        </p:spPr>
        <p:txBody>
          <a:bodyPr>
            <a:normAutofit/>
          </a:bodyPr>
          <a:lstStyle/>
          <a:p>
            <a:r>
              <a:rPr lang="en-US" sz="2800" dirty="0"/>
              <a:t>Temporaries </a:t>
            </a:r>
          </a:p>
          <a:p>
            <a:r>
              <a:rPr lang="en-US" sz="2800" dirty="0"/>
              <a:t>Rule 91a Motion</a:t>
            </a:r>
          </a:p>
          <a:p>
            <a:r>
              <a:rPr lang="en-US" sz="2800" dirty="0"/>
              <a:t>Motion for Summary Judgment</a:t>
            </a:r>
          </a:p>
          <a:p>
            <a:r>
              <a:rPr lang="en-US" sz="2800" dirty="0"/>
              <a:t>Motion for New Trial</a:t>
            </a:r>
          </a:p>
          <a:p>
            <a:r>
              <a:rPr lang="en-US" sz="2800" dirty="0"/>
              <a:t>Request for FOF and COL</a:t>
            </a:r>
          </a:p>
          <a:p>
            <a:r>
              <a:rPr lang="en-US" sz="2800" dirty="0"/>
              <a:t>Appeal</a:t>
            </a:r>
          </a:p>
          <a:p>
            <a:endParaRPr lang="en-US" sz="24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4F853D-0BC5-FB1A-D520-E66636BDDEB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Filings…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A8E5B4-3EEC-82D1-BCFC-6847BB013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E8F16DEB-C9D0-F407-745C-60769908A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D593DA69-8038-EB26-1D3D-239FF01DE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31683C-3F32-8B99-508D-D5F29C46E6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21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 at the beginning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56610ED-3E2D-4E6A-ABD0-150F203E6B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438400"/>
            <a:ext cx="10288693" cy="388924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READ THE STATUTES!</a:t>
            </a:r>
          </a:p>
          <a:p>
            <a:r>
              <a:rPr lang="en-US" sz="2400" dirty="0"/>
              <a:t>Draft your jury charge and prepare your case for TRIAL.</a:t>
            </a:r>
          </a:p>
          <a:p>
            <a:r>
              <a:rPr lang="en-US" sz="2400" dirty="0"/>
              <a:t>Know your burden of proof</a:t>
            </a:r>
          </a:p>
          <a:p>
            <a:r>
              <a:rPr lang="en-US" sz="2400" dirty="0"/>
              <a:t>Draft your petition/application – QUOTE THE STATUTES!</a:t>
            </a:r>
          </a:p>
          <a:p>
            <a:r>
              <a:rPr lang="en-US" sz="2400" dirty="0"/>
              <a:t>“New” discovery rules – probate court applicability</a:t>
            </a:r>
          </a:p>
          <a:p>
            <a:r>
              <a:rPr lang="en-US" sz="2400" dirty="0"/>
              <a:t>Depositions</a:t>
            </a:r>
          </a:p>
          <a:p>
            <a:r>
              <a:rPr lang="en-US" sz="2400" dirty="0"/>
              <a:t>Exhibits and Witnesses</a:t>
            </a:r>
          </a:p>
          <a:p>
            <a:r>
              <a:rPr lang="en-US" sz="2400" dirty="0"/>
              <a:t>Motions – Is it an evidentiary motion?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C965B6-7E38-4D37-8DC4-198F7E2181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Before you Enter the Courtroom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44A039-11AB-474F-8746-9A34D1C39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5B80C5-6B42-4867-88CC-660291DD3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D2A5B748-37FD-448D-997E-B1D332658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90B1A6A-2835-0EB2-789A-39F4A512A1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25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4D7CE-0E4E-3B15-92E8-AEE62B62A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E7CD09ED-4429-58BB-3CF8-85AEC8061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Rules of Evidence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5F313D8-99B1-42C8-9E04-2DEDDCDBE43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384287"/>
            <a:ext cx="10288693" cy="4409418"/>
          </a:xfrm>
        </p:spPr>
        <p:txBody>
          <a:bodyPr>
            <a:normAutofit/>
          </a:bodyPr>
          <a:lstStyle/>
          <a:p>
            <a:r>
              <a:rPr lang="en-US" sz="2400" dirty="0"/>
              <a:t>Be Organized</a:t>
            </a:r>
          </a:p>
          <a:p>
            <a:pPr lvl="1"/>
            <a:r>
              <a:rPr lang="en-US" sz="2200" dirty="0"/>
              <a:t>Binder with all evidence marked and tabbed and a exhibit list before the first tab</a:t>
            </a:r>
          </a:p>
          <a:p>
            <a:pPr lvl="1"/>
            <a:r>
              <a:rPr lang="en-US" sz="2200" dirty="0"/>
              <a:t>Enough copies for the opposing side, witness, court reporter, and court (most courts are happy to accept a binder – see above)</a:t>
            </a:r>
          </a:p>
          <a:p>
            <a:r>
              <a:rPr lang="en-US" sz="2400" dirty="0"/>
              <a:t>Verify Timely Production</a:t>
            </a:r>
          </a:p>
          <a:p>
            <a:r>
              <a:rPr lang="en-US" sz="2400" dirty="0"/>
              <a:t>Video and Audio – have on a flash drive or else…</a:t>
            </a:r>
          </a:p>
          <a:p>
            <a:r>
              <a:rPr lang="en-US" sz="2400" dirty="0"/>
              <a:t>Demonstratives – use them, but do not allow the opposing sides’ demonstratives to go back to the jury</a:t>
            </a:r>
          </a:p>
          <a:p>
            <a:r>
              <a:rPr lang="en-US" sz="2400" dirty="0"/>
              <a:t>Authentication – prepare before the trial/hearing</a:t>
            </a:r>
          </a:p>
          <a:p>
            <a:pPr lvl="1"/>
            <a:r>
              <a:rPr lang="en-US" sz="2200" dirty="0"/>
              <a:t>TRCP 176.6(c) and 193.7 - self authenticating documents</a:t>
            </a:r>
          </a:p>
          <a:p>
            <a:endParaRPr lang="en-US" sz="24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E88A25-1041-6EDA-D437-295893479D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Admission of Evidence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D85074-B8ED-88B2-B258-76710C2E4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91590B16-46E5-0478-4137-8F08D981D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3BD0804B-9FEA-57DF-BE7C-C1AF3BFB9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A783135-372C-498D-7324-DC090BBC52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587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78868-33A3-F1CD-4DC7-3A12FD345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171C75F-6415-4495-4163-87F7E554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Rules of Evidence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A4CD597-B2BC-5AFA-7E5C-9672B2E7B6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286000"/>
            <a:ext cx="10288693" cy="450770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Competent Witness</a:t>
            </a:r>
          </a:p>
          <a:p>
            <a:pPr lvl="1"/>
            <a:r>
              <a:rPr lang="en-US" sz="2200" dirty="0"/>
              <a:t>Incapacity</a:t>
            </a:r>
          </a:p>
          <a:p>
            <a:pPr lvl="1"/>
            <a:r>
              <a:rPr lang="en-US" sz="2200" dirty="0"/>
              <a:t>Personal Knowledge</a:t>
            </a:r>
          </a:p>
          <a:p>
            <a:r>
              <a:rPr lang="en-US" sz="2400" dirty="0"/>
              <a:t>Privilege</a:t>
            </a:r>
          </a:p>
          <a:p>
            <a:r>
              <a:rPr lang="en-US" sz="2400" dirty="0"/>
              <a:t>Authenticate</a:t>
            </a:r>
          </a:p>
          <a:p>
            <a:r>
              <a:rPr lang="en-US" sz="2400" dirty="0"/>
              <a:t>Relevant</a:t>
            </a:r>
          </a:p>
          <a:p>
            <a:r>
              <a:rPr lang="en-US" sz="2400" dirty="0"/>
              <a:t>Dead Man’s Rule – applicable</a:t>
            </a:r>
          </a:p>
          <a:p>
            <a:r>
              <a:rPr lang="en-US" sz="2400" dirty="0"/>
              <a:t>Hearsay – KRAP exception and others</a:t>
            </a:r>
          </a:p>
          <a:p>
            <a:r>
              <a:rPr lang="en-US" sz="2400" dirty="0"/>
              <a:t>OBJECT specifically, properly, and timely!</a:t>
            </a:r>
          </a:p>
          <a:p>
            <a:pPr marL="228600" lvl="1" indent="0">
              <a:buNone/>
            </a:pPr>
            <a:r>
              <a:rPr lang="en-US" sz="2200" dirty="0"/>
              <a:t>	*Argumentative*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5D4E93B-291E-CA52-0C20-13730103B5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Keeping Evidence OUT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01FB90-DD0F-25C9-BE8A-5E1E59944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8758A347-BAC7-8FFE-40CE-00D52EFD0D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BB24B306-418A-810A-D769-569FF7724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2178B5-A532-2ED5-DEF9-6BD5FA5EC6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07CB0-E6BB-4710-B47D-456A24B45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3D1A044-60D1-2BD0-EAE5-BA727B20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PRESERVING THE RECORD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9B74547-30D8-C1F0-11E3-D73C889F4C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362200"/>
            <a:ext cx="10288693" cy="4431505"/>
          </a:xfrm>
        </p:spPr>
        <p:txBody>
          <a:bodyPr>
            <a:normAutofit/>
          </a:bodyPr>
          <a:lstStyle/>
          <a:p>
            <a:r>
              <a:rPr lang="en-US" sz="2400" dirty="0"/>
              <a:t>Get a Ruling and Follow Through</a:t>
            </a:r>
          </a:p>
          <a:p>
            <a:pPr lvl="1"/>
            <a:r>
              <a:rPr lang="en-US" sz="2200" dirty="0"/>
              <a:t>Objection sustained, ask to strike</a:t>
            </a:r>
          </a:p>
          <a:p>
            <a:pPr lvl="1"/>
            <a:r>
              <a:rPr lang="en-US" sz="2200" dirty="0"/>
              <a:t>Strike granted, ask for mistrial</a:t>
            </a:r>
          </a:p>
          <a:p>
            <a:r>
              <a:rPr lang="en-US" sz="2400" dirty="0"/>
              <a:t>Offer of Proof</a:t>
            </a:r>
          </a:p>
          <a:p>
            <a:pPr lvl="1"/>
            <a:r>
              <a:rPr lang="en-US" sz="2200" dirty="0"/>
              <a:t>Must be done before the charge is read to the jury</a:t>
            </a:r>
          </a:p>
          <a:p>
            <a:pPr lvl="1"/>
            <a:r>
              <a:rPr lang="en-US" sz="2200" dirty="0"/>
              <a:t>Must be done outside the presence of the jury</a:t>
            </a:r>
          </a:p>
          <a:p>
            <a:pPr lvl="1"/>
            <a:r>
              <a:rPr lang="en-US" sz="2200" dirty="0"/>
              <a:t>Reoffer the evidence/witness</a:t>
            </a:r>
          </a:p>
          <a:p>
            <a:pPr lvl="1"/>
            <a:r>
              <a:rPr lang="en-US" sz="2200" dirty="0"/>
              <a:t>Obtain a ruling after the offer</a:t>
            </a:r>
          </a:p>
          <a:p>
            <a:r>
              <a:rPr lang="en-US" sz="2400" dirty="0"/>
              <a:t>Timely Appeal – regular appeal or mandamus</a:t>
            </a:r>
          </a:p>
          <a:p>
            <a:pPr lvl="1"/>
            <a:r>
              <a:rPr lang="en-US" sz="2200" dirty="0"/>
              <a:t>Motion for New Trial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8DAA22-BBF1-4E2A-771D-4D4BB2BB1F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3097FE-9F8C-C968-2DAE-F90C80351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79D10C90-BE84-79F7-3B02-70A276BF5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2C8AFDAE-4E24-B506-9B66-854FFAB94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C4F94B-6922-3593-D3D4-2FA1D39028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49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44830-9944-FAB3-2066-33DD12BC2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C84A569-A8A5-8838-F9B6-5D11F2C48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random tips!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CCCF79C-1171-740D-4061-8EA4FCEB5EE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402597"/>
            <a:ext cx="10288693" cy="3925051"/>
          </a:xfrm>
        </p:spPr>
        <p:txBody>
          <a:bodyPr>
            <a:normAutofit/>
          </a:bodyPr>
          <a:lstStyle/>
          <a:p>
            <a:r>
              <a:rPr lang="en-US" sz="2400" dirty="0"/>
              <a:t>File your documents EARLY</a:t>
            </a:r>
          </a:p>
          <a:p>
            <a:r>
              <a:rPr lang="en-US" sz="2400" dirty="0"/>
              <a:t>Check your work – Typos especially in names cause problems</a:t>
            </a:r>
          </a:p>
          <a:p>
            <a:pPr lvl="1"/>
            <a:r>
              <a:rPr lang="en-US" sz="2200" dirty="0"/>
              <a:t>Nun Pro Tunc – what it isn’t…</a:t>
            </a:r>
          </a:p>
          <a:p>
            <a:r>
              <a:rPr lang="en-US" sz="2400" dirty="0"/>
              <a:t>Emergencies</a:t>
            </a:r>
          </a:p>
          <a:p>
            <a:r>
              <a:rPr lang="en-US" sz="2400" dirty="0"/>
              <a:t>Receiverships</a:t>
            </a:r>
          </a:p>
          <a:p>
            <a:r>
              <a:rPr lang="en-US" sz="2400" dirty="0"/>
              <a:t>Temporary Administrations and Guardianships</a:t>
            </a:r>
          </a:p>
          <a:p>
            <a:r>
              <a:rPr lang="en-US" sz="2400" dirty="0"/>
              <a:t>Jury trials and technology</a:t>
            </a:r>
          </a:p>
          <a:p>
            <a:r>
              <a:rPr lang="en-US" sz="2400" dirty="0"/>
              <a:t>Know your limitations!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ACE259-B8EA-DCD4-E05F-96FBB4C144D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From a Retired Judge…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8D7F55-0DEF-A866-3AE0-7FF5C33E8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2E3D571E-5817-4E50-A172-3EFEA09C1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8FE827BE-2009-3F30-9889-A312C8A77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0B673F-12C9-E213-B3DA-B53DBE0F9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0" y="5334000"/>
            <a:ext cx="2410344" cy="133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047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F4861"/>
      </a:accent1>
      <a:accent2>
        <a:srgbClr val="EAC7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9fc9171bb41dc08635275f351de8590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29387215989a890c06011de04edfe97d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06BD98-E608-40A1-98A8-93D5976215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86D9CC-0D9D-4BFE-B3F3-26F480BF8C8A}">
  <ds:schemaRefs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BFCA5F6-1A5A-4D78-BDE2-C793B61E0E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classic block presentation</Template>
  <TotalTime>8359</TotalTime>
  <Words>538</Words>
  <Application>Microsoft Office PowerPoint</Application>
  <PresentationFormat>Widescreen</PresentationFormat>
  <Paragraphs>112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Tw Cen MT</vt:lpstr>
      <vt:lpstr>Tw Cen MT Condensed</vt:lpstr>
      <vt:lpstr>Wingdings 3</vt:lpstr>
      <vt:lpstr>ModernClassicBlock-3</vt:lpstr>
      <vt:lpstr>PROBATE COURT PRACTICe  </vt:lpstr>
      <vt:lpstr>Ethics – WHEN PLANNING CAN GO BAD – FOR YOU!</vt:lpstr>
      <vt:lpstr>Ethics – taking the PROABTE case</vt:lpstr>
      <vt:lpstr>WHAT THE COURT DOESN’T KNOW</vt:lpstr>
      <vt:lpstr>Start at the beginning</vt:lpstr>
      <vt:lpstr>Texas Rules of Evidence</vt:lpstr>
      <vt:lpstr>Texas Rules of Evidence</vt:lpstr>
      <vt:lpstr>PRESERVING THE RECORD</vt:lpstr>
      <vt:lpstr>Other random tips!</vt:lpstr>
      <vt:lpstr>Other random tips!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Brooke Allen</dc:creator>
  <cp:lastModifiedBy>Brooke Allen</cp:lastModifiedBy>
  <cp:revision>9</cp:revision>
  <cp:lastPrinted>2026-03-05T14:36:00Z</cp:lastPrinted>
  <dcterms:created xsi:type="dcterms:W3CDTF">2026-02-28T15:40:00Z</dcterms:created>
  <dcterms:modified xsi:type="dcterms:W3CDTF">2026-04-29T23:57:29Z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