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69" r:id="rId4"/>
    <p:sldId id="270" r:id="rId5"/>
    <p:sldId id="283" r:id="rId6"/>
    <p:sldId id="272" r:id="rId7"/>
    <p:sldId id="273" r:id="rId8"/>
    <p:sldId id="274" r:id="rId9"/>
    <p:sldId id="275" r:id="rId10"/>
    <p:sldId id="276" r:id="rId11"/>
    <p:sldId id="277" r:id="rId12"/>
    <p:sldId id="278" r:id="rId13"/>
    <p:sldId id="279" r:id="rId14"/>
    <p:sldId id="280" r:id="rId15"/>
    <p:sldId id="281" r:id="rId16"/>
    <p:sldId id="282"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iney, Peter" initials="RP" lastIdx="1" clrIdx="0">
    <p:extLst>
      <p:ext uri="{19B8F6BF-5375-455C-9EA6-DF929625EA0E}">
        <p15:presenceInfo xmlns:p15="http://schemas.microsoft.com/office/powerpoint/2012/main" userId="S::Peter.Rainey@ipexna.com::3bcc2e8f-3956-46ac-b554-1a47741bf8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9" d="100"/>
          <a:sy n="59" d="100"/>
        </p:scale>
        <p:origin x="72"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3-22T15:51:44.512" idx="1">
    <p:pos x="7680" y="-16"/>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44512-4B2F-4984-A31C-5DF5747E58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A71513F-03F2-4958-B337-F9F0ED47B4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74981FB-3612-4E13-BBF1-2D573579D89F}"/>
              </a:ext>
            </a:extLst>
          </p:cNvPr>
          <p:cNvSpPr>
            <a:spLocks noGrp="1"/>
          </p:cNvSpPr>
          <p:nvPr>
            <p:ph type="dt" sz="half" idx="10"/>
          </p:nvPr>
        </p:nvSpPr>
        <p:spPr/>
        <p:txBody>
          <a:bodyPr/>
          <a:lstStyle/>
          <a:p>
            <a:fld id="{BC4E09F0-DE97-49BA-9938-9C9FE0C46727}" type="datetimeFigureOut">
              <a:rPr lang="en-CA" smtClean="0"/>
              <a:t>2023-04-13</a:t>
            </a:fld>
            <a:endParaRPr lang="en-CA"/>
          </a:p>
        </p:txBody>
      </p:sp>
      <p:sp>
        <p:nvSpPr>
          <p:cNvPr id="5" name="Footer Placeholder 4">
            <a:extLst>
              <a:ext uri="{FF2B5EF4-FFF2-40B4-BE49-F238E27FC236}">
                <a16:creationId xmlns:a16="http://schemas.microsoft.com/office/drawing/2014/main" id="{023F0D82-B965-4974-84D8-01E4292C2F0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41A6EEE-AC12-46DB-B89F-862DA7CC8221}"/>
              </a:ext>
            </a:extLst>
          </p:cNvPr>
          <p:cNvSpPr>
            <a:spLocks noGrp="1"/>
          </p:cNvSpPr>
          <p:nvPr>
            <p:ph type="sldNum" sz="quarter" idx="12"/>
          </p:nvPr>
        </p:nvSpPr>
        <p:spPr/>
        <p:txBody>
          <a:bodyPr/>
          <a:lstStyle/>
          <a:p>
            <a:fld id="{9F117193-0B18-4419-8EC0-6A5F08691652}" type="slidenum">
              <a:rPr lang="en-CA" smtClean="0"/>
              <a:t>‹#›</a:t>
            </a:fld>
            <a:endParaRPr lang="en-CA"/>
          </a:p>
        </p:txBody>
      </p:sp>
    </p:spTree>
    <p:extLst>
      <p:ext uri="{BB962C8B-B14F-4D97-AF65-F5344CB8AC3E}">
        <p14:creationId xmlns:p14="http://schemas.microsoft.com/office/powerpoint/2010/main" val="302445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98804-6AE5-4FB4-94B4-9D8EE715D2B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25DA81C-A1AD-4956-8B24-E0E5D000AE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FA9DFEB-AC5E-4B0D-A215-1E0C6C88D3BC}"/>
              </a:ext>
            </a:extLst>
          </p:cNvPr>
          <p:cNvSpPr>
            <a:spLocks noGrp="1"/>
          </p:cNvSpPr>
          <p:nvPr>
            <p:ph type="dt" sz="half" idx="10"/>
          </p:nvPr>
        </p:nvSpPr>
        <p:spPr/>
        <p:txBody>
          <a:bodyPr/>
          <a:lstStyle/>
          <a:p>
            <a:fld id="{BC4E09F0-DE97-49BA-9938-9C9FE0C46727}" type="datetimeFigureOut">
              <a:rPr lang="en-CA" smtClean="0"/>
              <a:t>2023-04-13</a:t>
            </a:fld>
            <a:endParaRPr lang="en-CA"/>
          </a:p>
        </p:txBody>
      </p:sp>
      <p:sp>
        <p:nvSpPr>
          <p:cNvPr id="5" name="Footer Placeholder 4">
            <a:extLst>
              <a:ext uri="{FF2B5EF4-FFF2-40B4-BE49-F238E27FC236}">
                <a16:creationId xmlns:a16="http://schemas.microsoft.com/office/drawing/2014/main" id="{B1CBF1E1-170E-4E66-A6D7-24CFD9BE545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D4692CC-BBB1-402D-92B6-7A2E58AF4158}"/>
              </a:ext>
            </a:extLst>
          </p:cNvPr>
          <p:cNvSpPr>
            <a:spLocks noGrp="1"/>
          </p:cNvSpPr>
          <p:nvPr>
            <p:ph type="sldNum" sz="quarter" idx="12"/>
          </p:nvPr>
        </p:nvSpPr>
        <p:spPr/>
        <p:txBody>
          <a:bodyPr/>
          <a:lstStyle/>
          <a:p>
            <a:fld id="{9F117193-0B18-4419-8EC0-6A5F08691652}" type="slidenum">
              <a:rPr lang="en-CA" smtClean="0"/>
              <a:t>‹#›</a:t>
            </a:fld>
            <a:endParaRPr lang="en-CA"/>
          </a:p>
        </p:txBody>
      </p:sp>
    </p:spTree>
    <p:extLst>
      <p:ext uri="{BB962C8B-B14F-4D97-AF65-F5344CB8AC3E}">
        <p14:creationId xmlns:p14="http://schemas.microsoft.com/office/powerpoint/2010/main" val="2467195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A9D90F-3BFE-4F2D-B751-6E10911392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C685ED6-709B-47C9-B506-E65D6DA190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3E41795-01E8-4852-8EC5-1B9BE0626E33}"/>
              </a:ext>
            </a:extLst>
          </p:cNvPr>
          <p:cNvSpPr>
            <a:spLocks noGrp="1"/>
          </p:cNvSpPr>
          <p:nvPr>
            <p:ph type="dt" sz="half" idx="10"/>
          </p:nvPr>
        </p:nvSpPr>
        <p:spPr/>
        <p:txBody>
          <a:bodyPr/>
          <a:lstStyle/>
          <a:p>
            <a:fld id="{BC4E09F0-DE97-49BA-9938-9C9FE0C46727}" type="datetimeFigureOut">
              <a:rPr lang="en-CA" smtClean="0"/>
              <a:t>2023-04-13</a:t>
            </a:fld>
            <a:endParaRPr lang="en-CA"/>
          </a:p>
        </p:txBody>
      </p:sp>
      <p:sp>
        <p:nvSpPr>
          <p:cNvPr id="5" name="Footer Placeholder 4">
            <a:extLst>
              <a:ext uri="{FF2B5EF4-FFF2-40B4-BE49-F238E27FC236}">
                <a16:creationId xmlns:a16="http://schemas.microsoft.com/office/drawing/2014/main" id="{4EDE2D02-A783-484F-8457-41724804788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8799E09-1DD3-46B3-BDA2-3A797DC7F4A9}"/>
              </a:ext>
            </a:extLst>
          </p:cNvPr>
          <p:cNvSpPr>
            <a:spLocks noGrp="1"/>
          </p:cNvSpPr>
          <p:nvPr>
            <p:ph type="sldNum" sz="quarter" idx="12"/>
          </p:nvPr>
        </p:nvSpPr>
        <p:spPr/>
        <p:txBody>
          <a:bodyPr/>
          <a:lstStyle/>
          <a:p>
            <a:fld id="{9F117193-0B18-4419-8EC0-6A5F08691652}" type="slidenum">
              <a:rPr lang="en-CA" smtClean="0"/>
              <a:t>‹#›</a:t>
            </a:fld>
            <a:endParaRPr lang="en-CA"/>
          </a:p>
        </p:txBody>
      </p:sp>
    </p:spTree>
    <p:extLst>
      <p:ext uri="{BB962C8B-B14F-4D97-AF65-F5344CB8AC3E}">
        <p14:creationId xmlns:p14="http://schemas.microsoft.com/office/powerpoint/2010/main" val="1226282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83203-2F8E-4359-927B-5D984D156B2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87BF20B-A180-48DE-A58B-63359CD7C7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8D70705-1A15-40EC-A3E1-B37251C73C0C}"/>
              </a:ext>
            </a:extLst>
          </p:cNvPr>
          <p:cNvSpPr>
            <a:spLocks noGrp="1"/>
          </p:cNvSpPr>
          <p:nvPr>
            <p:ph type="dt" sz="half" idx="10"/>
          </p:nvPr>
        </p:nvSpPr>
        <p:spPr/>
        <p:txBody>
          <a:bodyPr/>
          <a:lstStyle/>
          <a:p>
            <a:fld id="{BC4E09F0-DE97-49BA-9938-9C9FE0C46727}" type="datetimeFigureOut">
              <a:rPr lang="en-CA" smtClean="0"/>
              <a:t>2023-04-13</a:t>
            </a:fld>
            <a:endParaRPr lang="en-CA"/>
          </a:p>
        </p:txBody>
      </p:sp>
      <p:sp>
        <p:nvSpPr>
          <p:cNvPr id="5" name="Footer Placeholder 4">
            <a:extLst>
              <a:ext uri="{FF2B5EF4-FFF2-40B4-BE49-F238E27FC236}">
                <a16:creationId xmlns:a16="http://schemas.microsoft.com/office/drawing/2014/main" id="{54176A97-79E5-49BC-97E9-0A71BE78144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EB1EC58-1D12-4379-A247-1A89AA198519}"/>
              </a:ext>
            </a:extLst>
          </p:cNvPr>
          <p:cNvSpPr>
            <a:spLocks noGrp="1"/>
          </p:cNvSpPr>
          <p:nvPr>
            <p:ph type="sldNum" sz="quarter" idx="12"/>
          </p:nvPr>
        </p:nvSpPr>
        <p:spPr/>
        <p:txBody>
          <a:bodyPr/>
          <a:lstStyle/>
          <a:p>
            <a:fld id="{9F117193-0B18-4419-8EC0-6A5F08691652}" type="slidenum">
              <a:rPr lang="en-CA" smtClean="0"/>
              <a:t>‹#›</a:t>
            </a:fld>
            <a:endParaRPr lang="en-CA"/>
          </a:p>
        </p:txBody>
      </p:sp>
    </p:spTree>
    <p:extLst>
      <p:ext uri="{BB962C8B-B14F-4D97-AF65-F5344CB8AC3E}">
        <p14:creationId xmlns:p14="http://schemas.microsoft.com/office/powerpoint/2010/main" val="2091698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BD89-FA3C-4BEC-B2C4-0BE93BE560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C57F055-2B1A-4F27-A994-82A494E3E5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26A67F-8A55-428D-9B34-4A29034683C4}"/>
              </a:ext>
            </a:extLst>
          </p:cNvPr>
          <p:cNvSpPr>
            <a:spLocks noGrp="1"/>
          </p:cNvSpPr>
          <p:nvPr>
            <p:ph type="dt" sz="half" idx="10"/>
          </p:nvPr>
        </p:nvSpPr>
        <p:spPr/>
        <p:txBody>
          <a:bodyPr/>
          <a:lstStyle/>
          <a:p>
            <a:fld id="{BC4E09F0-DE97-49BA-9938-9C9FE0C46727}" type="datetimeFigureOut">
              <a:rPr lang="en-CA" smtClean="0"/>
              <a:t>2023-04-13</a:t>
            </a:fld>
            <a:endParaRPr lang="en-CA"/>
          </a:p>
        </p:txBody>
      </p:sp>
      <p:sp>
        <p:nvSpPr>
          <p:cNvPr id="5" name="Footer Placeholder 4">
            <a:extLst>
              <a:ext uri="{FF2B5EF4-FFF2-40B4-BE49-F238E27FC236}">
                <a16:creationId xmlns:a16="http://schemas.microsoft.com/office/drawing/2014/main" id="{71D54B3B-7E20-4385-8315-0FCB9A31C6B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7315B39-1E1E-4E37-B594-14EDD69F023F}"/>
              </a:ext>
            </a:extLst>
          </p:cNvPr>
          <p:cNvSpPr>
            <a:spLocks noGrp="1"/>
          </p:cNvSpPr>
          <p:nvPr>
            <p:ph type="sldNum" sz="quarter" idx="12"/>
          </p:nvPr>
        </p:nvSpPr>
        <p:spPr/>
        <p:txBody>
          <a:bodyPr/>
          <a:lstStyle/>
          <a:p>
            <a:fld id="{9F117193-0B18-4419-8EC0-6A5F08691652}" type="slidenum">
              <a:rPr lang="en-CA" smtClean="0"/>
              <a:t>‹#›</a:t>
            </a:fld>
            <a:endParaRPr lang="en-CA"/>
          </a:p>
        </p:txBody>
      </p:sp>
    </p:spTree>
    <p:extLst>
      <p:ext uri="{BB962C8B-B14F-4D97-AF65-F5344CB8AC3E}">
        <p14:creationId xmlns:p14="http://schemas.microsoft.com/office/powerpoint/2010/main" val="2432383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5EF45-2BD5-4C63-81D4-7650EE37F29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7CA1A51-99C9-4218-815F-6DDC1D4283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8F89D61-1798-4509-9DCD-6F44E5A4AD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B548758-0CCF-4882-8608-19E2CF1D1C7A}"/>
              </a:ext>
            </a:extLst>
          </p:cNvPr>
          <p:cNvSpPr>
            <a:spLocks noGrp="1"/>
          </p:cNvSpPr>
          <p:nvPr>
            <p:ph type="dt" sz="half" idx="10"/>
          </p:nvPr>
        </p:nvSpPr>
        <p:spPr/>
        <p:txBody>
          <a:bodyPr/>
          <a:lstStyle/>
          <a:p>
            <a:fld id="{BC4E09F0-DE97-49BA-9938-9C9FE0C46727}" type="datetimeFigureOut">
              <a:rPr lang="en-CA" smtClean="0"/>
              <a:t>2023-04-13</a:t>
            </a:fld>
            <a:endParaRPr lang="en-CA"/>
          </a:p>
        </p:txBody>
      </p:sp>
      <p:sp>
        <p:nvSpPr>
          <p:cNvPr id="6" name="Footer Placeholder 5">
            <a:extLst>
              <a:ext uri="{FF2B5EF4-FFF2-40B4-BE49-F238E27FC236}">
                <a16:creationId xmlns:a16="http://schemas.microsoft.com/office/drawing/2014/main" id="{2347758D-6F1B-4FD2-949E-767984FE985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DA39934-C714-4FDA-8B51-52F38845226D}"/>
              </a:ext>
            </a:extLst>
          </p:cNvPr>
          <p:cNvSpPr>
            <a:spLocks noGrp="1"/>
          </p:cNvSpPr>
          <p:nvPr>
            <p:ph type="sldNum" sz="quarter" idx="12"/>
          </p:nvPr>
        </p:nvSpPr>
        <p:spPr/>
        <p:txBody>
          <a:bodyPr/>
          <a:lstStyle/>
          <a:p>
            <a:fld id="{9F117193-0B18-4419-8EC0-6A5F08691652}" type="slidenum">
              <a:rPr lang="en-CA" smtClean="0"/>
              <a:t>‹#›</a:t>
            </a:fld>
            <a:endParaRPr lang="en-CA"/>
          </a:p>
        </p:txBody>
      </p:sp>
    </p:spTree>
    <p:extLst>
      <p:ext uri="{BB962C8B-B14F-4D97-AF65-F5344CB8AC3E}">
        <p14:creationId xmlns:p14="http://schemas.microsoft.com/office/powerpoint/2010/main" val="3852036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E8581-0F7D-4F1A-B150-0A475119FA6E}"/>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65BDFAF-6707-43A8-8E8F-20438CC5D3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A532AD-0A97-4AC2-B4C1-3C32E0E94D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2833681-2B48-4E6F-86CF-170816A1F7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AB1832-A240-4441-842A-51F3E3ECF8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E3EDA0F-9DAE-4FDF-BCE7-276DA734AED0}"/>
              </a:ext>
            </a:extLst>
          </p:cNvPr>
          <p:cNvSpPr>
            <a:spLocks noGrp="1"/>
          </p:cNvSpPr>
          <p:nvPr>
            <p:ph type="dt" sz="half" idx="10"/>
          </p:nvPr>
        </p:nvSpPr>
        <p:spPr/>
        <p:txBody>
          <a:bodyPr/>
          <a:lstStyle/>
          <a:p>
            <a:fld id="{BC4E09F0-DE97-49BA-9938-9C9FE0C46727}" type="datetimeFigureOut">
              <a:rPr lang="en-CA" smtClean="0"/>
              <a:t>2023-04-13</a:t>
            </a:fld>
            <a:endParaRPr lang="en-CA"/>
          </a:p>
        </p:txBody>
      </p:sp>
      <p:sp>
        <p:nvSpPr>
          <p:cNvPr id="8" name="Footer Placeholder 7">
            <a:extLst>
              <a:ext uri="{FF2B5EF4-FFF2-40B4-BE49-F238E27FC236}">
                <a16:creationId xmlns:a16="http://schemas.microsoft.com/office/drawing/2014/main" id="{84E70C2E-FF50-412B-8FF5-826C9159E66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6609571-0EA1-4F89-B925-934223717E13}"/>
              </a:ext>
            </a:extLst>
          </p:cNvPr>
          <p:cNvSpPr>
            <a:spLocks noGrp="1"/>
          </p:cNvSpPr>
          <p:nvPr>
            <p:ph type="sldNum" sz="quarter" idx="12"/>
          </p:nvPr>
        </p:nvSpPr>
        <p:spPr/>
        <p:txBody>
          <a:bodyPr/>
          <a:lstStyle/>
          <a:p>
            <a:fld id="{9F117193-0B18-4419-8EC0-6A5F08691652}" type="slidenum">
              <a:rPr lang="en-CA" smtClean="0"/>
              <a:t>‹#›</a:t>
            </a:fld>
            <a:endParaRPr lang="en-CA"/>
          </a:p>
        </p:txBody>
      </p:sp>
    </p:spTree>
    <p:extLst>
      <p:ext uri="{BB962C8B-B14F-4D97-AF65-F5344CB8AC3E}">
        <p14:creationId xmlns:p14="http://schemas.microsoft.com/office/powerpoint/2010/main" val="1247331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60D34-D5D7-4A57-94E8-DE4AB7F9614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D6A2316-C640-44D1-B2E3-4AC970CFB7D7}"/>
              </a:ext>
            </a:extLst>
          </p:cNvPr>
          <p:cNvSpPr>
            <a:spLocks noGrp="1"/>
          </p:cNvSpPr>
          <p:nvPr>
            <p:ph type="dt" sz="half" idx="10"/>
          </p:nvPr>
        </p:nvSpPr>
        <p:spPr/>
        <p:txBody>
          <a:bodyPr/>
          <a:lstStyle/>
          <a:p>
            <a:fld id="{BC4E09F0-DE97-49BA-9938-9C9FE0C46727}" type="datetimeFigureOut">
              <a:rPr lang="en-CA" smtClean="0"/>
              <a:t>2023-04-13</a:t>
            </a:fld>
            <a:endParaRPr lang="en-CA"/>
          </a:p>
        </p:txBody>
      </p:sp>
      <p:sp>
        <p:nvSpPr>
          <p:cNvPr id="4" name="Footer Placeholder 3">
            <a:extLst>
              <a:ext uri="{FF2B5EF4-FFF2-40B4-BE49-F238E27FC236}">
                <a16:creationId xmlns:a16="http://schemas.microsoft.com/office/drawing/2014/main" id="{CC98DEC7-BAD9-4B07-90F4-61B65A99C31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687DD900-26B9-4EDE-8A99-CA6DD9A53CBF}"/>
              </a:ext>
            </a:extLst>
          </p:cNvPr>
          <p:cNvSpPr>
            <a:spLocks noGrp="1"/>
          </p:cNvSpPr>
          <p:nvPr>
            <p:ph type="sldNum" sz="quarter" idx="12"/>
          </p:nvPr>
        </p:nvSpPr>
        <p:spPr/>
        <p:txBody>
          <a:bodyPr/>
          <a:lstStyle/>
          <a:p>
            <a:fld id="{9F117193-0B18-4419-8EC0-6A5F08691652}" type="slidenum">
              <a:rPr lang="en-CA" smtClean="0"/>
              <a:t>‹#›</a:t>
            </a:fld>
            <a:endParaRPr lang="en-CA"/>
          </a:p>
        </p:txBody>
      </p:sp>
    </p:spTree>
    <p:extLst>
      <p:ext uri="{BB962C8B-B14F-4D97-AF65-F5344CB8AC3E}">
        <p14:creationId xmlns:p14="http://schemas.microsoft.com/office/powerpoint/2010/main" val="2637585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DEFF7E-FEBA-4129-97DC-53468FB93996}"/>
              </a:ext>
            </a:extLst>
          </p:cNvPr>
          <p:cNvSpPr>
            <a:spLocks noGrp="1"/>
          </p:cNvSpPr>
          <p:nvPr>
            <p:ph type="dt" sz="half" idx="10"/>
          </p:nvPr>
        </p:nvSpPr>
        <p:spPr/>
        <p:txBody>
          <a:bodyPr/>
          <a:lstStyle/>
          <a:p>
            <a:fld id="{BC4E09F0-DE97-49BA-9938-9C9FE0C46727}" type="datetimeFigureOut">
              <a:rPr lang="en-CA" smtClean="0"/>
              <a:t>2023-04-13</a:t>
            </a:fld>
            <a:endParaRPr lang="en-CA"/>
          </a:p>
        </p:txBody>
      </p:sp>
      <p:sp>
        <p:nvSpPr>
          <p:cNvPr id="3" name="Footer Placeholder 2">
            <a:extLst>
              <a:ext uri="{FF2B5EF4-FFF2-40B4-BE49-F238E27FC236}">
                <a16:creationId xmlns:a16="http://schemas.microsoft.com/office/drawing/2014/main" id="{2F220BEA-9F51-4A9A-9069-6671F6AA269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74A526A2-0694-4129-889B-E6BCB0F68FF3}"/>
              </a:ext>
            </a:extLst>
          </p:cNvPr>
          <p:cNvSpPr>
            <a:spLocks noGrp="1"/>
          </p:cNvSpPr>
          <p:nvPr>
            <p:ph type="sldNum" sz="quarter" idx="12"/>
          </p:nvPr>
        </p:nvSpPr>
        <p:spPr/>
        <p:txBody>
          <a:bodyPr/>
          <a:lstStyle/>
          <a:p>
            <a:fld id="{9F117193-0B18-4419-8EC0-6A5F08691652}" type="slidenum">
              <a:rPr lang="en-CA" smtClean="0"/>
              <a:t>‹#›</a:t>
            </a:fld>
            <a:endParaRPr lang="en-CA"/>
          </a:p>
        </p:txBody>
      </p:sp>
    </p:spTree>
    <p:extLst>
      <p:ext uri="{BB962C8B-B14F-4D97-AF65-F5344CB8AC3E}">
        <p14:creationId xmlns:p14="http://schemas.microsoft.com/office/powerpoint/2010/main" val="948036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A865-63D6-42B3-9CF0-F93BDF09BE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0948338-27F4-4E4B-A8E9-BF6A9754BD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A4D201F-416B-4021-888C-E3985D6AEC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A1F998-9792-4C7E-B5C8-34506F4F5812}"/>
              </a:ext>
            </a:extLst>
          </p:cNvPr>
          <p:cNvSpPr>
            <a:spLocks noGrp="1"/>
          </p:cNvSpPr>
          <p:nvPr>
            <p:ph type="dt" sz="half" idx="10"/>
          </p:nvPr>
        </p:nvSpPr>
        <p:spPr/>
        <p:txBody>
          <a:bodyPr/>
          <a:lstStyle/>
          <a:p>
            <a:fld id="{BC4E09F0-DE97-49BA-9938-9C9FE0C46727}" type="datetimeFigureOut">
              <a:rPr lang="en-CA" smtClean="0"/>
              <a:t>2023-04-13</a:t>
            </a:fld>
            <a:endParaRPr lang="en-CA"/>
          </a:p>
        </p:txBody>
      </p:sp>
      <p:sp>
        <p:nvSpPr>
          <p:cNvPr id="6" name="Footer Placeholder 5">
            <a:extLst>
              <a:ext uri="{FF2B5EF4-FFF2-40B4-BE49-F238E27FC236}">
                <a16:creationId xmlns:a16="http://schemas.microsoft.com/office/drawing/2014/main" id="{64C5317F-D22D-49BF-90E1-CA4980BB7B3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57B7EE4-1932-41D2-AE33-385A4C292E34}"/>
              </a:ext>
            </a:extLst>
          </p:cNvPr>
          <p:cNvSpPr>
            <a:spLocks noGrp="1"/>
          </p:cNvSpPr>
          <p:nvPr>
            <p:ph type="sldNum" sz="quarter" idx="12"/>
          </p:nvPr>
        </p:nvSpPr>
        <p:spPr/>
        <p:txBody>
          <a:bodyPr/>
          <a:lstStyle/>
          <a:p>
            <a:fld id="{9F117193-0B18-4419-8EC0-6A5F08691652}" type="slidenum">
              <a:rPr lang="en-CA" smtClean="0"/>
              <a:t>‹#›</a:t>
            </a:fld>
            <a:endParaRPr lang="en-CA"/>
          </a:p>
        </p:txBody>
      </p:sp>
    </p:spTree>
    <p:extLst>
      <p:ext uri="{BB962C8B-B14F-4D97-AF65-F5344CB8AC3E}">
        <p14:creationId xmlns:p14="http://schemas.microsoft.com/office/powerpoint/2010/main" val="3908552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546CD-DDEC-41DF-9F57-DAB3FE4BAE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E80DA69-C7DD-47B5-8430-46372CCB9B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4F5B0A4-85D9-4FBC-A844-3559431971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099D53-B99C-45D1-B143-E2422B26716D}"/>
              </a:ext>
            </a:extLst>
          </p:cNvPr>
          <p:cNvSpPr>
            <a:spLocks noGrp="1"/>
          </p:cNvSpPr>
          <p:nvPr>
            <p:ph type="dt" sz="half" idx="10"/>
          </p:nvPr>
        </p:nvSpPr>
        <p:spPr/>
        <p:txBody>
          <a:bodyPr/>
          <a:lstStyle/>
          <a:p>
            <a:fld id="{BC4E09F0-DE97-49BA-9938-9C9FE0C46727}" type="datetimeFigureOut">
              <a:rPr lang="en-CA" smtClean="0"/>
              <a:t>2023-04-13</a:t>
            </a:fld>
            <a:endParaRPr lang="en-CA"/>
          </a:p>
        </p:txBody>
      </p:sp>
      <p:sp>
        <p:nvSpPr>
          <p:cNvPr id="6" name="Footer Placeholder 5">
            <a:extLst>
              <a:ext uri="{FF2B5EF4-FFF2-40B4-BE49-F238E27FC236}">
                <a16:creationId xmlns:a16="http://schemas.microsoft.com/office/drawing/2014/main" id="{30EDBF8F-F2F1-4A29-B4C3-2F6DBF8E2D4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19FA530-E32D-46C5-8D9B-10B731B0FF48}"/>
              </a:ext>
            </a:extLst>
          </p:cNvPr>
          <p:cNvSpPr>
            <a:spLocks noGrp="1"/>
          </p:cNvSpPr>
          <p:nvPr>
            <p:ph type="sldNum" sz="quarter" idx="12"/>
          </p:nvPr>
        </p:nvSpPr>
        <p:spPr/>
        <p:txBody>
          <a:bodyPr/>
          <a:lstStyle/>
          <a:p>
            <a:fld id="{9F117193-0B18-4419-8EC0-6A5F08691652}" type="slidenum">
              <a:rPr lang="en-CA" smtClean="0"/>
              <a:t>‹#›</a:t>
            </a:fld>
            <a:endParaRPr lang="en-CA"/>
          </a:p>
        </p:txBody>
      </p:sp>
    </p:spTree>
    <p:extLst>
      <p:ext uri="{BB962C8B-B14F-4D97-AF65-F5344CB8AC3E}">
        <p14:creationId xmlns:p14="http://schemas.microsoft.com/office/powerpoint/2010/main" val="2247412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2FD0D7-36A1-43C3-8D4C-327E11D5FB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EFD41E4-6F78-40D8-9C19-E865D2A120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9621521-E4DE-4A7F-A7F2-5B9F413200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E09F0-DE97-49BA-9938-9C9FE0C46727}" type="datetimeFigureOut">
              <a:rPr lang="en-CA" smtClean="0"/>
              <a:t>2023-04-13</a:t>
            </a:fld>
            <a:endParaRPr lang="en-CA"/>
          </a:p>
        </p:txBody>
      </p:sp>
      <p:sp>
        <p:nvSpPr>
          <p:cNvPr id="5" name="Footer Placeholder 4">
            <a:extLst>
              <a:ext uri="{FF2B5EF4-FFF2-40B4-BE49-F238E27FC236}">
                <a16:creationId xmlns:a16="http://schemas.microsoft.com/office/drawing/2014/main" id="{396FFDC1-27C9-4F58-8BEB-5CECD22B3F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3FB89B6-0F23-4964-9590-79DC7F7F9C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117193-0B18-4419-8EC0-6A5F08691652}" type="slidenum">
              <a:rPr lang="en-CA" smtClean="0"/>
              <a:t>‹#›</a:t>
            </a:fld>
            <a:endParaRPr lang="en-CA"/>
          </a:p>
        </p:txBody>
      </p:sp>
    </p:spTree>
    <p:extLst>
      <p:ext uri="{BB962C8B-B14F-4D97-AF65-F5344CB8AC3E}">
        <p14:creationId xmlns:p14="http://schemas.microsoft.com/office/powerpoint/2010/main" val="2854541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2.jfif"/></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2.jfif"/></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2.jfif"/></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2.jfif"/></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2.jfif"/></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2.jfif"/></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2.jfif"/></Relationships>
</file>

<file path=ppt/slides/_rels/slide17.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3.jp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6.xml"/><Relationship Id="rId5" Type="http://schemas.openxmlformats.org/officeDocument/2006/relationships/comments" Target="../comments/comment1.xml"/><Relationship Id="rId4" Type="http://schemas.openxmlformats.org/officeDocument/2006/relationships/image" Target="../media/image2.jfif"/></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2.jfif"/></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2.jfif"/></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2.jfif"/></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2.jfif"/></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2.jf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7165994-B6AC-459D-A134-468B40F22B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descr="A picture containing text, clipart&#10;&#10;Description automatically generated">
            <a:extLst>
              <a:ext uri="{FF2B5EF4-FFF2-40B4-BE49-F238E27FC236}">
                <a16:creationId xmlns:a16="http://schemas.microsoft.com/office/drawing/2014/main" id="{94FB7060-1DCC-4481-80B5-72C33EA9EE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43575"/>
            <a:ext cx="1952625" cy="1114425"/>
          </a:xfrm>
          <a:prstGeom prst="rect">
            <a:avLst/>
          </a:prstGeom>
        </p:spPr>
      </p:pic>
      <p:sp>
        <p:nvSpPr>
          <p:cNvPr id="10" name="TextBox 9">
            <a:extLst>
              <a:ext uri="{FF2B5EF4-FFF2-40B4-BE49-F238E27FC236}">
                <a16:creationId xmlns:a16="http://schemas.microsoft.com/office/drawing/2014/main" id="{160E0834-4C5C-4FDB-A2A3-037CBE5AD91C}"/>
              </a:ext>
            </a:extLst>
          </p:cNvPr>
          <p:cNvSpPr txBox="1"/>
          <p:nvPr/>
        </p:nvSpPr>
        <p:spPr>
          <a:xfrm>
            <a:off x="294640" y="548640"/>
            <a:ext cx="9083040" cy="1292662"/>
          </a:xfrm>
          <a:prstGeom prst="rect">
            <a:avLst/>
          </a:prstGeom>
          <a:noFill/>
        </p:spPr>
        <p:txBody>
          <a:bodyPr wrap="square" rtlCol="0">
            <a:spAutoFit/>
          </a:bodyPr>
          <a:lstStyle/>
          <a:p>
            <a:r>
              <a:rPr lang="en-US" sz="6000" b="1" dirty="0">
                <a:solidFill>
                  <a:schemeClr val="bg1"/>
                </a:solidFill>
              </a:rPr>
              <a:t>Langley HOG Chapter #9043</a:t>
            </a:r>
          </a:p>
          <a:p>
            <a:endParaRPr lang="en-CA" dirty="0"/>
          </a:p>
        </p:txBody>
      </p:sp>
      <p:sp>
        <p:nvSpPr>
          <p:cNvPr id="11" name="TextBox 10">
            <a:extLst>
              <a:ext uri="{FF2B5EF4-FFF2-40B4-BE49-F238E27FC236}">
                <a16:creationId xmlns:a16="http://schemas.microsoft.com/office/drawing/2014/main" id="{B5D7EC0A-C3B0-43D3-BE4F-08661CF2D97A}"/>
              </a:ext>
            </a:extLst>
          </p:cNvPr>
          <p:cNvSpPr txBox="1"/>
          <p:nvPr/>
        </p:nvSpPr>
        <p:spPr>
          <a:xfrm>
            <a:off x="371474" y="1625292"/>
            <a:ext cx="4010025" cy="830997"/>
          </a:xfrm>
          <a:prstGeom prst="rect">
            <a:avLst/>
          </a:prstGeom>
          <a:noFill/>
        </p:spPr>
        <p:txBody>
          <a:bodyPr wrap="square" rtlCol="0">
            <a:spAutoFit/>
          </a:bodyPr>
          <a:lstStyle/>
          <a:p>
            <a:r>
              <a:rPr lang="en-US" sz="2400" b="1" dirty="0">
                <a:solidFill>
                  <a:schemeClr val="bg1"/>
                </a:solidFill>
              </a:rPr>
              <a:t>April 18, 2023</a:t>
            </a:r>
          </a:p>
          <a:p>
            <a:r>
              <a:rPr lang="en-US" sz="2400" b="1" dirty="0">
                <a:solidFill>
                  <a:schemeClr val="bg1"/>
                </a:solidFill>
              </a:rPr>
              <a:t>Barnes Harley Davidson</a:t>
            </a:r>
            <a:endParaRPr lang="en-CA" sz="2400" b="1" dirty="0">
              <a:solidFill>
                <a:schemeClr val="bg1"/>
              </a:solidFill>
            </a:endParaRPr>
          </a:p>
        </p:txBody>
      </p:sp>
      <p:pic>
        <p:nvPicPr>
          <p:cNvPr id="13" name="Picture 12" descr="Logo, company name&#10;&#10;Description automatically generated">
            <a:extLst>
              <a:ext uri="{FF2B5EF4-FFF2-40B4-BE49-F238E27FC236}">
                <a16:creationId xmlns:a16="http://schemas.microsoft.com/office/drawing/2014/main" id="{430ABDF1-D064-41AF-8EB1-86E7FE872CE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26624" y="5531358"/>
            <a:ext cx="1865376" cy="1243584"/>
          </a:xfrm>
          <a:prstGeom prst="rect">
            <a:avLst/>
          </a:prstGeom>
        </p:spPr>
      </p:pic>
      <p:sp>
        <p:nvSpPr>
          <p:cNvPr id="2" name="TextBox 1">
            <a:extLst>
              <a:ext uri="{FF2B5EF4-FFF2-40B4-BE49-F238E27FC236}">
                <a16:creationId xmlns:a16="http://schemas.microsoft.com/office/drawing/2014/main" id="{681C419D-7135-4F9A-9ED6-C5A540A219E5}"/>
              </a:ext>
            </a:extLst>
          </p:cNvPr>
          <p:cNvSpPr txBox="1"/>
          <p:nvPr/>
        </p:nvSpPr>
        <p:spPr>
          <a:xfrm>
            <a:off x="4953000" y="1841302"/>
            <a:ext cx="4943475" cy="523220"/>
          </a:xfrm>
          <a:prstGeom prst="rect">
            <a:avLst/>
          </a:prstGeom>
          <a:noFill/>
        </p:spPr>
        <p:txBody>
          <a:bodyPr wrap="square" rtlCol="0">
            <a:spAutoFit/>
          </a:bodyPr>
          <a:lstStyle/>
          <a:p>
            <a:r>
              <a:rPr lang="en-US" sz="2800" dirty="0"/>
              <a:t>Spring Riding</a:t>
            </a:r>
            <a:endParaRPr lang="en-CA" sz="2800" dirty="0"/>
          </a:p>
        </p:txBody>
      </p:sp>
    </p:spTree>
    <p:extLst>
      <p:ext uri="{BB962C8B-B14F-4D97-AF65-F5344CB8AC3E}">
        <p14:creationId xmlns:p14="http://schemas.microsoft.com/office/powerpoint/2010/main" val="653789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472B6E-304A-44DC-81DC-57D40A7E8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032"/>
            <a:ext cx="12192000" cy="6883458"/>
          </a:xfrm>
          <a:prstGeom prst="rect">
            <a:avLst/>
          </a:prstGeom>
        </p:spPr>
      </p:pic>
      <p:pic>
        <p:nvPicPr>
          <p:cNvPr id="6" name="Picture 5" descr="Logo, company name&#10;&#10;Description automatically generated">
            <a:extLst>
              <a:ext uri="{FF2B5EF4-FFF2-40B4-BE49-F238E27FC236}">
                <a16:creationId xmlns:a16="http://schemas.microsoft.com/office/drawing/2014/main" id="{2F6AC2BA-F145-464D-B720-B88D410985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6624" y="5531358"/>
            <a:ext cx="1865376" cy="1243584"/>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164E7E72-28A6-4E6E-8A51-49A506D70C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43575"/>
            <a:ext cx="1952625" cy="1114425"/>
          </a:xfrm>
          <a:prstGeom prst="rect">
            <a:avLst/>
          </a:prstGeom>
        </p:spPr>
      </p:pic>
      <p:sp>
        <p:nvSpPr>
          <p:cNvPr id="2" name="Title 1">
            <a:extLst>
              <a:ext uri="{FF2B5EF4-FFF2-40B4-BE49-F238E27FC236}">
                <a16:creationId xmlns:a16="http://schemas.microsoft.com/office/drawing/2014/main" id="{8C320D4D-3E7D-415C-B2BE-FA7DC16D3C55}"/>
              </a:ext>
            </a:extLst>
          </p:cNvPr>
          <p:cNvSpPr>
            <a:spLocks noGrp="1"/>
          </p:cNvSpPr>
          <p:nvPr>
            <p:ph type="title"/>
          </p:nvPr>
        </p:nvSpPr>
        <p:spPr>
          <a:xfrm>
            <a:off x="838200" y="365126"/>
            <a:ext cx="10515600" cy="1243584"/>
          </a:xfrm>
        </p:spPr>
        <p:txBody>
          <a:bodyPr/>
          <a:lstStyle/>
          <a:p>
            <a:r>
              <a:rPr lang="en-US" dirty="0"/>
              <a:t>Who Can’t wait to Ride </a:t>
            </a:r>
            <a:r>
              <a:rPr lang="en-US" dirty="0" err="1"/>
              <a:t>Cont</a:t>
            </a:r>
            <a:r>
              <a:rPr lang="en-US" dirty="0"/>
              <a:t>…..</a:t>
            </a:r>
            <a:endParaRPr lang="en-CA" dirty="0"/>
          </a:p>
        </p:txBody>
      </p:sp>
      <p:sp>
        <p:nvSpPr>
          <p:cNvPr id="3" name="TextBox 2">
            <a:extLst>
              <a:ext uri="{FF2B5EF4-FFF2-40B4-BE49-F238E27FC236}">
                <a16:creationId xmlns:a16="http://schemas.microsoft.com/office/drawing/2014/main" id="{FB3A6CC8-2589-4EE9-B4CA-0C59004EA2F1}"/>
              </a:ext>
            </a:extLst>
          </p:cNvPr>
          <p:cNvSpPr txBox="1"/>
          <p:nvPr/>
        </p:nvSpPr>
        <p:spPr>
          <a:xfrm>
            <a:off x="4989443" y="1699591"/>
            <a:ext cx="6450496" cy="1569660"/>
          </a:xfrm>
          <a:prstGeom prst="rect">
            <a:avLst/>
          </a:prstGeom>
          <a:noFill/>
        </p:spPr>
        <p:txBody>
          <a:bodyPr wrap="square" rtlCol="0">
            <a:spAutoFit/>
          </a:bodyPr>
          <a:lstStyle/>
          <a:p>
            <a:r>
              <a:rPr lang="en-US" sz="2400"/>
              <a:t>Remember that your skills as a motorcyclist are rusty after a long winter. Consider spending a little time at a parking lot practicing slow-speed manoeuvres and threshold braking and cones</a:t>
            </a:r>
          </a:p>
        </p:txBody>
      </p:sp>
    </p:spTree>
    <p:extLst>
      <p:ext uri="{BB962C8B-B14F-4D97-AF65-F5344CB8AC3E}">
        <p14:creationId xmlns:p14="http://schemas.microsoft.com/office/powerpoint/2010/main" val="2097309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472B6E-304A-44DC-81DC-57D40A7E8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032"/>
            <a:ext cx="12192000" cy="6883458"/>
          </a:xfrm>
          <a:prstGeom prst="rect">
            <a:avLst/>
          </a:prstGeom>
        </p:spPr>
      </p:pic>
      <p:pic>
        <p:nvPicPr>
          <p:cNvPr id="6" name="Picture 5" descr="Logo, company name&#10;&#10;Description automatically generated">
            <a:extLst>
              <a:ext uri="{FF2B5EF4-FFF2-40B4-BE49-F238E27FC236}">
                <a16:creationId xmlns:a16="http://schemas.microsoft.com/office/drawing/2014/main" id="{2F6AC2BA-F145-464D-B720-B88D410985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6624" y="5531358"/>
            <a:ext cx="1865376" cy="1243584"/>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164E7E72-28A6-4E6E-8A51-49A506D70C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43575"/>
            <a:ext cx="1952625" cy="1114425"/>
          </a:xfrm>
          <a:prstGeom prst="rect">
            <a:avLst/>
          </a:prstGeom>
        </p:spPr>
      </p:pic>
      <p:sp>
        <p:nvSpPr>
          <p:cNvPr id="2" name="Title 1">
            <a:extLst>
              <a:ext uri="{FF2B5EF4-FFF2-40B4-BE49-F238E27FC236}">
                <a16:creationId xmlns:a16="http://schemas.microsoft.com/office/drawing/2014/main" id="{8C320D4D-3E7D-415C-B2BE-FA7DC16D3C55}"/>
              </a:ext>
            </a:extLst>
          </p:cNvPr>
          <p:cNvSpPr>
            <a:spLocks noGrp="1"/>
          </p:cNvSpPr>
          <p:nvPr>
            <p:ph type="title"/>
          </p:nvPr>
        </p:nvSpPr>
        <p:spPr>
          <a:xfrm>
            <a:off x="838200" y="365126"/>
            <a:ext cx="10515600" cy="1243584"/>
          </a:xfrm>
        </p:spPr>
        <p:txBody>
          <a:bodyPr/>
          <a:lstStyle/>
          <a:p>
            <a:r>
              <a:rPr lang="en-US" dirty="0"/>
              <a:t>Who Can’t wait to Ride </a:t>
            </a:r>
            <a:r>
              <a:rPr lang="en-US" dirty="0" err="1"/>
              <a:t>Cont</a:t>
            </a:r>
            <a:r>
              <a:rPr lang="en-US" dirty="0"/>
              <a:t>…..</a:t>
            </a:r>
            <a:endParaRPr lang="en-CA" dirty="0"/>
          </a:p>
        </p:txBody>
      </p:sp>
      <p:sp>
        <p:nvSpPr>
          <p:cNvPr id="3" name="TextBox 2">
            <a:extLst>
              <a:ext uri="{FF2B5EF4-FFF2-40B4-BE49-F238E27FC236}">
                <a16:creationId xmlns:a16="http://schemas.microsoft.com/office/drawing/2014/main" id="{FB3A6CC8-2589-4EE9-B4CA-0C59004EA2F1}"/>
              </a:ext>
            </a:extLst>
          </p:cNvPr>
          <p:cNvSpPr txBox="1"/>
          <p:nvPr/>
        </p:nvSpPr>
        <p:spPr>
          <a:xfrm>
            <a:off x="4989443" y="1699591"/>
            <a:ext cx="6450496" cy="954107"/>
          </a:xfrm>
          <a:prstGeom prst="rect">
            <a:avLst/>
          </a:prstGeom>
          <a:noFill/>
        </p:spPr>
        <p:txBody>
          <a:bodyPr wrap="square" rtlCol="0">
            <a:spAutoFit/>
          </a:bodyPr>
          <a:lstStyle/>
          <a:p>
            <a:r>
              <a:rPr lang="en-US" sz="2800"/>
              <a:t>The Spring also brings a few extra road hazards with it</a:t>
            </a:r>
          </a:p>
        </p:txBody>
      </p:sp>
      <p:sp>
        <p:nvSpPr>
          <p:cNvPr id="4" name="TextBox 3">
            <a:extLst>
              <a:ext uri="{FF2B5EF4-FFF2-40B4-BE49-F238E27FC236}">
                <a16:creationId xmlns:a16="http://schemas.microsoft.com/office/drawing/2014/main" id="{A3EFF366-6827-46F2-82DB-76E9CC36B603}"/>
              </a:ext>
            </a:extLst>
          </p:cNvPr>
          <p:cNvSpPr txBox="1"/>
          <p:nvPr/>
        </p:nvSpPr>
        <p:spPr>
          <a:xfrm>
            <a:off x="5744817" y="3011557"/>
            <a:ext cx="5608983" cy="461665"/>
          </a:xfrm>
          <a:prstGeom prst="rect">
            <a:avLst/>
          </a:prstGeom>
          <a:noFill/>
        </p:spPr>
        <p:txBody>
          <a:bodyPr wrap="square" rtlCol="0">
            <a:spAutoFit/>
          </a:bodyPr>
          <a:lstStyle/>
          <a:p>
            <a:r>
              <a:rPr lang="en-US" sz="2400" b="1" u="sng"/>
              <a:t>Spring Road Hazards To Watch Out For</a:t>
            </a:r>
            <a:endParaRPr lang="en-CA" sz="2400" dirty="0"/>
          </a:p>
        </p:txBody>
      </p:sp>
    </p:spTree>
    <p:extLst>
      <p:ext uri="{BB962C8B-B14F-4D97-AF65-F5344CB8AC3E}">
        <p14:creationId xmlns:p14="http://schemas.microsoft.com/office/powerpoint/2010/main" val="349949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472B6E-304A-44DC-81DC-57D40A7E8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032"/>
            <a:ext cx="12192000" cy="6883458"/>
          </a:xfrm>
          <a:prstGeom prst="rect">
            <a:avLst/>
          </a:prstGeom>
        </p:spPr>
      </p:pic>
      <p:pic>
        <p:nvPicPr>
          <p:cNvPr id="6" name="Picture 5" descr="Logo, company name&#10;&#10;Description automatically generated">
            <a:extLst>
              <a:ext uri="{FF2B5EF4-FFF2-40B4-BE49-F238E27FC236}">
                <a16:creationId xmlns:a16="http://schemas.microsoft.com/office/drawing/2014/main" id="{2F6AC2BA-F145-464D-B720-B88D410985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6624" y="5531358"/>
            <a:ext cx="1865376" cy="1243584"/>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164E7E72-28A6-4E6E-8A51-49A506D70C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43575"/>
            <a:ext cx="1952625" cy="1114425"/>
          </a:xfrm>
          <a:prstGeom prst="rect">
            <a:avLst/>
          </a:prstGeom>
        </p:spPr>
      </p:pic>
      <p:sp>
        <p:nvSpPr>
          <p:cNvPr id="2" name="Title 1">
            <a:extLst>
              <a:ext uri="{FF2B5EF4-FFF2-40B4-BE49-F238E27FC236}">
                <a16:creationId xmlns:a16="http://schemas.microsoft.com/office/drawing/2014/main" id="{8C320D4D-3E7D-415C-B2BE-FA7DC16D3C55}"/>
              </a:ext>
            </a:extLst>
          </p:cNvPr>
          <p:cNvSpPr>
            <a:spLocks noGrp="1"/>
          </p:cNvSpPr>
          <p:nvPr>
            <p:ph type="title"/>
          </p:nvPr>
        </p:nvSpPr>
        <p:spPr>
          <a:xfrm>
            <a:off x="838200" y="365126"/>
            <a:ext cx="10515600" cy="1243584"/>
          </a:xfrm>
        </p:spPr>
        <p:txBody>
          <a:bodyPr/>
          <a:lstStyle/>
          <a:p>
            <a:r>
              <a:rPr lang="en-US" dirty="0"/>
              <a:t>Who Can’t wait to Ride </a:t>
            </a:r>
            <a:r>
              <a:rPr lang="en-US" dirty="0" err="1"/>
              <a:t>Cont</a:t>
            </a:r>
            <a:r>
              <a:rPr lang="en-US" dirty="0"/>
              <a:t>…..</a:t>
            </a:r>
            <a:endParaRPr lang="en-CA" dirty="0"/>
          </a:p>
        </p:txBody>
      </p:sp>
      <p:sp>
        <p:nvSpPr>
          <p:cNvPr id="3" name="TextBox 2">
            <a:extLst>
              <a:ext uri="{FF2B5EF4-FFF2-40B4-BE49-F238E27FC236}">
                <a16:creationId xmlns:a16="http://schemas.microsoft.com/office/drawing/2014/main" id="{FB3A6CC8-2589-4EE9-B4CA-0C59004EA2F1}"/>
              </a:ext>
            </a:extLst>
          </p:cNvPr>
          <p:cNvSpPr txBox="1"/>
          <p:nvPr/>
        </p:nvSpPr>
        <p:spPr>
          <a:xfrm>
            <a:off x="4989443" y="1699591"/>
            <a:ext cx="6450496" cy="1938992"/>
          </a:xfrm>
          <a:prstGeom prst="rect">
            <a:avLst/>
          </a:prstGeom>
          <a:noFill/>
        </p:spPr>
        <p:txBody>
          <a:bodyPr wrap="square" rtlCol="0">
            <a:spAutoFit/>
          </a:bodyPr>
          <a:lstStyle/>
          <a:p>
            <a:r>
              <a:rPr lang="en-US" sz="2400"/>
              <a:t>Spring brings with it road hazards in greater abundance than other times of the year.  Keep a constant eye out and allow plenty of space between you and the car ahead to give you more reaction time.   Watch for:</a:t>
            </a:r>
            <a:endParaRPr lang="en-US" sz="2400" dirty="0"/>
          </a:p>
        </p:txBody>
      </p:sp>
    </p:spTree>
    <p:extLst>
      <p:ext uri="{BB962C8B-B14F-4D97-AF65-F5344CB8AC3E}">
        <p14:creationId xmlns:p14="http://schemas.microsoft.com/office/powerpoint/2010/main" val="3454191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472B6E-304A-44DC-81DC-57D40A7E8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032"/>
            <a:ext cx="12192000" cy="6883458"/>
          </a:xfrm>
          <a:prstGeom prst="rect">
            <a:avLst/>
          </a:prstGeom>
        </p:spPr>
      </p:pic>
      <p:pic>
        <p:nvPicPr>
          <p:cNvPr id="6" name="Picture 5" descr="Logo, company name&#10;&#10;Description automatically generated">
            <a:extLst>
              <a:ext uri="{FF2B5EF4-FFF2-40B4-BE49-F238E27FC236}">
                <a16:creationId xmlns:a16="http://schemas.microsoft.com/office/drawing/2014/main" id="{2F6AC2BA-F145-464D-B720-B88D410985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6624" y="5531358"/>
            <a:ext cx="1865376" cy="1243584"/>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164E7E72-28A6-4E6E-8A51-49A506D70C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43575"/>
            <a:ext cx="1952625" cy="1114425"/>
          </a:xfrm>
          <a:prstGeom prst="rect">
            <a:avLst/>
          </a:prstGeom>
        </p:spPr>
      </p:pic>
      <p:sp>
        <p:nvSpPr>
          <p:cNvPr id="2" name="Title 1">
            <a:extLst>
              <a:ext uri="{FF2B5EF4-FFF2-40B4-BE49-F238E27FC236}">
                <a16:creationId xmlns:a16="http://schemas.microsoft.com/office/drawing/2014/main" id="{8C320D4D-3E7D-415C-B2BE-FA7DC16D3C55}"/>
              </a:ext>
            </a:extLst>
          </p:cNvPr>
          <p:cNvSpPr>
            <a:spLocks noGrp="1"/>
          </p:cNvSpPr>
          <p:nvPr>
            <p:ph type="title"/>
          </p:nvPr>
        </p:nvSpPr>
        <p:spPr>
          <a:xfrm>
            <a:off x="838200" y="365126"/>
            <a:ext cx="10515600" cy="1243584"/>
          </a:xfrm>
        </p:spPr>
        <p:txBody>
          <a:bodyPr/>
          <a:lstStyle/>
          <a:p>
            <a:r>
              <a:rPr lang="en-US" dirty="0"/>
              <a:t>Who Can’t wait to Ride </a:t>
            </a:r>
            <a:r>
              <a:rPr lang="en-US" dirty="0" err="1"/>
              <a:t>Cont</a:t>
            </a:r>
            <a:r>
              <a:rPr lang="en-US" dirty="0"/>
              <a:t>…..</a:t>
            </a:r>
            <a:endParaRPr lang="en-CA" dirty="0"/>
          </a:p>
        </p:txBody>
      </p:sp>
      <p:sp>
        <p:nvSpPr>
          <p:cNvPr id="3" name="TextBox 2">
            <a:extLst>
              <a:ext uri="{FF2B5EF4-FFF2-40B4-BE49-F238E27FC236}">
                <a16:creationId xmlns:a16="http://schemas.microsoft.com/office/drawing/2014/main" id="{FB3A6CC8-2589-4EE9-B4CA-0C59004EA2F1}"/>
              </a:ext>
            </a:extLst>
          </p:cNvPr>
          <p:cNvSpPr txBox="1"/>
          <p:nvPr/>
        </p:nvSpPr>
        <p:spPr>
          <a:xfrm>
            <a:off x="4989443" y="1699591"/>
            <a:ext cx="6450496" cy="830997"/>
          </a:xfrm>
          <a:prstGeom prst="rect">
            <a:avLst/>
          </a:prstGeom>
          <a:noFill/>
        </p:spPr>
        <p:txBody>
          <a:bodyPr wrap="square" rtlCol="0">
            <a:spAutoFit/>
          </a:bodyPr>
          <a:lstStyle/>
          <a:p>
            <a:r>
              <a:rPr lang="en-US" sz="2400"/>
              <a:t>Loose gravel, sand, and salt residue.  There can be lots of it before the streets get cleaned up.</a:t>
            </a:r>
            <a:endParaRPr lang="en-US" sz="2400" dirty="0"/>
          </a:p>
        </p:txBody>
      </p:sp>
    </p:spTree>
    <p:extLst>
      <p:ext uri="{BB962C8B-B14F-4D97-AF65-F5344CB8AC3E}">
        <p14:creationId xmlns:p14="http://schemas.microsoft.com/office/powerpoint/2010/main" val="3738424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472B6E-304A-44DC-81DC-57D40A7E8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032"/>
            <a:ext cx="12192000" cy="6883458"/>
          </a:xfrm>
          <a:prstGeom prst="rect">
            <a:avLst/>
          </a:prstGeom>
        </p:spPr>
      </p:pic>
      <p:pic>
        <p:nvPicPr>
          <p:cNvPr id="6" name="Picture 5" descr="Logo, company name&#10;&#10;Description automatically generated">
            <a:extLst>
              <a:ext uri="{FF2B5EF4-FFF2-40B4-BE49-F238E27FC236}">
                <a16:creationId xmlns:a16="http://schemas.microsoft.com/office/drawing/2014/main" id="{2F6AC2BA-F145-464D-B720-B88D410985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6624" y="5531358"/>
            <a:ext cx="1865376" cy="1243584"/>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164E7E72-28A6-4E6E-8A51-49A506D70C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43575"/>
            <a:ext cx="1952625" cy="1114425"/>
          </a:xfrm>
          <a:prstGeom prst="rect">
            <a:avLst/>
          </a:prstGeom>
        </p:spPr>
      </p:pic>
      <p:sp>
        <p:nvSpPr>
          <p:cNvPr id="2" name="Title 1">
            <a:extLst>
              <a:ext uri="{FF2B5EF4-FFF2-40B4-BE49-F238E27FC236}">
                <a16:creationId xmlns:a16="http://schemas.microsoft.com/office/drawing/2014/main" id="{8C320D4D-3E7D-415C-B2BE-FA7DC16D3C55}"/>
              </a:ext>
            </a:extLst>
          </p:cNvPr>
          <p:cNvSpPr>
            <a:spLocks noGrp="1"/>
          </p:cNvSpPr>
          <p:nvPr>
            <p:ph type="title"/>
          </p:nvPr>
        </p:nvSpPr>
        <p:spPr>
          <a:xfrm>
            <a:off x="838200" y="365126"/>
            <a:ext cx="10515600" cy="1243584"/>
          </a:xfrm>
        </p:spPr>
        <p:txBody>
          <a:bodyPr/>
          <a:lstStyle/>
          <a:p>
            <a:r>
              <a:rPr lang="en-US" dirty="0"/>
              <a:t>Who Can’t wait to Ride </a:t>
            </a:r>
            <a:r>
              <a:rPr lang="en-US" dirty="0" err="1"/>
              <a:t>Cont</a:t>
            </a:r>
            <a:r>
              <a:rPr lang="en-US" dirty="0"/>
              <a:t>…..</a:t>
            </a:r>
            <a:endParaRPr lang="en-CA" dirty="0"/>
          </a:p>
        </p:txBody>
      </p:sp>
      <p:sp>
        <p:nvSpPr>
          <p:cNvPr id="3" name="TextBox 2">
            <a:extLst>
              <a:ext uri="{FF2B5EF4-FFF2-40B4-BE49-F238E27FC236}">
                <a16:creationId xmlns:a16="http://schemas.microsoft.com/office/drawing/2014/main" id="{FB3A6CC8-2589-4EE9-B4CA-0C59004EA2F1}"/>
              </a:ext>
            </a:extLst>
          </p:cNvPr>
          <p:cNvSpPr txBox="1"/>
          <p:nvPr/>
        </p:nvSpPr>
        <p:spPr>
          <a:xfrm>
            <a:off x="4989443" y="1699591"/>
            <a:ext cx="6450496" cy="1569660"/>
          </a:xfrm>
          <a:prstGeom prst="rect">
            <a:avLst/>
          </a:prstGeom>
          <a:noFill/>
        </p:spPr>
        <p:txBody>
          <a:bodyPr wrap="square" rtlCol="0">
            <a:spAutoFit/>
          </a:bodyPr>
          <a:lstStyle/>
          <a:p>
            <a:r>
              <a:rPr lang="en-US" sz="2400"/>
              <a:t>Other road debris. Plenty of things end up in those roadside snowbanks (hubcaps, broken tree branches, etc.) over the winter and some make their way onto the roads when the snows melt.</a:t>
            </a:r>
            <a:endParaRPr lang="en-US" sz="2400" dirty="0"/>
          </a:p>
        </p:txBody>
      </p:sp>
    </p:spTree>
    <p:extLst>
      <p:ext uri="{BB962C8B-B14F-4D97-AF65-F5344CB8AC3E}">
        <p14:creationId xmlns:p14="http://schemas.microsoft.com/office/powerpoint/2010/main" val="2029554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472B6E-304A-44DC-81DC-57D40A7E8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032"/>
            <a:ext cx="12192000" cy="6883458"/>
          </a:xfrm>
          <a:prstGeom prst="rect">
            <a:avLst/>
          </a:prstGeom>
        </p:spPr>
      </p:pic>
      <p:pic>
        <p:nvPicPr>
          <p:cNvPr id="6" name="Picture 5" descr="Logo, company name&#10;&#10;Description automatically generated">
            <a:extLst>
              <a:ext uri="{FF2B5EF4-FFF2-40B4-BE49-F238E27FC236}">
                <a16:creationId xmlns:a16="http://schemas.microsoft.com/office/drawing/2014/main" id="{2F6AC2BA-F145-464D-B720-B88D410985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6624" y="5531358"/>
            <a:ext cx="1865376" cy="1243584"/>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164E7E72-28A6-4E6E-8A51-49A506D70C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43575"/>
            <a:ext cx="1952625" cy="1114425"/>
          </a:xfrm>
          <a:prstGeom prst="rect">
            <a:avLst/>
          </a:prstGeom>
        </p:spPr>
      </p:pic>
      <p:sp>
        <p:nvSpPr>
          <p:cNvPr id="2" name="Title 1">
            <a:extLst>
              <a:ext uri="{FF2B5EF4-FFF2-40B4-BE49-F238E27FC236}">
                <a16:creationId xmlns:a16="http://schemas.microsoft.com/office/drawing/2014/main" id="{8C320D4D-3E7D-415C-B2BE-FA7DC16D3C55}"/>
              </a:ext>
            </a:extLst>
          </p:cNvPr>
          <p:cNvSpPr>
            <a:spLocks noGrp="1"/>
          </p:cNvSpPr>
          <p:nvPr>
            <p:ph type="title"/>
          </p:nvPr>
        </p:nvSpPr>
        <p:spPr>
          <a:xfrm>
            <a:off x="838200" y="365126"/>
            <a:ext cx="10515600" cy="1243584"/>
          </a:xfrm>
        </p:spPr>
        <p:txBody>
          <a:bodyPr/>
          <a:lstStyle/>
          <a:p>
            <a:r>
              <a:rPr lang="en-US" dirty="0"/>
              <a:t>Who Can’t wait to Ride </a:t>
            </a:r>
            <a:r>
              <a:rPr lang="en-US" dirty="0" err="1"/>
              <a:t>Cont</a:t>
            </a:r>
            <a:r>
              <a:rPr lang="en-US" dirty="0"/>
              <a:t>…..</a:t>
            </a:r>
            <a:endParaRPr lang="en-CA" dirty="0"/>
          </a:p>
        </p:txBody>
      </p:sp>
      <p:sp>
        <p:nvSpPr>
          <p:cNvPr id="3" name="TextBox 2">
            <a:extLst>
              <a:ext uri="{FF2B5EF4-FFF2-40B4-BE49-F238E27FC236}">
                <a16:creationId xmlns:a16="http://schemas.microsoft.com/office/drawing/2014/main" id="{FB3A6CC8-2589-4EE9-B4CA-0C59004EA2F1}"/>
              </a:ext>
            </a:extLst>
          </p:cNvPr>
          <p:cNvSpPr txBox="1"/>
          <p:nvPr/>
        </p:nvSpPr>
        <p:spPr>
          <a:xfrm>
            <a:off x="4989443" y="1699591"/>
            <a:ext cx="6450496" cy="1938992"/>
          </a:xfrm>
          <a:prstGeom prst="rect">
            <a:avLst/>
          </a:prstGeom>
          <a:noFill/>
        </p:spPr>
        <p:txBody>
          <a:bodyPr wrap="square" rtlCol="0">
            <a:spAutoFit/>
          </a:bodyPr>
          <a:lstStyle/>
          <a:p>
            <a:r>
              <a:rPr lang="en-US" sz="2400"/>
              <a:t> Potholes and cracks in the road.  Some winters are harder on the roads than others. Try and avoid these hazards but if you can’t do so safely then don’t try. Slow down at least in those circumstances.</a:t>
            </a:r>
            <a:endParaRPr lang="en-US" sz="2400" dirty="0"/>
          </a:p>
        </p:txBody>
      </p:sp>
    </p:spTree>
    <p:extLst>
      <p:ext uri="{BB962C8B-B14F-4D97-AF65-F5344CB8AC3E}">
        <p14:creationId xmlns:p14="http://schemas.microsoft.com/office/powerpoint/2010/main" val="1590127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472B6E-304A-44DC-81DC-57D40A7E8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0584"/>
            <a:ext cx="12192000" cy="6883458"/>
          </a:xfrm>
          <a:prstGeom prst="rect">
            <a:avLst/>
          </a:prstGeom>
        </p:spPr>
      </p:pic>
      <p:pic>
        <p:nvPicPr>
          <p:cNvPr id="6" name="Picture 5" descr="Logo, company name&#10;&#10;Description automatically generated">
            <a:extLst>
              <a:ext uri="{FF2B5EF4-FFF2-40B4-BE49-F238E27FC236}">
                <a16:creationId xmlns:a16="http://schemas.microsoft.com/office/drawing/2014/main" id="{2F6AC2BA-F145-464D-B720-B88D410985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6624" y="5531358"/>
            <a:ext cx="1865376" cy="1243584"/>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164E7E72-28A6-4E6E-8A51-49A506D70C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43575"/>
            <a:ext cx="1952625" cy="1114425"/>
          </a:xfrm>
          <a:prstGeom prst="rect">
            <a:avLst/>
          </a:prstGeom>
        </p:spPr>
      </p:pic>
      <p:sp>
        <p:nvSpPr>
          <p:cNvPr id="2" name="Title 1">
            <a:extLst>
              <a:ext uri="{FF2B5EF4-FFF2-40B4-BE49-F238E27FC236}">
                <a16:creationId xmlns:a16="http://schemas.microsoft.com/office/drawing/2014/main" id="{8C320D4D-3E7D-415C-B2BE-FA7DC16D3C55}"/>
              </a:ext>
            </a:extLst>
          </p:cNvPr>
          <p:cNvSpPr>
            <a:spLocks noGrp="1"/>
          </p:cNvSpPr>
          <p:nvPr>
            <p:ph type="title"/>
          </p:nvPr>
        </p:nvSpPr>
        <p:spPr>
          <a:xfrm>
            <a:off x="838200" y="-101602"/>
            <a:ext cx="10515600" cy="1243584"/>
          </a:xfrm>
        </p:spPr>
        <p:txBody>
          <a:bodyPr/>
          <a:lstStyle/>
          <a:p>
            <a:r>
              <a:rPr lang="en-US" dirty="0"/>
              <a:t>Who Can’t wait to Ride </a:t>
            </a:r>
            <a:r>
              <a:rPr lang="en-US" dirty="0" err="1"/>
              <a:t>Cont</a:t>
            </a:r>
            <a:r>
              <a:rPr lang="en-US" dirty="0"/>
              <a:t>…..</a:t>
            </a:r>
            <a:endParaRPr lang="en-CA" dirty="0"/>
          </a:p>
        </p:txBody>
      </p:sp>
      <p:sp>
        <p:nvSpPr>
          <p:cNvPr id="3" name="TextBox 2">
            <a:extLst>
              <a:ext uri="{FF2B5EF4-FFF2-40B4-BE49-F238E27FC236}">
                <a16:creationId xmlns:a16="http://schemas.microsoft.com/office/drawing/2014/main" id="{FB3A6CC8-2589-4EE9-B4CA-0C59004EA2F1}"/>
              </a:ext>
            </a:extLst>
          </p:cNvPr>
          <p:cNvSpPr txBox="1"/>
          <p:nvPr/>
        </p:nvSpPr>
        <p:spPr>
          <a:xfrm>
            <a:off x="5426764" y="924338"/>
            <a:ext cx="6450496" cy="3046988"/>
          </a:xfrm>
          <a:prstGeom prst="rect">
            <a:avLst/>
          </a:prstGeom>
          <a:noFill/>
        </p:spPr>
        <p:txBody>
          <a:bodyPr wrap="square" rtlCol="0">
            <a:spAutoFit/>
          </a:bodyPr>
          <a:lstStyle/>
          <a:p>
            <a:r>
              <a:rPr lang="en-US" sz="2400" dirty="0"/>
              <a:t>Pools of water and slick roads.  The melting snow sometimes causes unexpected slick roads or pools of water to develop, and some of these puddles can be large and deep. You don’t know what kind of hazard may be hidden within. Slow down and proceed cautiously. It’s also a good idea to wear your waterproof boots or gators when riding in the Spring.</a:t>
            </a:r>
          </a:p>
        </p:txBody>
      </p:sp>
    </p:spTree>
    <p:extLst>
      <p:ext uri="{BB962C8B-B14F-4D97-AF65-F5344CB8AC3E}">
        <p14:creationId xmlns:p14="http://schemas.microsoft.com/office/powerpoint/2010/main" val="2766913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 company name&#10;&#10;Description automatically generated">
            <a:extLst>
              <a:ext uri="{FF2B5EF4-FFF2-40B4-BE49-F238E27FC236}">
                <a16:creationId xmlns:a16="http://schemas.microsoft.com/office/drawing/2014/main" id="{2F6AC2BA-F145-464D-B720-B88D410985A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6624" y="5531358"/>
            <a:ext cx="1865376" cy="1243584"/>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164E7E72-28A6-4E6E-8A51-49A506D70C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43575"/>
            <a:ext cx="1952625" cy="1114425"/>
          </a:xfrm>
          <a:prstGeom prst="rect">
            <a:avLst/>
          </a:prstGeom>
        </p:spPr>
      </p:pic>
      <p:pic>
        <p:nvPicPr>
          <p:cNvPr id="3" name="Picture 2" descr="A picture containing sunset, clipart&#10;&#10;Description automatically generated">
            <a:extLst>
              <a:ext uri="{FF2B5EF4-FFF2-40B4-BE49-F238E27FC236}">
                <a16:creationId xmlns:a16="http://schemas.microsoft.com/office/drawing/2014/main" id="{3F361A8F-9571-407D-A716-06C2CB6CFC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68186" cy="6857999"/>
          </a:xfrm>
          <a:prstGeom prst="rect">
            <a:avLst/>
          </a:prstGeom>
        </p:spPr>
      </p:pic>
      <p:sp>
        <p:nvSpPr>
          <p:cNvPr id="4" name="Title 3">
            <a:extLst>
              <a:ext uri="{FF2B5EF4-FFF2-40B4-BE49-F238E27FC236}">
                <a16:creationId xmlns:a16="http://schemas.microsoft.com/office/drawing/2014/main" id="{BBAF09AF-CEEE-409F-BC1E-EEE522530EA6}"/>
              </a:ext>
            </a:extLst>
          </p:cNvPr>
          <p:cNvSpPr>
            <a:spLocks noGrp="1"/>
          </p:cNvSpPr>
          <p:nvPr>
            <p:ph type="title"/>
          </p:nvPr>
        </p:nvSpPr>
        <p:spPr/>
        <p:txBody>
          <a:bodyPr/>
          <a:lstStyle/>
          <a:p>
            <a:r>
              <a:rPr lang="en-US" b="1" dirty="0"/>
              <a:t>Ride Safe and have fun!</a:t>
            </a:r>
            <a:br>
              <a:rPr lang="en-US" dirty="0"/>
            </a:br>
            <a:endParaRPr lang="en-CA" dirty="0"/>
          </a:p>
        </p:txBody>
      </p:sp>
      <p:sp>
        <p:nvSpPr>
          <p:cNvPr id="2" name="TextBox 1">
            <a:extLst>
              <a:ext uri="{FF2B5EF4-FFF2-40B4-BE49-F238E27FC236}">
                <a16:creationId xmlns:a16="http://schemas.microsoft.com/office/drawing/2014/main" id="{349E7B0B-ECC3-4AA3-8138-130C24CFBDA6}"/>
              </a:ext>
            </a:extLst>
          </p:cNvPr>
          <p:cNvSpPr txBox="1"/>
          <p:nvPr/>
        </p:nvSpPr>
        <p:spPr>
          <a:xfrm>
            <a:off x="4114800" y="1352550"/>
            <a:ext cx="4038600" cy="584775"/>
          </a:xfrm>
          <a:prstGeom prst="rect">
            <a:avLst/>
          </a:prstGeom>
          <a:noFill/>
        </p:spPr>
        <p:txBody>
          <a:bodyPr wrap="square" rtlCol="0">
            <a:spAutoFit/>
          </a:bodyPr>
          <a:lstStyle/>
          <a:p>
            <a:r>
              <a:rPr lang="en-US" sz="3200" dirty="0"/>
              <a:t>Questions Comments</a:t>
            </a:r>
            <a:endParaRPr lang="en-CA" sz="3200" dirty="0"/>
          </a:p>
        </p:txBody>
      </p:sp>
    </p:spTree>
    <p:extLst>
      <p:ext uri="{BB962C8B-B14F-4D97-AF65-F5344CB8AC3E}">
        <p14:creationId xmlns:p14="http://schemas.microsoft.com/office/powerpoint/2010/main" val="225451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71000">
              <a:schemeClr val="accent2"/>
            </a:gs>
            <a:gs pos="100000">
              <a:schemeClr val="tx1"/>
            </a:gs>
            <a:gs pos="97000">
              <a:schemeClr val="tx1"/>
            </a:gs>
            <a:gs pos="100000">
              <a:schemeClr val="tx1"/>
            </a:gs>
          </a:gsLst>
          <a:lin ang="5400000" scaled="1"/>
        </a:gradFill>
        <a:effectLst/>
      </p:bgPr>
    </p:bg>
    <p:spTree>
      <p:nvGrpSpPr>
        <p:cNvPr id="1" name=""/>
        <p:cNvGrpSpPr/>
        <p:nvPr/>
      </p:nvGrpSpPr>
      <p:grpSpPr>
        <a:xfrm>
          <a:off x="0" y="0"/>
          <a:ext cx="0" cy="0"/>
          <a:chOff x="0" y="0"/>
          <a:chExt cx="0" cy="0"/>
        </a:xfrm>
      </p:grpSpPr>
      <p:pic>
        <p:nvPicPr>
          <p:cNvPr id="5" name="Picture 4" descr="A picture containing text, clipart&#10;&#10;Description automatically generated">
            <a:extLst>
              <a:ext uri="{FF2B5EF4-FFF2-40B4-BE49-F238E27FC236}">
                <a16:creationId xmlns:a16="http://schemas.microsoft.com/office/drawing/2014/main" id="{0E73E5F8-E859-4872-A5A3-F33ABDA421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9215" y="5743575"/>
            <a:ext cx="1952625" cy="1114425"/>
          </a:xfrm>
          <a:prstGeom prst="rect">
            <a:avLst/>
          </a:prstGeom>
        </p:spPr>
      </p:pic>
      <p:pic>
        <p:nvPicPr>
          <p:cNvPr id="12" name="Picture 11" descr="Logo, company name&#10;&#10;Description automatically generated">
            <a:extLst>
              <a:ext uri="{FF2B5EF4-FFF2-40B4-BE49-F238E27FC236}">
                <a16:creationId xmlns:a16="http://schemas.microsoft.com/office/drawing/2014/main" id="{33C65191-1D14-489B-8576-E1C39A7710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60" y="5614416"/>
            <a:ext cx="1865376" cy="1243584"/>
          </a:xfrm>
          <a:prstGeom prst="rect">
            <a:avLst/>
          </a:prstGeom>
        </p:spPr>
      </p:pic>
      <p:sp>
        <p:nvSpPr>
          <p:cNvPr id="13" name="Title 12">
            <a:extLst>
              <a:ext uri="{FF2B5EF4-FFF2-40B4-BE49-F238E27FC236}">
                <a16:creationId xmlns:a16="http://schemas.microsoft.com/office/drawing/2014/main" id="{76BF6FF4-827C-4544-99DC-E0F5A891FF53}"/>
              </a:ext>
            </a:extLst>
          </p:cNvPr>
          <p:cNvSpPr>
            <a:spLocks noGrp="1"/>
          </p:cNvSpPr>
          <p:nvPr>
            <p:ph type="title"/>
          </p:nvPr>
        </p:nvSpPr>
        <p:spPr/>
        <p:txBody>
          <a:bodyPr/>
          <a:lstStyle/>
          <a:p>
            <a:r>
              <a:rPr lang="en-US" dirty="0"/>
              <a:t>Spring Tips for Riding Season</a:t>
            </a:r>
            <a:endParaRPr lang="en-CA" dirty="0"/>
          </a:p>
        </p:txBody>
      </p:sp>
      <p:sp>
        <p:nvSpPr>
          <p:cNvPr id="14" name="Content Placeholder 13">
            <a:extLst>
              <a:ext uri="{FF2B5EF4-FFF2-40B4-BE49-F238E27FC236}">
                <a16:creationId xmlns:a16="http://schemas.microsoft.com/office/drawing/2014/main" id="{1CC9714F-0BB3-4814-8598-9E5DEDB54D39}"/>
              </a:ext>
            </a:extLst>
          </p:cNvPr>
          <p:cNvSpPr>
            <a:spLocks noGrp="1"/>
          </p:cNvSpPr>
          <p:nvPr>
            <p:ph idx="1"/>
          </p:nvPr>
        </p:nvSpPr>
        <p:spPr/>
        <p:txBody>
          <a:bodyPr/>
          <a:lstStyle/>
          <a:p>
            <a:pPr marL="0" indent="0">
              <a:buNone/>
            </a:pPr>
            <a:r>
              <a:rPr lang="en-US" b="1" dirty="0"/>
              <a:t>Who can’t wait to ride this year!</a:t>
            </a:r>
            <a:endParaRPr lang="en-US" dirty="0"/>
          </a:p>
          <a:p>
            <a:pPr marL="0" indent="0">
              <a:buNone/>
            </a:pPr>
            <a:br>
              <a:rPr lang="en-US" dirty="0"/>
            </a:br>
            <a:endParaRPr lang="en-US" dirty="0"/>
          </a:p>
          <a:p>
            <a:pPr marL="0" indent="0">
              <a:buNone/>
            </a:pPr>
            <a:r>
              <a:rPr lang="en-US" dirty="0"/>
              <a:t>Many of us will be out on our bikes as soon as conditions permit.   However, potential dangers are amplified in the Spring.  It can take some time before drivers become accustomed to seeing motorcycles again after the winter.  Here’s a few things to consider:</a:t>
            </a:r>
          </a:p>
          <a:p>
            <a:pPr marL="0" indent="0">
              <a:buNone/>
            </a:pPr>
            <a:endParaRPr lang="en-CA" dirty="0"/>
          </a:p>
        </p:txBody>
      </p:sp>
    </p:spTree>
    <p:extLst>
      <p:ext uri="{BB962C8B-B14F-4D97-AF65-F5344CB8AC3E}">
        <p14:creationId xmlns:p14="http://schemas.microsoft.com/office/powerpoint/2010/main" val="1824288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472B6E-304A-44DC-81DC-57D40A7E8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458"/>
            <a:ext cx="12192000" cy="6883458"/>
          </a:xfrm>
          <a:prstGeom prst="rect">
            <a:avLst/>
          </a:prstGeom>
        </p:spPr>
      </p:pic>
      <p:pic>
        <p:nvPicPr>
          <p:cNvPr id="6" name="Picture 5" descr="Logo, company name&#10;&#10;Description automatically generated">
            <a:extLst>
              <a:ext uri="{FF2B5EF4-FFF2-40B4-BE49-F238E27FC236}">
                <a16:creationId xmlns:a16="http://schemas.microsoft.com/office/drawing/2014/main" id="{2F6AC2BA-F145-464D-B720-B88D410985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6624" y="5531358"/>
            <a:ext cx="1865376" cy="1243584"/>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164E7E72-28A6-4E6E-8A51-49A506D70C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43575"/>
            <a:ext cx="1952625" cy="1114425"/>
          </a:xfrm>
          <a:prstGeom prst="rect">
            <a:avLst/>
          </a:prstGeom>
        </p:spPr>
      </p:pic>
      <p:sp>
        <p:nvSpPr>
          <p:cNvPr id="8" name="Title 7">
            <a:extLst>
              <a:ext uri="{FF2B5EF4-FFF2-40B4-BE49-F238E27FC236}">
                <a16:creationId xmlns:a16="http://schemas.microsoft.com/office/drawing/2014/main" id="{7B22A1F3-ADB3-405B-879A-C0CC637A22D6}"/>
              </a:ext>
            </a:extLst>
          </p:cNvPr>
          <p:cNvSpPr>
            <a:spLocks noGrp="1"/>
          </p:cNvSpPr>
          <p:nvPr>
            <p:ph type="title"/>
          </p:nvPr>
        </p:nvSpPr>
        <p:spPr>
          <a:xfrm>
            <a:off x="838200" y="176281"/>
            <a:ext cx="10515600" cy="1325563"/>
          </a:xfrm>
        </p:spPr>
        <p:txBody>
          <a:bodyPr/>
          <a:lstStyle/>
          <a:p>
            <a:r>
              <a:rPr lang="en-US" dirty="0"/>
              <a:t>Who Can’t wait to Ride </a:t>
            </a:r>
            <a:r>
              <a:rPr lang="en-US" dirty="0" err="1"/>
              <a:t>Cont</a:t>
            </a:r>
            <a:r>
              <a:rPr lang="en-US" dirty="0"/>
              <a:t>…</a:t>
            </a:r>
            <a:endParaRPr lang="en-CA" dirty="0"/>
          </a:p>
        </p:txBody>
      </p:sp>
      <p:sp>
        <p:nvSpPr>
          <p:cNvPr id="9" name="TextBox 8">
            <a:extLst>
              <a:ext uri="{FF2B5EF4-FFF2-40B4-BE49-F238E27FC236}">
                <a16:creationId xmlns:a16="http://schemas.microsoft.com/office/drawing/2014/main" id="{36381B4B-B172-475A-B231-318B564CF533}"/>
              </a:ext>
            </a:extLst>
          </p:cNvPr>
          <p:cNvSpPr txBox="1"/>
          <p:nvPr/>
        </p:nvSpPr>
        <p:spPr>
          <a:xfrm>
            <a:off x="5118653" y="1162879"/>
            <a:ext cx="6947452" cy="3416320"/>
          </a:xfrm>
          <a:prstGeom prst="rect">
            <a:avLst/>
          </a:prstGeom>
          <a:noFill/>
        </p:spPr>
        <p:txBody>
          <a:bodyPr wrap="square" rtlCol="0">
            <a:spAutoFit/>
          </a:bodyPr>
          <a:lstStyle/>
          <a:p>
            <a:r>
              <a:rPr lang="en-US" sz="2400" dirty="0"/>
              <a:t>Check your tires! Cruiser tires are designed to last longer than Sport bike tires but as a rule of thumb, they will lose substantial grip after 3yrs from the date of manufacture (there is a date code on your tires, a quick google will help you decipher the date your tires were manufactured). NOTE -Your Harley’s tires rubber compound are classified as summer tires and will not grip the road well when the temperature is under 7 degrees even when it’s bright and sunny</a:t>
            </a:r>
          </a:p>
        </p:txBody>
      </p:sp>
    </p:spTree>
    <p:extLst>
      <p:ext uri="{BB962C8B-B14F-4D97-AF65-F5344CB8AC3E}">
        <p14:creationId xmlns:p14="http://schemas.microsoft.com/office/powerpoint/2010/main" val="51524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472B6E-304A-44DC-81DC-57D40A7E8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032"/>
            <a:ext cx="12192000" cy="6883458"/>
          </a:xfrm>
          <a:prstGeom prst="rect">
            <a:avLst/>
          </a:prstGeom>
        </p:spPr>
      </p:pic>
      <p:pic>
        <p:nvPicPr>
          <p:cNvPr id="6" name="Picture 5" descr="Logo, company name&#10;&#10;Description automatically generated">
            <a:extLst>
              <a:ext uri="{FF2B5EF4-FFF2-40B4-BE49-F238E27FC236}">
                <a16:creationId xmlns:a16="http://schemas.microsoft.com/office/drawing/2014/main" id="{2F6AC2BA-F145-464D-B720-B88D410985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6624" y="5531358"/>
            <a:ext cx="1865376" cy="1243584"/>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164E7E72-28A6-4E6E-8A51-49A506D70C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43575"/>
            <a:ext cx="1952625" cy="1114425"/>
          </a:xfrm>
          <a:prstGeom prst="rect">
            <a:avLst/>
          </a:prstGeom>
        </p:spPr>
      </p:pic>
      <p:sp>
        <p:nvSpPr>
          <p:cNvPr id="2" name="Title 1">
            <a:extLst>
              <a:ext uri="{FF2B5EF4-FFF2-40B4-BE49-F238E27FC236}">
                <a16:creationId xmlns:a16="http://schemas.microsoft.com/office/drawing/2014/main" id="{8C320D4D-3E7D-415C-B2BE-FA7DC16D3C55}"/>
              </a:ext>
            </a:extLst>
          </p:cNvPr>
          <p:cNvSpPr>
            <a:spLocks noGrp="1"/>
          </p:cNvSpPr>
          <p:nvPr>
            <p:ph type="title"/>
          </p:nvPr>
        </p:nvSpPr>
        <p:spPr>
          <a:xfrm>
            <a:off x="838200" y="365126"/>
            <a:ext cx="10515600" cy="1243584"/>
          </a:xfrm>
        </p:spPr>
        <p:txBody>
          <a:bodyPr/>
          <a:lstStyle/>
          <a:p>
            <a:r>
              <a:rPr lang="en-US" dirty="0"/>
              <a:t>Who Can’t wait to Ride </a:t>
            </a:r>
            <a:r>
              <a:rPr lang="en-US" dirty="0" err="1"/>
              <a:t>Cont</a:t>
            </a:r>
            <a:r>
              <a:rPr lang="en-US" dirty="0"/>
              <a:t>…..</a:t>
            </a:r>
            <a:endParaRPr lang="en-CA" dirty="0"/>
          </a:p>
        </p:txBody>
      </p:sp>
      <p:sp>
        <p:nvSpPr>
          <p:cNvPr id="3" name="TextBox 2">
            <a:extLst>
              <a:ext uri="{FF2B5EF4-FFF2-40B4-BE49-F238E27FC236}">
                <a16:creationId xmlns:a16="http://schemas.microsoft.com/office/drawing/2014/main" id="{FB3A6CC8-2589-4EE9-B4CA-0C59004EA2F1}"/>
              </a:ext>
            </a:extLst>
          </p:cNvPr>
          <p:cNvSpPr txBox="1"/>
          <p:nvPr/>
        </p:nvSpPr>
        <p:spPr>
          <a:xfrm>
            <a:off x="4989443" y="1699591"/>
            <a:ext cx="6450496" cy="1938992"/>
          </a:xfrm>
          <a:prstGeom prst="rect">
            <a:avLst/>
          </a:prstGeom>
          <a:noFill/>
        </p:spPr>
        <p:txBody>
          <a:bodyPr wrap="square" rtlCol="0">
            <a:spAutoFit/>
          </a:bodyPr>
          <a:lstStyle/>
          <a:p>
            <a:r>
              <a:rPr lang="en-US" sz="2400" dirty="0"/>
              <a:t>Be sure to check the rest of your bike over. It’s a good idea to complete a comprehensive checklist after your bike has been idle all winter. Check out the “</a:t>
            </a:r>
            <a:r>
              <a:rPr lang="en-US" sz="2400" i="1" u="sng" dirty="0"/>
              <a:t>T-Clock</a:t>
            </a:r>
            <a:r>
              <a:rPr lang="en-US" sz="2400" dirty="0"/>
              <a:t> post for a shortlist. Pro Tip – before hopping on your bike do a quick walk around</a:t>
            </a:r>
          </a:p>
        </p:txBody>
      </p:sp>
    </p:spTree>
    <p:extLst>
      <p:ext uri="{BB962C8B-B14F-4D97-AF65-F5344CB8AC3E}">
        <p14:creationId xmlns:p14="http://schemas.microsoft.com/office/powerpoint/2010/main" val="3900163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567813-8E21-491E-A47F-FFFB544B65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924"/>
            <a:ext cx="12192000" cy="6862433"/>
          </a:xfrm>
          <a:prstGeom prst="rect">
            <a:avLst/>
          </a:prstGeom>
        </p:spPr>
      </p:pic>
      <p:sp>
        <p:nvSpPr>
          <p:cNvPr id="5" name="TextBox 4">
            <a:extLst>
              <a:ext uri="{FF2B5EF4-FFF2-40B4-BE49-F238E27FC236}">
                <a16:creationId xmlns:a16="http://schemas.microsoft.com/office/drawing/2014/main" id="{9D75EE43-D88A-47C6-A435-A46D6FACA64B}"/>
              </a:ext>
            </a:extLst>
          </p:cNvPr>
          <p:cNvSpPr txBox="1"/>
          <p:nvPr/>
        </p:nvSpPr>
        <p:spPr>
          <a:xfrm>
            <a:off x="1696720" y="365760"/>
            <a:ext cx="2570480" cy="707886"/>
          </a:xfrm>
          <a:prstGeom prst="rect">
            <a:avLst/>
          </a:prstGeom>
          <a:noFill/>
        </p:spPr>
        <p:txBody>
          <a:bodyPr wrap="square" rtlCol="0">
            <a:spAutoFit/>
          </a:bodyPr>
          <a:lstStyle/>
          <a:p>
            <a:r>
              <a:rPr lang="en-US" sz="4000" dirty="0"/>
              <a:t>T-Clock</a:t>
            </a:r>
            <a:endParaRPr lang="en-CA" sz="4000" dirty="0"/>
          </a:p>
        </p:txBody>
      </p:sp>
      <p:sp>
        <p:nvSpPr>
          <p:cNvPr id="6" name="TextBox 5">
            <a:extLst>
              <a:ext uri="{FF2B5EF4-FFF2-40B4-BE49-F238E27FC236}">
                <a16:creationId xmlns:a16="http://schemas.microsoft.com/office/drawing/2014/main" id="{0713195E-AE9E-4788-B5C7-F3D38CDF4DD8}"/>
              </a:ext>
            </a:extLst>
          </p:cNvPr>
          <p:cNvSpPr txBox="1"/>
          <p:nvPr/>
        </p:nvSpPr>
        <p:spPr>
          <a:xfrm>
            <a:off x="5405120" y="792480"/>
            <a:ext cx="5466080" cy="3046988"/>
          </a:xfrm>
          <a:prstGeom prst="rect">
            <a:avLst/>
          </a:prstGeom>
          <a:noFill/>
        </p:spPr>
        <p:txBody>
          <a:bodyPr wrap="square" rtlCol="0">
            <a:spAutoFit/>
          </a:bodyPr>
          <a:lstStyle/>
          <a:p>
            <a:r>
              <a:rPr lang="en-US" sz="3200" dirty="0"/>
              <a:t>T – Tires &amp; Wheels</a:t>
            </a:r>
          </a:p>
          <a:p>
            <a:r>
              <a:rPr lang="en-US" sz="3200" dirty="0"/>
              <a:t>C – Controls</a:t>
            </a:r>
          </a:p>
          <a:p>
            <a:r>
              <a:rPr lang="en-US" sz="3200" dirty="0"/>
              <a:t>L – Lights &amp; Electrics</a:t>
            </a:r>
          </a:p>
          <a:p>
            <a:r>
              <a:rPr lang="en-US" sz="3200" dirty="0"/>
              <a:t>O – Oils and Fluids</a:t>
            </a:r>
          </a:p>
          <a:p>
            <a:r>
              <a:rPr lang="en-US" sz="3200" dirty="0"/>
              <a:t>C – Chassis</a:t>
            </a:r>
          </a:p>
          <a:p>
            <a:r>
              <a:rPr lang="en-US" sz="3200" dirty="0"/>
              <a:t>K – Kick Stand</a:t>
            </a:r>
            <a:endParaRPr lang="en-CA" sz="3200" dirty="0"/>
          </a:p>
        </p:txBody>
      </p:sp>
    </p:spTree>
    <p:extLst>
      <p:ext uri="{BB962C8B-B14F-4D97-AF65-F5344CB8AC3E}">
        <p14:creationId xmlns:p14="http://schemas.microsoft.com/office/powerpoint/2010/main" val="235144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iterate type="wd">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iterate type="wd">
                                    <p:tmPct val="10000"/>
                                  </p:iterate>
                                  <p:childTnLst>
                                    <p:set>
                                      <p:cBhvr>
                                        <p:cTn id="24" dur="1" fill="hold">
                                          <p:stCondLst>
                                            <p:cond delay="0"/>
                                          </p:stCondLst>
                                        </p:cTn>
                                        <p:tgtEl>
                                          <p:spTgt spid="6">
                                            <p:txEl>
                                              <p:pRg st="1" end="1"/>
                                            </p:txEl>
                                          </p:spTgt>
                                        </p:tgtEl>
                                        <p:attrNameLst>
                                          <p:attrName>style.visibility</p:attrName>
                                        </p:attrNameLst>
                                      </p:cBhvr>
                                      <p:to>
                                        <p:strVal val="visible"/>
                                      </p:to>
                                    </p:set>
                                    <p:animEffect transition="in" filter="wipe(down)">
                                      <p:cBhvr>
                                        <p:cTn id="25" dur="580">
                                          <p:stCondLst>
                                            <p:cond delay="0"/>
                                          </p:stCondLst>
                                        </p:cTn>
                                        <p:tgtEl>
                                          <p:spTgt spid="6">
                                            <p:txEl>
                                              <p:pRg st="1" end="1"/>
                                            </p:txEl>
                                          </p:spTgt>
                                        </p:tgtEl>
                                      </p:cBhvr>
                                    </p:animEffect>
                                    <p:anim calcmode="lin" valueType="num">
                                      <p:cBhvr>
                                        <p:cTn id="26"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1" end="1"/>
                                            </p:txEl>
                                          </p:spTgt>
                                        </p:tgtEl>
                                      </p:cBhvr>
                                      <p:to x="100000" y="60000"/>
                                    </p:animScale>
                                    <p:animScale>
                                      <p:cBhvr>
                                        <p:cTn id="32" dur="166" decel="50000">
                                          <p:stCondLst>
                                            <p:cond delay="676"/>
                                          </p:stCondLst>
                                        </p:cTn>
                                        <p:tgtEl>
                                          <p:spTgt spid="6">
                                            <p:txEl>
                                              <p:pRg st="1" end="1"/>
                                            </p:txEl>
                                          </p:spTgt>
                                        </p:tgtEl>
                                      </p:cBhvr>
                                      <p:to x="100000" y="100000"/>
                                    </p:animScale>
                                    <p:animScale>
                                      <p:cBhvr>
                                        <p:cTn id="33" dur="26">
                                          <p:stCondLst>
                                            <p:cond delay="1312"/>
                                          </p:stCondLst>
                                        </p:cTn>
                                        <p:tgtEl>
                                          <p:spTgt spid="6">
                                            <p:txEl>
                                              <p:pRg st="1" end="1"/>
                                            </p:txEl>
                                          </p:spTgt>
                                        </p:tgtEl>
                                      </p:cBhvr>
                                      <p:to x="100000" y="80000"/>
                                    </p:animScale>
                                    <p:animScale>
                                      <p:cBhvr>
                                        <p:cTn id="34" dur="166" decel="50000">
                                          <p:stCondLst>
                                            <p:cond delay="1338"/>
                                          </p:stCondLst>
                                        </p:cTn>
                                        <p:tgtEl>
                                          <p:spTgt spid="6">
                                            <p:txEl>
                                              <p:pRg st="1" end="1"/>
                                            </p:txEl>
                                          </p:spTgt>
                                        </p:tgtEl>
                                      </p:cBhvr>
                                      <p:to x="100000" y="100000"/>
                                    </p:animScale>
                                    <p:animScale>
                                      <p:cBhvr>
                                        <p:cTn id="35" dur="26">
                                          <p:stCondLst>
                                            <p:cond delay="1642"/>
                                          </p:stCondLst>
                                        </p:cTn>
                                        <p:tgtEl>
                                          <p:spTgt spid="6">
                                            <p:txEl>
                                              <p:pRg st="1" end="1"/>
                                            </p:txEl>
                                          </p:spTgt>
                                        </p:tgtEl>
                                      </p:cBhvr>
                                      <p:to x="100000" y="90000"/>
                                    </p:animScale>
                                    <p:animScale>
                                      <p:cBhvr>
                                        <p:cTn id="36" dur="166" decel="50000">
                                          <p:stCondLst>
                                            <p:cond delay="1668"/>
                                          </p:stCondLst>
                                        </p:cTn>
                                        <p:tgtEl>
                                          <p:spTgt spid="6">
                                            <p:txEl>
                                              <p:pRg st="1" end="1"/>
                                            </p:txEl>
                                          </p:spTgt>
                                        </p:tgtEl>
                                      </p:cBhvr>
                                      <p:to x="100000" y="100000"/>
                                    </p:animScale>
                                    <p:animScale>
                                      <p:cBhvr>
                                        <p:cTn id="37" dur="26">
                                          <p:stCondLst>
                                            <p:cond delay="1808"/>
                                          </p:stCondLst>
                                        </p:cTn>
                                        <p:tgtEl>
                                          <p:spTgt spid="6">
                                            <p:txEl>
                                              <p:pRg st="1" end="1"/>
                                            </p:txEl>
                                          </p:spTgt>
                                        </p:tgtEl>
                                      </p:cBhvr>
                                      <p:to x="100000" y="95000"/>
                                    </p:animScale>
                                    <p:animScale>
                                      <p:cBhvr>
                                        <p:cTn id="38" dur="166" decel="50000">
                                          <p:stCondLst>
                                            <p:cond delay="1834"/>
                                          </p:stCondLst>
                                        </p:cTn>
                                        <p:tgtEl>
                                          <p:spTgt spid="6">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iterate type="wd">
                                    <p:tmPct val="10000"/>
                                  </p:iterate>
                                  <p:childTnLst>
                                    <p:set>
                                      <p:cBhvr>
                                        <p:cTn id="42" dur="1" fill="hold">
                                          <p:stCondLst>
                                            <p:cond delay="0"/>
                                          </p:stCondLst>
                                        </p:cTn>
                                        <p:tgtEl>
                                          <p:spTgt spid="6">
                                            <p:txEl>
                                              <p:pRg st="2" end="2"/>
                                            </p:txEl>
                                          </p:spTgt>
                                        </p:tgtEl>
                                        <p:attrNameLst>
                                          <p:attrName>style.visibility</p:attrName>
                                        </p:attrNameLst>
                                      </p:cBhvr>
                                      <p:to>
                                        <p:strVal val="visible"/>
                                      </p:to>
                                    </p:set>
                                    <p:animEffect transition="in" filter="wipe(down)">
                                      <p:cBhvr>
                                        <p:cTn id="43" dur="580">
                                          <p:stCondLst>
                                            <p:cond delay="0"/>
                                          </p:stCondLst>
                                        </p:cTn>
                                        <p:tgtEl>
                                          <p:spTgt spid="6">
                                            <p:txEl>
                                              <p:pRg st="2" end="2"/>
                                            </p:txEl>
                                          </p:spTgt>
                                        </p:tgtEl>
                                      </p:cBhvr>
                                    </p:animEffect>
                                    <p:anim calcmode="lin" valueType="num">
                                      <p:cBhvr>
                                        <p:cTn id="44"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xEl>
                                              <p:pRg st="2" end="2"/>
                                            </p:txEl>
                                          </p:spTgt>
                                        </p:tgtEl>
                                      </p:cBhvr>
                                      <p:to x="100000" y="60000"/>
                                    </p:animScale>
                                    <p:animScale>
                                      <p:cBhvr>
                                        <p:cTn id="50" dur="166" decel="50000">
                                          <p:stCondLst>
                                            <p:cond delay="676"/>
                                          </p:stCondLst>
                                        </p:cTn>
                                        <p:tgtEl>
                                          <p:spTgt spid="6">
                                            <p:txEl>
                                              <p:pRg st="2" end="2"/>
                                            </p:txEl>
                                          </p:spTgt>
                                        </p:tgtEl>
                                      </p:cBhvr>
                                      <p:to x="100000" y="100000"/>
                                    </p:animScale>
                                    <p:animScale>
                                      <p:cBhvr>
                                        <p:cTn id="51" dur="26">
                                          <p:stCondLst>
                                            <p:cond delay="1312"/>
                                          </p:stCondLst>
                                        </p:cTn>
                                        <p:tgtEl>
                                          <p:spTgt spid="6">
                                            <p:txEl>
                                              <p:pRg st="2" end="2"/>
                                            </p:txEl>
                                          </p:spTgt>
                                        </p:tgtEl>
                                      </p:cBhvr>
                                      <p:to x="100000" y="80000"/>
                                    </p:animScale>
                                    <p:animScale>
                                      <p:cBhvr>
                                        <p:cTn id="52" dur="166" decel="50000">
                                          <p:stCondLst>
                                            <p:cond delay="1338"/>
                                          </p:stCondLst>
                                        </p:cTn>
                                        <p:tgtEl>
                                          <p:spTgt spid="6">
                                            <p:txEl>
                                              <p:pRg st="2" end="2"/>
                                            </p:txEl>
                                          </p:spTgt>
                                        </p:tgtEl>
                                      </p:cBhvr>
                                      <p:to x="100000" y="100000"/>
                                    </p:animScale>
                                    <p:animScale>
                                      <p:cBhvr>
                                        <p:cTn id="53" dur="26">
                                          <p:stCondLst>
                                            <p:cond delay="1642"/>
                                          </p:stCondLst>
                                        </p:cTn>
                                        <p:tgtEl>
                                          <p:spTgt spid="6">
                                            <p:txEl>
                                              <p:pRg st="2" end="2"/>
                                            </p:txEl>
                                          </p:spTgt>
                                        </p:tgtEl>
                                      </p:cBhvr>
                                      <p:to x="100000" y="90000"/>
                                    </p:animScale>
                                    <p:animScale>
                                      <p:cBhvr>
                                        <p:cTn id="54" dur="166" decel="50000">
                                          <p:stCondLst>
                                            <p:cond delay="1668"/>
                                          </p:stCondLst>
                                        </p:cTn>
                                        <p:tgtEl>
                                          <p:spTgt spid="6">
                                            <p:txEl>
                                              <p:pRg st="2" end="2"/>
                                            </p:txEl>
                                          </p:spTgt>
                                        </p:tgtEl>
                                      </p:cBhvr>
                                      <p:to x="100000" y="100000"/>
                                    </p:animScale>
                                    <p:animScale>
                                      <p:cBhvr>
                                        <p:cTn id="55" dur="26">
                                          <p:stCondLst>
                                            <p:cond delay="1808"/>
                                          </p:stCondLst>
                                        </p:cTn>
                                        <p:tgtEl>
                                          <p:spTgt spid="6">
                                            <p:txEl>
                                              <p:pRg st="2" end="2"/>
                                            </p:txEl>
                                          </p:spTgt>
                                        </p:tgtEl>
                                      </p:cBhvr>
                                      <p:to x="100000" y="95000"/>
                                    </p:animScale>
                                    <p:animScale>
                                      <p:cBhvr>
                                        <p:cTn id="56" dur="166" decel="50000">
                                          <p:stCondLst>
                                            <p:cond delay="1834"/>
                                          </p:stCondLst>
                                        </p:cTn>
                                        <p:tgtEl>
                                          <p:spTgt spid="6">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iterate type="wd">
                                    <p:tmPct val="10000"/>
                                  </p:iterate>
                                  <p:childTnLst>
                                    <p:set>
                                      <p:cBhvr>
                                        <p:cTn id="60" dur="1" fill="hold">
                                          <p:stCondLst>
                                            <p:cond delay="0"/>
                                          </p:stCondLst>
                                        </p:cTn>
                                        <p:tgtEl>
                                          <p:spTgt spid="6">
                                            <p:txEl>
                                              <p:pRg st="3" end="3"/>
                                            </p:txEl>
                                          </p:spTgt>
                                        </p:tgtEl>
                                        <p:attrNameLst>
                                          <p:attrName>style.visibility</p:attrName>
                                        </p:attrNameLst>
                                      </p:cBhvr>
                                      <p:to>
                                        <p:strVal val="visible"/>
                                      </p:to>
                                    </p:set>
                                    <p:animEffect transition="in" filter="wipe(down)">
                                      <p:cBhvr>
                                        <p:cTn id="61" dur="580">
                                          <p:stCondLst>
                                            <p:cond delay="0"/>
                                          </p:stCondLst>
                                        </p:cTn>
                                        <p:tgtEl>
                                          <p:spTgt spid="6">
                                            <p:txEl>
                                              <p:pRg st="3" end="3"/>
                                            </p:txEl>
                                          </p:spTgt>
                                        </p:tgtEl>
                                      </p:cBhvr>
                                    </p:animEffect>
                                    <p:anim calcmode="lin" valueType="num">
                                      <p:cBhvr>
                                        <p:cTn id="62"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xEl>
                                              <p:pRg st="3" end="3"/>
                                            </p:txEl>
                                          </p:spTgt>
                                        </p:tgtEl>
                                      </p:cBhvr>
                                      <p:to x="100000" y="60000"/>
                                    </p:animScale>
                                    <p:animScale>
                                      <p:cBhvr>
                                        <p:cTn id="68" dur="166" decel="50000">
                                          <p:stCondLst>
                                            <p:cond delay="676"/>
                                          </p:stCondLst>
                                        </p:cTn>
                                        <p:tgtEl>
                                          <p:spTgt spid="6">
                                            <p:txEl>
                                              <p:pRg st="3" end="3"/>
                                            </p:txEl>
                                          </p:spTgt>
                                        </p:tgtEl>
                                      </p:cBhvr>
                                      <p:to x="100000" y="100000"/>
                                    </p:animScale>
                                    <p:animScale>
                                      <p:cBhvr>
                                        <p:cTn id="69" dur="26">
                                          <p:stCondLst>
                                            <p:cond delay="1312"/>
                                          </p:stCondLst>
                                        </p:cTn>
                                        <p:tgtEl>
                                          <p:spTgt spid="6">
                                            <p:txEl>
                                              <p:pRg st="3" end="3"/>
                                            </p:txEl>
                                          </p:spTgt>
                                        </p:tgtEl>
                                      </p:cBhvr>
                                      <p:to x="100000" y="80000"/>
                                    </p:animScale>
                                    <p:animScale>
                                      <p:cBhvr>
                                        <p:cTn id="70" dur="166" decel="50000">
                                          <p:stCondLst>
                                            <p:cond delay="1338"/>
                                          </p:stCondLst>
                                        </p:cTn>
                                        <p:tgtEl>
                                          <p:spTgt spid="6">
                                            <p:txEl>
                                              <p:pRg st="3" end="3"/>
                                            </p:txEl>
                                          </p:spTgt>
                                        </p:tgtEl>
                                      </p:cBhvr>
                                      <p:to x="100000" y="100000"/>
                                    </p:animScale>
                                    <p:animScale>
                                      <p:cBhvr>
                                        <p:cTn id="71" dur="26">
                                          <p:stCondLst>
                                            <p:cond delay="1642"/>
                                          </p:stCondLst>
                                        </p:cTn>
                                        <p:tgtEl>
                                          <p:spTgt spid="6">
                                            <p:txEl>
                                              <p:pRg st="3" end="3"/>
                                            </p:txEl>
                                          </p:spTgt>
                                        </p:tgtEl>
                                      </p:cBhvr>
                                      <p:to x="100000" y="90000"/>
                                    </p:animScale>
                                    <p:animScale>
                                      <p:cBhvr>
                                        <p:cTn id="72" dur="166" decel="50000">
                                          <p:stCondLst>
                                            <p:cond delay="1668"/>
                                          </p:stCondLst>
                                        </p:cTn>
                                        <p:tgtEl>
                                          <p:spTgt spid="6">
                                            <p:txEl>
                                              <p:pRg st="3" end="3"/>
                                            </p:txEl>
                                          </p:spTgt>
                                        </p:tgtEl>
                                      </p:cBhvr>
                                      <p:to x="100000" y="100000"/>
                                    </p:animScale>
                                    <p:animScale>
                                      <p:cBhvr>
                                        <p:cTn id="73" dur="26">
                                          <p:stCondLst>
                                            <p:cond delay="1808"/>
                                          </p:stCondLst>
                                        </p:cTn>
                                        <p:tgtEl>
                                          <p:spTgt spid="6">
                                            <p:txEl>
                                              <p:pRg st="3" end="3"/>
                                            </p:txEl>
                                          </p:spTgt>
                                        </p:tgtEl>
                                      </p:cBhvr>
                                      <p:to x="100000" y="95000"/>
                                    </p:animScale>
                                    <p:animScale>
                                      <p:cBhvr>
                                        <p:cTn id="74" dur="166" decel="50000">
                                          <p:stCondLst>
                                            <p:cond delay="1834"/>
                                          </p:stCondLst>
                                        </p:cTn>
                                        <p:tgtEl>
                                          <p:spTgt spid="6">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iterate type="wd">
                                    <p:tmPct val="10000"/>
                                  </p:iterate>
                                  <p:childTnLst>
                                    <p:set>
                                      <p:cBhvr>
                                        <p:cTn id="78" dur="1" fill="hold">
                                          <p:stCondLst>
                                            <p:cond delay="0"/>
                                          </p:stCondLst>
                                        </p:cTn>
                                        <p:tgtEl>
                                          <p:spTgt spid="6">
                                            <p:txEl>
                                              <p:pRg st="4" end="4"/>
                                            </p:txEl>
                                          </p:spTgt>
                                        </p:tgtEl>
                                        <p:attrNameLst>
                                          <p:attrName>style.visibility</p:attrName>
                                        </p:attrNameLst>
                                      </p:cBhvr>
                                      <p:to>
                                        <p:strVal val="visible"/>
                                      </p:to>
                                    </p:set>
                                    <p:animEffect transition="in" filter="wipe(down)">
                                      <p:cBhvr>
                                        <p:cTn id="79" dur="580">
                                          <p:stCondLst>
                                            <p:cond delay="0"/>
                                          </p:stCondLst>
                                        </p:cTn>
                                        <p:tgtEl>
                                          <p:spTgt spid="6">
                                            <p:txEl>
                                              <p:pRg st="4" end="4"/>
                                            </p:txEl>
                                          </p:spTgt>
                                        </p:tgtEl>
                                      </p:cBhvr>
                                    </p:animEffect>
                                    <p:anim calcmode="lin" valueType="num">
                                      <p:cBhvr>
                                        <p:cTn id="80"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6">
                                            <p:txEl>
                                              <p:pRg st="4" end="4"/>
                                            </p:txEl>
                                          </p:spTgt>
                                        </p:tgtEl>
                                      </p:cBhvr>
                                      <p:to x="100000" y="60000"/>
                                    </p:animScale>
                                    <p:animScale>
                                      <p:cBhvr>
                                        <p:cTn id="86" dur="166" decel="50000">
                                          <p:stCondLst>
                                            <p:cond delay="676"/>
                                          </p:stCondLst>
                                        </p:cTn>
                                        <p:tgtEl>
                                          <p:spTgt spid="6">
                                            <p:txEl>
                                              <p:pRg st="4" end="4"/>
                                            </p:txEl>
                                          </p:spTgt>
                                        </p:tgtEl>
                                      </p:cBhvr>
                                      <p:to x="100000" y="100000"/>
                                    </p:animScale>
                                    <p:animScale>
                                      <p:cBhvr>
                                        <p:cTn id="87" dur="26">
                                          <p:stCondLst>
                                            <p:cond delay="1312"/>
                                          </p:stCondLst>
                                        </p:cTn>
                                        <p:tgtEl>
                                          <p:spTgt spid="6">
                                            <p:txEl>
                                              <p:pRg st="4" end="4"/>
                                            </p:txEl>
                                          </p:spTgt>
                                        </p:tgtEl>
                                      </p:cBhvr>
                                      <p:to x="100000" y="80000"/>
                                    </p:animScale>
                                    <p:animScale>
                                      <p:cBhvr>
                                        <p:cTn id="88" dur="166" decel="50000">
                                          <p:stCondLst>
                                            <p:cond delay="1338"/>
                                          </p:stCondLst>
                                        </p:cTn>
                                        <p:tgtEl>
                                          <p:spTgt spid="6">
                                            <p:txEl>
                                              <p:pRg st="4" end="4"/>
                                            </p:txEl>
                                          </p:spTgt>
                                        </p:tgtEl>
                                      </p:cBhvr>
                                      <p:to x="100000" y="100000"/>
                                    </p:animScale>
                                    <p:animScale>
                                      <p:cBhvr>
                                        <p:cTn id="89" dur="26">
                                          <p:stCondLst>
                                            <p:cond delay="1642"/>
                                          </p:stCondLst>
                                        </p:cTn>
                                        <p:tgtEl>
                                          <p:spTgt spid="6">
                                            <p:txEl>
                                              <p:pRg st="4" end="4"/>
                                            </p:txEl>
                                          </p:spTgt>
                                        </p:tgtEl>
                                      </p:cBhvr>
                                      <p:to x="100000" y="90000"/>
                                    </p:animScale>
                                    <p:animScale>
                                      <p:cBhvr>
                                        <p:cTn id="90" dur="166" decel="50000">
                                          <p:stCondLst>
                                            <p:cond delay="1668"/>
                                          </p:stCondLst>
                                        </p:cTn>
                                        <p:tgtEl>
                                          <p:spTgt spid="6">
                                            <p:txEl>
                                              <p:pRg st="4" end="4"/>
                                            </p:txEl>
                                          </p:spTgt>
                                        </p:tgtEl>
                                      </p:cBhvr>
                                      <p:to x="100000" y="100000"/>
                                    </p:animScale>
                                    <p:animScale>
                                      <p:cBhvr>
                                        <p:cTn id="91" dur="26">
                                          <p:stCondLst>
                                            <p:cond delay="1808"/>
                                          </p:stCondLst>
                                        </p:cTn>
                                        <p:tgtEl>
                                          <p:spTgt spid="6">
                                            <p:txEl>
                                              <p:pRg st="4" end="4"/>
                                            </p:txEl>
                                          </p:spTgt>
                                        </p:tgtEl>
                                      </p:cBhvr>
                                      <p:to x="100000" y="95000"/>
                                    </p:animScale>
                                    <p:animScale>
                                      <p:cBhvr>
                                        <p:cTn id="92" dur="166" decel="50000">
                                          <p:stCondLst>
                                            <p:cond delay="1834"/>
                                          </p:stCondLst>
                                        </p:cTn>
                                        <p:tgtEl>
                                          <p:spTgt spid="6">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iterate type="wd">
                                    <p:tmPct val="10000"/>
                                  </p:iterate>
                                  <p:childTnLst>
                                    <p:set>
                                      <p:cBhvr>
                                        <p:cTn id="96" dur="1" fill="hold">
                                          <p:stCondLst>
                                            <p:cond delay="0"/>
                                          </p:stCondLst>
                                        </p:cTn>
                                        <p:tgtEl>
                                          <p:spTgt spid="6">
                                            <p:txEl>
                                              <p:pRg st="5" end="5"/>
                                            </p:txEl>
                                          </p:spTgt>
                                        </p:tgtEl>
                                        <p:attrNameLst>
                                          <p:attrName>style.visibility</p:attrName>
                                        </p:attrNameLst>
                                      </p:cBhvr>
                                      <p:to>
                                        <p:strVal val="visible"/>
                                      </p:to>
                                    </p:set>
                                    <p:animEffect transition="in" filter="wipe(down)">
                                      <p:cBhvr>
                                        <p:cTn id="97" dur="580">
                                          <p:stCondLst>
                                            <p:cond delay="0"/>
                                          </p:stCondLst>
                                        </p:cTn>
                                        <p:tgtEl>
                                          <p:spTgt spid="6">
                                            <p:txEl>
                                              <p:pRg st="5" end="5"/>
                                            </p:txEl>
                                          </p:spTgt>
                                        </p:tgtEl>
                                      </p:cBhvr>
                                    </p:animEffect>
                                    <p:anim calcmode="lin" valueType="num">
                                      <p:cBhvr>
                                        <p:cTn id="98" dur="1822" tmFilter="0,0; 0.14,0.36; 0.43,0.73; 0.71,0.91; 1.0,1.0">
                                          <p:stCondLst>
                                            <p:cond delay="0"/>
                                          </p:stCondLst>
                                        </p:cTn>
                                        <p:tgtEl>
                                          <p:spTgt spid="6">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6">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6">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6">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6">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6">
                                            <p:txEl>
                                              <p:pRg st="5" end="5"/>
                                            </p:txEl>
                                          </p:spTgt>
                                        </p:tgtEl>
                                      </p:cBhvr>
                                      <p:to x="100000" y="60000"/>
                                    </p:animScale>
                                    <p:animScale>
                                      <p:cBhvr>
                                        <p:cTn id="104" dur="166" decel="50000">
                                          <p:stCondLst>
                                            <p:cond delay="676"/>
                                          </p:stCondLst>
                                        </p:cTn>
                                        <p:tgtEl>
                                          <p:spTgt spid="6">
                                            <p:txEl>
                                              <p:pRg st="5" end="5"/>
                                            </p:txEl>
                                          </p:spTgt>
                                        </p:tgtEl>
                                      </p:cBhvr>
                                      <p:to x="100000" y="100000"/>
                                    </p:animScale>
                                    <p:animScale>
                                      <p:cBhvr>
                                        <p:cTn id="105" dur="26">
                                          <p:stCondLst>
                                            <p:cond delay="1312"/>
                                          </p:stCondLst>
                                        </p:cTn>
                                        <p:tgtEl>
                                          <p:spTgt spid="6">
                                            <p:txEl>
                                              <p:pRg st="5" end="5"/>
                                            </p:txEl>
                                          </p:spTgt>
                                        </p:tgtEl>
                                      </p:cBhvr>
                                      <p:to x="100000" y="80000"/>
                                    </p:animScale>
                                    <p:animScale>
                                      <p:cBhvr>
                                        <p:cTn id="106" dur="166" decel="50000">
                                          <p:stCondLst>
                                            <p:cond delay="1338"/>
                                          </p:stCondLst>
                                        </p:cTn>
                                        <p:tgtEl>
                                          <p:spTgt spid="6">
                                            <p:txEl>
                                              <p:pRg st="5" end="5"/>
                                            </p:txEl>
                                          </p:spTgt>
                                        </p:tgtEl>
                                      </p:cBhvr>
                                      <p:to x="100000" y="100000"/>
                                    </p:animScale>
                                    <p:animScale>
                                      <p:cBhvr>
                                        <p:cTn id="107" dur="26">
                                          <p:stCondLst>
                                            <p:cond delay="1642"/>
                                          </p:stCondLst>
                                        </p:cTn>
                                        <p:tgtEl>
                                          <p:spTgt spid="6">
                                            <p:txEl>
                                              <p:pRg st="5" end="5"/>
                                            </p:txEl>
                                          </p:spTgt>
                                        </p:tgtEl>
                                      </p:cBhvr>
                                      <p:to x="100000" y="90000"/>
                                    </p:animScale>
                                    <p:animScale>
                                      <p:cBhvr>
                                        <p:cTn id="108" dur="166" decel="50000">
                                          <p:stCondLst>
                                            <p:cond delay="1668"/>
                                          </p:stCondLst>
                                        </p:cTn>
                                        <p:tgtEl>
                                          <p:spTgt spid="6">
                                            <p:txEl>
                                              <p:pRg st="5" end="5"/>
                                            </p:txEl>
                                          </p:spTgt>
                                        </p:tgtEl>
                                      </p:cBhvr>
                                      <p:to x="100000" y="100000"/>
                                    </p:animScale>
                                    <p:animScale>
                                      <p:cBhvr>
                                        <p:cTn id="109" dur="26">
                                          <p:stCondLst>
                                            <p:cond delay="1808"/>
                                          </p:stCondLst>
                                        </p:cTn>
                                        <p:tgtEl>
                                          <p:spTgt spid="6">
                                            <p:txEl>
                                              <p:pRg st="5" end="5"/>
                                            </p:txEl>
                                          </p:spTgt>
                                        </p:tgtEl>
                                      </p:cBhvr>
                                      <p:to x="100000" y="95000"/>
                                    </p:animScale>
                                    <p:animScale>
                                      <p:cBhvr>
                                        <p:cTn id="110" dur="166" decel="50000">
                                          <p:stCondLst>
                                            <p:cond delay="1834"/>
                                          </p:stCondLst>
                                        </p:cTn>
                                        <p:tgtEl>
                                          <p:spTgt spid="6">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472B6E-304A-44DC-81DC-57D40A7E8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180"/>
            <a:ext cx="12192000" cy="6883458"/>
          </a:xfrm>
          <a:prstGeom prst="rect">
            <a:avLst/>
          </a:prstGeom>
        </p:spPr>
      </p:pic>
      <p:pic>
        <p:nvPicPr>
          <p:cNvPr id="6" name="Picture 5" descr="Logo, company name&#10;&#10;Description automatically generated">
            <a:extLst>
              <a:ext uri="{FF2B5EF4-FFF2-40B4-BE49-F238E27FC236}">
                <a16:creationId xmlns:a16="http://schemas.microsoft.com/office/drawing/2014/main" id="{2F6AC2BA-F145-464D-B720-B88D410985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6624" y="5531358"/>
            <a:ext cx="1865376" cy="1243584"/>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164E7E72-28A6-4E6E-8A51-49A506D70C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531358"/>
            <a:ext cx="1952625" cy="1114425"/>
          </a:xfrm>
          <a:prstGeom prst="rect">
            <a:avLst/>
          </a:prstGeom>
        </p:spPr>
      </p:pic>
      <p:sp>
        <p:nvSpPr>
          <p:cNvPr id="2" name="Title 1">
            <a:extLst>
              <a:ext uri="{FF2B5EF4-FFF2-40B4-BE49-F238E27FC236}">
                <a16:creationId xmlns:a16="http://schemas.microsoft.com/office/drawing/2014/main" id="{8C320D4D-3E7D-415C-B2BE-FA7DC16D3C55}"/>
              </a:ext>
            </a:extLst>
          </p:cNvPr>
          <p:cNvSpPr>
            <a:spLocks noGrp="1"/>
          </p:cNvSpPr>
          <p:nvPr>
            <p:ph type="title"/>
          </p:nvPr>
        </p:nvSpPr>
        <p:spPr>
          <a:xfrm>
            <a:off x="838200" y="365126"/>
            <a:ext cx="10515600" cy="1243584"/>
          </a:xfrm>
        </p:spPr>
        <p:txBody>
          <a:bodyPr/>
          <a:lstStyle/>
          <a:p>
            <a:r>
              <a:rPr lang="en-US" dirty="0"/>
              <a:t>Who Can’t wait to Ride </a:t>
            </a:r>
            <a:r>
              <a:rPr lang="en-US" dirty="0" err="1"/>
              <a:t>Cont</a:t>
            </a:r>
            <a:r>
              <a:rPr lang="en-US" dirty="0"/>
              <a:t>…..</a:t>
            </a:r>
            <a:endParaRPr lang="en-CA" dirty="0"/>
          </a:p>
        </p:txBody>
      </p:sp>
      <p:sp>
        <p:nvSpPr>
          <p:cNvPr id="3" name="TextBox 2">
            <a:extLst>
              <a:ext uri="{FF2B5EF4-FFF2-40B4-BE49-F238E27FC236}">
                <a16:creationId xmlns:a16="http://schemas.microsoft.com/office/drawing/2014/main" id="{FB3A6CC8-2589-4EE9-B4CA-0C59004EA2F1}"/>
              </a:ext>
            </a:extLst>
          </p:cNvPr>
          <p:cNvSpPr txBox="1"/>
          <p:nvPr/>
        </p:nvSpPr>
        <p:spPr>
          <a:xfrm>
            <a:off x="5009322" y="1451338"/>
            <a:ext cx="6450496" cy="2677656"/>
          </a:xfrm>
          <a:prstGeom prst="rect">
            <a:avLst/>
          </a:prstGeom>
          <a:noFill/>
        </p:spPr>
        <p:txBody>
          <a:bodyPr wrap="square" rtlCol="0">
            <a:spAutoFit/>
          </a:bodyPr>
          <a:lstStyle/>
          <a:p>
            <a:r>
              <a:rPr lang="en-US" sz="2400" dirty="0"/>
              <a:t>Wear the right gear. Although some of our Spring afternoons are going to be quite warm make sure you bring appropriate gear if you are riding into the evening. Being cold will sap your energy and attention and you can expect your response time will decrease. Also, make sure your boots give you a good grip on cold pavement</a:t>
            </a:r>
          </a:p>
        </p:txBody>
      </p:sp>
    </p:spTree>
    <p:extLst>
      <p:ext uri="{BB962C8B-B14F-4D97-AF65-F5344CB8AC3E}">
        <p14:creationId xmlns:p14="http://schemas.microsoft.com/office/powerpoint/2010/main" val="1071240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472B6E-304A-44DC-81DC-57D40A7E8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032"/>
            <a:ext cx="12192000" cy="6883458"/>
          </a:xfrm>
          <a:prstGeom prst="rect">
            <a:avLst/>
          </a:prstGeom>
        </p:spPr>
      </p:pic>
      <p:pic>
        <p:nvPicPr>
          <p:cNvPr id="6" name="Picture 5" descr="Logo, company name&#10;&#10;Description automatically generated">
            <a:extLst>
              <a:ext uri="{FF2B5EF4-FFF2-40B4-BE49-F238E27FC236}">
                <a16:creationId xmlns:a16="http://schemas.microsoft.com/office/drawing/2014/main" id="{2F6AC2BA-F145-464D-B720-B88D410985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6624" y="5531358"/>
            <a:ext cx="1865376" cy="1243584"/>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164E7E72-28A6-4E6E-8A51-49A506D70C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43575"/>
            <a:ext cx="1952625" cy="1114425"/>
          </a:xfrm>
          <a:prstGeom prst="rect">
            <a:avLst/>
          </a:prstGeom>
        </p:spPr>
      </p:pic>
      <p:sp>
        <p:nvSpPr>
          <p:cNvPr id="2" name="Title 1">
            <a:extLst>
              <a:ext uri="{FF2B5EF4-FFF2-40B4-BE49-F238E27FC236}">
                <a16:creationId xmlns:a16="http://schemas.microsoft.com/office/drawing/2014/main" id="{8C320D4D-3E7D-415C-B2BE-FA7DC16D3C55}"/>
              </a:ext>
            </a:extLst>
          </p:cNvPr>
          <p:cNvSpPr>
            <a:spLocks noGrp="1"/>
          </p:cNvSpPr>
          <p:nvPr>
            <p:ph type="title"/>
          </p:nvPr>
        </p:nvSpPr>
        <p:spPr>
          <a:xfrm>
            <a:off x="838200" y="365126"/>
            <a:ext cx="10515600" cy="1243584"/>
          </a:xfrm>
        </p:spPr>
        <p:txBody>
          <a:bodyPr/>
          <a:lstStyle/>
          <a:p>
            <a:r>
              <a:rPr lang="en-US" dirty="0"/>
              <a:t>Who Can’t wait to Ride </a:t>
            </a:r>
            <a:r>
              <a:rPr lang="en-US" dirty="0" err="1"/>
              <a:t>Cont</a:t>
            </a:r>
            <a:r>
              <a:rPr lang="en-US" dirty="0"/>
              <a:t>…..</a:t>
            </a:r>
            <a:endParaRPr lang="en-CA" dirty="0"/>
          </a:p>
        </p:txBody>
      </p:sp>
      <p:sp>
        <p:nvSpPr>
          <p:cNvPr id="3" name="TextBox 2">
            <a:extLst>
              <a:ext uri="{FF2B5EF4-FFF2-40B4-BE49-F238E27FC236}">
                <a16:creationId xmlns:a16="http://schemas.microsoft.com/office/drawing/2014/main" id="{FB3A6CC8-2589-4EE9-B4CA-0C59004EA2F1}"/>
              </a:ext>
            </a:extLst>
          </p:cNvPr>
          <p:cNvSpPr txBox="1"/>
          <p:nvPr/>
        </p:nvSpPr>
        <p:spPr>
          <a:xfrm>
            <a:off x="4989443" y="1699591"/>
            <a:ext cx="6450496" cy="2677656"/>
          </a:xfrm>
          <a:prstGeom prst="rect">
            <a:avLst/>
          </a:prstGeom>
          <a:noFill/>
        </p:spPr>
        <p:txBody>
          <a:bodyPr wrap="square" rtlCol="0">
            <a:spAutoFit/>
          </a:bodyPr>
          <a:lstStyle/>
          <a:p>
            <a:r>
              <a:rPr lang="en-US" sz="2400"/>
              <a:t>Increase your visibility to other drivers. Have a look at your regular gear and consider wearing more visible colours. If you’re in the market for new gear consider adding a highly visible rain jacket to your shopping list. Another idea is to add an emergency vest to an emergency kit (if you carry one</a:t>
            </a:r>
          </a:p>
        </p:txBody>
      </p:sp>
    </p:spTree>
    <p:extLst>
      <p:ext uri="{BB962C8B-B14F-4D97-AF65-F5344CB8AC3E}">
        <p14:creationId xmlns:p14="http://schemas.microsoft.com/office/powerpoint/2010/main" val="1165749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472B6E-304A-44DC-81DC-57D40A7E8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032"/>
            <a:ext cx="12192000" cy="6883458"/>
          </a:xfrm>
          <a:prstGeom prst="rect">
            <a:avLst/>
          </a:prstGeom>
        </p:spPr>
      </p:pic>
      <p:pic>
        <p:nvPicPr>
          <p:cNvPr id="6" name="Picture 5" descr="Logo, company name&#10;&#10;Description automatically generated">
            <a:extLst>
              <a:ext uri="{FF2B5EF4-FFF2-40B4-BE49-F238E27FC236}">
                <a16:creationId xmlns:a16="http://schemas.microsoft.com/office/drawing/2014/main" id="{2F6AC2BA-F145-464D-B720-B88D410985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6624" y="5531358"/>
            <a:ext cx="1865376" cy="1243584"/>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164E7E72-28A6-4E6E-8A51-49A506D70C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43575"/>
            <a:ext cx="1952625" cy="1114425"/>
          </a:xfrm>
          <a:prstGeom prst="rect">
            <a:avLst/>
          </a:prstGeom>
        </p:spPr>
      </p:pic>
      <p:sp>
        <p:nvSpPr>
          <p:cNvPr id="2" name="Title 1">
            <a:extLst>
              <a:ext uri="{FF2B5EF4-FFF2-40B4-BE49-F238E27FC236}">
                <a16:creationId xmlns:a16="http://schemas.microsoft.com/office/drawing/2014/main" id="{8C320D4D-3E7D-415C-B2BE-FA7DC16D3C55}"/>
              </a:ext>
            </a:extLst>
          </p:cNvPr>
          <p:cNvSpPr>
            <a:spLocks noGrp="1"/>
          </p:cNvSpPr>
          <p:nvPr>
            <p:ph type="title"/>
          </p:nvPr>
        </p:nvSpPr>
        <p:spPr>
          <a:xfrm>
            <a:off x="838200" y="365126"/>
            <a:ext cx="10515600" cy="1243584"/>
          </a:xfrm>
        </p:spPr>
        <p:txBody>
          <a:bodyPr/>
          <a:lstStyle/>
          <a:p>
            <a:r>
              <a:rPr lang="en-US" dirty="0"/>
              <a:t>Who Can’t wait to Ride </a:t>
            </a:r>
            <a:r>
              <a:rPr lang="en-US" dirty="0" err="1"/>
              <a:t>Cont</a:t>
            </a:r>
            <a:r>
              <a:rPr lang="en-US" dirty="0"/>
              <a:t>…..</a:t>
            </a:r>
            <a:endParaRPr lang="en-CA" dirty="0"/>
          </a:p>
        </p:txBody>
      </p:sp>
      <p:sp>
        <p:nvSpPr>
          <p:cNvPr id="3" name="TextBox 2">
            <a:extLst>
              <a:ext uri="{FF2B5EF4-FFF2-40B4-BE49-F238E27FC236}">
                <a16:creationId xmlns:a16="http://schemas.microsoft.com/office/drawing/2014/main" id="{FB3A6CC8-2589-4EE9-B4CA-0C59004EA2F1}"/>
              </a:ext>
            </a:extLst>
          </p:cNvPr>
          <p:cNvSpPr txBox="1"/>
          <p:nvPr/>
        </p:nvSpPr>
        <p:spPr>
          <a:xfrm>
            <a:off x="4989443" y="1699591"/>
            <a:ext cx="6450496" cy="2677656"/>
          </a:xfrm>
          <a:prstGeom prst="rect">
            <a:avLst/>
          </a:prstGeom>
          <a:noFill/>
        </p:spPr>
        <p:txBody>
          <a:bodyPr wrap="square" rtlCol="0">
            <a:spAutoFit/>
          </a:bodyPr>
          <a:lstStyle/>
          <a:p>
            <a:r>
              <a:rPr lang="en-US" sz="2400"/>
              <a:t>Keep an eye on your surroundings and other motorists. Watching your mirrors when stopped in traffic can give you valuable moments to get away from a bad situation. Flashing your brakes can be a useful attention-getter. Also, when stopped in traffic, don’t stop so close to the car ahead that you can’t make an evasive maneuver</a:t>
            </a:r>
          </a:p>
        </p:txBody>
      </p:sp>
    </p:spTree>
    <p:extLst>
      <p:ext uri="{BB962C8B-B14F-4D97-AF65-F5344CB8AC3E}">
        <p14:creationId xmlns:p14="http://schemas.microsoft.com/office/powerpoint/2010/main" val="229930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472B6E-304A-44DC-81DC-57D40A7E8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032"/>
            <a:ext cx="12192000" cy="6883458"/>
          </a:xfrm>
          <a:prstGeom prst="rect">
            <a:avLst/>
          </a:prstGeom>
        </p:spPr>
      </p:pic>
      <p:pic>
        <p:nvPicPr>
          <p:cNvPr id="6" name="Picture 5" descr="Logo, company name&#10;&#10;Description automatically generated">
            <a:extLst>
              <a:ext uri="{FF2B5EF4-FFF2-40B4-BE49-F238E27FC236}">
                <a16:creationId xmlns:a16="http://schemas.microsoft.com/office/drawing/2014/main" id="{2F6AC2BA-F145-464D-B720-B88D410985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6624" y="5531358"/>
            <a:ext cx="1865376" cy="1243584"/>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164E7E72-28A6-4E6E-8A51-49A506D70C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43575"/>
            <a:ext cx="1952625" cy="1114425"/>
          </a:xfrm>
          <a:prstGeom prst="rect">
            <a:avLst/>
          </a:prstGeom>
        </p:spPr>
      </p:pic>
      <p:sp>
        <p:nvSpPr>
          <p:cNvPr id="2" name="Title 1">
            <a:extLst>
              <a:ext uri="{FF2B5EF4-FFF2-40B4-BE49-F238E27FC236}">
                <a16:creationId xmlns:a16="http://schemas.microsoft.com/office/drawing/2014/main" id="{8C320D4D-3E7D-415C-B2BE-FA7DC16D3C55}"/>
              </a:ext>
            </a:extLst>
          </p:cNvPr>
          <p:cNvSpPr>
            <a:spLocks noGrp="1"/>
          </p:cNvSpPr>
          <p:nvPr>
            <p:ph type="title"/>
          </p:nvPr>
        </p:nvSpPr>
        <p:spPr>
          <a:xfrm>
            <a:off x="838200" y="365126"/>
            <a:ext cx="10515600" cy="1243584"/>
          </a:xfrm>
        </p:spPr>
        <p:txBody>
          <a:bodyPr/>
          <a:lstStyle/>
          <a:p>
            <a:r>
              <a:rPr lang="en-US" dirty="0"/>
              <a:t>Who Can’t wait to Ride </a:t>
            </a:r>
            <a:r>
              <a:rPr lang="en-US" dirty="0" err="1"/>
              <a:t>Cont</a:t>
            </a:r>
            <a:r>
              <a:rPr lang="en-US" dirty="0"/>
              <a:t>…..</a:t>
            </a:r>
            <a:endParaRPr lang="en-CA" dirty="0"/>
          </a:p>
        </p:txBody>
      </p:sp>
      <p:sp>
        <p:nvSpPr>
          <p:cNvPr id="3" name="TextBox 2">
            <a:extLst>
              <a:ext uri="{FF2B5EF4-FFF2-40B4-BE49-F238E27FC236}">
                <a16:creationId xmlns:a16="http://schemas.microsoft.com/office/drawing/2014/main" id="{FB3A6CC8-2589-4EE9-B4CA-0C59004EA2F1}"/>
              </a:ext>
            </a:extLst>
          </p:cNvPr>
          <p:cNvSpPr txBox="1"/>
          <p:nvPr/>
        </p:nvSpPr>
        <p:spPr>
          <a:xfrm>
            <a:off x="4989443" y="1699591"/>
            <a:ext cx="6450496" cy="1200329"/>
          </a:xfrm>
          <a:prstGeom prst="rect">
            <a:avLst/>
          </a:prstGeom>
          <a:noFill/>
        </p:spPr>
        <p:txBody>
          <a:bodyPr wrap="square" rtlCol="0">
            <a:spAutoFit/>
          </a:bodyPr>
          <a:lstStyle/>
          <a:p>
            <a:r>
              <a:rPr lang="en-US" sz="2400"/>
              <a:t>Whenever possible, make eye contact with other drivers; the same holds with pedestrians who may step in front of you</a:t>
            </a:r>
          </a:p>
        </p:txBody>
      </p:sp>
    </p:spTree>
    <p:extLst>
      <p:ext uri="{BB962C8B-B14F-4D97-AF65-F5344CB8AC3E}">
        <p14:creationId xmlns:p14="http://schemas.microsoft.com/office/powerpoint/2010/main" val="2244797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811</Words>
  <Application>Microsoft Office PowerPoint</Application>
  <PresentationFormat>Widescreen</PresentationFormat>
  <Paragraphs>44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Spring Tips for Riding Season</vt:lpstr>
      <vt:lpstr>Who Can’t wait to Ride Cont…</vt:lpstr>
      <vt:lpstr>Who Can’t wait to Ride Cont…..</vt:lpstr>
      <vt:lpstr>PowerPoint Presentation</vt:lpstr>
      <vt:lpstr>Who Can’t wait to Ride Cont…..</vt:lpstr>
      <vt:lpstr>Who Can’t wait to Ride Cont…..</vt:lpstr>
      <vt:lpstr>Who Can’t wait to Ride Cont…..</vt:lpstr>
      <vt:lpstr>Who Can’t wait to Ride Cont…..</vt:lpstr>
      <vt:lpstr>Who Can’t wait to Ride Cont…..</vt:lpstr>
      <vt:lpstr>Who Can’t wait to Ride Cont…..</vt:lpstr>
      <vt:lpstr>Who Can’t wait to Ride Cont…..</vt:lpstr>
      <vt:lpstr>Who Can’t wait to Ride Cont…..</vt:lpstr>
      <vt:lpstr>Who Can’t wait to Ride Cont…..</vt:lpstr>
      <vt:lpstr>Who Can’t wait to Ride Cont…..</vt:lpstr>
      <vt:lpstr>Who Can’t wait to Ride Cont…..</vt:lpstr>
      <vt:lpstr>Ride Safe and have fun!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Rainey, Peter</dc:creator>
  <cp:lastModifiedBy>Rainey, Peter</cp:lastModifiedBy>
  <cp:revision>11</cp:revision>
  <dcterms:created xsi:type="dcterms:W3CDTF">2023-03-22T22:36:08Z</dcterms:created>
  <dcterms:modified xsi:type="dcterms:W3CDTF">2023-04-14T02:18:15Z</dcterms:modified>
</cp:coreProperties>
</file>