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69" r:id="rId4"/>
    <p:sldId id="270" r:id="rId5"/>
    <p:sldId id="283" r:id="rId6"/>
    <p:sldId id="272" r:id="rId7"/>
    <p:sldId id="273" r:id="rId8"/>
    <p:sldId id="274" r:id="rId9"/>
    <p:sldId id="275" r:id="rId10"/>
    <p:sldId id="276" r:id="rId11"/>
    <p:sldId id="277" r:id="rId12"/>
    <p:sldId id="278" r:id="rId13"/>
    <p:sldId id="279" r:id="rId14"/>
    <p:sldId id="280" r:id="rId15"/>
    <p:sldId id="281" r:id="rId16"/>
    <p:sldId id="282"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iney, Peter" initials="RP" lastIdx="1" clrIdx="0">
    <p:extLst>
      <p:ext uri="{19B8F6BF-5375-455C-9EA6-DF929625EA0E}">
        <p15:presenceInfo xmlns:p15="http://schemas.microsoft.com/office/powerpoint/2012/main" userId="S::Peter.Rainey@ipexna.com::3bcc2e8f-3956-46ac-b554-1a47741bf8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72"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3-22T15:51:44.512" idx="1">
    <p:pos x="7680" y="-16"/>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44512-4B2F-4984-A31C-5DF5747E58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A71513F-03F2-4958-B337-F9F0ED47B4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74981FB-3612-4E13-BBF1-2D573579D89F}"/>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5" name="Footer Placeholder 4">
            <a:extLst>
              <a:ext uri="{FF2B5EF4-FFF2-40B4-BE49-F238E27FC236}">
                <a16:creationId xmlns:a16="http://schemas.microsoft.com/office/drawing/2014/main" id="{023F0D82-B965-4974-84D8-01E4292C2F0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41A6EEE-AC12-46DB-B89F-862DA7CC8221}"/>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302445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98804-6AE5-4FB4-94B4-9D8EE715D2B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25DA81C-A1AD-4956-8B24-E0E5D000AE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FA9DFEB-AC5E-4B0D-A215-1E0C6C88D3BC}"/>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5" name="Footer Placeholder 4">
            <a:extLst>
              <a:ext uri="{FF2B5EF4-FFF2-40B4-BE49-F238E27FC236}">
                <a16:creationId xmlns:a16="http://schemas.microsoft.com/office/drawing/2014/main" id="{B1CBF1E1-170E-4E66-A6D7-24CFD9BE545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D4692CC-BBB1-402D-92B6-7A2E58AF4158}"/>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246719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A9D90F-3BFE-4F2D-B751-6E10911392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C685ED6-709B-47C9-B506-E65D6DA19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3E41795-01E8-4852-8EC5-1B9BE0626E33}"/>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5" name="Footer Placeholder 4">
            <a:extLst>
              <a:ext uri="{FF2B5EF4-FFF2-40B4-BE49-F238E27FC236}">
                <a16:creationId xmlns:a16="http://schemas.microsoft.com/office/drawing/2014/main" id="{4EDE2D02-A783-484F-8457-41724804788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8799E09-1DD3-46B3-BDA2-3A797DC7F4A9}"/>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1226282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83203-2F8E-4359-927B-5D984D156B2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87BF20B-A180-48DE-A58B-63359CD7C7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8D70705-1A15-40EC-A3E1-B37251C73C0C}"/>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5" name="Footer Placeholder 4">
            <a:extLst>
              <a:ext uri="{FF2B5EF4-FFF2-40B4-BE49-F238E27FC236}">
                <a16:creationId xmlns:a16="http://schemas.microsoft.com/office/drawing/2014/main" id="{54176A97-79E5-49BC-97E9-0A71BE78144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EB1EC58-1D12-4379-A247-1A89AA198519}"/>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2091698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1BD89-FA3C-4BEC-B2C4-0BE93BE560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57F055-2B1A-4F27-A994-82A494E3E5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26A67F-8A55-428D-9B34-4A29034683C4}"/>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5" name="Footer Placeholder 4">
            <a:extLst>
              <a:ext uri="{FF2B5EF4-FFF2-40B4-BE49-F238E27FC236}">
                <a16:creationId xmlns:a16="http://schemas.microsoft.com/office/drawing/2014/main" id="{71D54B3B-7E20-4385-8315-0FCB9A31C6B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7315B39-1E1E-4E37-B594-14EDD69F023F}"/>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2432383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5EF45-2BD5-4C63-81D4-7650EE37F29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7CA1A51-99C9-4218-815F-6DDC1D4283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8F89D61-1798-4509-9DCD-6F44E5A4AD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B548758-0CCF-4882-8608-19E2CF1D1C7A}"/>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6" name="Footer Placeholder 5">
            <a:extLst>
              <a:ext uri="{FF2B5EF4-FFF2-40B4-BE49-F238E27FC236}">
                <a16:creationId xmlns:a16="http://schemas.microsoft.com/office/drawing/2014/main" id="{2347758D-6F1B-4FD2-949E-767984FE985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DA39934-C714-4FDA-8B51-52F38845226D}"/>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3852036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E8581-0F7D-4F1A-B150-0A475119FA6E}"/>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65BDFAF-6707-43A8-8E8F-20438CC5D3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A532AD-0A97-4AC2-B4C1-3C32E0E94D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2833681-2B48-4E6F-86CF-170816A1F7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AB1832-A240-4441-842A-51F3E3ECF8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E3EDA0F-9DAE-4FDF-BCE7-276DA734AED0}"/>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8" name="Footer Placeholder 7">
            <a:extLst>
              <a:ext uri="{FF2B5EF4-FFF2-40B4-BE49-F238E27FC236}">
                <a16:creationId xmlns:a16="http://schemas.microsoft.com/office/drawing/2014/main" id="{84E70C2E-FF50-412B-8FF5-826C9159E66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C6609571-0EA1-4F89-B925-934223717E13}"/>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1247331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60D34-D5D7-4A57-94E8-DE4AB7F9614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D6A2316-C640-44D1-B2E3-4AC970CFB7D7}"/>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4" name="Footer Placeholder 3">
            <a:extLst>
              <a:ext uri="{FF2B5EF4-FFF2-40B4-BE49-F238E27FC236}">
                <a16:creationId xmlns:a16="http://schemas.microsoft.com/office/drawing/2014/main" id="{CC98DEC7-BAD9-4B07-90F4-61B65A99C31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87DD900-26B9-4EDE-8A99-CA6DD9A53CBF}"/>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263758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DEFF7E-FEBA-4129-97DC-53468FB93996}"/>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3" name="Footer Placeholder 2">
            <a:extLst>
              <a:ext uri="{FF2B5EF4-FFF2-40B4-BE49-F238E27FC236}">
                <a16:creationId xmlns:a16="http://schemas.microsoft.com/office/drawing/2014/main" id="{2F220BEA-9F51-4A9A-9069-6671F6AA269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74A526A2-0694-4129-889B-E6BCB0F68FF3}"/>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94803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6A865-63D6-42B3-9CF0-F93BDF09BE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0948338-27F4-4E4B-A8E9-BF6A9754BD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A4D201F-416B-4021-888C-E3985D6AEC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A1F998-9792-4C7E-B5C8-34506F4F5812}"/>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6" name="Footer Placeholder 5">
            <a:extLst>
              <a:ext uri="{FF2B5EF4-FFF2-40B4-BE49-F238E27FC236}">
                <a16:creationId xmlns:a16="http://schemas.microsoft.com/office/drawing/2014/main" id="{64C5317F-D22D-49BF-90E1-CA4980BB7B3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57B7EE4-1932-41D2-AE33-385A4C292E34}"/>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390855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546CD-DDEC-41DF-9F57-DAB3FE4BAE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E80DA69-C7DD-47B5-8430-46372CCB9B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4F5B0A4-85D9-4FBC-A844-355943197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099D53-B99C-45D1-B143-E2422B26716D}"/>
              </a:ext>
            </a:extLst>
          </p:cNvPr>
          <p:cNvSpPr>
            <a:spLocks noGrp="1"/>
          </p:cNvSpPr>
          <p:nvPr>
            <p:ph type="dt" sz="half" idx="10"/>
          </p:nvPr>
        </p:nvSpPr>
        <p:spPr/>
        <p:txBody>
          <a:bodyPr/>
          <a:lstStyle/>
          <a:p>
            <a:fld id="{BC4E09F0-DE97-49BA-9938-9C9FE0C46727}" type="datetimeFigureOut">
              <a:rPr lang="en-CA" smtClean="0"/>
              <a:t>2023-04-13</a:t>
            </a:fld>
            <a:endParaRPr lang="en-CA"/>
          </a:p>
        </p:txBody>
      </p:sp>
      <p:sp>
        <p:nvSpPr>
          <p:cNvPr id="6" name="Footer Placeholder 5">
            <a:extLst>
              <a:ext uri="{FF2B5EF4-FFF2-40B4-BE49-F238E27FC236}">
                <a16:creationId xmlns:a16="http://schemas.microsoft.com/office/drawing/2014/main" id="{30EDBF8F-F2F1-4A29-B4C3-2F6DBF8E2D4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19FA530-E32D-46C5-8D9B-10B731B0FF48}"/>
              </a:ext>
            </a:extLst>
          </p:cNvPr>
          <p:cNvSpPr>
            <a:spLocks noGrp="1"/>
          </p:cNvSpPr>
          <p:nvPr>
            <p:ph type="sldNum" sz="quarter" idx="12"/>
          </p:nvPr>
        </p:nvSpPr>
        <p:spPr/>
        <p:txBody>
          <a:bodyPr/>
          <a:lstStyle/>
          <a:p>
            <a:fld id="{9F117193-0B18-4419-8EC0-6A5F08691652}" type="slidenum">
              <a:rPr lang="en-CA" smtClean="0"/>
              <a:t>‹#›</a:t>
            </a:fld>
            <a:endParaRPr lang="en-CA"/>
          </a:p>
        </p:txBody>
      </p:sp>
    </p:spTree>
    <p:extLst>
      <p:ext uri="{BB962C8B-B14F-4D97-AF65-F5344CB8AC3E}">
        <p14:creationId xmlns:p14="http://schemas.microsoft.com/office/powerpoint/2010/main" val="224741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2FD0D7-36A1-43C3-8D4C-327E11D5FB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EFD41E4-6F78-40D8-9C19-E865D2A120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9621521-E4DE-4A7F-A7F2-5B9F41320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E09F0-DE97-49BA-9938-9C9FE0C46727}" type="datetimeFigureOut">
              <a:rPr lang="en-CA" smtClean="0"/>
              <a:t>2023-04-13</a:t>
            </a:fld>
            <a:endParaRPr lang="en-CA"/>
          </a:p>
        </p:txBody>
      </p:sp>
      <p:sp>
        <p:nvSpPr>
          <p:cNvPr id="5" name="Footer Placeholder 4">
            <a:extLst>
              <a:ext uri="{FF2B5EF4-FFF2-40B4-BE49-F238E27FC236}">
                <a16:creationId xmlns:a16="http://schemas.microsoft.com/office/drawing/2014/main" id="{396FFDC1-27C9-4F58-8BEB-5CECD22B3F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3FB89B6-0F23-4964-9590-79DC7F7F9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117193-0B18-4419-8EC0-6A5F08691652}" type="slidenum">
              <a:rPr lang="en-CA" smtClean="0"/>
              <a:t>‹#›</a:t>
            </a:fld>
            <a:endParaRPr lang="en-CA"/>
          </a:p>
        </p:txBody>
      </p:sp>
    </p:spTree>
    <p:extLst>
      <p:ext uri="{BB962C8B-B14F-4D97-AF65-F5344CB8AC3E}">
        <p14:creationId xmlns:p14="http://schemas.microsoft.com/office/powerpoint/2010/main" val="2854541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17.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3.jp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comments" Target="../comments/comment1.xml"/><Relationship Id="rId4" Type="http://schemas.openxmlformats.org/officeDocument/2006/relationships/image" Target="../media/image2.jfif"/></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7165994-B6AC-459D-A134-468B40F22B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A picture containing text, clipart&#10;&#10;Description automatically generated">
            <a:extLst>
              <a:ext uri="{FF2B5EF4-FFF2-40B4-BE49-F238E27FC236}">
                <a16:creationId xmlns:a16="http://schemas.microsoft.com/office/drawing/2014/main" id="{94FB7060-1DCC-4481-80B5-72C33EA9EE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10" name="TextBox 9">
            <a:extLst>
              <a:ext uri="{FF2B5EF4-FFF2-40B4-BE49-F238E27FC236}">
                <a16:creationId xmlns:a16="http://schemas.microsoft.com/office/drawing/2014/main" id="{160E0834-4C5C-4FDB-A2A3-037CBE5AD91C}"/>
              </a:ext>
            </a:extLst>
          </p:cNvPr>
          <p:cNvSpPr txBox="1"/>
          <p:nvPr/>
        </p:nvSpPr>
        <p:spPr>
          <a:xfrm>
            <a:off x="294640" y="548640"/>
            <a:ext cx="9083040" cy="1292662"/>
          </a:xfrm>
          <a:prstGeom prst="rect">
            <a:avLst/>
          </a:prstGeom>
          <a:noFill/>
        </p:spPr>
        <p:txBody>
          <a:bodyPr wrap="square" rtlCol="0">
            <a:spAutoFit/>
          </a:bodyPr>
          <a:lstStyle/>
          <a:p>
            <a:r>
              <a:rPr lang="en-US" sz="6000" b="1" dirty="0">
                <a:solidFill>
                  <a:schemeClr val="bg1"/>
                </a:solidFill>
              </a:rPr>
              <a:t>Langley HOG Chapter #9043</a:t>
            </a:r>
          </a:p>
          <a:p>
            <a:endParaRPr lang="en-CA" dirty="0"/>
          </a:p>
        </p:txBody>
      </p:sp>
      <p:sp>
        <p:nvSpPr>
          <p:cNvPr id="11" name="TextBox 10">
            <a:extLst>
              <a:ext uri="{FF2B5EF4-FFF2-40B4-BE49-F238E27FC236}">
                <a16:creationId xmlns:a16="http://schemas.microsoft.com/office/drawing/2014/main" id="{B5D7EC0A-C3B0-43D3-BE4F-08661CF2D97A}"/>
              </a:ext>
            </a:extLst>
          </p:cNvPr>
          <p:cNvSpPr txBox="1"/>
          <p:nvPr/>
        </p:nvSpPr>
        <p:spPr>
          <a:xfrm>
            <a:off x="371474" y="1625292"/>
            <a:ext cx="4010025" cy="830997"/>
          </a:xfrm>
          <a:prstGeom prst="rect">
            <a:avLst/>
          </a:prstGeom>
          <a:noFill/>
        </p:spPr>
        <p:txBody>
          <a:bodyPr wrap="square" rtlCol="0">
            <a:spAutoFit/>
          </a:bodyPr>
          <a:lstStyle/>
          <a:p>
            <a:r>
              <a:rPr lang="en-US" sz="2400" b="1" dirty="0">
                <a:solidFill>
                  <a:schemeClr val="bg1"/>
                </a:solidFill>
              </a:rPr>
              <a:t>April 18, 2023</a:t>
            </a:r>
          </a:p>
          <a:p>
            <a:r>
              <a:rPr lang="en-US" sz="2400" b="1" dirty="0">
                <a:solidFill>
                  <a:schemeClr val="bg1"/>
                </a:solidFill>
              </a:rPr>
              <a:t>Barnes Harley Davidson</a:t>
            </a:r>
            <a:endParaRPr lang="en-CA" sz="2400" b="1" dirty="0">
              <a:solidFill>
                <a:schemeClr val="bg1"/>
              </a:solidFill>
            </a:endParaRPr>
          </a:p>
        </p:txBody>
      </p:sp>
      <p:pic>
        <p:nvPicPr>
          <p:cNvPr id="13" name="Picture 12" descr="Logo, company name&#10;&#10;Description automatically generated">
            <a:extLst>
              <a:ext uri="{FF2B5EF4-FFF2-40B4-BE49-F238E27FC236}">
                <a16:creationId xmlns:a16="http://schemas.microsoft.com/office/drawing/2014/main" id="{430ABDF1-D064-41AF-8EB1-86E7FE872CE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sp>
        <p:nvSpPr>
          <p:cNvPr id="2" name="TextBox 1">
            <a:extLst>
              <a:ext uri="{FF2B5EF4-FFF2-40B4-BE49-F238E27FC236}">
                <a16:creationId xmlns:a16="http://schemas.microsoft.com/office/drawing/2014/main" id="{681C419D-7135-4F9A-9ED6-C5A540A219E5}"/>
              </a:ext>
            </a:extLst>
          </p:cNvPr>
          <p:cNvSpPr txBox="1"/>
          <p:nvPr/>
        </p:nvSpPr>
        <p:spPr>
          <a:xfrm>
            <a:off x="4953000" y="1841302"/>
            <a:ext cx="4943475" cy="523220"/>
          </a:xfrm>
          <a:prstGeom prst="rect">
            <a:avLst/>
          </a:prstGeom>
          <a:noFill/>
        </p:spPr>
        <p:txBody>
          <a:bodyPr wrap="square" rtlCol="0">
            <a:spAutoFit/>
          </a:bodyPr>
          <a:lstStyle/>
          <a:p>
            <a:r>
              <a:rPr lang="en-US" sz="2800" dirty="0"/>
              <a:t>Spring Riding</a:t>
            </a:r>
            <a:endParaRPr lang="en-CA" sz="2800" dirty="0"/>
          </a:p>
        </p:txBody>
      </p:sp>
    </p:spTree>
    <p:extLst>
      <p:ext uri="{BB962C8B-B14F-4D97-AF65-F5344CB8AC3E}">
        <p14:creationId xmlns:p14="http://schemas.microsoft.com/office/powerpoint/2010/main" val="653789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1569660"/>
          </a:xfrm>
          <a:prstGeom prst="rect">
            <a:avLst/>
          </a:prstGeom>
          <a:noFill/>
        </p:spPr>
        <p:txBody>
          <a:bodyPr wrap="square" rtlCol="0">
            <a:spAutoFit/>
          </a:bodyPr>
          <a:lstStyle/>
          <a:p>
            <a:r>
              <a:rPr lang="en-US" sz="2400"/>
              <a:t>Remember that your skills as a motorcyclist are rusty after a long winter. Consider spending a little time at a parking lot practicing slow-speed manoeuvres and threshold braking and cones</a:t>
            </a:r>
          </a:p>
        </p:txBody>
      </p:sp>
    </p:spTree>
    <p:extLst>
      <p:ext uri="{BB962C8B-B14F-4D97-AF65-F5344CB8AC3E}">
        <p14:creationId xmlns:p14="http://schemas.microsoft.com/office/powerpoint/2010/main" val="2097309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954107"/>
          </a:xfrm>
          <a:prstGeom prst="rect">
            <a:avLst/>
          </a:prstGeom>
          <a:noFill/>
        </p:spPr>
        <p:txBody>
          <a:bodyPr wrap="square" rtlCol="0">
            <a:spAutoFit/>
          </a:bodyPr>
          <a:lstStyle/>
          <a:p>
            <a:r>
              <a:rPr lang="en-US" sz="2800"/>
              <a:t>The Spring also brings a few extra road hazards with it</a:t>
            </a:r>
          </a:p>
        </p:txBody>
      </p:sp>
      <p:sp>
        <p:nvSpPr>
          <p:cNvPr id="4" name="TextBox 3">
            <a:extLst>
              <a:ext uri="{FF2B5EF4-FFF2-40B4-BE49-F238E27FC236}">
                <a16:creationId xmlns:a16="http://schemas.microsoft.com/office/drawing/2014/main" id="{A3EFF366-6827-46F2-82DB-76E9CC36B603}"/>
              </a:ext>
            </a:extLst>
          </p:cNvPr>
          <p:cNvSpPr txBox="1"/>
          <p:nvPr/>
        </p:nvSpPr>
        <p:spPr>
          <a:xfrm>
            <a:off x="5744817" y="3011557"/>
            <a:ext cx="5608983" cy="461665"/>
          </a:xfrm>
          <a:prstGeom prst="rect">
            <a:avLst/>
          </a:prstGeom>
          <a:noFill/>
        </p:spPr>
        <p:txBody>
          <a:bodyPr wrap="square" rtlCol="0">
            <a:spAutoFit/>
          </a:bodyPr>
          <a:lstStyle/>
          <a:p>
            <a:r>
              <a:rPr lang="en-US" sz="2400" b="1" u="sng"/>
              <a:t>Spring Road Hazards To Watch Out For</a:t>
            </a:r>
            <a:endParaRPr lang="en-CA" sz="2400" dirty="0"/>
          </a:p>
        </p:txBody>
      </p:sp>
    </p:spTree>
    <p:extLst>
      <p:ext uri="{BB962C8B-B14F-4D97-AF65-F5344CB8AC3E}">
        <p14:creationId xmlns:p14="http://schemas.microsoft.com/office/powerpoint/2010/main" val="349949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1938992"/>
          </a:xfrm>
          <a:prstGeom prst="rect">
            <a:avLst/>
          </a:prstGeom>
          <a:noFill/>
        </p:spPr>
        <p:txBody>
          <a:bodyPr wrap="square" rtlCol="0">
            <a:spAutoFit/>
          </a:bodyPr>
          <a:lstStyle/>
          <a:p>
            <a:r>
              <a:rPr lang="en-US" sz="2400"/>
              <a:t>Spring brings with it road hazards in greater abundance than other times of the year.  Keep a constant eye out and allow plenty of space between you and the car ahead to give you more reaction time.   Watch for:</a:t>
            </a:r>
            <a:endParaRPr lang="en-US" sz="2400" dirty="0"/>
          </a:p>
        </p:txBody>
      </p:sp>
    </p:spTree>
    <p:extLst>
      <p:ext uri="{BB962C8B-B14F-4D97-AF65-F5344CB8AC3E}">
        <p14:creationId xmlns:p14="http://schemas.microsoft.com/office/powerpoint/2010/main" val="3454191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830997"/>
          </a:xfrm>
          <a:prstGeom prst="rect">
            <a:avLst/>
          </a:prstGeom>
          <a:noFill/>
        </p:spPr>
        <p:txBody>
          <a:bodyPr wrap="square" rtlCol="0">
            <a:spAutoFit/>
          </a:bodyPr>
          <a:lstStyle/>
          <a:p>
            <a:r>
              <a:rPr lang="en-US" sz="2400"/>
              <a:t>Loose gravel, sand, and salt residue.  There can be lots of it before the streets get cleaned up.</a:t>
            </a:r>
            <a:endParaRPr lang="en-US" sz="2400" dirty="0"/>
          </a:p>
        </p:txBody>
      </p:sp>
    </p:spTree>
    <p:extLst>
      <p:ext uri="{BB962C8B-B14F-4D97-AF65-F5344CB8AC3E}">
        <p14:creationId xmlns:p14="http://schemas.microsoft.com/office/powerpoint/2010/main" val="3738424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1569660"/>
          </a:xfrm>
          <a:prstGeom prst="rect">
            <a:avLst/>
          </a:prstGeom>
          <a:noFill/>
        </p:spPr>
        <p:txBody>
          <a:bodyPr wrap="square" rtlCol="0">
            <a:spAutoFit/>
          </a:bodyPr>
          <a:lstStyle/>
          <a:p>
            <a:r>
              <a:rPr lang="en-US" sz="2400"/>
              <a:t>Other road debris. Plenty of things end up in those roadside snowbanks (hubcaps, broken tree branches, etc.) over the winter and some make their way onto the roads when the snows melt.</a:t>
            </a:r>
            <a:endParaRPr lang="en-US" sz="2400" dirty="0"/>
          </a:p>
        </p:txBody>
      </p:sp>
    </p:spTree>
    <p:extLst>
      <p:ext uri="{BB962C8B-B14F-4D97-AF65-F5344CB8AC3E}">
        <p14:creationId xmlns:p14="http://schemas.microsoft.com/office/powerpoint/2010/main" val="2029554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1938992"/>
          </a:xfrm>
          <a:prstGeom prst="rect">
            <a:avLst/>
          </a:prstGeom>
          <a:noFill/>
        </p:spPr>
        <p:txBody>
          <a:bodyPr wrap="square" rtlCol="0">
            <a:spAutoFit/>
          </a:bodyPr>
          <a:lstStyle/>
          <a:p>
            <a:r>
              <a:rPr lang="en-US" sz="2400"/>
              <a:t> Potholes and cracks in the road.  Some winters are harder on the roads than others. Try and avoid these hazards but if you can’t do so safely then don’t try. Slow down at least in those circumstances.</a:t>
            </a:r>
            <a:endParaRPr lang="en-US" sz="2400" dirty="0"/>
          </a:p>
        </p:txBody>
      </p:sp>
    </p:spTree>
    <p:extLst>
      <p:ext uri="{BB962C8B-B14F-4D97-AF65-F5344CB8AC3E}">
        <p14:creationId xmlns:p14="http://schemas.microsoft.com/office/powerpoint/2010/main" val="1590127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0584"/>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101602"/>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5426764" y="924338"/>
            <a:ext cx="6450496" cy="3046988"/>
          </a:xfrm>
          <a:prstGeom prst="rect">
            <a:avLst/>
          </a:prstGeom>
          <a:noFill/>
        </p:spPr>
        <p:txBody>
          <a:bodyPr wrap="square" rtlCol="0">
            <a:spAutoFit/>
          </a:bodyPr>
          <a:lstStyle/>
          <a:p>
            <a:r>
              <a:rPr lang="en-US" sz="2400" dirty="0"/>
              <a:t>Pools of water and slick roads.  The melting snow sometimes causes unexpected slick roads or pools of water to develop, and some of these puddles can be large and deep. You don’t know what kind of hazard may be hidden within. Slow down and proceed cautiously. It’s also a good idea to wear your waterproof boots or gators when riding in the Spring.</a:t>
            </a:r>
          </a:p>
        </p:txBody>
      </p:sp>
    </p:spTree>
    <p:extLst>
      <p:ext uri="{BB962C8B-B14F-4D97-AF65-F5344CB8AC3E}">
        <p14:creationId xmlns:p14="http://schemas.microsoft.com/office/powerpoint/2010/main" val="2766913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pic>
        <p:nvPicPr>
          <p:cNvPr id="3" name="Picture 2" descr="A picture containing sunset, clipart&#10;&#10;Description automatically generated">
            <a:extLst>
              <a:ext uri="{FF2B5EF4-FFF2-40B4-BE49-F238E27FC236}">
                <a16:creationId xmlns:a16="http://schemas.microsoft.com/office/drawing/2014/main" id="{3F361A8F-9571-407D-A716-06C2CB6CFC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168186" cy="6857999"/>
          </a:xfrm>
          <a:prstGeom prst="rect">
            <a:avLst/>
          </a:prstGeom>
        </p:spPr>
      </p:pic>
      <p:sp>
        <p:nvSpPr>
          <p:cNvPr id="4" name="Title 3">
            <a:extLst>
              <a:ext uri="{FF2B5EF4-FFF2-40B4-BE49-F238E27FC236}">
                <a16:creationId xmlns:a16="http://schemas.microsoft.com/office/drawing/2014/main" id="{BBAF09AF-CEEE-409F-BC1E-EEE522530EA6}"/>
              </a:ext>
            </a:extLst>
          </p:cNvPr>
          <p:cNvSpPr>
            <a:spLocks noGrp="1"/>
          </p:cNvSpPr>
          <p:nvPr>
            <p:ph type="title"/>
          </p:nvPr>
        </p:nvSpPr>
        <p:spPr/>
        <p:txBody>
          <a:bodyPr/>
          <a:lstStyle/>
          <a:p>
            <a:r>
              <a:rPr lang="en-US" b="1" dirty="0"/>
              <a:t>Ride Safe and have fun!</a:t>
            </a:r>
            <a:br>
              <a:rPr lang="en-US" dirty="0"/>
            </a:br>
            <a:endParaRPr lang="en-CA" dirty="0"/>
          </a:p>
        </p:txBody>
      </p:sp>
      <p:sp>
        <p:nvSpPr>
          <p:cNvPr id="2" name="TextBox 1">
            <a:extLst>
              <a:ext uri="{FF2B5EF4-FFF2-40B4-BE49-F238E27FC236}">
                <a16:creationId xmlns:a16="http://schemas.microsoft.com/office/drawing/2014/main" id="{349E7B0B-ECC3-4AA3-8138-130C24CFBDA6}"/>
              </a:ext>
            </a:extLst>
          </p:cNvPr>
          <p:cNvSpPr txBox="1"/>
          <p:nvPr/>
        </p:nvSpPr>
        <p:spPr>
          <a:xfrm>
            <a:off x="4114800" y="1352550"/>
            <a:ext cx="4038600" cy="584775"/>
          </a:xfrm>
          <a:prstGeom prst="rect">
            <a:avLst/>
          </a:prstGeom>
          <a:noFill/>
        </p:spPr>
        <p:txBody>
          <a:bodyPr wrap="square" rtlCol="0">
            <a:spAutoFit/>
          </a:bodyPr>
          <a:lstStyle/>
          <a:p>
            <a:r>
              <a:rPr lang="en-US" sz="3200" dirty="0"/>
              <a:t>Questions Comments</a:t>
            </a:r>
            <a:endParaRPr lang="en-CA" sz="3200" dirty="0"/>
          </a:p>
        </p:txBody>
      </p:sp>
    </p:spTree>
    <p:extLst>
      <p:ext uri="{BB962C8B-B14F-4D97-AF65-F5344CB8AC3E}">
        <p14:creationId xmlns:p14="http://schemas.microsoft.com/office/powerpoint/2010/main" val="225451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71000">
              <a:schemeClr val="accent2"/>
            </a:gs>
            <a:gs pos="100000">
              <a:schemeClr val="tx1"/>
            </a:gs>
            <a:gs pos="97000">
              <a:schemeClr val="tx1"/>
            </a:gs>
            <a:gs pos="100000">
              <a:schemeClr val="tx1"/>
            </a:gs>
          </a:gsLst>
          <a:lin ang="5400000" scaled="1"/>
        </a:gradFill>
        <a:effectLst/>
      </p:bgPr>
    </p:bg>
    <p:spTree>
      <p:nvGrpSpPr>
        <p:cNvPr id="1" name=""/>
        <p:cNvGrpSpPr/>
        <p:nvPr/>
      </p:nvGrpSpPr>
      <p:grpSpPr>
        <a:xfrm>
          <a:off x="0" y="0"/>
          <a:ext cx="0" cy="0"/>
          <a:chOff x="0" y="0"/>
          <a:chExt cx="0" cy="0"/>
        </a:xfrm>
      </p:grpSpPr>
      <p:pic>
        <p:nvPicPr>
          <p:cNvPr id="5" name="Picture 4" descr="A picture containing text, clipart&#10;&#10;Description automatically generated">
            <a:extLst>
              <a:ext uri="{FF2B5EF4-FFF2-40B4-BE49-F238E27FC236}">
                <a16:creationId xmlns:a16="http://schemas.microsoft.com/office/drawing/2014/main" id="{0E73E5F8-E859-4872-A5A3-F33ABDA421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215" y="5743575"/>
            <a:ext cx="1952625" cy="1114425"/>
          </a:xfrm>
          <a:prstGeom prst="rect">
            <a:avLst/>
          </a:prstGeom>
        </p:spPr>
      </p:pic>
      <p:pic>
        <p:nvPicPr>
          <p:cNvPr id="12" name="Picture 11" descr="Logo, company name&#10;&#10;Description automatically generated">
            <a:extLst>
              <a:ext uri="{FF2B5EF4-FFF2-40B4-BE49-F238E27FC236}">
                <a16:creationId xmlns:a16="http://schemas.microsoft.com/office/drawing/2014/main" id="{33C65191-1D14-489B-8576-E1C39A7710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0" y="5614416"/>
            <a:ext cx="1865376" cy="1243584"/>
          </a:xfrm>
          <a:prstGeom prst="rect">
            <a:avLst/>
          </a:prstGeom>
        </p:spPr>
      </p:pic>
      <p:sp>
        <p:nvSpPr>
          <p:cNvPr id="13" name="Title 12">
            <a:extLst>
              <a:ext uri="{FF2B5EF4-FFF2-40B4-BE49-F238E27FC236}">
                <a16:creationId xmlns:a16="http://schemas.microsoft.com/office/drawing/2014/main" id="{76BF6FF4-827C-4544-99DC-E0F5A891FF53}"/>
              </a:ext>
            </a:extLst>
          </p:cNvPr>
          <p:cNvSpPr>
            <a:spLocks noGrp="1"/>
          </p:cNvSpPr>
          <p:nvPr>
            <p:ph type="title"/>
          </p:nvPr>
        </p:nvSpPr>
        <p:spPr/>
        <p:txBody>
          <a:bodyPr/>
          <a:lstStyle/>
          <a:p>
            <a:r>
              <a:rPr lang="en-US" dirty="0"/>
              <a:t>Spring Tips for Riding Season</a:t>
            </a:r>
            <a:endParaRPr lang="en-CA" dirty="0"/>
          </a:p>
        </p:txBody>
      </p:sp>
      <p:sp>
        <p:nvSpPr>
          <p:cNvPr id="14" name="Content Placeholder 13">
            <a:extLst>
              <a:ext uri="{FF2B5EF4-FFF2-40B4-BE49-F238E27FC236}">
                <a16:creationId xmlns:a16="http://schemas.microsoft.com/office/drawing/2014/main" id="{1CC9714F-0BB3-4814-8598-9E5DEDB54D39}"/>
              </a:ext>
            </a:extLst>
          </p:cNvPr>
          <p:cNvSpPr>
            <a:spLocks noGrp="1"/>
          </p:cNvSpPr>
          <p:nvPr>
            <p:ph idx="1"/>
          </p:nvPr>
        </p:nvSpPr>
        <p:spPr/>
        <p:txBody>
          <a:bodyPr/>
          <a:lstStyle/>
          <a:p>
            <a:pPr marL="0" indent="0">
              <a:buNone/>
            </a:pPr>
            <a:r>
              <a:rPr lang="en-US" b="1" dirty="0"/>
              <a:t>Who can’t wait to ride this year!</a:t>
            </a:r>
            <a:endParaRPr lang="en-US" dirty="0"/>
          </a:p>
          <a:p>
            <a:pPr marL="0" indent="0">
              <a:buNone/>
            </a:pPr>
            <a:br>
              <a:rPr lang="en-US" dirty="0"/>
            </a:br>
            <a:endParaRPr lang="en-US" dirty="0"/>
          </a:p>
          <a:p>
            <a:pPr marL="0" indent="0">
              <a:buNone/>
            </a:pPr>
            <a:r>
              <a:rPr lang="en-US" dirty="0"/>
              <a:t>Many of us will be out on our bikes as soon as conditions permit.   However, potential dangers are amplified in the Spring.  It can take some time before drivers become accustomed to seeing motorcycles again after the winter.  Here’s a few things to consider:</a:t>
            </a:r>
          </a:p>
          <a:p>
            <a:pPr marL="0" indent="0">
              <a:buNone/>
            </a:pPr>
            <a:endParaRPr lang="en-CA" dirty="0"/>
          </a:p>
        </p:txBody>
      </p:sp>
    </p:spTree>
    <p:extLst>
      <p:ext uri="{BB962C8B-B14F-4D97-AF65-F5344CB8AC3E}">
        <p14:creationId xmlns:p14="http://schemas.microsoft.com/office/powerpoint/2010/main" val="1824288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458"/>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8" name="Title 7">
            <a:extLst>
              <a:ext uri="{FF2B5EF4-FFF2-40B4-BE49-F238E27FC236}">
                <a16:creationId xmlns:a16="http://schemas.microsoft.com/office/drawing/2014/main" id="{7B22A1F3-ADB3-405B-879A-C0CC637A22D6}"/>
              </a:ext>
            </a:extLst>
          </p:cNvPr>
          <p:cNvSpPr>
            <a:spLocks noGrp="1"/>
          </p:cNvSpPr>
          <p:nvPr>
            <p:ph type="title"/>
          </p:nvPr>
        </p:nvSpPr>
        <p:spPr>
          <a:xfrm>
            <a:off x="838200" y="176281"/>
            <a:ext cx="10515600" cy="1325563"/>
          </a:xfrm>
        </p:spPr>
        <p:txBody>
          <a:bodyPr/>
          <a:lstStyle/>
          <a:p>
            <a:r>
              <a:rPr lang="en-US" dirty="0"/>
              <a:t>Who Can’t wait to Ride </a:t>
            </a:r>
            <a:r>
              <a:rPr lang="en-US" dirty="0" err="1"/>
              <a:t>Cont</a:t>
            </a:r>
            <a:r>
              <a:rPr lang="en-US" dirty="0"/>
              <a:t>…</a:t>
            </a:r>
            <a:endParaRPr lang="en-CA" dirty="0"/>
          </a:p>
        </p:txBody>
      </p:sp>
      <p:sp>
        <p:nvSpPr>
          <p:cNvPr id="9" name="TextBox 8">
            <a:extLst>
              <a:ext uri="{FF2B5EF4-FFF2-40B4-BE49-F238E27FC236}">
                <a16:creationId xmlns:a16="http://schemas.microsoft.com/office/drawing/2014/main" id="{36381B4B-B172-475A-B231-318B564CF533}"/>
              </a:ext>
            </a:extLst>
          </p:cNvPr>
          <p:cNvSpPr txBox="1"/>
          <p:nvPr/>
        </p:nvSpPr>
        <p:spPr>
          <a:xfrm>
            <a:off x="5118653" y="1162879"/>
            <a:ext cx="6947452" cy="3416320"/>
          </a:xfrm>
          <a:prstGeom prst="rect">
            <a:avLst/>
          </a:prstGeom>
          <a:noFill/>
        </p:spPr>
        <p:txBody>
          <a:bodyPr wrap="square" rtlCol="0">
            <a:spAutoFit/>
          </a:bodyPr>
          <a:lstStyle/>
          <a:p>
            <a:r>
              <a:rPr lang="en-US" sz="2400" dirty="0"/>
              <a:t>Check your tires! Cruiser tires are designed to last longer than Sport bike tires but as a rule of thumb, they will lose substantial grip after 3yrs from the date of manufacture (there is a date code on your tires, a quick google will help you decipher the date your tires were manufactured). NOTE -Your Harley’s tires rubber compound are classified as summer tires and will not grip the road well when the temperature is under 7 degrees even when it’s bright and sunny</a:t>
            </a:r>
          </a:p>
        </p:txBody>
      </p:sp>
    </p:spTree>
    <p:extLst>
      <p:ext uri="{BB962C8B-B14F-4D97-AF65-F5344CB8AC3E}">
        <p14:creationId xmlns:p14="http://schemas.microsoft.com/office/powerpoint/2010/main" val="51524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1938992"/>
          </a:xfrm>
          <a:prstGeom prst="rect">
            <a:avLst/>
          </a:prstGeom>
          <a:noFill/>
        </p:spPr>
        <p:txBody>
          <a:bodyPr wrap="square" rtlCol="0">
            <a:spAutoFit/>
          </a:bodyPr>
          <a:lstStyle/>
          <a:p>
            <a:r>
              <a:rPr lang="en-US" sz="2400" dirty="0"/>
              <a:t>Be sure to check the rest of your bike over. It’s a good idea to complete a comprehensive checklist after your bike has been idle all winter. Check out the “</a:t>
            </a:r>
            <a:r>
              <a:rPr lang="en-US" sz="2400" i="1" u="sng" dirty="0"/>
              <a:t>T-Clock</a:t>
            </a:r>
            <a:r>
              <a:rPr lang="en-US" sz="2400" dirty="0"/>
              <a:t> post for a shortlist. Pro Tip – before hopping on your bike do a quick walk around</a:t>
            </a:r>
          </a:p>
        </p:txBody>
      </p:sp>
    </p:spTree>
    <p:extLst>
      <p:ext uri="{BB962C8B-B14F-4D97-AF65-F5344CB8AC3E}">
        <p14:creationId xmlns:p14="http://schemas.microsoft.com/office/powerpoint/2010/main" val="3900163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567813-8E21-491E-A47F-FFFB544B65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924"/>
            <a:ext cx="12192000" cy="6862433"/>
          </a:xfrm>
          <a:prstGeom prst="rect">
            <a:avLst/>
          </a:prstGeom>
        </p:spPr>
      </p:pic>
      <p:sp>
        <p:nvSpPr>
          <p:cNvPr id="5" name="TextBox 4">
            <a:extLst>
              <a:ext uri="{FF2B5EF4-FFF2-40B4-BE49-F238E27FC236}">
                <a16:creationId xmlns:a16="http://schemas.microsoft.com/office/drawing/2014/main" id="{9D75EE43-D88A-47C6-A435-A46D6FACA64B}"/>
              </a:ext>
            </a:extLst>
          </p:cNvPr>
          <p:cNvSpPr txBox="1"/>
          <p:nvPr/>
        </p:nvSpPr>
        <p:spPr>
          <a:xfrm>
            <a:off x="1696720" y="365760"/>
            <a:ext cx="2570480" cy="707886"/>
          </a:xfrm>
          <a:prstGeom prst="rect">
            <a:avLst/>
          </a:prstGeom>
          <a:noFill/>
        </p:spPr>
        <p:txBody>
          <a:bodyPr wrap="square" rtlCol="0">
            <a:spAutoFit/>
          </a:bodyPr>
          <a:lstStyle/>
          <a:p>
            <a:r>
              <a:rPr lang="en-US" sz="4000" dirty="0"/>
              <a:t>T-Clock</a:t>
            </a:r>
            <a:endParaRPr lang="en-CA" sz="4000" dirty="0"/>
          </a:p>
        </p:txBody>
      </p:sp>
      <p:sp>
        <p:nvSpPr>
          <p:cNvPr id="6" name="TextBox 5">
            <a:extLst>
              <a:ext uri="{FF2B5EF4-FFF2-40B4-BE49-F238E27FC236}">
                <a16:creationId xmlns:a16="http://schemas.microsoft.com/office/drawing/2014/main" id="{0713195E-AE9E-4788-B5C7-F3D38CDF4DD8}"/>
              </a:ext>
            </a:extLst>
          </p:cNvPr>
          <p:cNvSpPr txBox="1"/>
          <p:nvPr/>
        </p:nvSpPr>
        <p:spPr>
          <a:xfrm>
            <a:off x="5405120" y="792480"/>
            <a:ext cx="5466080" cy="3046988"/>
          </a:xfrm>
          <a:prstGeom prst="rect">
            <a:avLst/>
          </a:prstGeom>
          <a:noFill/>
        </p:spPr>
        <p:txBody>
          <a:bodyPr wrap="square" rtlCol="0">
            <a:spAutoFit/>
          </a:bodyPr>
          <a:lstStyle/>
          <a:p>
            <a:r>
              <a:rPr lang="en-US" sz="3200" dirty="0"/>
              <a:t>T – Tires &amp; Wheels</a:t>
            </a:r>
          </a:p>
          <a:p>
            <a:r>
              <a:rPr lang="en-US" sz="3200" dirty="0"/>
              <a:t>C – Controls</a:t>
            </a:r>
          </a:p>
          <a:p>
            <a:r>
              <a:rPr lang="en-US" sz="3200" dirty="0"/>
              <a:t>L – Lights &amp; Electrics</a:t>
            </a:r>
          </a:p>
          <a:p>
            <a:r>
              <a:rPr lang="en-US" sz="3200" dirty="0"/>
              <a:t>O – Oils and Fluids</a:t>
            </a:r>
          </a:p>
          <a:p>
            <a:r>
              <a:rPr lang="en-US" sz="3200" dirty="0"/>
              <a:t>C – Chassis</a:t>
            </a:r>
          </a:p>
          <a:p>
            <a:r>
              <a:rPr lang="en-US" sz="3200" dirty="0"/>
              <a:t>K – Kick Stand</a:t>
            </a:r>
            <a:endParaRPr lang="en-CA" sz="3200" dirty="0"/>
          </a:p>
        </p:txBody>
      </p:sp>
    </p:spTree>
    <p:extLst>
      <p:ext uri="{BB962C8B-B14F-4D97-AF65-F5344CB8AC3E}">
        <p14:creationId xmlns:p14="http://schemas.microsoft.com/office/powerpoint/2010/main" val="235144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iterate type="wd">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80">
                                          <p:stCondLst>
                                            <p:cond delay="0"/>
                                          </p:stCondLst>
                                        </p:cTn>
                                        <p:tgtEl>
                                          <p:spTgt spid="6">
                                            <p:txEl>
                                              <p:pRg st="0" end="0"/>
                                            </p:txEl>
                                          </p:spTgt>
                                        </p:tgtEl>
                                      </p:cBhvr>
                                    </p:animEffect>
                                    <p:anim calcmode="lin" valueType="num">
                                      <p:cBhvr>
                                        <p:cTn id="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0" end="0"/>
                                            </p:txEl>
                                          </p:spTgt>
                                        </p:tgtEl>
                                      </p:cBhvr>
                                      <p:to x="100000" y="60000"/>
                                    </p:animScale>
                                    <p:animScale>
                                      <p:cBhvr>
                                        <p:cTn id="14" dur="166" decel="50000">
                                          <p:stCondLst>
                                            <p:cond delay="676"/>
                                          </p:stCondLst>
                                        </p:cTn>
                                        <p:tgtEl>
                                          <p:spTgt spid="6">
                                            <p:txEl>
                                              <p:pRg st="0" end="0"/>
                                            </p:txEl>
                                          </p:spTgt>
                                        </p:tgtEl>
                                      </p:cBhvr>
                                      <p:to x="100000" y="100000"/>
                                    </p:animScale>
                                    <p:animScale>
                                      <p:cBhvr>
                                        <p:cTn id="15" dur="26">
                                          <p:stCondLst>
                                            <p:cond delay="1312"/>
                                          </p:stCondLst>
                                        </p:cTn>
                                        <p:tgtEl>
                                          <p:spTgt spid="6">
                                            <p:txEl>
                                              <p:pRg st="0" end="0"/>
                                            </p:txEl>
                                          </p:spTgt>
                                        </p:tgtEl>
                                      </p:cBhvr>
                                      <p:to x="100000" y="80000"/>
                                    </p:animScale>
                                    <p:animScale>
                                      <p:cBhvr>
                                        <p:cTn id="16" dur="166" decel="50000">
                                          <p:stCondLst>
                                            <p:cond delay="1338"/>
                                          </p:stCondLst>
                                        </p:cTn>
                                        <p:tgtEl>
                                          <p:spTgt spid="6">
                                            <p:txEl>
                                              <p:pRg st="0" end="0"/>
                                            </p:txEl>
                                          </p:spTgt>
                                        </p:tgtEl>
                                      </p:cBhvr>
                                      <p:to x="100000" y="100000"/>
                                    </p:animScale>
                                    <p:animScale>
                                      <p:cBhvr>
                                        <p:cTn id="17" dur="26">
                                          <p:stCondLst>
                                            <p:cond delay="1642"/>
                                          </p:stCondLst>
                                        </p:cTn>
                                        <p:tgtEl>
                                          <p:spTgt spid="6">
                                            <p:txEl>
                                              <p:pRg st="0" end="0"/>
                                            </p:txEl>
                                          </p:spTgt>
                                        </p:tgtEl>
                                      </p:cBhvr>
                                      <p:to x="100000" y="90000"/>
                                    </p:animScale>
                                    <p:animScale>
                                      <p:cBhvr>
                                        <p:cTn id="18" dur="166" decel="50000">
                                          <p:stCondLst>
                                            <p:cond delay="1668"/>
                                          </p:stCondLst>
                                        </p:cTn>
                                        <p:tgtEl>
                                          <p:spTgt spid="6">
                                            <p:txEl>
                                              <p:pRg st="0" end="0"/>
                                            </p:txEl>
                                          </p:spTgt>
                                        </p:tgtEl>
                                      </p:cBhvr>
                                      <p:to x="100000" y="100000"/>
                                    </p:animScale>
                                    <p:animScale>
                                      <p:cBhvr>
                                        <p:cTn id="19" dur="26">
                                          <p:stCondLst>
                                            <p:cond delay="1808"/>
                                          </p:stCondLst>
                                        </p:cTn>
                                        <p:tgtEl>
                                          <p:spTgt spid="6">
                                            <p:txEl>
                                              <p:pRg st="0" end="0"/>
                                            </p:txEl>
                                          </p:spTgt>
                                        </p:tgtEl>
                                      </p:cBhvr>
                                      <p:to x="100000" y="95000"/>
                                    </p:animScale>
                                    <p:animScale>
                                      <p:cBhvr>
                                        <p:cTn id="20" dur="166" decel="50000">
                                          <p:stCondLst>
                                            <p:cond delay="1834"/>
                                          </p:stCondLst>
                                        </p:cTn>
                                        <p:tgtEl>
                                          <p:spTgt spid="6">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iterate type="wd">
                                    <p:tmPct val="10000"/>
                                  </p:iterate>
                                  <p:childTnLst>
                                    <p:set>
                                      <p:cBhvr>
                                        <p:cTn id="24" dur="1" fill="hold">
                                          <p:stCondLst>
                                            <p:cond delay="0"/>
                                          </p:stCondLst>
                                        </p:cTn>
                                        <p:tgtEl>
                                          <p:spTgt spid="6">
                                            <p:txEl>
                                              <p:pRg st="1" end="1"/>
                                            </p:txEl>
                                          </p:spTgt>
                                        </p:tgtEl>
                                        <p:attrNameLst>
                                          <p:attrName>style.visibility</p:attrName>
                                        </p:attrNameLst>
                                      </p:cBhvr>
                                      <p:to>
                                        <p:strVal val="visible"/>
                                      </p:to>
                                    </p:set>
                                    <p:animEffect transition="in" filter="wipe(down)">
                                      <p:cBhvr>
                                        <p:cTn id="25" dur="580">
                                          <p:stCondLst>
                                            <p:cond delay="0"/>
                                          </p:stCondLst>
                                        </p:cTn>
                                        <p:tgtEl>
                                          <p:spTgt spid="6">
                                            <p:txEl>
                                              <p:pRg st="1" end="1"/>
                                            </p:txEl>
                                          </p:spTgt>
                                        </p:tgtEl>
                                      </p:cBhvr>
                                    </p:animEffect>
                                    <p:anim calcmode="lin" valueType="num">
                                      <p:cBhvr>
                                        <p:cTn id="26"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1" end="1"/>
                                            </p:txEl>
                                          </p:spTgt>
                                        </p:tgtEl>
                                      </p:cBhvr>
                                      <p:to x="100000" y="60000"/>
                                    </p:animScale>
                                    <p:animScale>
                                      <p:cBhvr>
                                        <p:cTn id="32" dur="166" decel="50000">
                                          <p:stCondLst>
                                            <p:cond delay="676"/>
                                          </p:stCondLst>
                                        </p:cTn>
                                        <p:tgtEl>
                                          <p:spTgt spid="6">
                                            <p:txEl>
                                              <p:pRg st="1" end="1"/>
                                            </p:txEl>
                                          </p:spTgt>
                                        </p:tgtEl>
                                      </p:cBhvr>
                                      <p:to x="100000" y="100000"/>
                                    </p:animScale>
                                    <p:animScale>
                                      <p:cBhvr>
                                        <p:cTn id="33" dur="26">
                                          <p:stCondLst>
                                            <p:cond delay="1312"/>
                                          </p:stCondLst>
                                        </p:cTn>
                                        <p:tgtEl>
                                          <p:spTgt spid="6">
                                            <p:txEl>
                                              <p:pRg st="1" end="1"/>
                                            </p:txEl>
                                          </p:spTgt>
                                        </p:tgtEl>
                                      </p:cBhvr>
                                      <p:to x="100000" y="80000"/>
                                    </p:animScale>
                                    <p:animScale>
                                      <p:cBhvr>
                                        <p:cTn id="34" dur="166" decel="50000">
                                          <p:stCondLst>
                                            <p:cond delay="1338"/>
                                          </p:stCondLst>
                                        </p:cTn>
                                        <p:tgtEl>
                                          <p:spTgt spid="6">
                                            <p:txEl>
                                              <p:pRg st="1" end="1"/>
                                            </p:txEl>
                                          </p:spTgt>
                                        </p:tgtEl>
                                      </p:cBhvr>
                                      <p:to x="100000" y="100000"/>
                                    </p:animScale>
                                    <p:animScale>
                                      <p:cBhvr>
                                        <p:cTn id="35" dur="26">
                                          <p:stCondLst>
                                            <p:cond delay="1642"/>
                                          </p:stCondLst>
                                        </p:cTn>
                                        <p:tgtEl>
                                          <p:spTgt spid="6">
                                            <p:txEl>
                                              <p:pRg st="1" end="1"/>
                                            </p:txEl>
                                          </p:spTgt>
                                        </p:tgtEl>
                                      </p:cBhvr>
                                      <p:to x="100000" y="90000"/>
                                    </p:animScale>
                                    <p:animScale>
                                      <p:cBhvr>
                                        <p:cTn id="36" dur="166" decel="50000">
                                          <p:stCondLst>
                                            <p:cond delay="1668"/>
                                          </p:stCondLst>
                                        </p:cTn>
                                        <p:tgtEl>
                                          <p:spTgt spid="6">
                                            <p:txEl>
                                              <p:pRg st="1" end="1"/>
                                            </p:txEl>
                                          </p:spTgt>
                                        </p:tgtEl>
                                      </p:cBhvr>
                                      <p:to x="100000" y="100000"/>
                                    </p:animScale>
                                    <p:animScale>
                                      <p:cBhvr>
                                        <p:cTn id="37" dur="26">
                                          <p:stCondLst>
                                            <p:cond delay="1808"/>
                                          </p:stCondLst>
                                        </p:cTn>
                                        <p:tgtEl>
                                          <p:spTgt spid="6">
                                            <p:txEl>
                                              <p:pRg st="1" end="1"/>
                                            </p:txEl>
                                          </p:spTgt>
                                        </p:tgtEl>
                                      </p:cBhvr>
                                      <p:to x="100000" y="95000"/>
                                    </p:animScale>
                                    <p:animScale>
                                      <p:cBhvr>
                                        <p:cTn id="38" dur="166" decel="50000">
                                          <p:stCondLst>
                                            <p:cond delay="1834"/>
                                          </p:stCondLst>
                                        </p:cTn>
                                        <p:tgtEl>
                                          <p:spTgt spid="6">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iterate type="wd">
                                    <p:tmPct val="10000"/>
                                  </p:iterate>
                                  <p:childTnLst>
                                    <p:set>
                                      <p:cBhvr>
                                        <p:cTn id="42" dur="1" fill="hold">
                                          <p:stCondLst>
                                            <p:cond delay="0"/>
                                          </p:stCondLst>
                                        </p:cTn>
                                        <p:tgtEl>
                                          <p:spTgt spid="6">
                                            <p:txEl>
                                              <p:pRg st="2" end="2"/>
                                            </p:txEl>
                                          </p:spTgt>
                                        </p:tgtEl>
                                        <p:attrNameLst>
                                          <p:attrName>style.visibility</p:attrName>
                                        </p:attrNameLst>
                                      </p:cBhvr>
                                      <p:to>
                                        <p:strVal val="visible"/>
                                      </p:to>
                                    </p:set>
                                    <p:animEffect transition="in" filter="wipe(down)">
                                      <p:cBhvr>
                                        <p:cTn id="43" dur="580">
                                          <p:stCondLst>
                                            <p:cond delay="0"/>
                                          </p:stCondLst>
                                        </p:cTn>
                                        <p:tgtEl>
                                          <p:spTgt spid="6">
                                            <p:txEl>
                                              <p:pRg st="2" end="2"/>
                                            </p:txEl>
                                          </p:spTgt>
                                        </p:tgtEl>
                                      </p:cBhvr>
                                    </p:animEffect>
                                    <p:anim calcmode="lin" valueType="num">
                                      <p:cBhvr>
                                        <p:cTn id="44"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xEl>
                                              <p:pRg st="2" end="2"/>
                                            </p:txEl>
                                          </p:spTgt>
                                        </p:tgtEl>
                                      </p:cBhvr>
                                      <p:to x="100000" y="60000"/>
                                    </p:animScale>
                                    <p:animScale>
                                      <p:cBhvr>
                                        <p:cTn id="50" dur="166" decel="50000">
                                          <p:stCondLst>
                                            <p:cond delay="676"/>
                                          </p:stCondLst>
                                        </p:cTn>
                                        <p:tgtEl>
                                          <p:spTgt spid="6">
                                            <p:txEl>
                                              <p:pRg st="2" end="2"/>
                                            </p:txEl>
                                          </p:spTgt>
                                        </p:tgtEl>
                                      </p:cBhvr>
                                      <p:to x="100000" y="100000"/>
                                    </p:animScale>
                                    <p:animScale>
                                      <p:cBhvr>
                                        <p:cTn id="51" dur="26">
                                          <p:stCondLst>
                                            <p:cond delay="1312"/>
                                          </p:stCondLst>
                                        </p:cTn>
                                        <p:tgtEl>
                                          <p:spTgt spid="6">
                                            <p:txEl>
                                              <p:pRg st="2" end="2"/>
                                            </p:txEl>
                                          </p:spTgt>
                                        </p:tgtEl>
                                      </p:cBhvr>
                                      <p:to x="100000" y="80000"/>
                                    </p:animScale>
                                    <p:animScale>
                                      <p:cBhvr>
                                        <p:cTn id="52" dur="166" decel="50000">
                                          <p:stCondLst>
                                            <p:cond delay="1338"/>
                                          </p:stCondLst>
                                        </p:cTn>
                                        <p:tgtEl>
                                          <p:spTgt spid="6">
                                            <p:txEl>
                                              <p:pRg st="2" end="2"/>
                                            </p:txEl>
                                          </p:spTgt>
                                        </p:tgtEl>
                                      </p:cBhvr>
                                      <p:to x="100000" y="100000"/>
                                    </p:animScale>
                                    <p:animScale>
                                      <p:cBhvr>
                                        <p:cTn id="53" dur="26">
                                          <p:stCondLst>
                                            <p:cond delay="1642"/>
                                          </p:stCondLst>
                                        </p:cTn>
                                        <p:tgtEl>
                                          <p:spTgt spid="6">
                                            <p:txEl>
                                              <p:pRg st="2" end="2"/>
                                            </p:txEl>
                                          </p:spTgt>
                                        </p:tgtEl>
                                      </p:cBhvr>
                                      <p:to x="100000" y="90000"/>
                                    </p:animScale>
                                    <p:animScale>
                                      <p:cBhvr>
                                        <p:cTn id="54" dur="166" decel="50000">
                                          <p:stCondLst>
                                            <p:cond delay="1668"/>
                                          </p:stCondLst>
                                        </p:cTn>
                                        <p:tgtEl>
                                          <p:spTgt spid="6">
                                            <p:txEl>
                                              <p:pRg st="2" end="2"/>
                                            </p:txEl>
                                          </p:spTgt>
                                        </p:tgtEl>
                                      </p:cBhvr>
                                      <p:to x="100000" y="100000"/>
                                    </p:animScale>
                                    <p:animScale>
                                      <p:cBhvr>
                                        <p:cTn id="55" dur="26">
                                          <p:stCondLst>
                                            <p:cond delay="1808"/>
                                          </p:stCondLst>
                                        </p:cTn>
                                        <p:tgtEl>
                                          <p:spTgt spid="6">
                                            <p:txEl>
                                              <p:pRg st="2" end="2"/>
                                            </p:txEl>
                                          </p:spTgt>
                                        </p:tgtEl>
                                      </p:cBhvr>
                                      <p:to x="100000" y="95000"/>
                                    </p:animScale>
                                    <p:animScale>
                                      <p:cBhvr>
                                        <p:cTn id="56" dur="166" decel="50000">
                                          <p:stCondLst>
                                            <p:cond delay="1834"/>
                                          </p:stCondLst>
                                        </p:cTn>
                                        <p:tgtEl>
                                          <p:spTgt spid="6">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iterate type="wd">
                                    <p:tmPct val="10000"/>
                                  </p:iterate>
                                  <p:childTnLst>
                                    <p:set>
                                      <p:cBhvr>
                                        <p:cTn id="60" dur="1" fill="hold">
                                          <p:stCondLst>
                                            <p:cond delay="0"/>
                                          </p:stCondLst>
                                        </p:cTn>
                                        <p:tgtEl>
                                          <p:spTgt spid="6">
                                            <p:txEl>
                                              <p:pRg st="3" end="3"/>
                                            </p:txEl>
                                          </p:spTgt>
                                        </p:tgtEl>
                                        <p:attrNameLst>
                                          <p:attrName>style.visibility</p:attrName>
                                        </p:attrNameLst>
                                      </p:cBhvr>
                                      <p:to>
                                        <p:strVal val="visible"/>
                                      </p:to>
                                    </p:set>
                                    <p:animEffect transition="in" filter="wipe(down)">
                                      <p:cBhvr>
                                        <p:cTn id="61" dur="580">
                                          <p:stCondLst>
                                            <p:cond delay="0"/>
                                          </p:stCondLst>
                                        </p:cTn>
                                        <p:tgtEl>
                                          <p:spTgt spid="6">
                                            <p:txEl>
                                              <p:pRg st="3" end="3"/>
                                            </p:txEl>
                                          </p:spTgt>
                                        </p:tgtEl>
                                      </p:cBhvr>
                                    </p:animEffect>
                                    <p:anim calcmode="lin" valueType="num">
                                      <p:cBhvr>
                                        <p:cTn id="62" dur="1822"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xEl>
                                              <p:pRg st="3" end="3"/>
                                            </p:txEl>
                                          </p:spTgt>
                                        </p:tgtEl>
                                      </p:cBhvr>
                                      <p:to x="100000" y="60000"/>
                                    </p:animScale>
                                    <p:animScale>
                                      <p:cBhvr>
                                        <p:cTn id="68" dur="166" decel="50000">
                                          <p:stCondLst>
                                            <p:cond delay="676"/>
                                          </p:stCondLst>
                                        </p:cTn>
                                        <p:tgtEl>
                                          <p:spTgt spid="6">
                                            <p:txEl>
                                              <p:pRg st="3" end="3"/>
                                            </p:txEl>
                                          </p:spTgt>
                                        </p:tgtEl>
                                      </p:cBhvr>
                                      <p:to x="100000" y="100000"/>
                                    </p:animScale>
                                    <p:animScale>
                                      <p:cBhvr>
                                        <p:cTn id="69" dur="26">
                                          <p:stCondLst>
                                            <p:cond delay="1312"/>
                                          </p:stCondLst>
                                        </p:cTn>
                                        <p:tgtEl>
                                          <p:spTgt spid="6">
                                            <p:txEl>
                                              <p:pRg st="3" end="3"/>
                                            </p:txEl>
                                          </p:spTgt>
                                        </p:tgtEl>
                                      </p:cBhvr>
                                      <p:to x="100000" y="80000"/>
                                    </p:animScale>
                                    <p:animScale>
                                      <p:cBhvr>
                                        <p:cTn id="70" dur="166" decel="50000">
                                          <p:stCondLst>
                                            <p:cond delay="1338"/>
                                          </p:stCondLst>
                                        </p:cTn>
                                        <p:tgtEl>
                                          <p:spTgt spid="6">
                                            <p:txEl>
                                              <p:pRg st="3" end="3"/>
                                            </p:txEl>
                                          </p:spTgt>
                                        </p:tgtEl>
                                      </p:cBhvr>
                                      <p:to x="100000" y="100000"/>
                                    </p:animScale>
                                    <p:animScale>
                                      <p:cBhvr>
                                        <p:cTn id="71" dur="26">
                                          <p:stCondLst>
                                            <p:cond delay="1642"/>
                                          </p:stCondLst>
                                        </p:cTn>
                                        <p:tgtEl>
                                          <p:spTgt spid="6">
                                            <p:txEl>
                                              <p:pRg st="3" end="3"/>
                                            </p:txEl>
                                          </p:spTgt>
                                        </p:tgtEl>
                                      </p:cBhvr>
                                      <p:to x="100000" y="90000"/>
                                    </p:animScale>
                                    <p:animScale>
                                      <p:cBhvr>
                                        <p:cTn id="72" dur="166" decel="50000">
                                          <p:stCondLst>
                                            <p:cond delay="1668"/>
                                          </p:stCondLst>
                                        </p:cTn>
                                        <p:tgtEl>
                                          <p:spTgt spid="6">
                                            <p:txEl>
                                              <p:pRg st="3" end="3"/>
                                            </p:txEl>
                                          </p:spTgt>
                                        </p:tgtEl>
                                      </p:cBhvr>
                                      <p:to x="100000" y="100000"/>
                                    </p:animScale>
                                    <p:animScale>
                                      <p:cBhvr>
                                        <p:cTn id="73" dur="26">
                                          <p:stCondLst>
                                            <p:cond delay="1808"/>
                                          </p:stCondLst>
                                        </p:cTn>
                                        <p:tgtEl>
                                          <p:spTgt spid="6">
                                            <p:txEl>
                                              <p:pRg st="3" end="3"/>
                                            </p:txEl>
                                          </p:spTgt>
                                        </p:tgtEl>
                                      </p:cBhvr>
                                      <p:to x="100000" y="95000"/>
                                    </p:animScale>
                                    <p:animScale>
                                      <p:cBhvr>
                                        <p:cTn id="74" dur="166" decel="50000">
                                          <p:stCondLst>
                                            <p:cond delay="1834"/>
                                          </p:stCondLst>
                                        </p:cTn>
                                        <p:tgtEl>
                                          <p:spTgt spid="6">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iterate type="wd">
                                    <p:tmPct val="10000"/>
                                  </p:iterate>
                                  <p:childTnLst>
                                    <p:set>
                                      <p:cBhvr>
                                        <p:cTn id="78" dur="1" fill="hold">
                                          <p:stCondLst>
                                            <p:cond delay="0"/>
                                          </p:stCondLst>
                                        </p:cTn>
                                        <p:tgtEl>
                                          <p:spTgt spid="6">
                                            <p:txEl>
                                              <p:pRg st="4" end="4"/>
                                            </p:txEl>
                                          </p:spTgt>
                                        </p:tgtEl>
                                        <p:attrNameLst>
                                          <p:attrName>style.visibility</p:attrName>
                                        </p:attrNameLst>
                                      </p:cBhvr>
                                      <p:to>
                                        <p:strVal val="visible"/>
                                      </p:to>
                                    </p:set>
                                    <p:animEffect transition="in" filter="wipe(down)">
                                      <p:cBhvr>
                                        <p:cTn id="79" dur="580">
                                          <p:stCondLst>
                                            <p:cond delay="0"/>
                                          </p:stCondLst>
                                        </p:cTn>
                                        <p:tgtEl>
                                          <p:spTgt spid="6">
                                            <p:txEl>
                                              <p:pRg st="4" end="4"/>
                                            </p:txEl>
                                          </p:spTgt>
                                        </p:tgtEl>
                                      </p:cBhvr>
                                    </p:animEffect>
                                    <p:anim calcmode="lin" valueType="num">
                                      <p:cBhvr>
                                        <p:cTn id="80"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6">
                                            <p:txEl>
                                              <p:pRg st="4" end="4"/>
                                            </p:txEl>
                                          </p:spTgt>
                                        </p:tgtEl>
                                      </p:cBhvr>
                                      <p:to x="100000" y="60000"/>
                                    </p:animScale>
                                    <p:animScale>
                                      <p:cBhvr>
                                        <p:cTn id="86" dur="166" decel="50000">
                                          <p:stCondLst>
                                            <p:cond delay="676"/>
                                          </p:stCondLst>
                                        </p:cTn>
                                        <p:tgtEl>
                                          <p:spTgt spid="6">
                                            <p:txEl>
                                              <p:pRg st="4" end="4"/>
                                            </p:txEl>
                                          </p:spTgt>
                                        </p:tgtEl>
                                      </p:cBhvr>
                                      <p:to x="100000" y="100000"/>
                                    </p:animScale>
                                    <p:animScale>
                                      <p:cBhvr>
                                        <p:cTn id="87" dur="26">
                                          <p:stCondLst>
                                            <p:cond delay="1312"/>
                                          </p:stCondLst>
                                        </p:cTn>
                                        <p:tgtEl>
                                          <p:spTgt spid="6">
                                            <p:txEl>
                                              <p:pRg st="4" end="4"/>
                                            </p:txEl>
                                          </p:spTgt>
                                        </p:tgtEl>
                                      </p:cBhvr>
                                      <p:to x="100000" y="80000"/>
                                    </p:animScale>
                                    <p:animScale>
                                      <p:cBhvr>
                                        <p:cTn id="88" dur="166" decel="50000">
                                          <p:stCondLst>
                                            <p:cond delay="1338"/>
                                          </p:stCondLst>
                                        </p:cTn>
                                        <p:tgtEl>
                                          <p:spTgt spid="6">
                                            <p:txEl>
                                              <p:pRg st="4" end="4"/>
                                            </p:txEl>
                                          </p:spTgt>
                                        </p:tgtEl>
                                      </p:cBhvr>
                                      <p:to x="100000" y="100000"/>
                                    </p:animScale>
                                    <p:animScale>
                                      <p:cBhvr>
                                        <p:cTn id="89" dur="26">
                                          <p:stCondLst>
                                            <p:cond delay="1642"/>
                                          </p:stCondLst>
                                        </p:cTn>
                                        <p:tgtEl>
                                          <p:spTgt spid="6">
                                            <p:txEl>
                                              <p:pRg st="4" end="4"/>
                                            </p:txEl>
                                          </p:spTgt>
                                        </p:tgtEl>
                                      </p:cBhvr>
                                      <p:to x="100000" y="90000"/>
                                    </p:animScale>
                                    <p:animScale>
                                      <p:cBhvr>
                                        <p:cTn id="90" dur="166" decel="50000">
                                          <p:stCondLst>
                                            <p:cond delay="1668"/>
                                          </p:stCondLst>
                                        </p:cTn>
                                        <p:tgtEl>
                                          <p:spTgt spid="6">
                                            <p:txEl>
                                              <p:pRg st="4" end="4"/>
                                            </p:txEl>
                                          </p:spTgt>
                                        </p:tgtEl>
                                      </p:cBhvr>
                                      <p:to x="100000" y="100000"/>
                                    </p:animScale>
                                    <p:animScale>
                                      <p:cBhvr>
                                        <p:cTn id="91" dur="26">
                                          <p:stCondLst>
                                            <p:cond delay="1808"/>
                                          </p:stCondLst>
                                        </p:cTn>
                                        <p:tgtEl>
                                          <p:spTgt spid="6">
                                            <p:txEl>
                                              <p:pRg st="4" end="4"/>
                                            </p:txEl>
                                          </p:spTgt>
                                        </p:tgtEl>
                                      </p:cBhvr>
                                      <p:to x="100000" y="95000"/>
                                    </p:animScale>
                                    <p:animScale>
                                      <p:cBhvr>
                                        <p:cTn id="92" dur="166" decel="50000">
                                          <p:stCondLst>
                                            <p:cond delay="1834"/>
                                          </p:stCondLst>
                                        </p:cTn>
                                        <p:tgtEl>
                                          <p:spTgt spid="6">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iterate type="wd">
                                    <p:tmPct val="10000"/>
                                  </p:iterate>
                                  <p:childTnLst>
                                    <p:set>
                                      <p:cBhvr>
                                        <p:cTn id="96" dur="1" fill="hold">
                                          <p:stCondLst>
                                            <p:cond delay="0"/>
                                          </p:stCondLst>
                                        </p:cTn>
                                        <p:tgtEl>
                                          <p:spTgt spid="6">
                                            <p:txEl>
                                              <p:pRg st="5" end="5"/>
                                            </p:txEl>
                                          </p:spTgt>
                                        </p:tgtEl>
                                        <p:attrNameLst>
                                          <p:attrName>style.visibility</p:attrName>
                                        </p:attrNameLst>
                                      </p:cBhvr>
                                      <p:to>
                                        <p:strVal val="visible"/>
                                      </p:to>
                                    </p:set>
                                    <p:animEffect transition="in" filter="wipe(down)">
                                      <p:cBhvr>
                                        <p:cTn id="97" dur="580">
                                          <p:stCondLst>
                                            <p:cond delay="0"/>
                                          </p:stCondLst>
                                        </p:cTn>
                                        <p:tgtEl>
                                          <p:spTgt spid="6">
                                            <p:txEl>
                                              <p:pRg st="5" end="5"/>
                                            </p:txEl>
                                          </p:spTgt>
                                        </p:tgtEl>
                                      </p:cBhvr>
                                    </p:animEffect>
                                    <p:anim calcmode="lin" valueType="num">
                                      <p:cBhvr>
                                        <p:cTn id="98" dur="1822" tmFilter="0,0; 0.14,0.36; 0.43,0.73; 0.71,0.91; 1.0,1.0">
                                          <p:stCondLst>
                                            <p:cond delay="0"/>
                                          </p:stCondLst>
                                        </p:cTn>
                                        <p:tgtEl>
                                          <p:spTgt spid="6">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6">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6">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6">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6">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6">
                                            <p:txEl>
                                              <p:pRg st="5" end="5"/>
                                            </p:txEl>
                                          </p:spTgt>
                                        </p:tgtEl>
                                      </p:cBhvr>
                                      <p:to x="100000" y="60000"/>
                                    </p:animScale>
                                    <p:animScale>
                                      <p:cBhvr>
                                        <p:cTn id="104" dur="166" decel="50000">
                                          <p:stCondLst>
                                            <p:cond delay="676"/>
                                          </p:stCondLst>
                                        </p:cTn>
                                        <p:tgtEl>
                                          <p:spTgt spid="6">
                                            <p:txEl>
                                              <p:pRg st="5" end="5"/>
                                            </p:txEl>
                                          </p:spTgt>
                                        </p:tgtEl>
                                      </p:cBhvr>
                                      <p:to x="100000" y="100000"/>
                                    </p:animScale>
                                    <p:animScale>
                                      <p:cBhvr>
                                        <p:cTn id="105" dur="26">
                                          <p:stCondLst>
                                            <p:cond delay="1312"/>
                                          </p:stCondLst>
                                        </p:cTn>
                                        <p:tgtEl>
                                          <p:spTgt spid="6">
                                            <p:txEl>
                                              <p:pRg st="5" end="5"/>
                                            </p:txEl>
                                          </p:spTgt>
                                        </p:tgtEl>
                                      </p:cBhvr>
                                      <p:to x="100000" y="80000"/>
                                    </p:animScale>
                                    <p:animScale>
                                      <p:cBhvr>
                                        <p:cTn id="106" dur="166" decel="50000">
                                          <p:stCondLst>
                                            <p:cond delay="1338"/>
                                          </p:stCondLst>
                                        </p:cTn>
                                        <p:tgtEl>
                                          <p:spTgt spid="6">
                                            <p:txEl>
                                              <p:pRg st="5" end="5"/>
                                            </p:txEl>
                                          </p:spTgt>
                                        </p:tgtEl>
                                      </p:cBhvr>
                                      <p:to x="100000" y="100000"/>
                                    </p:animScale>
                                    <p:animScale>
                                      <p:cBhvr>
                                        <p:cTn id="107" dur="26">
                                          <p:stCondLst>
                                            <p:cond delay="1642"/>
                                          </p:stCondLst>
                                        </p:cTn>
                                        <p:tgtEl>
                                          <p:spTgt spid="6">
                                            <p:txEl>
                                              <p:pRg st="5" end="5"/>
                                            </p:txEl>
                                          </p:spTgt>
                                        </p:tgtEl>
                                      </p:cBhvr>
                                      <p:to x="100000" y="90000"/>
                                    </p:animScale>
                                    <p:animScale>
                                      <p:cBhvr>
                                        <p:cTn id="108" dur="166" decel="50000">
                                          <p:stCondLst>
                                            <p:cond delay="1668"/>
                                          </p:stCondLst>
                                        </p:cTn>
                                        <p:tgtEl>
                                          <p:spTgt spid="6">
                                            <p:txEl>
                                              <p:pRg st="5" end="5"/>
                                            </p:txEl>
                                          </p:spTgt>
                                        </p:tgtEl>
                                      </p:cBhvr>
                                      <p:to x="100000" y="100000"/>
                                    </p:animScale>
                                    <p:animScale>
                                      <p:cBhvr>
                                        <p:cTn id="109" dur="26">
                                          <p:stCondLst>
                                            <p:cond delay="1808"/>
                                          </p:stCondLst>
                                        </p:cTn>
                                        <p:tgtEl>
                                          <p:spTgt spid="6">
                                            <p:txEl>
                                              <p:pRg st="5" end="5"/>
                                            </p:txEl>
                                          </p:spTgt>
                                        </p:tgtEl>
                                      </p:cBhvr>
                                      <p:to x="100000" y="95000"/>
                                    </p:animScale>
                                    <p:animScale>
                                      <p:cBhvr>
                                        <p:cTn id="110" dur="166" decel="50000">
                                          <p:stCondLst>
                                            <p:cond delay="1834"/>
                                          </p:stCondLst>
                                        </p:cTn>
                                        <p:tgtEl>
                                          <p:spTgt spid="6">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180"/>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531358"/>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5009322" y="1451338"/>
            <a:ext cx="6450496" cy="2677656"/>
          </a:xfrm>
          <a:prstGeom prst="rect">
            <a:avLst/>
          </a:prstGeom>
          <a:noFill/>
        </p:spPr>
        <p:txBody>
          <a:bodyPr wrap="square" rtlCol="0">
            <a:spAutoFit/>
          </a:bodyPr>
          <a:lstStyle/>
          <a:p>
            <a:r>
              <a:rPr lang="en-US" sz="2400" dirty="0"/>
              <a:t>Wear the right gear. Although some of our Spring afternoons are going to be quite warm make sure you bring appropriate gear if you are riding into the evening. Being cold will sap your energy and attention and you can expect your response time will decrease. Also, make sure your boots give you a good grip on cold pavement</a:t>
            </a:r>
          </a:p>
        </p:txBody>
      </p:sp>
    </p:spTree>
    <p:extLst>
      <p:ext uri="{BB962C8B-B14F-4D97-AF65-F5344CB8AC3E}">
        <p14:creationId xmlns:p14="http://schemas.microsoft.com/office/powerpoint/2010/main" val="107124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2677656"/>
          </a:xfrm>
          <a:prstGeom prst="rect">
            <a:avLst/>
          </a:prstGeom>
          <a:noFill/>
        </p:spPr>
        <p:txBody>
          <a:bodyPr wrap="square" rtlCol="0">
            <a:spAutoFit/>
          </a:bodyPr>
          <a:lstStyle/>
          <a:p>
            <a:r>
              <a:rPr lang="en-US" sz="2400"/>
              <a:t>Increase your visibility to other drivers. Have a look at your regular gear and consider wearing more visible colours. If you’re in the market for new gear consider adding a highly visible rain jacket to your shopping list. Another idea is to add an emergency vest to an emergency kit (if you carry one</a:t>
            </a:r>
          </a:p>
        </p:txBody>
      </p:sp>
    </p:spTree>
    <p:extLst>
      <p:ext uri="{BB962C8B-B14F-4D97-AF65-F5344CB8AC3E}">
        <p14:creationId xmlns:p14="http://schemas.microsoft.com/office/powerpoint/2010/main" val="1165749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2677656"/>
          </a:xfrm>
          <a:prstGeom prst="rect">
            <a:avLst/>
          </a:prstGeom>
          <a:noFill/>
        </p:spPr>
        <p:txBody>
          <a:bodyPr wrap="square" rtlCol="0">
            <a:spAutoFit/>
          </a:bodyPr>
          <a:lstStyle/>
          <a:p>
            <a:r>
              <a:rPr lang="en-US" sz="2400"/>
              <a:t>Keep an eye on your surroundings and other motorists. Watching your mirrors when stopped in traffic can give you valuable moments to get away from a bad situation. Flashing your brakes can be a useful attention-getter. Also, when stopped in traffic, don’t stop so close to the car ahead that you can’t make an evasive maneuver</a:t>
            </a:r>
          </a:p>
        </p:txBody>
      </p:sp>
    </p:spTree>
    <p:extLst>
      <p:ext uri="{BB962C8B-B14F-4D97-AF65-F5344CB8AC3E}">
        <p14:creationId xmlns:p14="http://schemas.microsoft.com/office/powerpoint/2010/main" val="229930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472B6E-304A-44DC-81DC-57D40A7E8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032"/>
            <a:ext cx="12192000" cy="6883458"/>
          </a:xfrm>
          <a:prstGeom prst="rect">
            <a:avLst/>
          </a:prstGeom>
        </p:spPr>
      </p:pic>
      <p:pic>
        <p:nvPicPr>
          <p:cNvPr id="6" name="Picture 5" descr="Logo, company name&#10;&#10;Description automatically generated">
            <a:extLst>
              <a:ext uri="{FF2B5EF4-FFF2-40B4-BE49-F238E27FC236}">
                <a16:creationId xmlns:a16="http://schemas.microsoft.com/office/drawing/2014/main" id="{2F6AC2BA-F145-464D-B720-B88D41098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5531358"/>
            <a:ext cx="1865376" cy="1243584"/>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164E7E72-28A6-4E6E-8A51-49A506D7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743575"/>
            <a:ext cx="1952625" cy="1114425"/>
          </a:xfrm>
          <a:prstGeom prst="rect">
            <a:avLst/>
          </a:prstGeom>
        </p:spPr>
      </p:pic>
      <p:sp>
        <p:nvSpPr>
          <p:cNvPr id="2" name="Title 1">
            <a:extLst>
              <a:ext uri="{FF2B5EF4-FFF2-40B4-BE49-F238E27FC236}">
                <a16:creationId xmlns:a16="http://schemas.microsoft.com/office/drawing/2014/main" id="{8C320D4D-3E7D-415C-B2BE-FA7DC16D3C55}"/>
              </a:ext>
            </a:extLst>
          </p:cNvPr>
          <p:cNvSpPr>
            <a:spLocks noGrp="1"/>
          </p:cNvSpPr>
          <p:nvPr>
            <p:ph type="title"/>
          </p:nvPr>
        </p:nvSpPr>
        <p:spPr>
          <a:xfrm>
            <a:off x="838200" y="365126"/>
            <a:ext cx="10515600" cy="1243584"/>
          </a:xfrm>
        </p:spPr>
        <p:txBody>
          <a:bodyPr/>
          <a:lstStyle/>
          <a:p>
            <a:r>
              <a:rPr lang="en-US" dirty="0"/>
              <a:t>Who Can’t wait to Ride </a:t>
            </a:r>
            <a:r>
              <a:rPr lang="en-US" dirty="0" err="1"/>
              <a:t>Cont</a:t>
            </a:r>
            <a:r>
              <a:rPr lang="en-US" dirty="0"/>
              <a:t>…..</a:t>
            </a:r>
            <a:endParaRPr lang="en-CA" dirty="0"/>
          </a:p>
        </p:txBody>
      </p:sp>
      <p:sp>
        <p:nvSpPr>
          <p:cNvPr id="3" name="TextBox 2">
            <a:extLst>
              <a:ext uri="{FF2B5EF4-FFF2-40B4-BE49-F238E27FC236}">
                <a16:creationId xmlns:a16="http://schemas.microsoft.com/office/drawing/2014/main" id="{FB3A6CC8-2589-4EE9-B4CA-0C59004EA2F1}"/>
              </a:ext>
            </a:extLst>
          </p:cNvPr>
          <p:cNvSpPr txBox="1"/>
          <p:nvPr/>
        </p:nvSpPr>
        <p:spPr>
          <a:xfrm>
            <a:off x="4989443" y="1699591"/>
            <a:ext cx="6450496" cy="1200329"/>
          </a:xfrm>
          <a:prstGeom prst="rect">
            <a:avLst/>
          </a:prstGeom>
          <a:noFill/>
        </p:spPr>
        <p:txBody>
          <a:bodyPr wrap="square" rtlCol="0">
            <a:spAutoFit/>
          </a:bodyPr>
          <a:lstStyle/>
          <a:p>
            <a:r>
              <a:rPr lang="en-US" sz="2400"/>
              <a:t>Whenever possible, make eye contact with other drivers; the same holds with pedestrians who may step in front of you</a:t>
            </a:r>
          </a:p>
        </p:txBody>
      </p:sp>
    </p:spTree>
    <p:extLst>
      <p:ext uri="{BB962C8B-B14F-4D97-AF65-F5344CB8AC3E}">
        <p14:creationId xmlns:p14="http://schemas.microsoft.com/office/powerpoint/2010/main" val="2244797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811</Words>
  <Application>Microsoft Office PowerPoint</Application>
  <PresentationFormat>Widescreen</PresentationFormat>
  <Paragraphs>44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Spring Tips for Riding Season</vt:lpstr>
      <vt:lpstr>Who Can’t wait to Ride Cont…</vt:lpstr>
      <vt:lpstr>Who Can’t wait to Ride Cont…..</vt:lpstr>
      <vt:lpstr>PowerPoint Presentation</vt:lpstr>
      <vt:lpstr>Who Can’t wait to Ride Cont…..</vt:lpstr>
      <vt:lpstr>Who Can’t wait to Ride Cont…..</vt:lpstr>
      <vt:lpstr>Who Can’t wait to Ride Cont…..</vt:lpstr>
      <vt:lpstr>Who Can’t wait to Ride Cont…..</vt:lpstr>
      <vt:lpstr>Who Can’t wait to Ride Cont…..</vt:lpstr>
      <vt:lpstr>Who Can’t wait to Ride Cont…..</vt:lpstr>
      <vt:lpstr>Who Can’t wait to Ride Cont…..</vt:lpstr>
      <vt:lpstr>Who Can’t wait to Ride Cont…..</vt:lpstr>
      <vt:lpstr>Who Can’t wait to Ride Cont…..</vt:lpstr>
      <vt:lpstr>Who Can’t wait to Ride Cont…..</vt:lpstr>
      <vt:lpstr>Who Can’t wait to Ride Cont…..</vt:lpstr>
      <vt:lpstr>Ride Safe and have fun!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Rainey, Peter</dc:creator>
  <cp:lastModifiedBy>Rainey, Peter</cp:lastModifiedBy>
  <cp:revision>11</cp:revision>
  <dcterms:created xsi:type="dcterms:W3CDTF">2023-03-22T22:36:08Z</dcterms:created>
  <dcterms:modified xsi:type="dcterms:W3CDTF">2023-04-14T02:18:15Z</dcterms:modified>
</cp:coreProperties>
</file>