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60" r:id="rId7"/>
    <p:sldId id="259" r:id="rId8"/>
    <p:sldId id="257" r:id="rId9"/>
    <p:sldId id="261" r:id="rId10"/>
    <p:sldId id="270" r:id="rId11"/>
    <p:sldId id="264" r:id="rId12"/>
    <p:sldId id="271" r:id="rId13"/>
    <p:sldId id="262" r:id="rId14"/>
    <p:sldId id="263" r:id="rId15"/>
    <p:sldId id="272" r:id="rId16"/>
    <p:sldId id="268"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63" d="100"/>
          <a:sy n="63" d="100"/>
        </p:scale>
        <p:origin x="68"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802E-A280-4E0F-9528-BD3252DFEB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E80183B-2F06-49AE-B829-1783C6E0A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4FFF41A-E06D-4996-9235-58ADC25D1681}"/>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D05C9D13-1B8D-44FC-B02C-6F03838E04C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1F5552-D483-4885-AF45-A45C39BF567D}"/>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333926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2808-06F2-4132-AAD1-C79C1179BCA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8E047E3-A8F2-4588-99B1-D05688325E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1B138F-1E58-4BB0-AE7B-092D28DEEE57}"/>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7AFF47CA-191A-49AD-A8E6-24AF1AD1A7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E0181D-F9D9-4B09-BCB1-F4353B9E0029}"/>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75751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FB48DE-19A2-405B-84DA-C0204E5E36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09988C6-59E4-4E29-9702-673737B41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BF3EBD3-C7C3-494B-8A3F-EE87C0C33B11}"/>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301812A7-17E1-479C-8CB2-82B2134DE4A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CD5D2E4-D4EE-4061-8515-61E61FFF482C}"/>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231033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52CB-D520-4F0E-AC94-461CBFC885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42F017F-394F-4E7C-8CCF-DCC4B33CE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16E3255-BE7D-47F3-8852-F40DAB181ECB}"/>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68241428-7C80-481F-A21B-C56F8365C0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AD1A0B-4849-4B3E-861F-0968D8927994}"/>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82846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13A3-E1F8-4F9B-B453-E4EBA5E6A6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B129E7A-DB90-4C4D-9518-E5F16E753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A24323-96F5-4FCD-8340-B367111D6D18}"/>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29DE88DB-4025-4464-9F67-085CF88A3E8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18AED3-1B61-40A3-89B4-9DE1E5797A70}"/>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165108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454C-B3E4-49B9-BB5D-6E4C327F6FF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30457C2-4187-4252-BDC8-560C3B186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78DC976-E8B8-43F8-A95F-D0893D40D3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743EFB1-8C51-4CA0-817A-9E14F29B5C5E}"/>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6" name="Footer Placeholder 5">
            <a:extLst>
              <a:ext uri="{FF2B5EF4-FFF2-40B4-BE49-F238E27FC236}">
                <a16:creationId xmlns:a16="http://schemas.microsoft.com/office/drawing/2014/main" id="{EE0FB075-3217-4D08-B30E-4FBDFBB501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9D2C688-B47C-4E9C-A277-6ACBBA95DA92}"/>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402231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23E84-9D47-4371-8018-269962BEB1F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27F0953-6C62-4194-BD08-B466AC4F4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37D7B-C568-4C7D-9916-8B347F66F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14324B-FE12-49EA-99D8-045C734376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3C79A-57BB-44EF-8E12-A29E57552E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E08148D-36A0-42E7-83C9-FDAF78FC36AD}"/>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8" name="Footer Placeholder 7">
            <a:extLst>
              <a:ext uri="{FF2B5EF4-FFF2-40B4-BE49-F238E27FC236}">
                <a16:creationId xmlns:a16="http://schemas.microsoft.com/office/drawing/2014/main" id="{2AA7501A-6B26-4378-AF03-5FC36D75FF0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B329EB9-F896-4AC7-B707-ABAC474E5372}"/>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267095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07E3-2243-4768-8A55-2207ACEBF43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7DD158F-2411-452B-B53C-EDEC3E5DA206}"/>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4" name="Footer Placeholder 3">
            <a:extLst>
              <a:ext uri="{FF2B5EF4-FFF2-40B4-BE49-F238E27FC236}">
                <a16:creationId xmlns:a16="http://schemas.microsoft.com/office/drawing/2014/main" id="{11E8B8DD-C7A6-45BB-B693-1C03AA2792A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CA33CEE-6357-48D4-8024-653598E539F2}"/>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19811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A26F4-AE56-477E-9F57-F55D5BA1491D}"/>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3" name="Footer Placeholder 2">
            <a:extLst>
              <a:ext uri="{FF2B5EF4-FFF2-40B4-BE49-F238E27FC236}">
                <a16:creationId xmlns:a16="http://schemas.microsoft.com/office/drawing/2014/main" id="{0C37CAB4-3C8C-4BEA-8A72-EE67B267F15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7BA41F2-912D-4832-B8AD-11BC1F534B67}"/>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301113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5794-C61A-4607-98BD-A8D91331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B89C59F-1295-464F-8B80-86BEB6BCB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1C8C05F-FD98-4E4D-9DDD-CE105A228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BCFF-A1B2-4485-ACBC-7DF386B5E819}"/>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6" name="Footer Placeholder 5">
            <a:extLst>
              <a:ext uri="{FF2B5EF4-FFF2-40B4-BE49-F238E27FC236}">
                <a16:creationId xmlns:a16="http://schemas.microsoft.com/office/drawing/2014/main" id="{8490DDF1-7681-4131-AF18-5A9C8F5172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E5320A-BF71-4500-8924-858AACC39A3B}"/>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368729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D9C0-1792-4A7E-AE3A-70A001D5D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037F916-56C6-4333-811E-A9D31BEE8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07E79BA-8125-4D51-A89D-30C1A391B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F8DDE-02CA-48DB-BA6C-A69A2A0E6808}"/>
              </a:ext>
            </a:extLst>
          </p:cNvPr>
          <p:cNvSpPr>
            <a:spLocks noGrp="1"/>
          </p:cNvSpPr>
          <p:nvPr>
            <p:ph type="dt" sz="half" idx="10"/>
          </p:nvPr>
        </p:nvSpPr>
        <p:spPr/>
        <p:txBody>
          <a:bodyPr/>
          <a:lstStyle/>
          <a:p>
            <a:fld id="{CBB136FC-7437-4FAD-A14D-E53939C14308}" type="datetimeFigureOut">
              <a:rPr lang="en-CA" smtClean="0"/>
              <a:t>2023-04-13</a:t>
            </a:fld>
            <a:endParaRPr lang="en-CA"/>
          </a:p>
        </p:txBody>
      </p:sp>
      <p:sp>
        <p:nvSpPr>
          <p:cNvPr id="6" name="Footer Placeholder 5">
            <a:extLst>
              <a:ext uri="{FF2B5EF4-FFF2-40B4-BE49-F238E27FC236}">
                <a16:creationId xmlns:a16="http://schemas.microsoft.com/office/drawing/2014/main" id="{4B5FABFB-2837-4EFE-A5A6-DA7B2015A18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88A097-4C50-4DA0-9383-A4440F54095D}"/>
              </a:ext>
            </a:extLst>
          </p:cNvPr>
          <p:cNvSpPr>
            <a:spLocks noGrp="1"/>
          </p:cNvSpPr>
          <p:nvPr>
            <p:ph type="sldNum" sz="quarter" idx="12"/>
          </p:nvPr>
        </p:nvSpPr>
        <p:spPr/>
        <p:txBody>
          <a:bodyPr/>
          <a:lstStyle/>
          <a:p>
            <a:fld id="{9BBD57F3-F1B2-49A2-B2B4-9711E2019BD1}" type="slidenum">
              <a:rPr lang="en-CA" smtClean="0"/>
              <a:t>‹#›</a:t>
            </a:fld>
            <a:endParaRPr lang="en-CA"/>
          </a:p>
        </p:txBody>
      </p:sp>
    </p:spTree>
    <p:extLst>
      <p:ext uri="{BB962C8B-B14F-4D97-AF65-F5344CB8AC3E}">
        <p14:creationId xmlns:p14="http://schemas.microsoft.com/office/powerpoint/2010/main" val="256668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BBB8-4D6D-4DBC-B4F5-08E5A3C12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461F17A-9F04-4B45-958F-D9C4CCE03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544B11-036D-4267-B8C6-18799F2D6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136FC-7437-4FAD-A14D-E53939C14308}" type="datetimeFigureOut">
              <a:rPr lang="en-CA" smtClean="0"/>
              <a:t>2023-04-13</a:t>
            </a:fld>
            <a:endParaRPr lang="en-CA"/>
          </a:p>
        </p:txBody>
      </p:sp>
      <p:sp>
        <p:nvSpPr>
          <p:cNvPr id="5" name="Footer Placeholder 4">
            <a:extLst>
              <a:ext uri="{FF2B5EF4-FFF2-40B4-BE49-F238E27FC236}">
                <a16:creationId xmlns:a16="http://schemas.microsoft.com/office/drawing/2014/main" id="{75052261-ABD6-4D39-8CEB-2E9D41911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8B73F86-E0B6-4474-9E72-E90C16BB7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57F3-F1B2-49A2-B2B4-9711E2019BD1}" type="slidenum">
              <a:rPr lang="en-CA" smtClean="0"/>
              <a:t>‹#›</a:t>
            </a:fld>
            <a:endParaRPr lang="en-CA"/>
          </a:p>
        </p:txBody>
      </p:sp>
    </p:spTree>
    <p:extLst>
      <p:ext uri="{BB962C8B-B14F-4D97-AF65-F5344CB8AC3E}">
        <p14:creationId xmlns:p14="http://schemas.microsoft.com/office/powerpoint/2010/main" val="318977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219E9-2ADF-4FD5-A982-F7C181FD4AE6}"/>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kern="1200">
                <a:solidFill>
                  <a:schemeClr val="tx1"/>
                </a:solidFill>
                <a:latin typeface="+mj-lt"/>
                <a:ea typeface="+mj-ea"/>
                <a:cs typeface="+mj-cs"/>
              </a:rPr>
              <a:t>Langley Chapter</a:t>
            </a:r>
            <a:br>
              <a:rPr lang="en-US" kern="1200">
                <a:solidFill>
                  <a:schemeClr val="tx1"/>
                </a:solidFill>
                <a:latin typeface="+mj-lt"/>
                <a:ea typeface="+mj-ea"/>
                <a:cs typeface="+mj-cs"/>
              </a:rPr>
            </a:br>
            <a:r>
              <a:rPr lang="en-US" kern="1200">
                <a:solidFill>
                  <a:schemeClr val="tx1"/>
                </a:solidFill>
                <a:latin typeface="+mj-lt"/>
                <a:ea typeface="+mj-ea"/>
                <a:cs typeface="+mj-cs"/>
              </a:rPr>
              <a:t>BC Canada #9043</a:t>
            </a:r>
          </a:p>
        </p:txBody>
      </p:sp>
      <p:sp>
        <p:nvSpPr>
          <p:cNvPr id="1031" name="Freeform: Shape 103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3A2A3E21-0A47-47E4-A105-5CA2A7F1F119}"/>
              </a:ext>
            </a:extLst>
          </p:cNvPr>
          <p:cNvPicPr>
            <a:picLocks noGrp="1" noChangeAspect="1"/>
          </p:cNvPicPr>
          <p:nvPr>
            <p:ph idx="1"/>
          </p:nvPr>
        </p:nvPicPr>
        <p:blipFill rotWithShape="1">
          <a:blip r:embed="rId2"/>
          <a:srcRect l="22317" r="21759"/>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12">
            <a:extLst>
              <a:ext uri="{FF2B5EF4-FFF2-40B4-BE49-F238E27FC236}">
                <a16:creationId xmlns:a16="http://schemas.microsoft.com/office/drawing/2014/main" id="{37F02A7A-D51A-4891-BA64-6720BBF81B6B}"/>
              </a:ext>
            </a:extLst>
          </p:cNvPr>
          <p:cNvPicPr>
            <a:picLocks noChangeAspect="1"/>
          </p:cNvPicPr>
          <p:nvPr/>
        </p:nvPicPr>
        <p:blipFill rotWithShape="1">
          <a:blip r:embed="rId3"/>
          <a:srcRect l="4005" r="5394"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026" name="Picture 2">
            <a:extLst>
              <a:ext uri="{FF2B5EF4-FFF2-40B4-BE49-F238E27FC236}">
                <a16:creationId xmlns:a16="http://schemas.microsoft.com/office/drawing/2014/main" id="{28BB9951-525A-4B67-86F0-E6A162341C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84" r="18841"/>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9743E5F-4951-4655-8152-6F0D5137372A}"/>
              </a:ext>
            </a:extLst>
          </p:cNvPr>
          <p:cNvSpPr txBox="1"/>
          <p:nvPr/>
        </p:nvSpPr>
        <p:spPr>
          <a:xfrm>
            <a:off x="6940296" y="2871982"/>
            <a:ext cx="4668256" cy="3181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dirty="0"/>
              <a:t>Safety Meeting</a:t>
            </a:r>
          </a:p>
          <a:p>
            <a:pPr indent="-228600">
              <a:lnSpc>
                <a:spcPct val="90000"/>
              </a:lnSpc>
              <a:spcAft>
                <a:spcPts val="600"/>
              </a:spcAft>
              <a:buFont typeface="Arial" panose="020B0604020202020204" pitchFamily="34" charset="0"/>
              <a:buChar char="•"/>
            </a:pPr>
            <a:r>
              <a:rPr lang="en-US" dirty="0"/>
              <a:t>Barnes Harley Davidson HOGS Nest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April 18</a:t>
            </a:r>
            <a:r>
              <a:rPr lang="en-US" baseline="30000" dirty="0"/>
              <a:t>th</a:t>
            </a:r>
            <a:r>
              <a:rPr lang="en-US" dirty="0"/>
              <a:t>, 2023</a:t>
            </a:r>
          </a:p>
          <a:p>
            <a:pPr indent="-228600">
              <a:lnSpc>
                <a:spcPct val="90000"/>
              </a:lnSpc>
              <a:spcAft>
                <a:spcPts val="600"/>
              </a:spcAft>
              <a:buFont typeface="Arial" panose="020B0604020202020204" pitchFamily="34" charset="0"/>
              <a:buChar char="•"/>
            </a:pPr>
            <a:r>
              <a:rPr lang="en-US" dirty="0"/>
              <a:t>6:30 to 8:30pm</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Proper Lane positioning</a:t>
            </a:r>
          </a:p>
        </p:txBody>
      </p:sp>
    </p:spTree>
    <p:extLst>
      <p:ext uri="{BB962C8B-B14F-4D97-AF65-F5344CB8AC3E}">
        <p14:creationId xmlns:p14="http://schemas.microsoft.com/office/powerpoint/2010/main" val="36247458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42B77-FB3E-49B0-909A-748E8F971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896B2EF-9CD7-4388-8DAD-D19B46394DDE}"/>
              </a:ext>
            </a:extLst>
          </p:cNvPr>
          <p:cNvSpPr>
            <a:spLocks noGrp="1"/>
          </p:cNvSpPr>
          <p:nvPr>
            <p:ph type="title"/>
          </p:nvPr>
        </p:nvSpPr>
        <p:spPr/>
        <p:txBody>
          <a:bodyPr/>
          <a:lstStyle/>
          <a:p>
            <a:r>
              <a:rPr lang="en-US" dirty="0"/>
              <a:t>Cross over Lane Changing</a:t>
            </a:r>
            <a:endParaRPr lang="en-CA" dirty="0"/>
          </a:p>
        </p:txBody>
      </p:sp>
      <p:sp>
        <p:nvSpPr>
          <p:cNvPr id="5" name="TextBox 4">
            <a:extLst>
              <a:ext uri="{FF2B5EF4-FFF2-40B4-BE49-F238E27FC236}">
                <a16:creationId xmlns:a16="http://schemas.microsoft.com/office/drawing/2014/main" id="{7786983C-6BA1-4470-B480-F6E8DD3EB754}"/>
              </a:ext>
            </a:extLst>
          </p:cNvPr>
          <p:cNvSpPr txBox="1"/>
          <p:nvPr/>
        </p:nvSpPr>
        <p:spPr>
          <a:xfrm>
            <a:off x="6096000" y="2293256"/>
            <a:ext cx="4963886" cy="523220"/>
          </a:xfrm>
          <a:prstGeom prst="rect">
            <a:avLst/>
          </a:prstGeom>
          <a:noFill/>
        </p:spPr>
        <p:txBody>
          <a:bodyPr wrap="square" rtlCol="0">
            <a:spAutoFit/>
          </a:bodyPr>
          <a:lstStyle/>
          <a:p>
            <a:r>
              <a:rPr lang="en-US" sz="2800" dirty="0"/>
              <a:t>Other Chapters riding this way</a:t>
            </a:r>
            <a:endParaRPr lang="en-CA" sz="2800" dirty="0"/>
          </a:p>
        </p:txBody>
      </p:sp>
    </p:spTree>
    <p:extLst>
      <p:ext uri="{BB962C8B-B14F-4D97-AF65-F5344CB8AC3E}">
        <p14:creationId xmlns:p14="http://schemas.microsoft.com/office/powerpoint/2010/main" val="364869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89748"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375623" y="1087041"/>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782148"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760423" y="1020998"/>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474548"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068023" y="1058216"/>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939877"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486056" y="1083073"/>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00181" y="2450499"/>
            <a:ext cx="1080673" cy="509655"/>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5520BB60-61A7-4EDD-B558-FF3F48FE7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3120" y="72771"/>
            <a:ext cx="485766" cy="485766"/>
          </a:xfrm>
          <a:prstGeom prst="rect">
            <a:avLst/>
          </a:prstGeom>
        </p:spPr>
      </p:pic>
      <p:pic>
        <p:nvPicPr>
          <p:cNvPr id="40" name="Picture 39">
            <a:extLst>
              <a:ext uri="{FF2B5EF4-FFF2-40B4-BE49-F238E27FC236}">
                <a16:creationId xmlns:a16="http://schemas.microsoft.com/office/drawing/2014/main" id="{AA50C63D-FC5A-4CD0-8DB0-61B2DA811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56550" y="75162"/>
            <a:ext cx="441962" cy="441962"/>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1AF105EE-D5F0-489E-9392-F2243C99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7034" y="6305559"/>
            <a:ext cx="485766" cy="485766"/>
          </a:xfrm>
          <a:prstGeom prst="rect">
            <a:avLst/>
          </a:prstGeom>
        </p:spPr>
      </p:pic>
      <p:pic>
        <p:nvPicPr>
          <p:cNvPr id="42" name="Picture 41">
            <a:extLst>
              <a:ext uri="{FF2B5EF4-FFF2-40B4-BE49-F238E27FC236}">
                <a16:creationId xmlns:a16="http://schemas.microsoft.com/office/drawing/2014/main" id="{9E3A6922-EA54-436D-8CC6-6A1625C4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200181" y="6305559"/>
            <a:ext cx="441962" cy="441962"/>
          </a:xfrm>
          <a:prstGeom prst="rect">
            <a:avLst/>
          </a:prstGeom>
        </p:spPr>
      </p:pic>
    </p:spTree>
    <p:extLst>
      <p:ext uri="{BB962C8B-B14F-4D97-AF65-F5344CB8AC3E}">
        <p14:creationId xmlns:p14="http://schemas.microsoft.com/office/powerpoint/2010/main" val="16579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1.11111E-6 L 0.00183 0.14143 " pathEditMode="relative" rAng="0" ptsTypes="AA">
                                      <p:cBhvr>
                                        <p:cTn id="6" dur="2000" fill="hold"/>
                                        <p:tgtEl>
                                          <p:spTgt spid="26"/>
                                        </p:tgtEl>
                                        <p:attrNameLst>
                                          <p:attrName>ppt_x</p:attrName>
                                          <p:attrName>ppt_y</p:attrName>
                                        </p:attrNameLst>
                                      </p:cBhvr>
                                      <p:rCtr x="91" y="706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351 0.00162 L 0.00872 0.15995 " pathEditMode="relative" rAng="0" ptsTypes="AA">
                                      <p:cBhvr>
                                        <p:cTn id="10" dur="2000" fill="hold"/>
                                        <p:tgtEl>
                                          <p:spTgt spid="28"/>
                                        </p:tgtEl>
                                        <p:attrNameLst>
                                          <p:attrName>ppt_x</p:attrName>
                                          <p:attrName>ppt_y</p:attrName>
                                        </p:attrNameLst>
                                      </p:cBhvr>
                                      <p:rCtr x="260" y="7917"/>
                                    </p:animMotion>
                                  </p:childTnLst>
                                </p:cTn>
                              </p:par>
                              <p:par>
                                <p:cTn id="11" presetID="42" presetClass="path" presetSubtype="0" accel="50000" decel="50000" fill="hold" nodeType="withEffect">
                                  <p:stCondLst>
                                    <p:cond delay="0"/>
                                  </p:stCondLst>
                                  <p:childTnLst>
                                    <p:animMotion origin="layout" path="M 6.25E-7 -2.96296E-6 L 0.0138 0.16181 " pathEditMode="relative" rAng="0" ptsTypes="AA">
                                      <p:cBhvr>
                                        <p:cTn id="12" dur="2000" fill="hold"/>
                                        <p:tgtEl>
                                          <p:spTgt spid="30"/>
                                        </p:tgtEl>
                                        <p:attrNameLst>
                                          <p:attrName>ppt_x</p:attrName>
                                          <p:attrName>ppt_y</p:attrName>
                                        </p:attrNameLst>
                                      </p:cBhvr>
                                      <p:rCtr x="690" y="8079"/>
                                    </p:animMotion>
                                  </p:childTnLst>
                                </p:cTn>
                              </p:par>
                              <p:par>
                                <p:cTn id="13" presetID="42" presetClass="path" presetSubtype="0" accel="50000" decel="50000" fill="hold" nodeType="withEffect">
                                  <p:stCondLst>
                                    <p:cond delay="0"/>
                                  </p:stCondLst>
                                  <p:childTnLst>
                                    <p:animMotion origin="layout" path="M 3.125E-6 -4.44444E-6 L 0.00729 0.16274 " pathEditMode="relative" rAng="0" ptsTypes="AA">
                                      <p:cBhvr>
                                        <p:cTn id="14" dur="2000" fill="hold"/>
                                        <p:tgtEl>
                                          <p:spTgt spid="34"/>
                                        </p:tgtEl>
                                        <p:attrNameLst>
                                          <p:attrName>ppt_x</p:attrName>
                                          <p:attrName>ppt_y</p:attrName>
                                        </p:attrNameLst>
                                      </p:cBhvr>
                                      <p:rCtr x="365" y="812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45833E-6 -1.85185E-6 L 0.00807 0.59329 " pathEditMode="relative" rAng="0" ptsTypes="AA">
                                      <p:cBhvr>
                                        <p:cTn id="18" dur="2000" fill="hold"/>
                                        <p:tgtEl>
                                          <p:spTgt spid="27"/>
                                        </p:tgtEl>
                                        <p:attrNameLst>
                                          <p:attrName>ppt_x</p:attrName>
                                          <p:attrName>ppt_y</p:attrName>
                                        </p:attrNameLst>
                                      </p:cBhvr>
                                      <p:rCtr x="404" y="29653"/>
                                    </p:animMotion>
                                  </p:childTnLst>
                                </p:cTn>
                              </p:par>
                              <p:par>
                                <p:cTn id="19" presetID="42" presetClass="path" presetSubtype="0" accel="50000" decel="50000" fill="hold" nodeType="withEffect">
                                  <p:stCondLst>
                                    <p:cond delay="0"/>
                                  </p:stCondLst>
                                  <p:childTnLst>
                                    <p:animMotion origin="layout" path="M -4.79167E-6 4.81481E-6 L -0.00026 0.61018 " pathEditMode="relative" rAng="0" ptsTypes="AA">
                                      <p:cBhvr>
                                        <p:cTn id="20" dur="2000" fill="hold"/>
                                        <p:tgtEl>
                                          <p:spTgt spid="31"/>
                                        </p:tgtEl>
                                        <p:attrNameLst>
                                          <p:attrName>ppt_x</p:attrName>
                                          <p:attrName>ppt_y</p:attrName>
                                        </p:attrNameLst>
                                      </p:cBhvr>
                                      <p:rCtr x="-13" y="30509"/>
                                    </p:animMotion>
                                  </p:childTnLst>
                                </p:cTn>
                              </p:par>
                              <p:par>
                                <p:cTn id="21" presetID="42" presetClass="path" presetSubtype="0" accel="50000" decel="50000" fill="hold" nodeType="withEffect">
                                  <p:stCondLst>
                                    <p:cond delay="0"/>
                                  </p:stCondLst>
                                  <p:childTnLst>
                                    <p:animMotion origin="layout" path="M 1.875E-6 3.7037E-7 L 0.01549 0.60625 " pathEditMode="relative" rAng="0" ptsTypes="AA">
                                      <p:cBhvr>
                                        <p:cTn id="22" dur="2000" fill="hold"/>
                                        <p:tgtEl>
                                          <p:spTgt spid="29"/>
                                        </p:tgtEl>
                                        <p:attrNameLst>
                                          <p:attrName>ppt_x</p:attrName>
                                          <p:attrName>ppt_y</p:attrName>
                                        </p:attrNameLst>
                                      </p:cBhvr>
                                      <p:rCtr x="768" y="30301"/>
                                    </p:animMotion>
                                  </p:childTnLst>
                                </p:cTn>
                              </p:par>
                              <p:par>
                                <p:cTn id="23" presetID="42" presetClass="path" presetSubtype="0" accel="50000" decel="50000" fill="hold" nodeType="withEffect">
                                  <p:stCondLst>
                                    <p:cond delay="0"/>
                                  </p:stCondLst>
                                  <p:childTnLst>
                                    <p:animMotion origin="layout" path="M 4.375E-6 2.59259E-6 L -0.00443 0.59653 " pathEditMode="relative" rAng="0" ptsTypes="AA">
                                      <p:cBhvr>
                                        <p:cTn id="24" dur="2000" fill="hold"/>
                                        <p:tgtEl>
                                          <p:spTgt spid="33"/>
                                        </p:tgtEl>
                                        <p:attrNameLst>
                                          <p:attrName>ppt_x</p:attrName>
                                          <p:attrName>ppt_y</p:attrName>
                                        </p:attrNameLst>
                                      </p:cBhvr>
                                      <p:rCtr x="-221" y="29815"/>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54167E-6 -4.81481E-6 L 0.00494 0.37061 " pathEditMode="relative" rAng="0" ptsTypes="AA">
                                      <p:cBhvr>
                                        <p:cTn id="28" dur="2000" fill="hold"/>
                                        <p:tgtEl>
                                          <p:spTgt spid="32"/>
                                        </p:tgtEl>
                                        <p:attrNameLst>
                                          <p:attrName>ppt_x</p:attrName>
                                          <p:attrName>ppt_y</p:attrName>
                                        </p:attrNameLst>
                                      </p:cBhvr>
                                      <p:rCtr x="247" y="1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unset, clipart&#10;&#10;Description automatically generated">
            <a:extLst>
              <a:ext uri="{FF2B5EF4-FFF2-40B4-BE49-F238E27FC236}">
                <a16:creationId xmlns:a16="http://schemas.microsoft.com/office/drawing/2014/main" id="{0E1EB0CA-FEF9-44A5-A1E2-2C6E17B3E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9" y="1"/>
            <a:ext cx="12176211" cy="6858000"/>
          </a:xfrm>
          <a:prstGeom prst="rect">
            <a:avLst/>
          </a:prstGeom>
        </p:spPr>
      </p:pic>
      <p:sp>
        <p:nvSpPr>
          <p:cNvPr id="4" name="TextBox 3">
            <a:extLst>
              <a:ext uri="{FF2B5EF4-FFF2-40B4-BE49-F238E27FC236}">
                <a16:creationId xmlns:a16="http://schemas.microsoft.com/office/drawing/2014/main" id="{1E173847-7906-47F9-99F1-88FF29E7D4A2}"/>
              </a:ext>
            </a:extLst>
          </p:cNvPr>
          <p:cNvSpPr txBox="1"/>
          <p:nvPr/>
        </p:nvSpPr>
        <p:spPr>
          <a:xfrm>
            <a:off x="1798320" y="568960"/>
            <a:ext cx="5902960" cy="1077218"/>
          </a:xfrm>
          <a:prstGeom prst="rect">
            <a:avLst/>
          </a:prstGeom>
          <a:noFill/>
        </p:spPr>
        <p:txBody>
          <a:bodyPr wrap="square" rtlCol="0">
            <a:spAutoFit/>
          </a:bodyPr>
          <a:lstStyle/>
          <a:p>
            <a:r>
              <a:rPr lang="en-US" sz="3200" dirty="0"/>
              <a:t>Langley HOG #9043 recommended Lane Changing</a:t>
            </a:r>
            <a:endParaRPr lang="en-CA" sz="3200" dirty="0"/>
          </a:p>
        </p:txBody>
      </p:sp>
    </p:spTree>
    <p:extLst>
      <p:ext uri="{BB962C8B-B14F-4D97-AF65-F5344CB8AC3E}">
        <p14:creationId xmlns:p14="http://schemas.microsoft.com/office/powerpoint/2010/main" val="425280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89749" y="2499361"/>
            <a:ext cx="783132" cy="369332"/>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375624" y="1087042"/>
            <a:ext cx="783132" cy="369332"/>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782149" y="2499359"/>
            <a:ext cx="875452" cy="412871"/>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760424" y="1020999"/>
            <a:ext cx="954826" cy="450304"/>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474548" y="2448845"/>
            <a:ext cx="733061" cy="345718"/>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068023" y="1058217"/>
            <a:ext cx="844255" cy="398158"/>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939877" y="1818639"/>
            <a:ext cx="833023" cy="392861"/>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486056" y="1083073"/>
            <a:ext cx="848569" cy="400193"/>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00181" y="2450499"/>
            <a:ext cx="875453" cy="41287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7DC1E4E-E272-4D8D-938A-EF7BF6517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676247" y="90176"/>
            <a:ext cx="419254" cy="419254"/>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832F88C-1BFC-4F12-A7FA-B58EC8BB8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866826" y="6348570"/>
            <a:ext cx="419254" cy="419254"/>
          </a:xfrm>
          <a:prstGeom prst="rect">
            <a:avLst/>
          </a:prstGeom>
        </p:spPr>
      </p:pic>
      <p:sp>
        <p:nvSpPr>
          <p:cNvPr id="6" name="TextBox 5">
            <a:extLst>
              <a:ext uri="{FF2B5EF4-FFF2-40B4-BE49-F238E27FC236}">
                <a16:creationId xmlns:a16="http://schemas.microsoft.com/office/drawing/2014/main" id="{E61AB43F-09F7-48E9-92F4-AD5D5C5D6FEA}"/>
              </a:ext>
            </a:extLst>
          </p:cNvPr>
          <p:cNvSpPr txBox="1"/>
          <p:nvPr/>
        </p:nvSpPr>
        <p:spPr>
          <a:xfrm>
            <a:off x="322696" y="3526373"/>
            <a:ext cx="3334904" cy="1477328"/>
          </a:xfrm>
          <a:prstGeom prst="rect">
            <a:avLst/>
          </a:prstGeom>
          <a:noFill/>
        </p:spPr>
        <p:txBody>
          <a:bodyPr wrap="square" rtlCol="0">
            <a:spAutoFit/>
          </a:bodyPr>
          <a:lstStyle/>
          <a:p>
            <a:r>
              <a:rPr lang="en-US" dirty="0">
                <a:solidFill>
                  <a:schemeClr val="bg1"/>
                </a:solidFill>
              </a:rPr>
              <a:t>Road Captain Signals that the group is going to pass using his Turn Signal and Hand Signal</a:t>
            </a:r>
          </a:p>
          <a:p>
            <a:r>
              <a:rPr lang="en-US" dirty="0">
                <a:solidFill>
                  <a:schemeClr val="bg1"/>
                </a:solidFill>
              </a:rPr>
              <a:t>Make Sure you maintain the 2 Second rule</a:t>
            </a:r>
            <a:endParaRPr lang="en-CA" dirty="0">
              <a:solidFill>
                <a:schemeClr val="bg1"/>
              </a:solidFill>
            </a:endParaRPr>
          </a:p>
        </p:txBody>
      </p:sp>
      <p:sp>
        <p:nvSpPr>
          <p:cNvPr id="7" name="TextBox 6">
            <a:extLst>
              <a:ext uri="{FF2B5EF4-FFF2-40B4-BE49-F238E27FC236}">
                <a16:creationId xmlns:a16="http://schemas.microsoft.com/office/drawing/2014/main" id="{BFE443AB-71EB-43F5-BAE2-4507ED310F8F}"/>
              </a:ext>
            </a:extLst>
          </p:cNvPr>
          <p:cNvSpPr txBox="1"/>
          <p:nvPr/>
        </p:nvSpPr>
        <p:spPr>
          <a:xfrm>
            <a:off x="7934324" y="3848099"/>
            <a:ext cx="2937808" cy="1754326"/>
          </a:xfrm>
          <a:prstGeom prst="rect">
            <a:avLst/>
          </a:prstGeom>
          <a:noFill/>
        </p:spPr>
        <p:txBody>
          <a:bodyPr wrap="square" rtlCol="0">
            <a:spAutoFit/>
          </a:bodyPr>
          <a:lstStyle/>
          <a:p>
            <a:r>
              <a:rPr lang="en-US" dirty="0">
                <a:solidFill>
                  <a:schemeClr val="bg1"/>
                </a:solidFill>
              </a:rPr>
              <a:t>Sweeper Moves over First once traffic has passed and its Safe to do so, then RC will move over next followed by the dominate lane of bikes.</a:t>
            </a:r>
          </a:p>
          <a:p>
            <a:endParaRPr lang="en-CA" dirty="0">
              <a:solidFill>
                <a:schemeClr val="bg1"/>
              </a:solidFill>
            </a:endParaRPr>
          </a:p>
        </p:txBody>
      </p:sp>
      <p:pic>
        <p:nvPicPr>
          <p:cNvPr id="21" name="Picture 20">
            <a:extLst>
              <a:ext uri="{FF2B5EF4-FFF2-40B4-BE49-F238E27FC236}">
                <a16:creationId xmlns:a16="http://schemas.microsoft.com/office/drawing/2014/main" id="{1521953C-EB54-4FD2-B05A-142A3E0AE476}"/>
              </a:ext>
            </a:extLst>
          </p:cNvPr>
          <p:cNvPicPr>
            <a:picLocks noChangeAspect="1"/>
          </p:cNvPicPr>
          <p:nvPr/>
        </p:nvPicPr>
        <p:blipFill>
          <a:blip r:embed="rId4"/>
          <a:stretch>
            <a:fillRect/>
          </a:stretch>
        </p:blipFill>
        <p:spPr>
          <a:xfrm>
            <a:off x="12344696" y="3672198"/>
            <a:ext cx="3007583" cy="2106128"/>
          </a:xfrm>
          <a:prstGeom prst="rect">
            <a:avLst/>
          </a:prstGeom>
        </p:spPr>
      </p:pic>
    </p:spTree>
    <p:extLst>
      <p:ext uri="{BB962C8B-B14F-4D97-AF65-F5344CB8AC3E}">
        <p14:creationId xmlns:p14="http://schemas.microsoft.com/office/powerpoint/2010/main" val="20938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2.70833E-6 1.11111E-6 L -1.27214 0.0088 " pathEditMode="relative" rAng="0" ptsTypes="AA">
                                      <p:cBhvr>
                                        <p:cTn id="20" dur="5000" fill="hold"/>
                                        <p:tgtEl>
                                          <p:spTgt spid="21"/>
                                        </p:tgtEl>
                                        <p:attrNameLst>
                                          <p:attrName>ppt_x</p:attrName>
                                          <p:attrName>ppt_y</p:attrName>
                                        </p:attrNameLst>
                                      </p:cBhvr>
                                      <p:rCtr x="-63607" y="440"/>
                                    </p:animMotion>
                                  </p:childTnLst>
                                </p:cTn>
                              </p:par>
                              <p:par>
                                <p:cTn id="21" presetID="42" presetClass="path" presetSubtype="0" accel="50000" decel="50000" fill="hold" nodeType="withEffect">
                                  <p:stCondLst>
                                    <p:cond delay="2000"/>
                                  </p:stCondLst>
                                  <p:childTnLst>
                                    <p:animMotion origin="layout" path="M -2.08333E-7 0 L 0.00169 0.27917 " pathEditMode="relative" rAng="0" ptsTypes="AA">
                                      <p:cBhvr>
                                        <p:cTn id="22" dur="2000" fill="hold"/>
                                        <p:tgtEl>
                                          <p:spTgt spid="32"/>
                                        </p:tgtEl>
                                        <p:attrNameLst>
                                          <p:attrName>ppt_x</p:attrName>
                                          <p:attrName>ppt_y</p:attrName>
                                        </p:attrNameLst>
                                      </p:cBhvr>
                                      <p:rCtr x="78" y="1395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125E-6 -3.7037E-6 L -0.00013 0.16991 " pathEditMode="relative" rAng="0" ptsTypes="AA">
                                      <p:cBhvr>
                                        <p:cTn id="26" dur="2000" fill="hold"/>
                                        <p:tgtEl>
                                          <p:spTgt spid="26"/>
                                        </p:tgtEl>
                                        <p:attrNameLst>
                                          <p:attrName>ppt_x</p:attrName>
                                          <p:attrName>ppt_y</p:attrName>
                                        </p:attrNameLst>
                                      </p:cBhvr>
                                      <p:rCtr x="-13" y="84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5E-6 -4.44444E-6 L 0.00117 0.42246 " pathEditMode="relative" rAng="0" ptsTypes="AA">
                                      <p:cBhvr>
                                        <p:cTn id="30" dur="2000" fill="hold"/>
                                        <p:tgtEl>
                                          <p:spTgt spid="28"/>
                                        </p:tgtEl>
                                        <p:attrNameLst>
                                          <p:attrName>ppt_x</p:attrName>
                                          <p:attrName>ppt_y</p:attrName>
                                        </p:attrNameLst>
                                      </p:cBhvr>
                                      <p:rCtr x="52" y="21111"/>
                                    </p:animMotion>
                                  </p:childTnLst>
                                </p:cTn>
                              </p:par>
                              <p:par>
                                <p:cTn id="31" presetID="42" presetClass="path" presetSubtype="0" accel="50000" decel="50000" fill="hold" nodeType="withEffect">
                                  <p:stCondLst>
                                    <p:cond delay="0"/>
                                  </p:stCondLst>
                                  <p:childTnLst>
                                    <p:animMotion origin="layout" path="M 3.54167E-6 4.07407E-6 L 0.00039 0.43472 " pathEditMode="relative" rAng="0" ptsTypes="AA">
                                      <p:cBhvr>
                                        <p:cTn id="32" dur="2000" fill="hold"/>
                                        <p:tgtEl>
                                          <p:spTgt spid="30"/>
                                        </p:tgtEl>
                                        <p:attrNameLst>
                                          <p:attrName>ppt_x</p:attrName>
                                          <p:attrName>ppt_y</p:attrName>
                                        </p:attrNameLst>
                                      </p:cBhvr>
                                      <p:rCtr x="13" y="21736"/>
                                    </p:animMotion>
                                  </p:childTnLst>
                                </p:cTn>
                              </p:par>
                              <p:par>
                                <p:cTn id="33" presetID="42" presetClass="path" presetSubtype="0" accel="50000" decel="50000" fill="hold" nodeType="withEffect">
                                  <p:stCondLst>
                                    <p:cond delay="0"/>
                                  </p:stCondLst>
                                  <p:childTnLst>
                                    <p:animMotion origin="layout" path="M -3.54167E-6 5.55112E-17 L 0.00222 0.4294 " pathEditMode="relative" rAng="0" ptsTypes="AA">
                                      <p:cBhvr>
                                        <p:cTn id="34" dur="2000" fill="hold"/>
                                        <p:tgtEl>
                                          <p:spTgt spid="34"/>
                                        </p:tgtEl>
                                        <p:attrNameLst>
                                          <p:attrName>ppt_x</p:attrName>
                                          <p:attrName>ppt_y</p:attrName>
                                        </p:attrNameLst>
                                      </p:cBhvr>
                                      <p:rCtr x="104" y="21458"/>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875E-6 3.33333E-6 L 0.00742 0.37569 " pathEditMode="relative" rAng="0" ptsTypes="AA">
                                      <p:cBhvr>
                                        <p:cTn id="38" dur="2000" fill="hold"/>
                                        <p:tgtEl>
                                          <p:spTgt spid="27"/>
                                        </p:tgtEl>
                                        <p:attrNameLst>
                                          <p:attrName>ppt_x</p:attrName>
                                          <p:attrName>ppt_y</p:attrName>
                                        </p:attrNameLst>
                                      </p:cBhvr>
                                      <p:rCtr x="365" y="18773"/>
                                    </p:animMotion>
                                  </p:childTnLst>
                                </p:cTn>
                              </p:par>
                              <p:par>
                                <p:cTn id="39" presetID="42" presetClass="path" presetSubtype="0" accel="50000" decel="50000" fill="hold" nodeType="withEffect">
                                  <p:stCondLst>
                                    <p:cond delay="0"/>
                                  </p:stCondLst>
                                  <p:childTnLst>
                                    <p:animMotion origin="layout" path="M 8.33333E-7 -3.33333E-6 L -0.00039 0.35996 " pathEditMode="relative" rAng="0" ptsTypes="AA">
                                      <p:cBhvr>
                                        <p:cTn id="40" dur="2000" fill="hold"/>
                                        <p:tgtEl>
                                          <p:spTgt spid="31"/>
                                        </p:tgtEl>
                                        <p:attrNameLst>
                                          <p:attrName>ppt_x</p:attrName>
                                          <p:attrName>ppt_y</p:attrName>
                                        </p:attrNameLst>
                                      </p:cBhvr>
                                      <p:rCtr x="-26" y="17986"/>
                                    </p:animMotion>
                                  </p:childTnLst>
                                </p:cTn>
                              </p:par>
                              <p:par>
                                <p:cTn id="41" presetID="42" presetClass="path" presetSubtype="0" accel="50000" decel="50000" fill="hold" nodeType="withEffect">
                                  <p:stCondLst>
                                    <p:cond delay="0"/>
                                  </p:stCondLst>
                                  <p:childTnLst>
                                    <p:animMotion origin="layout" path="M 2.08333E-7 -2.96296E-6 L 0.00195 0.36158 " pathEditMode="relative" rAng="0" ptsTypes="AA">
                                      <p:cBhvr>
                                        <p:cTn id="42" dur="2000" fill="hold"/>
                                        <p:tgtEl>
                                          <p:spTgt spid="29"/>
                                        </p:tgtEl>
                                        <p:attrNameLst>
                                          <p:attrName>ppt_x</p:attrName>
                                          <p:attrName>ppt_y</p:attrName>
                                        </p:attrNameLst>
                                      </p:cBhvr>
                                      <p:rCtr x="91" y="18079"/>
                                    </p:animMotion>
                                  </p:childTnLst>
                                </p:cTn>
                              </p:par>
                              <p:par>
                                <p:cTn id="43" presetID="42" presetClass="path" presetSubtype="0" accel="50000" decel="50000" fill="hold" nodeType="withEffect">
                                  <p:stCondLst>
                                    <p:cond delay="0"/>
                                  </p:stCondLst>
                                  <p:childTnLst>
                                    <p:animMotion origin="layout" path="M -4.16667E-7 2.96296E-6 L -0.00299 0.37407 " pathEditMode="relative" rAng="0" ptsTypes="AA">
                                      <p:cBhvr>
                                        <p:cTn id="44" dur="2000" fill="hold"/>
                                        <p:tgtEl>
                                          <p:spTgt spid="33"/>
                                        </p:tgtEl>
                                        <p:attrNameLst>
                                          <p:attrName>ppt_x</p:attrName>
                                          <p:attrName>ppt_y</p:attrName>
                                        </p:attrNameLst>
                                      </p:cBhvr>
                                      <p:rCtr x="-156" y="1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115213" y="3460895"/>
            <a:ext cx="858105" cy="404690"/>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545472" y="3411690"/>
            <a:ext cx="858105" cy="404690"/>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863264" y="5422442"/>
            <a:ext cx="950436" cy="448234"/>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930272" y="3345647"/>
            <a:ext cx="858105" cy="404690"/>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555664" y="5371927"/>
            <a:ext cx="950436" cy="448234"/>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237872" y="3382865"/>
            <a:ext cx="858105" cy="404690"/>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1031852" y="4614228"/>
            <a:ext cx="904025" cy="426346"/>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655905" y="3407722"/>
            <a:ext cx="858105" cy="404690"/>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81297" y="5373582"/>
            <a:ext cx="950436" cy="448234"/>
          </a:xfrm>
          <a:prstGeom prst="rect">
            <a:avLst/>
          </a:prstGeom>
        </p:spPr>
      </p:pic>
      <p:sp>
        <p:nvSpPr>
          <p:cNvPr id="4" name="TextBox 3">
            <a:extLst>
              <a:ext uri="{FF2B5EF4-FFF2-40B4-BE49-F238E27FC236}">
                <a16:creationId xmlns:a16="http://schemas.microsoft.com/office/drawing/2014/main" id="{4D4A3D37-A7BF-4BAB-9E9F-9A5082422DCA}"/>
              </a:ext>
            </a:extLst>
          </p:cNvPr>
          <p:cNvSpPr txBox="1"/>
          <p:nvPr/>
        </p:nvSpPr>
        <p:spPr>
          <a:xfrm>
            <a:off x="679912" y="4622257"/>
            <a:ext cx="1843521" cy="369332"/>
          </a:xfrm>
          <a:prstGeom prst="rect">
            <a:avLst/>
          </a:prstGeom>
          <a:noFill/>
        </p:spPr>
        <p:txBody>
          <a:bodyPr wrap="square" rtlCol="0">
            <a:spAutoFit/>
          </a:bodyPr>
          <a:lstStyle/>
          <a:p>
            <a:r>
              <a:rPr lang="en-US" dirty="0">
                <a:solidFill>
                  <a:schemeClr val="bg1"/>
                </a:solidFill>
              </a:rPr>
              <a:t>2 Second Rule</a:t>
            </a:r>
            <a:endParaRPr lang="en-CA" dirty="0">
              <a:solidFill>
                <a:schemeClr val="bg1"/>
              </a:solidFill>
            </a:endParaRPr>
          </a:p>
        </p:txBody>
      </p:sp>
      <p:sp>
        <p:nvSpPr>
          <p:cNvPr id="37" name="Arrow: Left 36">
            <a:extLst>
              <a:ext uri="{FF2B5EF4-FFF2-40B4-BE49-F238E27FC236}">
                <a16:creationId xmlns:a16="http://schemas.microsoft.com/office/drawing/2014/main" id="{8FB23EC7-B5C9-4260-8320-0D3C1008699D}"/>
              </a:ext>
            </a:extLst>
          </p:cNvPr>
          <p:cNvSpPr/>
          <p:nvPr/>
        </p:nvSpPr>
        <p:spPr>
          <a:xfrm rot="8029293">
            <a:off x="1453568" y="4229952"/>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Arrow: Left 37">
            <a:extLst>
              <a:ext uri="{FF2B5EF4-FFF2-40B4-BE49-F238E27FC236}">
                <a16:creationId xmlns:a16="http://schemas.microsoft.com/office/drawing/2014/main" id="{E7C488E5-757B-4963-A974-ACA9836541FA}"/>
              </a:ext>
            </a:extLst>
          </p:cNvPr>
          <p:cNvSpPr/>
          <p:nvPr/>
        </p:nvSpPr>
        <p:spPr>
          <a:xfrm rot="3008195">
            <a:off x="326334" y="4215074"/>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a:extLst>
              <a:ext uri="{FF2B5EF4-FFF2-40B4-BE49-F238E27FC236}">
                <a16:creationId xmlns:a16="http://schemas.microsoft.com/office/drawing/2014/main" id="{AB6F4CE2-8F3C-45C9-82F4-EFFC06FDDB8D}"/>
              </a:ext>
            </a:extLst>
          </p:cNvPr>
          <p:cNvSpPr txBox="1"/>
          <p:nvPr/>
        </p:nvSpPr>
        <p:spPr>
          <a:xfrm>
            <a:off x="1257299" y="1390650"/>
            <a:ext cx="2828925" cy="1477328"/>
          </a:xfrm>
          <a:prstGeom prst="rect">
            <a:avLst/>
          </a:prstGeom>
          <a:noFill/>
        </p:spPr>
        <p:txBody>
          <a:bodyPr wrap="square" rtlCol="0">
            <a:spAutoFit/>
          </a:bodyPr>
          <a:lstStyle/>
          <a:p>
            <a:r>
              <a:rPr lang="en-US" dirty="0">
                <a:solidFill>
                  <a:schemeClr val="bg1"/>
                </a:solidFill>
              </a:rPr>
              <a:t>Once the whole group has passed the vehicle or vehicles, RC will indicate moving into right Lane using Turn signal and Hand Signals</a:t>
            </a:r>
            <a:endParaRPr lang="en-CA" dirty="0">
              <a:solidFill>
                <a:schemeClr val="bg1"/>
              </a:solidFill>
            </a:endParaRPr>
          </a:p>
        </p:txBody>
      </p:sp>
      <p:sp>
        <p:nvSpPr>
          <p:cNvPr id="3" name="TextBox 2">
            <a:extLst>
              <a:ext uri="{FF2B5EF4-FFF2-40B4-BE49-F238E27FC236}">
                <a16:creationId xmlns:a16="http://schemas.microsoft.com/office/drawing/2014/main" id="{CA26DA80-D874-4D52-8599-65661FE5F308}"/>
              </a:ext>
            </a:extLst>
          </p:cNvPr>
          <p:cNvSpPr txBox="1"/>
          <p:nvPr/>
        </p:nvSpPr>
        <p:spPr>
          <a:xfrm>
            <a:off x="8281297" y="1512558"/>
            <a:ext cx="2750555" cy="646331"/>
          </a:xfrm>
          <a:prstGeom prst="rect">
            <a:avLst/>
          </a:prstGeom>
          <a:noFill/>
        </p:spPr>
        <p:txBody>
          <a:bodyPr wrap="square" rtlCol="0">
            <a:spAutoFit/>
          </a:bodyPr>
          <a:lstStyle/>
          <a:p>
            <a:r>
              <a:rPr lang="en-US" dirty="0">
                <a:solidFill>
                  <a:schemeClr val="bg1"/>
                </a:solidFill>
              </a:rPr>
              <a:t>Sweeper Moves over First to keep Lane Clear</a:t>
            </a:r>
            <a:endParaRPr lang="en-CA" dirty="0">
              <a:solidFill>
                <a:schemeClr val="bg1"/>
              </a:solidFill>
            </a:endParaRPr>
          </a:p>
        </p:txBody>
      </p:sp>
      <p:pic>
        <p:nvPicPr>
          <p:cNvPr id="21" name="Picture 20">
            <a:extLst>
              <a:ext uri="{FF2B5EF4-FFF2-40B4-BE49-F238E27FC236}">
                <a16:creationId xmlns:a16="http://schemas.microsoft.com/office/drawing/2014/main" id="{D4E303C0-86E6-4691-8B5F-A3FCC7DEE6A0}"/>
              </a:ext>
            </a:extLst>
          </p:cNvPr>
          <p:cNvPicPr>
            <a:picLocks noChangeAspect="1"/>
          </p:cNvPicPr>
          <p:nvPr/>
        </p:nvPicPr>
        <p:blipFill>
          <a:blip r:embed="rId3"/>
          <a:stretch>
            <a:fillRect/>
          </a:stretch>
        </p:blipFill>
        <p:spPr>
          <a:xfrm>
            <a:off x="-3390288" y="876026"/>
            <a:ext cx="3259713" cy="2036204"/>
          </a:xfrm>
          <a:prstGeom prst="rect">
            <a:avLst/>
          </a:prstGeom>
        </p:spPr>
      </p:pic>
    </p:spTree>
    <p:extLst>
      <p:ext uri="{BB962C8B-B14F-4D97-AF65-F5344CB8AC3E}">
        <p14:creationId xmlns:p14="http://schemas.microsoft.com/office/powerpoint/2010/main" val="29032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1.04167E-6 2.59259E-6 L 1.28489 0.0162 " pathEditMode="relative" rAng="0" ptsTypes="AA">
                                      <p:cBhvr>
                                        <p:cTn id="28" dur="5000" fill="hold"/>
                                        <p:tgtEl>
                                          <p:spTgt spid="21"/>
                                        </p:tgtEl>
                                        <p:attrNameLst>
                                          <p:attrName>ppt_x</p:attrName>
                                          <p:attrName>ppt_y</p:attrName>
                                        </p:attrNameLst>
                                      </p:cBhvr>
                                      <p:rCtr x="64245" y="810"/>
                                    </p:animMotion>
                                  </p:childTnLst>
                                </p:cTn>
                              </p:par>
                            </p:childTnLst>
                          </p:cTn>
                        </p:par>
                        <p:par>
                          <p:cTn id="29" fill="hold">
                            <p:stCondLst>
                              <p:cond delay="5000"/>
                            </p:stCondLst>
                            <p:childTnLst>
                              <p:par>
                                <p:cTn id="30" presetID="42" presetClass="path" presetSubtype="0" accel="50000" decel="50000" fill="hold" nodeType="afterEffect">
                                  <p:stCondLst>
                                    <p:cond delay="0"/>
                                  </p:stCondLst>
                                  <p:childTnLst>
                                    <p:animMotion origin="layout" path="M 2.91667E-6 4.81481E-6 L -0.00365 -0.34561 " pathEditMode="relative" rAng="0" ptsTypes="AA">
                                      <p:cBhvr>
                                        <p:cTn id="31" dur="2000" fill="hold"/>
                                        <p:tgtEl>
                                          <p:spTgt spid="32"/>
                                        </p:tgtEl>
                                        <p:attrNameLst>
                                          <p:attrName>ppt_x</p:attrName>
                                          <p:attrName>ppt_y</p:attrName>
                                        </p:attrNameLst>
                                      </p:cBhvr>
                                      <p:rCtr x="-182" y="-17292"/>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1.45833E-6 2.22222E-6 L 0.00065 -0.14653 " pathEditMode="relative" rAng="0" ptsTypes="AA">
                                      <p:cBhvr>
                                        <p:cTn id="35" dur="2000" fill="hold"/>
                                        <p:tgtEl>
                                          <p:spTgt spid="26"/>
                                        </p:tgtEl>
                                        <p:attrNameLst>
                                          <p:attrName>ppt_x</p:attrName>
                                          <p:attrName>ppt_y</p:attrName>
                                        </p:attrNameLst>
                                      </p:cBhvr>
                                      <p:rCtr x="26" y="-7338"/>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8.33333E-7 -1.85185E-6 L -0.00026 -0.35463 " pathEditMode="relative" rAng="0" ptsTypes="AA">
                                      <p:cBhvr>
                                        <p:cTn id="39" dur="2000" fill="hold"/>
                                        <p:tgtEl>
                                          <p:spTgt spid="27"/>
                                        </p:tgtEl>
                                        <p:attrNameLst>
                                          <p:attrName>ppt_x</p:attrName>
                                          <p:attrName>ppt_y</p:attrName>
                                        </p:attrNameLst>
                                      </p:cBhvr>
                                      <p:rCtr x="-13" y="-17731"/>
                                    </p:animMotion>
                                  </p:childTnLst>
                                </p:cTn>
                              </p:par>
                              <p:par>
                                <p:cTn id="40" presetID="42" presetClass="path" presetSubtype="0" accel="50000" decel="50000" fill="hold" nodeType="withEffect">
                                  <p:stCondLst>
                                    <p:cond delay="0"/>
                                  </p:stCondLst>
                                  <p:childTnLst>
                                    <p:animMotion origin="layout" path="M -2.5E-6 4.81481E-6 L -0.00078 -0.35325 " pathEditMode="relative" rAng="0" ptsTypes="AA">
                                      <p:cBhvr>
                                        <p:cTn id="41" dur="2000" fill="hold"/>
                                        <p:tgtEl>
                                          <p:spTgt spid="31"/>
                                        </p:tgtEl>
                                        <p:attrNameLst>
                                          <p:attrName>ppt_x</p:attrName>
                                          <p:attrName>ppt_y</p:attrName>
                                        </p:attrNameLst>
                                      </p:cBhvr>
                                      <p:rCtr x="-39" y="-17662"/>
                                    </p:animMotion>
                                  </p:childTnLst>
                                </p:cTn>
                              </p:par>
                              <p:par>
                                <p:cTn id="42" presetID="42" presetClass="path" presetSubtype="0" accel="50000" decel="50000" fill="hold" nodeType="withEffect">
                                  <p:stCondLst>
                                    <p:cond delay="0"/>
                                  </p:stCondLst>
                                  <p:childTnLst>
                                    <p:animMotion origin="layout" path="M 4.16667E-6 3.7037E-7 L -0.00131 -0.35324 " pathEditMode="relative" rAng="0" ptsTypes="AA">
                                      <p:cBhvr>
                                        <p:cTn id="43" dur="2000" fill="hold"/>
                                        <p:tgtEl>
                                          <p:spTgt spid="29"/>
                                        </p:tgtEl>
                                        <p:attrNameLst>
                                          <p:attrName>ppt_x</p:attrName>
                                          <p:attrName>ppt_y</p:attrName>
                                        </p:attrNameLst>
                                      </p:cBhvr>
                                      <p:rCtr x="-65" y="-17662"/>
                                    </p:animMotion>
                                  </p:childTnLst>
                                </p:cTn>
                              </p:par>
                              <p:par>
                                <p:cTn id="44" presetID="42" presetClass="path" presetSubtype="0" accel="50000" decel="50000" fill="hold" nodeType="withEffect">
                                  <p:stCondLst>
                                    <p:cond delay="0"/>
                                  </p:stCondLst>
                                  <p:childTnLst>
                                    <p:animMotion origin="layout" path="M -3.33333E-6 1.11111E-6 L -0.01067 -0.3625 " pathEditMode="relative" rAng="0" ptsTypes="AA">
                                      <p:cBhvr>
                                        <p:cTn id="45" dur="2000" fill="hold"/>
                                        <p:tgtEl>
                                          <p:spTgt spid="33"/>
                                        </p:tgtEl>
                                        <p:attrNameLst>
                                          <p:attrName>ppt_x</p:attrName>
                                          <p:attrName>ppt_y</p:attrName>
                                        </p:attrNameLst>
                                      </p:cBhvr>
                                      <p:rCtr x="-534" y="-18125"/>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875E-6 3.7037E-7 L -0.00508 -0.40926 " pathEditMode="relative" rAng="0" ptsTypes="AA">
                                      <p:cBhvr>
                                        <p:cTn id="49" dur="2000" fill="hold"/>
                                        <p:tgtEl>
                                          <p:spTgt spid="28"/>
                                        </p:tgtEl>
                                        <p:attrNameLst>
                                          <p:attrName>ppt_x</p:attrName>
                                          <p:attrName>ppt_y</p:attrName>
                                        </p:attrNameLst>
                                      </p:cBhvr>
                                      <p:rCtr x="-260" y="-20463"/>
                                    </p:animMotion>
                                  </p:childTnLst>
                                </p:cTn>
                              </p:par>
                              <p:par>
                                <p:cTn id="50" presetID="42" presetClass="path" presetSubtype="0" accel="50000" decel="50000" fill="hold" nodeType="withEffect">
                                  <p:stCondLst>
                                    <p:cond delay="0"/>
                                  </p:stCondLst>
                                  <p:childTnLst>
                                    <p:animMotion origin="layout" path="M -1.45833E-6 -2.22222E-6 L -0.00638 -0.40926 " pathEditMode="relative" rAng="0" ptsTypes="AA">
                                      <p:cBhvr>
                                        <p:cTn id="51" dur="2000" fill="hold"/>
                                        <p:tgtEl>
                                          <p:spTgt spid="30"/>
                                        </p:tgtEl>
                                        <p:attrNameLst>
                                          <p:attrName>ppt_x</p:attrName>
                                          <p:attrName>ppt_y</p:attrName>
                                        </p:attrNameLst>
                                      </p:cBhvr>
                                      <p:rCtr x="-326" y="-20463"/>
                                    </p:animMotion>
                                  </p:childTnLst>
                                </p:cTn>
                              </p:par>
                              <p:par>
                                <p:cTn id="52" presetID="42" presetClass="path" presetSubtype="0" accel="50000" decel="50000" fill="hold" nodeType="withEffect">
                                  <p:stCondLst>
                                    <p:cond delay="0"/>
                                  </p:stCondLst>
                                  <p:childTnLst>
                                    <p:animMotion origin="layout" path="M 8.33333E-7 -3.7037E-6 L -0.0026 -0.40926 " pathEditMode="relative" rAng="0" ptsTypes="AA">
                                      <p:cBhvr>
                                        <p:cTn id="53" dur="2000" fill="hold"/>
                                        <p:tgtEl>
                                          <p:spTgt spid="34"/>
                                        </p:tgtEl>
                                        <p:attrNameLst>
                                          <p:attrName>ppt_x</p:attrName>
                                          <p:attrName>ppt_y</p:attrName>
                                        </p:attrNameLst>
                                      </p:cBhvr>
                                      <p:rCtr x="-130" y="-2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7" grpId="0" animBg="1"/>
      <p:bldP spid="38" grpId="0" animBg="1"/>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F3495F-3B78-4771-BE42-D8579C114C3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8143" r="6746"/>
          <a:stretch/>
        </p:blipFill>
        <p:spPr>
          <a:xfrm>
            <a:off x="20" y="1"/>
            <a:ext cx="12191980" cy="6857999"/>
          </a:xfrm>
          <a:prstGeom prst="rect">
            <a:avLst/>
          </a:prstGeom>
        </p:spPr>
      </p:pic>
      <p:sp>
        <p:nvSpPr>
          <p:cNvPr id="2" name="Title 1">
            <a:extLst>
              <a:ext uri="{FF2B5EF4-FFF2-40B4-BE49-F238E27FC236}">
                <a16:creationId xmlns:a16="http://schemas.microsoft.com/office/drawing/2014/main" id="{F4875A32-939C-4C79-B11D-CF0C710818F0}"/>
              </a:ext>
            </a:extLst>
          </p:cNvPr>
          <p:cNvSpPr>
            <a:spLocks noGrp="1"/>
          </p:cNvSpPr>
          <p:nvPr>
            <p:ph type="title"/>
          </p:nvPr>
        </p:nvSpPr>
        <p:spPr>
          <a:xfrm>
            <a:off x="1524000" y="914400"/>
            <a:ext cx="9144000" cy="1595120"/>
          </a:xfrm>
        </p:spPr>
        <p:txBody>
          <a:bodyPr vert="horz" lIns="91440" tIns="45720" rIns="91440" bIns="45720" rtlCol="0" anchor="b">
            <a:normAutofit fontScale="90000"/>
          </a:bodyPr>
          <a:lstStyle/>
          <a:p>
            <a:pPr algn="ctr"/>
            <a:r>
              <a:rPr lang="en-US" sz="6000" dirty="0">
                <a:solidFill>
                  <a:srgbClr val="FFFFFF"/>
                </a:solidFill>
              </a:rPr>
              <a:t>When someone leaves the group</a:t>
            </a:r>
          </a:p>
        </p:txBody>
      </p:sp>
    </p:spTree>
    <p:extLst>
      <p:ext uri="{BB962C8B-B14F-4D97-AF65-F5344CB8AC3E}">
        <p14:creationId xmlns:p14="http://schemas.microsoft.com/office/powerpoint/2010/main" val="127482629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89748"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375623" y="1087041"/>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782148"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760423" y="1020998"/>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474548"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068023" y="1058216"/>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939877"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486056" y="1083073"/>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00181" y="2450499"/>
            <a:ext cx="1080673" cy="509655"/>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5520BB60-61A7-4EDD-B558-FF3F48FE7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3120" y="72771"/>
            <a:ext cx="485766" cy="485766"/>
          </a:xfrm>
          <a:prstGeom prst="rect">
            <a:avLst/>
          </a:prstGeom>
        </p:spPr>
      </p:pic>
      <p:pic>
        <p:nvPicPr>
          <p:cNvPr id="40" name="Picture 39">
            <a:extLst>
              <a:ext uri="{FF2B5EF4-FFF2-40B4-BE49-F238E27FC236}">
                <a16:creationId xmlns:a16="http://schemas.microsoft.com/office/drawing/2014/main" id="{AA50C63D-FC5A-4CD0-8DB0-61B2DA811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56550" y="75162"/>
            <a:ext cx="441962" cy="441962"/>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1AF105EE-D5F0-489E-9392-F2243C99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7034" y="6305559"/>
            <a:ext cx="485766" cy="485766"/>
          </a:xfrm>
          <a:prstGeom prst="rect">
            <a:avLst/>
          </a:prstGeom>
        </p:spPr>
      </p:pic>
      <p:pic>
        <p:nvPicPr>
          <p:cNvPr id="42" name="Picture 41">
            <a:extLst>
              <a:ext uri="{FF2B5EF4-FFF2-40B4-BE49-F238E27FC236}">
                <a16:creationId xmlns:a16="http://schemas.microsoft.com/office/drawing/2014/main" id="{9E3A6922-EA54-436D-8CC6-6A1625C4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200181" y="6305559"/>
            <a:ext cx="441962" cy="441962"/>
          </a:xfrm>
          <a:prstGeom prst="rect">
            <a:avLst/>
          </a:prstGeom>
        </p:spPr>
      </p:pic>
    </p:spTree>
    <p:extLst>
      <p:ext uri="{BB962C8B-B14F-4D97-AF65-F5344CB8AC3E}">
        <p14:creationId xmlns:p14="http://schemas.microsoft.com/office/powerpoint/2010/main" val="324863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2.96296E-6 L -0.11393 -0.19722 " pathEditMode="relative" rAng="0" ptsTypes="AA">
                                      <p:cBhvr>
                                        <p:cTn id="10" dur="2000" fill="hold"/>
                                        <p:tgtEl>
                                          <p:spTgt spid="30"/>
                                        </p:tgtEl>
                                        <p:attrNameLst>
                                          <p:attrName>ppt_x</p:attrName>
                                          <p:attrName>ppt_y</p:attrName>
                                        </p:attrNameLst>
                                      </p:cBhvr>
                                      <p:rCtr x="-5703" y="-986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75E-6 3.7037E-7 L -0.10547 0.20833 " pathEditMode="relative" rAng="0" ptsTypes="AA">
                                      <p:cBhvr>
                                        <p:cTn id="14" dur="2000" fill="hold"/>
                                        <p:tgtEl>
                                          <p:spTgt spid="29"/>
                                        </p:tgtEl>
                                        <p:attrNameLst>
                                          <p:attrName>ppt_x</p:attrName>
                                          <p:attrName>ppt_y</p:attrName>
                                        </p:attrNameLst>
                                      </p:cBhvr>
                                      <p:rCtr x="-5260" y="1064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125E-6 -4.44444E-6 L -0.11797 -0.20857 " pathEditMode="relative" rAng="0" ptsTypes="AA">
                                      <p:cBhvr>
                                        <p:cTn id="18" dur="2000" fill="hold"/>
                                        <p:tgtEl>
                                          <p:spTgt spid="34"/>
                                        </p:tgtEl>
                                        <p:attrNameLst>
                                          <p:attrName>ppt_x</p:attrName>
                                          <p:attrName>ppt_y</p:attrName>
                                        </p:attrNameLst>
                                      </p:cBhvr>
                                      <p:rCtr x="-5625" y="-1032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375E-6 2.59259E-6 L -0.10547 0.19954 " pathEditMode="relative" rAng="0" ptsTypes="AA">
                                      <p:cBhvr>
                                        <p:cTn id="22" dur="2000" fill="hold"/>
                                        <p:tgtEl>
                                          <p:spTgt spid="33"/>
                                        </p:tgtEl>
                                        <p:attrNameLst>
                                          <p:attrName>ppt_x</p:attrName>
                                          <p:attrName>ppt_y</p:attrName>
                                        </p:attrNameLst>
                                      </p:cBhvr>
                                      <p:rCtr x="-4440"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89748"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375623" y="1087041"/>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782148"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760423" y="1020998"/>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474548"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068023" y="1058216"/>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939877"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486056" y="1083073"/>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00181" y="2450499"/>
            <a:ext cx="1080673" cy="509655"/>
          </a:xfrm>
          <a:prstGeom prst="rect">
            <a:avLst/>
          </a:prstGeom>
        </p:spPr>
      </p:pic>
      <p:sp>
        <p:nvSpPr>
          <p:cNvPr id="2" name="TextBox 1">
            <a:extLst>
              <a:ext uri="{FF2B5EF4-FFF2-40B4-BE49-F238E27FC236}">
                <a16:creationId xmlns:a16="http://schemas.microsoft.com/office/drawing/2014/main" id="{08FF4B60-89E2-4882-897B-EB05420105D9}"/>
              </a:ext>
            </a:extLst>
          </p:cNvPr>
          <p:cNvSpPr txBox="1"/>
          <p:nvPr/>
        </p:nvSpPr>
        <p:spPr>
          <a:xfrm>
            <a:off x="4474029" y="3722913"/>
            <a:ext cx="3826691" cy="707886"/>
          </a:xfrm>
          <a:prstGeom prst="rect">
            <a:avLst/>
          </a:prstGeom>
          <a:noFill/>
        </p:spPr>
        <p:txBody>
          <a:bodyPr wrap="square" rtlCol="0">
            <a:spAutoFit/>
          </a:bodyPr>
          <a:lstStyle/>
          <a:p>
            <a:r>
              <a:rPr lang="en-US" sz="2000" dirty="0">
                <a:solidFill>
                  <a:schemeClr val="bg1"/>
                </a:solidFill>
              </a:rPr>
              <a:t>This is what you should do when someone leaves the group</a:t>
            </a:r>
            <a:endParaRPr lang="en-CA" sz="2000" dirty="0">
              <a:solidFill>
                <a:schemeClr val="bg1"/>
              </a:solidFill>
            </a:endParaRPr>
          </a:p>
        </p:txBody>
      </p:sp>
      <p:pic>
        <p:nvPicPr>
          <p:cNvPr id="39" name="Picture 38" descr="A picture containing text&#10;&#10;Description automatically generated">
            <a:extLst>
              <a:ext uri="{FF2B5EF4-FFF2-40B4-BE49-F238E27FC236}">
                <a16:creationId xmlns:a16="http://schemas.microsoft.com/office/drawing/2014/main" id="{5520BB60-61A7-4EDD-B558-FF3F48FE7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3120" y="72771"/>
            <a:ext cx="485766" cy="485766"/>
          </a:xfrm>
          <a:prstGeom prst="rect">
            <a:avLst/>
          </a:prstGeom>
        </p:spPr>
      </p:pic>
      <p:pic>
        <p:nvPicPr>
          <p:cNvPr id="40" name="Picture 39">
            <a:extLst>
              <a:ext uri="{FF2B5EF4-FFF2-40B4-BE49-F238E27FC236}">
                <a16:creationId xmlns:a16="http://schemas.microsoft.com/office/drawing/2014/main" id="{AA50C63D-FC5A-4CD0-8DB0-61B2DA811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956550" y="75162"/>
            <a:ext cx="441962" cy="441962"/>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1AF105EE-D5F0-489E-9392-F2243C996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7034" y="6305559"/>
            <a:ext cx="485766" cy="485766"/>
          </a:xfrm>
          <a:prstGeom prst="rect">
            <a:avLst/>
          </a:prstGeom>
        </p:spPr>
      </p:pic>
      <p:pic>
        <p:nvPicPr>
          <p:cNvPr id="42" name="Picture 41">
            <a:extLst>
              <a:ext uri="{FF2B5EF4-FFF2-40B4-BE49-F238E27FC236}">
                <a16:creationId xmlns:a16="http://schemas.microsoft.com/office/drawing/2014/main" id="{9E3A6922-EA54-436D-8CC6-6A1625C4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200181" y="6305559"/>
            <a:ext cx="441962" cy="441962"/>
          </a:xfrm>
          <a:prstGeom prst="rect">
            <a:avLst/>
          </a:prstGeom>
        </p:spPr>
      </p:pic>
    </p:spTree>
    <p:extLst>
      <p:ext uri="{BB962C8B-B14F-4D97-AF65-F5344CB8AC3E}">
        <p14:creationId xmlns:p14="http://schemas.microsoft.com/office/powerpoint/2010/main" val="126394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875E-6 3.7037E-7 L -0.21849 0.01111 " pathEditMode="relative" rAng="0" ptsTypes="AA">
                                      <p:cBhvr>
                                        <p:cTn id="18" dur="2000" fill="hold"/>
                                        <p:tgtEl>
                                          <p:spTgt spid="29"/>
                                        </p:tgtEl>
                                        <p:attrNameLst>
                                          <p:attrName>ppt_x</p:attrName>
                                          <p:attrName>ppt_y</p:attrName>
                                        </p:attrNameLst>
                                      </p:cBhvr>
                                      <p:rCtr x="-10924" y="55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375E-6 2.59259E-6 L -0.22343 -0.00903 " pathEditMode="relative" rAng="0" ptsTypes="AA">
                                      <p:cBhvr>
                                        <p:cTn id="22" dur="2000" fill="hold"/>
                                        <p:tgtEl>
                                          <p:spTgt spid="33"/>
                                        </p:tgtEl>
                                        <p:attrNameLst>
                                          <p:attrName>ppt_x</p:attrName>
                                          <p:attrName>ppt_y</p:attrName>
                                        </p:attrNameLst>
                                      </p:cBhvr>
                                      <p:rCtr x="-11211"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BCB694-D6A9-4A26-8803-D21BFAF783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C9CFAA2D-DC9D-42A6-9FFC-4E71A67C1454}"/>
              </a:ext>
            </a:extLst>
          </p:cNvPr>
          <p:cNvSpPr txBox="1"/>
          <p:nvPr/>
        </p:nvSpPr>
        <p:spPr>
          <a:xfrm>
            <a:off x="2915920" y="701040"/>
            <a:ext cx="6502400" cy="646331"/>
          </a:xfrm>
          <a:prstGeom prst="rect">
            <a:avLst/>
          </a:prstGeom>
          <a:noFill/>
        </p:spPr>
        <p:txBody>
          <a:bodyPr wrap="square" rtlCol="0">
            <a:spAutoFit/>
          </a:bodyPr>
          <a:lstStyle/>
          <a:p>
            <a:r>
              <a:rPr lang="en-US" sz="3600" dirty="0"/>
              <a:t>Questions or Comments</a:t>
            </a:r>
            <a:endParaRPr lang="en-CA" sz="3600" dirty="0"/>
          </a:p>
        </p:txBody>
      </p:sp>
    </p:spTree>
    <p:extLst>
      <p:ext uri="{BB962C8B-B14F-4D97-AF65-F5344CB8AC3E}">
        <p14:creationId xmlns:p14="http://schemas.microsoft.com/office/powerpoint/2010/main" val="81005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785FB-5376-4B4C-874D-C30CABACA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3050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53" y="5465445"/>
            <a:ext cx="1422097" cy="11925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087" y="5465445"/>
            <a:ext cx="1865376" cy="1243584"/>
          </a:xfrm>
          <a:prstGeom prst="rect">
            <a:avLst/>
          </a:prstGeom>
        </p:spPr>
      </p:pic>
      <p:sp>
        <p:nvSpPr>
          <p:cNvPr id="6" name="Title 5"/>
          <p:cNvSpPr>
            <a:spLocks noGrp="1"/>
          </p:cNvSpPr>
          <p:nvPr>
            <p:ph type="title"/>
          </p:nvPr>
        </p:nvSpPr>
        <p:spPr>
          <a:xfrm>
            <a:off x="771525" y="435428"/>
            <a:ext cx="4475389" cy="875097"/>
          </a:xfrm>
        </p:spPr>
        <p:txBody>
          <a:bodyPr/>
          <a:lstStyle/>
          <a:p>
            <a:r>
              <a:rPr lang="en-US" sz="2800" b="1" u="sng" dirty="0"/>
              <a:t>Motorcycle Lane Positions</a:t>
            </a:r>
            <a:endParaRPr lang="en-CA" sz="2800" b="1" u="sng" dirty="0"/>
          </a:p>
        </p:txBody>
      </p:sp>
      <p:sp>
        <p:nvSpPr>
          <p:cNvPr id="2" name="TextBox 1">
            <a:extLst>
              <a:ext uri="{FF2B5EF4-FFF2-40B4-BE49-F238E27FC236}">
                <a16:creationId xmlns:a16="http://schemas.microsoft.com/office/drawing/2014/main" id="{7EDA1FBC-1048-4642-BCE1-74DFF7D00380}"/>
              </a:ext>
            </a:extLst>
          </p:cNvPr>
          <p:cNvSpPr txBox="1"/>
          <p:nvPr/>
        </p:nvSpPr>
        <p:spPr>
          <a:xfrm>
            <a:off x="5094514" y="1521899"/>
            <a:ext cx="6059261" cy="1477328"/>
          </a:xfrm>
          <a:prstGeom prst="rect">
            <a:avLst/>
          </a:prstGeom>
          <a:noFill/>
        </p:spPr>
        <p:txBody>
          <a:bodyPr wrap="square" rtlCol="0">
            <a:spAutoFit/>
          </a:bodyPr>
          <a:lstStyle/>
          <a:p>
            <a:r>
              <a:rPr lang="en-US" dirty="0"/>
              <a:t>I hear a lot of people talk about lane position as if there are rules set in stone and there is only one dominant lane position. The standard agreement is that the left third of the lane is Position 1, the center of the lane is Position 2, and the right third of the lane is Position 3.</a:t>
            </a:r>
            <a:endParaRPr lang="en-CA" dirty="0"/>
          </a:p>
        </p:txBody>
      </p:sp>
    </p:spTree>
    <p:extLst>
      <p:ext uri="{BB962C8B-B14F-4D97-AF65-F5344CB8AC3E}">
        <p14:creationId xmlns:p14="http://schemas.microsoft.com/office/powerpoint/2010/main" val="211276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785FB-5376-4B4C-874D-C30CABACA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3050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53" y="5465445"/>
            <a:ext cx="1422097" cy="11925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087" y="5465445"/>
            <a:ext cx="1865376" cy="1243584"/>
          </a:xfrm>
          <a:prstGeom prst="rect">
            <a:avLst/>
          </a:prstGeom>
        </p:spPr>
      </p:pic>
      <p:sp>
        <p:nvSpPr>
          <p:cNvPr id="6" name="Title 5"/>
          <p:cNvSpPr>
            <a:spLocks noGrp="1"/>
          </p:cNvSpPr>
          <p:nvPr>
            <p:ph type="title"/>
          </p:nvPr>
        </p:nvSpPr>
        <p:spPr>
          <a:xfrm>
            <a:off x="771525" y="435428"/>
            <a:ext cx="4475389" cy="875097"/>
          </a:xfrm>
        </p:spPr>
        <p:txBody>
          <a:bodyPr/>
          <a:lstStyle/>
          <a:p>
            <a:r>
              <a:rPr lang="en-US" sz="2800" b="1" u="sng" dirty="0"/>
              <a:t>Motorcycle Lane Positions</a:t>
            </a:r>
            <a:endParaRPr lang="en-CA" sz="2800" b="1" u="sng" dirty="0"/>
          </a:p>
        </p:txBody>
      </p:sp>
      <p:sp>
        <p:nvSpPr>
          <p:cNvPr id="3" name="TextBox 2">
            <a:extLst>
              <a:ext uri="{FF2B5EF4-FFF2-40B4-BE49-F238E27FC236}">
                <a16:creationId xmlns:a16="http://schemas.microsoft.com/office/drawing/2014/main" id="{C47E8F67-9277-4F40-9005-0873393BDD63}"/>
              </a:ext>
            </a:extLst>
          </p:cNvPr>
          <p:cNvSpPr txBox="1"/>
          <p:nvPr/>
        </p:nvSpPr>
        <p:spPr>
          <a:xfrm>
            <a:off x="4946198" y="1587491"/>
            <a:ext cx="6026604" cy="1200329"/>
          </a:xfrm>
          <a:prstGeom prst="rect">
            <a:avLst/>
          </a:prstGeom>
          <a:noFill/>
        </p:spPr>
        <p:txBody>
          <a:bodyPr wrap="square" rtlCol="0">
            <a:spAutoFit/>
          </a:bodyPr>
          <a:lstStyle/>
          <a:p>
            <a:r>
              <a:rPr lang="en-US" dirty="0"/>
              <a:t>Most people seem to think that P1 is THE dominant position, it's the place that you should be all the time when you're riding alone, and the place where odd numbered members of a group ride would be</a:t>
            </a:r>
            <a:endParaRPr lang="en-CA" dirty="0"/>
          </a:p>
        </p:txBody>
      </p:sp>
    </p:spTree>
    <p:extLst>
      <p:ext uri="{BB962C8B-B14F-4D97-AF65-F5344CB8AC3E}">
        <p14:creationId xmlns:p14="http://schemas.microsoft.com/office/powerpoint/2010/main" val="31383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785FB-5376-4B4C-874D-C30CABACA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3050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53" y="5465445"/>
            <a:ext cx="1422097" cy="11925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087" y="5465445"/>
            <a:ext cx="1865376" cy="1243584"/>
          </a:xfrm>
          <a:prstGeom prst="rect">
            <a:avLst/>
          </a:prstGeom>
        </p:spPr>
      </p:pic>
      <p:sp>
        <p:nvSpPr>
          <p:cNvPr id="6" name="Title 5"/>
          <p:cNvSpPr>
            <a:spLocks noGrp="1"/>
          </p:cNvSpPr>
          <p:nvPr>
            <p:ph type="title"/>
          </p:nvPr>
        </p:nvSpPr>
        <p:spPr>
          <a:xfrm>
            <a:off x="771525" y="435428"/>
            <a:ext cx="4475389" cy="875097"/>
          </a:xfrm>
        </p:spPr>
        <p:txBody>
          <a:bodyPr/>
          <a:lstStyle/>
          <a:p>
            <a:r>
              <a:rPr lang="en-US" sz="2800" b="1" u="sng" dirty="0"/>
              <a:t>Motorcycle Lane Positions</a:t>
            </a:r>
            <a:endParaRPr lang="en-CA" sz="2800" b="1" u="sng" dirty="0"/>
          </a:p>
        </p:txBody>
      </p:sp>
      <p:sp>
        <p:nvSpPr>
          <p:cNvPr id="7" name="TextBox 6">
            <a:extLst>
              <a:ext uri="{FF2B5EF4-FFF2-40B4-BE49-F238E27FC236}">
                <a16:creationId xmlns:a16="http://schemas.microsoft.com/office/drawing/2014/main" id="{457885E2-C674-4C3F-BFD8-8340962AE019}"/>
              </a:ext>
            </a:extLst>
          </p:cNvPr>
          <p:cNvSpPr txBox="1"/>
          <p:nvPr/>
        </p:nvSpPr>
        <p:spPr>
          <a:xfrm>
            <a:off x="5011512" y="1763226"/>
            <a:ext cx="6777718" cy="646331"/>
          </a:xfrm>
          <a:prstGeom prst="rect">
            <a:avLst/>
          </a:prstGeom>
          <a:noFill/>
        </p:spPr>
        <p:txBody>
          <a:bodyPr wrap="square" rtlCol="0">
            <a:spAutoFit/>
          </a:bodyPr>
          <a:lstStyle/>
          <a:p>
            <a:r>
              <a:rPr lang="en-US" dirty="0"/>
              <a:t>P2 is treated like the Forbidden Zone, it's where the grease and oil from cars ends up, so you should never be there.</a:t>
            </a:r>
            <a:endParaRPr lang="en-CA" dirty="0"/>
          </a:p>
        </p:txBody>
      </p:sp>
    </p:spTree>
    <p:extLst>
      <p:ext uri="{BB962C8B-B14F-4D97-AF65-F5344CB8AC3E}">
        <p14:creationId xmlns:p14="http://schemas.microsoft.com/office/powerpoint/2010/main" val="373954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785FB-5376-4B4C-874D-C30CABACA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3050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53" y="5465445"/>
            <a:ext cx="1422097" cy="11925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087" y="5465445"/>
            <a:ext cx="1865376" cy="1243584"/>
          </a:xfrm>
          <a:prstGeom prst="rect">
            <a:avLst/>
          </a:prstGeom>
        </p:spPr>
      </p:pic>
      <p:sp>
        <p:nvSpPr>
          <p:cNvPr id="6" name="Title 5"/>
          <p:cNvSpPr>
            <a:spLocks noGrp="1"/>
          </p:cNvSpPr>
          <p:nvPr>
            <p:ph type="title"/>
          </p:nvPr>
        </p:nvSpPr>
        <p:spPr>
          <a:xfrm>
            <a:off x="771525" y="435428"/>
            <a:ext cx="4475389" cy="875097"/>
          </a:xfrm>
        </p:spPr>
        <p:txBody>
          <a:bodyPr/>
          <a:lstStyle/>
          <a:p>
            <a:r>
              <a:rPr lang="en-US" sz="2800" b="1" u="sng" dirty="0"/>
              <a:t>Motorcycle Lane Positions</a:t>
            </a:r>
            <a:endParaRPr lang="en-CA" sz="2800" b="1" u="sng" dirty="0"/>
          </a:p>
        </p:txBody>
      </p:sp>
      <p:sp>
        <p:nvSpPr>
          <p:cNvPr id="8" name="TextBox 7">
            <a:extLst>
              <a:ext uri="{FF2B5EF4-FFF2-40B4-BE49-F238E27FC236}">
                <a16:creationId xmlns:a16="http://schemas.microsoft.com/office/drawing/2014/main" id="{2E5A4953-8E77-4972-848F-122634D43716}"/>
              </a:ext>
            </a:extLst>
          </p:cNvPr>
          <p:cNvSpPr txBox="1"/>
          <p:nvPr/>
        </p:nvSpPr>
        <p:spPr>
          <a:xfrm>
            <a:off x="4905375" y="1415878"/>
            <a:ext cx="6459310" cy="1477328"/>
          </a:xfrm>
          <a:prstGeom prst="rect">
            <a:avLst/>
          </a:prstGeom>
          <a:noFill/>
        </p:spPr>
        <p:txBody>
          <a:bodyPr wrap="square" rtlCol="0">
            <a:spAutoFit/>
          </a:bodyPr>
          <a:lstStyle/>
          <a:p>
            <a:r>
              <a:rPr lang="en-US" dirty="0"/>
              <a:t>P3 seems to be regarded as the place that you should be if you're one of the even numbered riders in a group, or, for some people riding in the left hand lane to block people from taking your lane. Other than that, it's where bicycles are, and a motorcycle shouldn't be there.</a:t>
            </a:r>
            <a:endParaRPr lang="en-CA" dirty="0"/>
          </a:p>
        </p:txBody>
      </p:sp>
    </p:spTree>
    <p:extLst>
      <p:ext uri="{BB962C8B-B14F-4D97-AF65-F5344CB8AC3E}">
        <p14:creationId xmlns:p14="http://schemas.microsoft.com/office/powerpoint/2010/main" val="361255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a:off x="7666993" y="4964708"/>
            <a:ext cx="731519" cy="27697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7666991" y="1816630"/>
            <a:ext cx="731521" cy="29461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166CB8F9-D3E4-4798-B0C1-D1A236DFB42C}"/>
              </a:ext>
            </a:extLst>
          </p:cNvPr>
          <p:cNvSpPr txBox="1"/>
          <p:nvPr/>
        </p:nvSpPr>
        <p:spPr>
          <a:xfrm>
            <a:off x="3362960" y="2512581"/>
            <a:ext cx="1137920" cy="369332"/>
          </a:xfrm>
          <a:prstGeom prst="rect">
            <a:avLst/>
          </a:prstGeom>
          <a:noFill/>
        </p:spPr>
        <p:txBody>
          <a:bodyPr wrap="square" rtlCol="0">
            <a:spAutoFit/>
          </a:bodyPr>
          <a:lstStyle/>
          <a:p>
            <a:r>
              <a:rPr lang="en-US" b="1" dirty="0">
                <a:solidFill>
                  <a:srgbClr val="00B050"/>
                </a:solidFill>
              </a:rPr>
              <a:t>1</a:t>
            </a:r>
            <a:endParaRPr lang="en-CA" b="1" dirty="0">
              <a:solidFill>
                <a:srgbClr val="00B050"/>
              </a:solidFill>
            </a:endParaRPr>
          </a:p>
        </p:txBody>
      </p:sp>
      <p:sp>
        <p:nvSpPr>
          <p:cNvPr id="4" name="TextBox 3">
            <a:extLst>
              <a:ext uri="{FF2B5EF4-FFF2-40B4-BE49-F238E27FC236}">
                <a16:creationId xmlns:a16="http://schemas.microsoft.com/office/drawing/2014/main" id="{361FE4B2-1408-4941-A31F-7456248A0CA7}"/>
              </a:ext>
            </a:extLst>
          </p:cNvPr>
          <p:cNvSpPr txBox="1"/>
          <p:nvPr/>
        </p:nvSpPr>
        <p:spPr>
          <a:xfrm>
            <a:off x="3362960" y="1779273"/>
            <a:ext cx="894080" cy="369332"/>
          </a:xfrm>
          <a:prstGeom prst="rect">
            <a:avLst/>
          </a:prstGeom>
          <a:noFill/>
        </p:spPr>
        <p:txBody>
          <a:bodyPr wrap="square" rtlCol="0">
            <a:spAutoFit/>
          </a:bodyPr>
          <a:lstStyle/>
          <a:p>
            <a:r>
              <a:rPr lang="en-US" dirty="0">
                <a:solidFill>
                  <a:schemeClr val="bg1"/>
                </a:solidFill>
              </a:rPr>
              <a:t>2</a:t>
            </a:r>
            <a:endParaRPr lang="en-CA" dirty="0">
              <a:solidFill>
                <a:schemeClr val="bg1"/>
              </a:solidFill>
            </a:endParaRPr>
          </a:p>
        </p:txBody>
      </p:sp>
      <p:sp>
        <p:nvSpPr>
          <p:cNvPr id="6" name="TextBox 5">
            <a:extLst>
              <a:ext uri="{FF2B5EF4-FFF2-40B4-BE49-F238E27FC236}">
                <a16:creationId xmlns:a16="http://schemas.microsoft.com/office/drawing/2014/main" id="{8874E35A-A04C-4177-A794-80F5468F2A07}"/>
              </a:ext>
            </a:extLst>
          </p:cNvPr>
          <p:cNvSpPr txBox="1"/>
          <p:nvPr/>
        </p:nvSpPr>
        <p:spPr>
          <a:xfrm>
            <a:off x="3362960" y="924560"/>
            <a:ext cx="894080" cy="369332"/>
          </a:xfrm>
          <a:prstGeom prst="rect">
            <a:avLst/>
          </a:prstGeom>
          <a:noFill/>
        </p:spPr>
        <p:txBody>
          <a:bodyPr wrap="square" rtlCol="0">
            <a:spAutoFit/>
          </a:bodyPr>
          <a:lstStyle/>
          <a:p>
            <a:r>
              <a:rPr lang="en-US" dirty="0">
                <a:solidFill>
                  <a:schemeClr val="bg1"/>
                </a:solidFill>
              </a:rPr>
              <a:t>3</a:t>
            </a:r>
            <a:endParaRPr lang="en-CA" dirty="0">
              <a:solidFill>
                <a:schemeClr val="bg1"/>
              </a:solidFill>
            </a:endParaRPr>
          </a:p>
        </p:txBody>
      </p:sp>
      <p:sp>
        <p:nvSpPr>
          <p:cNvPr id="24" name="TextBox 23">
            <a:extLst>
              <a:ext uri="{FF2B5EF4-FFF2-40B4-BE49-F238E27FC236}">
                <a16:creationId xmlns:a16="http://schemas.microsoft.com/office/drawing/2014/main" id="{4C51DE52-615E-4962-8A86-4BAFA559718E}"/>
              </a:ext>
            </a:extLst>
          </p:cNvPr>
          <p:cNvSpPr txBox="1"/>
          <p:nvPr/>
        </p:nvSpPr>
        <p:spPr>
          <a:xfrm>
            <a:off x="3413760" y="3648667"/>
            <a:ext cx="894080" cy="646331"/>
          </a:xfrm>
          <a:prstGeom prst="rect">
            <a:avLst/>
          </a:prstGeom>
          <a:noFill/>
        </p:spPr>
        <p:txBody>
          <a:bodyPr wrap="square" rtlCol="0">
            <a:spAutoFit/>
          </a:bodyPr>
          <a:lstStyle/>
          <a:p>
            <a:endParaRPr lang="en-US" dirty="0">
              <a:solidFill>
                <a:schemeClr val="bg1"/>
              </a:solidFill>
            </a:endParaRPr>
          </a:p>
          <a:p>
            <a:endParaRPr lang="en-CA" dirty="0">
              <a:solidFill>
                <a:schemeClr val="bg1"/>
              </a:solidFill>
            </a:endParaRPr>
          </a:p>
        </p:txBody>
      </p:sp>
      <p:sp>
        <p:nvSpPr>
          <p:cNvPr id="12" name="TextBox 11">
            <a:extLst>
              <a:ext uri="{FF2B5EF4-FFF2-40B4-BE49-F238E27FC236}">
                <a16:creationId xmlns:a16="http://schemas.microsoft.com/office/drawing/2014/main" id="{C1CDC6BA-8DEE-4F5E-934E-CD38AB596340}"/>
              </a:ext>
            </a:extLst>
          </p:cNvPr>
          <p:cNvSpPr txBox="1"/>
          <p:nvPr/>
        </p:nvSpPr>
        <p:spPr>
          <a:xfrm>
            <a:off x="3362960" y="3639462"/>
            <a:ext cx="894080" cy="369332"/>
          </a:xfrm>
          <a:prstGeom prst="rect">
            <a:avLst/>
          </a:prstGeom>
          <a:noFill/>
        </p:spPr>
        <p:txBody>
          <a:bodyPr wrap="square" rtlCol="0">
            <a:spAutoFit/>
          </a:bodyPr>
          <a:lstStyle/>
          <a:p>
            <a:r>
              <a:rPr lang="en-US" b="1" dirty="0">
                <a:solidFill>
                  <a:srgbClr val="00B050"/>
                </a:solidFill>
              </a:rPr>
              <a:t>1</a:t>
            </a:r>
            <a:endParaRPr lang="en-CA" b="1" dirty="0">
              <a:solidFill>
                <a:srgbClr val="00B050"/>
              </a:solidFill>
            </a:endParaRPr>
          </a:p>
        </p:txBody>
      </p:sp>
      <p:sp>
        <p:nvSpPr>
          <p:cNvPr id="13" name="TextBox 12">
            <a:extLst>
              <a:ext uri="{FF2B5EF4-FFF2-40B4-BE49-F238E27FC236}">
                <a16:creationId xmlns:a16="http://schemas.microsoft.com/office/drawing/2014/main" id="{0A1ACD56-70D7-42BC-A214-6D6249440427}"/>
              </a:ext>
            </a:extLst>
          </p:cNvPr>
          <p:cNvSpPr txBox="1"/>
          <p:nvPr/>
        </p:nvSpPr>
        <p:spPr>
          <a:xfrm>
            <a:off x="3362960" y="4434226"/>
            <a:ext cx="894080" cy="369332"/>
          </a:xfrm>
          <a:prstGeom prst="rect">
            <a:avLst/>
          </a:prstGeom>
          <a:noFill/>
        </p:spPr>
        <p:txBody>
          <a:bodyPr wrap="square" rtlCol="0">
            <a:spAutoFit/>
          </a:bodyPr>
          <a:lstStyle/>
          <a:p>
            <a:r>
              <a:rPr lang="en-US" dirty="0">
                <a:solidFill>
                  <a:schemeClr val="bg1"/>
                </a:solidFill>
              </a:rPr>
              <a:t>2</a:t>
            </a:r>
            <a:endParaRPr lang="en-CA" dirty="0">
              <a:solidFill>
                <a:schemeClr val="bg1"/>
              </a:solidFill>
            </a:endParaRPr>
          </a:p>
        </p:txBody>
      </p:sp>
      <p:sp>
        <p:nvSpPr>
          <p:cNvPr id="14" name="TextBox 13">
            <a:extLst>
              <a:ext uri="{FF2B5EF4-FFF2-40B4-BE49-F238E27FC236}">
                <a16:creationId xmlns:a16="http://schemas.microsoft.com/office/drawing/2014/main" id="{6E6DC563-888A-4F3A-9B64-F464D55AD553}"/>
              </a:ext>
            </a:extLst>
          </p:cNvPr>
          <p:cNvSpPr txBox="1"/>
          <p:nvPr/>
        </p:nvSpPr>
        <p:spPr>
          <a:xfrm>
            <a:off x="3413760" y="5280109"/>
            <a:ext cx="1137920" cy="369332"/>
          </a:xfrm>
          <a:prstGeom prst="rect">
            <a:avLst/>
          </a:prstGeom>
          <a:noFill/>
        </p:spPr>
        <p:txBody>
          <a:bodyPr wrap="square" rtlCol="0">
            <a:spAutoFit/>
          </a:bodyPr>
          <a:lstStyle/>
          <a:p>
            <a:r>
              <a:rPr lang="en-US" dirty="0">
                <a:solidFill>
                  <a:schemeClr val="bg1"/>
                </a:solidFill>
              </a:rPr>
              <a:t>3</a:t>
            </a:r>
            <a:endParaRPr lang="en-CA" dirty="0">
              <a:solidFill>
                <a:schemeClr val="bg1"/>
              </a:solidFill>
            </a:endParaRPr>
          </a:p>
        </p:txBody>
      </p:sp>
      <p:sp>
        <p:nvSpPr>
          <p:cNvPr id="2" name="TextBox 1">
            <a:extLst>
              <a:ext uri="{FF2B5EF4-FFF2-40B4-BE49-F238E27FC236}">
                <a16:creationId xmlns:a16="http://schemas.microsoft.com/office/drawing/2014/main" id="{D0592856-4DBF-4062-8A08-ADBEB792C824}"/>
              </a:ext>
            </a:extLst>
          </p:cNvPr>
          <p:cNvSpPr txBox="1"/>
          <p:nvPr/>
        </p:nvSpPr>
        <p:spPr>
          <a:xfrm>
            <a:off x="4081779" y="2503268"/>
            <a:ext cx="2614295" cy="369332"/>
          </a:xfrm>
          <a:prstGeom prst="rect">
            <a:avLst/>
          </a:prstGeom>
          <a:noFill/>
        </p:spPr>
        <p:txBody>
          <a:bodyPr wrap="square" rtlCol="0">
            <a:spAutoFit/>
          </a:bodyPr>
          <a:lstStyle/>
          <a:p>
            <a:r>
              <a:rPr lang="en-US" dirty="0">
                <a:solidFill>
                  <a:schemeClr val="bg1"/>
                </a:solidFill>
              </a:rPr>
              <a:t>Dominate Lane Position</a:t>
            </a:r>
            <a:endParaRPr lang="en-CA" dirty="0">
              <a:solidFill>
                <a:schemeClr val="bg1"/>
              </a:solidFill>
            </a:endParaRPr>
          </a:p>
        </p:txBody>
      </p:sp>
      <p:sp>
        <p:nvSpPr>
          <p:cNvPr id="16" name="TextBox 15">
            <a:extLst>
              <a:ext uri="{FF2B5EF4-FFF2-40B4-BE49-F238E27FC236}">
                <a16:creationId xmlns:a16="http://schemas.microsoft.com/office/drawing/2014/main" id="{96C46221-92DC-4BA5-8E2E-5061DC16307B}"/>
              </a:ext>
            </a:extLst>
          </p:cNvPr>
          <p:cNvSpPr txBox="1"/>
          <p:nvPr/>
        </p:nvSpPr>
        <p:spPr>
          <a:xfrm>
            <a:off x="4081778" y="3607521"/>
            <a:ext cx="2614295" cy="369332"/>
          </a:xfrm>
          <a:prstGeom prst="rect">
            <a:avLst/>
          </a:prstGeom>
          <a:noFill/>
        </p:spPr>
        <p:txBody>
          <a:bodyPr wrap="square" rtlCol="0">
            <a:spAutoFit/>
          </a:bodyPr>
          <a:lstStyle/>
          <a:p>
            <a:r>
              <a:rPr lang="en-US" dirty="0">
                <a:solidFill>
                  <a:schemeClr val="bg1"/>
                </a:solidFill>
              </a:rPr>
              <a:t>Dominate Lane Position</a:t>
            </a:r>
            <a:endParaRPr lang="en-CA" dirty="0">
              <a:solidFill>
                <a:schemeClr val="bg1"/>
              </a:solidFill>
            </a:endParaRPr>
          </a:p>
        </p:txBody>
      </p:sp>
      <p:pic>
        <p:nvPicPr>
          <p:cNvPr id="8" name="Picture 7" descr="A picture containing text&#10;&#10;Description automatically generated">
            <a:extLst>
              <a:ext uri="{FF2B5EF4-FFF2-40B4-BE49-F238E27FC236}">
                <a16:creationId xmlns:a16="http://schemas.microsoft.com/office/drawing/2014/main" id="{D8BACBAB-F5A9-4B31-A2F9-043CE1EE6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73300" y="6303800"/>
            <a:ext cx="441960" cy="44196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8F455531-B87A-4587-85AB-5286A22B1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273935" y="112241"/>
            <a:ext cx="441960" cy="441960"/>
          </a:xfrm>
          <a:prstGeom prst="rect">
            <a:avLst/>
          </a:prstGeom>
        </p:spPr>
      </p:pic>
      <p:pic>
        <p:nvPicPr>
          <p:cNvPr id="10" name="Picture 9">
            <a:extLst>
              <a:ext uri="{FF2B5EF4-FFF2-40B4-BE49-F238E27FC236}">
                <a16:creationId xmlns:a16="http://schemas.microsoft.com/office/drawing/2014/main" id="{F73D521C-8430-4670-9C67-821ED28A5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956550" y="6301353"/>
            <a:ext cx="441962" cy="441962"/>
          </a:xfrm>
          <a:prstGeom prst="rect">
            <a:avLst/>
          </a:prstGeom>
        </p:spPr>
      </p:pic>
      <p:pic>
        <p:nvPicPr>
          <p:cNvPr id="21" name="Picture 20">
            <a:extLst>
              <a:ext uri="{FF2B5EF4-FFF2-40B4-BE49-F238E27FC236}">
                <a16:creationId xmlns:a16="http://schemas.microsoft.com/office/drawing/2014/main" id="{AE7D2385-AEDD-4780-8C21-75F3776B8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956550" y="75162"/>
            <a:ext cx="441962" cy="441962"/>
          </a:xfrm>
          <a:prstGeom prst="rect">
            <a:avLst/>
          </a:prstGeom>
        </p:spPr>
      </p:pic>
      <p:sp>
        <p:nvSpPr>
          <p:cNvPr id="7" name="TextBox 6">
            <a:extLst>
              <a:ext uri="{FF2B5EF4-FFF2-40B4-BE49-F238E27FC236}">
                <a16:creationId xmlns:a16="http://schemas.microsoft.com/office/drawing/2014/main" id="{8524C9A9-4DE9-40EA-A4B3-CB8BC211694E}"/>
              </a:ext>
            </a:extLst>
          </p:cNvPr>
          <p:cNvSpPr txBox="1"/>
          <p:nvPr/>
        </p:nvSpPr>
        <p:spPr>
          <a:xfrm>
            <a:off x="4307839" y="1755059"/>
            <a:ext cx="1966505" cy="369332"/>
          </a:xfrm>
          <a:prstGeom prst="rect">
            <a:avLst/>
          </a:prstGeom>
          <a:noFill/>
        </p:spPr>
        <p:txBody>
          <a:bodyPr wrap="square" rtlCol="0">
            <a:spAutoFit/>
          </a:bodyPr>
          <a:lstStyle/>
          <a:p>
            <a:r>
              <a:rPr lang="en-US" dirty="0" err="1">
                <a:solidFill>
                  <a:schemeClr val="bg1"/>
                </a:solidFill>
              </a:rPr>
              <a:t>Forbiden</a:t>
            </a:r>
            <a:r>
              <a:rPr lang="en-US" dirty="0">
                <a:solidFill>
                  <a:schemeClr val="bg1"/>
                </a:solidFill>
              </a:rPr>
              <a:t> Zone</a:t>
            </a:r>
            <a:endParaRPr lang="en-CA" dirty="0">
              <a:solidFill>
                <a:schemeClr val="bg1"/>
              </a:solidFill>
            </a:endParaRPr>
          </a:p>
        </p:txBody>
      </p:sp>
      <p:sp>
        <p:nvSpPr>
          <p:cNvPr id="25" name="TextBox 24">
            <a:extLst>
              <a:ext uri="{FF2B5EF4-FFF2-40B4-BE49-F238E27FC236}">
                <a16:creationId xmlns:a16="http://schemas.microsoft.com/office/drawing/2014/main" id="{B45A975D-4212-49AC-B71F-82715F9EF374}"/>
              </a:ext>
            </a:extLst>
          </p:cNvPr>
          <p:cNvSpPr txBox="1"/>
          <p:nvPr/>
        </p:nvSpPr>
        <p:spPr>
          <a:xfrm>
            <a:off x="4106998" y="4432820"/>
            <a:ext cx="1966505" cy="369332"/>
          </a:xfrm>
          <a:prstGeom prst="rect">
            <a:avLst/>
          </a:prstGeom>
          <a:noFill/>
        </p:spPr>
        <p:txBody>
          <a:bodyPr wrap="square" rtlCol="0">
            <a:spAutoFit/>
          </a:bodyPr>
          <a:lstStyle/>
          <a:p>
            <a:r>
              <a:rPr lang="en-US" dirty="0" err="1">
                <a:solidFill>
                  <a:schemeClr val="bg1"/>
                </a:solidFill>
              </a:rPr>
              <a:t>Forbiden</a:t>
            </a:r>
            <a:r>
              <a:rPr lang="en-US" dirty="0">
                <a:solidFill>
                  <a:schemeClr val="bg1"/>
                </a:solidFill>
              </a:rPr>
              <a:t> Zone</a:t>
            </a:r>
            <a:endParaRPr lang="en-CA" dirty="0">
              <a:solidFill>
                <a:schemeClr val="bg1"/>
              </a:solidFill>
            </a:endParaRPr>
          </a:p>
        </p:txBody>
      </p:sp>
    </p:spTree>
    <p:extLst>
      <p:ext uri="{BB962C8B-B14F-4D97-AF65-F5344CB8AC3E}">
        <p14:creationId xmlns:p14="http://schemas.microsoft.com/office/powerpoint/2010/main" val="37536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251673"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251673" y="1248030"/>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944073"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5636473" y="1181987"/>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636473"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2944073" y="1219205"/>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635193"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8362106" y="1244062"/>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362106" y="2450499"/>
            <a:ext cx="1080673" cy="509655"/>
          </a:xfrm>
          <a:prstGeom prst="rect">
            <a:avLst/>
          </a:prstGeom>
        </p:spPr>
      </p:pic>
      <p:sp>
        <p:nvSpPr>
          <p:cNvPr id="2" name="TextBox 1">
            <a:extLst>
              <a:ext uri="{FF2B5EF4-FFF2-40B4-BE49-F238E27FC236}">
                <a16:creationId xmlns:a16="http://schemas.microsoft.com/office/drawing/2014/main" id="{8E031F53-A864-4E7F-A2CB-D51EF3162AF3}"/>
              </a:ext>
            </a:extLst>
          </p:cNvPr>
          <p:cNvSpPr txBox="1"/>
          <p:nvPr/>
        </p:nvSpPr>
        <p:spPr>
          <a:xfrm>
            <a:off x="497840" y="3840480"/>
            <a:ext cx="1605280" cy="369332"/>
          </a:xfrm>
          <a:prstGeom prst="rect">
            <a:avLst/>
          </a:prstGeom>
          <a:noFill/>
        </p:spPr>
        <p:txBody>
          <a:bodyPr wrap="square" rtlCol="0">
            <a:spAutoFit/>
          </a:bodyPr>
          <a:lstStyle/>
          <a:p>
            <a:r>
              <a:rPr lang="en-US" dirty="0">
                <a:solidFill>
                  <a:schemeClr val="bg1"/>
                </a:solidFill>
              </a:rPr>
              <a:t>Road Captain</a:t>
            </a:r>
            <a:endParaRPr lang="en-CA" dirty="0"/>
          </a:p>
        </p:txBody>
      </p:sp>
      <p:sp>
        <p:nvSpPr>
          <p:cNvPr id="18" name="Arrow: Left 17">
            <a:extLst>
              <a:ext uri="{FF2B5EF4-FFF2-40B4-BE49-F238E27FC236}">
                <a16:creationId xmlns:a16="http://schemas.microsoft.com/office/drawing/2014/main" id="{5AE67BC8-531F-4B27-9FCC-DE920561313A}"/>
              </a:ext>
            </a:extLst>
          </p:cNvPr>
          <p:cNvSpPr/>
          <p:nvPr/>
        </p:nvSpPr>
        <p:spPr>
          <a:xfrm rot="4579719">
            <a:off x="786062" y="3340372"/>
            <a:ext cx="896758" cy="16875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29C4926D-04EF-43A0-B95C-432720463842}"/>
              </a:ext>
            </a:extLst>
          </p:cNvPr>
          <p:cNvSpPr txBox="1"/>
          <p:nvPr/>
        </p:nvSpPr>
        <p:spPr>
          <a:xfrm>
            <a:off x="10200639" y="3741503"/>
            <a:ext cx="1308313" cy="369332"/>
          </a:xfrm>
          <a:prstGeom prst="rect">
            <a:avLst/>
          </a:prstGeom>
          <a:noFill/>
        </p:spPr>
        <p:txBody>
          <a:bodyPr wrap="square" rtlCol="0">
            <a:spAutoFit/>
          </a:bodyPr>
          <a:lstStyle/>
          <a:p>
            <a:r>
              <a:rPr lang="en-US" dirty="0">
                <a:solidFill>
                  <a:schemeClr val="bg1"/>
                </a:solidFill>
              </a:rPr>
              <a:t>Sweeper</a:t>
            </a:r>
            <a:endParaRPr lang="en-CA" dirty="0">
              <a:solidFill>
                <a:schemeClr val="bg1"/>
              </a:solidFill>
            </a:endParaRPr>
          </a:p>
        </p:txBody>
      </p:sp>
      <p:sp>
        <p:nvSpPr>
          <p:cNvPr id="19" name="Arrow: Left 18">
            <a:extLst>
              <a:ext uri="{FF2B5EF4-FFF2-40B4-BE49-F238E27FC236}">
                <a16:creationId xmlns:a16="http://schemas.microsoft.com/office/drawing/2014/main" id="{D2AD9299-3BBB-4435-B72A-8F8C9E687876}"/>
              </a:ext>
            </a:extLst>
          </p:cNvPr>
          <p:cNvSpPr/>
          <p:nvPr/>
        </p:nvSpPr>
        <p:spPr>
          <a:xfrm rot="5656148">
            <a:off x="10346452" y="2914553"/>
            <a:ext cx="1343193" cy="155381"/>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7BD4157D-AF04-4251-815B-D675C6E909F3}"/>
              </a:ext>
            </a:extLst>
          </p:cNvPr>
          <p:cNvSpPr txBox="1"/>
          <p:nvPr/>
        </p:nvSpPr>
        <p:spPr>
          <a:xfrm>
            <a:off x="6532879" y="3840480"/>
            <a:ext cx="1727199" cy="369332"/>
          </a:xfrm>
          <a:prstGeom prst="rect">
            <a:avLst/>
          </a:prstGeom>
          <a:noFill/>
        </p:spPr>
        <p:txBody>
          <a:bodyPr wrap="square" rtlCol="0">
            <a:spAutoFit/>
          </a:bodyPr>
          <a:lstStyle/>
          <a:p>
            <a:r>
              <a:rPr lang="en-US" dirty="0">
                <a:solidFill>
                  <a:schemeClr val="bg1"/>
                </a:solidFill>
              </a:rPr>
              <a:t>Safety Office</a:t>
            </a:r>
            <a:endParaRPr lang="en-CA" dirty="0">
              <a:solidFill>
                <a:schemeClr val="bg1"/>
              </a:solidFill>
            </a:endParaRPr>
          </a:p>
        </p:txBody>
      </p:sp>
      <p:sp>
        <p:nvSpPr>
          <p:cNvPr id="21" name="Arrow: Left 20">
            <a:extLst>
              <a:ext uri="{FF2B5EF4-FFF2-40B4-BE49-F238E27FC236}">
                <a16:creationId xmlns:a16="http://schemas.microsoft.com/office/drawing/2014/main" id="{2E10F725-02A3-466B-B8E7-687FA0E2759E}"/>
              </a:ext>
            </a:extLst>
          </p:cNvPr>
          <p:cNvSpPr/>
          <p:nvPr/>
        </p:nvSpPr>
        <p:spPr>
          <a:xfrm rot="7532992">
            <a:off x="6779318" y="2665362"/>
            <a:ext cx="2325618" cy="16449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Picture 6" descr="A picture containing text&#10;&#10;Description automatically generated">
            <a:extLst>
              <a:ext uri="{FF2B5EF4-FFF2-40B4-BE49-F238E27FC236}">
                <a16:creationId xmlns:a16="http://schemas.microsoft.com/office/drawing/2014/main" id="{D0E00D61-485E-4F81-9592-D5B78217F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7034" y="6305559"/>
            <a:ext cx="485766" cy="485766"/>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F4EB9FD6-9854-44A0-B14D-31CF8BC85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03120" y="72771"/>
            <a:ext cx="485766" cy="485766"/>
          </a:xfrm>
          <a:prstGeom prst="rect">
            <a:avLst/>
          </a:prstGeom>
        </p:spPr>
      </p:pic>
      <p:pic>
        <p:nvPicPr>
          <p:cNvPr id="9" name="Picture 8">
            <a:extLst>
              <a:ext uri="{FF2B5EF4-FFF2-40B4-BE49-F238E27FC236}">
                <a16:creationId xmlns:a16="http://schemas.microsoft.com/office/drawing/2014/main" id="{57D7DA8D-57E0-494A-A88A-63CD51430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362106" y="6271800"/>
            <a:ext cx="503888" cy="503888"/>
          </a:xfrm>
          <a:prstGeom prst="rect">
            <a:avLst/>
          </a:prstGeom>
        </p:spPr>
      </p:pic>
      <p:pic>
        <p:nvPicPr>
          <p:cNvPr id="35" name="Picture 34">
            <a:extLst>
              <a:ext uri="{FF2B5EF4-FFF2-40B4-BE49-F238E27FC236}">
                <a16:creationId xmlns:a16="http://schemas.microsoft.com/office/drawing/2014/main" id="{C5D2ABC6-4C31-4E5B-8CF9-6F60EEA80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260078" y="97284"/>
            <a:ext cx="503888" cy="503888"/>
          </a:xfrm>
          <a:prstGeom prst="rect">
            <a:avLst/>
          </a:prstGeom>
        </p:spPr>
      </p:pic>
    </p:spTree>
    <p:extLst>
      <p:ext uri="{BB962C8B-B14F-4D97-AF65-F5344CB8AC3E}">
        <p14:creationId xmlns:p14="http://schemas.microsoft.com/office/powerpoint/2010/main" val="23384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251673"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251673" y="1248030"/>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944073"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5636473" y="1181987"/>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636473"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2944073" y="1219205"/>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635193"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8362106" y="1244062"/>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362106" y="2450499"/>
            <a:ext cx="1080673" cy="509655"/>
          </a:xfrm>
          <a:prstGeom prst="rect">
            <a:avLst/>
          </a:prstGeom>
        </p:spPr>
      </p:pic>
      <p:sp>
        <p:nvSpPr>
          <p:cNvPr id="2" name="TextBox 1">
            <a:extLst>
              <a:ext uri="{FF2B5EF4-FFF2-40B4-BE49-F238E27FC236}">
                <a16:creationId xmlns:a16="http://schemas.microsoft.com/office/drawing/2014/main" id="{A05B249B-8752-4D2C-AAAD-89A74B36F7EC}"/>
              </a:ext>
            </a:extLst>
          </p:cNvPr>
          <p:cNvSpPr txBox="1"/>
          <p:nvPr/>
        </p:nvSpPr>
        <p:spPr>
          <a:xfrm>
            <a:off x="3924300" y="3657600"/>
            <a:ext cx="2705100" cy="923330"/>
          </a:xfrm>
          <a:prstGeom prst="rect">
            <a:avLst/>
          </a:prstGeom>
          <a:noFill/>
        </p:spPr>
        <p:txBody>
          <a:bodyPr wrap="square" rtlCol="0">
            <a:spAutoFit/>
          </a:bodyPr>
          <a:lstStyle/>
          <a:p>
            <a:pPr algn="ctr"/>
            <a:r>
              <a:rPr lang="en-US" dirty="0">
                <a:solidFill>
                  <a:schemeClr val="bg1"/>
                </a:solidFill>
              </a:rPr>
              <a:t>Every Ride should start out like the above before you leave the parking lot.</a:t>
            </a:r>
            <a:endParaRPr lang="en-CA" dirty="0">
              <a:solidFill>
                <a:schemeClr val="bg1"/>
              </a:solidFill>
            </a:endParaRPr>
          </a:p>
        </p:txBody>
      </p:sp>
      <p:sp>
        <p:nvSpPr>
          <p:cNvPr id="3" name="TextBox 2">
            <a:extLst>
              <a:ext uri="{FF2B5EF4-FFF2-40B4-BE49-F238E27FC236}">
                <a16:creationId xmlns:a16="http://schemas.microsoft.com/office/drawing/2014/main" id="{FFCFC8AB-E56E-4E1E-BEB2-ED8FE4B6DAE3}"/>
              </a:ext>
            </a:extLst>
          </p:cNvPr>
          <p:cNvSpPr txBox="1"/>
          <p:nvPr/>
        </p:nvSpPr>
        <p:spPr>
          <a:xfrm>
            <a:off x="5290984" y="1870952"/>
            <a:ext cx="1771650" cy="369332"/>
          </a:xfrm>
          <a:prstGeom prst="rect">
            <a:avLst/>
          </a:prstGeom>
          <a:noFill/>
        </p:spPr>
        <p:txBody>
          <a:bodyPr wrap="square" rtlCol="0">
            <a:spAutoFit/>
          </a:bodyPr>
          <a:lstStyle/>
          <a:p>
            <a:r>
              <a:rPr lang="en-US" dirty="0">
                <a:solidFill>
                  <a:schemeClr val="bg1"/>
                </a:solidFill>
              </a:rPr>
              <a:t>Riding Partners</a:t>
            </a:r>
            <a:endParaRPr lang="en-CA" dirty="0">
              <a:solidFill>
                <a:schemeClr val="bg1"/>
              </a:solidFill>
            </a:endParaRPr>
          </a:p>
        </p:txBody>
      </p:sp>
      <p:sp>
        <p:nvSpPr>
          <p:cNvPr id="18" name="TextBox 17">
            <a:extLst>
              <a:ext uri="{FF2B5EF4-FFF2-40B4-BE49-F238E27FC236}">
                <a16:creationId xmlns:a16="http://schemas.microsoft.com/office/drawing/2014/main" id="{958CAE51-EF2F-423F-ACEE-308A80CAE7C2}"/>
              </a:ext>
            </a:extLst>
          </p:cNvPr>
          <p:cNvSpPr txBox="1"/>
          <p:nvPr/>
        </p:nvSpPr>
        <p:spPr>
          <a:xfrm>
            <a:off x="2757697" y="1857209"/>
            <a:ext cx="1771650" cy="369332"/>
          </a:xfrm>
          <a:prstGeom prst="rect">
            <a:avLst/>
          </a:prstGeom>
          <a:noFill/>
        </p:spPr>
        <p:txBody>
          <a:bodyPr wrap="square" rtlCol="0">
            <a:spAutoFit/>
          </a:bodyPr>
          <a:lstStyle/>
          <a:p>
            <a:r>
              <a:rPr lang="en-US" dirty="0">
                <a:solidFill>
                  <a:schemeClr val="bg1"/>
                </a:solidFill>
              </a:rPr>
              <a:t>Riding Partners</a:t>
            </a:r>
            <a:endParaRPr lang="en-CA" dirty="0">
              <a:solidFill>
                <a:schemeClr val="bg1"/>
              </a:solidFill>
            </a:endParaRPr>
          </a:p>
        </p:txBody>
      </p:sp>
      <p:sp>
        <p:nvSpPr>
          <p:cNvPr id="19" name="TextBox 18">
            <a:extLst>
              <a:ext uri="{FF2B5EF4-FFF2-40B4-BE49-F238E27FC236}">
                <a16:creationId xmlns:a16="http://schemas.microsoft.com/office/drawing/2014/main" id="{C1399657-7905-4A6B-97AA-3EFC87C18029}"/>
              </a:ext>
            </a:extLst>
          </p:cNvPr>
          <p:cNvSpPr txBox="1"/>
          <p:nvPr/>
        </p:nvSpPr>
        <p:spPr>
          <a:xfrm>
            <a:off x="251673" y="1888800"/>
            <a:ext cx="1771650" cy="369332"/>
          </a:xfrm>
          <a:prstGeom prst="rect">
            <a:avLst/>
          </a:prstGeom>
          <a:noFill/>
        </p:spPr>
        <p:txBody>
          <a:bodyPr wrap="square" rtlCol="0">
            <a:spAutoFit/>
          </a:bodyPr>
          <a:lstStyle/>
          <a:p>
            <a:r>
              <a:rPr lang="en-US" dirty="0">
                <a:solidFill>
                  <a:schemeClr val="bg1"/>
                </a:solidFill>
              </a:rPr>
              <a:t>Riding Partners</a:t>
            </a:r>
            <a:endParaRPr lang="en-CA" dirty="0">
              <a:solidFill>
                <a:schemeClr val="bg1"/>
              </a:solidFill>
            </a:endParaRPr>
          </a:p>
        </p:txBody>
      </p:sp>
      <p:sp>
        <p:nvSpPr>
          <p:cNvPr id="21" name="TextBox 20">
            <a:extLst>
              <a:ext uri="{FF2B5EF4-FFF2-40B4-BE49-F238E27FC236}">
                <a16:creationId xmlns:a16="http://schemas.microsoft.com/office/drawing/2014/main" id="{A936AB84-7717-4E33-9FBA-DE74A3FBD782}"/>
              </a:ext>
            </a:extLst>
          </p:cNvPr>
          <p:cNvSpPr txBox="1"/>
          <p:nvPr/>
        </p:nvSpPr>
        <p:spPr>
          <a:xfrm>
            <a:off x="8263526" y="1851497"/>
            <a:ext cx="1771650" cy="369332"/>
          </a:xfrm>
          <a:prstGeom prst="rect">
            <a:avLst/>
          </a:prstGeom>
          <a:noFill/>
        </p:spPr>
        <p:txBody>
          <a:bodyPr wrap="square" rtlCol="0">
            <a:spAutoFit/>
          </a:bodyPr>
          <a:lstStyle/>
          <a:p>
            <a:r>
              <a:rPr lang="en-US" dirty="0">
                <a:solidFill>
                  <a:schemeClr val="bg1"/>
                </a:solidFill>
              </a:rPr>
              <a:t>Riding Partners</a:t>
            </a:r>
            <a:endParaRPr lang="en-CA" dirty="0">
              <a:solidFill>
                <a:schemeClr val="bg1"/>
              </a:solidFill>
            </a:endParaRPr>
          </a:p>
        </p:txBody>
      </p:sp>
      <p:sp>
        <p:nvSpPr>
          <p:cNvPr id="4" name="TextBox 3">
            <a:extLst>
              <a:ext uri="{FF2B5EF4-FFF2-40B4-BE49-F238E27FC236}">
                <a16:creationId xmlns:a16="http://schemas.microsoft.com/office/drawing/2014/main" id="{9FD4006C-9154-484C-BAE5-B259BB64F6A8}"/>
              </a:ext>
            </a:extLst>
          </p:cNvPr>
          <p:cNvSpPr txBox="1"/>
          <p:nvPr/>
        </p:nvSpPr>
        <p:spPr>
          <a:xfrm>
            <a:off x="7553325" y="4000500"/>
            <a:ext cx="2400300" cy="923330"/>
          </a:xfrm>
          <a:prstGeom prst="rect">
            <a:avLst/>
          </a:prstGeom>
          <a:noFill/>
        </p:spPr>
        <p:txBody>
          <a:bodyPr wrap="square" rtlCol="0">
            <a:spAutoFit/>
          </a:bodyPr>
          <a:lstStyle/>
          <a:p>
            <a:r>
              <a:rPr lang="en-US" dirty="0">
                <a:solidFill>
                  <a:schemeClr val="bg1"/>
                </a:solidFill>
              </a:rPr>
              <a:t>Always Know who your riding partner is for the duration of the ride</a:t>
            </a:r>
            <a:endParaRPr lang="en-CA" dirty="0">
              <a:solidFill>
                <a:schemeClr val="bg1"/>
              </a:solidFill>
            </a:endParaRPr>
          </a:p>
        </p:txBody>
      </p:sp>
      <p:sp>
        <p:nvSpPr>
          <p:cNvPr id="6" name="TextBox 5">
            <a:extLst>
              <a:ext uri="{FF2B5EF4-FFF2-40B4-BE49-F238E27FC236}">
                <a16:creationId xmlns:a16="http://schemas.microsoft.com/office/drawing/2014/main" id="{D138FF66-EFC3-4B42-8889-D60C93723308}"/>
              </a:ext>
            </a:extLst>
          </p:cNvPr>
          <p:cNvSpPr txBox="1"/>
          <p:nvPr/>
        </p:nvSpPr>
        <p:spPr>
          <a:xfrm>
            <a:off x="752475" y="4505325"/>
            <a:ext cx="2514600" cy="923330"/>
          </a:xfrm>
          <a:prstGeom prst="rect">
            <a:avLst/>
          </a:prstGeom>
          <a:noFill/>
        </p:spPr>
        <p:txBody>
          <a:bodyPr wrap="square" rtlCol="0">
            <a:spAutoFit/>
          </a:bodyPr>
          <a:lstStyle/>
          <a:p>
            <a:r>
              <a:rPr lang="en-US" dirty="0">
                <a:solidFill>
                  <a:schemeClr val="bg1"/>
                </a:solidFill>
              </a:rPr>
              <a:t>RC and Safety officer to review Hand Signals with the Group</a:t>
            </a:r>
            <a:endParaRPr lang="en-CA" dirty="0">
              <a:solidFill>
                <a:schemeClr val="bg1"/>
              </a:solidFill>
            </a:endParaRPr>
          </a:p>
        </p:txBody>
      </p:sp>
    </p:spTree>
    <p:extLst>
      <p:ext uri="{BB962C8B-B14F-4D97-AF65-F5344CB8AC3E}">
        <p14:creationId xmlns:p14="http://schemas.microsoft.com/office/powerpoint/2010/main" val="223249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551CDA-A5E1-4A89-933A-CBC997035E23}"/>
              </a:ext>
            </a:extLst>
          </p:cNvPr>
          <p:cNvCxnSpPr>
            <a:cxnSpLocks/>
          </p:cNvCxnSpPr>
          <p:nvPr/>
        </p:nvCxnSpPr>
        <p:spPr>
          <a:xfrm flipV="1">
            <a:off x="0" y="3243263"/>
            <a:ext cx="12192000" cy="1"/>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9299800-2F82-4AF2-B948-B38BEAA7239D}"/>
              </a:ext>
            </a:extLst>
          </p:cNvPr>
          <p:cNvCxnSpPr>
            <a:cxnSpLocks/>
          </p:cNvCxnSpPr>
          <p:nvPr/>
        </p:nvCxnSpPr>
        <p:spPr>
          <a:xfrm>
            <a:off x="0" y="6604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9A8415-C8F8-4CBA-BAE3-2B00C1AC460E}"/>
              </a:ext>
            </a:extLst>
          </p:cNvPr>
          <p:cNvCxnSpPr>
            <a:cxnSpLocks/>
          </p:cNvCxnSpPr>
          <p:nvPr/>
        </p:nvCxnSpPr>
        <p:spPr>
          <a:xfrm>
            <a:off x="0" y="6197600"/>
            <a:ext cx="12192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row: Left 21">
            <a:extLst>
              <a:ext uri="{FF2B5EF4-FFF2-40B4-BE49-F238E27FC236}">
                <a16:creationId xmlns:a16="http://schemas.microsoft.com/office/drawing/2014/main" id="{676C69CC-0897-46E7-87BB-9B601BEDB796}"/>
              </a:ext>
            </a:extLst>
          </p:cNvPr>
          <p:cNvSpPr/>
          <p:nvPr/>
        </p:nvSpPr>
        <p:spPr>
          <a:xfrm rot="10800000">
            <a:off x="5730240" y="4978407"/>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Arrow: Left 22">
            <a:extLst>
              <a:ext uri="{FF2B5EF4-FFF2-40B4-BE49-F238E27FC236}">
                <a16:creationId xmlns:a16="http://schemas.microsoft.com/office/drawing/2014/main" id="{7AE9697F-AC36-4B84-8A71-A536B8B15035}"/>
              </a:ext>
            </a:extLst>
          </p:cNvPr>
          <p:cNvSpPr/>
          <p:nvPr/>
        </p:nvSpPr>
        <p:spPr>
          <a:xfrm>
            <a:off x="5730239" y="1757685"/>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25">
            <a:extLst>
              <a:ext uri="{FF2B5EF4-FFF2-40B4-BE49-F238E27FC236}">
                <a16:creationId xmlns:a16="http://schemas.microsoft.com/office/drawing/2014/main" id="{2942DE70-9A2A-48E9-BF5D-87960AB0EAA0}"/>
              </a:ext>
            </a:extLst>
          </p:cNvPr>
          <p:cNvPicPr>
            <a:picLocks noChangeAspect="1"/>
          </p:cNvPicPr>
          <p:nvPr/>
        </p:nvPicPr>
        <p:blipFill>
          <a:blip r:embed="rId2"/>
          <a:stretch>
            <a:fillRect/>
          </a:stretch>
        </p:blipFill>
        <p:spPr>
          <a:xfrm>
            <a:off x="89748" y="2499360"/>
            <a:ext cx="1080673" cy="509655"/>
          </a:xfrm>
          <a:prstGeom prst="rect">
            <a:avLst/>
          </a:prstGeom>
        </p:spPr>
      </p:pic>
      <p:pic>
        <p:nvPicPr>
          <p:cNvPr id="27" name="Picture 26">
            <a:extLst>
              <a:ext uri="{FF2B5EF4-FFF2-40B4-BE49-F238E27FC236}">
                <a16:creationId xmlns:a16="http://schemas.microsoft.com/office/drawing/2014/main" id="{6C7DE592-C8E8-4C21-A740-2F46560EB31E}"/>
              </a:ext>
            </a:extLst>
          </p:cNvPr>
          <p:cNvPicPr>
            <a:picLocks noChangeAspect="1"/>
          </p:cNvPicPr>
          <p:nvPr/>
        </p:nvPicPr>
        <p:blipFill>
          <a:blip r:embed="rId2"/>
          <a:stretch>
            <a:fillRect/>
          </a:stretch>
        </p:blipFill>
        <p:spPr>
          <a:xfrm>
            <a:off x="1375623" y="1087041"/>
            <a:ext cx="1080673" cy="509655"/>
          </a:xfrm>
          <a:prstGeom prst="rect">
            <a:avLst/>
          </a:prstGeom>
        </p:spPr>
      </p:pic>
      <p:pic>
        <p:nvPicPr>
          <p:cNvPr id="28" name="Picture 27">
            <a:extLst>
              <a:ext uri="{FF2B5EF4-FFF2-40B4-BE49-F238E27FC236}">
                <a16:creationId xmlns:a16="http://schemas.microsoft.com/office/drawing/2014/main" id="{44EF621F-6B55-4F2F-B1D9-E4BC83F395DB}"/>
              </a:ext>
            </a:extLst>
          </p:cNvPr>
          <p:cNvPicPr>
            <a:picLocks noChangeAspect="1"/>
          </p:cNvPicPr>
          <p:nvPr/>
        </p:nvPicPr>
        <p:blipFill>
          <a:blip r:embed="rId2"/>
          <a:stretch>
            <a:fillRect/>
          </a:stretch>
        </p:blipFill>
        <p:spPr>
          <a:xfrm>
            <a:off x="2782148" y="2499359"/>
            <a:ext cx="1080673" cy="509655"/>
          </a:xfrm>
          <a:prstGeom prst="rect">
            <a:avLst/>
          </a:prstGeom>
        </p:spPr>
      </p:pic>
      <p:pic>
        <p:nvPicPr>
          <p:cNvPr id="29" name="Picture 28">
            <a:extLst>
              <a:ext uri="{FF2B5EF4-FFF2-40B4-BE49-F238E27FC236}">
                <a16:creationId xmlns:a16="http://schemas.microsoft.com/office/drawing/2014/main" id="{A78B30E9-720B-4FC8-890B-0B0F8B398134}"/>
              </a:ext>
            </a:extLst>
          </p:cNvPr>
          <p:cNvPicPr>
            <a:picLocks noChangeAspect="1"/>
          </p:cNvPicPr>
          <p:nvPr/>
        </p:nvPicPr>
        <p:blipFill>
          <a:blip r:embed="rId2"/>
          <a:stretch>
            <a:fillRect/>
          </a:stretch>
        </p:blipFill>
        <p:spPr>
          <a:xfrm>
            <a:off x="6760423" y="1020998"/>
            <a:ext cx="1080673" cy="509655"/>
          </a:xfrm>
          <a:prstGeom prst="rect">
            <a:avLst/>
          </a:prstGeom>
        </p:spPr>
      </p:pic>
      <p:pic>
        <p:nvPicPr>
          <p:cNvPr id="30" name="Picture 29">
            <a:extLst>
              <a:ext uri="{FF2B5EF4-FFF2-40B4-BE49-F238E27FC236}">
                <a16:creationId xmlns:a16="http://schemas.microsoft.com/office/drawing/2014/main" id="{72202A76-70E4-4294-A8B1-BDD2093E4DEB}"/>
              </a:ext>
            </a:extLst>
          </p:cNvPr>
          <p:cNvPicPr>
            <a:picLocks noChangeAspect="1"/>
          </p:cNvPicPr>
          <p:nvPr/>
        </p:nvPicPr>
        <p:blipFill>
          <a:blip r:embed="rId2"/>
          <a:stretch>
            <a:fillRect/>
          </a:stretch>
        </p:blipFill>
        <p:spPr>
          <a:xfrm>
            <a:off x="5474548" y="2448844"/>
            <a:ext cx="1080673" cy="509655"/>
          </a:xfrm>
          <a:prstGeom prst="rect">
            <a:avLst/>
          </a:prstGeom>
        </p:spPr>
      </p:pic>
      <p:pic>
        <p:nvPicPr>
          <p:cNvPr id="31" name="Picture 30">
            <a:extLst>
              <a:ext uri="{FF2B5EF4-FFF2-40B4-BE49-F238E27FC236}">
                <a16:creationId xmlns:a16="http://schemas.microsoft.com/office/drawing/2014/main" id="{4724DFEC-ADBA-46F0-9B41-D706CEACEE54}"/>
              </a:ext>
            </a:extLst>
          </p:cNvPr>
          <p:cNvPicPr>
            <a:picLocks noChangeAspect="1"/>
          </p:cNvPicPr>
          <p:nvPr/>
        </p:nvPicPr>
        <p:blipFill>
          <a:blip r:embed="rId2"/>
          <a:stretch>
            <a:fillRect/>
          </a:stretch>
        </p:blipFill>
        <p:spPr>
          <a:xfrm>
            <a:off x="4068023" y="1058216"/>
            <a:ext cx="1080673" cy="509655"/>
          </a:xfrm>
          <a:prstGeom prst="rect">
            <a:avLst/>
          </a:prstGeom>
        </p:spPr>
      </p:pic>
      <p:pic>
        <p:nvPicPr>
          <p:cNvPr id="32" name="Picture 31">
            <a:extLst>
              <a:ext uri="{FF2B5EF4-FFF2-40B4-BE49-F238E27FC236}">
                <a16:creationId xmlns:a16="http://schemas.microsoft.com/office/drawing/2014/main" id="{BAF2EE8F-3182-4D2C-90B6-284E356B14FD}"/>
              </a:ext>
            </a:extLst>
          </p:cNvPr>
          <p:cNvPicPr>
            <a:picLocks noChangeAspect="1"/>
          </p:cNvPicPr>
          <p:nvPr/>
        </p:nvPicPr>
        <p:blipFill>
          <a:blip r:embed="rId2"/>
          <a:stretch>
            <a:fillRect/>
          </a:stretch>
        </p:blipFill>
        <p:spPr>
          <a:xfrm>
            <a:off x="10939877" y="1818639"/>
            <a:ext cx="1080673" cy="509655"/>
          </a:xfrm>
          <a:prstGeom prst="rect">
            <a:avLst/>
          </a:prstGeom>
        </p:spPr>
      </p:pic>
      <p:pic>
        <p:nvPicPr>
          <p:cNvPr id="33" name="Picture 32">
            <a:extLst>
              <a:ext uri="{FF2B5EF4-FFF2-40B4-BE49-F238E27FC236}">
                <a16:creationId xmlns:a16="http://schemas.microsoft.com/office/drawing/2014/main" id="{E8C51129-93B9-4FCA-9CC8-251830F73593}"/>
              </a:ext>
            </a:extLst>
          </p:cNvPr>
          <p:cNvPicPr>
            <a:picLocks noChangeAspect="1"/>
          </p:cNvPicPr>
          <p:nvPr/>
        </p:nvPicPr>
        <p:blipFill>
          <a:blip r:embed="rId2"/>
          <a:stretch>
            <a:fillRect/>
          </a:stretch>
        </p:blipFill>
        <p:spPr>
          <a:xfrm>
            <a:off x="9486056" y="1083073"/>
            <a:ext cx="1080673" cy="509655"/>
          </a:xfrm>
          <a:prstGeom prst="rect">
            <a:avLst/>
          </a:prstGeom>
        </p:spPr>
      </p:pic>
      <p:pic>
        <p:nvPicPr>
          <p:cNvPr id="34" name="Picture 33">
            <a:extLst>
              <a:ext uri="{FF2B5EF4-FFF2-40B4-BE49-F238E27FC236}">
                <a16:creationId xmlns:a16="http://schemas.microsoft.com/office/drawing/2014/main" id="{D01A7EA8-086F-4FA9-99BA-BF4A291F61E2}"/>
              </a:ext>
            </a:extLst>
          </p:cNvPr>
          <p:cNvPicPr>
            <a:picLocks noChangeAspect="1"/>
          </p:cNvPicPr>
          <p:nvPr/>
        </p:nvPicPr>
        <p:blipFill>
          <a:blip r:embed="rId2"/>
          <a:stretch>
            <a:fillRect/>
          </a:stretch>
        </p:blipFill>
        <p:spPr>
          <a:xfrm>
            <a:off x="8200181" y="2450499"/>
            <a:ext cx="1080673" cy="509655"/>
          </a:xfrm>
          <a:prstGeom prst="rect">
            <a:avLst/>
          </a:prstGeom>
        </p:spPr>
      </p:pic>
      <p:sp>
        <p:nvSpPr>
          <p:cNvPr id="24" name="TextBox 23">
            <a:extLst>
              <a:ext uri="{FF2B5EF4-FFF2-40B4-BE49-F238E27FC236}">
                <a16:creationId xmlns:a16="http://schemas.microsoft.com/office/drawing/2014/main" id="{670BCCB1-CD38-43F4-90F0-CF3726F22667}"/>
              </a:ext>
            </a:extLst>
          </p:cNvPr>
          <p:cNvSpPr txBox="1"/>
          <p:nvPr/>
        </p:nvSpPr>
        <p:spPr>
          <a:xfrm>
            <a:off x="10859348" y="2384854"/>
            <a:ext cx="1308313" cy="369332"/>
          </a:xfrm>
          <a:prstGeom prst="rect">
            <a:avLst/>
          </a:prstGeom>
          <a:noFill/>
        </p:spPr>
        <p:txBody>
          <a:bodyPr wrap="square" rtlCol="0">
            <a:spAutoFit/>
          </a:bodyPr>
          <a:lstStyle/>
          <a:p>
            <a:r>
              <a:rPr lang="en-US" dirty="0">
                <a:solidFill>
                  <a:schemeClr val="bg1"/>
                </a:solidFill>
              </a:rPr>
              <a:t>Sweeper</a:t>
            </a:r>
            <a:endParaRPr lang="en-CA" dirty="0">
              <a:solidFill>
                <a:schemeClr val="bg1"/>
              </a:solidFill>
            </a:endParaRPr>
          </a:p>
        </p:txBody>
      </p:sp>
      <p:sp>
        <p:nvSpPr>
          <p:cNvPr id="25" name="TextBox 24">
            <a:extLst>
              <a:ext uri="{FF2B5EF4-FFF2-40B4-BE49-F238E27FC236}">
                <a16:creationId xmlns:a16="http://schemas.microsoft.com/office/drawing/2014/main" id="{B40A9108-3A3D-428A-9C2D-CEDCE48F276D}"/>
              </a:ext>
            </a:extLst>
          </p:cNvPr>
          <p:cNvSpPr txBox="1"/>
          <p:nvPr/>
        </p:nvSpPr>
        <p:spPr>
          <a:xfrm>
            <a:off x="9009379" y="1623683"/>
            <a:ext cx="1727199" cy="369332"/>
          </a:xfrm>
          <a:prstGeom prst="rect">
            <a:avLst/>
          </a:prstGeom>
          <a:noFill/>
        </p:spPr>
        <p:txBody>
          <a:bodyPr wrap="square" rtlCol="0">
            <a:spAutoFit/>
          </a:bodyPr>
          <a:lstStyle/>
          <a:p>
            <a:r>
              <a:rPr lang="en-US" dirty="0">
                <a:solidFill>
                  <a:schemeClr val="bg1"/>
                </a:solidFill>
              </a:rPr>
              <a:t>Safety Office</a:t>
            </a:r>
            <a:endParaRPr lang="en-CA" dirty="0">
              <a:solidFill>
                <a:schemeClr val="bg1"/>
              </a:solidFill>
            </a:endParaRPr>
          </a:p>
        </p:txBody>
      </p:sp>
      <p:sp>
        <p:nvSpPr>
          <p:cNvPr id="35" name="TextBox 34">
            <a:extLst>
              <a:ext uri="{FF2B5EF4-FFF2-40B4-BE49-F238E27FC236}">
                <a16:creationId xmlns:a16="http://schemas.microsoft.com/office/drawing/2014/main" id="{524F37BD-90EB-4293-B067-1C6AF4468F83}"/>
              </a:ext>
            </a:extLst>
          </p:cNvPr>
          <p:cNvSpPr txBox="1"/>
          <p:nvPr/>
        </p:nvSpPr>
        <p:spPr>
          <a:xfrm>
            <a:off x="171450" y="2079512"/>
            <a:ext cx="1605280" cy="369332"/>
          </a:xfrm>
          <a:prstGeom prst="rect">
            <a:avLst/>
          </a:prstGeom>
          <a:noFill/>
        </p:spPr>
        <p:txBody>
          <a:bodyPr wrap="square" rtlCol="0">
            <a:spAutoFit/>
          </a:bodyPr>
          <a:lstStyle/>
          <a:p>
            <a:r>
              <a:rPr lang="en-US" dirty="0">
                <a:solidFill>
                  <a:schemeClr val="bg1"/>
                </a:solidFill>
              </a:rPr>
              <a:t>Road Captain</a:t>
            </a:r>
            <a:endParaRPr lang="en-CA" dirty="0"/>
          </a:p>
        </p:txBody>
      </p:sp>
      <p:sp>
        <p:nvSpPr>
          <p:cNvPr id="4" name="TextBox 3">
            <a:extLst>
              <a:ext uri="{FF2B5EF4-FFF2-40B4-BE49-F238E27FC236}">
                <a16:creationId xmlns:a16="http://schemas.microsoft.com/office/drawing/2014/main" id="{4D4A3D37-A7BF-4BAB-9E9F-9A5082422DCA}"/>
              </a:ext>
            </a:extLst>
          </p:cNvPr>
          <p:cNvSpPr txBox="1"/>
          <p:nvPr/>
        </p:nvSpPr>
        <p:spPr>
          <a:xfrm>
            <a:off x="1276350" y="3726079"/>
            <a:ext cx="1843521" cy="369332"/>
          </a:xfrm>
          <a:prstGeom prst="rect">
            <a:avLst/>
          </a:prstGeom>
          <a:noFill/>
        </p:spPr>
        <p:txBody>
          <a:bodyPr wrap="square" rtlCol="0">
            <a:spAutoFit/>
          </a:bodyPr>
          <a:lstStyle/>
          <a:p>
            <a:r>
              <a:rPr lang="en-US" dirty="0">
                <a:solidFill>
                  <a:schemeClr val="bg1"/>
                </a:solidFill>
              </a:rPr>
              <a:t>2 Second Rule</a:t>
            </a:r>
            <a:endParaRPr lang="en-CA" dirty="0">
              <a:solidFill>
                <a:schemeClr val="bg1"/>
              </a:solidFill>
            </a:endParaRPr>
          </a:p>
        </p:txBody>
      </p:sp>
      <p:sp>
        <p:nvSpPr>
          <p:cNvPr id="36" name="TextBox 35">
            <a:extLst>
              <a:ext uri="{FF2B5EF4-FFF2-40B4-BE49-F238E27FC236}">
                <a16:creationId xmlns:a16="http://schemas.microsoft.com/office/drawing/2014/main" id="{BC66D74F-3592-4188-9121-FAB38A2D8A2B}"/>
              </a:ext>
            </a:extLst>
          </p:cNvPr>
          <p:cNvSpPr txBox="1"/>
          <p:nvPr/>
        </p:nvSpPr>
        <p:spPr>
          <a:xfrm>
            <a:off x="2941060" y="1802119"/>
            <a:ext cx="1843521" cy="369332"/>
          </a:xfrm>
          <a:prstGeom prst="rect">
            <a:avLst/>
          </a:prstGeom>
          <a:noFill/>
        </p:spPr>
        <p:txBody>
          <a:bodyPr wrap="square" rtlCol="0">
            <a:spAutoFit/>
          </a:bodyPr>
          <a:lstStyle/>
          <a:p>
            <a:r>
              <a:rPr lang="en-US" dirty="0">
                <a:solidFill>
                  <a:schemeClr val="bg1"/>
                </a:solidFill>
              </a:rPr>
              <a:t>1 Second Rule</a:t>
            </a:r>
            <a:endParaRPr lang="en-CA" dirty="0">
              <a:solidFill>
                <a:schemeClr val="bg1"/>
              </a:solidFill>
            </a:endParaRPr>
          </a:p>
        </p:txBody>
      </p:sp>
      <p:sp>
        <p:nvSpPr>
          <p:cNvPr id="37" name="Arrow: Left 36">
            <a:extLst>
              <a:ext uri="{FF2B5EF4-FFF2-40B4-BE49-F238E27FC236}">
                <a16:creationId xmlns:a16="http://schemas.microsoft.com/office/drawing/2014/main" id="{8FB23EC7-B5C9-4260-8320-0D3C1008699D}"/>
              </a:ext>
            </a:extLst>
          </p:cNvPr>
          <p:cNvSpPr/>
          <p:nvPr/>
        </p:nvSpPr>
        <p:spPr>
          <a:xfrm rot="8029293">
            <a:off x="2575299" y="3251993"/>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Arrow: Left 37">
            <a:extLst>
              <a:ext uri="{FF2B5EF4-FFF2-40B4-BE49-F238E27FC236}">
                <a16:creationId xmlns:a16="http://schemas.microsoft.com/office/drawing/2014/main" id="{E7C488E5-757B-4963-A974-ACA9836541FA}"/>
              </a:ext>
            </a:extLst>
          </p:cNvPr>
          <p:cNvSpPr/>
          <p:nvPr/>
        </p:nvSpPr>
        <p:spPr>
          <a:xfrm rot="3008195">
            <a:off x="835701" y="3201704"/>
            <a:ext cx="731520" cy="12190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78925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13816</TotalTime>
  <Words>426</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Langley Chapter BC Canada #9043</vt:lpstr>
      <vt:lpstr>Motorcycle Lane Positions</vt:lpstr>
      <vt:lpstr>Motorcycle Lane Positions</vt:lpstr>
      <vt:lpstr>Motorcycle Lane Positions</vt:lpstr>
      <vt:lpstr>Motorcycle Lane Positions</vt:lpstr>
      <vt:lpstr>PowerPoint Presentation</vt:lpstr>
      <vt:lpstr>PowerPoint Presentation</vt:lpstr>
      <vt:lpstr>PowerPoint Presentation</vt:lpstr>
      <vt:lpstr>PowerPoint Presentation</vt:lpstr>
      <vt:lpstr>Cross over Lane Changing</vt:lpstr>
      <vt:lpstr>PowerPoint Presentation</vt:lpstr>
      <vt:lpstr>PowerPoint Presentation</vt:lpstr>
      <vt:lpstr>PowerPoint Presentation</vt:lpstr>
      <vt:lpstr>PowerPoint Presentation</vt:lpstr>
      <vt:lpstr>When someone leaves the group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Langley Chapter BC Canada #9043</dc:title>
  <dc:creator>Rainey, Peter</dc:creator>
  <cp:lastModifiedBy>Rainey, Peter</cp:lastModifiedBy>
  <cp:revision>55</cp:revision>
  <dcterms:created xsi:type="dcterms:W3CDTF">2022-11-10T20:32:03Z</dcterms:created>
  <dcterms:modified xsi:type="dcterms:W3CDTF">2023-04-14T01:57:51Z</dcterms:modified>
</cp:coreProperties>
</file>