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7" r:id="rId4"/>
    <p:sldId id="260" r:id="rId5"/>
    <p:sldId id="261" r:id="rId6"/>
    <p:sldId id="266" r:id="rId7"/>
    <p:sldId id="268" r:id="rId8"/>
    <p:sldId id="262" r:id="rId9"/>
    <p:sldId id="263" r:id="rId10"/>
    <p:sldId id="264" r:id="rId11"/>
    <p:sldId id="265"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7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DE30FE7-758F-482C-8EDB-78871704FEA0}" type="datetimeFigureOut">
              <a:rPr lang="en-CA" smtClean="0"/>
              <a:t>2023-02-17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304756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DE30FE7-758F-482C-8EDB-78871704FEA0}" type="datetimeFigureOut">
              <a:rPr lang="en-CA" smtClean="0"/>
              <a:t>2023-02-17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236886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DE30FE7-758F-482C-8EDB-78871704FEA0}" type="datetimeFigureOut">
              <a:rPr lang="en-CA" smtClean="0"/>
              <a:t>2023-02-17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135679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DE30FE7-758F-482C-8EDB-78871704FEA0}" type="datetimeFigureOut">
              <a:rPr lang="en-CA" smtClean="0"/>
              <a:t>2023-02-17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373995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E30FE7-758F-482C-8EDB-78871704FEA0}" type="datetimeFigureOut">
              <a:rPr lang="en-CA" smtClean="0"/>
              <a:t>2023-02-17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326149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9DE30FE7-758F-482C-8EDB-78871704FEA0}" type="datetimeFigureOut">
              <a:rPr lang="en-CA" smtClean="0"/>
              <a:t>2023-02-17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388086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9DE30FE7-758F-482C-8EDB-78871704FEA0}" type="datetimeFigureOut">
              <a:rPr lang="en-CA" smtClean="0"/>
              <a:t>2023-02-17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28122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DE30FE7-758F-482C-8EDB-78871704FEA0}" type="datetimeFigureOut">
              <a:rPr lang="en-CA" smtClean="0"/>
              <a:t>2023-02-17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2417946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30FE7-758F-482C-8EDB-78871704FEA0}" type="datetimeFigureOut">
              <a:rPr lang="en-CA" smtClean="0"/>
              <a:t>2023-02-17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327894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E30FE7-758F-482C-8EDB-78871704FEA0}" type="datetimeFigureOut">
              <a:rPr lang="en-CA" smtClean="0"/>
              <a:t>2023-02-17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271589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E30FE7-758F-482C-8EDB-78871704FEA0}" type="datetimeFigureOut">
              <a:rPr lang="en-CA" smtClean="0"/>
              <a:t>2023-02-17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3593B5-409B-45D7-9856-93EF5D18E3C8}" type="slidenum">
              <a:rPr lang="en-CA" smtClean="0"/>
              <a:t>‹#›</a:t>
            </a:fld>
            <a:endParaRPr lang="en-CA"/>
          </a:p>
        </p:txBody>
      </p:sp>
    </p:spTree>
    <p:extLst>
      <p:ext uri="{BB962C8B-B14F-4D97-AF65-F5344CB8AC3E}">
        <p14:creationId xmlns:p14="http://schemas.microsoft.com/office/powerpoint/2010/main" val="1822778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30FE7-758F-482C-8EDB-78871704FEA0}" type="datetimeFigureOut">
              <a:rPr lang="en-CA" smtClean="0"/>
              <a:t>2023-02-17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593B5-409B-45D7-9856-93EF5D18E3C8}" type="slidenum">
              <a:rPr lang="en-CA" smtClean="0"/>
              <a:t>‹#›</a:t>
            </a:fld>
            <a:endParaRPr lang="en-CA"/>
          </a:p>
        </p:txBody>
      </p:sp>
    </p:spTree>
    <p:extLst>
      <p:ext uri="{BB962C8B-B14F-4D97-AF65-F5344CB8AC3E}">
        <p14:creationId xmlns:p14="http://schemas.microsoft.com/office/powerpoint/2010/main" val="1824623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webp"/><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4.xml"/><Relationship Id="rId5" Type="http://schemas.openxmlformats.org/officeDocument/2006/relationships/image" Target="../media/image10.jpg"/><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4.xml"/><Relationship Id="rId5" Type="http://schemas.openxmlformats.org/officeDocument/2006/relationships/image" Target="../media/image3.jfif"/><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4.xml"/><Relationship Id="rId5" Type="http://schemas.openxmlformats.org/officeDocument/2006/relationships/image" Target="../media/image8.jp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pPr algn="ctr"/>
            <a:r>
              <a:rPr lang="en-CA" b="1" dirty="0"/>
              <a:t>Langley HOG Chapter      9043</a:t>
            </a: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63379" y="987425"/>
            <a:ext cx="5811818" cy="4873625"/>
          </a:xfrm>
        </p:spPr>
      </p:pic>
      <p:sp useBgFill="1">
        <p:nvSpPr>
          <p:cNvPr id="12" name="Text Placeholder 11"/>
          <p:cNvSpPr>
            <a:spLocks noGrp="1"/>
          </p:cNvSpPr>
          <p:nvPr>
            <p:ph type="body" sz="half" idx="2"/>
          </p:nvPr>
        </p:nvSpPr>
        <p:spPr/>
        <p:txBody>
          <a:bodyPr/>
          <a:lstStyle/>
          <a:p>
            <a:r>
              <a:rPr lang="en-CA" dirty="0"/>
              <a:t>Helmet and Seating Laws for B.C.</a:t>
            </a:r>
          </a:p>
          <a:p>
            <a:endParaRPr lang="en-CA" dirty="0"/>
          </a:p>
          <a:p>
            <a:r>
              <a:rPr lang="en-CA" dirty="0"/>
              <a:t>February 25, 2023</a:t>
            </a:r>
          </a:p>
          <a:p>
            <a:r>
              <a:rPr lang="en-CA" dirty="0"/>
              <a:t>Barnes Harley Davidson</a:t>
            </a:r>
          </a:p>
          <a:p>
            <a:endParaRPr lang="en-CA" dirty="0"/>
          </a:p>
          <a:p>
            <a:endParaRPr lang="en-CA"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87" y="5350383"/>
            <a:ext cx="1865376" cy="1243584"/>
          </a:xfrm>
          <a:prstGeom prst="rect">
            <a:avLst/>
          </a:prstGeom>
        </p:spPr>
      </p:pic>
    </p:spTree>
    <p:extLst>
      <p:ext uri="{BB962C8B-B14F-4D97-AF65-F5344CB8AC3E}">
        <p14:creationId xmlns:p14="http://schemas.microsoft.com/office/powerpoint/2010/main" val="28378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b="1" dirty="0">
                <a:solidFill>
                  <a:srgbClr val="FF0000"/>
                </a:solidFill>
                <a:latin typeface="+mn-lt"/>
              </a:rPr>
              <a:t>Warning:</a:t>
            </a:r>
            <a:endParaRPr lang="en-CA" b="1" dirty="0">
              <a:solidFill>
                <a:srgbClr val="FF0000"/>
              </a:solidFill>
              <a:latin typeface="+mn-lt"/>
            </a:endParaRPr>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2" name="TextBox 1">
            <a:extLst>
              <a:ext uri="{FF2B5EF4-FFF2-40B4-BE49-F238E27FC236}">
                <a16:creationId xmlns:a16="http://schemas.microsoft.com/office/drawing/2014/main" id="{4FCA3D88-130C-4746-8937-C9D22E226FD8}"/>
              </a:ext>
            </a:extLst>
          </p:cNvPr>
          <p:cNvSpPr txBox="1"/>
          <p:nvPr/>
        </p:nvSpPr>
        <p:spPr>
          <a:xfrm>
            <a:off x="838200" y="1290578"/>
            <a:ext cx="8001000" cy="400110"/>
          </a:xfrm>
          <a:prstGeom prst="rect">
            <a:avLst/>
          </a:prstGeom>
          <a:noFill/>
        </p:spPr>
        <p:txBody>
          <a:bodyPr wrap="square" rtlCol="0">
            <a:spAutoFit/>
          </a:bodyPr>
          <a:lstStyle/>
          <a:p>
            <a:r>
              <a:rPr lang="en-US" sz="2000" dirty="0"/>
              <a:t>The Following Slides a very Graphic and may be disturbing to some people</a:t>
            </a:r>
            <a:r>
              <a:rPr lang="en-US" dirty="0"/>
              <a:t>.</a:t>
            </a:r>
            <a:endParaRPr lang="en-CA" dirty="0"/>
          </a:p>
        </p:txBody>
      </p:sp>
      <p:pic>
        <p:nvPicPr>
          <p:cNvPr id="9" name="Content Placeholder 8">
            <a:extLst>
              <a:ext uri="{FF2B5EF4-FFF2-40B4-BE49-F238E27FC236}">
                <a16:creationId xmlns:a16="http://schemas.microsoft.com/office/drawing/2014/main" id="{607AE895-40EE-4499-9C23-E3AECDE75667}"/>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797249" y="2096292"/>
            <a:ext cx="3060502" cy="4080670"/>
          </a:xfrm>
        </p:spPr>
      </p:pic>
      <p:pic>
        <p:nvPicPr>
          <p:cNvPr id="11" name="Content Placeholder 10" descr="A close-up of a person smiling&#10;&#10;Description automatically generated">
            <a:extLst>
              <a:ext uri="{FF2B5EF4-FFF2-40B4-BE49-F238E27FC236}">
                <a16:creationId xmlns:a16="http://schemas.microsoft.com/office/drawing/2014/main" id="{3C5E6C4D-9BB6-40F1-871F-7B382B6A37A0}"/>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6686044" y="2031604"/>
            <a:ext cx="2637407" cy="4045346"/>
          </a:xfrm>
        </p:spPr>
      </p:pic>
    </p:spTree>
    <p:extLst>
      <p:ext uri="{BB962C8B-B14F-4D97-AF65-F5344CB8AC3E}">
        <p14:creationId xmlns:p14="http://schemas.microsoft.com/office/powerpoint/2010/main" val="27828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8" name="Title 7">
            <a:extLst>
              <a:ext uri="{FF2B5EF4-FFF2-40B4-BE49-F238E27FC236}">
                <a16:creationId xmlns:a16="http://schemas.microsoft.com/office/drawing/2014/main" id="{5F3AB0ED-C897-485C-8363-16F0A9DA6DF9}"/>
              </a:ext>
            </a:extLst>
          </p:cNvPr>
          <p:cNvSpPr>
            <a:spLocks noGrp="1"/>
          </p:cNvSpPr>
          <p:nvPr>
            <p:ph type="title"/>
          </p:nvPr>
        </p:nvSpPr>
        <p:spPr/>
        <p:txBody>
          <a:bodyPr/>
          <a:lstStyle/>
          <a:p>
            <a:r>
              <a:rPr lang="en-US" dirty="0"/>
              <a:t>Seating laws</a:t>
            </a: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10" name="TextBox 9">
            <a:extLst>
              <a:ext uri="{FF2B5EF4-FFF2-40B4-BE49-F238E27FC236}">
                <a16:creationId xmlns:a16="http://schemas.microsoft.com/office/drawing/2014/main" id="{0C1CCDCD-D244-435F-B62A-51BF2588D0E6}"/>
              </a:ext>
            </a:extLst>
          </p:cNvPr>
          <p:cNvSpPr txBox="1"/>
          <p:nvPr/>
        </p:nvSpPr>
        <p:spPr>
          <a:xfrm>
            <a:off x="838200" y="1506022"/>
            <a:ext cx="6888480" cy="369332"/>
          </a:xfrm>
          <a:prstGeom prst="rect">
            <a:avLst/>
          </a:prstGeom>
          <a:noFill/>
        </p:spPr>
        <p:txBody>
          <a:bodyPr wrap="square" rtlCol="0">
            <a:spAutoFit/>
          </a:bodyPr>
          <a:lstStyle/>
          <a:p>
            <a:r>
              <a:rPr lang="en-US" dirty="0"/>
              <a:t>B.C.’ Motorcycle seating laws promote rider and passenger safety</a:t>
            </a:r>
            <a:endParaRPr lang="en-CA" dirty="0"/>
          </a:p>
        </p:txBody>
      </p:sp>
      <p:sp>
        <p:nvSpPr>
          <p:cNvPr id="12" name="TextBox 11">
            <a:extLst>
              <a:ext uri="{FF2B5EF4-FFF2-40B4-BE49-F238E27FC236}">
                <a16:creationId xmlns:a16="http://schemas.microsoft.com/office/drawing/2014/main" id="{A3B60536-58FC-4938-96D2-2F1D338F4E69}"/>
              </a:ext>
            </a:extLst>
          </p:cNvPr>
          <p:cNvSpPr txBox="1"/>
          <p:nvPr/>
        </p:nvSpPr>
        <p:spPr>
          <a:xfrm>
            <a:off x="838200" y="2689135"/>
            <a:ext cx="10612120" cy="923330"/>
          </a:xfrm>
          <a:prstGeom prst="rect">
            <a:avLst/>
          </a:prstGeom>
          <a:noFill/>
        </p:spPr>
        <p:txBody>
          <a:bodyPr wrap="square" rtlCol="0">
            <a:spAutoFit/>
          </a:bodyPr>
          <a:lstStyle/>
          <a:p>
            <a:pPr marL="285750" indent="-285750">
              <a:buFont typeface="Arial" panose="020B0604020202020204" pitchFamily="34" charset="0"/>
              <a:buChar char="•"/>
            </a:pPr>
            <a:r>
              <a:rPr lang="en-US" dirty="0"/>
              <a:t>The operator of a motorcycle must be seated astride the driver’s seat</a:t>
            </a:r>
          </a:p>
          <a:p>
            <a:pPr marL="285750" indent="-285750">
              <a:buFont typeface="Arial" panose="020B0604020202020204" pitchFamily="34" charset="0"/>
              <a:buChar char="•"/>
            </a:pPr>
            <a:r>
              <a:rPr lang="en-US" dirty="0"/>
              <a:t>Passengers must be seated behind the operator astride the passenger's seat with the feet on </a:t>
            </a:r>
            <a:r>
              <a:rPr lang="en-US" dirty="0" err="1"/>
              <a:t>footpegs</a:t>
            </a:r>
            <a:r>
              <a:rPr lang="en-US" dirty="0"/>
              <a:t> or on the floorboards, or be properly seated in a side car.</a:t>
            </a:r>
            <a:endParaRPr lang="en-CA" dirty="0"/>
          </a:p>
        </p:txBody>
      </p:sp>
      <p:sp>
        <p:nvSpPr>
          <p:cNvPr id="15" name="TextBox 14">
            <a:extLst>
              <a:ext uri="{FF2B5EF4-FFF2-40B4-BE49-F238E27FC236}">
                <a16:creationId xmlns:a16="http://schemas.microsoft.com/office/drawing/2014/main" id="{11170118-9624-4E91-95DE-1B3A23E20ED7}"/>
              </a:ext>
            </a:extLst>
          </p:cNvPr>
          <p:cNvSpPr txBox="1"/>
          <p:nvPr/>
        </p:nvSpPr>
        <p:spPr>
          <a:xfrm>
            <a:off x="838200" y="2068007"/>
            <a:ext cx="3880485" cy="369332"/>
          </a:xfrm>
          <a:prstGeom prst="rect">
            <a:avLst/>
          </a:prstGeom>
          <a:noFill/>
        </p:spPr>
        <p:txBody>
          <a:bodyPr wrap="square" rtlCol="0">
            <a:spAutoFit/>
          </a:bodyPr>
          <a:lstStyle/>
          <a:p>
            <a:pPr lvl="0"/>
            <a:r>
              <a:rPr lang="en-US" dirty="0">
                <a:solidFill>
                  <a:prstClr val="black"/>
                </a:solidFill>
              </a:rPr>
              <a:t>The Law requires that:</a:t>
            </a:r>
          </a:p>
        </p:txBody>
      </p:sp>
      <p:sp>
        <p:nvSpPr>
          <p:cNvPr id="16" name="TextBox 15">
            <a:extLst>
              <a:ext uri="{FF2B5EF4-FFF2-40B4-BE49-F238E27FC236}">
                <a16:creationId xmlns:a16="http://schemas.microsoft.com/office/drawing/2014/main" id="{C6E31C71-62B7-4036-9B7C-32D087B4C9E5}"/>
              </a:ext>
            </a:extLst>
          </p:cNvPr>
          <p:cNvSpPr txBox="1"/>
          <p:nvPr/>
        </p:nvSpPr>
        <p:spPr>
          <a:xfrm>
            <a:off x="838200" y="3925976"/>
            <a:ext cx="10515600" cy="923330"/>
          </a:xfrm>
          <a:prstGeom prst="rect">
            <a:avLst/>
          </a:prstGeom>
          <a:noFill/>
        </p:spPr>
        <p:txBody>
          <a:bodyPr wrap="square" rtlCol="0">
            <a:spAutoFit/>
          </a:bodyPr>
          <a:lstStyle/>
          <a:p>
            <a:r>
              <a:rPr lang="en-US" dirty="0"/>
              <a:t>As the motorcycle operator, you’re responsible to ensure passengers younger than 16 are properly seated. Any passengers, including children, who can’t reach </a:t>
            </a:r>
            <a:r>
              <a:rPr lang="en-US" dirty="0" err="1"/>
              <a:t>footpegs</a:t>
            </a:r>
            <a:r>
              <a:rPr lang="en-US" dirty="0"/>
              <a:t> are not permitted to ride as passengers on your motorcycle. Failure to comply with seating laws may result in a fine or vehicle impoundment.</a:t>
            </a:r>
            <a:endParaRPr lang="en-CA" dirty="0"/>
          </a:p>
        </p:txBody>
      </p:sp>
    </p:spTree>
    <p:extLst>
      <p:ext uri="{BB962C8B-B14F-4D97-AF65-F5344CB8AC3E}">
        <p14:creationId xmlns:p14="http://schemas.microsoft.com/office/powerpoint/2010/main" val="7626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8" name="Title 7">
            <a:extLst>
              <a:ext uri="{FF2B5EF4-FFF2-40B4-BE49-F238E27FC236}">
                <a16:creationId xmlns:a16="http://schemas.microsoft.com/office/drawing/2014/main" id="{5F3AB0ED-C897-485C-8363-16F0A9DA6DF9}"/>
              </a:ext>
            </a:extLst>
          </p:cNvPr>
          <p:cNvSpPr>
            <a:spLocks noGrp="1"/>
          </p:cNvSpPr>
          <p:nvPr>
            <p:ph type="title"/>
          </p:nvPr>
        </p:nvSpPr>
        <p:spPr>
          <a:xfrm>
            <a:off x="3038419" y="365125"/>
            <a:ext cx="6115162" cy="1077219"/>
          </a:xfrm>
        </p:spPr>
        <p:txBody>
          <a:bodyPr/>
          <a:lstStyle/>
          <a:p>
            <a:pPr algn="ctr"/>
            <a:r>
              <a:rPr lang="en-US" dirty="0"/>
              <a:t>Helmet and Seating Laws</a:t>
            </a: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pic>
        <p:nvPicPr>
          <p:cNvPr id="3" name="Picture 2">
            <a:extLst>
              <a:ext uri="{FF2B5EF4-FFF2-40B4-BE49-F238E27FC236}">
                <a16:creationId xmlns:a16="http://schemas.microsoft.com/office/drawing/2014/main" id="{FA000E34-DCB1-4778-A4DB-45BA47B11D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8423" y="2662518"/>
            <a:ext cx="2855154" cy="2855154"/>
          </a:xfrm>
          <a:prstGeom prst="rect">
            <a:avLst/>
          </a:prstGeom>
        </p:spPr>
      </p:pic>
      <p:sp>
        <p:nvSpPr>
          <p:cNvPr id="4" name="TextBox 3">
            <a:extLst>
              <a:ext uri="{FF2B5EF4-FFF2-40B4-BE49-F238E27FC236}">
                <a16:creationId xmlns:a16="http://schemas.microsoft.com/office/drawing/2014/main" id="{8090D5DF-75CC-4FFC-94AA-23BFEBEBF5D5}"/>
              </a:ext>
            </a:extLst>
          </p:cNvPr>
          <p:cNvSpPr txBox="1"/>
          <p:nvPr/>
        </p:nvSpPr>
        <p:spPr>
          <a:xfrm>
            <a:off x="5027896" y="1690688"/>
            <a:ext cx="2136209" cy="1077218"/>
          </a:xfrm>
          <a:prstGeom prst="rect">
            <a:avLst/>
          </a:prstGeom>
          <a:noFill/>
        </p:spPr>
        <p:txBody>
          <a:bodyPr wrap="square" rtlCol="0">
            <a:spAutoFit/>
          </a:bodyPr>
          <a:lstStyle/>
          <a:p>
            <a:r>
              <a:rPr lang="en-US" sz="3200" dirty="0"/>
              <a:t>Questions!</a:t>
            </a:r>
          </a:p>
          <a:p>
            <a:endParaRPr lang="en-CA" sz="3200" dirty="0"/>
          </a:p>
        </p:txBody>
      </p:sp>
    </p:spTree>
    <p:extLst>
      <p:ext uri="{BB962C8B-B14F-4D97-AF65-F5344CB8AC3E}">
        <p14:creationId xmlns:p14="http://schemas.microsoft.com/office/powerpoint/2010/main" val="421131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820681"/>
            <a:ext cx="1159927" cy="773285"/>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dirty="0"/>
              <a:t>Helmet and Seating Laws</a:t>
            </a:r>
            <a:endParaRPr lang="en-CA" dirty="0"/>
          </a:p>
        </p:txBody>
      </p:sp>
      <p:sp>
        <p:nvSpPr>
          <p:cNvPr id="5" name="TextBox 4">
            <a:extLst>
              <a:ext uri="{FF2B5EF4-FFF2-40B4-BE49-F238E27FC236}">
                <a16:creationId xmlns:a16="http://schemas.microsoft.com/office/drawing/2014/main" id="{20908B57-552A-4CE6-BDD5-934A4FEA7F17}"/>
              </a:ext>
            </a:extLst>
          </p:cNvPr>
          <p:cNvSpPr txBox="1"/>
          <p:nvPr/>
        </p:nvSpPr>
        <p:spPr>
          <a:xfrm>
            <a:off x="838200" y="1268425"/>
            <a:ext cx="5039360" cy="461665"/>
          </a:xfrm>
          <a:prstGeom prst="rect">
            <a:avLst/>
          </a:prstGeom>
          <a:noFill/>
        </p:spPr>
        <p:txBody>
          <a:bodyPr wrap="square" rtlCol="0">
            <a:spAutoFit/>
          </a:bodyPr>
          <a:lstStyle/>
          <a:p>
            <a:r>
              <a:rPr lang="en-US" sz="2400" dirty="0"/>
              <a:t>Overview</a:t>
            </a:r>
            <a:endParaRPr lang="en-CA" sz="2400" dirty="0"/>
          </a:p>
        </p:txBody>
      </p:sp>
      <p:sp>
        <p:nvSpPr>
          <p:cNvPr id="6" name="TextBox 5">
            <a:extLst>
              <a:ext uri="{FF2B5EF4-FFF2-40B4-BE49-F238E27FC236}">
                <a16:creationId xmlns:a16="http://schemas.microsoft.com/office/drawing/2014/main" id="{A20C8D9C-850F-4BE2-83EB-AFBB5971D1FA}"/>
              </a:ext>
            </a:extLst>
          </p:cNvPr>
          <p:cNvSpPr txBox="1"/>
          <p:nvPr/>
        </p:nvSpPr>
        <p:spPr>
          <a:xfrm>
            <a:off x="389890" y="1785206"/>
            <a:ext cx="11412220" cy="1200329"/>
          </a:xfrm>
          <a:prstGeom prst="rect">
            <a:avLst/>
          </a:prstGeom>
          <a:noFill/>
        </p:spPr>
        <p:txBody>
          <a:bodyPr wrap="square" rtlCol="0">
            <a:spAutoFit/>
          </a:bodyPr>
          <a:lstStyle/>
          <a:p>
            <a:r>
              <a:rPr lang="en-CA" dirty="0"/>
              <a:t>Motorcyclists are over-represented in road trauma statistics. In British Columbia motorcycles are estimated to make up about three percent of insured vehicles, yet motorcycles are involved in approximately ten per cent of road fatalities. Between 1996 and 2010, motorcycle fatalities increased 57 percent. The fatality rate for young drivers under 25 years of age is on average 15 times higher than drivers over 25 years of age.</a:t>
            </a:r>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4086" y="5780827"/>
            <a:ext cx="1782354" cy="1017246"/>
          </a:xfrm>
          <a:prstGeom prst="rect">
            <a:avLst/>
          </a:prstGeom>
        </p:spPr>
      </p:pic>
      <p:sp>
        <p:nvSpPr>
          <p:cNvPr id="15" name="TextBox 14">
            <a:extLst>
              <a:ext uri="{FF2B5EF4-FFF2-40B4-BE49-F238E27FC236}">
                <a16:creationId xmlns:a16="http://schemas.microsoft.com/office/drawing/2014/main" id="{919CA9A3-BD5F-4735-BE85-DFC566F91191}"/>
              </a:ext>
            </a:extLst>
          </p:cNvPr>
          <p:cNvSpPr txBox="1"/>
          <p:nvPr/>
        </p:nvSpPr>
        <p:spPr>
          <a:xfrm>
            <a:off x="389890" y="3057429"/>
            <a:ext cx="8915400" cy="369332"/>
          </a:xfrm>
          <a:prstGeom prst="rect">
            <a:avLst/>
          </a:prstGeom>
          <a:noFill/>
        </p:spPr>
        <p:txBody>
          <a:bodyPr wrap="square" rtlCol="0">
            <a:spAutoFit/>
          </a:bodyPr>
          <a:lstStyle/>
          <a:p>
            <a:r>
              <a:rPr lang="en-US" dirty="0"/>
              <a:t>Motorcycles are considered vulnerable road users for a number of reasons.</a:t>
            </a:r>
            <a:endParaRPr lang="en-CA" dirty="0"/>
          </a:p>
        </p:txBody>
      </p:sp>
      <p:sp>
        <p:nvSpPr>
          <p:cNvPr id="16" name="TextBox 15">
            <a:extLst>
              <a:ext uri="{FF2B5EF4-FFF2-40B4-BE49-F238E27FC236}">
                <a16:creationId xmlns:a16="http://schemas.microsoft.com/office/drawing/2014/main" id="{F7A2F05B-1755-41C8-A262-14611C084F78}"/>
              </a:ext>
            </a:extLst>
          </p:cNvPr>
          <p:cNvSpPr txBox="1"/>
          <p:nvPr/>
        </p:nvSpPr>
        <p:spPr>
          <a:xfrm>
            <a:off x="389890" y="3448567"/>
            <a:ext cx="11624492" cy="1754326"/>
          </a:xfrm>
          <a:prstGeom prst="rect">
            <a:avLst/>
          </a:prstGeom>
          <a:noFill/>
        </p:spPr>
        <p:txBody>
          <a:bodyPr wrap="square" rtlCol="0">
            <a:spAutoFit/>
          </a:bodyPr>
          <a:lstStyle/>
          <a:p>
            <a:pPr marL="285750" indent="-285750">
              <a:buFont typeface="Arial" panose="020B0604020202020204" pitchFamily="34" charset="0"/>
              <a:buChar char="•"/>
            </a:pPr>
            <a:r>
              <a:rPr lang="en-US" dirty="0"/>
              <a:t>Motorcycles have only two points of contact with the road, requiring skillful control on the part of the driver to maintain balance, speed and traction to prevent collisions.</a:t>
            </a:r>
          </a:p>
          <a:p>
            <a:pPr marL="285750" indent="-285750">
              <a:buFont typeface="Arial" panose="020B0604020202020204" pitchFamily="34" charset="0"/>
              <a:buChar char="•"/>
            </a:pPr>
            <a:r>
              <a:rPr lang="en-US" dirty="0"/>
              <a:t>Motorcycles are small and narrow, so other road users have more difficulty seeing motorcycles and estimating their distance and speed.</a:t>
            </a:r>
          </a:p>
          <a:p>
            <a:pPr marL="285750" indent="-285750">
              <a:buFont typeface="Arial" panose="020B0604020202020204" pitchFamily="34" charset="0"/>
              <a:buChar char="•"/>
            </a:pPr>
            <a:r>
              <a:rPr lang="en-US" dirty="0"/>
              <a:t>Motorcycles offer much less impact protection than being inside a passenger vehicle.</a:t>
            </a:r>
          </a:p>
          <a:p>
            <a:pPr marL="285750" indent="-285750">
              <a:buFont typeface="Arial" panose="020B0604020202020204" pitchFamily="34" charset="0"/>
              <a:buChar char="•"/>
            </a:pPr>
            <a:r>
              <a:rPr lang="en-US" dirty="0"/>
              <a:t>Some Motorcycles are built for speed and performance levels significantly higher than automobiles.</a:t>
            </a:r>
            <a:endParaRPr lang="en-CA" dirty="0"/>
          </a:p>
        </p:txBody>
      </p:sp>
    </p:spTree>
    <p:extLst>
      <p:ext uri="{BB962C8B-B14F-4D97-AF65-F5344CB8AC3E}">
        <p14:creationId xmlns:p14="http://schemas.microsoft.com/office/powerpoint/2010/main" val="420590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dirty="0"/>
              <a:t>Helmet and Seating Laws</a:t>
            </a:r>
            <a:endParaRPr lang="en-CA" dirty="0"/>
          </a:p>
        </p:txBody>
      </p:sp>
      <p:sp>
        <p:nvSpPr>
          <p:cNvPr id="5" name="TextBox 4">
            <a:extLst>
              <a:ext uri="{FF2B5EF4-FFF2-40B4-BE49-F238E27FC236}">
                <a16:creationId xmlns:a16="http://schemas.microsoft.com/office/drawing/2014/main" id="{20908B57-552A-4CE6-BDD5-934A4FEA7F17}"/>
              </a:ext>
            </a:extLst>
          </p:cNvPr>
          <p:cNvSpPr txBox="1"/>
          <p:nvPr/>
        </p:nvSpPr>
        <p:spPr>
          <a:xfrm>
            <a:off x="838200" y="1365568"/>
            <a:ext cx="5039360" cy="461665"/>
          </a:xfrm>
          <a:prstGeom prst="rect">
            <a:avLst/>
          </a:prstGeom>
          <a:noFill/>
        </p:spPr>
        <p:txBody>
          <a:bodyPr wrap="square" rtlCol="0">
            <a:spAutoFit/>
          </a:bodyPr>
          <a:lstStyle/>
          <a:p>
            <a:r>
              <a:rPr lang="en-US" sz="2400" dirty="0"/>
              <a:t>What motorcycle riders need to know</a:t>
            </a:r>
            <a:endParaRPr lang="en-CA" sz="2400" dirty="0"/>
          </a:p>
        </p:txBody>
      </p:sp>
      <p:sp>
        <p:nvSpPr>
          <p:cNvPr id="6" name="TextBox 5">
            <a:extLst>
              <a:ext uri="{FF2B5EF4-FFF2-40B4-BE49-F238E27FC236}">
                <a16:creationId xmlns:a16="http://schemas.microsoft.com/office/drawing/2014/main" id="{A20C8D9C-850F-4BE2-83EB-AFBB5971D1FA}"/>
              </a:ext>
            </a:extLst>
          </p:cNvPr>
          <p:cNvSpPr txBox="1"/>
          <p:nvPr/>
        </p:nvSpPr>
        <p:spPr>
          <a:xfrm>
            <a:off x="389890" y="1913376"/>
            <a:ext cx="11412220" cy="1477328"/>
          </a:xfrm>
          <a:prstGeom prst="rect">
            <a:avLst/>
          </a:prstGeom>
          <a:noFill/>
        </p:spPr>
        <p:txBody>
          <a:bodyPr wrap="square" rtlCol="0">
            <a:spAutoFit/>
          </a:bodyPr>
          <a:lstStyle/>
          <a:p>
            <a:r>
              <a:rPr lang="en-US" dirty="0"/>
              <a:t>Helmet Laws</a:t>
            </a:r>
          </a:p>
          <a:p>
            <a:r>
              <a:rPr lang="en-US" dirty="0"/>
              <a:t>Did you know that one in five motorcycle crashes results in head or neck injuries for the rider?</a:t>
            </a:r>
          </a:p>
          <a:p>
            <a:r>
              <a:rPr lang="en-US" dirty="0"/>
              <a:t>Wearing a proper motorcycle safety Helmet is one of the most important factors in preventing or reducing these injuries.</a:t>
            </a:r>
          </a:p>
          <a:p>
            <a:endParaRPr lang="en-US" dirty="0"/>
          </a:p>
          <a:p>
            <a:endParaRPr lang="en-CA" dirty="0"/>
          </a:p>
        </p:txBody>
      </p:sp>
      <p:sp>
        <p:nvSpPr>
          <p:cNvPr id="7" name="TextBox 6">
            <a:extLst>
              <a:ext uri="{FF2B5EF4-FFF2-40B4-BE49-F238E27FC236}">
                <a16:creationId xmlns:a16="http://schemas.microsoft.com/office/drawing/2014/main" id="{76AFCB4F-5581-42B5-A92C-CD4EEA637B39}"/>
              </a:ext>
            </a:extLst>
          </p:cNvPr>
          <p:cNvSpPr txBox="1"/>
          <p:nvPr/>
        </p:nvSpPr>
        <p:spPr>
          <a:xfrm>
            <a:off x="389890" y="2876682"/>
            <a:ext cx="11412220" cy="1200329"/>
          </a:xfrm>
          <a:prstGeom prst="rect">
            <a:avLst/>
          </a:prstGeom>
          <a:noFill/>
        </p:spPr>
        <p:txBody>
          <a:bodyPr wrap="square" rtlCol="0">
            <a:spAutoFit/>
          </a:bodyPr>
          <a:lstStyle/>
          <a:p>
            <a:r>
              <a:rPr lang="en-US" dirty="0"/>
              <a:t>The Law requires motorcycle operators and passengers to wear an approved motorcycle safety helmet. Operators must ensure all passengers younger than 16 year wear an approved motorcycle safety helmet. The helmet laws also apply to limited-speed motorcycles . An exception is made for people of the Sikh religion with unshorn hair who wear full turbans.</a:t>
            </a:r>
            <a:endParaRPr lang="en-CA" dirty="0"/>
          </a:p>
        </p:txBody>
      </p:sp>
      <p:sp>
        <p:nvSpPr>
          <p:cNvPr id="8" name="TextBox 7">
            <a:extLst>
              <a:ext uri="{FF2B5EF4-FFF2-40B4-BE49-F238E27FC236}">
                <a16:creationId xmlns:a16="http://schemas.microsoft.com/office/drawing/2014/main" id="{BCCEF769-1F2F-4EAC-A0D3-AA51A809AACF}"/>
              </a:ext>
            </a:extLst>
          </p:cNvPr>
          <p:cNvSpPr txBox="1"/>
          <p:nvPr/>
        </p:nvSpPr>
        <p:spPr>
          <a:xfrm>
            <a:off x="389890" y="4172219"/>
            <a:ext cx="11130280" cy="646331"/>
          </a:xfrm>
          <a:prstGeom prst="rect">
            <a:avLst/>
          </a:prstGeom>
          <a:noFill/>
        </p:spPr>
        <p:txBody>
          <a:bodyPr wrap="square" rtlCol="0">
            <a:spAutoFit/>
          </a:bodyPr>
          <a:lstStyle/>
          <a:p>
            <a:r>
              <a:rPr lang="en-US" dirty="0"/>
              <a:t>Failure to meet these requirements may result in a fine and seizure of any non-compliant helmet (such as novelty beanies) . Failure to produce a helmet for inspection is also an offence.</a:t>
            </a: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3301" y="5597745"/>
            <a:ext cx="2103139" cy="1200328"/>
          </a:xfrm>
          <a:prstGeom prst="rect">
            <a:avLst/>
          </a:prstGeom>
        </p:spPr>
      </p:pic>
    </p:spTree>
    <p:extLst>
      <p:ext uri="{BB962C8B-B14F-4D97-AF65-F5344CB8AC3E}">
        <p14:creationId xmlns:p14="http://schemas.microsoft.com/office/powerpoint/2010/main" val="23173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dirty="0"/>
              <a:t>Approved Helmets</a:t>
            </a:r>
            <a:endParaRPr lang="en-CA" dirty="0"/>
          </a:p>
        </p:txBody>
      </p:sp>
      <p:sp>
        <p:nvSpPr>
          <p:cNvPr id="6" name="TextBox 5">
            <a:extLst>
              <a:ext uri="{FF2B5EF4-FFF2-40B4-BE49-F238E27FC236}">
                <a16:creationId xmlns:a16="http://schemas.microsoft.com/office/drawing/2014/main" id="{A20C8D9C-850F-4BE2-83EB-AFBB5971D1FA}"/>
              </a:ext>
            </a:extLst>
          </p:cNvPr>
          <p:cNvSpPr txBox="1"/>
          <p:nvPr/>
        </p:nvSpPr>
        <p:spPr>
          <a:xfrm>
            <a:off x="838200" y="1352134"/>
            <a:ext cx="11412220" cy="677108"/>
          </a:xfrm>
          <a:prstGeom prst="rect">
            <a:avLst/>
          </a:prstGeom>
          <a:noFill/>
        </p:spPr>
        <p:txBody>
          <a:bodyPr wrap="square" rtlCol="0">
            <a:spAutoFit/>
          </a:bodyPr>
          <a:lstStyle/>
          <a:p>
            <a:r>
              <a:rPr lang="en-US" sz="2000" dirty="0"/>
              <a:t>A motorcycle Helmet must meet one of the following Safety standards:</a:t>
            </a:r>
          </a:p>
          <a:p>
            <a:pPr marL="342900" indent="-342900">
              <a:buFont typeface="+mj-lt"/>
              <a:buAutoNum type="arabicPeriod"/>
            </a:pP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3301" y="5597745"/>
            <a:ext cx="2103139" cy="1200328"/>
          </a:xfrm>
          <a:prstGeom prst="rect">
            <a:avLst/>
          </a:prstGeom>
        </p:spPr>
      </p:pic>
      <p:sp>
        <p:nvSpPr>
          <p:cNvPr id="2" name="TextBox 1">
            <a:extLst>
              <a:ext uri="{FF2B5EF4-FFF2-40B4-BE49-F238E27FC236}">
                <a16:creationId xmlns:a16="http://schemas.microsoft.com/office/drawing/2014/main" id="{A85762C6-64AF-4B07-AFB9-49BE057D1AC8}"/>
              </a:ext>
            </a:extLst>
          </p:cNvPr>
          <p:cNvSpPr txBox="1"/>
          <p:nvPr/>
        </p:nvSpPr>
        <p:spPr>
          <a:xfrm>
            <a:off x="838200" y="1905000"/>
            <a:ext cx="10648950" cy="1754326"/>
          </a:xfrm>
          <a:prstGeom prst="rect">
            <a:avLst/>
          </a:prstGeom>
          <a:noFill/>
        </p:spPr>
        <p:txBody>
          <a:bodyPr wrap="square" rtlCol="0">
            <a:spAutoFit/>
          </a:bodyPr>
          <a:lstStyle/>
          <a:p>
            <a:pPr marL="342900" indent="-342900">
              <a:buFont typeface="+mj-lt"/>
              <a:buAutoNum type="arabicPeriod"/>
            </a:pPr>
            <a:r>
              <a:rPr lang="en-US" dirty="0"/>
              <a:t>DOT: conformance with Federal Motor Vehicle Safety Standard No 218; Motorcycle helmets (United States of America), also known as FMVSS 218 (49CFR571.218).</a:t>
            </a:r>
          </a:p>
          <a:p>
            <a:pPr marL="342900" indent="-342900">
              <a:buFont typeface="+mj-lt"/>
              <a:buAutoNum type="arabicPeriod"/>
            </a:pPr>
            <a:r>
              <a:rPr lang="en-US" dirty="0"/>
              <a:t>Snell M2005 or Snell M2010: certification in accordance with the Snell Memorial Foundation 2005 or 2010 Standard for Protective Headgear for Use with Motorcycles and other Motorized Vehicles.</a:t>
            </a:r>
          </a:p>
          <a:p>
            <a:pPr marL="342900" indent="-342900">
              <a:buFont typeface="+mj-lt"/>
              <a:buAutoNum type="arabicPeriod"/>
            </a:pPr>
            <a:r>
              <a:rPr lang="en-US" dirty="0"/>
              <a:t>ECE: approved in accordance with the United Nations Economic Commission for Europe (ECE) ECE Regulation No. 22</a:t>
            </a:r>
            <a:endParaRPr lang="en-CA" dirty="0"/>
          </a:p>
        </p:txBody>
      </p:sp>
      <p:sp>
        <p:nvSpPr>
          <p:cNvPr id="3" name="TextBox 2">
            <a:extLst>
              <a:ext uri="{FF2B5EF4-FFF2-40B4-BE49-F238E27FC236}">
                <a16:creationId xmlns:a16="http://schemas.microsoft.com/office/drawing/2014/main" id="{25AB0DD1-27F3-4BE8-9D6F-07DA060876EA}"/>
              </a:ext>
            </a:extLst>
          </p:cNvPr>
          <p:cNvSpPr txBox="1"/>
          <p:nvPr/>
        </p:nvSpPr>
        <p:spPr>
          <a:xfrm>
            <a:off x="838200" y="3889026"/>
            <a:ext cx="10648950" cy="646331"/>
          </a:xfrm>
          <a:prstGeom prst="rect">
            <a:avLst/>
          </a:prstGeom>
          <a:noFill/>
        </p:spPr>
        <p:txBody>
          <a:bodyPr wrap="square" rtlCol="0">
            <a:spAutoFit/>
          </a:bodyPr>
          <a:lstStyle/>
          <a:p>
            <a:r>
              <a:rPr lang="en-US" dirty="0"/>
              <a:t>Your Safety Helmet must display the proper label – DOT, Snell and ECE helmet Standards each contain specific labelling requirements.</a:t>
            </a:r>
            <a:endParaRPr lang="en-CA" dirty="0"/>
          </a:p>
        </p:txBody>
      </p:sp>
    </p:spTree>
    <p:extLst>
      <p:ext uri="{BB962C8B-B14F-4D97-AF65-F5344CB8AC3E}">
        <p14:creationId xmlns:p14="http://schemas.microsoft.com/office/powerpoint/2010/main" val="257996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dirty="0"/>
              <a:t>Checklist for Buying a Helmet</a:t>
            </a: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5" name="TextBox 4">
            <a:extLst>
              <a:ext uri="{FF2B5EF4-FFF2-40B4-BE49-F238E27FC236}">
                <a16:creationId xmlns:a16="http://schemas.microsoft.com/office/drawing/2014/main" id="{67F57335-F40D-40E1-A12C-14DF806642AE}"/>
              </a:ext>
            </a:extLst>
          </p:cNvPr>
          <p:cNvSpPr txBox="1"/>
          <p:nvPr/>
        </p:nvSpPr>
        <p:spPr>
          <a:xfrm>
            <a:off x="838200" y="1404938"/>
            <a:ext cx="10772775" cy="3693319"/>
          </a:xfrm>
          <a:prstGeom prst="rect">
            <a:avLst/>
          </a:prstGeom>
          <a:noFill/>
        </p:spPr>
        <p:txBody>
          <a:bodyPr wrap="square" rtlCol="0">
            <a:spAutoFit/>
          </a:bodyPr>
          <a:lstStyle/>
          <a:p>
            <a:pPr marL="285750" indent="-285750">
              <a:buFont typeface="Arial" panose="020B0604020202020204" pitchFamily="34" charset="0"/>
              <a:buChar char="•"/>
            </a:pPr>
            <a:r>
              <a:rPr lang="en-US" dirty="0"/>
              <a:t>Choose a Helmet that meets DOT, Snell or ECE Helmet Safety Standards</a:t>
            </a:r>
          </a:p>
          <a:p>
            <a:pPr marL="285750" indent="-285750">
              <a:buFont typeface="Arial" panose="020B0604020202020204" pitchFamily="34" charset="0"/>
              <a:buChar char="•"/>
            </a:pPr>
            <a:r>
              <a:rPr lang="en-US" dirty="0"/>
              <a:t>Be sure it displays the proper label and meets Safety-Helmet labelling requirements.</a:t>
            </a:r>
          </a:p>
          <a:p>
            <a:pPr marL="285750" indent="-285750">
              <a:buFont typeface="Arial" panose="020B0604020202020204" pitchFamily="34" charset="0"/>
              <a:buChar char="•"/>
            </a:pPr>
            <a:r>
              <a:rPr lang="en-US" dirty="0"/>
              <a:t>A full-face helmet provides the best protection in a collision as well as protection from wind, dust, rain, insects and debris. It’s the only type that protects your face.</a:t>
            </a:r>
          </a:p>
          <a:p>
            <a:pPr marL="285750" indent="-285750">
              <a:buFont typeface="Arial" panose="020B0604020202020204" pitchFamily="34" charset="0"/>
              <a:buChar char="•"/>
            </a:pPr>
            <a:r>
              <a:rPr lang="en-US" dirty="0"/>
              <a:t>Be seen. Choose a bright </a:t>
            </a:r>
            <a:r>
              <a:rPr lang="en-US" dirty="0" err="1"/>
              <a:t>colour</a:t>
            </a:r>
            <a:r>
              <a:rPr lang="en-US" dirty="0"/>
              <a:t> (white makes you more visible). Add reflective tape to the sides and back for great visibility.</a:t>
            </a:r>
          </a:p>
          <a:p>
            <a:pPr marL="285750" indent="-285750">
              <a:buFont typeface="Arial" panose="020B0604020202020204" pitchFamily="34" charset="0"/>
              <a:buChar char="•"/>
            </a:pPr>
            <a:r>
              <a:rPr lang="en-US" dirty="0"/>
              <a:t>Go for fit. Your helmet should feel snug around your entire head. Wear it for 10 </a:t>
            </a:r>
            <a:r>
              <a:rPr lang="en-US" dirty="0" err="1"/>
              <a:t>tp</a:t>
            </a:r>
            <a:r>
              <a:rPr lang="en-US" dirty="0"/>
              <a:t> 15 minutes in the store to ensure no pressure points develop which can cause headaches while riding.  Be aware that the padding may compress over time and the fit may become looser.</a:t>
            </a:r>
          </a:p>
          <a:p>
            <a:pPr marL="285750" indent="-285750">
              <a:buFont typeface="Arial" panose="020B0604020202020204" pitchFamily="34" charset="0"/>
              <a:buChar char="•"/>
            </a:pPr>
            <a:r>
              <a:rPr lang="en-US" dirty="0"/>
              <a:t>The Helmet chin strap is important. It keeps the Helmet on your head if you are in a crash. Check the chin strap mechanism. Make sure it’s easy to fasten, release and adjust. Be sure it can be fastened securely.</a:t>
            </a:r>
          </a:p>
          <a:p>
            <a:pPr marL="285750" indent="-285750">
              <a:buFont typeface="Arial" panose="020B0604020202020204" pitchFamily="34" charset="0"/>
              <a:buChar char="•"/>
            </a:pPr>
            <a:r>
              <a:rPr lang="en-US" dirty="0"/>
              <a:t>Avoid buying a used helmet. It may have been in a crash and the damage may not be obvious.</a:t>
            </a:r>
          </a:p>
          <a:p>
            <a:pPr marL="285750" indent="-285750">
              <a:buFont typeface="Arial" panose="020B0604020202020204" pitchFamily="34" charset="0"/>
              <a:buChar char="•"/>
            </a:pPr>
            <a:r>
              <a:rPr lang="en-US" dirty="0"/>
              <a:t>Already own a Helmet? You should replace it if it’s been dropped, in a crash or showing signs of wear.</a:t>
            </a:r>
            <a:endParaRPr lang="en-CA" dirty="0"/>
          </a:p>
        </p:txBody>
      </p:sp>
    </p:spTree>
    <p:extLst>
      <p:ext uri="{BB962C8B-B14F-4D97-AF65-F5344CB8AC3E}">
        <p14:creationId xmlns:p14="http://schemas.microsoft.com/office/powerpoint/2010/main" val="3479633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dirty="0"/>
              <a:t>Checklist for Buying a Helmet</a:t>
            </a:r>
            <a:endParaRPr lang="en-CA"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pic>
        <p:nvPicPr>
          <p:cNvPr id="3" name="Picture 2">
            <a:extLst>
              <a:ext uri="{FF2B5EF4-FFF2-40B4-BE49-F238E27FC236}">
                <a16:creationId xmlns:a16="http://schemas.microsoft.com/office/drawing/2014/main" id="{E17C1A42-118B-4AAA-A0C1-783D035B5E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9440" y="1540878"/>
            <a:ext cx="5516880" cy="4137660"/>
          </a:xfrm>
          <a:prstGeom prst="rect">
            <a:avLst/>
          </a:prstGeom>
        </p:spPr>
      </p:pic>
    </p:spTree>
    <p:extLst>
      <p:ext uri="{BB962C8B-B14F-4D97-AF65-F5344CB8AC3E}">
        <p14:creationId xmlns:p14="http://schemas.microsoft.com/office/powerpoint/2010/main" val="195694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b="1" dirty="0"/>
              <a:t>Helmet and Seating Laws</a:t>
            </a:r>
            <a:endParaRPr lang="en-CA" b="1" dirty="0"/>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2" name="TextBox 1">
            <a:extLst>
              <a:ext uri="{FF2B5EF4-FFF2-40B4-BE49-F238E27FC236}">
                <a16:creationId xmlns:a16="http://schemas.microsoft.com/office/drawing/2014/main" id="{7ECDA238-2C00-4BF3-A4BB-03ECB3AD1F11}"/>
              </a:ext>
            </a:extLst>
          </p:cNvPr>
          <p:cNvSpPr txBox="1"/>
          <p:nvPr/>
        </p:nvSpPr>
        <p:spPr>
          <a:xfrm>
            <a:off x="990600" y="2449286"/>
            <a:ext cx="8643257" cy="1938992"/>
          </a:xfrm>
          <a:prstGeom prst="rect">
            <a:avLst/>
          </a:prstGeom>
          <a:noFill/>
        </p:spPr>
        <p:txBody>
          <a:bodyPr wrap="square" rtlCol="0">
            <a:spAutoFit/>
          </a:bodyPr>
          <a:lstStyle/>
          <a:p>
            <a:r>
              <a:rPr lang="en-US" sz="2400" dirty="0"/>
              <a:t>Full face helmets and visors are not required and riders are free to choose any helmet </a:t>
            </a:r>
            <a:r>
              <a:rPr lang="en-US" sz="2400" dirty="0" err="1"/>
              <a:t>colour</a:t>
            </a:r>
            <a:r>
              <a:rPr lang="en-US" sz="2400" dirty="0"/>
              <a:t> they prefer. However, eye protection and brightly </a:t>
            </a:r>
            <a:r>
              <a:rPr lang="en-US" sz="2400" dirty="0" err="1"/>
              <a:t>coloured</a:t>
            </a:r>
            <a:r>
              <a:rPr lang="en-US" sz="2400" dirty="0"/>
              <a:t> helmets are strongly recommended to help prevent collisions, injuries and fatalities. Uncertified, novelty beanies do not meet the requirements.</a:t>
            </a:r>
            <a:endParaRPr lang="en-CA" sz="2400" dirty="0"/>
          </a:p>
        </p:txBody>
      </p:sp>
    </p:spTree>
    <p:extLst>
      <p:ext uri="{BB962C8B-B14F-4D97-AF65-F5344CB8AC3E}">
        <p14:creationId xmlns:p14="http://schemas.microsoft.com/office/powerpoint/2010/main" val="4188086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b="1" dirty="0">
                <a:solidFill>
                  <a:srgbClr val="FF0000"/>
                </a:solidFill>
                <a:latin typeface="+mn-lt"/>
              </a:rPr>
              <a:t>Warning:</a:t>
            </a:r>
            <a:endParaRPr lang="en-CA" b="1" dirty="0">
              <a:solidFill>
                <a:srgbClr val="FF0000"/>
              </a:solidFill>
              <a:latin typeface="+mn-lt"/>
            </a:endParaRPr>
          </a:p>
        </p:txBody>
      </p:sp>
      <p:pic>
        <p:nvPicPr>
          <p:cNvPr id="8" name="Content Placeholder 7">
            <a:extLst>
              <a:ext uri="{FF2B5EF4-FFF2-40B4-BE49-F238E27FC236}">
                <a16:creationId xmlns:a16="http://schemas.microsoft.com/office/drawing/2014/main" id="{FAFE86BA-E57C-47D8-B3A4-604647E0FF38}"/>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943099" y="2185194"/>
            <a:ext cx="3126701" cy="3460750"/>
          </a:xfrm>
        </p:spPr>
      </p:pic>
      <p:pic>
        <p:nvPicPr>
          <p:cNvPr id="10" name="Content Placeholder 9" descr="A picture containing text&#10;&#10;Description automatically generated">
            <a:extLst>
              <a:ext uri="{FF2B5EF4-FFF2-40B4-BE49-F238E27FC236}">
                <a16:creationId xmlns:a16="http://schemas.microsoft.com/office/drawing/2014/main" id="{EFF89E95-55B4-4E2F-B6CC-1827E2E459C2}"/>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447280" y="2066352"/>
            <a:ext cx="2693670" cy="3550183"/>
          </a:xfrm>
        </p:spPr>
      </p:pic>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2" name="TextBox 1">
            <a:extLst>
              <a:ext uri="{FF2B5EF4-FFF2-40B4-BE49-F238E27FC236}">
                <a16:creationId xmlns:a16="http://schemas.microsoft.com/office/drawing/2014/main" id="{4FCA3D88-130C-4746-8937-C9D22E226FD8}"/>
              </a:ext>
            </a:extLst>
          </p:cNvPr>
          <p:cNvSpPr txBox="1"/>
          <p:nvPr/>
        </p:nvSpPr>
        <p:spPr>
          <a:xfrm>
            <a:off x="838200" y="1337776"/>
            <a:ext cx="8353425" cy="400110"/>
          </a:xfrm>
          <a:prstGeom prst="rect">
            <a:avLst/>
          </a:prstGeom>
          <a:noFill/>
        </p:spPr>
        <p:txBody>
          <a:bodyPr wrap="square" rtlCol="0">
            <a:spAutoFit/>
          </a:bodyPr>
          <a:lstStyle/>
          <a:p>
            <a:r>
              <a:rPr lang="en-US" sz="2000" dirty="0"/>
              <a:t>The Following Slides are very Graphic and may be disturbing to some people</a:t>
            </a:r>
            <a:r>
              <a:rPr lang="en-US" dirty="0"/>
              <a:t>.</a:t>
            </a:r>
            <a:endParaRPr lang="en-CA" dirty="0"/>
          </a:p>
        </p:txBody>
      </p:sp>
    </p:spTree>
    <p:extLst>
      <p:ext uri="{BB962C8B-B14F-4D97-AF65-F5344CB8AC3E}">
        <p14:creationId xmlns:p14="http://schemas.microsoft.com/office/powerpoint/2010/main" val="31253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71000">
              <a:schemeClr val="accent2">
                <a:alpha val="90000"/>
                <a:lumMod val="97000"/>
                <a:lumOff val="3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587" y="5600065"/>
            <a:ext cx="1490853" cy="993902"/>
          </a:xfrm>
          <a:prstGeom prst="rect">
            <a:avLst/>
          </a:prstGeom>
        </p:spPr>
      </p:pic>
      <p:sp>
        <p:nvSpPr>
          <p:cNvPr id="4" name="Title 3">
            <a:extLst>
              <a:ext uri="{FF2B5EF4-FFF2-40B4-BE49-F238E27FC236}">
                <a16:creationId xmlns:a16="http://schemas.microsoft.com/office/drawing/2014/main" id="{CDD4B7DF-41B0-43D2-86B0-27CDF0CCAAE5}"/>
              </a:ext>
            </a:extLst>
          </p:cNvPr>
          <p:cNvSpPr>
            <a:spLocks noGrp="1"/>
          </p:cNvSpPr>
          <p:nvPr>
            <p:ph type="title"/>
          </p:nvPr>
        </p:nvSpPr>
        <p:spPr/>
        <p:txBody>
          <a:bodyPr/>
          <a:lstStyle/>
          <a:p>
            <a:r>
              <a:rPr lang="en-US" b="1" dirty="0">
                <a:solidFill>
                  <a:srgbClr val="FF0000"/>
                </a:solidFill>
                <a:latin typeface="+mn-lt"/>
              </a:rPr>
              <a:t>Warning:</a:t>
            </a:r>
            <a:endParaRPr lang="en-CA" b="1" dirty="0">
              <a:solidFill>
                <a:srgbClr val="FF0000"/>
              </a:solidFill>
              <a:latin typeface="+mn-lt"/>
            </a:endParaRPr>
          </a:p>
        </p:txBody>
      </p:sp>
      <p:pic>
        <p:nvPicPr>
          <p:cNvPr id="14" name="Picture 13" descr="A picture containing text, clipart&#10;&#10;Description automatically generated">
            <a:extLst>
              <a:ext uri="{FF2B5EF4-FFF2-40B4-BE49-F238E27FC236}">
                <a16:creationId xmlns:a16="http://schemas.microsoft.com/office/drawing/2014/main" id="{0E4FD770-032C-4229-ACA0-8AC5ACC41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2700" y="5665889"/>
            <a:ext cx="1983740" cy="1132183"/>
          </a:xfrm>
          <a:prstGeom prst="rect">
            <a:avLst/>
          </a:prstGeom>
        </p:spPr>
      </p:pic>
      <p:sp>
        <p:nvSpPr>
          <p:cNvPr id="2" name="TextBox 1">
            <a:extLst>
              <a:ext uri="{FF2B5EF4-FFF2-40B4-BE49-F238E27FC236}">
                <a16:creationId xmlns:a16="http://schemas.microsoft.com/office/drawing/2014/main" id="{4FCA3D88-130C-4746-8937-C9D22E226FD8}"/>
              </a:ext>
            </a:extLst>
          </p:cNvPr>
          <p:cNvSpPr txBox="1"/>
          <p:nvPr/>
        </p:nvSpPr>
        <p:spPr>
          <a:xfrm>
            <a:off x="838200" y="1290578"/>
            <a:ext cx="8334375" cy="400110"/>
          </a:xfrm>
          <a:prstGeom prst="rect">
            <a:avLst/>
          </a:prstGeom>
          <a:noFill/>
        </p:spPr>
        <p:txBody>
          <a:bodyPr wrap="square" rtlCol="0">
            <a:spAutoFit/>
          </a:bodyPr>
          <a:lstStyle/>
          <a:p>
            <a:r>
              <a:rPr lang="en-US" sz="2000" dirty="0"/>
              <a:t>The Following Slides a very Graphic and may be disturbing to some people</a:t>
            </a:r>
            <a:r>
              <a:rPr lang="en-US" dirty="0"/>
              <a:t>.</a:t>
            </a:r>
            <a:endParaRPr lang="en-CA" dirty="0"/>
          </a:p>
        </p:txBody>
      </p:sp>
      <p:pic>
        <p:nvPicPr>
          <p:cNvPr id="23" name="Content Placeholder 22" descr="A picture containing indoor, bed, person&#10;&#10;Description automatically generated">
            <a:extLst>
              <a:ext uri="{FF2B5EF4-FFF2-40B4-BE49-F238E27FC236}">
                <a16:creationId xmlns:a16="http://schemas.microsoft.com/office/drawing/2014/main" id="{E0185B3A-0FEE-43D7-BD87-E6B48F1A4AD1}"/>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891019" y="1986225"/>
            <a:ext cx="2811542" cy="3748723"/>
          </a:xfrm>
        </p:spPr>
      </p:pic>
      <p:pic>
        <p:nvPicPr>
          <p:cNvPr id="21" name="Content Placeholder 20" descr="A picture containing indoor&#10;&#10;Description automatically generated">
            <a:extLst>
              <a:ext uri="{FF2B5EF4-FFF2-40B4-BE49-F238E27FC236}">
                <a16:creationId xmlns:a16="http://schemas.microsoft.com/office/drawing/2014/main" id="{855F40D3-2D31-4A8D-AD64-4CC8CEDEC786}"/>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959809" y="1986225"/>
            <a:ext cx="2937312" cy="3916417"/>
          </a:xfrm>
        </p:spPr>
      </p:pic>
    </p:spTree>
    <p:extLst>
      <p:ext uri="{BB962C8B-B14F-4D97-AF65-F5344CB8AC3E}">
        <p14:creationId xmlns:p14="http://schemas.microsoft.com/office/powerpoint/2010/main" val="209399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3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3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910</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1_Office Theme</vt:lpstr>
      <vt:lpstr>Langley HOG Chapter      9043</vt:lpstr>
      <vt:lpstr>Helmet and Seating Laws</vt:lpstr>
      <vt:lpstr>Helmet and Seating Laws</vt:lpstr>
      <vt:lpstr>Approved Helmets</vt:lpstr>
      <vt:lpstr>Checklist for Buying a Helmet</vt:lpstr>
      <vt:lpstr>Checklist for Buying a Helmet</vt:lpstr>
      <vt:lpstr>Helmet and Seating Laws</vt:lpstr>
      <vt:lpstr>Warning:</vt:lpstr>
      <vt:lpstr>Warning:</vt:lpstr>
      <vt:lpstr>Warning:</vt:lpstr>
      <vt:lpstr>Seating laws</vt:lpstr>
      <vt:lpstr>Helmet and Seating Laws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Langley HOG Chapter      9043</dc:title>
  <dc:creator>Rainey, Peter</dc:creator>
  <cp:lastModifiedBy>Rainey, Peter</cp:lastModifiedBy>
  <cp:revision>29</cp:revision>
  <dcterms:created xsi:type="dcterms:W3CDTF">2023-02-17T22:43:16Z</dcterms:created>
  <dcterms:modified xsi:type="dcterms:W3CDTF">2023-02-18T05:40:06Z</dcterms:modified>
</cp:coreProperties>
</file>