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58" r:id="rId5"/>
    <p:sldId id="259" r:id="rId6"/>
    <p:sldId id="261" r:id="rId7"/>
    <p:sldId id="260" r:id="rId8"/>
    <p:sldId id="262" r:id="rId9"/>
    <p:sldId id="264" r:id="rId10"/>
    <p:sldId id="263" r:id="rId11"/>
    <p:sldId id="267" r:id="rId12"/>
    <p:sldId id="271" r:id="rId13"/>
    <p:sldId id="268" r:id="rId14"/>
    <p:sldId id="269" r:id="rId15"/>
    <p:sldId id="270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26/07/2021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26/07/2021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26/07/2021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26/07/2021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26/07/2021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26/07/2021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26/07/2021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26/07/2021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26/07/2021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26/07/2021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26/07/2021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26/07/2021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905000"/>
            <a:ext cx="7543800" cy="259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Sliding Contact Bearing</a:t>
            </a:r>
            <a:endParaRPr lang="en-US" b="1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114800" y="4191000"/>
            <a:ext cx="35814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en-US" sz="37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algn="r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Dr. NILESH PANCHOLI</a:t>
            </a:r>
          </a:p>
          <a:p>
            <a:pPr algn="r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PH.D</a:t>
            </a:r>
          </a:p>
          <a:p>
            <a:pPr algn="r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1700" b="1" i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APME</a:t>
            </a:r>
          </a:p>
          <a:p>
            <a:pPr algn="r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L. D. College of Engineering, Ahmedabad</a:t>
            </a:r>
          </a:p>
          <a:p>
            <a:pPr algn="r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n-US" sz="1200" b="1" i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www.nileshpancholi.com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en-US" sz="37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8365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bearings are classified broadly into two categories based on the type of contact they have between the rotating and the stationary member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	a</a:t>
            </a:r>
            <a:r>
              <a:rPr lang="en-US" dirty="0"/>
              <a:t>. Sliding contact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b</a:t>
            </a:r>
            <a:r>
              <a:rPr lang="en-US" dirty="0"/>
              <a:t>. Rolling </a:t>
            </a:r>
            <a:r>
              <a:rPr lang="en-US" dirty="0" smtClean="0"/>
              <a:t>contact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230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858000" cy="914082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Bearing Materials with Properties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371600"/>
            <a:ext cx="8511921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32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05800" cy="1066482"/>
          </a:xfrm>
        </p:spPr>
        <p:txBody>
          <a:bodyPr>
            <a:normAutofit fontScale="90000"/>
          </a:bodyPr>
          <a:lstStyle/>
          <a:p>
            <a:r>
              <a:rPr lang="en-US" dirty="0"/>
              <a:t>SLIDING CONTACT BEARINGS- ADVANTAGES AND DISADVANTAGES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/>
              <a:t>Advantages </a:t>
            </a:r>
            <a:r>
              <a:rPr lang="en-US" sz="1800" dirty="0"/>
              <a:t>over the rolling contact bearings. </a:t>
            </a:r>
            <a:endParaRPr lang="en-US" sz="1800" dirty="0" smtClean="0"/>
          </a:p>
          <a:p>
            <a:pPr marL="514350" indent="-514350">
              <a:buAutoNum type="arabicPeriod"/>
            </a:pPr>
            <a:r>
              <a:rPr lang="en-US" sz="1800" b="0" dirty="0" smtClean="0"/>
              <a:t>The </a:t>
            </a:r>
            <a:r>
              <a:rPr lang="en-US" sz="1800" b="0" dirty="0"/>
              <a:t>design of the bearing and housing is simple. </a:t>
            </a:r>
            <a:endParaRPr lang="en-US" sz="1800" b="0" dirty="0" smtClean="0"/>
          </a:p>
          <a:p>
            <a:pPr marL="514350" indent="-514350">
              <a:buAutoNum type="arabicPeriod"/>
            </a:pPr>
            <a:r>
              <a:rPr lang="en-US" sz="1800" b="0" dirty="0" smtClean="0"/>
              <a:t>They </a:t>
            </a:r>
            <a:r>
              <a:rPr lang="en-US" sz="1800" b="0" dirty="0"/>
              <a:t>occupy less radial space and are more compact. </a:t>
            </a:r>
            <a:endParaRPr lang="en-US" sz="1800" b="0" dirty="0" smtClean="0"/>
          </a:p>
          <a:p>
            <a:pPr marL="514350" indent="-514350">
              <a:buAutoNum type="arabicPeriod"/>
            </a:pPr>
            <a:r>
              <a:rPr lang="en-US" sz="1800" b="0" dirty="0" smtClean="0"/>
              <a:t>They </a:t>
            </a:r>
            <a:r>
              <a:rPr lang="en-US" sz="1800" b="0" dirty="0"/>
              <a:t>cost less. </a:t>
            </a:r>
            <a:endParaRPr lang="en-US" sz="1800" b="0" dirty="0" smtClean="0"/>
          </a:p>
          <a:p>
            <a:pPr marL="514350" indent="-514350">
              <a:buAutoNum type="arabicPeriod"/>
            </a:pPr>
            <a:r>
              <a:rPr lang="en-US" sz="1800" b="0" dirty="0" smtClean="0"/>
              <a:t>The </a:t>
            </a:r>
            <a:r>
              <a:rPr lang="en-US" sz="1800" b="0" dirty="0"/>
              <a:t>design of shaft is simple. </a:t>
            </a:r>
            <a:endParaRPr lang="en-US" sz="1800" b="0" dirty="0" smtClean="0"/>
          </a:p>
          <a:p>
            <a:pPr marL="514350" indent="-514350">
              <a:buAutoNum type="arabicPeriod"/>
            </a:pPr>
            <a:r>
              <a:rPr lang="en-US" sz="1800" b="0" dirty="0" smtClean="0"/>
              <a:t>They </a:t>
            </a:r>
            <a:r>
              <a:rPr lang="en-US" sz="1800" b="0" dirty="0"/>
              <a:t>operate more silently. </a:t>
            </a:r>
            <a:endParaRPr lang="en-US" sz="1800" b="0" dirty="0" smtClean="0"/>
          </a:p>
          <a:p>
            <a:pPr marL="514350" indent="-514350">
              <a:buAutoNum type="arabicPeriod"/>
            </a:pPr>
            <a:r>
              <a:rPr lang="en-US" sz="1800" b="0" dirty="0" smtClean="0"/>
              <a:t>They </a:t>
            </a:r>
            <a:r>
              <a:rPr lang="en-US" sz="1800" b="0" dirty="0"/>
              <a:t>have good shock load capacity. </a:t>
            </a:r>
            <a:endParaRPr lang="en-US" sz="1800" b="0" dirty="0" smtClean="0"/>
          </a:p>
          <a:p>
            <a:pPr marL="514350" indent="-514350">
              <a:buAutoNum type="arabicPeriod"/>
            </a:pPr>
            <a:r>
              <a:rPr lang="en-US" sz="1800" b="0" dirty="0" smtClean="0"/>
              <a:t>They </a:t>
            </a:r>
            <a:r>
              <a:rPr lang="en-US" sz="1800" b="0" dirty="0"/>
              <a:t>are ideally suited for medium and high speed operation. </a:t>
            </a:r>
            <a:endParaRPr lang="en-US" sz="1800" b="0" dirty="0" smtClean="0"/>
          </a:p>
          <a:p>
            <a:pPr marL="0" indent="0">
              <a:buNone/>
            </a:pPr>
            <a:r>
              <a:rPr lang="en-US" sz="1800" dirty="0" smtClean="0"/>
              <a:t>The </a:t>
            </a:r>
            <a:r>
              <a:rPr lang="en-US" sz="1800" dirty="0"/>
              <a:t>disadvantages are: </a:t>
            </a:r>
            <a:endParaRPr lang="en-US" sz="1800" dirty="0" smtClean="0"/>
          </a:p>
          <a:p>
            <a:pPr marL="514350" indent="-514350">
              <a:buAutoNum type="arabicPeriod"/>
            </a:pPr>
            <a:r>
              <a:rPr lang="en-US" sz="1800" b="0" dirty="0" smtClean="0"/>
              <a:t>The </a:t>
            </a:r>
            <a:r>
              <a:rPr lang="en-US" sz="1800" b="0" dirty="0"/>
              <a:t>frictional power loss is more. </a:t>
            </a:r>
            <a:endParaRPr lang="en-US" sz="1800" b="0" dirty="0" smtClean="0"/>
          </a:p>
          <a:p>
            <a:pPr marL="514350" indent="-514350">
              <a:buAutoNum type="arabicPeriod"/>
            </a:pPr>
            <a:r>
              <a:rPr lang="en-US" sz="1800" b="0" dirty="0" smtClean="0"/>
              <a:t>They </a:t>
            </a:r>
            <a:r>
              <a:rPr lang="en-US" sz="1800" b="0" dirty="0"/>
              <a:t>required good attention to lubrication. </a:t>
            </a:r>
            <a:endParaRPr lang="en-US" sz="1800" b="0" dirty="0" smtClean="0"/>
          </a:p>
          <a:p>
            <a:pPr marL="514350" indent="-514350">
              <a:buAutoNum type="arabicPeriod"/>
            </a:pPr>
            <a:r>
              <a:rPr lang="en-US" sz="1800" b="0" dirty="0" smtClean="0"/>
              <a:t>They </a:t>
            </a:r>
            <a:r>
              <a:rPr lang="en-US" sz="1800" b="0" dirty="0"/>
              <a:t>are normally designed to carry radial load or axial load only. </a:t>
            </a:r>
          </a:p>
        </p:txBody>
      </p:sp>
    </p:spTree>
    <p:extLst>
      <p:ext uri="{BB962C8B-B14F-4D97-AF65-F5344CB8AC3E}">
        <p14:creationId xmlns:p14="http://schemas.microsoft.com/office/powerpoint/2010/main" val="2113491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82000" cy="837882"/>
          </a:xfrm>
        </p:spPr>
        <p:txBody>
          <a:bodyPr>
            <a:normAutofit fontScale="90000"/>
          </a:bodyPr>
          <a:lstStyle/>
          <a:p>
            <a:r>
              <a:rPr lang="en-US" dirty="0"/>
              <a:t>SLIDING CONTACT BEARINGS -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1"/>
            <a:ext cx="7620000" cy="25908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Classification of sliding contact bearings: </a:t>
            </a:r>
            <a:endParaRPr lang="en-US" sz="2800" dirty="0" smtClean="0"/>
          </a:p>
          <a:p>
            <a:pPr marL="514350" indent="-514350">
              <a:buAutoNum type="arabicPeriod"/>
            </a:pPr>
            <a:r>
              <a:rPr lang="en-US" dirty="0" smtClean="0"/>
              <a:t>Based </a:t>
            </a:r>
            <a:r>
              <a:rPr lang="en-US" dirty="0"/>
              <a:t>on type of load carried.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a</a:t>
            </a:r>
            <a:r>
              <a:rPr lang="en-US" dirty="0"/>
              <a:t>. Radial bearings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</a:t>
            </a:r>
            <a:r>
              <a:rPr lang="en-US" dirty="0"/>
              <a:t>. Thrust bearings or axial bearings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</a:t>
            </a:r>
            <a:r>
              <a:rPr lang="en-US" dirty="0"/>
              <a:t>. Radial – thrust bearings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7825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228601"/>
            <a:ext cx="4800600" cy="2035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38400"/>
            <a:ext cx="4867275" cy="1901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1" y="3657600"/>
            <a:ext cx="3810000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562600" y="888480"/>
            <a:ext cx="1665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Radial bearings </a:t>
            </a:r>
          </a:p>
        </p:txBody>
      </p:sp>
      <p:sp>
        <p:nvSpPr>
          <p:cNvPr id="5" name="Rectangle 4"/>
          <p:cNvSpPr/>
          <p:nvPr/>
        </p:nvSpPr>
        <p:spPr>
          <a:xfrm>
            <a:off x="5444658" y="2743200"/>
            <a:ext cx="3225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Thrust bearings or axial bearings</a:t>
            </a:r>
          </a:p>
        </p:txBody>
      </p:sp>
      <p:sp>
        <p:nvSpPr>
          <p:cNvPr id="6" name="Rectangle 5"/>
          <p:cNvSpPr/>
          <p:nvPr/>
        </p:nvSpPr>
        <p:spPr>
          <a:xfrm>
            <a:off x="2148509" y="5133975"/>
            <a:ext cx="2399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Radial – thrust bearings</a:t>
            </a:r>
          </a:p>
        </p:txBody>
      </p:sp>
    </p:spTree>
    <p:extLst>
      <p:ext uri="{BB962C8B-B14F-4D97-AF65-F5344CB8AC3E}">
        <p14:creationId xmlns:p14="http://schemas.microsoft.com/office/powerpoint/2010/main" val="1748190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1"/>
            <a:ext cx="8229600" cy="685800"/>
          </a:xfrm>
        </p:spPr>
        <p:txBody>
          <a:bodyPr/>
          <a:lstStyle/>
          <a:p>
            <a:r>
              <a:rPr lang="en-US" dirty="0"/>
              <a:t>2. Based on type of lubrication. 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762000"/>
            <a:ext cx="5334000" cy="5890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9688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1"/>
            <a:ext cx="8229600" cy="2819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/>
              <a:t>3. Based on lubrication mechanism. </a:t>
            </a:r>
            <a:endParaRPr lang="en-US" sz="2600" dirty="0" smtClean="0"/>
          </a:p>
          <a:p>
            <a:r>
              <a:rPr lang="en-US" sz="2600" b="0" dirty="0"/>
              <a:t>a. Hydrodynamic lubricated bearings. </a:t>
            </a:r>
            <a:endParaRPr lang="en-US" sz="2600" b="0" dirty="0" smtClean="0"/>
          </a:p>
          <a:p>
            <a:r>
              <a:rPr lang="en-US" sz="2600" b="0" dirty="0" smtClean="0"/>
              <a:t>b</a:t>
            </a:r>
            <a:r>
              <a:rPr lang="en-US" sz="2600" b="0" dirty="0"/>
              <a:t>. Hydrostatic lubricated bearings. </a:t>
            </a:r>
            <a:endParaRPr lang="en-US" sz="2600" b="0" dirty="0" smtClean="0"/>
          </a:p>
          <a:p>
            <a:r>
              <a:rPr lang="en-US" sz="2600" b="0" dirty="0" smtClean="0"/>
              <a:t>c</a:t>
            </a:r>
            <a:r>
              <a:rPr lang="en-US" sz="2600" b="0" dirty="0"/>
              <a:t>. </a:t>
            </a:r>
            <a:r>
              <a:rPr lang="en-US" sz="2600" b="0" dirty="0" err="1" smtClean="0"/>
              <a:t>Elasto</a:t>
            </a:r>
            <a:r>
              <a:rPr lang="en-US" sz="2600" b="0" dirty="0" smtClean="0"/>
              <a:t>-hydrodynamic </a:t>
            </a:r>
            <a:r>
              <a:rPr lang="en-US" sz="2600" b="0" dirty="0"/>
              <a:t>lubricated bearings. </a:t>
            </a:r>
            <a:endParaRPr lang="en-US" sz="2600" b="0" dirty="0" smtClean="0"/>
          </a:p>
          <a:p>
            <a:r>
              <a:rPr lang="en-US" sz="2600" b="0" dirty="0" smtClean="0"/>
              <a:t>d</a:t>
            </a:r>
            <a:r>
              <a:rPr lang="en-US" sz="2600" b="0" dirty="0"/>
              <a:t>. Boundary lubricated bearings. </a:t>
            </a:r>
            <a:endParaRPr lang="en-US" sz="2600" b="0" dirty="0" smtClean="0"/>
          </a:p>
          <a:p>
            <a:r>
              <a:rPr lang="en-US" sz="2600" b="0" dirty="0" smtClean="0"/>
              <a:t>e</a:t>
            </a:r>
            <a:r>
              <a:rPr lang="en-US" sz="2600" b="0" dirty="0"/>
              <a:t>. Solid film lubricated bearings. 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54" y="3276600"/>
            <a:ext cx="3541658" cy="3124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345" y="3124200"/>
            <a:ext cx="4506012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978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0468" y="2438400"/>
            <a:ext cx="4916332" cy="419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04800" y="838200"/>
            <a:ext cx="6858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latin typeface="Arial" pitchFamily="34" charset="0"/>
                <a:cs typeface="Arial" pitchFamily="34" charset="0"/>
              </a:rPr>
              <a:t>The value of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ZN / p is greater than K, then the bearing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will operate with thick film lubrication or under hydrodynamic conditions. On the other hand, when the value of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ZN / p is less than K, then the oil film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will rupture and there is a metal to metal contact. Min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: ZN/p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= 3K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01000" cy="685482"/>
          </a:xfrm>
        </p:spPr>
        <p:txBody>
          <a:bodyPr/>
          <a:lstStyle/>
          <a:p>
            <a:r>
              <a:rPr lang="en-US" dirty="0" smtClean="0"/>
              <a:t>Design Consideration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554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Stribeck Curve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676400"/>
            <a:ext cx="8530297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34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Problem-1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0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Design a journal bearing for a centrifugal pump from the following data :</a:t>
            </a:r>
          </a:p>
          <a:p>
            <a:pPr marL="0" indent="0">
              <a:buNone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    	Load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on the journal = 20 000 N; Speed of the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	journal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     	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900 </a:t>
            </a:r>
            <a:r>
              <a:rPr lang="en-US" sz="2400" b="1" i="1" dirty="0" err="1" smtClean="0">
                <a:latin typeface="Arial" pitchFamily="34" charset="0"/>
                <a:cs typeface="Arial" pitchFamily="34" charset="0"/>
              </a:rPr>
              <a:t>r.p.m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.; Type of oil is SAE 10,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	for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which the absolute viscosity at 55°C = 0.017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	kg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/ m-s; Ambient temperature of oil = 15.5°C ;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	Maximum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bearing pressure for the pump = 1.5 N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	/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mm2.</a:t>
            </a:r>
          </a:p>
          <a:p>
            <a:pPr marL="0" indent="0">
              <a:buNone/>
            </a:pP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Calculate also mass of the lubricating oil required for artificial cooling, if rise of temperature of oil be limited to 10°C. Heat dissipation coefficient = 1232 W/m2/°C.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832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Solution-1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Data Given </a:t>
            </a:r>
            <a:r>
              <a:rPr lang="en-US" b="1" dirty="0"/>
              <a:t>: </a:t>
            </a:r>
            <a:endParaRPr lang="en-US" b="1" dirty="0" smtClean="0"/>
          </a:p>
          <a:p>
            <a:r>
              <a:rPr lang="en-US" dirty="0" smtClean="0"/>
              <a:t>W </a:t>
            </a:r>
            <a:r>
              <a:rPr lang="en-US" dirty="0"/>
              <a:t>= 20 000 N ; </a:t>
            </a:r>
            <a:endParaRPr lang="en-US" dirty="0" smtClean="0"/>
          </a:p>
          <a:p>
            <a:r>
              <a:rPr lang="en-US" dirty="0" smtClean="0"/>
              <a:t>N </a:t>
            </a:r>
            <a:r>
              <a:rPr lang="en-US" dirty="0"/>
              <a:t>= 900 </a:t>
            </a:r>
            <a:r>
              <a:rPr lang="en-US" dirty="0" err="1"/>
              <a:t>r.p.m</a:t>
            </a:r>
            <a:r>
              <a:rPr lang="en-US" dirty="0"/>
              <a:t>. ; </a:t>
            </a:r>
            <a:endParaRPr lang="en-US" dirty="0" smtClean="0"/>
          </a:p>
          <a:p>
            <a:r>
              <a:rPr lang="en-US" dirty="0" smtClean="0"/>
              <a:t>t </a:t>
            </a:r>
            <a:r>
              <a:rPr lang="en-US" dirty="0"/>
              <a:t>0 = 55°C ; </a:t>
            </a:r>
            <a:endParaRPr lang="en-US" dirty="0" smtClean="0"/>
          </a:p>
          <a:p>
            <a:r>
              <a:rPr lang="en-US" dirty="0" smtClean="0"/>
              <a:t>Z </a:t>
            </a:r>
            <a:r>
              <a:rPr lang="en-US" dirty="0"/>
              <a:t>= 0.017 kg/m-s ; </a:t>
            </a:r>
            <a:endParaRPr lang="en-US" dirty="0" smtClean="0"/>
          </a:p>
          <a:p>
            <a:r>
              <a:rPr lang="en-US" dirty="0" smtClean="0"/>
              <a:t>t </a:t>
            </a:r>
            <a:r>
              <a:rPr lang="en-US" dirty="0"/>
              <a:t>a = 15.5°C ; </a:t>
            </a:r>
            <a:endParaRPr lang="en-US" dirty="0" smtClean="0"/>
          </a:p>
          <a:p>
            <a:r>
              <a:rPr lang="en-US" dirty="0" smtClean="0"/>
              <a:t>p </a:t>
            </a:r>
            <a:r>
              <a:rPr lang="en-US" dirty="0"/>
              <a:t>= 1.5 N/mm2 ; </a:t>
            </a:r>
            <a:endParaRPr lang="en-US" dirty="0" smtClean="0"/>
          </a:p>
          <a:p>
            <a:r>
              <a:rPr lang="en-US" dirty="0" smtClean="0"/>
              <a:t>t </a:t>
            </a:r>
            <a:r>
              <a:rPr lang="en-US" dirty="0"/>
              <a:t>= 10°C ; </a:t>
            </a:r>
            <a:endParaRPr lang="en-US" dirty="0" smtClean="0"/>
          </a:p>
          <a:p>
            <a:r>
              <a:rPr lang="en-US" dirty="0" smtClean="0"/>
              <a:t>C </a:t>
            </a:r>
            <a:r>
              <a:rPr lang="en-US" dirty="0"/>
              <a:t>= 1232 W/m2/°C</a:t>
            </a:r>
          </a:p>
        </p:txBody>
      </p:sp>
    </p:spTree>
    <p:extLst>
      <p:ext uri="{BB962C8B-B14F-4D97-AF65-F5344CB8AC3E}">
        <p14:creationId xmlns:p14="http://schemas.microsoft.com/office/powerpoint/2010/main" val="2987852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8229600" cy="1828799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Step-1: </a:t>
            </a:r>
            <a:r>
              <a:rPr lang="en-US" dirty="0" smtClean="0"/>
              <a:t>Find </a:t>
            </a:r>
            <a:r>
              <a:rPr lang="en-US" dirty="0"/>
              <a:t>the length of the journal ( l ). Assume the diameter of the journal ( d ) as 100 mm. From </a:t>
            </a:r>
            <a:r>
              <a:rPr lang="en-US" dirty="0" smtClean="0"/>
              <a:t>data table, </a:t>
            </a:r>
            <a:r>
              <a:rPr lang="en-US" dirty="0"/>
              <a:t>we find that the ratio of l / d for centrifugal pumps varies from 1 to 2. Let us take l/d = </a:t>
            </a:r>
            <a:r>
              <a:rPr lang="en-US" dirty="0">
                <a:solidFill>
                  <a:srgbClr val="FF0000"/>
                </a:solidFill>
              </a:rPr>
              <a:t>1.6</a:t>
            </a:r>
            <a:r>
              <a:rPr lang="en-US" dirty="0" smtClean="0"/>
              <a:t>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biLevel thresh="75000"/>
          </a:blip>
          <a:srcRect/>
          <a:stretch>
            <a:fillRect/>
          </a:stretch>
        </p:blipFill>
        <p:spPr bwMode="auto">
          <a:xfrm>
            <a:off x="1219200" y="1814945"/>
            <a:ext cx="7046370" cy="4868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75658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1066800"/>
          </a:xfrm>
        </p:spPr>
        <p:txBody>
          <a:bodyPr/>
          <a:lstStyle/>
          <a:p>
            <a:r>
              <a:rPr lang="en-US" sz="1800" b="1" dirty="0" smtClean="0"/>
              <a:t>Step-2: Calculation of bearing pressure ; BCN and their checking</a:t>
            </a:r>
            <a:r>
              <a:rPr lang="en-US" sz="1800" b="1" dirty="0"/>
              <a:t> </a:t>
            </a:r>
            <a:r>
              <a:rPr lang="en-US" sz="1800" b="1" dirty="0" smtClean="0"/>
              <a:t>for safe running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84" y="868063"/>
            <a:ext cx="1221235" cy="8384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74599" y="96412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b="1" i="1" dirty="0"/>
              <a:t>Calculated value of p should be less than p(given)</a:t>
            </a:r>
            <a:endParaRPr lang="en-US" b="1" i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65101" y="1905000"/>
            <a:ext cx="8229600" cy="3429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Step-3: Calculation of ZN/p and its checking.</a:t>
            </a:r>
            <a:endParaRPr lang="en-US" sz="1800" dirty="0" smtClean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319" y="2362200"/>
            <a:ext cx="914400" cy="9975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Curved Right Arrow 16"/>
          <p:cNvSpPr/>
          <p:nvPr/>
        </p:nvSpPr>
        <p:spPr>
          <a:xfrm>
            <a:off x="228600" y="1287292"/>
            <a:ext cx="609600" cy="1790700"/>
          </a:xfrm>
          <a:prstGeom prst="curv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565101" y="3505200"/>
            <a:ext cx="8229600" cy="592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Also select ZN/p from data table (previous slide)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635" y="3268923"/>
            <a:ext cx="1432165" cy="82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7346599" y="3401138"/>
            <a:ext cx="1797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Its 28 for C.F. Pump</a:t>
            </a:r>
            <a:endParaRPr lang="en-US" i="1" dirty="0"/>
          </a:p>
        </p:txBody>
      </p:sp>
      <p:sp>
        <p:nvSpPr>
          <p:cNvPr id="19" name="Rectangle 18"/>
          <p:cNvSpPr/>
          <p:nvPr/>
        </p:nvSpPr>
        <p:spPr>
          <a:xfrm>
            <a:off x="2307536" y="2708660"/>
            <a:ext cx="13053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(Calculated)</a:t>
            </a: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762000" y="4008188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Then, calculate K from following equation; </a:t>
            </a:r>
          </a:p>
          <a:p>
            <a:endParaRPr lang="en-US" sz="2000" dirty="0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399" y="4517776"/>
            <a:ext cx="193765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565102" y="6141787"/>
            <a:ext cx="8502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the calculated value of bearing </a:t>
            </a:r>
            <a:r>
              <a:rPr lang="en-US" b="1" i="1" dirty="0" smtClean="0"/>
              <a:t>characteristic </a:t>
            </a:r>
            <a:r>
              <a:rPr lang="en-US" b="1" i="1" dirty="0"/>
              <a:t>number </a:t>
            </a:r>
            <a:r>
              <a:rPr lang="en-US" b="1" i="1" dirty="0" smtClean="0">
                <a:solidFill>
                  <a:srgbClr val="FF0000"/>
                </a:solidFill>
              </a:rPr>
              <a:t>Z </a:t>
            </a:r>
            <a:r>
              <a:rPr lang="en-US" b="1" i="1" dirty="0">
                <a:solidFill>
                  <a:srgbClr val="FF0000"/>
                </a:solidFill>
              </a:rPr>
              <a:t>N </a:t>
            </a:r>
            <a:r>
              <a:rPr lang="en-US" b="1" i="1" dirty="0" smtClean="0">
                <a:solidFill>
                  <a:srgbClr val="FF0000"/>
                </a:solidFill>
              </a:rPr>
              <a:t>/p  </a:t>
            </a:r>
            <a:r>
              <a:rPr lang="en-US" b="1" i="1" dirty="0" smtClean="0"/>
              <a:t>should be  </a:t>
            </a:r>
            <a:r>
              <a:rPr lang="en-US" b="1" i="1" dirty="0"/>
              <a:t>is more than </a:t>
            </a:r>
            <a:r>
              <a:rPr lang="en-US" b="1" i="1" dirty="0" smtClean="0">
                <a:solidFill>
                  <a:srgbClr val="FF0000"/>
                </a:solidFill>
              </a:rPr>
              <a:t>K</a:t>
            </a:r>
            <a:r>
              <a:rPr lang="en-US" b="1" i="1" dirty="0" smtClean="0"/>
              <a:t> for the </a:t>
            </a:r>
            <a:r>
              <a:rPr lang="en-US" b="1" i="1" dirty="0"/>
              <a:t>bearing </a:t>
            </a:r>
            <a:r>
              <a:rPr lang="en-US" b="1" i="1" dirty="0" smtClean="0"/>
              <a:t>to </a:t>
            </a:r>
            <a:r>
              <a:rPr lang="en-US" b="1" i="1" dirty="0"/>
              <a:t>operate under hydrodynamic </a:t>
            </a:r>
            <a:r>
              <a:rPr lang="en-US" b="1" i="1" dirty="0" smtClean="0"/>
              <a:t>conditions safely</a:t>
            </a:r>
            <a:endParaRPr lang="en-US" b="1" i="1" dirty="0"/>
          </a:p>
        </p:txBody>
      </p:sp>
      <p:cxnSp>
        <p:nvCxnSpPr>
          <p:cNvPr id="22" name="Curved Connector 21"/>
          <p:cNvCxnSpPr/>
          <p:nvPr/>
        </p:nvCxnSpPr>
        <p:spPr>
          <a:xfrm>
            <a:off x="1219200" y="3077992"/>
            <a:ext cx="4599709" cy="3073426"/>
          </a:xfrm>
          <a:prstGeom prst="curvedConnector3">
            <a:avLst>
              <a:gd name="adj1" fmla="val -1837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53" name="Curved Connector 6152"/>
          <p:cNvCxnSpPr/>
          <p:nvPr/>
        </p:nvCxnSpPr>
        <p:spPr>
          <a:xfrm>
            <a:off x="2438400" y="5127376"/>
            <a:ext cx="6356301" cy="1014411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8" name="Bent Arrow 6157"/>
          <p:cNvSpPr/>
          <p:nvPr/>
        </p:nvSpPr>
        <p:spPr>
          <a:xfrm rot="10800000">
            <a:off x="3886200" y="4190998"/>
            <a:ext cx="2560516" cy="936377"/>
          </a:xfrm>
          <a:prstGeom prst="bentArrow">
            <a:avLst>
              <a:gd name="adj1" fmla="val 11429"/>
              <a:gd name="adj2" fmla="val 24297"/>
              <a:gd name="adj3" fmla="val 25000"/>
              <a:gd name="adj4" fmla="val 54439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279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534400" cy="533399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Step-4: Calculation of Amount of lubricating oil required for </a:t>
            </a:r>
            <a:r>
              <a:rPr lang="en-US" b="1" dirty="0"/>
              <a:t>artificial cooling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600" y="932765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heat taken away by the </a:t>
            </a:r>
            <a:r>
              <a:rPr lang="en-US" dirty="0" smtClean="0"/>
              <a:t>oil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 err="1" smtClean="0">
                <a:solidFill>
                  <a:srgbClr val="FF0000"/>
                </a:solidFill>
              </a:rPr>
              <a:t>Qt</a:t>
            </a:r>
            <a:r>
              <a:rPr lang="en-US" b="1" dirty="0" smtClean="0">
                <a:solidFill>
                  <a:srgbClr val="FF0000"/>
                </a:solidFill>
              </a:rPr>
              <a:t>) = </a:t>
            </a:r>
            <a:r>
              <a:rPr lang="en-US" dirty="0"/>
              <a:t>Heat generated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 err="1" smtClean="0">
                <a:solidFill>
                  <a:srgbClr val="FF0000"/>
                </a:solidFill>
              </a:rPr>
              <a:t>Qg</a:t>
            </a:r>
            <a:r>
              <a:rPr lang="en-US" b="1" dirty="0" smtClean="0">
                <a:solidFill>
                  <a:srgbClr val="FF0000"/>
                </a:solidFill>
              </a:rPr>
              <a:t>) </a:t>
            </a:r>
            <a:r>
              <a:rPr lang="en-US" dirty="0" smtClean="0"/>
              <a:t>– </a:t>
            </a:r>
            <a:r>
              <a:rPr lang="en-US" dirty="0"/>
              <a:t>Heat </a:t>
            </a:r>
            <a:r>
              <a:rPr lang="en-US" dirty="0" smtClean="0"/>
              <a:t>dissipated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 err="1" smtClean="0">
                <a:solidFill>
                  <a:srgbClr val="FF0000"/>
                </a:solidFill>
              </a:rPr>
              <a:t>Qd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597" y="1600200"/>
            <a:ext cx="5450403" cy="4905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72348"/>
            <a:ext cx="2793292" cy="509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754" y="2463076"/>
            <a:ext cx="951573" cy="3281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1506975" cy="681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89" y="2881935"/>
            <a:ext cx="2210979" cy="6195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184" y="2090737"/>
            <a:ext cx="958384" cy="5139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1748903" y="3810000"/>
            <a:ext cx="1035861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i="1" dirty="0"/>
              <a:t>k = 0.002</a:t>
            </a:r>
          </a:p>
        </p:txBody>
      </p:sp>
      <p:sp>
        <p:nvSpPr>
          <p:cNvPr id="18" name="Down Arrow 17"/>
          <p:cNvSpPr/>
          <p:nvPr/>
        </p:nvSpPr>
        <p:spPr>
          <a:xfrm>
            <a:off x="3352800" y="1302097"/>
            <a:ext cx="228600" cy="3269903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22349" y="4876800"/>
            <a:ext cx="661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Calculation of Amount </a:t>
            </a:r>
            <a:r>
              <a:rPr lang="en-US" b="1" dirty="0"/>
              <a:t>of lubricating oil </a:t>
            </a:r>
            <a:r>
              <a:rPr lang="en-US" b="1" dirty="0" smtClean="0"/>
              <a:t>required (m) from equation</a:t>
            </a:r>
            <a:endParaRPr lang="en-US" dirty="0"/>
          </a:p>
        </p:txBody>
      </p:sp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437" y="5407948"/>
            <a:ext cx="1840044" cy="7180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5181600" y="5605046"/>
            <a:ext cx="38913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/>
              <a:t>Specific heat of oil (S) = 1840 to 2100 J/kg/°C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4895281" y="2015983"/>
            <a:ext cx="210119" cy="4224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867400" y="2015983"/>
            <a:ext cx="457200" cy="3317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838200" y="2015983"/>
            <a:ext cx="296287" cy="7752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641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0" y="2667000"/>
            <a:ext cx="26670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Thanking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04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118</TotalTime>
  <Words>551</Words>
  <Application>Microsoft Office PowerPoint</Application>
  <PresentationFormat>On-screen Show (4:3)</PresentationFormat>
  <Paragraphs>73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Essential</vt:lpstr>
      <vt:lpstr>PowerPoint Presentation</vt:lpstr>
      <vt:lpstr>Introduction</vt:lpstr>
      <vt:lpstr>Bearing Materials with Properties</vt:lpstr>
      <vt:lpstr>SLIDING CONTACT BEARINGS- ADVANTAGES AND DISADVANTAGES</vt:lpstr>
      <vt:lpstr>SLIDING CONTACT BEARINGS - CLASSIFICATION</vt:lpstr>
      <vt:lpstr>PowerPoint Presentation</vt:lpstr>
      <vt:lpstr>PowerPoint Presentation</vt:lpstr>
      <vt:lpstr>PowerPoint Presentation</vt:lpstr>
      <vt:lpstr>Design Consideration</vt:lpstr>
      <vt:lpstr>Stribeck Curve</vt:lpstr>
      <vt:lpstr>Problem-1</vt:lpstr>
      <vt:lpstr>Solution-1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Nilesh Pancholi</dc:creator>
  <cp:lastModifiedBy>Dhanvee</cp:lastModifiedBy>
  <cp:revision>25</cp:revision>
  <dcterms:created xsi:type="dcterms:W3CDTF">2006-08-16T00:00:00Z</dcterms:created>
  <dcterms:modified xsi:type="dcterms:W3CDTF">2021-07-26T07:28:26Z</dcterms:modified>
</cp:coreProperties>
</file>