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Roboto Bold" charset="1" panose="02000000000000000000"/>
      <p:regular r:id="rId18"/>
    </p:embeddedFont>
    <p:embeddedFont>
      <p:font typeface="Merriweather Bold" charset="1" panose="00000800000000000000"/>
      <p:regular r:id="rId19"/>
    </p:embeddedFont>
    <p:embeddedFont>
      <p:font typeface="Merriweather" charset="1" panose="00000500000000000000"/>
      <p:regular r:id="rId20"/>
    </p:embeddedFont>
    <p:embeddedFont>
      <p:font typeface="Roboto" charset="1" panose="02000000000000000000"/>
      <p:regular r:id="rId21"/>
    </p:embeddedFont>
    <p:embeddedFont>
      <p:font typeface="Playpen Sans Bold" charset="1" panose="00000000000000000000"/>
      <p:regular r:id="rId22"/>
    </p:embeddedFon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svg" Type="http://schemas.openxmlformats.org/officeDocument/2006/relationships/image"/><Relationship Id="rId11" Target="../media/image62.png" Type="http://schemas.openxmlformats.org/officeDocument/2006/relationships/image"/><Relationship Id="rId12" Target="../media/image63.svg" Type="http://schemas.openxmlformats.org/officeDocument/2006/relationships/image"/><Relationship Id="rId13" Target="../media/image64.png" Type="http://schemas.openxmlformats.org/officeDocument/2006/relationships/image"/><Relationship Id="rId14" Target="../media/image65.svg" Type="http://schemas.openxmlformats.org/officeDocument/2006/relationships/image"/><Relationship Id="rId15" Target="../media/image66.png" Type="http://schemas.openxmlformats.org/officeDocument/2006/relationships/image"/><Relationship Id="rId16" Target="../media/image67.svg" Type="http://schemas.openxmlformats.org/officeDocument/2006/relationships/image"/><Relationship Id="rId17" Target="../media/image68.png" Type="http://schemas.openxmlformats.org/officeDocument/2006/relationships/image"/><Relationship Id="rId18" Target="../media/image69.svg" Type="http://schemas.openxmlformats.org/officeDocument/2006/relationships/image"/><Relationship Id="rId19" Target="../media/image70.png" Type="http://schemas.openxmlformats.org/officeDocument/2006/relationships/image"/><Relationship Id="rId2" Target="../media/image3.jpeg" Type="http://schemas.openxmlformats.org/officeDocument/2006/relationships/image"/><Relationship Id="rId20" Target="../media/image71.svg" Type="http://schemas.openxmlformats.org/officeDocument/2006/relationships/image"/><Relationship Id="rId21" Target="../media/image72.png" Type="http://schemas.openxmlformats.org/officeDocument/2006/relationships/image"/><Relationship Id="rId22" Target="../media/image73.svg" Type="http://schemas.openxmlformats.org/officeDocument/2006/relationships/image"/><Relationship Id="rId23" Target="../media/image48.pn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56.png" Type="http://schemas.openxmlformats.org/officeDocument/2006/relationships/image"/><Relationship Id="rId6" Target="../media/image57.svg" Type="http://schemas.openxmlformats.org/officeDocument/2006/relationships/image"/><Relationship Id="rId7" Target="../media/image58.png" Type="http://schemas.openxmlformats.org/officeDocument/2006/relationships/image"/><Relationship Id="rId8" Target="../media/image59.svg" Type="http://schemas.openxmlformats.org/officeDocument/2006/relationships/image"/><Relationship Id="rId9" Target="../media/image6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3.jpe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31.jpeg" Type="http://schemas.openxmlformats.org/officeDocument/2006/relationships/image"/><Relationship Id="rId2" Target="../media/image3.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jpeg" Type="http://schemas.openxmlformats.org/officeDocument/2006/relationships/image"/><Relationship Id="rId8" Target="../media/image24.jpeg" Type="http://schemas.openxmlformats.org/officeDocument/2006/relationships/image"/><Relationship Id="rId9" Target="../media/image2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34.png" Type="http://schemas.openxmlformats.org/officeDocument/2006/relationships/image"/><Relationship Id="rId12" Target="../media/image35.svg" Type="http://schemas.openxmlformats.org/officeDocument/2006/relationships/image"/><Relationship Id="rId2" Target="../media/image3.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3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jpeg" Type="http://schemas.openxmlformats.org/officeDocument/2006/relationships/image"/><Relationship Id="rId11" Target="../media/image39.png" Type="http://schemas.openxmlformats.org/officeDocument/2006/relationships/image"/><Relationship Id="rId12" Target="../media/image40.svg" Type="http://schemas.openxmlformats.org/officeDocument/2006/relationships/image"/><Relationship Id="rId13" Target="../media/image41.png" Type="http://schemas.openxmlformats.org/officeDocument/2006/relationships/image"/><Relationship Id="rId14" Target="../media/image42.svg" Type="http://schemas.openxmlformats.org/officeDocument/2006/relationships/image"/><Relationship Id="rId2" Target="../media/image3.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 Id="rId9" Target="../media/image3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jpeg" Type="http://schemas.openxmlformats.org/officeDocument/2006/relationships/image"/><Relationship Id="rId11" Target="../media/image23.jpeg" Type="http://schemas.openxmlformats.org/officeDocument/2006/relationships/image"/><Relationship Id="rId12" Target="../media/image46.png" Type="http://schemas.openxmlformats.org/officeDocument/2006/relationships/image"/><Relationship Id="rId13" Target="../media/image47.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48.png" Type="http://schemas.openxmlformats.org/officeDocument/2006/relationships/image"/><Relationship Id="rId2" Target="../media/image3.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51.jpeg" Type="http://schemas.openxmlformats.org/officeDocument/2006/relationships/image"/><Relationship Id="rId13" Target="../media/image52.jpeg" Type="http://schemas.openxmlformats.org/officeDocument/2006/relationships/image"/><Relationship Id="rId14" Target="../media/image53.jpeg" Type="http://schemas.openxmlformats.org/officeDocument/2006/relationships/image"/><Relationship Id="rId15" Target="../media/image27.png" Type="http://schemas.openxmlformats.org/officeDocument/2006/relationships/image"/><Relationship Id="rId16" Target="../media/image28.svg" Type="http://schemas.openxmlformats.org/officeDocument/2006/relationships/image"/><Relationship Id="rId17" Target="../media/image54.jpeg" Type="http://schemas.openxmlformats.org/officeDocument/2006/relationships/image"/><Relationship Id="rId18" Target="../media/image55.jpeg" Type="http://schemas.openxmlformats.org/officeDocument/2006/relationships/image"/><Relationship Id="rId2" Target="../media/image3.jpeg" Type="http://schemas.openxmlformats.org/officeDocument/2006/relationships/image"/><Relationship Id="rId3" Target="../media/image41.png" Type="http://schemas.openxmlformats.org/officeDocument/2006/relationships/image"/><Relationship Id="rId4" Target="../media/image42.svg" Type="http://schemas.openxmlformats.org/officeDocument/2006/relationships/image"/><Relationship Id="rId5" Target="../media/image49.png" Type="http://schemas.openxmlformats.org/officeDocument/2006/relationships/image"/><Relationship Id="rId6" Target="../media/image50.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15952945" y="8354120"/>
            <a:ext cx="608535" cy="60853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6DA2"/>
            </a:solidFill>
          </p:spPr>
        </p:sp>
        <p:sp>
          <p:nvSpPr>
            <p:cNvPr name="TextBox 4" id="4"/>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241885" y="-214305"/>
            <a:ext cx="865009" cy="10715610"/>
            <a:chOff x="0" y="0"/>
            <a:chExt cx="227821" cy="2822218"/>
          </a:xfrm>
        </p:grpSpPr>
        <p:sp>
          <p:nvSpPr>
            <p:cNvPr name="Freeform 6" id="6"/>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7" id="7"/>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16800845" y="1028700"/>
            <a:ext cx="1630470" cy="428471"/>
            <a:chOff x="0" y="0"/>
            <a:chExt cx="429424" cy="112848"/>
          </a:xfrm>
        </p:grpSpPr>
        <p:sp>
          <p:nvSpPr>
            <p:cNvPr name="Freeform 9" id="9"/>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10" id="10"/>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AutoShape 11" id="11"/>
          <p:cNvSpPr/>
          <p:nvPr/>
        </p:nvSpPr>
        <p:spPr>
          <a:xfrm flipV="true">
            <a:off x="1028700" y="8792690"/>
            <a:ext cx="0" cy="569331"/>
          </a:xfrm>
          <a:prstGeom prst="line">
            <a:avLst/>
          </a:prstGeom>
          <a:ln cap="rnd" w="47625">
            <a:solidFill>
              <a:srgbClr val="294482"/>
            </a:solidFill>
            <a:prstDash val="solid"/>
            <a:headEnd type="none" len="sm" w="sm"/>
            <a:tailEnd type="none" len="sm" w="sm"/>
          </a:ln>
        </p:spPr>
      </p:sp>
      <p:sp>
        <p:nvSpPr>
          <p:cNvPr name="Freeform 12" id="12"/>
          <p:cNvSpPr/>
          <p:nvPr/>
        </p:nvSpPr>
        <p:spPr>
          <a:xfrm flipH="false" flipV="false" rot="0">
            <a:off x="15706762" y="8469682"/>
            <a:ext cx="667835" cy="377410"/>
          </a:xfrm>
          <a:custGeom>
            <a:avLst/>
            <a:gdLst/>
            <a:ahLst/>
            <a:cxnLst/>
            <a:rect r="r" b="b" t="t" l="l"/>
            <a:pathLst>
              <a:path h="377410" w="667835">
                <a:moveTo>
                  <a:pt x="0" y="0"/>
                </a:moveTo>
                <a:lnTo>
                  <a:pt x="667834" y="0"/>
                </a:lnTo>
                <a:lnTo>
                  <a:pt x="667834" y="377411"/>
                </a:lnTo>
                <a:lnTo>
                  <a:pt x="0" y="377411"/>
                </a:lnTo>
                <a:lnTo>
                  <a:pt x="0" y="0"/>
                </a:lnTo>
                <a:close/>
              </a:path>
            </a:pathLst>
          </a:custGeom>
          <a:blipFill>
            <a:blip r:embed="rId2">
              <a:extLst>
                <a:ext uri="{96DAC541-7B7A-43D3-8B79-37D633B846F1}">
                  <asvg:svgBlip xmlns:asvg="http://schemas.microsoft.com/office/drawing/2016/SVG/main" r:embed="rId3"/>
                </a:ext>
              </a:extLst>
            </a:blip>
            <a:stretch>
              <a:fillRect l="-19287" t="0" r="0" b="0"/>
            </a:stretch>
          </a:blipFill>
        </p:spPr>
      </p:sp>
      <p:sp>
        <p:nvSpPr>
          <p:cNvPr name="Freeform 13" id="13"/>
          <p:cNvSpPr/>
          <p:nvPr/>
        </p:nvSpPr>
        <p:spPr>
          <a:xfrm flipH="false" flipV="false" rot="0">
            <a:off x="6530511" y="1028700"/>
            <a:ext cx="5226978" cy="3877851"/>
          </a:xfrm>
          <a:custGeom>
            <a:avLst/>
            <a:gdLst/>
            <a:ahLst/>
            <a:cxnLst/>
            <a:rect r="r" b="b" t="t" l="l"/>
            <a:pathLst>
              <a:path h="3877851" w="5226978">
                <a:moveTo>
                  <a:pt x="0" y="0"/>
                </a:moveTo>
                <a:lnTo>
                  <a:pt x="5226978" y="0"/>
                </a:lnTo>
                <a:lnTo>
                  <a:pt x="5226978" y="3877851"/>
                </a:lnTo>
                <a:lnTo>
                  <a:pt x="0" y="3877851"/>
                </a:lnTo>
                <a:lnTo>
                  <a:pt x="0" y="0"/>
                </a:lnTo>
                <a:close/>
              </a:path>
            </a:pathLst>
          </a:custGeom>
          <a:blipFill>
            <a:blip r:embed="rId4"/>
            <a:stretch>
              <a:fillRect l="0" t="0" r="0" b="-25804"/>
            </a:stretch>
          </a:blipFill>
        </p:spPr>
      </p:sp>
      <p:sp>
        <p:nvSpPr>
          <p:cNvPr name="TextBox 14" id="14"/>
          <p:cNvSpPr txBox="true"/>
          <p:nvPr/>
        </p:nvSpPr>
        <p:spPr>
          <a:xfrm rot="0">
            <a:off x="2892059" y="5305425"/>
            <a:ext cx="13482537" cy="1176019"/>
          </a:xfrm>
          <a:prstGeom prst="rect">
            <a:avLst/>
          </a:prstGeom>
        </p:spPr>
        <p:txBody>
          <a:bodyPr anchor="t" rtlCol="false" tIns="0" lIns="0" bIns="0" rIns="0">
            <a:spAutoFit/>
          </a:bodyPr>
          <a:lstStyle/>
          <a:p>
            <a:pPr algn="l">
              <a:lnSpc>
                <a:spcPts val="8799"/>
              </a:lnSpc>
            </a:pPr>
            <a:r>
              <a:rPr lang="en-US" sz="8799" b="true">
                <a:solidFill>
                  <a:srgbClr val="294482"/>
                </a:solidFill>
                <a:latin typeface="Roboto Bold"/>
                <a:ea typeface="Roboto Bold"/>
                <a:cs typeface="Roboto Bold"/>
                <a:sym typeface="Roboto Bold"/>
              </a:rPr>
              <a:t>Indigenous Youth Services</a:t>
            </a:r>
          </a:p>
        </p:txBody>
      </p:sp>
      <p:sp>
        <p:nvSpPr>
          <p:cNvPr name="TextBox 15" id="15"/>
          <p:cNvSpPr txBox="true"/>
          <p:nvPr/>
        </p:nvSpPr>
        <p:spPr>
          <a:xfrm rot="0">
            <a:off x="6372882" y="6774152"/>
            <a:ext cx="5542236" cy="549474"/>
          </a:xfrm>
          <a:prstGeom prst="rect">
            <a:avLst/>
          </a:prstGeom>
        </p:spPr>
        <p:txBody>
          <a:bodyPr anchor="t" rtlCol="false" tIns="0" lIns="0" bIns="0" rIns="0">
            <a:spAutoFit/>
          </a:bodyPr>
          <a:lstStyle/>
          <a:p>
            <a:pPr algn="l">
              <a:lnSpc>
                <a:spcPts val="4618"/>
              </a:lnSpc>
            </a:pPr>
            <a:r>
              <a:rPr lang="en-US" sz="3299" b="true">
                <a:solidFill>
                  <a:srgbClr val="294482"/>
                </a:solidFill>
                <a:latin typeface="Merriweather Bold"/>
                <a:ea typeface="Merriweather Bold"/>
                <a:cs typeface="Merriweather Bold"/>
                <a:sym typeface="Merriweather Bold"/>
              </a:rPr>
              <a:t>CareLink &amp; Crisis Support </a:t>
            </a:r>
          </a:p>
        </p:txBody>
      </p:sp>
      <p:sp>
        <p:nvSpPr>
          <p:cNvPr name="TextBox 16" id="16"/>
          <p:cNvSpPr txBox="true"/>
          <p:nvPr/>
        </p:nvSpPr>
        <p:spPr>
          <a:xfrm rot="0">
            <a:off x="14136465" y="8476460"/>
            <a:ext cx="1816480" cy="316230"/>
          </a:xfrm>
          <a:prstGeom prst="rect">
            <a:avLst/>
          </a:prstGeom>
        </p:spPr>
        <p:txBody>
          <a:bodyPr anchor="t" rtlCol="false" tIns="0" lIns="0" bIns="0" rIns="0">
            <a:spAutoFit/>
          </a:bodyPr>
          <a:lstStyle/>
          <a:p>
            <a:pPr algn="l">
              <a:lnSpc>
                <a:spcPts val="2520"/>
              </a:lnSpc>
            </a:pPr>
            <a:r>
              <a:rPr lang="en-US" sz="1800" b="true">
                <a:solidFill>
                  <a:srgbClr val="294482"/>
                </a:solidFill>
                <a:latin typeface="Merriweather Bold"/>
                <a:ea typeface="Merriweather Bold"/>
                <a:cs typeface="Merriweather Bold"/>
                <a:sym typeface="Merriweather Bold"/>
              </a:rPr>
              <a:t>Start Slide</a:t>
            </a:r>
          </a:p>
        </p:txBody>
      </p:sp>
      <p:sp>
        <p:nvSpPr>
          <p:cNvPr name="TextBox 17" id="17"/>
          <p:cNvSpPr txBox="true"/>
          <p:nvPr/>
        </p:nvSpPr>
        <p:spPr>
          <a:xfrm rot="0">
            <a:off x="1127253" y="8915030"/>
            <a:ext cx="4006647" cy="316230"/>
          </a:xfrm>
          <a:prstGeom prst="rect">
            <a:avLst/>
          </a:prstGeom>
        </p:spPr>
        <p:txBody>
          <a:bodyPr anchor="t" rtlCol="false" tIns="0" lIns="0" bIns="0" rIns="0">
            <a:spAutoFit/>
          </a:bodyPr>
          <a:lstStyle/>
          <a:p>
            <a:pPr algn="l">
              <a:lnSpc>
                <a:spcPts val="2520"/>
              </a:lnSpc>
            </a:pPr>
            <a:r>
              <a:rPr lang="en-US" sz="1800">
                <a:solidFill>
                  <a:srgbClr val="294482"/>
                </a:solidFill>
                <a:latin typeface="Merriweather"/>
                <a:ea typeface="Merriweather"/>
                <a:cs typeface="Merriweather"/>
                <a:sym typeface="Merriweather"/>
              </a:rPr>
              <a:t>www.IndigenousYouthServices.org</a:t>
            </a:r>
          </a:p>
        </p:txBody>
      </p:sp>
      <p:sp>
        <p:nvSpPr>
          <p:cNvPr name="TextBox 18" id="18"/>
          <p:cNvSpPr txBox="true"/>
          <p:nvPr/>
        </p:nvSpPr>
        <p:spPr>
          <a:xfrm rot="0">
            <a:off x="14348212" y="1061008"/>
            <a:ext cx="2213268" cy="316230"/>
          </a:xfrm>
          <a:prstGeom prst="rect">
            <a:avLst/>
          </a:prstGeom>
        </p:spPr>
        <p:txBody>
          <a:bodyPr anchor="t" rtlCol="false" tIns="0" lIns="0" bIns="0" rIns="0">
            <a:spAutoFit/>
          </a:bodyPr>
          <a:lstStyle/>
          <a:p>
            <a:pPr algn="l">
              <a:lnSpc>
                <a:spcPts val="2520"/>
              </a:lnSpc>
            </a:pPr>
            <a:r>
              <a:rPr lang="en-US" sz="1800">
                <a:solidFill>
                  <a:srgbClr val="294482"/>
                </a:solidFill>
                <a:latin typeface="Merriweather"/>
                <a:ea typeface="Merriweather"/>
                <a:cs typeface="Merriweather"/>
                <a:sym typeface="Merriweather"/>
              </a:rPr>
              <a:t>Trib</a:t>
            </a:r>
            <a:r>
              <a:rPr lang="en-US" sz="1800">
                <a:solidFill>
                  <a:srgbClr val="294482"/>
                </a:solidFill>
                <a:latin typeface="Merriweather"/>
                <a:ea typeface="Merriweather"/>
                <a:cs typeface="Merriweather"/>
                <a:sym typeface="Merriweather"/>
              </a:rPr>
              <a:t>al Presentation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098448" y="3460126"/>
            <a:ext cx="16278184" cy="944880"/>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The Caregiver Portal equips frontline staff, house managers, and behavioral teams with informed tools, cultural guidance, and ongoing support to ensure every youth receives consistent, individualized support. Designed to enhance teamwork and understanding, the portal creates a continuous circle of care that adapts and grows with the youth throughout their care journey.</a:t>
            </a:r>
          </a:p>
        </p:txBody>
      </p:sp>
      <p:sp>
        <p:nvSpPr>
          <p:cNvPr name="TextBox 10" id="10"/>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1" id="11"/>
          <p:cNvSpPr txBox="true"/>
          <p:nvPr/>
        </p:nvSpPr>
        <p:spPr>
          <a:xfrm rot="0">
            <a:off x="1028700" y="2142486"/>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Consistency</a:t>
            </a:r>
          </a:p>
        </p:txBody>
      </p:sp>
      <p:sp>
        <p:nvSpPr>
          <p:cNvPr name="TextBox 12" id="12"/>
          <p:cNvSpPr txBox="true"/>
          <p:nvPr/>
        </p:nvSpPr>
        <p:spPr>
          <a:xfrm rot="0">
            <a:off x="1098448" y="2978781"/>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Caregiver Portal Features </a:t>
            </a:r>
          </a:p>
        </p:txBody>
      </p:sp>
      <p:sp>
        <p:nvSpPr>
          <p:cNvPr name="Freeform 13" id="13"/>
          <p:cNvSpPr/>
          <p:nvPr/>
        </p:nvSpPr>
        <p:spPr>
          <a:xfrm flipH="false" flipV="false" rot="0">
            <a:off x="13749813" y="8525535"/>
            <a:ext cx="2329918" cy="1660067"/>
          </a:xfrm>
          <a:custGeom>
            <a:avLst/>
            <a:gdLst/>
            <a:ahLst/>
            <a:cxnLst/>
            <a:rect r="r" b="b" t="t" l="l"/>
            <a:pathLst>
              <a:path h="1660067" w="2329918">
                <a:moveTo>
                  <a:pt x="0" y="0"/>
                </a:moveTo>
                <a:lnTo>
                  <a:pt x="2329919" y="0"/>
                </a:lnTo>
                <a:lnTo>
                  <a:pt x="2329919" y="1660067"/>
                </a:lnTo>
                <a:lnTo>
                  <a:pt x="0" y="166006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2407833" y="6688455"/>
            <a:ext cx="2055201" cy="1844543"/>
          </a:xfrm>
          <a:custGeom>
            <a:avLst/>
            <a:gdLst/>
            <a:ahLst/>
            <a:cxnLst/>
            <a:rect r="r" b="b" t="t" l="l"/>
            <a:pathLst>
              <a:path h="1844543" w="2055201">
                <a:moveTo>
                  <a:pt x="0" y="0"/>
                </a:moveTo>
                <a:lnTo>
                  <a:pt x="2055201" y="0"/>
                </a:lnTo>
                <a:lnTo>
                  <a:pt x="2055201" y="1844543"/>
                </a:lnTo>
                <a:lnTo>
                  <a:pt x="0" y="18445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5847019" y="6724174"/>
            <a:ext cx="2287878" cy="1773106"/>
          </a:xfrm>
          <a:custGeom>
            <a:avLst/>
            <a:gdLst/>
            <a:ahLst/>
            <a:cxnLst/>
            <a:rect r="r" b="b" t="t" l="l"/>
            <a:pathLst>
              <a:path h="1773106" w="2287878">
                <a:moveTo>
                  <a:pt x="0" y="0"/>
                </a:moveTo>
                <a:lnTo>
                  <a:pt x="2287879" y="0"/>
                </a:lnTo>
                <a:lnTo>
                  <a:pt x="2287879" y="1773106"/>
                </a:lnTo>
                <a:lnTo>
                  <a:pt x="0" y="17731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3496044" y="6550145"/>
            <a:ext cx="2462122" cy="1947135"/>
          </a:xfrm>
          <a:custGeom>
            <a:avLst/>
            <a:gdLst/>
            <a:ahLst/>
            <a:cxnLst/>
            <a:rect r="r" b="b" t="t" l="l"/>
            <a:pathLst>
              <a:path h="1947135" w="2462122">
                <a:moveTo>
                  <a:pt x="0" y="0"/>
                </a:moveTo>
                <a:lnTo>
                  <a:pt x="2462122" y="0"/>
                </a:lnTo>
                <a:lnTo>
                  <a:pt x="2462122" y="1947135"/>
                </a:lnTo>
                <a:lnTo>
                  <a:pt x="0" y="1947135"/>
                </a:lnTo>
                <a:lnTo>
                  <a:pt x="0" y="0"/>
                </a:lnTo>
                <a:close/>
              </a:path>
            </a:pathLst>
          </a:custGeom>
          <a:blipFill>
            <a:blip r:embed="rId9">
              <a:extLst>
                <a:ext uri="{96DAC541-7B7A-43D3-8B79-37D633B846F1}">
                  <asvg:svgBlip xmlns:asvg="http://schemas.microsoft.com/office/drawing/2016/SVG/main" r:embed="rId10"/>
                </a:ext>
              </a:extLst>
            </a:blip>
            <a:stretch>
              <a:fillRect l="0" t="-26448" r="0" b="0"/>
            </a:stretch>
          </a:blipFill>
        </p:spPr>
      </p:sp>
      <p:sp>
        <p:nvSpPr>
          <p:cNvPr name="Freeform 17" id="17"/>
          <p:cNvSpPr/>
          <p:nvPr/>
        </p:nvSpPr>
        <p:spPr>
          <a:xfrm flipH="false" flipV="false" rot="0">
            <a:off x="9533250" y="6629022"/>
            <a:ext cx="2517193" cy="1963410"/>
          </a:xfrm>
          <a:custGeom>
            <a:avLst/>
            <a:gdLst/>
            <a:ahLst/>
            <a:cxnLst/>
            <a:rect r="r" b="b" t="t" l="l"/>
            <a:pathLst>
              <a:path h="1963410" w="2517193">
                <a:moveTo>
                  <a:pt x="0" y="0"/>
                </a:moveTo>
                <a:lnTo>
                  <a:pt x="2517193" y="0"/>
                </a:lnTo>
                <a:lnTo>
                  <a:pt x="2517193" y="1963410"/>
                </a:lnTo>
                <a:lnTo>
                  <a:pt x="0" y="196341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8" id="18"/>
          <p:cNvSpPr/>
          <p:nvPr/>
        </p:nvSpPr>
        <p:spPr>
          <a:xfrm flipH="false" flipV="false" rot="0">
            <a:off x="2270474" y="8626933"/>
            <a:ext cx="2329918" cy="1660067"/>
          </a:xfrm>
          <a:custGeom>
            <a:avLst/>
            <a:gdLst/>
            <a:ahLst/>
            <a:cxnLst/>
            <a:rect r="r" b="b" t="t" l="l"/>
            <a:pathLst>
              <a:path h="1660067" w="2329918">
                <a:moveTo>
                  <a:pt x="0" y="0"/>
                </a:moveTo>
                <a:lnTo>
                  <a:pt x="2329918" y="0"/>
                </a:lnTo>
                <a:lnTo>
                  <a:pt x="2329918" y="1660067"/>
                </a:lnTo>
                <a:lnTo>
                  <a:pt x="0" y="166006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9" id="19"/>
          <p:cNvSpPr/>
          <p:nvPr/>
        </p:nvSpPr>
        <p:spPr>
          <a:xfrm flipH="false" flipV="false" rot="0">
            <a:off x="5819925" y="8626933"/>
            <a:ext cx="2329918" cy="1660067"/>
          </a:xfrm>
          <a:custGeom>
            <a:avLst/>
            <a:gdLst/>
            <a:ahLst/>
            <a:cxnLst/>
            <a:rect r="r" b="b" t="t" l="l"/>
            <a:pathLst>
              <a:path h="1660067" w="2329918">
                <a:moveTo>
                  <a:pt x="0" y="0"/>
                </a:moveTo>
                <a:lnTo>
                  <a:pt x="2329918" y="0"/>
                </a:lnTo>
                <a:lnTo>
                  <a:pt x="2329918" y="1660067"/>
                </a:lnTo>
                <a:lnTo>
                  <a:pt x="0" y="166006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0" id="20"/>
          <p:cNvSpPr/>
          <p:nvPr/>
        </p:nvSpPr>
        <p:spPr>
          <a:xfrm flipH="false" flipV="false" rot="0">
            <a:off x="9720525" y="8626933"/>
            <a:ext cx="2329918" cy="1660067"/>
          </a:xfrm>
          <a:custGeom>
            <a:avLst/>
            <a:gdLst/>
            <a:ahLst/>
            <a:cxnLst/>
            <a:rect r="r" b="b" t="t" l="l"/>
            <a:pathLst>
              <a:path h="1660067" w="2329918">
                <a:moveTo>
                  <a:pt x="0" y="0"/>
                </a:moveTo>
                <a:lnTo>
                  <a:pt x="2329918" y="0"/>
                </a:lnTo>
                <a:lnTo>
                  <a:pt x="2329918" y="1660067"/>
                </a:lnTo>
                <a:lnTo>
                  <a:pt x="0" y="166006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1" id="21"/>
          <p:cNvGrpSpPr/>
          <p:nvPr/>
        </p:nvGrpSpPr>
        <p:grpSpPr>
          <a:xfrm rot="0">
            <a:off x="2208268" y="4983867"/>
            <a:ext cx="2454329" cy="1610654"/>
            <a:chOff x="0" y="0"/>
            <a:chExt cx="812800" cy="533400"/>
          </a:xfrm>
        </p:grpSpPr>
        <p:sp>
          <p:nvSpPr>
            <p:cNvPr name="Freeform 22" id="22"/>
            <p:cNvSpPr/>
            <p:nvPr/>
          </p:nvSpPr>
          <p:spPr>
            <a:xfrm flipH="false" flipV="false" rot="0">
              <a:off x="0" y="0"/>
              <a:ext cx="812800" cy="533400"/>
            </a:xfrm>
            <a:custGeom>
              <a:avLst/>
              <a:gdLst/>
              <a:ahLst/>
              <a:cxnLst/>
              <a:rect r="r" b="b" t="t" l="l"/>
              <a:pathLst>
                <a:path h="533400" w="81280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38100" cap="sq">
              <a:solidFill>
                <a:srgbClr val="000000"/>
              </a:solidFill>
              <a:prstDash val="solid"/>
              <a:miter/>
            </a:ln>
          </p:spPr>
        </p:sp>
        <p:sp>
          <p:nvSpPr>
            <p:cNvPr name="TextBox 23" id="23"/>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2831531" y="5352719"/>
            <a:ext cx="1207804" cy="1061358"/>
          </a:xfrm>
          <a:custGeom>
            <a:avLst/>
            <a:gdLst/>
            <a:ahLst/>
            <a:cxnLst/>
            <a:rect r="r" b="b" t="t" l="l"/>
            <a:pathLst>
              <a:path h="1061358" w="1207804">
                <a:moveTo>
                  <a:pt x="0" y="0"/>
                </a:moveTo>
                <a:lnTo>
                  <a:pt x="1207804" y="0"/>
                </a:lnTo>
                <a:lnTo>
                  <a:pt x="1207804" y="1061358"/>
                </a:lnTo>
                <a:lnTo>
                  <a:pt x="0" y="106135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25" id="25"/>
          <p:cNvGrpSpPr/>
          <p:nvPr/>
        </p:nvGrpSpPr>
        <p:grpSpPr>
          <a:xfrm rot="0">
            <a:off x="2934459" y="5505104"/>
            <a:ext cx="277160" cy="277160"/>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EFE"/>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28" id="28"/>
          <p:cNvSpPr/>
          <p:nvPr/>
        </p:nvSpPr>
        <p:spPr>
          <a:xfrm flipH="true" flipV="false" rot="-627752">
            <a:off x="4108924" y="6460234"/>
            <a:ext cx="1688682" cy="726133"/>
          </a:xfrm>
          <a:custGeom>
            <a:avLst/>
            <a:gdLst/>
            <a:ahLst/>
            <a:cxnLst/>
            <a:rect r="r" b="b" t="t" l="l"/>
            <a:pathLst>
              <a:path h="726133" w="1688682">
                <a:moveTo>
                  <a:pt x="1688681" y="0"/>
                </a:moveTo>
                <a:lnTo>
                  <a:pt x="0" y="0"/>
                </a:lnTo>
                <a:lnTo>
                  <a:pt x="0" y="726133"/>
                </a:lnTo>
                <a:lnTo>
                  <a:pt x="1688681" y="726133"/>
                </a:lnTo>
                <a:lnTo>
                  <a:pt x="1688681"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9" id="29"/>
          <p:cNvSpPr/>
          <p:nvPr/>
        </p:nvSpPr>
        <p:spPr>
          <a:xfrm flipH="true" flipV="false" rot="-627752">
            <a:off x="8113296" y="6460234"/>
            <a:ext cx="1688682" cy="726133"/>
          </a:xfrm>
          <a:custGeom>
            <a:avLst/>
            <a:gdLst/>
            <a:ahLst/>
            <a:cxnLst/>
            <a:rect r="r" b="b" t="t" l="l"/>
            <a:pathLst>
              <a:path h="726133" w="1688682">
                <a:moveTo>
                  <a:pt x="1688682" y="0"/>
                </a:moveTo>
                <a:lnTo>
                  <a:pt x="0" y="0"/>
                </a:lnTo>
                <a:lnTo>
                  <a:pt x="0" y="726133"/>
                </a:lnTo>
                <a:lnTo>
                  <a:pt x="1688682" y="726133"/>
                </a:lnTo>
                <a:lnTo>
                  <a:pt x="1688682"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0" id="30"/>
          <p:cNvSpPr/>
          <p:nvPr/>
        </p:nvSpPr>
        <p:spPr>
          <a:xfrm flipH="true" flipV="false" rot="-627752">
            <a:off x="11952240" y="6460234"/>
            <a:ext cx="1688682" cy="726133"/>
          </a:xfrm>
          <a:custGeom>
            <a:avLst/>
            <a:gdLst/>
            <a:ahLst/>
            <a:cxnLst/>
            <a:rect r="r" b="b" t="t" l="l"/>
            <a:pathLst>
              <a:path h="726133" w="1688682">
                <a:moveTo>
                  <a:pt x="1688682" y="0"/>
                </a:moveTo>
                <a:lnTo>
                  <a:pt x="0" y="0"/>
                </a:lnTo>
                <a:lnTo>
                  <a:pt x="0" y="726133"/>
                </a:lnTo>
                <a:lnTo>
                  <a:pt x="1688682" y="726133"/>
                </a:lnTo>
                <a:lnTo>
                  <a:pt x="1688682"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31" id="31"/>
          <p:cNvSpPr/>
          <p:nvPr/>
        </p:nvSpPr>
        <p:spPr>
          <a:xfrm flipH="false" flipV="false" rot="0">
            <a:off x="2849485" y="5473261"/>
            <a:ext cx="447109" cy="322375"/>
          </a:xfrm>
          <a:custGeom>
            <a:avLst/>
            <a:gdLst/>
            <a:ahLst/>
            <a:cxnLst/>
            <a:rect r="r" b="b" t="t" l="l"/>
            <a:pathLst>
              <a:path h="322375" w="447109">
                <a:moveTo>
                  <a:pt x="0" y="0"/>
                </a:moveTo>
                <a:lnTo>
                  <a:pt x="447109" y="0"/>
                </a:lnTo>
                <a:lnTo>
                  <a:pt x="447109" y="322375"/>
                </a:lnTo>
                <a:lnTo>
                  <a:pt x="0" y="322375"/>
                </a:lnTo>
                <a:lnTo>
                  <a:pt x="0" y="0"/>
                </a:lnTo>
                <a:close/>
              </a:path>
            </a:pathLst>
          </a:custGeom>
          <a:blipFill>
            <a:blip r:embed="rId23"/>
            <a:stretch>
              <a:fillRect l="0" t="0" r="0" b="-29446"/>
            </a:stretch>
          </a:blipFill>
        </p:spPr>
      </p:sp>
      <p:sp>
        <p:nvSpPr>
          <p:cNvPr name="TextBox 32" id="32"/>
          <p:cNvSpPr txBox="true"/>
          <p:nvPr/>
        </p:nvSpPr>
        <p:spPr>
          <a:xfrm rot="0">
            <a:off x="2314694" y="9046083"/>
            <a:ext cx="2241479" cy="812243"/>
          </a:xfrm>
          <a:prstGeom prst="rect">
            <a:avLst/>
          </a:prstGeom>
        </p:spPr>
        <p:txBody>
          <a:bodyPr anchor="t" rtlCol="false" tIns="0" lIns="0" bIns="0" rIns="0">
            <a:spAutoFit/>
          </a:bodyPr>
          <a:lstStyle/>
          <a:p>
            <a:pPr algn="ctr">
              <a:lnSpc>
                <a:spcPts val="3226"/>
              </a:lnSpc>
            </a:pPr>
            <a:r>
              <a:rPr lang="en-US" sz="2688" b="true">
                <a:solidFill>
                  <a:srgbClr val="222222"/>
                </a:solidFill>
                <a:latin typeface="Canva Sans Bold"/>
                <a:ea typeface="Canva Sans Bold"/>
                <a:cs typeface="Canva Sans Bold"/>
                <a:sym typeface="Canva Sans Bold"/>
              </a:rPr>
              <a:t>Treatment Facilities </a:t>
            </a:r>
          </a:p>
        </p:txBody>
      </p:sp>
      <p:sp>
        <p:nvSpPr>
          <p:cNvPr name="TextBox 33" id="33"/>
          <p:cNvSpPr txBox="true"/>
          <p:nvPr/>
        </p:nvSpPr>
        <p:spPr>
          <a:xfrm rot="0">
            <a:off x="5819925" y="9046083"/>
            <a:ext cx="2241479" cy="812243"/>
          </a:xfrm>
          <a:prstGeom prst="rect">
            <a:avLst/>
          </a:prstGeom>
        </p:spPr>
        <p:txBody>
          <a:bodyPr anchor="t" rtlCol="false" tIns="0" lIns="0" bIns="0" rIns="0">
            <a:spAutoFit/>
          </a:bodyPr>
          <a:lstStyle/>
          <a:p>
            <a:pPr algn="ctr">
              <a:lnSpc>
                <a:spcPts val="3226"/>
              </a:lnSpc>
            </a:pPr>
            <a:r>
              <a:rPr lang="en-US" sz="2688" b="true">
                <a:solidFill>
                  <a:srgbClr val="222222"/>
                </a:solidFill>
                <a:latin typeface="Canva Sans Bold"/>
                <a:ea typeface="Canva Sans Bold"/>
                <a:cs typeface="Canva Sans Bold"/>
                <a:sym typeface="Canva Sans Bold"/>
              </a:rPr>
              <a:t>Group </a:t>
            </a:r>
          </a:p>
          <a:p>
            <a:pPr algn="ctr">
              <a:lnSpc>
                <a:spcPts val="3226"/>
              </a:lnSpc>
            </a:pPr>
            <a:r>
              <a:rPr lang="en-US" sz="2688" b="true">
                <a:solidFill>
                  <a:srgbClr val="222222"/>
                </a:solidFill>
                <a:latin typeface="Canva Sans Bold"/>
                <a:ea typeface="Canva Sans Bold"/>
                <a:cs typeface="Canva Sans Bold"/>
                <a:sym typeface="Canva Sans Bold"/>
              </a:rPr>
              <a:t>Home</a:t>
            </a:r>
            <a:r>
              <a:rPr lang="en-US" sz="2688">
                <a:solidFill>
                  <a:srgbClr val="222222"/>
                </a:solidFill>
                <a:latin typeface="Canva Sans"/>
                <a:ea typeface="Canva Sans"/>
                <a:cs typeface="Canva Sans"/>
                <a:sym typeface="Canva Sans"/>
              </a:rPr>
              <a:t> </a:t>
            </a:r>
          </a:p>
        </p:txBody>
      </p:sp>
      <p:sp>
        <p:nvSpPr>
          <p:cNvPr name="TextBox 34" id="34"/>
          <p:cNvSpPr txBox="true"/>
          <p:nvPr/>
        </p:nvSpPr>
        <p:spPr>
          <a:xfrm rot="0">
            <a:off x="9687387" y="9046083"/>
            <a:ext cx="2241479" cy="812243"/>
          </a:xfrm>
          <a:prstGeom prst="rect">
            <a:avLst/>
          </a:prstGeom>
        </p:spPr>
        <p:txBody>
          <a:bodyPr anchor="t" rtlCol="false" tIns="0" lIns="0" bIns="0" rIns="0">
            <a:spAutoFit/>
          </a:bodyPr>
          <a:lstStyle/>
          <a:p>
            <a:pPr algn="ctr">
              <a:lnSpc>
                <a:spcPts val="3226"/>
              </a:lnSpc>
            </a:pPr>
            <a:r>
              <a:rPr lang="en-US" sz="2688" b="true">
                <a:solidFill>
                  <a:srgbClr val="222222"/>
                </a:solidFill>
                <a:latin typeface="Canva Sans Bold"/>
                <a:ea typeface="Canva Sans Bold"/>
                <a:cs typeface="Canva Sans Bold"/>
                <a:sym typeface="Canva Sans Bold"/>
              </a:rPr>
              <a:t>Foster   Home</a:t>
            </a:r>
          </a:p>
        </p:txBody>
      </p:sp>
      <p:sp>
        <p:nvSpPr>
          <p:cNvPr name="TextBox 35" id="35"/>
          <p:cNvSpPr txBox="true"/>
          <p:nvPr/>
        </p:nvSpPr>
        <p:spPr>
          <a:xfrm rot="0">
            <a:off x="13749813" y="8969400"/>
            <a:ext cx="2241479" cy="812243"/>
          </a:xfrm>
          <a:prstGeom prst="rect">
            <a:avLst/>
          </a:prstGeom>
        </p:spPr>
        <p:txBody>
          <a:bodyPr anchor="t" rtlCol="false" tIns="0" lIns="0" bIns="0" rIns="0">
            <a:spAutoFit/>
          </a:bodyPr>
          <a:lstStyle/>
          <a:p>
            <a:pPr algn="ctr">
              <a:lnSpc>
                <a:spcPts val="3226"/>
              </a:lnSpc>
            </a:pPr>
            <a:r>
              <a:rPr lang="en-US" sz="2688" b="true">
                <a:solidFill>
                  <a:srgbClr val="222222"/>
                </a:solidFill>
                <a:latin typeface="Canva Sans Bold"/>
                <a:ea typeface="Canva Sans Bold"/>
                <a:cs typeface="Canva Sans Bold"/>
                <a:sym typeface="Canva Sans Bold"/>
              </a:rPr>
              <a:t>Back </a:t>
            </a:r>
          </a:p>
          <a:p>
            <a:pPr algn="ctr">
              <a:lnSpc>
                <a:spcPts val="3226"/>
              </a:lnSpc>
            </a:pPr>
            <a:r>
              <a:rPr lang="en-US" sz="2688" b="true">
                <a:solidFill>
                  <a:srgbClr val="222222"/>
                </a:solidFill>
                <a:latin typeface="Canva Sans Bold"/>
                <a:ea typeface="Canva Sans Bold"/>
                <a:cs typeface="Canva Sans Bold"/>
                <a:sym typeface="Canva Sans Bold"/>
              </a:rPr>
              <a:t>Home</a:t>
            </a:r>
          </a:p>
        </p:txBody>
      </p:sp>
      <p:grpSp>
        <p:nvGrpSpPr>
          <p:cNvPr name="Group 36" id="36"/>
          <p:cNvGrpSpPr/>
          <p:nvPr/>
        </p:nvGrpSpPr>
        <p:grpSpPr>
          <a:xfrm rot="0">
            <a:off x="5763794" y="4939491"/>
            <a:ext cx="2454329" cy="1610654"/>
            <a:chOff x="0" y="0"/>
            <a:chExt cx="812800" cy="533400"/>
          </a:xfrm>
        </p:grpSpPr>
        <p:sp>
          <p:nvSpPr>
            <p:cNvPr name="Freeform 37" id="37"/>
            <p:cNvSpPr/>
            <p:nvPr/>
          </p:nvSpPr>
          <p:spPr>
            <a:xfrm flipH="false" flipV="false" rot="0">
              <a:off x="0" y="0"/>
              <a:ext cx="812800" cy="533400"/>
            </a:xfrm>
            <a:custGeom>
              <a:avLst/>
              <a:gdLst/>
              <a:ahLst/>
              <a:cxnLst/>
              <a:rect r="r" b="b" t="t" l="l"/>
              <a:pathLst>
                <a:path h="533400" w="81280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38100" cap="sq">
              <a:solidFill>
                <a:srgbClr val="000000"/>
              </a:solidFill>
              <a:prstDash val="solid"/>
              <a:miter/>
            </a:ln>
          </p:spPr>
        </p:sp>
        <p:sp>
          <p:nvSpPr>
            <p:cNvPr name="TextBox 38" id="38"/>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39" id="39"/>
          <p:cNvSpPr/>
          <p:nvPr/>
        </p:nvSpPr>
        <p:spPr>
          <a:xfrm flipH="false" flipV="false" rot="0">
            <a:off x="6387056" y="5308344"/>
            <a:ext cx="1207804" cy="1061358"/>
          </a:xfrm>
          <a:custGeom>
            <a:avLst/>
            <a:gdLst/>
            <a:ahLst/>
            <a:cxnLst/>
            <a:rect r="r" b="b" t="t" l="l"/>
            <a:pathLst>
              <a:path h="1061358" w="1207804">
                <a:moveTo>
                  <a:pt x="0" y="0"/>
                </a:moveTo>
                <a:lnTo>
                  <a:pt x="1207804" y="0"/>
                </a:lnTo>
                <a:lnTo>
                  <a:pt x="1207804" y="1061358"/>
                </a:lnTo>
                <a:lnTo>
                  <a:pt x="0" y="106135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40" id="40"/>
          <p:cNvGrpSpPr/>
          <p:nvPr/>
        </p:nvGrpSpPr>
        <p:grpSpPr>
          <a:xfrm rot="0">
            <a:off x="6489985" y="5460729"/>
            <a:ext cx="277160" cy="277160"/>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EFE"/>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43" id="43"/>
          <p:cNvSpPr/>
          <p:nvPr/>
        </p:nvSpPr>
        <p:spPr>
          <a:xfrm flipH="false" flipV="false" rot="0">
            <a:off x="6405010" y="5428886"/>
            <a:ext cx="447109" cy="322375"/>
          </a:xfrm>
          <a:custGeom>
            <a:avLst/>
            <a:gdLst/>
            <a:ahLst/>
            <a:cxnLst/>
            <a:rect r="r" b="b" t="t" l="l"/>
            <a:pathLst>
              <a:path h="322375" w="447109">
                <a:moveTo>
                  <a:pt x="0" y="0"/>
                </a:moveTo>
                <a:lnTo>
                  <a:pt x="447109" y="0"/>
                </a:lnTo>
                <a:lnTo>
                  <a:pt x="447109" y="322374"/>
                </a:lnTo>
                <a:lnTo>
                  <a:pt x="0" y="322374"/>
                </a:lnTo>
                <a:lnTo>
                  <a:pt x="0" y="0"/>
                </a:lnTo>
                <a:close/>
              </a:path>
            </a:pathLst>
          </a:custGeom>
          <a:blipFill>
            <a:blip r:embed="rId23"/>
            <a:stretch>
              <a:fillRect l="0" t="0" r="0" b="-29446"/>
            </a:stretch>
          </a:blipFill>
        </p:spPr>
      </p:sp>
      <p:grpSp>
        <p:nvGrpSpPr>
          <p:cNvPr name="Group 44" id="44"/>
          <p:cNvGrpSpPr/>
          <p:nvPr/>
        </p:nvGrpSpPr>
        <p:grpSpPr>
          <a:xfrm rot="0">
            <a:off x="9658319" y="4932563"/>
            <a:ext cx="2454329" cy="1610654"/>
            <a:chOff x="0" y="0"/>
            <a:chExt cx="812800" cy="533400"/>
          </a:xfrm>
        </p:grpSpPr>
        <p:sp>
          <p:nvSpPr>
            <p:cNvPr name="Freeform 45" id="45"/>
            <p:cNvSpPr/>
            <p:nvPr/>
          </p:nvSpPr>
          <p:spPr>
            <a:xfrm flipH="false" flipV="false" rot="0">
              <a:off x="0" y="0"/>
              <a:ext cx="812800" cy="533400"/>
            </a:xfrm>
            <a:custGeom>
              <a:avLst/>
              <a:gdLst/>
              <a:ahLst/>
              <a:cxnLst/>
              <a:rect r="r" b="b" t="t" l="l"/>
              <a:pathLst>
                <a:path h="533400" w="81280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38100" cap="sq">
              <a:solidFill>
                <a:srgbClr val="000000"/>
              </a:solidFill>
              <a:prstDash val="solid"/>
              <a:miter/>
            </a:ln>
          </p:spPr>
        </p:sp>
        <p:sp>
          <p:nvSpPr>
            <p:cNvPr name="TextBox 46" id="46"/>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47" id="47"/>
          <p:cNvSpPr/>
          <p:nvPr/>
        </p:nvSpPr>
        <p:spPr>
          <a:xfrm flipH="false" flipV="false" rot="0">
            <a:off x="10281582" y="5301416"/>
            <a:ext cx="1207804" cy="1061358"/>
          </a:xfrm>
          <a:custGeom>
            <a:avLst/>
            <a:gdLst/>
            <a:ahLst/>
            <a:cxnLst/>
            <a:rect r="r" b="b" t="t" l="l"/>
            <a:pathLst>
              <a:path h="1061358" w="1207804">
                <a:moveTo>
                  <a:pt x="0" y="0"/>
                </a:moveTo>
                <a:lnTo>
                  <a:pt x="1207804" y="0"/>
                </a:lnTo>
                <a:lnTo>
                  <a:pt x="1207804" y="1061358"/>
                </a:lnTo>
                <a:lnTo>
                  <a:pt x="0" y="106135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48" id="48"/>
          <p:cNvGrpSpPr/>
          <p:nvPr/>
        </p:nvGrpSpPr>
        <p:grpSpPr>
          <a:xfrm rot="0">
            <a:off x="10384510" y="5453801"/>
            <a:ext cx="277160" cy="277160"/>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EFE"/>
            </a:solidFill>
          </p:spPr>
        </p:sp>
        <p:sp>
          <p:nvSpPr>
            <p:cNvPr name="TextBox 50" id="50"/>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1" id="51"/>
          <p:cNvSpPr/>
          <p:nvPr/>
        </p:nvSpPr>
        <p:spPr>
          <a:xfrm flipH="false" flipV="false" rot="0">
            <a:off x="10299536" y="5421957"/>
            <a:ext cx="447109" cy="322375"/>
          </a:xfrm>
          <a:custGeom>
            <a:avLst/>
            <a:gdLst/>
            <a:ahLst/>
            <a:cxnLst/>
            <a:rect r="r" b="b" t="t" l="l"/>
            <a:pathLst>
              <a:path h="322375" w="447109">
                <a:moveTo>
                  <a:pt x="0" y="0"/>
                </a:moveTo>
                <a:lnTo>
                  <a:pt x="447109" y="0"/>
                </a:lnTo>
                <a:lnTo>
                  <a:pt x="447109" y="322375"/>
                </a:lnTo>
                <a:lnTo>
                  <a:pt x="0" y="322375"/>
                </a:lnTo>
                <a:lnTo>
                  <a:pt x="0" y="0"/>
                </a:lnTo>
                <a:close/>
              </a:path>
            </a:pathLst>
          </a:custGeom>
          <a:blipFill>
            <a:blip r:embed="rId23"/>
            <a:stretch>
              <a:fillRect l="0" t="0" r="0" b="-29446"/>
            </a:stretch>
          </a:blipFill>
        </p:spPr>
      </p:sp>
      <p:grpSp>
        <p:nvGrpSpPr>
          <p:cNvPr name="Group 52" id="52"/>
          <p:cNvGrpSpPr/>
          <p:nvPr/>
        </p:nvGrpSpPr>
        <p:grpSpPr>
          <a:xfrm rot="0">
            <a:off x="13473812" y="4901063"/>
            <a:ext cx="2454329" cy="1610654"/>
            <a:chOff x="0" y="0"/>
            <a:chExt cx="812800" cy="533400"/>
          </a:xfrm>
        </p:grpSpPr>
        <p:sp>
          <p:nvSpPr>
            <p:cNvPr name="Freeform 53" id="53"/>
            <p:cNvSpPr/>
            <p:nvPr/>
          </p:nvSpPr>
          <p:spPr>
            <a:xfrm flipH="false" flipV="false" rot="0">
              <a:off x="0" y="0"/>
              <a:ext cx="812800" cy="533400"/>
            </a:xfrm>
            <a:custGeom>
              <a:avLst/>
              <a:gdLst/>
              <a:ahLst/>
              <a:cxnLst/>
              <a:rect r="r" b="b" t="t" l="l"/>
              <a:pathLst>
                <a:path h="533400" w="812800">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38100" cap="sq">
              <a:solidFill>
                <a:srgbClr val="000000"/>
              </a:solidFill>
              <a:prstDash val="solid"/>
              <a:miter/>
            </a:ln>
          </p:spPr>
        </p:sp>
        <p:sp>
          <p:nvSpPr>
            <p:cNvPr name="TextBox 54" id="54"/>
            <p:cNvSpPr txBox="true"/>
            <p:nvPr/>
          </p:nvSpPr>
          <p:spPr>
            <a:xfrm>
              <a:off x="38100" y="50800"/>
              <a:ext cx="736600" cy="406400"/>
            </a:xfrm>
            <a:prstGeom prst="rect">
              <a:avLst/>
            </a:prstGeom>
          </p:spPr>
          <p:txBody>
            <a:bodyPr anchor="ctr" rtlCol="false" tIns="50800" lIns="50800" bIns="50800" rIns="50800"/>
            <a:lstStyle/>
            <a:p>
              <a:pPr algn="ctr">
                <a:lnSpc>
                  <a:spcPts val="2659"/>
                </a:lnSpc>
              </a:pPr>
            </a:p>
          </p:txBody>
        </p:sp>
      </p:grpSp>
      <p:sp>
        <p:nvSpPr>
          <p:cNvPr name="Freeform 55" id="55"/>
          <p:cNvSpPr/>
          <p:nvPr/>
        </p:nvSpPr>
        <p:spPr>
          <a:xfrm flipH="false" flipV="false" rot="0">
            <a:off x="14097075" y="5269916"/>
            <a:ext cx="1207804" cy="1061358"/>
          </a:xfrm>
          <a:custGeom>
            <a:avLst/>
            <a:gdLst/>
            <a:ahLst/>
            <a:cxnLst/>
            <a:rect r="r" b="b" t="t" l="l"/>
            <a:pathLst>
              <a:path h="1061358" w="1207804">
                <a:moveTo>
                  <a:pt x="0" y="0"/>
                </a:moveTo>
                <a:lnTo>
                  <a:pt x="1207804" y="0"/>
                </a:lnTo>
                <a:lnTo>
                  <a:pt x="1207804" y="1061358"/>
                </a:lnTo>
                <a:lnTo>
                  <a:pt x="0" y="1061358"/>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56" id="56"/>
          <p:cNvGrpSpPr/>
          <p:nvPr/>
        </p:nvGrpSpPr>
        <p:grpSpPr>
          <a:xfrm rot="0">
            <a:off x="14200003" y="5422301"/>
            <a:ext cx="277160" cy="277160"/>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EFE"/>
            </a:solidFill>
          </p:spPr>
        </p:sp>
        <p:sp>
          <p:nvSpPr>
            <p:cNvPr name="TextBox 58" id="58"/>
            <p:cNvSpPr txBox="true"/>
            <p:nvPr/>
          </p:nvSpPr>
          <p:spPr>
            <a:xfrm>
              <a:off x="76200" y="38100"/>
              <a:ext cx="660400" cy="698500"/>
            </a:xfrm>
            <a:prstGeom prst="rect">
              <a:avLst/>
            </a:prstGeom>
          </p:spPr>
          <p:txBody>
            <a:bodyPr anchor="ctr" rtlCol="false" tIns="50800" lIns="50800" bIns="50800" rIns="50800"/>
            <a:lstStyle/>
            <a:p>
              <a:pPr algn="ctr">
                <a:lnSpc>
                  <a:spcPts val="2659"/>
                </a:lnSpc>
                <a:spcBef>
                  <a:spcPct val="0"/>
                </a:spcBef>
              </a:pPr>
            </a:p>
          </p:txBody>
        </p:sp>
      </p:grpSp>
      <p:sp>
        <p:nvSpPr>
          <p:cNvPr name="Freeform 59" id="59"/>
          <p:cNvSpPr/>
          <p:nvPr/>
        </p:nvSpPr>
        <p:spPr>
          <a:xfrm flipH="false" flipV="false" rot="0">
            <a:off x="14115029" y="5390458"/>
            <a:ext cx="447109" cy="322375"/>
          </a:xfrm>
          <a:custGeom>
            <a:avLst/>
            <a:gdLst/>
            <a:ahLst/>
            <a:cxnLst/>
            <a:rect r="r" b="b" t="t" l="l"/>
            <a:pathLst>
              <a:path h="322375" w="447109">
                <a:moveTo>
                  <a:pt x="0" y="0"/>
                </a:moveTo>
                <a:lnTo>
                  <a:pt x="447109" y="0"/>
                </a:lnTo>
                <a:lnTo>
                  <a:pt x="447109" y="322374"/>
                </a:lnTo>
                <a:lnTo>
                  <a:pt x="0" y="322374"/>
                </a:lnTo>
                <a:lnTo>
                  <a:pt x="0" y="0"/>
                </a:lnTo>
                <a:close/>
              </a:path>
            </a:pathLst>
          </a:custGeom>
          <a:blipFill>
            <a:blip r:embed="rId23"/>
            <a:stretch>
              <a:fillRect l="0" t="0" r="0" b="-29446"/>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0" id="10"/>
          <p:cNvSpPr txBox="true"/>
          <p:nvPr/>
        </p:nvSpPr>
        <p:spPr>
          <a:xfrm rot="0">
            <a:off x="5484225" y="2153418"/>
            <a:ext cx="8701248"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Crisis Support Implementation  </a:t>
            </a:r>
          </a:p>
        </p:txBody>
      </p:sp>
      <p:grpSp>
        <p:nvGrpSpPr>
          <p:cNvPr name="Group 11" id="11"/>
          <p:cNvGrpSpPr/>
          <p:nvPr/>
        </p:nvGrpSpPr>
        <p:grpSpPr>
          <a:xfrm rot="0">
            <a:off x="1028700" y="4031642"/>
            <a:ext cx="265588" cy="26558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482"/>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grpSp>
        <p:nvGrpSpPr>
          <p:cNvPr name="Group 14" id="14"/>
          <p:cNvGrpSpPr/>
          <p:nvPr/>
        </p:nvGrpSpPr>
        <p:grpSpPr>
          <a:xfrm rot="0">
            <a:off x="1028700" y="5443499"/>
            <a:ext cx="265588" cy="26558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482"/>
            </a:solidFill>
          </p:spPr>
        </p:sp>
        <p:sp>
          <p:nvSpPr>
            <p:cNvPr name="TextBox 16" id="16"/>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10583204" y="3994316"/>
            <a:ext cx="265588" cy="26558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482"/>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sp>
        <p:nvSpPr>
          <p:cNvPr name="TextBox 20" id="20"/>
          <p:cNvSpPr txBox="true"/>
          <p:nvPr/>
        </p:nvSpPr>
        <p:spPr>
          <a:xfrm rot="0">
            <a:off x="1572224" y="3956085"/>
            <a:ext cx="7481929" cy="331116"/>
          </a:xfrm>
          <a:prstGeom prst="rect">
            <a:avLst/>
          </a:prstGeom>
        </p:spPr>
        <p:txBody>
          <a:bodyPr anchor="t" rtlCol="false" tIns="0" lIns="0" bIns="0" rIns="0">
            <a:spAutoFit/>
          </a:bodyPr>
          <a:lstStyle/>
          <a:p>
            <a:pPr algn="l">
              <a:lnSpc>
                <a:spcPts val="2749"/>
              </a:lnSpc>
            </a:pPr>
            <a:r>
              <a:rPr lang="en-US" sz="1963" b="true">
                <a:solidFill>
                  <a:srgbClr val="294482"/>
                </a:solidFill>
                <a:latin typeface="Merriweather Bold"/>
                <a:ea typeface="Merriweather Bold"/>
                <a:cs typeface="Merriweather Bold"/>
                <a:sym typeface="Merriweather Bold"/>
              </a:rPr>
              <a:t>Individualized Plans </a:t>
            </a:r>
          </a:p>
        </p:txBody>
      </p:sp>
      <p:sp>
        <p:nvSpPr>
          <p:cNvPr name="TextBox 21" id="21"/>
          <p:cNvSpPr txBox="true"/>
          <p:nvPr/>
        </p:nvSpPr>
        <p:spPr>
          <a:xfrm rot="0">
            <a:off x="1572224" y="5369031"/>
            <a:ext cx="7005273" cy="331116"/>
          </a:xfrm>
          <a:prstGeom prst="rect">
            <a:avLst/>
          </a:prstGeom>
        </p:spPr>
        <p:txBody>
          <a:bodyPr anchor="t" rtlCol="false" tIns="0" lIns="0" bIns="0" rIns="0">
            <a:spAutoFit/>
          </a:bodyPr>
          <a:lstStyle/>
          <a:p>
            <a:pPr algn="l">
              <a:lnSpc>
                <a:spcPts val="2749"/>
              </a:lnSpc>
            </a:pPr>
            <a:r>
              <a:rPr lang="en-US" sz="1963" b="true">
                <a:solidFill>
                  <a:srgbClr val="294482"/>
                </a:solidFill>
                <a:latin typeface="Merriweather Bold"/>
                <a:ea typeface="Merriweather Bold"/>
                <a:cs typeface="Merriweather Bold"/>
                <a:sym typeface="Merriweather Bold"/>
              </a:rPr>
              <a:t>Community Contracts </a:t>
            </a:r>
          </a:p>
        </p:txBody>
      </p:sp>
      <p:sp>
        <p:nvSpPr>
          <p:cNvPr name="TextBox 22" id="22"/>
          <p:cNvSpPr txBox="true"/>
          <p:nvPr/>
        </p:nvSpPr>
        <p:spPr>
          <a:xfrm rot="0">
            <a:off x="11126729" y="3920939"/>
            <a:ext cx="4980880" cy="331116"/>
          </a:xfrm>
          <a:prstGeom prst="rect">
            <a:avLst/>
          </a:prstGeom>
        </p:spPr>
        <p:txBody>
          <a:bodyPr anchor="t" rtlCol="false" tIns="0" lIns="0" bIns="0" rIns="0">
            <a:spAutoFit/>
          </a:bodyPr>
          <a:lstStyle/>
          <a:p>
            <a:pPr algn="l">
              <a:lnSpc>
                <a:spcPts val="2749"/>
              </a:lnSpc>
            </a:pPr>
            <a:r>
              <a:rPr lang="en-US" sz="1963" b="true">
                <a:solidFill>
                  <a:srgbClr val="294482"/>
                </a:solidFill>
                <a:latin typeface="Merriweather Bold"/>
                <a:ea typeface="Merriweather Bold"/>
                <a:cs typeface="Merriweather Bold"/>
                <a:sym typeface="Merriweather Bold"/>
              </a:rPr>
              <a:t>Network Model</a:t>
            </a:r>
          </a:p>
        </p:txBody>
      </p:sp>
      <p:sp>
        <p:nvSpPr>
          <p:cNvPr name="TextBox 23" id="23"/>
          <p:cNvSpPr txBox="true"/>
          <p:nvPr/>
        </p:nvSpPr>
        <p:spPr>
          <a:xfrm rot="0">
            <a:off x="1572224" y="5795397"/>
            <a:ext cx="8262625" cy="2388461"/>
          </a:xfrm>
          <a:prstGeom prst="rect">
            <a:avLst/>
          </a:prstGeom>
        </p:spPr>
        <p:txBody>
          <a:bodyPr anchor="t" rtlCol="false" tIns="0" lIns="0" bIns="0" rIns="0">
            <a:spAutoFit/>
          </a:bodyPr>
          <a:lstStyle/>
          <a:p>
            <a:pPr algn="l">
              <a:lnSpc>
                <a:spcPts val="2749"/>
              </a:lnSpc>
            </a:pPr>
            <a:r>
              <a:rPr lang="en-US" sz="1963">
                <a:solidFill>
                  <a:srgbClr val="294482"/>
                </a:solidFill>
                <a:latin typeface="Merriweather"/>
                <a:ea typeface="Merriweather"/>
                <a:cs typeface="Merriweather"/>
                <a:sym typeface="Merriweather"/>
              </a:rPr>
              <a:t>We offer the ability to develop Crisis Response Service contracts that are fully customized to the unique needs, priorities, and capacity of each community. These contracts can be established on a quarterly or annual basis and are designed to ensure reliable, on-demand access to high-quality crisis intervention and stabilization services.</a:t>
            </a:r>
          </a:p>
          <a:p>
            <a:pPr algn="l">
              <a:lnSpc>
                <a:spcPts val="2749"/>
              </a:lnSpc>
            </a:pPr>
          </a:p>
        </p:txBody>
      </p:sp>
      <p:sp>
        <p:nvSpPr>
          <p:cNvPr name="TextBox 24" id="24"/>
          <p:cNvSpPr txBox="true"/>
          <p:nvPr/>
        </p:nvSpPr>
        <p:spPr>
          <a:xfrm rot="0">
            <a:off x="11126729" y="4390234"/>
            <a:ext cx="7005273" cy="3760025"/>
          </a:xfrm>
          <a:prstGeom prst="rect">
            <a:avLst/>
          </a:prstGeom>
        </p:spPr>
        <p:txBody>
          <a:bodyPr anchor="t" rtlCol="false" tIns="0" lIns="0" bIns="0" rIns="0">
            <a:spAutoFit/>
          </a:bodyPr>
          <a:lstStyle/>
          <a:p>
            <a:pPr algn="l">
              <a:lnSpc>
                <a:spcPts val="2749"/>
              </a:lnSpc>
            </a:pPr>
            <a:r>
              <a:rPr lang="en-US" sz="1963">
                <a:solidFill>
                  <a:srgbClr val="294482"/>
                </a:solidFill>
                <a:latin typeface="Merriweather"/>
                <a:ea typeface="Merriweather"/>
                <a:cs typeface="Merriweather"/>
                <a:sym typeface="Merriweather"/>
              </a:rPr>
              <a:t>In situations where multiple youth are receiving In-Person Support within the same driving radius, we can extend Crisis Team access to each youth for a small additional daily fee. </a:t>
            </a:r>
          </a:p>
          <a:p>
            <a:pPr algn="l">
              <a:lnSpc>
                <a:spcPts val="2749"/>
              </a:lnSpc>
            </a:pPr>
          </a:p>
          <a:p>
            <a:pPr algn="l">
              <a:lnSpc>
                <a:spcPts val="2749"/>
              </a:lnSpc>
            </a:pPr>
            <a:r>
              <a:rPr lang="en-US" sz="1963">
                <a:solidFill>
                  <a:srgbClr val="294482"/>
                </a:solidFill>
                <a:latin typeface="Merriweather"/>
                <a:ea typeface="Merriweather"/>
                <a:cs typeface="Merriweather"/>
                <a:sym typeface="Merriweather"/>
              </a:rPr>
              <a:t>This option allows our Crisis Team to provide rapid on-site response, immediate stabilization, and added oversight for all youth within that shared service area. It is a cost-effective way to enhance safety, strengthen continuity of care, and ensure timely support whenever unexpected situations arise.</a:t>
            </a:r>
          </a:p>
        </p:txBody>
      </p:sp>
      <p:sp>
        <p:nvSpPr>
          <p:cNvPr name="TextBox 25" id="25"/>
          <p:cNvSpPr txBox="true"/>
          <p:nvPr/>
        </p:nvSpPr>
        <p:spPr>
          <a:xfrm rot="0">
            <a:off x="1161494" y="3208788"/>
            <a:ext cx="7601363" cy="414412"/>
          </a:xfrm>
          <a:prstGeom prst="rect">
            <a:avLst/>
          </a:prstGeom>
        </p:spPr>
        <p:txBody>
          <a:bodyPr anchor="t" rtlCol="false" tIns="0" lIns="0" bIns="0" rIns="0">
            <a:spAutoFit/>
          </a:bodyPr>
          <a:lstStyle/>
          <a:p>
            <a:pPr algn="l">
              <a:lnSpc>
                <a:spcPts val="3054"/>
              </a:lnSpc>
            </a:pPr>
            <a:r>
              <a:rPr lang="en-US" sz="3054">
                <a:solidFill>
                  <a:srgbClr val="486DA2"/>
                </a:solidFill>
                <a:latin typeface="Roboto"/>
                <a:ea typeface="Roboto"/>
                <a:cs typeface="Roboto"/>
                <a:sym typeface="Roboto"/>
              </a:rPr>
              <a:t>Options </a:t>
            </a:r>
          </a:p>
        </p:txBody>
      </p:sp>
      <p:sp>
        <p:nvSpPr>
          <p:cNvPr name="TextBox 26" id="26"/>
          <p:cNvSpPr txBox="true"/>
          <p:nvPr/>
        </p:nvSpPr>
        <p:spPr>
          <a:xfrm rot="0">
            <a:off x="1572224" y="4380700"/>
            <a:ext cx="6060675" cy="674007"/>
          </a:xfrm>
          <a:prstGeom prst="rect">
            <a:avLst/>
          </a:prstGeom>
        </p:spPr>
        <p:txBody>
          <a:bodyPr anchor="t" rtlCol="false" tIns="0" lIns="0" bIns="0" rIns="0">
            <a:spAutoFit/>
          </a:bodyPr>
          <a:lstStyle/>
          <a:p>
            <a:pPr algn="l">
              <a:lnSpc>
                <a:spcPts val="2749"/>
              </a:lnSpc>
            </a:pPr>
            <a:r>
              <a:rPr lang="en-US" sz="1963">
                <a:solidFill>
                  <a:srgbClr val="294482"/>
                </a:solidFill>
                <a:latin typeface="Merriweather"/>
                <a:ea typeface="Merriweather"/>
                <a:cs typeface="Merriweather"/>
                <a:sym typeface="Merriweather"/>
              </a:rPr>
              <a:t>Contracts for specific youth/families are provided on a case-by-case basis.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0" id="10"/>
          <p:cNvSpPr txBox="true"/>
          <p:nvPr/>
        </p:nvSpPr>
        <p:spPr>
          <a:xfrm rot="0">
            <a:off x="5484225" y="2153418"/>
            <a:ext cx="8701248"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Crisis Support Implementation  </a:t>
            </a:r>
          </a:p>
        </p:txBody>
      </p:sp>
      <p:grpSp>
        <p:nvGrpSpPr>
          <p:cNvPr name="Group 11" id="11"/>
          <p:cNvGrpSpPr/>
          <p:nvPr/>
        </p:nvGrpSpPr>
        <p:grpSpPr>
          <a:xfrm rot="0">
            <a:off x="1028700" y="4031642"/>
            <a:ext cx="265588" cy="26558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482"/>
            </a:soli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sp>
        <p:nvSpPr>
          <p:cNvPr name="TextBox 14" id="14"/>
          <p:cNvSpPr txBox="true"/>
          <p:nvPr/>
        </p:nvSpPr>
        <p:spPr>
          <a:xfrm rot="0">
            <a:off x="1572224" y="3956085"/>
            <a:ext cx="2735128" cy="331116"/>
          </a:xfrm>
          <a:prstGeom prst="rect">
            <a:avLst/>
          </a:prstGeom>
        </p:spPr>
        <p:txBody>
          <a:bodyPr anchor="t" rtlCol="false" tIns="0" lIns="0" bIns="0" rIns="0">
            <a:spAutoFit/>
          </a:bodyPr>
          <a:lstStyle/>
          <a:p>
            <a:pPr algn="l">
              <a:lnSpc>
                <a:spcPts val="2749"/>
              </a:lnSpc>
            </a:pPr>
            <a:r>
              <a:rPr lang="en-US" sz="1963" b="true">
                <a:solidFill>
                  <a:srgbClr val="294482"/>
                </a:solidFill>
                <a:latin typeface="Merriweather Bold"/>
                <a:ea typeface="Merriweather Bold"/>
                <a:cs typeface="Merriweather Bold"/>
                <a:sym typeface="Merriweather Bold"/>
              </a:rPr>
              <a:t>CareLink Partnership</a:t>
            </a:r>
          </a:p>
        </p:txBody>
      </p:sp>
      <p:sp>
        <p:nvSpPr>
          <p:cNvPr name="TextBox 15" id="15"/>
          <p:cNvSpPr txBox="true"/>
          <p:nvPr/>
        </p:nvSpPr>
        <p:spPr>
          <a:xfrm rot="0">
            <a:off x="1161494" y="3208788"/>
            <a:ext cx="7601363" cy="414412"/>
          </a:xfrm>
          <a:prstGeom prst="rect">
            <a:avLst/>
          </a:prstGeom>
        </p:spPr>
        <p:txBody>
          <a:bodyPr anchor="t" rtlCol="false" tIns="0" lIns="0" bIns="0" rIns="0">
            <a:spAutoFit/>
          </a:bodyPr>
          <a:lstStyle/>
          <a:p>
            <a:pPr algn="l">
              <a:lnSpc>
                <a:spcPts val="3054"/>
              </a:lnSpc>
            </a:pPr>
            <a:r>
              <a:rPr lang="en-US" sz="3054">
                <a:solidFill>
                  <a:srgbClr val="486DA2"/>
                </a:solidFill>
                <a:latin typeface="Roboto"/>
                <a:ea typeface="Roboto"/>
                <a:cs typeface="Roboto"/>
                <a:sym typeface="Roboto"/>
              </a:rPr>
              <a:t>Options </a:t>
            </a:r>
          </a:p>
        </p:txBody>
      </p:sp>
      <p:sp>
        <p:nvSpPr>
          <p:cNvPr name="TextBox 16" id="16"/>
          <p:cNvSpPr txBox="true"/>
          <p:nvPr/>
        </p:nvSpPr>
        <p:spPr>
          <a:xfrm rot="0">
            <a:off x="1572224" y="4380700"/>
            <a:ext cx="7353231" cy="5131589"/>
          </a:xfrm>
          <a:prstGeom prst="rect">
            <a:avLst/>
          </a:prstGeom>
        </p:spPr>
        <p:txBody>
          <a:bodyPr anchor="t" rtlCol="false" tIns="0" lIns="0" bIns="0" rIns="0">
            <a:spAutoFit/>
          </a:bodyPr>
          <a:lstStyle/>
          <a:p>
            <a:pPr algn="l">
              <a:lnSpc>
                <a:spcPts val="2749"/>
              </a:lnSpc>
            </a:pPr>
            <a:r>
              <a:rPr lang="en-US" sz="1963">
                <a:solidFill>
                  <a:srgbClr val="294482"/>
                </a:solidFill>
                <a:latin typeface="Merriweather"/>
                <a:ea typeface="Merriweather"/>
                <a:cs typeface="Merriweather"/>
                <a:sym typeface="Merriweather"/>
              </a:rPr>
              <a:t>The CareLink Partnership offers communities the option to integrate CareLink directly into their existing Crisis Response Teams. Through this collaboration, current teams can extend their reach by providing youth and families with continuous, around-the-clock virtual support that strengthens safety, communication, and overall effectiveness.</a:t>
            </a:r>
          </a:p>
          <a:p>
            <a:pPr algn="l">
              <a:lnSpc>
                <a:spcPts val="2749"/>
              </a:lnSpc>
            </a:pPr>
          </a:p>
          <a:p>
            <a:pPr algn="l">
              <a:lnSpc>
                <a:spcPts val="2749"/>
              </a:lnSpc>
            </a:pPr>
            <a:r>
              <a:rPr lang="en-US" sz="1963">
                <a:solidFill>
                  <a:srgbClr val="294482"/>
                </a:solidFill>
                <a:latin typeface="Merriweather"/>
                <a:ea typeface="Merriweather"/>
                <a:cs typeface="Merriweather"/>
                <a:sym typeface="Merriweather"/>
              </a:rPr>
              <a:t>CareLink enhances any crisis response system by adding 24/7 access to coaching, de-escalation guidance, progress monitoring, and supplementary crisis prevention. Youth and caregivers gain a secure line of support between in-person visits, while crisis teams benefit from real-time updates, improved coordination, and early intervention before situations escalate.</a:t>
            </a:r>
          </a:p>
        </p:txBody>
      </p:sp>
      <p:grpSp>
        <p:nvGrpSpPr>
          <p:cNvPr name="Group 17" id="17"/>
          <p:cNvGrpSpPr/>
          <p:nvPr/>
        </p:nvGrpSpPr>
        <p:grpSpPr>
          <a:xfrm rot="0">
            <a:off x="10655101" y="4031642"/>
            <a:ext cx="265588" cy="265588"/>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94482"/>
            </a:solidFill>
          </p:spPr>
        </p:sp>
        <p:sp>
          <p:nvSpPr>
            <p:cNvPr name="TextBox 19" id="19"/>
            <p:cNvSpPr txBox="true"/>
            <p:nvPr/>
          </p:nvSpPr>
          <p:spPr>
            <a:xfrm>
              <a:off x="76200" y="28575"/>
              <a:ext cx="660400" cy="708025"/>
            </a:xfrm>
            <a:prstGeom prst="rect">
              <a:avLst/>
            </a:prstGeom>
          </p:spPr>
          <p:txBody>
            <a:bodyPr anchor="ctr" rtlCol="false" tIns="50800" lIns="50800" bIns="50800" rIns="50800"/>
            <a:lstStyle/>
            <a:p>
              <a:pPr algn="ctr">
                <a:lnSpc>
                  <a:spcPts val="2940"/>
                </a:lnSpc>
              </a:pPr>
            </a:p>
          </p:txBody>
        </p:sp>
      </p:grpSp>
      <p:sp>
        <p:nvSpPr>
          <p:cNvPr name="TextBox 20" id="20"/>
          <p:cNvSpPr txBox="true"/>
          <p:nvPr/>
        </p:nvSpPr>
        <p:spPr>
          <a:xfrm rot="0">
            <a:off x="11198625" y="3956085"/>
            <a:ext cx="2735128" cy="331116"/>
          </a:xfrm>
          <a:prstGeom prst="rect">
            <a:avLst/>
          </a:prstGeom>
        </p:spPr>
        <p:txBody>
          <a:bodyPr anchor="t" rtlCol="false" tIns="0" lIns="0" bIns="0" rIns="0">
            <a:spAutoFit/>
          </a:bodyPr>
          <a:lstStyle/>
          <a:p>
            <a:pPr algn="l">
              <a:lnSpc>
                <a:spcPts val="2749"/>
              </a:lnSpc>
            </a:pPr>
            <a:r>
              <a:rPr lang="en-US" sz="1963" b="true">
                <a:solidFill>
                  <a:srgbClr val="294482"/>
                </a:solidFill>
                <a:latin typeface="Merriweather Bold"/>
                <a:ea typeface="Merriweather Bold"/>
                <a:cs typeface="Merriweather Bold"/>
                <a:sym typeface="Merriweather Bold"/>
              </a:rPr>
              <a:t>CareLink Standalone </a:t>
            </a:r>
          </a:p>
        </p:txBody>
      </p:sp>
      <p:sp>
        <p:nvSpPr>
          <p:cNvPr name="TextBox 21" id="21"/>
          <p:cNvSpPr txBox="true"/>
          <p:nvPr/>
        </p:nvSpPr>
        <p:spPr>
          <a:xfrm rot="0">
            <a:off x="11198625" y="4380700"/>
            <a:ext cx="6060675" cy="3417134"/>
          </a:xfrm>
          <a:prstGeom prst="rect">
            <a:avLst/>
          </a:prstGeom>
        </p:spPr>
        <p:txBody>
          <a:bodyPr anchor="t" rtlCol="false" tIns="0" lIns="0" bIns="0" rIns="0">
            <a:spAutoFit/>
          </a:bodyPr>
          <a:lstStyle/>
          <a:p>
            <a:pPr algn="l">
              <a:lnSpc>
                <a:spcPts val="2749"/>
              </a:lnSpc>
            </a:pPr>
            <a:r>
              <a:rPr lang="en-US" sz="1963">
                <a:solidFill>
                  <a:srgbClr val="294482"/>
                </a:solidFill>
                <a:latin typeface="Merriweather"/>
                <a:ea typeface="Merriweather"/>
                <a:cs typeface="Merriweather"/>
                <a:sym typeface="Merriweather"/>
              </a:rPr>
              <a:t>CareLink can be quickly implemented as a standalone solution to provide youth and families with immediate, personalized support when in-person care is unavailable. </a:t>
            </a:r>
          </a:p>
          <a:p>
            <a:pPr algn="l">
              <a:lnSpc>
                <a:spcPts val="2749"/>
              </a:lnSpc>
            </a:pPr>
          </a:p>
          <a:p>
            <a:pPr algn="l">
              <a:lnSpc>
                <a:spcPts val="2749"/>
              </a:lnSpc>
            </a:pPr>
            <a:r>
              <a:rPr lang="en-US" sz="1963">
                <a:solidFill>
                  <a:srgbClr val="294482"/>
                </a:solidFill>
                <a:latin typeface="Merriweather"/>
                <a:ea typeface="Merriweather"/>
                <a:cs typeface="Merriweather"/>
                <a:sym typeface="Merriweather"/>
              </a:rPr>
              <a:t>It ensures continuous access to professional guidance, de-escalation strategies, crisis prevention, and progress monitoring, helping maintain safety, stability, and well-being at all times.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44395"/>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44395"/>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grpSp>
        <p:nvGrpSpPr>
          <p:cNvPr name="Group 8" id="8"/>
          <p:cNvGrpSpPr/>
          <p:nvPr/>
        </p:nvGrpSpPr>
        <p:grpSpPr>
          <a:xfrm rot="0">
            <a:off x="12325812" y="8065872"/>
            <a:ext cx="5290267" cy="1600162"/>
            <a:chOff x="0" y="0"/>
            <a:chExt cx="1393321" cy="421442"/>
          </a:xfrm>
        </p:grpSpPr>
        <p:sp>
          <p:nvSpPr>
            <p:cNvPr name="Freeform 9" id="9"/>
            <p:cNvSpPr/>
            <p:nvPr/>
          </p:nvSpPr>
          <p:spPr>
            <a:xfrm flipH="false" flipV="false" rot="0">
              <a:off x="0" y="0"/>
              <a:ext cx="1393321" cy="421442"/>
            </a:xfrm>
            <a:custGeom>
              <a:avLst/>
              <a:gdLst/>
              <a:ahLst/>
              <a:cxnLst/>
              <a:rect r="r" b="b" t="t" l="l"/>
              <a:pathLst>
                <a:path h="421442" w="1393321">
                  <a:moveTo>
                    <a:pt x="0" y="0"/>
                  </a:moveTo>
                  <a:lnTo>
                    <a:pt x="1393321" y="0"/>
                  </a:lnTo>
                  <a:lnTo>
                    <a:pt x="1393321" y="421442"/>
                  </a:lnTo>
                  <a:lnTo>
                    <a:pt x="0" y="421442"/>
                  </a:lnTo>
                  <a:close/>
                </a:path>
              </a:pathLst>
            </a:custGeom>
            <a:solidFill>
              <a:srgbClr val="000000">
                <a:alpha val="0"/>
              </a:srgbClr>
            </a:solidFill>
            <a:ln w="38100" cap="sq">
              <a:solidFill>
                <a:srgbClr val="542A8F"/>
              </a:solidFill>
              <a:prstDash val="solid"/>
              <a:miter/>
            </a:ln>
          </p:spPr>
        </p:sp>
        <p:sp>
          <p:nvSpPr>
            <p:cNvPr name="TextBox 10" id="10"/>
            <p:cNvSpPr txBox="true"/>
            <p:nvPr/>
          </p:nvSpPr>
          <p:spPr>
            <a:xfrm>
              <a:off x="0" y="-47625"/>
              <a:ext cx="1393321" cy="469067"/>
            </a:xfrm>
            <a:prstGeom prst="rect">
              <a:avLst/>
            </a:prstGeom>
          </p:spPr>
          <p:txBody>
            <a:bodyPr anchor="ctr" rtlCol="false" tIns="50800" lIns="50800" bIns="50800" rIns="50800"/>
            <a:lstStyle/>
            <a:p>
              <a:pPr algn="ctr">
                <a:lnSpc>
                  <a:spcPts val="3359"/>
                </a:lnSpc>
              </a:pPr>
            </a:p>
          </p:txBody>
        </p:sp>
      </p:grpSp>
      <p:sp>
        <p:nvSpPr>
          <p:cNvPr name="Freeform 11" id="11"/>
          <p:cNvSpPr/>
          <p:nvPr/>
        </p:nvSpPr>
        <p:spPr>
          <a:xfrm flipH="false" flipV="false" rot="0">
            <a:off x="12587484" y="8350073"/>
            <a:ext cx="1073491" cy="1078885"/>
          </a:xfrm>
          <a:custGeom>
            <a:avLst/>
            <a:gdLst/>
            <a:ahLst/>
            <a:cxnLst/>
            <a:rect r="r" b="b" t="t" l="l"/>
            <a:pathLst>
              <a:path h="1078885" w="1073491">
                <a:moveTo>
                  <a:pt x="0" y="0"/>
                </a:moveTo>
                <a:lnTo>
                  <a:pt x="1073491" y="0"/>
                </a:lnTo>
                <a:lnTo>
                  <a:pt x="1073491" y="1078885"/>
                </a:lnTo>
                <a:lnTo>
                  <a:pt x="0" y="1078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99903" y="3248150"/>
            <a:ext cx="1218226" cy="1081176"/>
          </a:xfrm>
          <a:custGeom>
            <a:avLst/>
            <a:gdLst/>
            <a:ahLst/>
            <a:cxnLst/>
            <a:rect r="r" b="b" t="t" l="l"/>
            <a:pathLst>
              <a:path h="1081176" w="1218226">
                <a:moveTo>
                  <a:pt x="0" y="0"/>
                </a:moveTo>
                <a:lnTo>
                  <a:pt x="1218226" y="0"/>
                </a:lnTo>
                <a:lnTo>
                  <a:pt x="1218226" y="1081176"/>
                </a:lnTo>
                <a:lnTo>
                  <a:pt x="0" y="10811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6"/>
            <a:stretch>
              <a:fillRect l="0" t="0" r="0" b="-25804"/>
            </a:stretch>
          </a:blipFill>
        </p:spPr>
      </p:sp>
      <p:grpSp>
        <p:nvGrpSpPr>
          <p:cNvPr name="Group 14" id="14"/>
          <p:cNvGrpSpPr/>
          <p:nvPr/>
        </p:nvGrpSpPr>
        <p:grpSpPr>
          <a:xfrm rot="0">
            <a:off x="1028700" y="4146817"/>
            <a:ext cx="5619071" cy="1600162"/>
            <a:chOff x="0" y="0"/>
            <a:chExt cx="1479920" cy="421442"/>
          </a:xfrm>
        </p:grpSpPr>
        <p:sp>
          <p:nvSpPr>
            <p:cNvPr name="Freeform 15" id="15"/>
            <p:cNvSpPr/>
            <p:nvPr/>
          </p:nvSpPr>
          <p:spPr>
            <a:xfrm flipH="false" flipV="false" rot="0">
              <a:off x="0" y="0"/>
              <a:ext cx="1479920" cy="421442"/>
            </a:xfrm>
            <a:custGeom>
              <a:avLst/>
              <a:gdLst/>
              <a:ahLst/>
              <a:cxnLst/>
              <a:rect r="r" b="b" t="t" l="l"/>
              <a:pathLst>
                <a:path h="421442" w="1479920">
                  <a:moveTo>
                    <a:pt x="0" y="0"/>
                  </a:moveTo>
                  <a:lnTo>
                    <a:pt x="1479920" y="0"/>
                  </a:lnTo>
                  <a:lnTo>
                    <a:pt x="1479920" y="421442"/>
                  </a:lnTo>
                  <a:lnTo>
                    <a:pt x="0" y="421442"/>
                  </a:lnTo>
                  <a:close/>
                </a:path>
              </a:pathLst>
            </a:custGeom>
            <a:solidFill>
              <a:srgbClr val="254393"/>
            </a:solidFill>
            <a:ln w="38100" cap="sq">
              <a:solidFill>
                <a:srgbClr val="542A8F"/>
              </a:solidFill>
              <a:prstDash val="solid"/>
              <a:miter/>
            </a:ln>
          </p:spPr>
        </p:sp>
        <p:sp>
          <p:nvSpPr>
            <p:cNvPr name="TextBox 16" id="16"/>
            <p:cNvSpPr txBox="true"/>
            <p:nvPr/>
          </p:nvSpPr>
          <p:spPr>
            <a:xfrm>
              <a:off x="0" y="-47625"/>
              <a:ext cx="1479920" cy="469067"/>
            </a:xfrm>
            <a:prstGeom prst="rect">
              <a:avLst/>
            </a:prstGeom>
          </p:spPr>
          <p:txBody>
            <a:bodyPr anchor="ctr" rtlCol="false" tIns="50800" lIns="50800" bIns="50800" rIns="50800"/>
            <a:lstStyle/>
            <a:p>
              <a:pPr algn="ctr">
                <a:lnSpc>
                  <a:spcPts val="3359"/>
                </a:lnSpc>
              </a:pPr>
            </a:p>
          </p:txBody>
        </p:sp>
      </p:grpSp>
      <p:sp>
        <p:nvSpPr>
          <p:cNvPr name="Freeform 17" id="17"/>
          <p:cNvSpPr/>
          <p:nvPr/>
        </p:nvSpPr>
        <p:spPr>
          <a:xfrm flipH="false" flipV="false" rot="0">
            <a:off x="1218004" y="4406311"/>
            <a:ext cx="1218226" cy="1081176"/>
          </a:xfrm>
          <a:custGeom>
            <a:avLst/>
            <a:gdLst/>
            <a:ahLst/>
            <a:cxnLst/>
            <a:rect r="r" b="b" t="t" l="l"/>
            <a:pathLst>
              <a:path h="1081176" w="1218226">
                <a:moveTo>
                  <a:pt x="0" y="0"/>
                </a:moveTo>
                <a:lnTo>
                  <a:pt x="1218226" y="0"/>
                </a:lnTo>
                <a:lnTo>
                  <a:pt x="1218226" y="1081175"/>
                </a:lnTo>
                <a:lnTo>
                  <a:pt x="0" y="10811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7030613" y="4414838"/>
            <a:ext cx="5556807" cy="5209507"/>
          </a:xfrm>
          <a:custGeom>
            <a:avLst/>
            <a:gdLst/>
            <a:ahLst/>
            <a:cxnLst/>
            <a:rect r="r" b="b" t="t" l="l"/>
            <a:pathLst>
              <a:path h="5209507" w="5556807">
                <a:moveTo>
                  <a:pt x="0" y="0"/>
                </a:moveTo>
                <a:lnTo>
                  <a:pt x="5556807" y="0"/>
                </a:lnTo>
                <a:lnTo>
                  <a:pt x="5556807" y="5209506"/>
                </a:lnTo>
                <a:lnTo>
                  <a:pt x="0" y="52095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94482"/>
                </a:solidFill>
                <a:latin typeface="Merriweather"/>
                <a:ea typeface="Merriweather"/>
                <a:cs typeface="Merriweather"/>
                <a:sym typeface="Merriweather"/>
              </a:rPr>
              <a:t>Tribal</a:t>
            </a:r>
            <a:r>
              <a:rPr lang="en-US" sz="1800">
                <a:solidFill>
                  <a:srgbClr val="294482"/>
                </a:solidFill>
                <a:latin typeface="Merriweather"/>
                <a:ea typeface="Merriweather"/>
                <a:cs typeface="Merriweather"/>
                <a:sym typeface="Merriweather"/>
              </a:rPr>
              <a:t> Presentation</a:t>
            </a:r>
          </a:p>
        </p:txBody>
      </p:sp>
      <p:sp>
        <p:nvSpPr>
          <p:cNvPr name="TextBox 20" id="20"/>
          <p:cNvSpPr txBox="true"/>
          <p:nvPr/>
        </p:nvSpPr>
        <p:spPr>
          <a:xfrm rot="0">
            <a:off x="1087226" y="2120390"/>
            <a:ext cx="13291668" cy="655320"/>
          </a:xfrm>
          <a:prstGeom prst="rect">
            <a:avLst/>
          </a:prstGeom>
        </p:spPr>
        <p:txBody>
          <a:bodyPr anchor="t" rtlCol="false" tIns="0" lIns="0" bIns="0" rIns="0">
            <a:spAutoFit/>
          </a:bodyPr>
          <a:lstStyle/>
          <a:p>
            <a:pPr algn="l">
              <a:lnSpc>
                <a:spcPts val="4800"/>
              </a:lnSpc>
            </a:pPr>
            <a:r>
              <a:rPr lang="en-US" sz="4800" b="true">
                <a:solidFill>
                  <a:srgbClr val="244395"/>
                </a:solidFill>
                <a:latin typeface="Roboto Bold"/>
                <a:ea typeface="Roboto Bold"/>
                <a:cs typeface="Roboto Bold"/>
                <a:sym typeface="Roboto Bold"/>
              </a:rPr>
              <a:t>Hybrid, Holistic, Comprehensive Crisis Support</a:t>
            </a:r>
          </a:p>
        </p:txBody>
      </p:sp>
      <p:sp>
        <p:nvSpPr>
          <p:cNvPr name="TextBox 21" id="21"/>
          <p:cNvSpPr txBox="true"/>
          <p:nvPr/>
        </p:nvSpPr>
        <p:spPr>
          <a:xfrm rot="0">
            <a:off x="1079252" y="2909060"/>
            <a:ext cx="16845227" cy="944880"/>
          </a:xfrm>
          <a:prstGeom prst="rect">
            <a:avLst/>
          </a:prstGeom>
        </p:spPr>
        <p:txBody>
          <a:bodyPr anchor="t" rtlCol="false" tIns="0" lIns="0" bIns="0" rIns="0">
            <a:spAutoFit/>
          </a:bodyPr>
          <a:lstStyle/>
          <a:p>
            <a:pPr algn="l">
              <a:lnSpc>
                <a:spcPts val="2520"/>
              </a:lnSpc>
            </a:pPr>
            <a:r>
              <a:rPr lang="en-US" sz="1800">
                <a:solidFill>
                  <a:srgbClr val="294482"/>
                </a:solidFill>
                <a:latin typeface="Merriweather"/>
                <a:ea typeface="Merriweather"/>
                <a:cs typeface="Merriweather"/>
                <a:sym typeface="Merriweather"/>
              </a:rPr>
              <a:t>Th</a:t>
            </a:r>
            <a:r>
              <a:rPr lang="en-US" sz="1800">
                <a:solidFill>
                  <a:srgbClr val="294482"/>
                </a:solidFill>
                <a:latin typeface="Merriweather"/>
                <a:ea typeface="Merriweather"/>
                <a:cs typeface="Merriweather"/>
                <a:sym typeface="Merriweather"/>
              </a:rPr>
              <a:t>rough a combination of immediate in-person crisis response, ongoing in-home supports, and 24/7 access through CareLink, we provide fully personalized, wraparound care that meets each youth and family exactly where they are. This hybrid model ensures support is available at every stage of need. </a:t>
            </a:r>
          </a:p>
        </p:txBody>
      </p:sp>
      <p:sp>
        <p:nvSpPr>
          <p:cNvPr name="TextBox 22" id="22"/>
          <p:cNvSpPr txBox="true"/>
          <p:nvPr/>
        </p:nvSpPr>
        <p:spPr>
          <a:xfrm rot="0">
            <a:off x="13733342" y="8589338"/>
            <a:ext cx="4554658" cy="944880"/>
          </a:xfrm>
          <a:prstGeom prst="rect">
            <a:avLst/>
          </a:prstGeom>
        </p:spPr>
        <p:txBody>
          <a:bodyPr anchor="t" rtlCol="false" tIns="0" lIns="0" bIns="0" rIns="0">
            <a:spAutoFit/>
          </a:bodyPr>
          <a:lstStyle/>
          <a:p>
            <a:pPr algn="l" marL="388620" indent="-194310" lvl="1">
              <a:lnSpc>
                <a:spcPts val="2520"/>
              </a:lnSpc>
              <a:buFont typeface="Arial"/>
              <a:buChar char="•"/>
            </a:pPr>
            <a:r>
              <a:rPr lang="en-US" sz="1800">
                <a:solidFill>
                  <a:srgbClr val="294482"/>
                </a:solidFill>
                <a:latin typeface="Merriweather"/>
                <a:ea typeface="Merriweather"/>
                <a:cs typeface="Merriweather"/>
                <a:sym typeface="Merriweather"/>
              </a:rPr>
              <a:t>Personalized Support Plan </a:t>
            </a:r>
          </a:p>
          <a:p>
            <a:pPr algn="l" marL="388620" indent="-194310" lvl="1">
              <a:lnSpc>
                <a:spcPts val="2520"/>
              </a:lnSpc>
              <a:buFont typeface="Arial"/>
              <a:buChar char="•"/>
            </a:pPr>
            <a:r>
              <a:rPr lang="en-US" sz="1800">
                <a:solidFill>
                  <a:srgbClr val="294482"/>
                </a:solidFill>
                <a:latin typeface="Merriweather"/>
                <a:ea typeface="Merriweather"/>
                <a:cs typeface="Merriweather"/>
                <a:sym typeface="Merriweather"/>
              </a:rPr>
              <a:t>Youth &amp; Caregiver Portal </a:t>
            </a:r>
          </a:p>
          <a:p>
            <a:pPr algn="l" marL="388620" indent="-194310" lvl="1">
              <a:lnSpc>
                <a:spcPts val="2520"/>
              </a:lnSpc>
              <a:buFont typeface="Arial"/>
              <a:buChar char="•"/>
            </a:pPr>
            <a:r>
              <a:rPr lang="en-US" sz="1800">
                <a:solidFill>
                  <a:srgbClr val="294482"/>
                </a:solidFill>
                <a:latin typeface="Merriweather"/>
                <a:ea typeface="Merriweather"/>
                <a:cs typeface="Merriweather"/>
                <a:sym typeface="Merriweather"/>
              </a:rPr>
              <a:t>24/7 Support </a:t>
            </a:r>
          </a:p>
        </p:txBody>
      </p:sp>
      <p:sp>
        <p:nvSpPr>
          <p:cNvPr name="TextBox 23" id="23"/>
          <p:cNvSpPr txBox="true"/>
          <p:nvPr/>
        </p:nvSpPr>
        <p:spPr>
          <a:xfrm rot="0">
            <a:off x="13956938" y="8196908"/>
            <a:ext cx="2839536" cy="316230"/>
          </a:xfrm>
          <a:prstGeom prst="rect">
            <a:avLst/>
          </a:prstGeom>
        </p:spPr>
        <p:txBody>
          <a:bodyPr anchor="t" rtlCol="false" tIns="0" lIns="0" bIns="0" rIns="0">
            <a:spAutoFit/>
          </a:bodyPr>
          <a:lstStyle/>
          <a:p>
            <a:pPr algn="l">
              <a:lnSpc>
                <a:spcPts val="2520"/>
              </a:lnSpc>
            </a:pPr>
            <a:r>
              <a:rPr lang="en-US" sz="1800" b="true">
                <a:solidFill>
                  <a:srgbClr val="294482"/>
                </a:solidFill>
                <a:latin typeface="Merriweather Bold"/>
                <a:ea typeface="Merriweather Bold"/>
                <a:cs typeface="Merriweather Bold"/>
                <a:sym typeface="Merriweather Bold"/>
              </a:rPr>
              <a:t>CareLink</a:t>
            </a:r>
          </a:p>
        </p:txBody>
      </p:sp>
      <p:sp>
        <p:nvSpPr>
          <p:cNvPr name="TextBox 24" id="24"/>
          <p:cNvSpPr txBox="true"/>
          <p:nvPr/>
        </p:nvSpPr>
        <p:spPr>
          <a:xfrm rot="0">
            <a:off x="2436230" y="4647247"/>
            <a:ext cx="4211541" cy="944880"/>
          </a:xfrm>
          <a:prstGeom prst="rect">
            <a:avLst/>
          </a:prstGeom>
        </p:spPr>
        <p:txBody>
          <a:bodyPr anchor="t" rtlCol="false" tIns="0" lIns="0" bIns="0" rIns="0">
            <a:spAutoFit/>
          </a:bodyPr>
          <a:lstStyle/>
          <a:p>
            <a:pPr algn="l" marL="388620" indent="-194310" lvl="1">
              <a:lnSpc>
                <a:spcPts val="2520"/>
              </a:lnSpc>
              <a:buFont typeface="Arial"/>
              <a:buChar char="•"/>
            </a:pPr>
            <a:r>
              <a:rPr lang="en-US" sz="1800">
                <a:solidFill>
                  <a:srgbClr val="FCFDFE"/>
                </a:solidFill>
                <a:latin typeface="Merriweather"/>
                <a:ea typeface="Merriweather"/>
                <a:cs typeface="Merriweather"/>
                <a:sym typeface="Merriweather"/>
              </a:rPr>
              <a:t>Immediate Crisis  Stabilization </a:t>
            </a:r>
          </a:p>
          <a:p>
            <a:pPr algn="l" marL="388620" indent="-194310" lvl="1">
              <a:lnSpc>
                <a:spcPts val="2520"/>
              </a:lnSpc>
              <a:buFont typeface="Arial"/>
              <a:buChar char="•"/>
            </a:pPr>
            <a:r>
              <a:rPr lang="en-US" sz="1800">
                <a:solidFill>
                  <a:srgbClr val="FCFDFE"/>
                </a:solidFill>
                <a:latin typeface="Merriweather"/>
                <a:ea typeface="Merriweather"/>
                <a:cs typeface="Merriweather"/>
                <a:sym typeface="Merriweather"/>
              </a:rPr>
              <a:t>Stability Maintenance</a:t>
            </a:r>
          </a:p>
          <a:p>
            <a:pPr algn="l" marL="388620" indent="-194310" lvl="1">
              <a:lnSpc>
                <a:spcPts val="2520"/>
              </a:lnSpc>
              <a:buFont typeface="Arial"/>
              <a:buChar char="•"/>
            </a:pPr>
            <a:r>
              <a:rPr lang="en-US" sz="1800">
                <a:solidFill>
                  <a:srgbClr val="FCFDFE"/>
                </a:solidFill>
                <a:latin typeface="Merriweather"/>
                <a:ea typeface="Merriweather"/>
                <a:cs typeface="Merriweather"/>
                <a:sym typeface="Merriweather"/>
              </a:rPr>
              <a:t>Essential Skill Building</a:t>
            </a:r>
          </a:p>
        </p:txBody>
      </p:sp>
      <p:sp>
        <p:nvSpPr>
          <p:cNvPr name="TextBox 25" id="25"/>
          <p:cNvSpPr txBox="true"/>
          <p:nvPr/>
        </p:nvSpPr>
        <p:spPr>
          <a:xfrm rot="0">
            <a:off x="2659825" y="4301628"/>
            <a:ext cx="5294372" cy="316230"/>
          </a:xfrm>
          <a:prstGeom prst="rect">
            <a:avLst/>
          </a:prstGeom>
        </p:spPr>
        <p:txBody>
          <a:bodyPr anchor="t" rtlCol="false" tIns="0" lIns="0" bIns="0" rIns="0">
            <a:spAutoFit/>
          </a:bodyPr>
          <a:lstStyle/>
          <a:p>
            <a:pPr algn="l">
              <a:lnSpc>
                <a:spcPts val="2520"/>
              </a:lnSpc>
            </a:pPr>
            <a:r>
              <a:rPr lang="en-US" sz="1800" b="true">
                <a:solidFill>
                  <a:srgbClr val="FCFDFE"/>
                </a:solidFill>
                <a:latin typeface="Merriweather Bold"/>
                <a:ea typeface="Merriweather Bold"/>
                <a:cs typeface="Merriweather Bold"/>
                <a:sym typeface="Merriweather Bold"/>
              </a:rPr>
              <a:t>In-Home Supports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Freeform 9" id="9"/>
          <p:cNvSpPr/>
          <p:nvPr/>
        </p:nvSpPr>
        <p:spPr>
          <a:xfrm flipH="false" flipV="false" rot="-10800000">
            <a:off x="1065736" y="5808972"/>
            <a:ext cx="4086024" cy="2911292"/>
          </a:xfrm>
          <a:custGeom>
            <a:avLst/>
            <a:gdLst/>
            <a:ahLst/>
            <a:cxnLst/>
            <a:rect r="r" b="b" t="t" l="l"/>
            <a:pathLst>
              <a:path h="2911292" w="4086024">
                <a:moveTo>
                  <a:pt x="0" y="0"/>
                </a:moveTo>
                <a:lnTo>
                  <a:pt x="4086024" y="0"/>
                </a:lnTo>
                <a:lnTo>
                  <a:pt x="4086024"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0800000">
            <a:off x="5594372" y="7348874"/>
            <a:ext cx="4086024" cy="2911292"/>
          </a:xfrm>
          <a:custGeom>
            <a:avLst/>
            <a:gdLst/>
            <a:ahLst/>
            <a:cxnLst/>
            <a:rect r="r" b="b" t="t" l="l"/>
            <a:pathLst>
              <a:path h="2911292" w="4086024">
                <a:moveTo>
                  <a:pt x="0" y="0"/>
                </a:moveTo>
                <a:lnTo>
                  <a:pt x="4086024" y="0"/>
                </a:lnTo>
                <a:lnTo>
                  <a:pt x="4086024"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10800000">
            <a:off x="9819609" y="5808972"/>
            <a:ext cx="4086024" cy="2911292"/>
          </a:xfrm>
          <a:custGeom>
            <a:avLst/>
            <a:gdLst/>
            <a:ahLst/>
            <a:cxnLst/>
            <a:rect r="r" b="b" t="t" l="l"/>
            <a:pathLst>
              <a:path h="2911292" w="4086024">
                <a:moveTo>
                  <a:pt x="0" y="0"/>
                </a:moveTo>
                <a:lnTo>
                  <a:pt x="4086024" y="0"/>
                </a:lnTo>
                <a:lnTo>
                  <a:pt x="4086024"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10800000">
            <a:off x="13905633" y="7348874"/>
            <a:ext cx="4161346" cy="2964959"/>
          </a:xfrm>
          <a:custGeom>
            <a:avLst/>
            <a:gdLst/>
            <a:ahLst/>
            <a:cxnLst/>
            <a:rect r="r" b="b" t="t" l="l"/>
            <a:pathLst>
              <a:path h="2964959" w="4161346">
                <a:moveTo>
                  <a:pt x="0" y="0"/>
                </a:moveTo>
                <a:lnTo>
                  <a:pt x="4161346" y="0"/>
                </a:lnTo>
                <a:lnTo>
                  <a:pt x="4161346" y="2964960"/>
                </a:lnTo>
                <a:lnTo>
                  <a:pt x="0" y="29649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1717366" y="5320884"/>
            <a:ext cx="2782764" cy="2233168"/>
          </a:xfrm>
          <a:custGeom>
            <a:avLst/>
            <a:gdLst/>
            <a:ahLst/>
            <a:cxnLst/>
            <a:rect r="r" b="b" t="t" l="l"/>
            <a:pathLst>
              <a:path h="2233168" w="2782764">
                <a:moveTo>
                  <a:pt x="0" y="0"/>
                </a:moveTo>
                <a:lnTo>
                  <a:pt x="2782764" y="0"/>
                </a:lnTo>
                <a:lnTo>
                  <a:pt x="2782764" y="2233169"/>
                </a:lnTo>
                <a:lnTo>
                  <a:pt x="0" y="2233169"/>
                </a:lnTo>
                <a:lnTo>
                  <a:pt x="0" y="0"/>
                </a:lnTo>
                <a:close/>
              </a:path>
            </a:pathLst>
          </a:custGeom>
          <a:blipFill>
            <a:blip r:embed="rId5"/>
            <a:stretch>
              <a:fillRect l="0" t="0" r="0" b="0"/>
            </a:stretch>
          </a:blipFill>
        </p:spPr>
      </p:sp>
      <p:sp>
        <p:nvSpPr>
          <p:cNvPr name="Freeform 14" id="14"/>
          <p:cNvSpPr/>
          <p:nvPr/>
        </p:nvSpPr>
        <p:spPr>
          <a:xfrm flipH="false" flipV="false" rot="0">
            <a:off x="6270203" y="6437469"/>
            <a:ext cx="3015919" cy="2393885"/>
          </a:xfrm>
          <a:custGeom>
            <a:avLst/>
            <a:gdLst/>
            <a:ahLst/>
            <a:cxnLst/>
            <a:rect r="r" b="b" t="t" l="l"/>
            <a:pathLst>
              <a:path h="2393885" w="3015919">
                <a:moveTo>
                  <a:pt x="0" y="0"/>
                </a:moveTo>
                <a:lnTo>
                  <a:pt x="3015919" y="0"/>
                </a:lnTo>
                <a:lnTo>
                  <a:pt x="3015919" y="2393885"/>
                </a:lnTo>
                <a:lnTo>
                  <a:pt x="0" y="2393885"/>
                </a:lnTo>
                <a:lnTo>
                  <a:pt x="0" y="0"/>
                </a:lnTo>
                <a:close/>
              </a:path>
            </a:pathLst>
          </a:custGeom>
          <a:blipFill>
            <a:blip r:embed="rId6"/>
            <a:stretch>
              <a:fillRect l="0" t="0" r="0" b="0"/>
            </a:stretch>
          </a:blipFill>
        </p:spPr>
      </p:sp>
      <p:sp>
        <p:nvSpPr>
          <p:cNvPr name="Freeform 15" id="15"/>
          <p:cNvSpPr/>
          <p:nvPr/>
        </p:nvSpPr>
        <p:spPr>
          <a:xfrm flipH="false" flipV="false" rot="0">
            <a:off x="10871308" y="5320884"/>
            <a:ext cx="2250044" cy="2233168"/>
          </a:xfrm>
          <a:custGeom>
            <a:avLst/>
            <a:gdLst/>
            <a:ahLst/>
            <a:cxnLst/>
            <a:rect r="r" b="b" t="t" l="l"/>
            <a:pathLst>
              <a:path h="2233168" w="2250044">
                <a:moveTo>
                  <a:pt x="0" y="0"/>
                </a:moveTo>
                <a:lnTo>
                  <a:pt x="2250044" y="0"/>
                </a:lnTo>
                <a:lnTo>
                  <a:pt x="2250044" y="2233169"/>
                </a:lnTo>
                <a:lnTo>
                  <a:pt x="0" y="2233169"/>
                </a:lnTo>
                <a:lnTo>
                  <a:pt x="0" y="0"/>
                </a:lnTo>
                <a:close/>
              </a:path>
            </a:pathLst>
          </a:custGeom>
          <a:blipFill>
            <a:blip r:embed="rId7"/>
            <a:stretch>
              <a:fillRect l="0" t="0" r="0" b="0"/>
            </a:stretch>
          </a:blipFill>
        </p:spPr>
      </p:sp>
      <p:sp>
        <p:nvSpPr>
          <p:cNvPr name="Freeform 16" id="16"/>
          <p:cNvSpPr/>
          <p:nvPr/>
        </p:nvSpPr>
        <p:spPr>
          <a:xfrm flipH="false" flipV="false" rot="0">
            <a:off x="14896427" y="6594849"/>
            <a:ext cx="2495086" cy="2236504"/>
          </a:xfrm>
          <a:custGeom>
            <a:avLst/>
            <a:gdLst/>
            <a:ahLst/>
            <a:cxnLst/>
            <a:rect r="r" b="b" t="t" l="l"/>
            <a:pathLst>
              <a:path h="2236504" w="2495086">
                <a:moveTo>
                  <a:pt x="0" y="0"/>
                </a:moveTo>
                <a:lnTo>
                  <a:pt x="2495086" y="0"/>
                </a:lnTo>
                <a:lnTo>
                  <a:pt x="2495086" y="2236505"/>
                </a:lnTo>
                <a:lnTo>
                  <a:pt x="0" y="223650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1028700" y="3409668"/>
            <a:ext cx="16879022" cy="2202180"/>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When a crisis occurs, the moments that follow are critical. Our Crisis Response Program provides compassionate, culturally grounded support through every stage of intervention. Using the Three S’s of Successful Interventions (Stabilize, Scaffold, Supersede), we guide youth and families from immediate crisis to long-term independence.</a:t>
            </a:r>
          </a:p>
          <a:p>
            <a:pPr algn="l">
              <a:lnSpc>
                <a:spcPts val="2520"/>
              </a:lnSpc>
            </a:pPr>
          </a:p>
          <a:p>
            <a:pPr algn="l">
              <a:lnSpc>
                <a:spcPts val="2520"/>
              </a:lnSpc>
            </a:pPr>
            <a:r>
              <a:rPr lang="en-US" sz="1800">
                <a:solidFill>
                  <a:srgbClr val="565656"/>
                </a:solidFill>
                <a:latin typeface="Merriweather"/>
                <a:ea typeface="Merriweather"/>
                <a:cs typeface="Merriweather"/>
                <a:sym typeface="Merriweather"/>
              </a:rPr>
              <a:t>We combine rapid in-person stabilization, structured safety planning, and ongoing CareLink access, which offers 24/7 virtual support and connection to a personalized care team. In-home services further ensure youth receive consistent guidance that aligns with their cultural identity, strengths, and unique needs.</a:t>
            </a:r>
          </a:p>
        </p:txBody>
      </p:sp>
      <p:sp>
        <p:nvSpPr>
          <p:cNvPr name="TextBox 18" id="18"/>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9" id="19"/>
          <p:cNvSpPr txBox="true"/>
          <p:nvPr/>
        </p:nvSpPr>
        <p:spPr>
          <a:xfrm rot="0">
            <a:off x="1028700" y="2139482"/>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Steps to Crisis Response</a:t>
            </a:r>
          </a:p>
        </p:txBody>
      </p:sp>
      <p:sp>
        <p:nvSpPr>
          <p:cNvPr name="TextBox 20" id="20"/>
          <p:cNvSpPr txBox="true"/>
          <p:nvPr/>
        </p:nvSpPr>
        <p:spPr>
          <a:xfrm rot="0">
            <a:off x="1028700" y="2874724"/>
            <a:ext cx="9089810"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Powered by the Three S’s of Successful Interventions</a:t>
            </a:r>
          </a:p>
        </p:txBody>
      </p:sp>
      <p:sp>
        <p:nvSpPr>
          <p:cNvPr name="TextBox 21" id="21"/>
          <p:cNvSpPr txBox="true"/>
          <p:nvPr/>
        </p:nvSpPr>
        <p:spPr>
          <a:xfrm rot="0">
            <a:off x="1906589" y="7515953"/>
            <a:ext cx="2404318" cy="638377"/>
          </a:xfrm>
          <a:prstGeom prst="rect">
            <a:avLst/>
          </a:prstGeom>
        </p:spPr>
        <p:txBody>
          <a:bodyPr anchor="t" rtlCol="false" tIns="0" lIns="0" bIns="0" rIns="0">
            <a:spAutoFit/>
          </a:bodyPr>
          <a:lstStyle/>
          <a:p>
            <a:pPr algn="ctr">
              <a:lnSpc>
                <a:spcPts val="2613"/>
              </a:lnSpc>
              <a:spcBef>
                <a:spcPct val="0"/>
              </a:spcBef>
            </a:pPr>
            <a:r>
              <a:rPr lang="en-US" b="true" sz="1867">
                <a:solidFill>
                  <a:srgbClr val="000000"/>
                </a:solidFill>
                <a:latin typeface="Playpen Sans Bold"/>
                <a:ea typeface="Playpen Sans Bold"/>
                <a:cs typeface="Playpen Sans Bold"/>
                <a:sym typeface="Playpen Sans Bold"/>
              </a:rPr>
              <a:t>Step #1 </a:t>
            </a:r>
          </a:p>
          <a:p>
            <a:pPr algn="ctr">
              <a:lnSpc>
                <a:spcPts val="2613"/>
              </a:lnSpc>
              <a:spcBef>
                <a:spcPct val="0"/>
              </a:spcBef>
            </a:pPr>
            <a:r>
              <a:rPr lang="en-US" b="true" sz="1867">
                <a:solidFill>
                  <a:srgbClr val="000000"/>
                </a:solidFill>
                <a:latin typeface="Playpen Sans Bold"/>
                <a:ea typeface="Playpen Sans Bold"/>
                <a:cs typeface="Playpen Sans Bold"/>
                <a:sym typeface="Playpen Sans Bold"/>
              </a:rPr>
              <a:t>Respond &amp; Stabilize</a:t>
            </a:r>
          </a:p>
        </p:txBody>
      </p:sp>
      <p:sp>
        <p:nvSpPr>
          <p:cNvPr name="TextBox 22" id="22"/>
          <p:cNvSpPr txBox="true"/>
          <p:nvPr/>
        </p:nvSpPr>
        <p:spPr>
          <a:xfrm rot="0">
            <a:off x="6078409" y="8938260"/>
            <a:ext cx="3207712" cy="611505"/>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Step #2 </a:t>
            </a:r>
          </a:p>
          <a:p>
            <a:pPr algn="ctr">
              <a:lnSpc>
                <a:spcPts val="2520"/>
              </a:lnSpc>
            </a:pPr>
            <a:r>
              <a:rPr lang="en-US" sz="1800" b="true">
                <a:solidFill>
                  <a:srgbClr val="222222"/>
                </a:solidFill>
                <a:latin typeface="Playpen Sans Bold"/>
                <a:ea typeface="Playpen Sans Bold"/>
                <a:cs typeface="Playpen Sans Bold"/>
                <a:sym typeface="Playpen Sans Bold"/>
              </a:rPr>
              <a:t>Safety Plan &amp; Scaffolding</a:t>
            </a:r>
          </a:p>
        </p:txBody>
      </p:sp>
      <p:sp>
        <p:nvSpPr>
          <p:cNvPr name="TextBox 23" id="23"/>
          <p:cNvSpPr txBox="true"/>
          <p:nvPr/>
        </p:nvSpPr>
        <p:spPr>
          <a:xfrm rot="0">
            <a:off x="10250424" y="7525478"/>
            <a:ext cx="3491812" cy="611505"/>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Step #3 </a:t>
            </a:r>
          </a:p>
          <a:p>
            <a:pPr algn="ctr">
              <a:lnSpc>
                <a:spcPts val="2520"/>
              </a:lnSpc>
            </a:pPr>
            <a:r>
              <a:rPr lang="en-US" sz="1800" b="true">
                <a:solidFill>
                  <a:srgbClr val="222222"/>
                </a:solidFill>
                <a:latin typeface="Playpen Sans Bold"/>
                <a:ea typeface="Playpen Sans Bold"/>
                <a:cs typeface="Playpen Sans Bold"/>
                <a:sym typeface="Playpen Sans Bold"/>
              </a:rPr>
              <a:t>CareLink &amp; In-Home</a:t>
            </a:r>
          </a:p>
        </p:txBody>
      </p:sp>
      <p:sp>
        <p:nvSpPr>
          <p:cNvPr name="TextBox 24" id="24"/>
          <p:cNvSpPr txBox="true"/>
          <p:nvPr/>
        </p:nvSpPr>
        <p:spPr>
          <a:xfrm rot="0">
            <a:off x="14635894" y="8938260"/>
            <a:ext cx="3016151" cy="611505"/>
          </a:xfrm>
          <a:prstGeom prst="rect">
            <a:avLst/>
          </a:prstGeom>
        </p:spPr>
        <p:txBody>
          <a:bodyPr anchor="t" rtlCol="false" tIns="0" lIns="0" bIns="0" rIns="0">
            <a:spAutoFit/>
          </a:bodyPr>
          <a:lstStyle/>
          <a:p>
            <a:pPr algn="ctr">
              <a:lnSpc>
                <a:spcPts val="2520"/>
              </a:lnSpc>
              <a:spcBef>
                <a:spcPct val="0"/>
              </a:spcBef>
            </a:pPr>
            <a:r>
              <a:rPr lang="en-US" b="true" sz="1800">
                <a:solidFill>
                  <a:srgbClr val="000000"/>
                </a:solidFill>
                <a:latin typeface="Playpen Sans Bold"/>
                <a:ea typeface="Playpen Sans Bold"/>
                <a:cs typeface="Playpen Sans Bold"/>
                <a:sym typeface="Playpen Sans Bold"/>
              </a:rPr>
              <a:t>Step #4 </a:t>
            </a:r>
          </a:p>
          <a:p>
            <a:pPr algn="ctr">
              <a:lnSpc>
                <a:spcPts val="2520"/>
              </a:lnSpc>
              <a:spcBef>
                <a:spcPct val="0"/>
              </a:spcBef>
            </a:pPr>
            <a:r>
              <a:rPr lang="en-US" b="true" sz="1800">
                <a:solidFill>
                  <a:srgbClr val="000000"/>
                </a:solidFill>
                <a:latin typeface="Playpen Sans Bold"/>
                <a:ea typeface="Playpen Sans Bold"/>
                <a:cs typeface="Playpen Sans Bold"/>
                <a:sym typeface="Playpen Sans Bold"/>
              </a:rPr>
              <a:t>Supersede Support Needs!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Freeform 9" id="9"/>
          <p:cNvSpPr/>
          <p:nvPr/>
        </p:nvSpPr>
        <p:spPr>
          <a:xfrm flipH="false" flipV="false" rot="-10800000">
            <a:off x="810250" y="5649948"/>
            <a:ext cx="4086024" cy="2911292"/>
          </a:xfrm>
          <a:custGeom>
            <a:avLst/>
            <a:gdLst/>
            <a:ahLst/>
            <a:cxnLst/>
            <a:rect r="r" b="b" t="t" l="l"/>
            <a:pathLst>
              <a:path h="2911292" w="4086024">
                <a:moveTo>
                  <a:pt x="0" y="0"/>
                </a:moveTo>
                <a:lnTo>
                  <a:pt x="4086025" y="0"/>
                </a:lnTo>
                <a:lnTo>
                  <a:pt x="4086025"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10800000">
            <a:off x="13746375" y="5596281"/>
            <a:ext cx="4161346" cy="2964959"/>
          </a:xfrm>
          <a:custGeom>
            <a:avLst/>
            <a:gdLst/>
            <a:ahLst/>
            <a:cxnLst/>
            <a:rect r="r" b="b" t="t" l="l"/>
            <a:pathLst>
              <a:path h="2964959" w="4161346">
                <a:moveTo>
                  <a:pt x="0" y="0"/>
                </a:moveTo>
                <a:lnTo>
                  <a:pt x="4161347" y="0"/>
                </a:lnTo>
                <a:lnTo>
                  <a:pt x="4161347" y="2964959"/>
                </a:lnTo>
                <a:lnTo>
                  <a:pt x="0" y="29649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10800000">
            <a:off x="7240652" y="7322041"/>
            <a:ext cx="4161346" cy="2964959"/>
          </a:xfrm>
          <a:custGeom>
            <a:avLst/>
            <a:gdLst/>
            <a:ahLst/>
            <a:cxnLst/>
            <a:rect r="r" b="b" t="t" l="l"/>
            <a:pathLst>
              <a:path h="2964959" w="4161346">
                <a:moveTo>
                  <a:pt x="0" y="0"/>
                </a:moveTo>
                <a:lnTo>
                  <a:pt x="4161346" y="0"/>
                </a:lnTo>
                <a:lnTo>
                  <a:pt x="4161346" y="2964959"/>
                </a:lnTo>
                <a:lnTo>
                  <a:pt x="0" y="29649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7522060" y="6393105"/>
            <a:ext cx="3598531" cy="2800311"/>
          </a:xfrm>
          <a:custGeom>
            <a:avLst/>
            <a:gdLst/>
            <a:ahLst/>
            <a:cxnLst/>
            <a:rect r="r" b="b" t="t" l="l"/>
            <a:pathLst>
              <a:path h="2800311" w="3598531">
                <a:moveTo>
                  <a:pt x="0" y="0"/>
                </a:moveTo>
                <a:lnTo>
                  <a:pt x="3598531" y="0"/>
                </a:lnTo>
                <a:lnTo>
                  <a:pt x="3598531" y="2800311"/>
                </a:lnTo>
                <a:lnTo>
                  <a:pt x="0" y="28003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14510724" y="5143500"/>
            <a:ext cx="2748576" cy="2515458"/>
          </a:xfrm>
          <a:custGeom>
            <a:avLst/>
            <a:gdLst/>
            <a:ahLst/>
            <a:cxnLst/>
            <a:rect r="r" b="b" t="t" l="l"/>
            <a:pathLst>
              <a:path h="2515458" w="2748576">
                <a:moveTo>
                  <a:pt x="0" y="0"/>
                </a:moveTo>
                <a:lnTo>
                  <a:pt x="2748576" y="0"/>
                </a:lnTo>
                <a:lnTo>
                  <a:pt x="2748576" y="2515458"/>
                </a:lnTo>
                <a:lnTo>
                  <a:pt x="0" y="2515458"/>
                </a:lnTo>
                <a:lnTo>
                  <a:pt x="0" y="0"/>
                </a:lnTo>
                <a:close/>
              </a:path>
            </a:pathLst>
          </a:custGeom>
          <a:blipFill>
            <a:blip r:embed="rId7"/>
            <a:stretch>
              <a:fillRect l="0" t="0" r="0" b="-9267"/>
            </a:stretch>
          </a:blipFill>
        </p:spPr>
      </p:sp>
      <p:sp>
        <p:nvSpPr>
          <p:cNvPr name="Freeform 14" id="14"/>
          <p:cNvSpPr/>
          <p:nvPr/>
        </p:nvSpPr>
        <p:spPr>
          <a:xfrm flipH="false" flipV="false" rot="0">
            <a:off x="1434312" y="5165884"/>
            <a:ext cx="2837902" cy="2410683"/>
          </a:xfrm>
          <a:custGeom>
            <a:avLst/>
            <a:gdLst/>
            <a:ahLst/>
            <a:cxnLst/>
            <a:rect r="r" b="b" t="t" l="l"/>
            <a:pathLst>
              <a:path h="2410683" w="2837902">
                <a:moveTo>
                  <a:pt x="0" y="0"/>
                </a:moveTo>
                <a:lnTo>
                  <a:pt x="2837902" y="0"/>
                </a:lnTo>
                <a:lnTo>
                  <a:pt x="2837902" y="2410683"/>
                </a:lnTo>
                <a:lnTo>
                  <a:pt x="0" y="2410683"/>
                </a:lnTo>
                <a:lnTo>
                  <a:pt x="0" y="0"/>
                </a:lnTo>
                <a:close/>
              </a:path>
            </a:pathLst>
          </a:custGeom>
          <a:blipFill>
            <a:blip r:embed="rId8"/>
            <a:stretch>
              <a:fillRect l="-2754" t="0" r="-2754" b="-4114"/>
            </a:stretch>
          </a:blipFill>
        </p:spPr>
      </p:sp>
      <p:sp>
        <p:nvSpPr>
          <p:cNvPr name="TextBox 15" id="15"/>
          <p:cNvSpPr txBox="true"/>
          <p:nvPr/>
        </p:nvSpPr>
        <p:spPr>
          <a:xfrm rot="0">
            <a:off x="1028700" y="3409668"/>
            <a:ext cx="16879022" cy="1573530"/>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Following the initial crisis response, our team develops a needs-based In-Person Support Plan tailored to the unique strengths, challenges, and cultural identity of each youth and their family.</a:t>
            </a:r>
          </a:p>
          <a:p>
            <a:pPr algn="l">
              <a:lnSpc>
                <a:spcPts val="2520"/>
              </a:lnSpc>
            </a:pPr>
          </a:p>
          <a:p>
            <a:pPr algn="l">
              <a:lnSpc>
                <a:spcPts val="2520"/>
              </a:lnSpc>
            </a:pPr>
            <a:r>
              <a:rPr lang="en-US" sz="1800">
                <a:solidFill>
                  <a:srgbClr val="565656"/>
                </a:solidFill>
                <a:latin typeface="Merriweather"/>
                <a:ea typeface="Merriweather"/>
                <a:cs typeface="Merriweather"/>
                <a:sym typeface="Merriweather"/>
              </a:rPr>
              <a:t>Our approach recognizes that every situation is different, so support is flexible and fully customized. Services can range from a few hours per week to full 24/7 in-home coverage, depending on the level of stability, safety, supervision, and skill development required.</a:t>
            </a:r>
          </a:p>
        </p:txBody>
      </p:sp>
      <p:sp>
        <p:nvSpPr>
          <p:cNvPr name="TextBox 16" id="16"/>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7" id="17"/>
          <p:cNvSpPr txBox="true"/>
          <p:nvPr/>
        </p:nvSpPr>
        <p:spPr>
          <a:xfrm rot="0">
            <a:off x="1028700" y="2139482"/>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In-Home Support</a:t>
            </a:r>
          </a:p>
        </p:txBody>
      </p:sp>
      <p:sp>
        <p:nvSpPr>
          <p:cNvPr name="TextBox 18" id="18"/>
          <p:cNvSpPr txBox="true"/>
          <p:nvPr/>
        </p:nvSpPr>
        <p:spPr>
          <a:xfrm rot="0">
            <a:off x="1028700" y="2938498"/>
            <a:ext cx="9089810"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Powered by the Three S’s of Successful Interventions</a:t>
            </a:r>
          </a:p>
        </p:txBody>
      </p:sp>
      <p:sp>
        <p:nvSpPr>
          <p:cNvPr name="TextBox 19" id="19"/>
          <p:cNvSpPr txBox="true"/>
          <p:nvPr/>
        </p:nvSpPr>
        <p:spPr>
          <a:xfrm rot="0">
            <a:off x="1575448" y="7671817"/>
            <a:ext cx="2696766" cy="314527"/>
          </a:xfrm>
          <a:prstGeom prst="rect">
            <a:avLst/>
          </a:prstGeom>
        </p:spPr>
        <p:txBody>
          <a:bodyPr anchor="t" rtlCol="false" tIns="0" lIns="0" bIns="0" rIns="0">
            <a:spAutoFit/>
          </a:bodyPr>
          <a:lstStyle/>
          <a:p>
            <a:pPr algn="ctr">
              <a:lnSpc>
                <a:spcPts val="2613"/>
              </a:lnSpc>
              <a:spcBef>
                <a:spcPct val="0"/>
              </a:spcBef>
            </a:pPr>
            <a:r>
              <a:rPr lang="en-US" b="true" sz="1867">
                <a:solidFill>
                  <a:srgbClr val="000000"/>
                </a:solidFill>
                <a:latin typeface="Playpen Sans Bold"/>
                <a:ea typeface="Playpen Sans Bold"/>
                <a:cs typeface="Playpen Sans Bold"/>
                <a:sym typeface="Playpen Sans Bold"/>
              </a:rPr>
              <a:t>Life Skill Development</a:t>
            </a:r>
          </a:p>
        </p:txBody>
      </p:sp>
      <p:sp>
        <p:nvSpPr>
          <p:cNvPr name="TextBox 20" id="20"/>
          <p:cNvSpPr txBox="true"/>
          <p:nvPr/>
        </p:nvSpPr>
        <p:spPr>
          <a:xfrm rot="0">
            <a:off x="14650023" y="7630383"/>
            <a:ext cx="2580084" cy="297180"/>
          </a:xfrm>
          <a:prstGeom prst="rect">
            <a:avLst/>
          </a:prstGeom>
        </p:spPr>
        <p:txBody>
          <a:bodyPr anchor="t" rtlCol="false" tIns="0" lIns="0" bIns="0" rIns="0">
            <a:spAutoFit/>
          </a:bodyPr>
          <a:lstStyle/>
          <a:p>
            <a:pPr algn="ctr">
              <a:lnSpc>
                <a:spcPts val="2520"/>
              </a:lnSpc>
              <a:spcBef>
                <a:spcPct val="0"/>
              </a:spcBef>
            </a:pPr>
            <a:r>
              <a:rPr lang="en-US" b="true" sz="1800">
                <a:solidFill>
                  <a:srgbClr val="000000"/>
                </a:solidFill>
                <a:latin typeface="Playpen Sans Bold"/>
                <a:ea typeface="Playpen Sans Bold"/>
                <a:cs typeface="Playpen Sans Bold"/>
                <a:sym typeface="Playpen Sans Bold"/>
              </a:rPr>
              <a:t>Maintaining Stability </a:t>
            </a:r>
          </a:p>
        </p:txBody>
      </p:sp>
      <p:sp>
        <p:nvSpPr>
          <p:cNvPr name="TextBox 21" id="21"/>
          <p:cNvSpPr txBox="true"/>
          <p:nvPr/>
        </p:nvSpPr>
        <p:spPr>
          <a:xfrm rot="0">
            <a:off x="8298645" y="9298191"/>
            <a:ext cx="2339132" cy="297180"/>
          </a:xfrm>
          <a:prstGeom prst="rect">
            <a:avLst/>
          </a:prstGeom>
        </p:spPr>
        <p:txBody>
          <a:bodyPr anchor="t" rtlCol="false" tIns="0" lIns="0" bIns="0" rIns="0">
            <a:spAutoFit/>
          </a:bodyPr>
          <a:lstStyle/>
          <a:p>
            <a:pPr algn="ctr">
              <a:lnSpc>
                <a:spcPts val="2520"/>
              </a:lnSpc>
              <a:spcBef>
                <a:spcPct val="0"/>
              </a:spcBef>
            </a:pPr>
            <a:r>
              <a:rPr lang="en-US" b="true" sz="1800">
                <a:solidFill>
                  <a:srgbClr val="000000"/>
                </a:solidFill>
                <a:latin typeface="Playpen Sans Bold"/>
                <a:ea typeface="Playpen Sans Bold"/>
                <a:cs typeface="Playpen Sans Bold"/>
                <a:sym typeface="Playpen Sans Bold"/>
              </a:rPr>
              <a:t>Cultural Connection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Freeform 9" id="9"/>
          <p:cNvSpPr/>
          <p:nvPr/>
        </p:nvSpPr>
        <p:spPr>
          <a:xfrm flipH="false" flipV="false" rot="-10800000">
            <a:off x="1313196" y="6547260"/>
            <a:ext cx="4086024" cy="2911292"/>
          </a:xfrm>
          <a:custGeom>
            <a:avLst/>
            <a:gdLst/>
            <a:ahLst/>
            <a:cxnLst/>
            <a:rect r="r" b="b" t="t" l="l"/>
            <a:pathLst>
              <a:path h="2911292" w="4086024">
                <a:moveTo>
                  <a:pt x="0" y="0"/>
                </a:moveTo>
                <a:lnTo>
                  <a:pt x="4086025" y="0"/>
                </a:lnTo>
                <a:lnTo>
                  <a:pt x="4086025"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2836371" y="6328272"/>
            <a:ext cx="1039674" cy="2065405"/>
            <a:chOff x="0" y="0"/>
            <a:chExt cx="273824" cy="543975"/>
          </a:xfrm>
        </p:grpSpPr>
        <p:sp>
          <p:nvSpPr>
            <p:cNvPr name="Freeform 11" id="11"/>
            <p:cNvSpPr/>
            <p:nvPr/>
          </p:nvSpPr>
          <p:spPr>
            <a:xfrm flipH="false" flipV="false" rot="0">
              <a:off x="0" y="0"/>
              <a:ext cx="273824" cy="543975"/>
            </a:xfrm>
            <a:custGeom>
              <a:avLst/>
              <a:gdLst/>
              <a:ahLst/>
              <a:cxnLst/>
              <a:rect r="r" b="b" t="t" l="l"/>
              <a:pathLst>
                <a:path h="543975" w="273824">
                  <a:moveTo>
                    <a:pt x="0" y="0"/>
                  </a:moveTo>
                  <a:lnTo>
                    <a:pt x="273824" y="0"/>
                  </a:lnTo>
                  <a:lnTo>
                    <a:pt x="273824" y="543975"/>
                  </a:lnTo>
                  <a:lnTo>
                    <a:pt x="0" y="543975"/>
                  </a:lnTo>
                  <a:close/>
                </a:path>
              </a:pathLst>
            </a:custGeom>
            <a:solidFill>
              <a:srgbClr val="FCFDFE"/>
            </a:solidFill>
          </p:spPr>
        </p:sp>
        <p:sp>
          <p:nvSpPr>
            <p:cNvPr name="TextBox 12" id="12"/>
            <p:cNvSpPr txBox="true"/>
            <p:nvPr/>
          </p:nvSpPr>
          <p:spPr>
            <a:xfrm>
              <a:off x="0" y="-47625"/>
              <a:ext cx="273824" cy="591600"/>
            </a:xfrm>
            <a:prstGeom prst="rect">
              <a:avLst/>
            </a:prstGeom>
          </p:spPr>
          <p:txBody>
            <a:bodyPr anchor="ctr" rtlCol="false" tIns="50800" lIns="50800" bIns="50800" rIns="50800"/>
            <a:lstStyle/>
            <a:p>
              <a:pPr algn="ctr">
                <a:lnSpc>
                  <a:spcPts val="2520"/>
                </a:lnSpc>
              </a:pPr>
            </a:p>
          </p:txBody>
        </p:sp>
      </p:grpSp>
      <p:sp>
        <p:nvSpPr>
          <p:cNvPr name="Freeform 13" id="13"/>
          <p:cNvSpPr/>
          <p:nvPr/>
        </p:nvSpPr>
        <p:spPr>
          <a:xfrm flipH="false" flipV="false" rot="0">
            <a:off x="1820839" y="6088617"/>
            <a:ext cx="3070739" cy="2482279"/>
          </a:xfrm>
          <a:custGeom>
            <a:avLst/>
            <a:gdLst/>
            <a:ahLst/>
            <a:cxnLst/>
            <a:rect r="r" b="b" t="t" l="l"/>
            <a:pathLst>
              <a:path h="2482279" w="3070739">
                <a:moveTo>
                  <a:pt x="0" y="0"/>
                </a:moveTo>
                <a:lnTo>
                  <a:pt x="3070739" y="0"/>
                </a:lnTo>
                <a:lnTo>
                  <a:pt x="3070739" y="2482279"/>
                </a:lnTo>
                <a:lnTo>
                  <a:pt x="0" y="2482279"/>
                </a:lnTo>
                <a:lnTo>
                  <a:pt x="0" y="0"/>
                </a:lnTo>
                <a:close/>
              </a:path>
            </a:pathLst>
          </a:custGeom>
          <a:blipFill>
            <a:blip r:embed="rId5">
              <a:extLst>
                <a:ext uri="{96DAC541-7B7A-43D3-8B79-37D633B846F1}">
                  <asvg:svgBlip xmlns:asvg="http://schemas.microsoft.com/office/drawing/2016/SVG/main" r:embed="rId6"/>
                </a:ext>
              </a:extLst>
            </a:blip>
            <a:stretch>
              <a:fillRect l="0" t="0" r="-35735" b="-61197"/>
            </a:stretch>
          </a:blipFill>
        </p:spPr>
      </p:sp>
      <p:sp>
        <p:nvSpPr>
          <p:cNvPr name="Freeform 14" id="14"/>
          <p:cNvSpPr/>
          <p:nvPr/>
        </p:nvSpPr>
        <p:spPr>
          <a:xfrm flipH="false" flipV="false" rot="0">
            <a:off x="2853613" y="7360974"/>
            <a:ext cx="1005191" cy="763092"/>
          </a:xfrm>
          <a:custGeom>
            <a:avLst/>
            <a:gdLst/>
            <a:ahLst/>
            <a:cxnLst/>
            <a:rect r="r" b="b" t="t" l="l"/>
            <a:pathLst>
              <a:path h="763092" w="1005191">
                <a:moveTo>
                  <a:pt x="0" y="0"/>
                </a:moveTo>
                <a:lnTo>
                  <a:pt x="1005191" y="0"/>
                </a:lnTo>
                <a:lnTo>
                  <a:pt x="1005191" y="763092"/>
                </a:lnTo>
                <a:lnTo>
                  <a:pt x="0" y="763092"/>
                </a:lnTo>
                <a:lnTo>
                  <a:pt x="0" y="0"/>
                </a:lnTo>
                <a:close/>
              </a:path>
            </a:pathLst>
          </a:custGeom>
          <a:blipFill>
            <a:blip r:embed="rId7"/>
            <a:stretch>
              <a:fillRect l="-24554" t="-1064" r="-43441" b="-17735"/>
            </a:stretch>
          </a:blipFill>
        </p:spPr>
      </p:sp>
      <p:sp>
        <p:nvSpPr>
          <p:cNvPr name="Freeform 15" id="15"/>
          <p:cNvSpPr/>
          <p:nvPr/>
        </p:nvSpPr>
        <p:spPr>
          <a:xfrm flipH="false" flipV="false" rot="0">
            <a:off x="2870855" y="6220512"/>
            <a:ext cx="970708" cy="777033"/>
          </a:xfrm>
          <a:custGeom>
            <a:avLst/>
            <a:gdLst/>
            <a:ahLst/>
            <a:cxnLst/>
            <a:rect r="r" b="b" t="t" l="l"/>
            <a:pathLst>
              <a:path h="777033" w="970708">
                <a:moveTo>
                  <a:pt x="0" y="0"/>
                </a:moveTo>
                <a:lnTo>
                  <a:pt x="970707" y="0"/>
                </a:lnTo>
                <a:lnTo>
                  <a:pt x="970707" y="777033"/>
                </a:lnTo>
                <a:lnTo>
                  <a:pt x="0" y="777033"/>
                </a:lnTo>
                <a:lnTo>
                  <a:pt x="0" y="0"/>
                </a:lnTo>
                <a:close/>
              </a:path>
            </a:pathLst>
          </a:custGeom>
          <a:blipFill>
            <a:blip r:embed="rId8"/>
            <a:stretch>
              <a:fillRect l="-8890" t="-8443" r="-8890" b="-28885"/>
            </a:stretch>
          </a:blipFill>
        </p:spPr>
      </p:sp>
      <p:sp>
        <p:nvSpPr>
          <p:cNvPr name="TextBox 16" id="16"/>
          <p:cNvSpPr txBox="true"/>
          <p:nvPr/>
        </p:nvSpPr>
        <p:spPr>
          <a:xfrm rot="0">
            <a:off x="1147030" y="3730125"/>
            <a:ext cx="16278184" cy="1573530"/>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CareLink integrates seamlessly into existing community supports, amplifying their impact and filling critical gaps by providing 24/7 personalized care tailored to each individual’s unique needs, strengths, and goals. It promotes cultural connection, fosters positive social networks, and enhances overall quality of life.  Through individualized guidance and coordinated mentorship, CareLink helps youth develop essential life skills, pursue higher education, and successfully apply for and thrive in employment opportunities. All through a support system they can access directly from their pocket.</a:t>
            </a:r>
          </a:p>
        </p:txBody>
      </p:sp>
      <p:sp>
        <p:nvSpPr>
          <p:cNvPr name="Freeform 17" id="17"/>
          <p:cNvSpPr/>
          <p:nvPr/>
        </p:nvSpPr>
        <p:spPr>
          <a:xfrm flipH="false" flipV="false" rot="-10800000">
            <a:off x="7184561" y="6547260"/>
            <a:ext cx="4086024" cy="2911292"/>
          </a:xfrm>
          <a:custGeom>
            <a:avLst/>
            <a:gdLst/>
            <a:ahLst/>
            <a:cxnLst/>
            <a:rect r="r" b="b" t="t" l="l"/>
            <a:pathLst>
              <a:path h="2911292" w="4086024">
                <a:moveTo>
                  <a:pt x="0" y="0"/>
                </a:moveTo>
                <a:lnTo>
                  <a:pt x="4086024" y="0"/>
                </a:lnTo>
                <a:lnTo>
                  <a:pt x="4086024"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false" flipV="false" rot="-10800000">
            <a:off x="12798981" y="6547260"/>
            <a:ext cx="4086024" cy="2911292"/>
          </a:xfrm>
          <a:custGeom>
            <a:avLst/>
            <a:gdLst/>
            <a:ahLst/>
            <a:cxnLst/>
            <a:rect r="r" b="b" t="t" l="l"/>
            <a:pathLst>
              <a:path h="2911292" w="4086024">
                <a:moveTo>
                  <a:pt x="0" y="0"/>
                </a:moveTo>
                <a:lnTo>
                  <a:pt x="4086025" y="0"/>
                </a:lnTo>
                <a:lnTo>
                  <a:pt x="4086025"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7184561" y="6050436"/>
            <a:ext cx="4203122" cy="2343241"/>
          </a:xfrm>
          <a:custGeom>
            <a:avLst/>
            <a:gdLst/>
            <a:ahLst/>
            <a:cxnLst/>
            <a:rect r="r" b="b" t="t" l="l"/>
            <a:pathLst>
              <a:path h="2343241" w="4203122">
                <a:moveTo>
                  <a:pt x="0" y="0"/>
                </a:moveTo>
                <a:lnTo>
                  <a:pt x="4203122" y="0"/>
                </a:lnTo>
                <a:lnTo>
                  <a:pt x="4203122" y="2343241"/>
                </a:lnTo>
                <a:lnTo>
                  <a:pt x="0" y="234324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0" id="20"/>
          <p:cNvSpPr/>
          <p:nvPr/>
        </p:nvSpPr>
        <p:spPr>
          <a:xfrm flipH="false" flipV="false" rot="0">
            <a:off x="7335848" y="6418873"/>
            <a:ext cx="3803384" cy="1821768"/>
          </a:xfrm>
          <a:custGeom>
            <a:avLst/>
            <a:gdLst/>
            <a:ahLst/>
            <a:cxnLst/>
            <a:rect r="r" b="b" t="t" l="l"/>
            <a:pathLst>
              <a:path h="1821768" w="3803384">
                <a:moveTo>
                  <a:pt x="0" y="0"/>
                </a:moveTo>
                <a:lnTo>
                  <a:pt x="3803384" y="0"/>
                </a:lnTo>
                <a:lnTo>
                  <a:pt x="3803384" y="1821768"/>
                </a:lnTo>
                <a:lnTo>
                  <a:pt x="0" y="1821768"/>
                </a:lnTo>
                <a:lnTo>
                  <a:pt x="0" y="0"/>
                </a:lnTo>
                <a:close/>
              </a:path>
            </a:pathLst>
          </a:custGeom>
          <a:blipFill>
            <a:blip r:embed="rId11">
              <a:extLst>
                <a:ext uri="{96DAC541-7B7A-43D3-8B79-37D633B846F1}">
                  <asvg:svgBlip xmlns:asvg="http://schemas.microsoft.com/office/drawing/2016/SVG/main" r:embed="rId12"/>
                </a:ext>
              </a:extLst>
            </a:blip>
            <a:stretch>
              <a:fillRect l="0" t="-18061" r="0" b="-48957"/>
            </a:stretch>
          </a:blipFill>
        </p:spPr>
      </p:sp>
      <p:sp>
        <p:nvSpPr>
          <p:cNvPr name="Freeform 21" id="21"/>
          <p:cNvSpPr/>
          <p:nvPr/>
        </p:nvSpPr>
        <p:spPr>
          <a:xfrm flipH="false" flipV="false" rot="0">
            <a:off x="13611741" y="5745552"/>
            <a:ext cx="2744588" cy="2480422"/>
          </a:xfrm>
          <a:custGeom>
            <a:avLst/>
            <a:gdLst/>
            <a:ahLst/>
            <a:cxnLst/>
            <a:rect r="r" b="b" t="t" l="l"/>
            <a:pathLst>
              <a:path h="2480422" w="2744588">
                <a:moveTo>
                  <a:pt x="0" y="0"/>
                </a:moveTo>
                <a:lnTo>
                  <a:pt x="2744589" y="0"/>
                </a:lnTo>
                <a:lnTo>
                  <a:pt x="2744589" y="2480422"/>
                </a:lnTo>
                <a:lnTo>
                  <a:pt x="0" y="248042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2" id="22"/>
          <p:cNvSpPr/>
          <p:nvPr/>
        </p:nvSpPr>
        <p:spPr>
          <a:xfrm flipH="false" flipV="false" rot="0">
            <a:off x="2853613" y="6985763"/>
            <a:ext cx="1029349" cy="335406"/>
          </a:xfrm>
          <a:custGeom>
            <a:avLst/>
            <a:gdLst/>
            <a:ahLst/>
            <a:cxnLst/>
            <a:rect r="r" b="b" t="t" l="l"/>
            <a:pathLst>
              <a:path h="335406" w="1029349">
                <a:moveTo>
                  <a:pt x="0" y="0"/>
                </a:moveTo>
                <a:lnTo>
                  <a:pt x="1029349" y="0"/>
                </a:lnTo>
                <a:lnTo>
                  <a:pt x="1029349" y="335406"/>
                </a:lnTo>
                <a:lnTo>
                  <a:pt x="0" y="335406"/>
                </a:lnTo>
                <a:lnTo>
                  <a:pt x="0" y="0"/>
                </a:lnTo>
                <a:close/>
              </a:path>
            </a:pathLst>
          </a:custGeom>
          <a:blipFill>
            <a:blip r:embed="rId15"/>
            <a:stretch>
              <a:fillRect l="-64346" t="-667219" r="-65470" b="-12046"/>
            </a:stretch>
          </a:blipFill>
        </p:spPr>
      </p:sp>
      <p:sp>
        <p:nvSpPr>
          <p:cNvPr name="TextBox 23" id="23"/>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24" id="24"/>
          <p:cNvSpPr txBox="true"/>
          <p:nvPr/>
        </p:nvSpPr>
        <p:spPr>
          <a:xfrm rot="0">
            <a:off x="1147030" y="2140535"/>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A New Support Approach</a:t>
            </a:r>
          </a:p>
        </p:txBody>
      </p:sp>
      <p:sp>
        <p:nvSpPr>
          <p:cNvPr name="TextBox 25" id="25"/>
          <p:cNvSpPr txBox="true"/>
          <p:nvPr/>
        </p:nvSpPr>
        <p:spPr>
          <a:xfrm rot="0">
            <a:off x="1147030" y="3186380"/>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CareLink: Virtual Care Support </a:t>
            </a:r>
          </a:p>
        </p:txBody>
      </p:sp>
      <p:sp>
        <p:nvSpPr>
          <p:cNvPr name="TextBox 26" id="26"/>
          <p:cNvSpPr txBox="true"/>
          <p:nvPr/>
        </p:nvSpPr>
        <p:spPr>
          <a:xfrm rot="0">
            <a:off x="1703036" y="8608996"/>
            <a:ext cx="3330504" cy="320945"/>
          </a:xfrm>
          <a:prstGeom prst="rect">
            <a:avLst/>
          </a:prstGeom>
        </p:spPr>
        <p:txBody>
          <a:bodyPr anchor="t" rtlCol="false" tIns="0" lIns="0" bIns="0" rIns="0">
            <a:spAutoFit/>
          </a:bodyPr>
          <a:lstStyle/>
          <a:p>
            <a:pPr algn="ctr">
              <a:lnSpc>
                <a:spcPts val="2613"/>
              </a:lnSpc>
            </a:pPr>
            <a:r>
              <a:rPr lang="en-US" sz="1867" b="true">
                <a:solidFill>
                  <a:srgbClr val="222222"/>
                </a:solidFill>
                <a:latin typeface="Playpen Sans Bold"/>
                <a:ea typeface="Playpen Sans Bold"/>
                <a:cs typeface="Playpen Sans Bold"/>
                <a:sym typeface="Playpen Sans Bold"/>
              </a:rPr>
              <a:t>Downloadable App</a:t>
            </a:r>
          </a:p>
        </p:txBody>
      </p:sp>
      <p:sp>
        <p:nvSpPr>
          <p:cNvPr name="TextBox 27" id="27"/>
          <p:cNvSpPr txBox="true"/>
          <p:nvPr/>
        </p:nvSpPr>
        <p:spPr>
          <a:xfrm rot="0">
            <a:off x="7620870" y="8532796"/>
            <a:ext cx="3330504" cy="320945"/>
          </a:xfrm>
          <a:prstGeom prst="rect">
            <a:avLst/>
          </a:prstGeom>
        </p:spPr>
        <p:txBody>
          <a:bodyPr anchor="t" rtlCol="false" tIns="0" lIns="0" bIns="0" rIns="0">
            <a:spAutoFit/>
          </a:bodyPr>
          <a:lstStyle/>
          <a:p>
            <a:pPr algn="ctr">
              <a:lnSpc>
                <a:spcPts val="2613"/>
              </a:lnSpc>
            </a:pPr>
            <a:r>
              <a:rPr lang="en-US" sz="1867" b="true">
                <a:solidFill>
                  <a:srgbClr val="222222"/>
                </a:solidFill>
                <a:latin typeface="Playpen Sans Bold"/>
                <a:ea typeface="Playpen Sans Bold"/>
                <a:cs typeface="Playpen Sans Bold"/>
                <a:sym typeface="Playpen Sans Bold"/>
              </a:rPr>
              <a:t>Personalized Support Staff</a:t>
            </a:r>
          </a:p>
        </p:txBody>
      </p:sp>
      <p:sp>
        <p:nvSpPr>
          <p:cNvPr name="TextBox 28" id="28"/>
          <p:cNvSpPr txBox="true"/>
          <p:nvPr/>
        </p:nvSpPr>
        <p:spPr>
          <a:xfrm rot="0">
            <a:off x="13318783" y="8302440"/>
            <a:ext cx="3330504" cy="651213"/>
          </a:xfrm>
          <a:prstGeom prst="rect">
            <a:avLst/>
          </a:prstGeom>
        </p:spPr>
        <p:txBody>
          <a:bodyPr anchor="t" rtlCol="false" tIns="0" lIns="0" bIns="0" rIns="0">
            <a:spAutoFit/>
          </a:bodyPr>
          <a:lstStyle/>
          <a:p>
            <a:pPr algn="ctr">
              <a:lnSpc>
                <a:spcPts val="2613"/>
              </a:lnSpc>
            </a:pPr>
            <a:r>
              <a:rPr lang="en-US" sz="1867" b="true">
                <a:solidFill>
                  <a:srgbClr val="222222"/>
                </a:solidFill>
                <a:latin typeface="Playpen Sans Bold"/>
                <a:ea typeface="Playpen Sans Bold"/>
                <a:cs typeface="Playpen Sans Bold"/>
                <a:sym typeface="Playpen Sans Bold"/>
              </a:rPr>
              <a:t>Care Plans with 24/7 Support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Freeform 9" id="9"/>
          <p:cNvSpPr/>
          <p:nvPr/>
        </p:nvSpPr>
        <p:spPr>
          <a:xfrm flipH="false" flipV="false" rot="-10800000">
            <a:off x="7241270" y="7375708"/>
            <a:ext cx="4086024" cy="2911292"/>
          </a:xfrm>
          <a:custGeom>
            <a:avLst/>
            <a:gdLst/>
            <a:ahLst/>
            <a:cxnLst/>
            <a:rect r="r" b="b" t="t" l="l"/>
            <a:pathLst>
              <a:path h="2911292" w="4086024">
                <a:moveTo>
                  <a:pt x="0" y="0"/>
                </a:moveTo>
                <a:lnTo>
                  <a:pt x="4086024" y="0"/>
                </a:lnTo>
                <a:lnTo>
                  <a:pt x="4086024" y="2911292"/>
                </a:lnTo>
                <a:lnTo>
                  <a:pt x="0" y="29112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7241270" y="6878884"/>
            <a:ext cx="4203122" cy="2343241"/>
          </a:xfrm>
          <a:custGeom>
            <a:avLst/>
            <a:gdLst/>
            <a:ahLst/>
            <a:cxnLst/>
            <a:rect r="r" b="b" t="t" l="l"/>
            <a:pathLst>
              <a:path h="2343241" w="4203122">
                <a:moveTo>
                  <a:pt x="0" y="0"/>
                </a:moveTo>
                <a:lnTo>
                  <a:pt x="4203122" y="0"/>
                </a:lnTo>
                <a:lnTo>
                  <a:pt x="4203122" y="2343241"/>
                </a:lnTo>
                <a:lnTo>
                  <a:pt x="0" y="23432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7392557" y="7247321"/>
            <a:ext cx="3803384" cy="1821768"/>
          </a:xfrm>
          <a:custGeom>
            <a:avLst/>
            <a:gdLst/>
            <a:ahLst/>
            <a:cxnLst/>
            <a:rect r="r" b="b" t="t" l="l"/>
            <a:pathLst>
              <a:path h="1821768" w="3803384">
                <a:moveTo>
                  <a:pt x="0" y="0"/>
                </a:moveTo>
                <a:lnTo>
                  <a:pt x="3803384" y="0"/>
                </a:lnTo>
                <a:lnTo>
                  <a:pt x="3803384" y="1821768"/>
                </a:lnTo>
                <a:lnTo>
                  <a:pt x="0" y="1821768"/>
                </a:lnTo>
                <a:lnTo>
                  <a:pt x="0" y="0"/>
                </a:lnTo>
                <a:close/>
              </a:path>
            </a:pathLst>
          </a:custGeom>
          <a:blipFill>
            <a:blip r:embed="rId7">
              <a:extLst>
                <a:ext uri="{96DAC541-7B7A-43D3-8B79-37D633B846F1}">
                  <asvg:svgBlip xmlns:asvg="http://schemas.microsoft.com/office/drawing/2016/SVG/main" r:embed="rId8"/>
                </a:ext>
              </a:extLst>
            </a:blip>
            <a:stretch>
              <a:fillRect l="0" t="-18061" r="0" b="-48957"/>
            </a:stretch>
          </a:blipFill>
        </p:spPr>
      </p:sp>
      <p:sp>
        <p:nvSpPr>
          <p:cNvPr name="Freeform 12" id="12"/>
          <p:cNvSpPr/>
          <p:nvPr/>
        </p:nvSpPr>
        <p:spPr>
          <a:xfrm flipH="false" flipV="false" rot="-10800000">
            <a:off x="13986796" y="5625781"/>
            <a:ext cx="3389836" cy="2415258"/>
          </a:xfrm>
          <a:custGeom>
            <a:avLst/>
            <a:gdLst/>
            <a:ahLst/>
            <a:cxnLst/>
            <a:rect r="r" b="b" t="t" l="l"/>
            <a:pathLst>
              <a:path h="2415258" w="3389836">
                <a:moveTo>
                  <a:pt x="0" y="0"/>
                </a:moveTo>
                <a:lnTo>
                  <a:pt x="3389836" y="0"/>
                </a:lnTo>
                <a:lnTo>
                  <a:pt x="3389836" y="2415258"/>
                </a:lnTo>
                <a:lnTo>
                  <a:pt x="0" y="24152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10800000">
            <a:off x="1028700" y="5477842"/>
            <a:ext cx="3249970" cy="2315604"/>
          </a:xfrm>
          <a:custGeom>
            <a:avLst/>
            <a:gdLst/>
            <a:ahLst/>
            <a:cxnLst/>
            <a:rect r="r" b="b" t="t" l="l"/>
            <a:pathLst>
              <a:path h="2315604" w="3249970">
                <a:moveTo>
                  <a:pt x="0" y="0"/>
                </a:moveTo>
                <a:lnTo>
                  <a:pt x="3249970" y="0"/>
                </a:lnTo>
                <a:lnTo>
                  <a:pt x="3249970" y="2315603"/>
                </a:lnTo>
                <a:lnTo>
                  <a:pt x="0" y="23156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419376" y="5684869"/>
            <a:ext cx="2612190" cy="1714250"/>
          </a:xfrm>
          <a:custGeom>
            <a:avLst/>
            <a:gdLst/>
            <a:ahLst/>
            <a:cxnLst/>
            <a:rect r="r" b="b" t="t" l="l"/>
            <a:pathLst>
              <a:path h="1714250" w="2612190">
                <a:moveTo>
                  <a:pt x="0" y="0"/>
                </a:moveTo>
                <a:lnTo>
                  <a:pt x="2612190" y="0"/>
                </a:lnTo>
                <a:lnTo>
                  <a:pt x="2612190" y="1714250"/>
                </a:lnTo>
                <a:lnTo>
                  <a:pt x="0" y="17142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14403732" y="5494510"/>
            <a:ext cx="2733453" cy="2296101"/>
          </a:xfrm>
          <a:custGeom>
            <a:avLst/>
            <a:gdLst/>
            <a:ahLst/>
            <a:cxnLst/>
            <a:rect r="r" b="b" t="t" l="l"/>
            <a:pathLst>
              <a:path h="2296101" w="2733453">
                <a:moveTo>
                  <a:pt x="0" y="0"/>
                </a:moveTo>
                <a:lnTo>
                  <a:pt x="2733453" y="0"/>
                </a:lnTo>
                <a:lnTo>
                  <a:pt x="2733453" y="2296101"/>
                </a:lnTo>
                <a:lnTo>
                  <a:pt x="0" y="22961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6" id="16"/>
          <p:cNvSpPr txBox="true"/>
          <p:nvPr/>
        </p:nvSpPr>
        <p:spPr>
          <a:xfrm rot="0">
            <a:off x="1098448" y="3460126"/>
            <a:ext cx="16278184" cy="1259205"/>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Every youth deserves consistent, trusted support, especially during moments of crisis. Our Personalized Support Staff Program ensures that each youth remains connected to the same mentor through in-person visits, virtual calls, and secure portal messaging. This approach provides stability, trust, and continuous care, empowering youth and families to navigate challenges effectively, no matter where their journey takes them.</a:t>
            </a:r>
          </a:p>
        </p:txBody>
      </p:sp>
      <p:sp>
        <p:nvSpPr>
          <p:cNvPr name="TextBox 17" id="17"/>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8" id="18"/>
          <p:cNvSpPr txBox="true"/>
          <p:nvPr/>
        </p:nvSpPr>
        <p:spPr>
          <a:xfrm rot="0">
            <a:off x="1028700" y="2142486"/>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Personalized Support Staff</a:t>
            </a:r>
          </a:p>
        </p:txBody>
      </p:sp>
      <p:sp>
        <p:nvSpPr>
          <p:cNvPr name="TextBox 19" id="19"/>
          <p:cNvSpPr txBox="true"/>
          <p:nvPr/>
        </p:nvSpPr>
        <p:spPr>
          <a:xfrm rot="0">
            <a:off x="1098448" y="2978781"/>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Team Leads</a:t>
            </a:r>
          </a:p>
        </p:txBody>
      </p:sp>
      <p:sp>
        <p:nvSpPr>
          <p:cNvPr name="TextBox 20" id="20"/>
          <p:cNvSpPr txBox="true"/>
          <p:nvPr/>
        </p:nvSpPr>
        <p:spPr>
          <a:xfrm rot="0">
            <a:off x="7677579" y="9361244"/>
            <a:ext cx="3330504" cy="320945"/>
          </a:xfrm>
          <a:prstGeom prst="rect">
            <a:avLst/>
          </a:prstGeom>
        </p:spPr>
        <p:txBody>
          <a:bodyPr anchor="t" rtlCol="false" tIns="0" lIns="0" bIns="0" rIns="0">
            <a:spAutoFit/>
          </a:bodyPr>
          <a:lstStyle/>
          <a:p>
            <a:pPr algn="ctr">
              <a:lnSpc>
                <a:spcPts val="2613"/>
              </a:lnSpc>
            </a:pPr>
            <a:r>
              <a:rPr lang="en-US" sz="1867" b="true">
                <a:solidFill>
                  <a:srgbClr val="222222"/>
                </a:solidFill>
                <a:latin typeface="Playpen Sans Bold"/>
                <a:ea typeface="Playpen Sans Bold"/>
                <a:cs typeface="Playpen Sans Bold"/>
                <a:sym typeface="Playpen Sans Bold"/>
              </a:rPr>
              <a:t>Personalized Support Staff</a:t>
            </a:r>
          </a:p>
        </p:txBody>
      </p:sp>
      <p:sp>
        <p:nvSpPr>
          <p:cNvPr name="TextBox 21" id="21"/>
          <p:cNvSpPr txBox="true"/>
          <p:nvPr/>
        </p:nvSpPr>
        <p:spPr>
          <a:xfrm rot="0">
            <a:off x="14300192" y="8009555"/>
            <a:ext cx="2763044" cy="253703"/>
          </a:xfrm>
          <a:prstGeom prst="rect">
            <a:avLst/>
          </a:prstGeom>
        </p:spPr>
        <p:txBody>
          <a:bodyPr anchor="t" rtlCol="false" tIns="0" lIns="0" bIns="0" rIns="0">
            <a:spAutoFit/>
          </a:bodyPr>
          <a:lstStyle/>
          <a:p>
            <a:pPr algn="ctr">
              <a:lnSpc>
                <a:spcPts val="2168"/>
              </a:lnSpc>
            </a:pPr>
            <a:r>
              <a:rPr lang="en-US" sz="1548" b="true">
                <a:solidFill>
                  <a:srgbClr val="222222"/>
                </a:solidFill>
                <a:latin typeface="Playpen Sans Bold"/>
                <a:ea typeface="Playpen Sans Bold"/>
                <a:cs typeface="Playpen Sans Bold"/>
                <a:sym typeface="Playpen Sans Bold"/>
              </a:rPr>
              <a:t>Portal Messager</a:t>
            </a:r>
          </a:p>
        </p:txBody>
      </p:sp>
      <p:sp>
        <p:nvSpPr>
          <p:cNvPr name="TextBox 22" id="22"/>
          <p:cNvSpPr txBox="true"/>
          <p:nvPr/>
        </p:nvSpPr>
        <p:spPr>
          <a:xfrm rot="0">
            <a:off x="1419376" y="7732494"/>
            <a:ext cx="2346875" cy="246380"/>
          </a:xfrm>
          <a:prstGeom prst="rect">
            <a:avLst/>
          </a:prstGeom>
        </p:spPr>
        <p:txBody>
          <a:bodyPr anchor="t" rtlCol="false" tIns="0" lIns="0" bIns="0" rIns="0">
            <a:spAutoFit/>
          </a:bodyPr>
          <a:lstStyle/>
          <a:p>
            <a:pPr algn="ctr">
              <a:lnSpc>
                <a:spcPts val="2170"/>
              </a:lnSpc>
            </a:pPr>
            <a:r>
              <a:rPr lang="en-US" sz="1550" b="true">
                <a:solidFill>
                  <a:srgbClr val="222222"/>
                </a:solidFill>
                <a:latin typeface="Playpen Sans Bold"/>
                <a:ea typeface="Playpen Sans Bold"/>
                <a:cs typeface="Playpen Sans Bold"/>
                <a:sym typeface="Playpen Sans Bold"/>
              </a:rPr>
              <a:t>Virtual Calls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098448" y="3460126"/>
            <a:ext cx="16278184" cy="1259205"/>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CareLink is built around two integrated portals that work together to provide consistent, comprehensive support for both youth and caregivers. The Youth Portal empowers young people with interactive tools and continuous guidance, while the Caregiver Portal equips families and staff with the insight and strategies needed to offer stable, compassionate care. Together, these portals create a seamless system that grows with the youth and strengthens the entire care network.</a:t>
            </a:r>
          </a:p>
        </p:txBody>
      </p:sp>
      <p:sp>
        <p:nvSpPr>
          <p:cNvPr name="TextBox 10" id="10"/>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1" id="11"/>
          <p:cNvSpPr txBox="true"/>
          <p:nvPr/>
        </p:nvSpPr>
        <p:spPr>
          <a:xfrm rot="0">
            <a:off x="1028700" y="2142486"/>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How it Works</a:t>
            </a:r>
          </a:p>
        </p:txBody>
      </p:sp>
      <p:sp>
        <p:nvSpPr>
          <p:cNvPr name="TextBox 12" id="12"/>
          <p:cNvSpPr txBox="true"/>
          <p:nvPr/>
        </p:nvSpPr>
        <p:spPr>
          <a:xfrm rot="0">
            <a:off x="1098448" y="2978781"/>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Two Integrated Portals</a:t>
            </a:r>
          </a:p>
        </p:txBody>
      </p:sp>
      <p:sp>
        <p:nvSpPr>
          <p:cNvPr name="Freeform 13" id="13"/>
          <p:cNvSpPr/>
          <p:nvPr/>
        </p:nvSpPr>
        <p:spPr>
          <a:xfrm flipH="false" flipV="false" rot="-10800000">
            <a:off x="1310595" y="5479803"/>
            <a:ext cx="4452452" cy="3172372"/>
          </a:xfrm>
          <a:custGeom>
            <a:avLst/>
            <a:gdLst/>
            <a:ahLst/>
            <a:cxnLst/>
            <a:rect r="r" b="b" t="t" l="l"/>
            <a:pathLst>
              <a:path h="3172372" w="4452452">
                <a:moveTo>
                  <a:pt x="0" y="0"/>
                </a:moveTo>
                <a:lnTo>
                  <a:pt x="4452452" y="0"/>
                </a:lnTo>
                <a:lnTo>
                  <a:pt x="4452452" y="3172372"/>
                </a:lnTo>
                <a:lnTo>
                  <a:pt x="0" y="31723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0">
            <a:off x="1700426" y="5143500"/>
            <a:ext cx="3736814" cy="2083274"/>
          </a:xfrm>
          <a:custGeom>
            <a:avLst/>
            <a:gdLst/>
            <a:ahLst/>
            <a:cxnLst/>
            <a:rect r="r" b="b" t="t" l="l"/>
            <a:pathLst>
              <a:path h="2083274" w="3736814">
                <a:moveTo>
                  <a:pt x="0" y="0"/>
                </a:moveTo>
                <a:lnTo>
                  <a:pt x="3736814" y="0"/>
                </a:lnTo>
                <a:lnTo>
                  <a:pt x="3736814" y="2083274"/>
                </a:lnTo>
                <a:lnTo>
                  <a:pt x="0" y="20832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10800000">
            <a:off x="12654696" y="5573844"/>
            <a:ext cx="4460131" cy="3177843"/>
          </a:xfrm>
          <a:custGeom>
            <a:avLst/>
            <a:gdLst/>
            <a:ahLst/>
            <a:cxnLst/>
            <a:rect r="r" b="b" t="t" l="l"/>
            <a:pathLst>
              <a:path h="3177843" w="4460131">
                <a:moveTo>
                  <a:pt x="0" y="0"/>
                </a:moveTo>
                <a:lnTo>
                  <a:pt x="4460131" y="0"/>
                </a:lnTo>
                <a:lnTo>
                  <a:pt x="4460131" y="3177844"/>
                </a:lnTo>
                <a:lnTo>
                  <a:pt x="0" y="317784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0">
            <a:off x="13148586" y="5143500"/>
            <a:ext cx="3880280" cy="2163256"/>
          </a:xfrm>
          <a:custGeom>
            <a:avLst/>
            <a:gdLst/>
            <a:ahLst/>
            <a:cxnLst/>
            <a:rect r="r" b="b" t="t" l="l"/>
            <a:pathLst>
              <a:path h="2163256" w="3880280">
                <a:moveTo>
                  <a:pt x="0" y="0"/>
                </a:moveTo>
                <a:lnTo>
                  <a:pt x="3880280" y="0"/>
                </a:lnTo>
                <a:lnTo>
                  <a:pt x="3880280" y="2163256"/>
                </a:lnTo>
                <a:lnTo>
                  <a:pt x="0" y="21632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3212295" y="5520137"/>
            <a:ext cx="3695831" cy="1545852"/>
          </a:xfrm>
          <a:custGeom>
            <a:avLst/>
            <a:gdLst/>
            <a:ahLst/>
            <a:cxnLst/>
            <a:rect r="r" b="b" t="t" l="l"/>
            <a:pathLst>
              <a:path h="1545852" w="3695831">
                <a:moveTo>
                  <a:pt x="0" y="0"/>
                </a:moveTo>
                <a:lnTo>
                  <a:pt x="3695831" y="0"/>
                </a:lnTo>
                <a:lnTo>
                  <a:pt x="3695831" y="1545852"/>
                </a:lnTo>
                <a:lnTo>
                  <a:pt x="0" y="1545852"/>
                </a:lnTo>
                <a:lnTo>
                  <a:pt x="0" y="0"/>
                </a:lnTo>
                <a:close/>
              </a:path>
            </a:pathLst>
          </a:custGeom>
          <a:blipFill>
            <a:blip r:embed="rId9"/>
            <a:stretch>
              <a:fillRect l="-2645" t="-2" r="-7015" b="-5438"/>
            </a:stretch>
          </a:blipFill>
        </p:spPr>
      </p:sp>
      <p:sp>
        <p:nvSpPr>
          <p:cNvPr name="Freeform 18" id="18"/>
          <p:cNvSpPr/>
          <p:nvPr/>
        </p:nvSpPr>
        <p:spPr>
          <a:xfrm flipH="false" flipV="false" rot="0">
            <a:off x="1754244" y="5452955"/>
            <a:ext cx="3512787" cy="1544346"/>
          </a:xfrm>
          <a:custGeom>
            <a:avLst/>
            <a:gdLst/>
            <a:ahLst/>
            <a:cxnLst/>
            <a:rect r="r" b="b" t="t" l="l"/>
            <a:pathLst>
              <a:path h="1544346" w="3512787">
                <a:moveTo>
                  <a:pt x="0" y="0"/>
                </a:moveTo>
                <a:lnTo>
                  <a:pt x="3512787" y="0"/>
                </a:lnTo>
                <a:lnTo>
                  <a:pt x="3512787" y="1544346"/>
                </a:lnTo>
                <a:lnTo>
                  <a:pt x="0" y="1544346"/>
                </a:lnTo>
                <a:lnTo>
                  <a:pt x="0" y="0"/>
                </a:lnTo>
                <a:close/>
              </a:path>
            </a:pathLst>
          </a:custGeom>
          <a:blipFill>
            <a:blip r:embed="rId10"/>
            <a:stretch>
              <a:fillRect l="-19898" t="-77234" r="-3631" b="-133214"/>
            </a:stretch>
          </a:blipFill>
        </p:spPr>
      </p:sp>
      <p:sp>
        <p:nvSpPr>
          <p:cNvPr name="Freeform 19" id="19"/>
          <p:cNvSpPr/>
          <p:nvPr/>
        </p:nvSpPr>
        <p:spPr>
          <a:xfrm flipH="false" flipV="false" rot="0">
            <a:off x="7483570" y="6997301"/>
            <a:ext cx="3558695" cy="3293411"/>
          </a:xfrm>
          <a:custGeom>
            <a:avLst/>
            <a:gdLst/>
            <a:ahLst/>
            <a:cxnLst/>
            <a:rect r="r" b="b" t="t" l="l"/>
            <a:pathLst>
              <a:path h="3293411" w="3558695">
                <a:moveTo>
                  <a:pt x="0" y="0"/>
                </a:moveTo>
                <a:lnTo>
                  <a:pt x="3558695" y="0"/>
                </a:lnTo>
                <a:lnTo>
                  <a:pt x="3558695" y="3293411"/>
                </a:lnTo>
                <a:lnTo>
                  <a:pt x="0" y="32934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1700426" y="7315659"/>
            <a:ext cx="3629178" cy="512283"/>
          </a:xfrm>
          <a:prstGeom prst="rect">
            <a:avLst/>
          </a:prstGeom>
        </p:spPr>
        <p:txBody>
          <a:bodyPr anchor="t" rtlCol="false" tIns="0" lIns="0" bIns="0" rIns="0">
            <a:spAutoFit/>
          </a:bodyPr>
          <a:lstStyle/>
          <a:p>
            <a:pPr algn="ctr">
              <a:lnSpc>
                <a:spcPts val="4241"/>
              </a:lnSpc>
            </a:pPr>
            <a:r>
              <a:rPr lang="en-US" sz="3029" b="true">
                <a:solidFill>
                  <a:srgbClr val="222222"/>
                </a:solidFill>
                <a:latin typeface="Playpen Sans Bold"/>
                <a:ea typeface="Playpen Sans Bold"/>
                <a:cs typeface="Playpen Sans Bold"/>
                <a:sym typeface="Playpen Sans Bold"/>
              </a:rPr>
              <a:t>Youth Portal</a:t>
            </a:r>
          </a:p>
        </p:txBody>
      </p:sp>
      <p:sp>
        <p:nvSpPr>
          <p:cNvPr name="TextBox 21" id="21"/>
          <p:cNvSpPr txBox="true"/>
          <p:nvPr/>
        </p:nvSpPr>
        <p:spPr>
          <a:xfrm rot="0">
            <a:off x="13324035" y="7315659"/>
            <a:ext cx="3472350" cy="512283"/>
          </a:xfrm>
          <a:prstGeom prst="rect">
            <a:avLst/>
          </a:prstGeom>
        </p:spPr>
        <p:txBody>
          <a:bodyPr anchor="t" rtlCol="false" tIns="0" lIns="0" bIns="0" rIns="0">
            <a:spAutoFit/>
          </a:bodyPr>
          <a:lstStyle/>
          <a:p>
            <a:pPr algn="ctr">
              <a:lnSpc>
                <a:spcPts val="4241"/>
              </a:lnSpc>
            </a:pPr>
            <a:r>
              <a:rPr lang="en-US" sz="3029" b="true">
                <a:solidFill>
                  <a:srgbClr val="222222"/>
                </a:solidFill>
                <a:latin typeface="Playpen Sans Bold"/>
                <a:ea typeface="Playpen Sans Bold"/>
                <a:cs typeface="Playpen Sans Bold"/>
                <a:sym typeface="Playpen Sans Bold"/>
              </a:rPr>
              <a:t>Caregiver Portal</a:t>
            </a:r>
          </a:p>
        </p:txBody>
      </p:sp>
      <p:sp>
        <p:nvSpPr>
          <p:cNvPr name="Freeform 22" id="22"/>
          <p:cNvSpPr/>
          <p:nvPr/>
        </p:nvSpPr>
        <p:spPr>
          <a:xfrm flipH="false" flipV="false" rot="0">
            <a:off x="16613159" y="9087188"/>
            <a:ext cx="2542418" cy="2542418"/>
          </a:xfrm>
          <a:custGeom>
            <a:avLst/>
            <a:gdLst/>
            <a:ahLst/>
            <a:cxnLst/>
            <a:rect r="r" b="b" t="t" l="l"/>
            <a:pathLst>
              <a:path h="2542418" w="2542418">
                <a:moveTo>
                  <a:pt x="0" y="0"/>
                </a:moveTo>
                <a:lnTo>
                  <a:pt x="2542418" y="0"/>
                </a:lnTo>
                <a:lnTo>
                  <a:pt x="2542418" y="2542418"/>
                </a:lnTo>
                <a:lnTo>
                  <a:pt x="0" y="2542418"/>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098448" y="3460126"/>
            <a:ext cx="16278184" cy="1259205"/>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CareLink is built around two integrated portals that work together to provide consistent, comprehensive support for both youth and caregivers. The Youth Portal empowers young people with interactive tools and continuous guidance, while the Caregiver Portal equips families and staff with the insight and strategies needed to offer stable, compassionate care. Together, these portals create a seamless system that grows with the youth and strengthens the entire care network.</a:t>
            </a:r>
          </a:p>
        </p:txBody>
      </p:sp>
      <p:sp>
        <p:nvSpPr>
          <p:cNvPr name="TextBox 10" id="10"/>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1" id="11"/>
          <p:cNvSpPr txBox="true"/>
          <p:nvPr/>
        </p:nvSpPr>
        <p:spPr>
          <a:xfrm rot="0">
            <a:off x="1028700" y="2142486"/>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How it Works</a:t>
            </a:r>
          </a:p>
        </p:txBody>
      </p:sp>
      <p:sp>
        <p:nvSpPr>
          <p:cNvPr name="TextBox 12" id="12"/>
          <p:cNvSpPr txBox="true"/>
          <p:nvPr/>
        </p:nvSpPr>
        <p:spPr>
          <a:xfrm rot="0">
            <a:off x="1098448" y="2978781"/>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Youth Portal</a:t>
            </a:r>
          </a:p>
        </p:txBody>
      </p:sp>
      <p:sp>
        <p:nvSpPr>
          <p:cNvPr name="Freeform 13" id="13"/>
          <p:cNvSpPr/>
          <p:nvPr/>
        </p:nvSpPr>
        <p:spPr>
          <a:xfrm flipH="false" flipV="false" rot="0">
            <a:off x="16613159" y="9087188"/>
            <a:ext cx="2542418" cy="2542418"/>
          </a:xfrm>
          <a:custGeom>
            <a:avLst/>
            <a:gdLst/>
            <a:ahLst/>
            <a:cxnLst/>
            <a:rect r="r" b="b" t="t" l="l"/>
            <a:pathLst>
              <a:path h="2542418" w="2542418">
                <a:moveTo>
                  <a:pt x="0" y="0"/>
                </a:moveTo>
                <a:lnTo>
                  <a:pt x="2542418" y="0"/>
                </a:lnTo>
                <a:lnTo>
                  <a:pt x="2542418" y="2542418"/>
                </a:lnTo>
                <a:lnTo>
                  <a:pt x="0" y="25424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10800000">
            <a:off x="3700081" y="5285208"/>
            <a:ext cx="3432600" cy="2445727"/>
          </a:xfrm>
          <a:custGeom>
            <a:avLst/>
            <a:gdLst/>
            <a:ahLst/>
            <a:cxnLst/>
            <a:rect r="r" b="b" t="t" l="l"/>
            <a:pathLst>
              <a:path h="2445727" w="3432600">
                <a:moveTo>
                  <a:pt x="0" y="0"/>
                </a:moveTo>
                <a:lnTo>
                  <a:pt x="3432599" y="0"/>
                </a:lnTo>
                <a:lnTo>
                  <a:pt x="3432599" y="2445727"/>
                </a:lnTo>
                <a:lnTo>
                  <a:pt x="0" y="24457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4000619" y="5025936"/>
            <a:ext cx="2880882" cy="1606091"/>
          </a:xfrm>
          <a:custGeom>
            <a:avLst/>
            <a:gdLst/>
            <a:ahLst/>
            <a:cxnLst/>
            <a:rect r="r" b="b" t="t" l="l"/>
            <a:pathLst>
              <a:path h="1606091" w="2880882">
                <a:moveTo>
                  <a:pt x="0" y="0"/>
                </a:moveTo>
                <a:lnTo>
                  <a:pt x="2880881" y="0"/>
                </a:lnTo>
                <a:lnTo>
                  <a:pt x="2880881" y="1606092"/>
                </a:lnTo>
                <a:lnTo>
                  <a:pt x="0" y="16060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10800000">
            <a:off x="7521644" y="5354699"/>
            <a:ext cx="3436910" cy="2448799"/>
          </a:xfrm>
          <a:custGeom>
            <a:avLst/>
            <a:gdLst/>
            <a:ahLst/>
            <a:cxnLst/>
            <a:rect r="r" b="b" t="t" l="l"/>
            <a:pathLst>
              <a:path h="2448799" w="3436910">
                <a:moveTo>
                  <a:pt x="0" y="0"/>
                </a:moveTo>
                <a:lnTo>
                  <a:pt x="3436910" y="0"/>
                </a:lnTo>
                <a:lnTo>
                  <a:pt x="3436910" y="2448798"/>
                </a:lnTo>
                <a:lnTo>
                  <a:pt x="0" y="244879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9986532" y="6517988"/>
            <a:ext cx="634223" cy="634223"/>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D3C5"/>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7802219" y="5003451"/>
            <a:ext cx="3008512" cy="1677246"/>
          </a:xfrm>
          <a:custGeom>
            <a:avLst/>
            <a:gdLst/>
            <a:ahLst/>
            <a:cxnLst/>
            <a:rect r="r" b="b" t="t" l="l"/>
            <a:pathLst>
              <a:path h="1677246" w="3008512">
                <a:moveTo>
                  <a:pt x="0" y="0"/>
                </a:moveTo>
                <a:lnTo>
                  <a:pt x="3008513" y="0"/>
                </a:lnTo>
                <a:lnTo>
                  <a:pt x="3008513" y="1677246"/>
                </a:lnTo>
                <a:lnTo>
                  <a:pt x="0" y="16772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7954678" y="5254788"/>
            <a:ext cx="2621951" cy="1124746"/>
          </a:xfrm>
          <a:custGeom>
            <a:avLst/>
            <a:gdLst/>
            <a:ahLst/>
            <a:cxnLst/>
            <a:rect r="r" b="b" t="t" l="l"/>
            <a:pathLst>
              <a:path h="1124746" w="2621951">
                <a:moveTo>
                  <a:pt x="0" y="0"/>
                </a:moveTo>
                <a:lnTo>
                  <a:pt x="2621951" y="0"/>
                </a:lnTo>
                <a:lnTo>
                  <a:pt x="2621951" y="1124746"/>
                </a:lnTo>
                <a:lnTo>
                  <a:pt x="0" y="1124746"/>
                </a:lnTo>
                <a:lnTo>
                  <a:pt x="0" y="0"/>
                </a:lnTo>
                <a:close/>
              </a:path>
            </a:pathLst>
          </a:custGeom>
          <a:blipFill>
            <a:blip r:embed="rId9"/>
            <a:stretch>
              <a:fillRect l="-20125" t="-83828" r="-6410" b="-142079"/>
            </a:stretch>
          </a:blipFill>
        </p:spPr>
      </p:sp>
      <p:sp>
        <p:nvSpPr>
          <p:cNvPr name="Freeform 22" id="22"/>
          <p:cNvSpPr/>
          <p:nvPr/>
        </p:nvSpPr>
        <p:spPr>
          <a:xfrm flipH="false" flipV="false" rot="-10800000">
            <a:off x="11285640" y="5335223"/>
            <a:ext cx="3438520" cy="2449945"/>
          </a:xfrm>
          <a:custGeom>
            <a:avLst/>
            <a:gdLst/>
            <a:ahLst/>
            <a:cxnLst/>
            <a:rect r="r" b="b" t="t" l="l"/>
            <a:pathLst>
              <a:path h="2449945" w="3438520">
                <a:moveTo>
                  <a:pt x="0" y="0"/>
                </a:moveTo>
                <a:lnTo>
                  <a:pt x="3438520" y="0"/>
                </a:lnTo>
                <a:lnTo>
                  <a:pt x="3438520" y="2449946"/>
                </a:lnTo>
                <a:lnTo>
                  <a:pt x="0" y="24499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1666402" y="5003451"/>
            <a:ext cx="2991486" cy="1667754"/>
          </a:xfrm>
          <a:custGeom>
            <a:avLst/>
            <a:gdLst/>
            <a:ahLst/>
            <a:cxnLst/>
            <a:rect r="r" b="b" t="t" l="l"/>
            <a:pathLst>
              <a:path h="1667754" w="2991486">
                <a:moveTo>
                  <a:pt x="0" y="0"/>
                </a:moveTo>
                <a:lnTo>
                  <a:pt x="2991487" y="0"/>
                </a:lnTo>
                <a:lnTo>
                  <a:pt x="2991487" y="1667754"/>
                </a:lnTo>
                <a:lnTo>
                  <a:pt x="0" y="16677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11801664" y="5335223"/>
            <a:ext cx="2603062" cy="1163289"/>
          </a:xfrm>
          <a:custGeom>
            <a:avLst/>
            <a:gdLst/>
            <a:ahLst/>
            <a:cxnLst/>
            <a:rect r="r" b="b" t="t" l="l"/>
            <a:pathLst>
              <a:path h="1163289" w="2603062">
                <a:moveTo>
                  <a:pt x="0" y="0"/>
                </a:moveTo>
                <a:lnTo>
                  <a:pt x="2603062" y="0"/>
                </a:lnTo>
                <a:lnTo>
                  <a:pt x="2603062" y="1163290"/>
                </a:lnTo>
                <a:lnTo>
                  <a:pt x="0" y="1163290"/>
                </a:lnTo>
                <a:lnTo>
                  <a:pt x="0" y="0"/>
                </a:lnTo>
                <a:close/>
              </a:path>
            </a:pathLst>
          </a:custGeom>
          <a:blipFill>
            <a:blip r:embed="rId10"/>
            <a:stretch>
              <a:fillRect l="-6046" t="-14294" r="-7723" b="-82127"/>
            </a:stretch>
          </a:blipFill>
        </p:spPr>
      </p:sp>
      <p:sp>
        <p:nvSpPr>
          <p:cNvPr name="Freeform 25" id="25"/>
          <p:cNvSpPr/>
          <p:nvPr/>
        </p:nvSpPr>
        <p:spPr>
          <a:xfrm flipH="false" flipV="false" rot="-10800000">
            <a:off x="11505323" y="7957355"/>
            <a:ext cx="3269677" cy="2329645"/>
          </a:xfrm>
          <a:custGeom>
            <a:avLst/>
            <a:gdLst/>
            <a:ahLst/>
            <a:cxnLst/>
            <a:rect r="r" b="b" t="t" l="l"/>
            <a:pathLst>
              <a:path h="2329645" w="3269677">
                <a:moveTo>
                  <a:pt x="0" y="0"/>
                </a:moveTo>
                <a:lnTo>
                  <a:pt x="3269677" y="0"/>
                </a:lnTo>
                <a:lnTo>
                  <a:pt x="3269677" y="2329645"/>
                </a:lnTo>
                <a:lnTo>
                  <a:pt x="0" y="23296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11930405" y="7785169"/>
            <a:ext cx="2556301" cy="1425138"/>
          </a:xfrm>
          <a:custGeom>
            <a:avLst/>
            <a:gdLst/>
            <a:ahLst/>
            <a:cxnLst/>
            <a:rect r="r" b="b" t="t" l="l"/>
            <a:pathLst>
              <a:path h="1425138" w="2556301">
                <a:moveTo>
                  <a:pt x="0" y="0"/>
                </a:moveTo>
                <a:lnTo>
                  <a:pt x="2556302" y="0"/>
                </a:lnTo>
                <a:lnTo>
                  <a:pt x="2556302" y="1425138"/>
                </a:lnTo>
                <a:lnTo>
                  <a:pt x="0" y="14251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7" id="27"/>
          <p:cNvSpPr/>
          <p:nvPr/>
        </p:nvSpPr>
        <p:spPr>
          <a:xfrm flipH="false" flipV="false" rot="-10800000">
            <a:off x="3700081" y="7850574"/>
            <a:ext cx="3269677" cy="2329645"/>
          </a:xfrm>
          <a:custGeom>
            <a:avLst/>
            <a:gdLst/>
            <a:ahLst/>
            <a:cxnLst/>
            <a:rect r="r" b="b" t="t" l="l"/>
            <a:pathLst>
              <a:path h="2329645" w="3269677">
                <a:moveTo>
                  <a:pt x="0" y="0"/>
                </a:moveTo>
                <a:lnTo>
                  <a:pt x="3269677" y="0"/>
                </a:lnTo>
                <a:lnTo>
                  <a:pt x="3269677" y="2329645"/>
                </a:lnTo>
                <a:lnTo>
                  <a:pt x="0" y="23296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8" id="28"/>
          <p:cNvSpPr/>
          <p:nvPr/>
        </p:nvSpPr>
        <p:spPr>
          <a:xfrm flipH="false" flipV="false" rot="0">
            <a:off x="4125163" y="7678388"/>
            <a:ext cx="2556301" cy="1425138"/>
          </a:xfrm>
          <a:custGeom>
            <a:avLst/>
            <a:gdLst/>
            <a:ahLst/>
            <a:cxnLst/>
            <a:rect r="r" b="b" t="t" l="l"/>
            <a:pathLst>
              <a:path h="1425138" w="2556301">
                <a:moveTo>
                  <a:pt x="0" y="0"/>
                </a:moveTo>
                <a:lnTo>
                  <a:pt x="2556302" y="0"/>
                </a:lnTo>
                <a:lnTo>
                  <a:pt x="2556302" y="1425138"/>
                </a:lnTo>
                <a:lnTo>
                  <a:pt x="0" y="14251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9" id="29"/>
          <p:cNvSpPr/>
          <p:nvPr/>
        </p:nvSpPr>
        <p:spPr>
          <a:xfrm flipH="false" flipV="false" rot="0">
            <a:off x="4296508" y="7928386"/>
            <a:ext cx="2213613" cy="1087011"/>
          </a:xfrm>
          <a:custGeom>
            <a:avLst/>
            <a:gdLst/>
            <a:ahLst/>
            <a:cxnLst/>
            <a:rect r="r" b="b" t="t" l="l"/>
            <a:pathLst>
              <a:path h="1087011" w="2213613">
                <a:moveTo>
                  <a:pt x="0" y="0"/>
                </a:moveTo>
                <a:lnTo>
                  <a:pt x="2213612" y="0"/>
                </a:lnTo>
                <a:lnTo>
                  <a:pt x="2213612" y="1087011"/>
                </a:lnTo>
                <a:lnTo>
                  <a:pt x="0" y="1087011"/>
                </a:lnTo>
                <a:lnTo>
                  <a:pt x="0" y="0"/>
                </a:lnTo>
                <a:close/>
              </a:path>
            </a:pathLst>
          </a:custGeom>
          <a:blipFill>
            <a:blip r:embed="rId11"/>
            <a:stretch>
              <a:fillRect l="0" t="-4409" r="0" b="-4914"/>
            </a:stretch>
          </a:blipFill>
        </p:spPr>
      </p:sp>
      <p:sp>
        <p:nvSpPr>
          <p:cNvPr name="Freeform 30" id="30"/>
          <p:cNvSpPr/>
          <p:nvPr/>
        </p:nvSpPr>
        <p:spPr>
          <a:xfrm flipH="false" flipV="false" rot="0">
            <a:off x="7775409" y="7640229"/>
            <a:ext cx="2864610" cy="2578149"/>
          </a:xfrm>
          <a:custGeom>
            <a:avLst/>
            <a:gdLst/>
            <a:ahLst/>
            <a:cxnLst/>
            <a:rect r="r" b="b" t="t" l="l"/>
            <a:pathLst>
              <a:path h="2578149" w="2864610">
                <a:moveTo>
                  <a:pt x="0" y="0"/>
                </a:moveTo>
                <a:lnTo>
                  <a:pt x="2864610" y="0"/>
                </a:lnTo>
                <a:lnTo>
                  <a:pt x="2864610" y="2578149"/>
                </a:lnTo>
                <a:lnTo>
                  <a:pt x="0" y="25781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1" id="31"/>
          <p:cNvSpPr/>
          <p:nvPr/>
        </p:nvSpPr>
        <p:spPr>
          <a:xfrm flipH="false" flipV="false" rot="0">
            <a:off x="12022417" y="8009249"/>
            <a:ext cx="2313184" cy="1107983"/>
          </a:xfrm>
          <a:custGeom>
            <a:avLst/>
            <a:gdLst/>
            <a:ahLst/>
            <a:cxnLst/>
            <a:rect r="r" b="b" t="t" l="l"/>
            <a:pathLst>
              <a:path h="1107983" w="2313184">
                <a:moveTo>
                  <a:pt x="0" y="0"/>
                </a:moveTo>
                <a:lnTo>
                  <a:pt x="2313184" y="0"/>
                </a:lnTo>
                <a:lnTo>
                  <a:pt x="2313184" y="1107983"/>
                </a:lnTo>
                <a:lnTo>
                  <a:pt x="0" y="1107983"/>
                </a:lnTo>
                <a:lnTo>
                  <a:pt x="0" y="0"/>
                </a:lnTo>
                <a:close/>
              </a:path>
            </a:pathLst>
          </a:custGeom>
          <a:blipFill>
            <a:blip r:embed="rId14">
              <a:extLst>
                <a:ext uri="{96DAC541-7B7A-43D3-8B79-37D633B846F1}">
                  <asvg:svgBlip xmlns:asvg="http://schemas.microsoft.com/office/drawing/2016/SVG/main" r:embed="rId15"/>
                </a:ext>
              </a:extLst>
            </a:blip>
            <a:stretch>
              <a:fillRect l="0" t="-18061" r="0" b="-48957"/>
            </a:stretch>
          </a:blipFill>
        </p:spPr>
      </p:sp>
      <p:sp>
        <p:nvSpPr>
          <p:cNvPr name="Freeform 32" id="32"/>
          <p:cNvSpPr/>
          <p:nvPr/>
        </p:nvSpPr>
        <p:spPr>
          <a:xfrm flipH="false" flipV="false" rot="0">
            <a:off x="4513391" y="5285208"/>
            <a:ext cx="1855336" cy="1293890"/>
          </a:xfrm>
          <a:custGeom>
            <a:avLst/>
            <a:gdLst/>
            <a:ahLst/>
            <a:cxnLst/>
            <a:rect r="r" b="b" t="t" l="l"/>
            <a:pathLst>
              <a:path h="1293890" w="1855336">
                <a:moveTo>
                  <a:pt x="0" y="0"/>
                </a:moveTo>
                <a:lnTo>
                  <a:pt x="1855336" y="0"/>
                </a:lnTo>
                <a:lnTo>
                  <a:pt x="1855336" y="1293890"/>
                </a:lnTo>
                <a:lnTo>
                  <a:pt x="0" y="1293890"/>
                </a:lnTo>
                <a:lnTo>
                  <a:pt x="0" y="0"/>
                </a:lnTo>
                <a:close/>
              </a:path>
            </a:pathLst>
          </a:custGeom>
          <a:blipFill>
            <a:blip r:embed="rId16"/>
            <a:stretch>
              <a:fillRect l="0" t="-8174" r="0" b="-25657"/>
            </a:stretch>
          </a:blipFill>
        </p:spPr>
      </p:sp>
      <p:sp>
        <p:nvSpPr>
          <p:cNvPr name="TextBox 33" id="33"/>
          <p:cNvSpPr txBox="true"/>
          <p:nvPr/>
        </p:nvSpPr>
        <p:spPr>
          <a:xfrm rot="0">
            <a:off x="4056278" y="6773938"/>
            <a:ext cx="2797900"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Cultural Connections</a:t>
            </a:r>
          </a:p>
        </p:txBody>
      </p:sp>
      <p:sp>
        <p:nvSpPr>
          <p:cNvPr name="TextBox 34" id="34"/>
          <p:cNvSpPr txBox="true"/>
          <p:nvPr/>
        </p:nvSpPr>
        <p:spPr>
          <a:xfrm rot="0">
            <a:off x="7834348" y="6806524"/>
            <a:ext cx="2862610"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Success Support</a:t>
            </a:r>
          </a:p>
        </p:txBody>
      </p:sp>
      <p:sp>
        <p:nvSpPr>
          <p:cNvPr name="TextBox 35" id="35"/>
          <p:cNvSpPr txBox="true"/>
          <p:nvPr/>
        </p:nvSpPr>
        <p:spPr>
          <a:xfrm rot="0">
            <a:off x="11727732" y="6806524"/>
            <a:ext cx="2676994"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Daily Journal</a:t>
            </a:r>
          </a:p>
        </p:txBody>
      </p:sp>
      <p:sp>
        <p:nvSpPr>
          <p:cNvPr name="TextBox 36" id="36"/>
          <p:cNvSpPr txBox="true"/>
          <p:nvPr/>
        </p:nvSpPr>
        <p:spPr>
          <a:xfrm rot="0">
            <a:off x="3702370" y="9246401"/>
            <a:ext cx="3265098"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Support Messager</a:t>
            </a:r>
          </a:p>
        </p:txBody>
      </p:sp>
      <p:sp>
        <p:nvSpPr>
          <p:cNvPr name="TextBox 37" id="37"/>
          <p:cNvSpPr txBox="true"/>
          <p:nvPr/>
        </p:nvSpPr>
        <p:spPr>
          <a:xfrm rot="0">
            <a:off x="11374870" y="9362707"/>
            <a:ext cx="3667373"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Virtual Check-Ins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CFDFE"/>
        </a:solidFill>
      </p:bgPr>
    </p:bg>
    <p:spTree>
      <p:nvGrpSpPr>
        <p:cNvPr id="1" name=""/>
        <p:cNvGrpSpPr/>
        <p:nvPr/>
      </p:nvGrpSpPr>
      <p:grpSpPr>
        <a:xfrm>
          <a:off x="0" y="0"/>
          <a:ext cx="0" cy="0"/>
          <a:chOff x="0" y="0"/>
          <a:chExt cx="0" cy="0"/>
        </a:xfrm>
      </p:grpSpPr>
      <p:grpSp>
        <p:nvGrpSpPr>
          <p:cNvPr name="Group 2" id="2"/>
          <p:cNvGrpSpPr/>
          <p:nvPr/>
        </p:nvGrpSpPr>
        <p:grpSpPr>
          <a:xfrm rot="0">
            <a:off x="-241885" y="-214305"/>
            <a:ext cx="865009" cy="10715610"/>
            <a:chOff x="0" y="0"/>
            <a:chExt cx="227821" cy="2822218"/>
          </a:xfrm>
        </p:grpSpPr>
        <p:sp>
          <p:nvSpPr>
            <p:cNvPr name="Freeform 3" id="3"/>
            <p:cNvSpPr/>
            <p:nvPr/>
          </p:nvSpPr>
          <p:spPr>
            <a:xfrm flipH="false" flipV="false" rot="0">
              <a:off x="0" y="0"/>
              <a:ext cx="227821" cy="2822218"/>
            </a:xfrm>
            <a:custGeom>
              <a:avLst/>
              <a:gdLst/>
              <a:ahLst/>
              <a:cxnLst/>
              <a:rect r="r" b="b" t="t" l="l"/>
              <a:pathLst>
                <a:path h="2822218" w="227821">
                  <a:moveTo>
                    <a:pt x="0" y="0"/>
                  </a:moveTo>
                  <a:lnTo>
                    <a:pt x="227821" y="0"/>
                  </a:lnTo>
                  <a:lnTo>
                    <a:pt x="227821" y="2822218"/>
                  </a:lnTo>
                  <a:lnTo>
                    <a:pt x="0" y="2822218"/>
                  </a:lnTo>
                  <a:close/>
                </a:path>
              </a:pathLst>
            </a:custGeom>
            <a:solidFill>
              <a:srgbClr val="294482"/>
            </a:solidFill>
          </p:spPr>
        </p:sp>
        <p:sp>
          <p:nvSpPr>
            <p:cNvPr name="TextBox 4" id="4"/>
            <p:cNvSpPr txBox="true"/>
            <p:nvPr/>
          </p:nvSpPr>
          <p:spPr>
            <a:xfrm>
              <a:off x="0" y="-47625"/>
              <a:ext cx="227821" cy="2869843"/>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16800845" y="1028700"/>
            <a:ext cx="1630470" cy="428471"/>
            <a:chOff x="0" y="0"/>
            <a:chExt cx="429424" cy="112848"/>
          </a:xfrm>
        </p:grpSpPr>
        <p:sp>
          <p:nvSpPr>
            <p:cNvPr name="Freeform 6" id="6"/>
            <p:cNvSpPr/>
            <p:nvPr/>
          </p:nvSpPr>
          <p:spPr>
            <a:xfrm flipH="false" flipV="false" rot="0">
              <a:off x="0" y="0"/>
              <a:ext cx="429424" cy="112848"/>
            </a:xfrm>
            <a:custGeom>
              <a:avLst/>
              <a:gdLst/>
              <a:ahLst/>
              <a:cxnLst/>
              <a:rect r="r" b="b" t="t" l="l"/>
              <a:pathLst>
                <a:path h="112848" w="429424">
                  <a:moveTo>
                    <a:pt x="0" y="0"/>
                  </a:moveTo>
                  <a:lnTo>
                    <a:pt x="429424" y="0"/>
                  </a:lnTo>
                  <a:lnTo>
                    <a:pt x="429424" y="112848"/>
                  </a:lnTo>
                  <a:lnTo>
                    <a:pt x="0" y="112848"/>
                  </a:lnTo>
                  <a:close/>
                </a:path>
              </a:pathLst>
            </a:custGeom>
            <a:solidFill>
              <a:srgbClr val="294482"/>
            </a:solidFill>
          </p:spPr>
        </p:sp>
        <p:sp>
          <p:nvSpPr>
            <p:cNvPr name="TextBox 7" id="7"/>
            <p:cNvSpPr txBox="true"/>
            <p:nvPr/>
          </p:nvSpPr>
          <p:spPr>
            <a:xfrm>
              <a:off x="0" y="-47625"/>
              <a:ext cx="429424" cy="160473"/>
            </a:xfrm>
            <a:prstGeom prst="rect">
              <a:avLst/>
            </a:prstGeom>
          </p:spPr>
          <p:txBody>
            <a:bodyPr anchor="ctr" rtlCol="false" tIns="50800" lIns="50800" bIns="50800" rIns="50800"/>
            <a:lstStyle/>
            <a:p>
              <a:pPr algn="ctr">
                <a:lnSpc>
                  <a:spcPts val="3359"/>
                </a:lnSpc>
              </a:pPr>
            </a:p>
          </p:txBody>
        </p:sp>
      </p:grpSp>
      <p:sp>
        <p:nvSpPr>
          <p:cNvPr name="Freeform 8" id="8"/>
          <p:cNvSpPr/>
          <p:nvPr/>
        </p:nvSpPr>
        <p:spPr>
          <a:xfrm flipH="false" flipV="false" rot="0">
            <a:off x="1147030" y="457933"/>
            <a:ext cx="1687403" cy="1251870"/>
          </a:xfrm>
          <a:custGeom>
            <a:avLst/>
            <a:gdLst/>
            <a:ahLst/>
            <a:cxnLst/>
            <a:rect r="r" b="b" t="t" l="l"/>
            <a:pathLst>
              <a:path h="1251870" w="1687403">
                <a:moveTo>
                  <a:pt x="0" y="0"/>
                </a:moveTo>
                <a:lnTo>
                  <a:pt x="1687403" y="0"/>
                </a:lnTo>
                <a:lnTo>
                  <a:pt x="1687403" y="1251870"/>
                </a:lnTo>
                <a:lnTo>
                  <a:pt x="0" y="1251870"/>
                </a:lnTo>
                <a:lnTo>
                  <a:pt x="0" y="0"/>
                </a:lnTo>
                <a:close/>
              </a:path>
            </a:pathLst>
          </a:custGeom>
          <a:blipFill>
            <a:blip r:embed="rId2"/>
            <a:stretch>
              <a:fillRect l="0" t="0" r="0" b="-25804"/>
            </a:stretch>
          </a:blipFill>
        </p:spPr>
      </p:sp>
      <p:sp>
        <p:nvSpPr>
          <p:cNvPr name="TextBox 9" id="9"/>
          <p:cNvSpPr txBox="true"/>
          <p:nvPr/>
        </p:nvSpPr>
        <p:spPr>
          <a:xfrm rot="0">
            <a:off x="1098448" y="3460126"/>
            <a:ext cx="16278184" cy="944880"/>
          </a:xfrm>
          <a:prstGeom prst="rect">
            <a:avLst/>
          </a:prstGeom>
        </p:spPr>
        <p:txBody>
          <a:bodyPr anchor="t" rtlCol="false" tIns="0" lIns="0" bIns="0" rIns="0">
            <a:spAutoFit/>
          </a:bodyPr>
          <a:lstStyle/>
          <a:p>
            <a:pPr algn="l">
              <a:lnSpc>
                <a:spcPts val="2520"/>
              </a:lnSpc>
            </a:pPr>
            <a:r>
              <a:rPr lang="en-US" sz="1800">
                <a:solidFill>
                  <a:srgbClr val="565656"/>
                </a:solidFill>
                <a:latin typeface="Merriweather"/>
                <a:ea typeface="Merriweather"/>
                <a:cs typeface="Merriweather"/>
                <a:sym typeface="Merriweather"/>
              </a:rPr>
              <a:t>The Caregiver Portal equips Caregivers, frontline staff, house managers, and behavioral teams with informed tools, cultural guidance, and ongoing support to ensure every youth receives consistent, individualized support. Designed to enhance teamwork and understanding, the portal creates a continuous circle of care that adapts and grows with the youth throughout their care journey.</a:t>
            </a:r>
          </a:p>
        </p:txBody>
      </p:sp>
      <p:sp>
        <p:nvSpPr>
          <p:cNvPr name="TextBox 10" id="10"/>
          <p:cNvSpPr txBox="true"/>
          <p:nvPr/>
        </p:nvSpPr>
        <p:spPr>
          <a:xfrm rot="0">
            <a:off x="11262334" y="1036243"/>
            <a:ext cx="5286597" cy="316230"/>
          </a:xfrm>
          <a:prstGeom prst="rect">
            <a:avLst/>
          </a:prstGeom>
        </p:spPr>
        <p:txBody>
          <a:bodyPr anchor="t" rtlCol="false" tIns="0" lIns="0" bIns="0" rIns="0">
            <a:spAutoFit/>
          </a:bodyPr>
          <a:lstStyle/>
          <a:p>
            <a:pPr algn="r">
              <a:lnSpc>
                <a:spcPts val="2520"/>
              </a:lnSpc>
            </a:pPr>
            <a:r>
              <a:rPr lang="en-US" sz="1800">
                <a:solidFill>
                  <a:srgbClr val="244395"/>
                </a:solidFill>
                <a:latin typeface="Merriweather"/>
                <a:ea typeface="Merriweather"/>
                <a:cs typeface="Merriweather"/>
                <a:sym typeface="Merriweather"/>
              </a:rPr>
              <a:t>Trib</a:t>
            </a:r>
            <a:r>
              <a:rPr lang="en-US" sz="1800">
                <a:solidFill>
                  <a:srgbClr val="244395"/>
                </a:solidFill>
                <a:latin typeface="Merriweather"/>
                <a:ea typeface="Merriweather"/>
                <a:cs typeface="Merriweather"/>
                <a:sym typeface="Merriweather"/>
              </a:rPr>
              <a:t>al Presentation</a:t>
            </a:r>
          </a:p>
        </p:txBody>
      </p:sp>
      <p:sp>
        <p:nvSpPr>
          <p:cNvPr name="TextBox 11" id="11"/>
          <p:cNvSpPr txBox="true"/>
          <p:nvPr/>
        </p:nvSpPr>
        <p:spPr>
          <a:xfrm rot="0">
            <a:off x="1028700" y="2142486"/>
            <a:ext cx="7735149" cy="655320"/>
          </a:xfrm>
          <a:prstGeom prst="rect">
            <a:avLst/>
          </a:prstGeom>
        </p:spPr>
        <p:txBody>
          <a:bodyPr anchor="t" rtlCol="false" tIns="0" lIns="0" bIns="0" rIns="0">
            <a:spAutoFit/>
          </a:bodyPr>
          <a:lstStyle/>
          <a:p>
            <a:pPr algn="l">
              <a:lnSpc>
                <a:spcPts val="4800"/>
              </a:lnSpc>
            </a:pPr>
            <a:r>
              <a:rPr lang="en-US" sz="4800" b="true">
                <a:solidFill>
                  <a:srgbClr val="294482"/>
                </a:solidFill>
                <a:latin typeface="Roboto Bold"/>
                <a:ea typeface="Roboto Bold"/>
                <a:cs typeface="Roboto Bold"/>
                <a:sym typeface="Roboto Bold"/>
              </a:rPr>
              <a:t>How it Works</a:t>
            </a:r>
          </a:p>
        </p:txBody>
      </p:sp>
      <p:sp>
        <p:nvSpPr>
          <p:cNvPr name="TextBox 12" id="12"/>
          <p:cNvSpPr txBox="true"/>
          <p:nvPr/>
        </p:nvSpPr>
        <p:spPr>
          <a:xfrm rot="0">
            <a:off x="1098448" y="2978781"/>
            <a:ext cx="6968101" cy="385445"/>
          </a:xfrm>
          <a:prstGeom prst="rect">
            <a:avLst/>
          </a:prstGeom>
        </p:spPr>
        <p:txBody>
          <a:bodyPr anchor="t" rtlCol="false" tIns="0" lIns="0" bIns="0" rIns="0">
            <a:spAutoFit/>
          </a:bodyPr>
          <a:lstStyle/>
          <a:p>
            <a:pPr algn="l">
              <a:lnSpc>
                <a:spcPts val="2799"/>
              </a:lnSpc>
            </a:pPr>
            <a:r>
              <a:rPr lang="en-US" sz="2799">
                <a:solidFill>
                  <a:srgbClr val="486DA2"/>
                </a:solidFill>
                <a:latin typeface="Roboto"/>
                <a:ea typeface="Roboto"/>
                <a:cs typeface="Roboto"/>
                <a:sym typeface="Roboto"/>
              </a:rPr>
              <a:t>Caregiver Portal Features </a:t>
            </a:r>
          </a:p>
        </p:txBody>
      </p:sp>
      <p:sp>
        <p:nvSpPr>
          <p:cNvPr name="Freeform 13" id="13"/>
          <p:cNvSpPr/>
          <p:nvPr/>
        </p:nvSpPr>
        <p:spPr>
          <a:xfrm flipH="false" flipV="false" rot="0">
            <a:off x="16613159" y="9087188"/>
            <a:ext cx="2542418" cy="2542418"/>
          </a:xfrm>
          <a:custGeom>
            <a:avLst/>
            <a:gdLst/>
            <a:ahLst/>
            <a:cxnLst/>
            <a:rect r="r" b="b" t="t" l="l"/>
            <a:pathLst>
              <a:path h="2542418" w="2542418">
                <a:moveTo>
                  <a:pt x="0" y="0"/>
                </a:moveTo>
                <a:lnTo>
                  <a:pt x="2542418" y="0"/>
                </a:lnTo>
                <a:lnTo>
                  <a:pt x="2542418" y="2542418"/>
                </a:lnTo>
                <a:lnTo>
                  <a:pt x="0" y="25424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4" id="14"/>
          <p:cNvSpPr/>
          <p:nvPr/>
        </p:nvSpPr>
        <p:spPr>
          <a:xfrm flipH="false" flipV="false" rot="-10800000">
            <a:off x="3831925" y="5593176"/>
            <a:ext cx="3350871" cy="2387496"/>
          </a:xfrm>
          <a:custGeom>
            <a:avLst/>
            <a:gdLst/>
            <a:ahLst/>
            <a:cxnLst/>
            <a:rect r="r" b="b" t="t" l="l"/>
            <a:pathLst>
              <a:path h="2387496" w="3350871">
                <a:moveTo>
                  <a:pt x="0" y="0"/>
                </a:moveTo>
                <a:lnTo>
                  <a:pt x="3350871" y="0"/>
                </a:lnTo>
                <a:lnTo>
                  <a:pt x="3350871" y="2387496"/>
                </a:lnTo>
                <a:lnTo>
                  <a:pt x="0" y="23874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4125307" y="5340078"/>
            <a:ext cx="2812289" cy="1567851"/>
          </a:xfrm>
          <a:custGeom>
            <a:avLst/>
            <a:gdLst/>
            <a:ahLst/>
            <a:cxnLst/>
            <a:rect r="r" b="b" t="t" l="l"/>
            <a:pathLst>
              <a:path h="1567851" w="2812289">
                <a:moveTo>
                  <a:pt x="0" y="0"/>
                </a:moveTo>
                <a:lnTo>
                  <a:pt x="2812290" y="0"/>
                </a:lnTo>
                <a:lnTo>
                  <a:pt x="2812290" y="1567851"/>
                </a:lnTo>
                <a:lnTo>
                  <a:pt x="0" y="15678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10800000">
            <a:off x="7562498" y="5661013"/>
            <a:ext cx="3355079" cy="2390494"/>
          </a:xfrm>
          <a:custGeom>
            <a:avLst/>
            <a:gdLst/>
            <a:ahLst/>
            <a:cxnLst/>
            <a:rect r="r" b="b" t="t" l="l"/>
            <a:pathLst>
              <a:path h="2390494" w="3355079">
                <a:moveTo>
                  <a:pt x="0" y="0"/>
                </a:moveTo>
                <a:lnTo>
                  <a:pt x="3355079" y="0"/>
                </a:lnTo>
                <a:lnTo>
                  <a:pt x="3355079" y="2390493"/>
                </a:lnTo>
                <a:lnTo>
                  <a:pt x="0" y="23904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7836394" y="5318128"/>
            <a:ext cx="2936881" cy="1637311"/>
          </a:xfrm>
          <a:custGeom>
            <a:avLst/>
            <a:gdLst/>
            <a:ahLst/>
            <a:cxnLst/>
            <a:rect r="r" b="b" t="t" l="l"/>
            <a:pathLst>
              <a:path h="1637311" w="2936881">
                <a:moveTo>
                  <a:pt x="0" y="0"/>
                </a:moveTo>
                <a:lnTo>
                  <a:pt x="2936881" y="0"/>
                </a:lnTo>
                <a:lnTo>
                  <a:pt x="2936881" y="1637311"/>
                </a:lnTo>
                <a:lnTo>
                  <a:pt x="0" y="163731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10800000">
            <a:off x="11236875" y="5642001"/>
            <a:ext cx="3356650" cy="2391613"/>
          </a:xfrm>
          <a:custGeom>
            <a:avLst/>
            <a:gdLst/>
            <a:ahLst/>
            <a:cxnLst/>
            <a:rect r="r" b="b" t="t" l="l"/>
            <a:pathLst>
              <a:path h="2391613" w="3356650">
                <a:moveTo>
                  <a:pt x="0" y="0"/>
                </a:moveTo>
                <a:lnTo>
                  <a:pt x="3356651" y="0"/>
                </a:lnTo>
                <a:lnTo>
                  <a:pt x="3356651" y="2391614"/>
                </a:lnTo>
                <a:lnTo>
                  <a:pt x="0" y="23916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9" id="19"/>
          <p:cNvSpPr/>
          <p:nvPr/>
        </p:nvSpPr>
        <p:spPr>
          <a:xfrm flipH="false" flipV="false" rot="0">
            <a:off x="11608572" y="5318128"/>
            <a:ext cx="2920260" cy="1628045"/>
          </a:xfrm>
          <a:custGeom>
            <a:avLst/>
            <a:gdLst/>
            <a:ahLst/>
            <a:cxnLst/>
            <a:rect r="r" b="b" t="t" l="l"/>
            <a:pathLst>
              <a:path h="1628045" w="2920260">
                <a:moveTo>
                  <a:pt x="0" y="0"/>
                </a:moveTo>
                <a:lnTo>
                  <a:pt x="2920261" y="0"/>
                </a:lnTo>
                <a:lnTo>
                  <a:pt x="2920261" y="1628046"/>
                </a:lnTo>
                <a:lnTo>
                  <a:pt x="0" y="162804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10800000">
            <a:off x="3911447" y="8033561"/>
            <a:ext cx="3191828" cy="2274177"/>
          </a:xfrm>
          <a:custGeom>
            <a:avLst/>
            <a:gdLst/>
            <a:ahLst/>
            <a:cxnLst/>
            <a:rect r="r" b="b" t="t" l="l"/>
            <a:pathLst>
              <a:path h="2274177" w="3191828">
                <a:moveTo>
                  <a:pt x="0" y="0"/>
                </a:moveTo>
                <a:lnTo>
                  <a:pt x="3191828" y="0"/>
                </a:lnTo>
                <a:lnTo>
                  <a:pt x="3191828" y="2274177"/>
                </a:lnTo>
                <a:lnTo>
                  <a:pt x="0" y="22741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4326408" y="7865475"/>
            <a:ext cx="2495437" cy="1391206"/>
          </a:xfrm>
          <a:custGeom>
            <a:avLst/>
            <a:gdLst/>
            <a:ahLst/>
            <a:cxnLst/>
            <a:rect r="r" b="b" t="t" l="l"/>
            <a:pathLst>
              <a:path h="1391206" w="2495437">
                <a:moveTo>
                  <a:pt x="0" y="0"/>
                </a:moveTo>
                <a:lnTo>
                  <a:pt x="2495437" y="0"/>
                </a:lnTo>
                <a:lnTo>
                  <a:pt x="2495437" y="1391206"/>
                </a:lnTo>
                <a:lnTo>
                  <a:pt x="0" y="1391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10800000">
            <a:off x="11451328" y="8084220"/>
            <a:ext cx="3191828" cy="2274177"/>
          </a:xfrm>
          <a:custGeom>
            <a:avLst/>
            <a:gdLst/>
            <a:ahLst/>
            <a:cxnLst/>
            <a:rect r="r" b="b" t="t" l="l"/>
            <a:pathLst>
              <a:path h="2274177" w="3191828">
                <a:moveTo>
                  <a:pt x="0" y="0"/>
                </a:moveTo>
                <a:lnTo>
                  <a:pt x="3191828" y="0"/>
                </a:lnTo>
                <a:lnTo>
                  <a:pt x="3191828" y="2274177"/>
                </a:lnTo>
                <a:lnTo>
                  <a:pt x="0" y="22741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1866289" y="7916133"/>
            <a:ext cx="2495437" cy="1391206"/>
          </a:xfrm>
          <a:custGeom>
            <a:avLst/>
            <a:gdLst/>
            <a:ahLst/>
            <a:cxnLst/>
            <a:rect r="r" b="b" t="t" l="l"/>
            <a:pathLst>
              <a:path h="1391206" w="2495437">
                <a:moveTo>
                  <a:pt x="0" y="0"/>
                </a:moveTo>
                <a:lnTo>
                  <a:pt x="2495437" y="0"/>
                </a:lnTo>
                <a:lnTo>
                  <a:pt x="2495437" y="1391206"/>
                </a:lnTo>
                <a:lnTo>
                  <a:pt x="0" y="13912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4" id="24"/>
          <p:cNvSpPr/>
          <p:nvPr/>
        </p:nvSpPr>
        <p:spPr>
          <a:xfrm flipH="false" flipV="false" rot="0">
            <a:off x="12033554" y="8160179"/>
            <a:ext cx="2160907" cy="1061130"/>
          </a:xfrm>
          <a:custGeom>
            <a:avLst/>
            <a:gdLst/>
            <a:ahLst/>
            <a:cxnLst/>
            <a:rect r="r" b="b" t="t" l="l"/>
            <a:pathLst>
              <a:path h="1061130" w="2160907">
                <a:moveTo>
                  <a:pt x="0" y="0"/>
                </a:moveTo>
                <a:lnTo>
                  <a:pt x="2160908" y="0"/>
                </a:lnTo>
                <a:lnTo>
                  <a:pt x="2160908" y="1061129"/>
                </a:lnTo>
                <a:lnTo>
                  <a:pt x="0" y="1061129"/>
                </a:lnTo>
                <a:lnTo>
                  <a:pt x="0" y="0"/>
                </a:lnTo>
                <a:close/>
              </a:path>
            </a:pathLst>
          </a:custGeom>
          <a:blipFill>
            <a:blip r:embed="rId9"/>
            <a:stretch>
              <a:fillRect l="0" t="-4409" r="0" b="-4914"/>
            </a:stretch>
          </a:blipFill>
        </p:spPr>
      </p:sp>
      <p:sp>
        <p:nvSpPr>
          <p:cNvPr name="Freeform 25" id="25"/>
          <p:cNvSpPr/>
          <p:nvPr/>
        </p:nvSpPr>
        <p:spPr>
          <a:xfrm flipH="false" flipV="false" rot="0">
            <a:off x="7893393" y="8187251"/>
            <a:ext cx="2693290" cy="1767472"/>
          </a:xfrm>
          <a:custGeom>
            <a:avLst/>
            <a:gdLst/>
            <a:ahLst/>
            <a:cxnLst/>
            <a:rect r="r" b="b" t="t" l="l"/>
            <a:pathLst>
              <a:path h="1767472" w="2693290">
                <a:moveTo>
                  <a:pt x="0" y="0"/>
                </a:moveTo>
                <a:lnTo>
                  <a:pt x="2693290" y="0"/>
                </a:lnTo>
                <a:lnTo>
                  <a:pt x="2693290" y="1767471"/>
                </a:lnTo>
                <a:lnTo>
                  <a:pt x="0" y="17674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6" id="26"/>
          <p:cNvSpPr/>
          <p:nvPr/>
        </p:nvSpPr>
        <p:spPr>
          <a:xfrm flipH="false" flipV="false" rot="0">
            <a:off x="7938531" y="5607664"/>
            <a:ext cx="2669107" cy="1139077"/>
          </a:xfrm>
          <a:custGeom>
            <a:avLst/>
            <a:gdLst/>
            <a:ahLst/>
            <a:cxnLst/>
            <a:rect r="r" b="b" t="t" l="l"/>
            <a:pathLst>
              <a:path h="1139077" w="2669107">
                <a:moveTo>
                  <a:pt x="0" y="0"/>
                </a:moveTo>
                <a:lnTo>
                  <a:pt x="2669107" y="0"/>
                </a:lnTo>
                <a:lnTo>
                  <a:pt x="2669107" y="1139077"/>
                </a:lnTo>
                <a:lnTo>
                  <a:pt x="0" y="1139077"/>
                </a:lnTo>
                <a:lnTo>
                  <a:pt x="0" y="0"/>
                </a:lnTo>
                <a:close/>
              </a:path>
            </a:pathLst>
          </a:custGeom>
          <a:blipFill>
            <a:blip r:embed="rId12"/>
            <a:stretch>
              <a:fillRect l="0" t="-119594" r="-4179" b="-4263"/>
            </a:stretch>
          </a:blipFill>
        </p:spPr>
      </p:sp>
      <p:sp>
        <p:nvSpPr>
          <p:cNvPr name="Freeform 27" id="27"/>
          <p:cNvSpPr/>
          <p:nvPr/>
        </p:nvSpPr>
        <p:spPr>
          <a:xfrm flipH="false" flipV="false" rot="0">
            <a:off x="4179642" y="5593176"/>
            <a:ext cx="2629475" cy="519544"/>
          </a:xfrm>
          <a:custGeom>
            <a:avLst/>
            <a:gdLst/>
            <a:ahLst/>
            <a:cxnLst/>
            <a:rect r="r" b="b" t="t" l="l"/>
            <a:pathLst>
              <a:path h="519544" w="2629475">
                <a:moveTo>
                  <a:pt x="0" y="0"/>
                </a:moveTo>
                <a:lnTo>
                  <a:pt x="2629475" y="0"/>
                </a:lnTo>
                <a:lnTo>
                  <a:pt x="2629475" y="519544"/>
                </a:lnTo>
                <a:lnTo>
                  <a:pt x="0" y="519544"/>
                </a:lnTo>
                <a:lnTo>
                  <a:pt x="0" y="0"/>
                </a:lnTo>
                <a:close/>
              </a:path>
            </a:pathLst>
          </a:custGeom>
          <a:blipFill>
            <a:blip r:embed="rId13"/>
            <a:stretch>
              <a:fillRect l="0" t="-114242" r="-27652" b="-4620"/>
            </a:stretch>
          </a:blipFill>
        </p:spPr>
      </p:sp>
      <p:sp>
        <p:nvSpPr>
          <p:cNvPr name="Freeform 28" id="28"/>
          <p:cNvSpPr/>
          <p:nvPr/>
        </p:nvSpPr>
        <p:spPr>
          <a:xfrm flipH="false" flipV="false" rot="0">
            <a:off x="4162081" y="6177202"/>
            <a:ext cx="2690560" cy="522975"/>
          </a:xfrm>
          <a:custGeom>
            <a:avLst/>
            <a:gdLst/>
            <a:ahLst/>
            <a:cxnLst/>
            <a:rect r="r" b="b" t="t" l="l"/>
            <a:pathLst>
              <a:path h="522975" w="2690560">
                <a:moveTo>
                  <a:pt x="0" y="0"/>
                </a:moveTo>
                <a:lnTo>
                  <a:pt x="2690560" y="0"/>
                </a:lnTo>
                <a:lnTo>
                  <a:pt x="2690560" y="522976"/>
                </a:lnTo>
                <a:lnTo>
                  <a:pt x="0" y="522976"/>
                </a:lnTo>
                <a:lnTo>
                  <a:pt x="0" y="0"/>
                </a:lnTo>
                <a:close/>
              </a:path>
            </a:pathLst>
          </a:custGeom>
          <a:blipFill>
            <a:blip r:embed="rId14"/>
            <a:stretch>
              <a:fillRect l="-3102" t="0" r="0" b="0"/>
            </a:stretch>
          </a:blipFill>
        </p:spPr>
      </p:sp>
      <p:sp>
        <p:nvSpPr>
          <p:cNvPr name="Freeform 29" id="29"/>
          <p:cNvSpPr/>
          <p:nvPr/>
        </p:nvSpPr>
        <p:spPr>
          <a:xfrm flipH="false" flipV="false" rot="0">
            <a:off x="4435280" y="8089047"/>
            <a:ext cx="2258108" cy="1081602"/>
          </a:xfrm>
          <a:custGeom>
            <a:avLst/>
            <a:gdLst/>
            <a:ahLst/>
            <a:cxnLst/>
            <a:rect r="r" b="b" t="t" l="l"/>
            <a:pathLst>
              <a:path h="1081602" w="2258108">
                <a:moveTo>
                  <a:pt x="0" y="0"/>
                </a:moveTo>
                <a:lnTo>
                  <a:pt x="2258108" y="0"/>
                </a:lnTo>
                <a:lnTo>
                  <a:pt x="2258108" y="1081603"/>
                </a:lnTo>
                <a:lnTo>
                  <a:pt x="0" y="1081603"/>
                </a:lnTo>
                <a:lnTo>
                  <a:pt x="0" y="0"/>
                </a:lnTo>
                <a:close/>
              </a:path>
            </a:pathLst>
          </a:custGeom>
          <a:blipFill>
            <a:blip r:embed="rId15">
              <a:extLst>
                <a:ext uri="{96DAC541-7B7A-43D3-8B79-37D633B846F1}">
                  <asvg:svgBlip xmlns:asvg="http://schemas.microsoft.com/office/drawing/2016/SVG/main" r:embed="rId16"/>
                </a:ext>
              </a:extLst>
            </a:blip>
            <a:stretch>
              <a:fillRect l="0" t="-18061" r="0" b="-48957"/>
            </a:stretch>
          </a:blipFill>
        </p:spPr>
      </p:sp>
      <p:sp>
        <p:nvSpPr>
          <p:cNvPr name="Freeform 30" id="30"/>
          <p:cNvSpPr/>
          <p:nvPr/>
        </p:nvSpPr>
        <p:spPr>
          <a:xfrm flipH="false" flipV="false" rot="0">
            <a:off x="11630235" y="5593176"/>
            <a:ext cx="2537067" cy="706411"/>
          </a:xfrm>
          <a:custGeom>
            <a:avLst/>
            <a:gdLst/>
            <a:ahLst/>
            <a:cxnLst/>
            <a:rect r="r" b="b" t="t" l="l"/>
            <a:pathLst>
              <a:path h="706411" w="2537067">
                <a:moveTo>
                  <a:pt x="0" y="0"/>
                </a:moveTo>
                <a:lnTo>
                  <a:pt x="2537068" y="0"/>
                </a:lnTo>
                <a:lnTo>
                  <a:pt x="2537068" y="706411"/>
                </a:lnTo>
                <a:lnTo>
                  <a:pt x="0" y="706411"/>
                </a:lnTo>
                <a:lnTo>
                  <a:pt x="0" y="0"/>
                </a:lnTo>
                <a:close/>
              </a:path>
            </a:pathLst>
          </a:custGeom>
          <a:blipFill>
            <a:blip r:embed="rId17"/>
            <a:stretch>
              <a:fillRect l="0" t="-19095" r="0" b="0"/>
            </a:stretch>
          </a:blipFill>
        </p:spPr>
      </p:sp>
      <p:sp>
        <p:nvSpPr>
          <p:cNvPr name="Freeform 31" id="31"/>
          <p:cNvSpPr/>
          <p:nvPr/>
        </p:nvSpPr>
        <p:spPr>
          <a:xfrm flipH="false" flipV="false" rot="0">
            <a:off x="11670959" y="6318495"/>
            <a:ext cx="2407718" cy="537764"/>
          </a:xfrm>
          <a:custGeom>
            <a:avLst/>
            <a:gdLst/>
            <a:ahLst/>
            <a:cxnLst/>
            <a:rect r="r" b="b" t="t" l="l"/>
            <a:pathLst>
              <a:path h="537764" w="2407718">
                <a:moveTo>
                  <a:pt x="0" y="0"/>
                </a:moveTo>
                <a:lnTo>
                  <a:pt x="2407718" y="0"/>
                </a:lnTo>
                <a:lnTo>
                  <a:pt x="2407718" y="537765"/>
                </a:lnTo>
                <a:lnTo>
                  <a:pt x="0" y="537765"/>
                </a:lnTo>
                <a:lnTo>
                  <a:pt x="0" y="0"/>
                </a:lnTo>
                <a:close/>
              </a:path>
            </a:pathLst>
          </a:custGeom>
          <a:blipFill>
            <a:blip r:embed="rId18"/>
            <a:stretch>
              <a:fillRect l="0" t="0" r="0" b="0"/>
            </a:stretch>
          </a:blipFill>
        </p:spPr>
      </p:sp>
      <p:sp>
        <p:nvSpPr>
          <p:cNvPr name="TextBox 32" id="32"/>
          <p:cNvSpPr txBox="true"/>
          <p:nvPr/>
        </p:nvSpPr>
        <p:spPr>
          <a:xfrm rot="0">
            <a:off x="4179642" y="6879354"/>
            <a:ext cx="2731283" cy="611505"/>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Cultural Understanding</a:t>
            </a:r>
          </a:p>
        </p:txBody>
      </p:sp>
      <p:sp>
        <p:nvSpPr>
          <p:cNvPr name="TextBox 33" id="33"/>
          <p:cNvSpPr txBox="true"/>
          <p:nvPr/>
        </p:nvSpPr>
        <p:spPr>
          <a:xfrm rot="0">
            <a:off x="7867758" y="7077591"/>
            <a:ext cx="2794453"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Success Support</a:t>
            </a:r>
          </a:p>
        </p:txBody>
      </p:sp>
      <p:sp>
        <p:nvSpPr>
          <p:cNvPr name="TextBox 34" id="34"/>
          <p:cNvSpPr txBox="true"/>
          <p:nvPr/>
        </p:nvSpPr>
        <p:spPr>
          <a:xfrm rot="0">
            <a:off x="11670959" y="7092266"/>
            <a:ext cx="2613256"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Journal &amp; Tracking</a:t>
            </a:r>
          </a:p>
        </p:txBody>
      </p:sp>
      <p:sp>
        <p:nvSpPr>
          <p:cNvPr name="TextBox 35" id="35"/>
          <p:cNvSpPr txBox="true"/>
          <p:nvPr/>
        </p:nvSpPr>
        <p:spPr>
          <a:xfrm rot="0">
            <a:off x="4224824" y="9358089"/>
            <a:ext cx="2613256" cy="297180"/>
          </a:xfrm>
          <a:prstGeom prst="rect">
            <a:avLst/>
          </a:prstGeom>
        </p:spPr>
        <p:txBody>
          <a:bodyPr anchor="t" rtlCol="false" tIns="0" lIns="0" bIns="0" rIns="0">
            <a:spAutoFit/>
          </a:bodyPr>
          <a:lstStyle/>
          <a:p>
            <a:pPr algn="ctr">
              <a:lnSpc>
                <a:spcPts val="2520"/>
              </a:lnSpc>
            </a:pPr>
            <a:r>
              <a:rPr lang="en-US" sz="1800" b="true">
                <a:solidFill>
                  <a:srgbClr val="222222"/>
                </a:solidFill>
                <a:latin typeface="Playpen Sans Bold"/>
                <a:ea typeface="Playpen Sans Bold"/>
                <a:cs typeface="Playpen Sans Bold"/>
                <a:sym typeface="Playpen Sans Bold"/>
              </a:rPr>
              <a:t>Bi-Weekly Check-In</a:t>
            </a:r>
          </a:p>
        </p:txBody>
      </p:sp>
      <p:sp>
        <p:nvSpPr>
          <p:cNvPr name="TextBox 36" id="36"/>
          <p:cNvSpPr txBox="true"/>
          <p:nvPr/>
        </p:nvSpPr>
        <p:spPr>
          <a:xfrm rot="0">
            <a:off x="11950704" y="9335229"/>
            <a:ext cx="2326607" cy="611505"/>
          </a:xfrm>
          <a:prstGeom prst="rect">
            <a:avLst/>
          </a:prstGeom>
        </p:spPr>
        <p:txBody>
          <a:bodyPr anchor="t" rtlCol="false" tIns="0" lIns="0" bIns="0" rIns="0">
            <a:spAutoFit/>
          </a:bodyPr>
          <a:lstStyle/>
          <a:p>
            <a:pPr algn="ctr">
              <a:lnSpc>
                <a:spcPts val="2519"/>
              </a:lnSpc>
            </a:pPr>
            <a:r>
              <a:rPr lang="en-US" sz="1799" b="true">
                <a:solidFill>
                  <a:srgbClr val="222222"/>
                </a:solidFill>
                <a:latin typeface="Playpen Sans Bold"/>
                <a:ea typeface="Playpen Sans Bold"/>
                <a:cs typeface="Playpen Sans Bold"/>
                <a:sym typeface="Playpen Sans Bold"/>
              </a:rPr>
              <a:t>Support Staff Messager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DAG5JkUNBsI</dc:identifier>
  <dcterms:modified xsi:type="dcterms:W3CDTF">2011-08-01T06:04:30Z</dcterms:modified>
  <cp:revision>1</cp:revision>
  <dc:title>CareLink &amp; Crisis Support </dc:title>
</cp:coreProperties>
</file>