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2" r:id="rId3"/>
    <p:sldId id="257" r:id="rId4"/>
    <p:sldId id="258" r:id="rId5"/>
    <p:sldId id="260" r:id="rId6"/>
    <p:sldId id="259" r:id="rId7"/>
    <p:sldId id="262" r:id="rId8"/>
    <p:sldId id="261" r:id="rId9"/>
    <p:sldId id="263"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7BBAAE-6052-49D0-9769-E376DB297B37}" type="datetimeFigureOut">
              <a:rPr lang="en-US" smtClean="0"/>
              <a:t>11/17/2021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10C8E-2C6B-4FE4-8971-AA0778743EF2}" type="slidenum">
              <a:rPr lang="en-US" smtClean="0"/>
              <a:t>‹#›</a:t>
            </a:fld>
            <a:endParaRPr lang="en-US"/>
          </a:p>
        </p:txBody>
      </p:sp>
    </p:spTree>
    <p:extLst>
      <p:ext uri="{BB962C8B-B14F-4D97-AF65-F5344CB8AC3E}">
        <p14:creationId xmlns:p14="http://schemas.microsoft.com/office/powerpoint/2010/main" val="32129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3952E-858F-46CF-B5EA-E77FD4D775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1DF415-5990-4BC7-A651-57641DA8FE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1CC000-F82C-487B-BA92-C6FAEE83D76E}"/>
              </a:ext>
            </a:extLst>
          </p:cNvPr>
          <p:cNvSpPr>
            <a:spLocks noGrp="1"/>
          </p:cNvSpPr>
          <p:nvPr>
            <p:ph type="dt" sz="half" idx="10"/>
          </p:nvPr>
        </p:nvSpPr>
        <p:spPr/>
        <p:txBody>
          <a:bodyPr/>
          <a:lstStyle/>
          <a:p>
            <a:fld id="{FE4AEB8B-B819-4310-82FE-70A53BB08AF3}" type="datetime1">
              <a:rPr lang="en-US" smtClean="0"/>
              <a:t>11/17/2021</a:t>
            </a:fld>
            <a:endParaRPr lang="en-US"/>
          </a:p>
        </p:txBody>
      </p:sp>
      <p:sp>
        <p:nvSpPr>
          <p:cNvPr id="5" name="Footer Placeholder 4">
            <a:extLst>
              <a:ext uri="{FF2B5EF4-FFF2-40B4-BE49-F238E27FC236}">
                <a16:creationId xmlns:a16="http://schemas.microsoft.com/office/drawing/2014/main" id="{C11C0FD4-2020-42D6-A10B-66B96FEEAD81}"/>
              </a:ext>
            </a:extLst>
          </p:cNvPr>
          <p:cNvSpPr>
            <a:spLocks noGrp="1"/>
          </p:cNvSpPr>
          <p:nvPr>
            <p:ph type="ftr" sz="quarter" idx="11"/>
          </p:nvPr>
        </p:nvSpPr>
        <p:spPr/>
        <p:txBody>
          <a:bodyPr/>
          <a:lstStyle/>
          <a:p>
            <a:r>
              <a:rPr lang="en-US"/>
              <a:t>Home Loan Arrangers, LLC 8/1/2019</a:t>
            </a:r>
          </a:p>
        </p:txBody>
      </p:sp>
      <p:sp>
        <p:nvSpPr>
          <p:cNvPr id="6" name="Slide Number Placeholder 5">
            <a:extLst>
              <a:ext uri="{FF2B5EF4-FFF2-40B4-BE49-F238E27FC236}">
                <a16:creationId xmlns:a16="http://schemas.microsoft.com/office/drawing/2014/main" id="{F15C9E90-2ABC-45A6-B596-79170068301C}"/>
              </a:ext>
            </a:extLst>
          </p:cNvPr>
          <p:cNvSpPr>
            <a:spLocks noGrp="1"/>
          </p:cNvSpPr>
          <p:nvPr>
            <p:ph type="sldNum" sz="quarter" idx="12"/>
          </p:nvPr>
        </p:nvSpPr>
        <p:spPr/>
        <p:txBody>
          <a:bodyPr/>
          <a:lstStyle/>
          <a:p>
            <a:fld id="{0EC901BB-6BA2-4A46-8EC6-32F3B50C2C3A}" type="slidenum">
              <a:rPr lang="en-US" smtClean="0"/>
              <a:t>‹#›</a:t>
            </a:fld>
            <a:endParaRPr lang="en-US"/>
          </a:p>
        </p:txBody>
      </p:sp>
    </p:spTree>
    <p:extLst>
      <p:ext uri="{BB962C8B-B14F-4D97-AF65-F5344CB8AC3E}">
        <p14:creationId xmlns:p14="http://schemas.microsoft.com/office/powerpoint/2010/main" val="1531150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9C11A-0B12-4A29-9AB8-C14E6FF37E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01EDE7-B55C-48A2-BFB0-1EE4EDDC69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DA1CD-C451-4D3D-8A01-F79A78E9F4D7}"/>
              </a:ext>
            </a:extLst>
          </p:cNvPr>
          <p:cNvSpPr>
            <a:spLocks noGrp="1"/>
          </p:cNvSpPr>
          <p:nvPr>
            <p:ph type="dt" sz="half" idx="10"/>
          </p:nvPr>
        </p:nvSpPr>
        <p:spPr/>
        <p:txBody>
          <a:bodyPr/>
          <a:lstStyle/>
          <a:p>
            <a:fld id="{11B79F18-819E-4336-AA7B-0D53D9709E67}" type="datetime1">
              <a:rPr lang="en-US" smtClean="0"/>
              <a:t>11/17/2021</a:t>
            </a:fld>
            <a:endParaRPr lang="en-US"/>
          </a:p>
        </p:txBody>
      </p:sp>
      <p:sp>
        <p:nvSpPr>
          <p:cNvPr id="5" name="Footer Placeholder 4">
            <a:extLst>
              <a:ext uri="{FF2B5EF4-FFF2-40B4-BE49-F238E27FC236}">
                <a16:creationId xmlns:a16="http://schemas.microsoft.com/office/drawing/2014/main" id="{26BCC57B-E5C3-447C-B81A-5B278D4950D5}"/>
              </a:ext>
            </a:extLst>
          </p:cNvPr>
          <p:cNvSpPr>
            <a:spLocks noGrp="1"/>
          </p:cNvSpPr>
          <p:nvPr>
            <p:ph type="ftr" sz="quarter" idx="11"/>
          </p:nvPr>
        </p:nvSpPr>
        <p:spPr/>
        <p:txBody>
          <a:bodyPr/>
          <a:lstStyle/>
          <a:p>
            <a:r>
              <a:rPr lang="en-US"/>
              <a:t>Home Loan Arrangers, LLC 8/1/2019</a:t>
            </a:r>
          </a:p>
        </p:txBody>
      </p:sp>
      <p:sp>
        <p:nvSpPr>
          <p:cNvPr id="6" name="Slide Number Placeholder 5">
            <a:extLst>
              <a:ext uri="{FF2B5EF4-FFF2-40B4-BE49-F238E27FC236}">
                <a16:creationId xmlns:a16="http://schemas.microsoft.com/office/drawing/2014/main" id="{6A4443ED-9EAC-4E8E-90C4-37DB473E770E}"/>
              </a:ext>
            </a:extLst>
          </p:cNvPr>
          <p:cNvSpPr>
            <a:spLocks noGrp="1"/>
          </p:cNvSpPr>
          <p:nvPr>
            <p:ph type="sldNum" sz="quarter" idx="12"/>
          </p:nvPr>
        </p:nvSpPr>
        <p:spPr/>
        <p:txBody>
          <a:bodyPr/>
          <a:lstStyle/>
          <a:p>
            <a:fld id="{0EC901BB-6BA2-4A46-8EC6-32F3B50C2C3A}" type="slidenum">
              <a:rPr lang="en-US" smtClean="0"/>
              <a:t>‹#›</a:t>
            </a:fld>
            <a:endParaRPr lang="en-US"/>
          </a:p>
        </p:txBody>
      </p:sp>
    </p:spTree>
    <p:extLst>
      <p:ext uri="{BB962C8B-B14F-4D97-AF65-F5344CB8AC3E}">
        <p14:creationId xmlns:p14="http://schemas.microsoft.com/office/powerpoint/2010/main" val="181294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D20B16-123C-4A4B-B7B8-DBA09BCA2E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B17BB9-1419-463E-8B53-5027E482B3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5F2C8-1A4C-4FCA-B54C-9328C5DDA20C}"/>
              </a:ext>
            </a:extLst>
          </p:cNvPr>
          <p:cNvSpPr>
            <a:spLocks noGrp="1"/>
          </p:cNvSpPr>
          <p:nvPr>
            <p:ph type="dt" sz="half" idx="10"/>
          </p:nvPr>
        </p:nvSpPr>
        <p:spPr/>
        <p:txBody>
          <a:bodyPr/>
          <a:lstStyle/>
          <a:p>
            <a:fld id="{76DEFA06-1655-4538-A13E-D007D6B2AECA}" type="datetime1">
              <a:rPr lang="en-US" smtClean="0"/>
              <a:t>11/17/2021</a:t>
            </a:fld>
            <a:endParaRPr lang="en-US"/>
          </a:p>
        </p:txBody>
      </p:sp>
      <p:sp>
        <p:nvSpPr>
          <p:cNvPr id="5" name="Footer Placeholder 4">
            <a:extLst>
              <a:ext uri="{FF2B5EF4-FFF2-40B4-BE49-F238E27FC236}">
                <a16:creationId xmlns:a16="http://schemas.microsoft.com/office/drawing/2014/main" id="{8BDC89EC-C3A3-40F8-9A0F-42551944A818}"/>
              </a:ext>
            </a:extLst>
          </p:cNvPr>
          <p:cNvSpPr>
            <a:spLocks noGrp="1"/>
          </p:cNvSpPr>
          <p:nvPr>
            <p:ph type="ftr" sz="quarter" idx="11"/>
          </p:nvPr>
        </p:nvSpPr>
        <p:spPr/>
        <p:txBody>
          <a:bodyPr/>
          <a:lstStyle/>
          <a:p>
            <a:r>
              <a:rPr lang="en-US"/>
              <a:t>Home Loan Arrangers, LLC 8/1/2019</a:t>
            </a:r>
          </a:p>
        </p:txBody>
      </p:sp>
      <p:sp>
        <p:nvSpPr>
          <p:cNvPr id="6" name="Slide Number Placeholder 5">
            <a:extLst>
              <a:ext uri="{FF2B5EF4-FFF2-40B4-BE49-F238E27FC236}">
                <a16:creationId xmlns:a16="http://schemas.microsoft.com/office/drawing/2014/main" id="{094FB252-0D47-418A-A55B-265406E79268}"/>
              </a:ext>
            </a:extLst>
          </p:cNvPr>
          <p:cNvSpPr>
            <a:spLocks noGrp="1"/>
          </p:cNvSpPr>
          <p:nvPr>
            <p:ph type="sldNum" sz="quarter" idx="12"/>
          </p:nvPr>
        </p:nvSpPr>
        <p:spPr/>
        <p:txBody>
          <a:bodyPr/>
          <a:lstStyle/>
          <a:p>
            <a:fld id="{0EC901BB-6BA2-4A46-8EC6-32F3B50C2C3A}" type="slidenum">
              <a:rPr lang="en-US" smtClean="0"/>
              <a:t>‹#›</a:t>
            </a:fld>
            <a:endParaRPr lang="en-US"/>
          </a:p>
        </p:txBody>
      </p:sp>
    </p:spTree>
    <p:extLst>
      <p:ext uri="{BB962C8B-B14F-4D97-AF65-F5344CB8AC3E}">
        <p14:creationId xmlns:p14="http://schemas.microsoft.com/office/powerpoint/2010/main" val="26453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F2092-79F4-46D7-B592-7E253BAE60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078AC1-B75C-4522-A2DD-24B82866E8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08520-151F-4ED4-889E-B7A8DB2B02CE}"/>
              </a:ext>
            </a:extLst>
          </p:cNvPr>
          <p:cNvSpPr>
            <a:spLocks noGrp="1"/>
          </p:cNvSpPr>
          <p:nvPr>
            <p:ph type="dt" sz="half" idx="10"/>
          </p:nvPr>
        </p:nvSpPr>
        <p:spPr/>
        <p:txBody>
          <a:bodyPr/>
          <a:lstStyle/>
          <a:p>
            <a:fld id="{7B396618-A908-4C6D-80D7-A4A839A4BC4A}" type="datetime1">
              <a:rPr lang="en-US" smtClean="0"/>
              <a:t>11/17/2021</a:t>
            </a:fld>
            <a:endParaRPr lang="en-US"/>
          </a:p>
        </p:txBody>
      </p:sp>
      <p:sp>
        <p:nvSpPr>
          <p:cNvPr id="5" name="Footer Placeholder 4">
            <a:extLst>
              <a:ext uri="{FF2B5EF4-FFF2-40B4-BE49-F238E27FC236}">
                <a16:creationId xmlns:a16="http://schemas.microsoft.com/office/drawing/2014/main" id="{2BBDE3D2-65F6-4F0D-BDA7-3B7154B26A6D}"/>
              </a:ext>
            </a:extLst>
          </p:cNvPr>
          <p:cNvSpPr>
            <a:spLocks noGrp="1"/>
          </p:cNvSpPr>
          <p:nvPr>
            <p:ph type="ftr" sz="quarter" idx="11"/>
          </p:nvPr>
        </p:nvSpPr>
        <p:spPr/>
        <p:txBody>
          <a:bodyPr/>
          <a:lstStyle/>
          <a:p>
            <a:r>
              <a:rPr lang="en-US"/>
              <a:t>Home Loan Arrangers, LLC 8/1/2019</a:t>
            </a:r>
          </a:p>
        </p:txBody>
      </p:sp>
      <p:sp>
        <p:nvSpPr>
          <p:cNvPr id="6" name="Slide Number Placeholder 5">
            <a:extLst>
              <a:ext uri="{FF2B5EF4-FFF2-40B4-BE49-F238E27FC236}">
                <a16:creationId xmlns:a16="http://schemas.microsoft.com/office/drawing/2014/main" id="{A4AAFA69-2C41-4627-9EF9-3B41910FEDCC}"/>
              </a:ext>
            </a:extLst>
          </p:cNvPr>
          <p:cNvSpPr>
            <a:spLocks noGrp="1"/>
          </p:cNvSpPr>
          <p:nvPr>
            <p:ph type="sldNum" sz="quarter" idx="12"/>
          </p:nvPr>
        </p:nvSpPr>
        <p:spPr/>
        <p:txBody>
          <a:bodyPr/>
          <a:lstStyle/>
          <a:p>
            <a:fld id="{0EC901BB-6BA2-4A46-8EC6-32F3B50C2C3A}" type="slidenum">
              <a:rPr lang="en-US" smtClean="0"/>
              <a:t>‹#›</a:t>
            </a:fld>
            <a:endParaRPr lang="en-US"/>
          </a:p>
        </p:txBody>
      </p:sp>
    </p:spTree>
    <p:extLst>
      <p:ext uri="{BB962C8B-B14F-4D97-AF65-F5344CB8AC3E}">
        <p14:creationId xmlns:p14="http://schemas.microsoft.com/office/powerpoint/2010/main" val="61728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86101-28E5-4A21-B4AC-4E4DF0E7C9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E9FA9F-9318-41D0-AC8F-95BE1E46AA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EF1688-DEC3-4E67-923B-AB247F4E8FAE}"/>
              </a:ext>
            </a:extLst>
          </p:cNvPr>
          <p:cNvSpPr>
            <a:spLocks noGrp="1"/>
          </p:cNvSpPr>
          <p:nvPr>
            <p:ph type="dt" sz="half" idx="10"/>
          </p:nvPr>
        </p:nvSpPr>
        <p:spPr/>
        <p:txBody>
          <a:bodyPr/>
          <a:lstStyle/>
          <a:p>
            <a:fld id="{EBD68116-643C-452B-AC56-7538FBC9C965}" type="datetime1">
              <a:rPr lang="en-US" smtClean="0"/>
              <a:t>11/17/2021</a:t>
            </a:fld>
            <a:endParaRPr lang="en-US"/>
          </a:p>
        </p:txBody>
      </p:sp>
      <p:sp>
        <p:nvSpPr>
          <p:cNvPr id="5" name="Footer Placeholder 4">
            <a:extLst>
              <a:ext uri="{FF2B5EF4-FFF2-40B4-BE49-F238E27FC236}">
                <a16:creationId xmlns:a16="http://schemas.microsoft.com/office/drawing/2014/main" id="{BE7255D0-8990-480F-BA00-F95F3760DE64}"/>
              </a:ext>
            </a:extLst>
          </p:cNvPr>
          <p:cNvSpPr>
            <a:spLocks noGrp="1"/>
          </p:cNvSpPr>
          <p:nvPr>
            <p:ph type="ftr" sz="quarter" idx="11"/>
          </p:nvPr>
        </p:nvSpPr>
        <p:spPr/>
        <p:txBody>
          <a:bodyPr/>
          <a:lstStyle/>
          <a:p>
            <a:r>
              <a:rPr lang="en-US"/>
              <a:t>Home Loan Arrangers, LLC 8/1/2019</a:t>
            </a:r>
          </a:p>
        </p:txBody>
      </p:sp>
      <p:sp>
        <p:nvSpPr>
          <p:cNvPr id="6" name="Slide Number Placeholder 5">
            <a:extLst>
              <a:ext uri="{FF2B5EF4-FFF2-40B4-BE49-F238E27FC236}">
                <a16:creationId xmlns:a16="http://schemas.microsoft.com/office/drawing/2014/main" id="{EDF44E3C-434E-430C-A06D-941304E4C1A1}"/>
              </a:ext>
            </a:extLst>
          </p:cNvPr>
          <p:cNvSpPr>
            <a:spLocks noGrp="1"/>
          </p:cNvSpPr>
          <p:nvPr>
            <p:ph type="sldNum" sz="quarter" idx="12"/>
          </p:nvPr>
        </p:nvSpPr>
        <p:spPr/>
        <p:txBody>
          <a:bodyPr/>
          <a:lstStyle/>
          <a:p>
            <a:fld id="{0EC901BB-6BA2-4A46-8EC6-32F3B50C2C3A}" type="slidenum">
              <a:rPr lang="en-US" smtClean="0"/>
              <a:t>‹#›</a:t>
            </a:fld>
            <a:endParaRPr lang="en-US"/>
          </a:p>
        </p:txBody>
      </p:sp>
    </p:spTree>
    <p:extLst>
      <p:ext uri="{BB962C8B-B14F-4D97-AF65-F5344CB8AC3E}">
        <p14:creationId xmlns:p14="http://schemas.microsoft.com/office/powerpoint/2010/main" val="1475166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22C71-6833-4D7F-BF55-BD6357FB86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6BC661-147C-4606-8F80-C16A174DD4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45D10B-9456-4D39-9D2F-F269E20C51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01BE98-A7D2-440A-9D80-165953079636}"/>
              </a:ext>
            </a:extLst>
          </p:cNvPr>
          <p:cNvSpPr>
            <a:spLocks noGrp="1"/>
          </p:cNvSpPr>
          <p:nvPr>
            <p:ph type="dt" sz="half" idx="10"/>
          </p:nvPr>
        </p:nvSpPr>
        <p:spPr/>
        <p:txBody>
          <a:bodyPr/>
          <a:lstStyle/>
          <a:p>
            <a:fld id="{B52AA2A1-660E-4F67-8D74-FD9E55482851}" type="datetime1">
              <a:rPr lang="en-US" smtClean="0"/>
              <a:t>11/17/2021</a:t>
            </a:fld>
            <a:endParaRPr lang="en-US"/>
          </a:p>
        </p:txBody>
      </p:sp>
      <p:sp>
        <p:nvSpPr>
          <p:cNvPr id="6" name="Footer Placeholder 5">
            <a:extLst>
              <a:ext uri="{FF2B5EF4-FFF2-40B4-BE49-F238E27FC236}">
                <a16:creationId xmlns:a16="http://schemas.microsoft.com/office/drawing/2014/main" id="{72DE941D-0A2F-405E-BC8A-13F42AF03419}"/>
              </a:ext>
            </a:extLst>
          </p:cNvPr>
          <p:cNvSpPr>
            <a:spLocks noGrp="1"/>
          </p:cNvSpPr>
          <p:nvPr>
            <p:ph type="ftr" sz="quarter" idx="11"/>
          </p:nvPr>
        </p:nvSpPr>
        <p:spPr/>
        <p:txBody>
          <a:bodyPr/>
          <a:lstStyle/>
          <a:p>
            <a:r>
              <a:rPr lang="en-US"/>
              <a:t>Home Loan Arrangers, LLC 8/1/2019</a:t>
            </a:r>
          </a:p>
        </p:txBody>
      </p:sp>
      <p:sp>
        <p:nvSpPr>
          <p:cNvPr id="7" name="Slide Number Placeholder 6">
            <a:extLst>
              <a:ext uri="{FF2B5EF4-FFF2-40B4-BE49-F238E27FC236}">
                <a16:creationId xmlns:a16="http://schemas.microsoft.com/office/drawing/2014/main" id="{4BF4A5A8-1667-4B2B-A3C2-3D705D51773B}"/>
              </a:ext>
            </a:extLst>
          </p:cNvPr>
          <p:cNvSpPr>
            <a:spLocks noGrp="1"/>
          </p:cNvSpPr>
          <p:nvPr>
            <p:ph type="sldNum" sz="quarter" idx="12"/>
          </p:nvPr>
        </p:nvSpPr>
        <p:spPr/>
        <p:txBody>
          <a:bodyPr/>
          <a:lstStyle/>
          <a:p>
            <a:fld id="{0EC901BB-6BA2-4A46-8EC6-32F3B50C2C3A}" type="slidenum">
              <a:rPr lang="en-US" smtClean="0"/>
              <a:t>‹#›</a:t>
            </a:fld>
            <a:endParaRPr lang="en-US"/>
          </a:p>
        </p:txBody>
      </p:sp>
    </p:spTree>
    <p:extLst>
      <p:ext uri="{BB962C8B-B14F-4D97-AF65-F5344CB8AC3E}">
        <p14:creationId xmlns:p14="http://schemas.microsoft.com/office/powerpoint/2010/main" val="270665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D6E82-95A4-433E-B6A7-3271B48E64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7F39FE-CE42-4D19-AFB9-142566A3B4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FB0DA6-21CA-4869-8555-A9987B85D6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FE2209-B2B1-45D6-B669-773B90021B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BC0FF3-A047-448B-A9B7-62B97BE191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057B86-DCF2-4D68-B14B-4E180658FE67}"/>
              </a:ext>
            </a:extLst>
          </p:cNvPr>
          <p:cNvSpPr>
            <a:spLocks noGrp="1"/>
          </p:cNvSpPr>
          <p:nvPr>
            <p:ph type="dt" sz="half" idx="10"/>
          </p:nvPr>
        </p:nvSpPr>
        <p:spPr/>
        <p:txBody>
          <a:bodyPr/>
          <a:lstStyle/>
          <a:p>
            <a:fld id="{B0875EB5-71C0-4151-804F-C91FAC404890}" type="datetime1">
              <a:rPr lang="en-US" smtClean="0"/>
              <a:t>11/17/2021</a:t>
            </a:fld>
            <a:endParaRPr lang="en-US"/>
          </a:p>
        </p:txBody>
      </p:sp>
      <p:sp>
        <p:nvSpPr>
          <p:cNvPr id="8" name="Footer Placeholder 7">
            <a:extLst>
              <a:ext uri="{FF2B5EF4-FFF2-40B4-BE49-F238E27FC236}">
                <a16:creationId xmlns:a16="http://schemas.microsoft.com/office/drawing/2014/main" id="{219DE15D-B9B4-4906-9E29-19FF99CC9964}"/>
              </a:ext>
            </a:extLst>
          </p:cNvPr>
          <p:cNvSpPr>
            <a:spLocks noGrp="1"/>
          </p:cNvSpPr>
          <p:nvPr>
            <p:ph type="ftr" sz="quarter" idx="11"/>
          </p:nvPr>
        </p:nvSpPr>
        <p:spPr/>
        <p:txBody>
          <a:bodyPr/>
          <a:lstStyle/>
          <a:p>
            <a:r>
              <a:rPr lang="en-US"/>
              <a:t>Home Loan Arrangers, LLC 8/1/2019</a:t>
            </a:r>
          </a:p>
        </p:txBody>
      </p:sp>
      <p:sp>
        <p:nvSpPr>
          <p:cNvPr id="9" name="Slide Number Placeholder 8">
            <a:extLst>
              <a:ext uri="{FF2B5EF4-FFF2-40B4-BE49-F238E27FC236}">
                <a16:creationId xmlns:a16="http://schemas.microsoft.com/office/drawing/2014/main" id="{B7ACD6EF-2C0E-4A60-9630-977AE35F9BCE}"/>
              </a:ext>
            </a:extLst>
          </p:cNvPr>
          <p:cNvSpPr>
            <a:spLocks noGrp="1"/>
          </p:cNvSpPr>
          <p:nvPr>
            <p:ph type="sldNum" sz="quarter" idx="12"/>
          </p:nvPr>
        </p:nvSpPr>
        <p:spPr/>
        <p:txBody>
          <a:bodyPr/>
          <a:lstStyle/>
          <a:p>
            <a:fld id="{0EC901BB-6BA2-4A46-8EC6-32F3B50C2C3A}" type="slidenum">
              <a:rPr lang="en-US" smtClean="0"/>
              <a:t>‹#›</a:t>
            </a:fld>
            <a:endParaRPr lang="en-US"/>
          </a:p>
        </p:txBody>
      </p:sp>
    </p:spTree>
    <p:extLst>
      <p:ext uri="{BB962C8B-B14F-4D97-AF65-F5344CB8AC3E}">
        <p14:creationId xmlns:p14="http://schemas.microsoft.com/office/powerpoint/2010/main" val="2528443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3FC36-5C9C-4AEE-8FD8-D489DEF5E2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FB8F40-7B51-456D-A613-E1CAA6AD0A26}"/>
              </a:ext>
            </a:extLst>
          </p:cNvPr>
          <p:cNvSpPr>
            <a:spLocks noGrp="1"/>
          </p:cNvSpPr>
          <p:nvPr>
            <p:ph type="dt" sz="half" idx="10"/>
          </p:nvPr>
        </p:nvSpPr>
        <p:spPr/>
        <p:txBody>
          <a:bodyPr/>
          <a:lstStyle/>
          <a:p>
            <a:fld id="{4801C00C-17B7-43AD-B48C-B9B1D268CB92}" type="datetime1">
              <a:rPr lang="en-US" smtClean="0"/>
              <a:t>11/17/2021</a:t>
            </a:fld>
            <a:endParaRPr lang="en-US"/>
          </a:p>
        </p:txBody>
      </p:sp>
      <p:sp>
        <p:nvSpPr>
          <p:cNvPr id="4" name="Footer Placeholder 3">
            <a:extLst>
              <a:ext uri="{FF2B5EF4-FFF2-40B4-BE49-F238E27FC236}">
                <a16:creationId xmlns:a16="http://schemas.microsoft.com/office/drawing/2014/main" id="{F0C44738-E185-4C7D-AE12-9FC24CDEFE5C}"/>
              </a:ext>
            </a:extLst>
          </p:cNvPr>
          <p:cNvSpPr>
            <a:spLocks noGrp="1"/>
          </p:cNvSpPr>
          <p:nvPr>
            <p:ph type="ftr" sz="quarter" idx="11"/>
          </p:nvPr>
        </p:nvSpPr>
        <p:spPr/>
        <p:txBody>
          <a:bodyPr/>
          <a:lstStyle/>
          <a:p>
            <a:r>
              <a:rPr lang="en-US"/>
              <a:t>Home Loan Arrangers, LLC 8/1/2019</a:t>
            </a:r>
          </a:p>
        </p:txBody>
      </p:sp>
      <p:sp>
        <p:nvSpPr>
          <p:cNvPr id="5" name="Slide Number Placeholder 4">
            <a:extLst>
              <a:ext uri="{FF2B5EF4-FFF2-40B4-BE49-F238E27FC236}">
                <a16:creationId xmlns:a16="http://schemas.microsoft.com/office/drawing/2014/main" id="{17661D6E-71D8-4E8E-975F-F6C53A8626A1}"/>
              </a:ext>
            </a:extLst>
          </p:cNvPr>
          <p:cNvSpPr>
            <a:spLocks noGrp="1"/>
          </p:cNvSpPr>
          <p:nvPr>
            <p:ph type="sldNum" sz="quarter" idx="12"/>
          </p:nvPr>
        </p:nvSpPr>
        <p:spPr/>
        <p:txBody>
          <a:bodyPr/>
          <a:lstStyle/>
          <a:p>
            <a:fld id="{0EC901BB-6BA2-4A46-8EC6-32F3B50C2C3A}" type="slidenum">
              <a:rPr lang="en-US" smtClean="0"/>
              <a:t>‹#›</a:t>
            </a:fld>
            <a:endParaRPr lang="en-US"/>
          </a:p>
        </p:txBody>
      </p:sp>
    </p:spTree>
    <p:extLst>
      <p:ext uri="{BB962C8B-B14F-4D97-AF65-F5344CB8AC3E}">
        <p14:creationId xmlns:p14="http://schemas.microsoft.com/office/powerpoint/2010/main" val="3685470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146A24-750A-471A-A6A6-83507216BBFD}"/>
              </a:ext>
            </a:extLst>
          </p:cNvPr>
          <p:cNvSpPr>
            <a:spLocks noGrp="1"/>
          </p:cNvSpPr>
          <p:nvPr>
            <p:ph type="dt" sz="half" idx="10"/>
          </p:nvPr>
        </p:nvSpPr>
        <p:spPr/>
        <p:txBody>
          <a:bodyPr/>
          <a:lstStyle/>
          <a:p>
            <a:fld id="{E19199B6-294E-4242-A1C1-05A94DA2F988}" type="datetime1">
              <a:rPr lang="en-US" smtClean="0"/>
              <a:t>11/17/2021</a:t>
            </a:fld>
            <a:endParaRPr lang="en-US"/>
          </a:p>
        </p:txBody>
      </p:sp>
      <p:sp>
        <p:nvSpPr>
          <p:cNvPr id="3" name="Footer Placeholder 2">
            <a:extLst>
              <a:ext uri="{FF2B5EF4-FFF2-40B4-BE49-F238E27FC236}">
                <a16:creationId xmlns:a16="http://schemas.microsoft.com/office/drawing/2014/main" id="{5133C6A2-0C24-48AC-B29F-18EA9C4458F2}"/>
              </a:ext>
            </a:extLst>
          </p:cNvPr>
          <p:cNvSpPr>
            <a:spLocks noGrp="1"/>
          </p:cNvSpPr>
          <p:nvPr>
            <p:ph type="ftr" sz="quarter" idx="11"/>
          </p:nvPr>
        </p:nvSpPr>
        <p:spPr/>
        <p:txBody>
          <a:bodyPr/>
          <a:lstStyle/>
          <a:p>
            <a:r>
              <a:rPr lang="en-US"/>
              <a:t>Home Loan Arrangers, LLC 8/1/2019</a:t>
            </a:r>
          </a:p>
        </p:txBody>
      </p:sp>
      <p:sp>
        <p:nvSpPr>
          <p:cNvPr id="4" name="Slide Number Placeholder 3">
            <a:extLst>
              <a:ext uri="{FF2B5EF4-FFF2-40B4-BE49-F238E27FC236}">
                <a16:creationId xmlns:a16="http://schemas.microsoft.com/office/drawing/2014/main" id="{90BCC854-2A7B-4B1E-8BC8-91A446707EAE}"/>
              </a:ext>
            </a:extLst>
          </p:cNvPr>
          <p:cNvSpPr>
            <a:spLocks noGrp="1"/>
          </p:cNvSpPr>
          <p:nvPr>
            <p:ph type="sldNum" sz="quarter" idx="12"/>
          </p:nvPr>
        </p:nvSpPr>
        <p:spPr/>
        <p:txBody>
          <a:bodyPr/>
          <a:lstStyle/>
          <a:p>
            <a:fld id="{0EC901BB-6BA2-4A46-8EC6-32F3B50C2C3A}" type="slidenum">
              <a:rPr lang="en-US" smtClean="0"/>
              <a:t>‹#›</a:t>
            </a:fld>
            <a:endParaRPr lang="en-US"/>
          </a:p>
        </p:txBody>
      </p:sp>
    </p:spTree>
    <p:extLst>
      <p:ext uri="{BB962C8B-B14F-4D97-AF65-F5344CB8AC3E}">
        <p14:creationId xmlns:p14="http://schemas.microsoft.com/office/powerpoint/2010/main" val="361970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588B6-AE9A-4973-A064-59A9BD478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599BDE-B6F9-4A7B-A93F-B738452329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5FC1C5-613F-4814-A96A-DBD6B0AD9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41240C-B737-43C5-91C5-3459C4A4685A}"/>
              </a:ext>
            </a:extLst>
          </p:cNvPr>
          <p:cNvSpPr>
            <a:spLocks noGrp="1"/>
          </p:cNvSpPr>
          <p:nvPr>
            <p:ph type="dt" sz="half" idx="10"/>
          </p:nvPr>
        </p:nvSpPr>
        <p:spPr/>
        <p:txBody>
          <a:bodyPr/>
          <a:lstStyle/>
          <a:p>
            <a:fld id="{B9CD1059-4C94-4AED-B1E9-80EC3BB854DE}" type="datetime1">
              <a:rPr lang="en-US" smtClean="0"/>
              <a:t>11/17/2021</a:t>
            </a:fld>
            <a:endParaRPr lang="en-US"/>
          </a:p>
        </p:txBody>
      </p:sp>
      <p:sp>
        <p:nvSpPr>
          <p:cNvPr id="6" name="Footer Placeholder 5">
            <a:extLst>
              <a:ext uri="{FF2B5EF4-FFF2-40B4-BE49-F238E27FC236}">
                <a16:creationId xmlns:a16="http://schemas.microsoft.com/office/drawing/2014/main" id="{0C209C1B-7264-43D6-8B8D-05E710BAB01D}"/>
              </a:ext>
            </a:extLst>
          </p:cNvPr>
          <p:cNvSpPr>
            <a:spLocks noGrp="1"/>
          </p:cNvSpPr>
          <p:nvPr>
            <p:ph type="ftr" sz="quarter" idx="11"/>
          </p:nvPr>
        </p:nvSpPr>
        <p:spPr/>
        <p:txBody>
          <a:bodyPr/>
          <a:lstStyle/>
          <a:p>
            <a:r>
              <a:rPr lang="en-US"/>
              <a:t>Home Loan Arrangers, LLC 8/1/2019</a:t>
            </a:r>
          </a:p>
        </p:txBody>
      </p:sp>
      <p:sp>
        <p:nvSpPr>
          <p:cNvPr id="7" name="Slide Number Placeholder 6">
            <a:extLst>
              <a:ext uri="{FF2B5EF4-FFF2-40B4-BE49-F238E27FC236}">
                <a16:creationId xmlns:a16="http://schemas.microsoft.com/office/drawing/2014/main" id="{6EB4C354-5427-4545-8A43-F1B98CAC943E}"/>
              </a:ext>
            </a:extLst>
          </p:cNvPr>
          <p:cNvSpPr>
            <a:spLocks noGrp="1"/>
          </p:cNvSpPr>
          <p:nvPr>
            <p:ph type="sldNum" sz="quarter" idx="12"/>
          </p:nvPr>
        </p:nvSpPr>
        <p:spPr/>
        <p:txBody>
          <a:bodyPr/>
          <a:lstStyle/>
          <a:p>
            <a:fld id="{0EC901BB-6BA2-4A46-8EC6-32F3B50C2C3A}" type="slidenum">
              <a:rPr lang="en-US" smtClean="0"/>
              <a:t>‹#›</a:t>
            </a:fld>
            <a:endParaRPr lang="en-US"/>
          </a:p>
        </p:txBody>
      </p:sp>
    </p:spTree>
    <p:extLst>
      <p:ext uri="{BB962C8B-B14F-4D97-AF65-F5344CB8AC3E}">
        <p14:creationId xmlns:p14="http://schemas.microsoft.com/office/powerpoint/2010/main" val="1529399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0CDB5-7D56-4112-A91A-785B46C433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BE25C6-ACF0-4D8B-B49E-01B919036B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62B2A1-4223-4394-AA7D-E7A3502D2E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AF8BC-753E-48F9-B3F7-597E11C61256}"/>
              </a:ext>
            </a:extLst>
          </p:cNvPr>
          <p:cNvSpPr>
            <a:spLocks noGrp="1"/>
          </p:cNvSpPr>
          <p:nvPr>
            <p:ph type="dt" sz="half" idx="10"/>
          </p:nvPr>
        </p:nvSpPr>
        <p:spPr/>
        <p:txBody>
          <a:bodyPr/>
          <a:lstStyle/>
          <a:p>
            <a:fld id="{C51590D0-9A68-4511-B2CD-2ABCAB5C6978}" type="datetime1">
              <a:rPr lang="en-US" smtClean="0"/>
              <a:t>11/17/2021</a:t>
            </a:fld>
            <a:endParaRPr lang="en-US"/>
          </a:p>
        </p:txBody>
      </p:sp>
      <p:sp>
        <p:nvSpPr>
          <p:cNvPr id="6" name="Footer Placeholder 5">
            <a:extLst>
              <a:ext uri="{FF2B5EF4-FFF2-40B4-BE49-F238E27FC236}">
                <a16:creationId xmlns:a16="http://schemas.microsoft.com/office/drawing/2014/main" id="{FAACBC6B-A679-4AE8-86BA-96EF7D34C076}"/>
              </a:ext>
            </a:extLst>
          </p:cNvPr>
          <p:cNvSpPr>
            <a:spLocks noGrp="1"/>
          </p:cNvSpPr>
          <p:nvPr>
            <p:ph type="ftr" sz="quarter" idx="11"/>
          </p:nvPr>
        </p:nvSpPr>
        <p:spPr/>
        <p:txBody>
          <a:bodyPr/>
          <a:lstStyle/>
          <a:p>
            <a:r>
              <a:rPr lang="en-US"/>
              <a:t>Home Loan Arrangers, LLC 8/1/2019</a:t>
            </a:r>
          </a:p>
        </p:txBody>
      </p:sp>
      <p:sp>
        <p:nvSpPr>
          <p:cNvPr id="7" name="Slide Number Placeholder 6">
            <a:extLst>
              <a:ext uri="{FF2B5EF4-FFF2-40B4-BE49-F238E27FC236}">
                <a16:creationId xmlns:a16="http://schemas.microsoft.com/office/drawing/2014/main" id="{8E3B248F-67B4-463A-A364-7509BF15C8C3}"/>
              </a:ext>
            </a:extLst>
          </p:cNvPr>
          <p:cNvSpPr>
            <a:spLocks noGrp="1"/>
          </p:cNvSpPr>
          <p:nvPr>
            <p:ph type="sldNum" sz="quarter" idx="12"/>
          </p:nvPr>
        </p:nvSpPr>
        <p:spPr/>
        <p:txBody>
          <a:bodyPr/>
          <a:lstStyle/>
          <a:p>
            <a:fld id="{0EC901BB-6BA2-4A46-8EC6-32F3B50C2C3A}" type="slidenum">
              <a:rPr lang="en-US" smtClean="0"/>
              <a:t>‹#›</a:t>
            </a:fld>
            <a:endParaRPr lang="en-US"/>
          </a:p>
        </p:txBody>
      </p:sp>
    </p:spTree>
    <p:extLst>
      <p:ext uri="{BB962C8B-B14F-4D97-AF65-F5344CB8AC3E}">
        <p14:creationId xmlns:p14="http://schemas.microsoft.com/office/powerpoint/2010/main" val="113204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D425C0-8FB4-4DD5-8B86-606438D1F9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4D115E-95FB-4823-8BBF-65DADC9365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46077-C5F5-4F0E-94CE-E045CCCB76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845FA-E117-4E86-8170-BDE2A6361538}" type="datetime1">
              <a:rPr lang="en-US" smtClean="0"/>
              <a:t>11/17/2021</a:t>
            </a:fld>
            <a:endParaRPr lang="en-US"/>
          </a:p>
        </p:txBody>
      </p:sp>
      <p:sp>
        <p:nvSpPr>
          <p:cNvPr id="5" name="Footer Placeholder 4">
            <a:extLst>
              <a:ext uri="{FF2B5EF4-FFF2-40B4-BE49-F238E27FC236}">
                <a16:creationId xmlns:a16="http://schemas.microsoft.com/office/drawing/2014/main" id="{7D6B9967-9DE9-4247-AB2B-8C16A7CF70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Home Loan Arrangers, LLC 8/1/2019</a:t>
            </a:r>
          </a:p>
        </p:txBody>
      </p:sp>
      <p:sp>
        <p:nvSpPr>
          <p:cNvPr id="6" name="Slide Number Placeholder 5">
            <a:extLst>
              <a:ext uri="{FF2B5EF4-FFF2-40B4-BE49-F238E27FC236}">
                <a16:creationId xmlns:a16="http://schemas.microsoft.com/office/drawing/2014/main" id="{F861EFCD-24BA-4C9B-9EAD-C5F0BC7D8F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901BB-6BA2-4A46-8EC6-32F3B50C2C3A}" type="slidenum">
              <a:rPr lang="en-US" smtClean="0"/>
              <a:t>‹#›</a:t>
            </a:fld>
            <a:endParaRPr lang="en-US"/>
          </a:p>
        </p:txBody>
      </p:sp>
    </p:spTree>
    <p:extLst>
      <p:ext uri="{BB962C8B-B14F-4D97-AF65-F5344CB8AC3E}">
        <p14:creationId xmlns:p14="http://schemas.microsoft.com/office/powerpoint/2010/main" val="655381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hyperlink" Target="https://themortgagereports.com/16823/mortgage-definition-101-approval-loan-mortgage-rates"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3.jpeg"/><Relationship Id="rId4" Type="http://schemas.openxmlformats.org/officeDocument/2006/relationships/hyperlink" Target="https://themortgagereports.com/14946/fha-203k-loan-mortgage-lender-rat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11">
            <a:extLst>
              <a:ext uri="{FF2B5EF4-FFF2-40B4-BE49-F238E27FC236}">
                <a16:creationId xmlns:a16="http://schemas.microsoft.com/office/drawing/2014/main" id="{06A07E96-3969-4595-802D-25631B3CB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3">
            <a:extLst>
              <a:ext uri="{FF2B5EF4-FFF2-40B4-BE49-F238E27FC236}">
                <a16:creationId xmlns:a16="http://schemas.microsoft.com/office/drawing/2014/main" id="{D4EE850F-AE83-4C3F-A64D-8B67DEF33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5" name="Freeform 5">
              <a:extLst>
                <a:ext uri="{FF2B5EF4-FFF2-40B4-BE49-F238E27FC236}">
                  <a16:creationId xmlns:a16="http://schemas.microsoft.com/office/drawing/2014/main" id="{1BC9603D-FE04-4520-8E50-7C75B9CA22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0A0E3407-9CB8-45DA-9F2E-5B81388C1D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091A4076-E94C-4E3A-BDAF-3D51C167CE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257CB374-17D4-4D8A-8F6A-D79BAE50EB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6CAD8AE5-485A-40A6-9A10-B2D46F293A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1A323CDF-8C44-4003-8C7E-56DA0652ED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a:extLst>
                <a:ext uri="{FF2B5EF4-FFF2-40B4-BE49-F238E27FC236}">
                  <a16:creationId xmlns:a16="http://schemas.microsoft.com/office/drawing/2014/main" id="{588FAE68-2618-4A05-9619-5B0476CF8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8BD498FC-EB33-41D8-844F-F8B658B14E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2E631E6C-DAC5-4239-818A-AA7E4D372C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9AF25E18-21FA-4C72-BFBA-6970C2299A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FEFCA527-806C-494B-B0FA-BC2DCBB8AF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1348858B-E257-4F55-824B-A4E0E12B2D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a:extLst>
                <a:ext uri="{FF2B5EF4-FFF2-40B4-BE49-F238E27FC236}">
                  <a16:creationId xmlns:a16="http://schemas.microsoft.com/office/drawing/2014/main" id="{0328079F-5D7D-4C32-94FE-4746AABC90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936F7460-760A-4C69-B444-66970423A6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9">
              <a:extLst>
                <a:ext uri="{FF2B5EF4-FFF2-40B4-BE49-F238E27FC236}">
                  <a16:creationId xmlns:a16="http://schemas.microsoft.com/office/drawing/2014/main" id="{046A42DA-07A5-4FC4-9A8E-E7803145E8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0">
              <a:extLst>
                <a:ext uri="{FF2B5EF4-FFF2-40B4-BE49-F238E27FC236}">
                  <a16:creationId xmlns:a16="http://schemas.microsoft.com/office/drawing/2014/main" id="{EAD3D7E7-545F-40E9-9CDA-83D9F4E4BF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1">
              <a:extLst>
                <a:ext uri="{FF2B5EF4-FFF2-40B4-BE49-F238E27FC236}">
                  <a16:creationId xmlns:a16="http://schemas.microsoft.com/office/drawing/2014/main" id="{A82941B0-23C5-480D-8374-A5427FDF03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2">
              <a:extLst>
                <a:ext uri="{FF2B5EF4-FFF2-40B4-BE49-F238E27FC236}">
                  <a16:creationId xmlns:a16="http://schemas.microsoft.com/office/drawing/2014/main" id="{E25E04FF-BCA7-48D1-B958-C35D3E94E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A7E8EF9C-5522-451C-8CB5-0575E24523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34">
            <a:extLst>
              <a:ext uri="{FF2B5EF4-FFF2-40B4-BE49-F238E27FC236}">
                <a16:creationId xmlns:a16="http://schemas.microsoft.com/office/drawing/2014/main" id="{C7D119FF-606C-4006-A3CB-C83426DCA1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58942" y="3893141"/>
            <a:ext cx="5648782" cy="1771275"/>
            <a:chOff x="3258942" y="3893141"/>
            <a:chExt cx="5648782" cy="1771275"/>
          </a:xfrm>
        </p:grpSpPr>
        <p:sp>
          <p:nvSpPr>
            <p:cNvPr id="36" name="Isosceles Triangle 39">
              <a:extLst>
                <a:ext uri="{FF2B5EF4-FFF2-40B4-BE49-F238E27FC236}">
                  <a16:creationId xmlns:a16="http://schemas.microsoft.com/office/drawing/2014/main" id="{C910710A-4E31-4871-8A01-586AC5FC0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1437FA2-C275-4241-AD89-34B44DE74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58942" y="3893141"/>
              <a:ext cx="5648782"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44BCEB7-D3EB-47FB-B58B-FDE25837336E}"/>
              </a:ext>
            </a:extLst>
          </p:cNvPr>
          <p:cNvSpPr>
            <a:spLocks noGrp="1"/>
          </p:cNvSpPr>
          <p:nvPr>
            <p:ph type="ctrTitle"/>
          </p:nvPr>
        </p:nvSpPr>
        <p:spPr>
          <a:xfrm>
            <a:off x="3341238" y="3980237"/>
            <a:ext cx="5495069" cy="727748"/>
          </a:xfrm>
        </p:spPr>
        <p:txBody>
          <a:bodyPr>
            <a:normAutofit/>
          </a:bodyPr>
          <a:lstStyle/>
          <a:p>
            <a:r>
              <a:rPr lang="en-US" sz="2800">
                <a:solidFill>
                  <a:srgbClr val="FFFFFF"/>
                </a:solidFill>
              </a:rPr>
              <a:t>Renovate, rehab and be rewarded</a:t>
            </a:r>
          </a:p>
        </p:txBody>
      </p:sp>
      <p:sp>
        <p:nvSpPr>
          <p:cNvPr id="3" name="Subtitle 2">
            <a:extLst>
              <a:ext uri="{FF2B5EF4-FFF2-40B4-BE49-F238E27FC236}">
                <a16:creationId xmlns:a16="http://schemas.microsoft.com/office/drawing/2014/main" id="{F684A747-3573-4183-9692-F2FD5371A133}"/>
              </a:ext>
            </a:extLst>
          </p:cNvPr>
          <p:cNvSpPr>
            <a:spLocks noGrp="1"/>
          </p:cNvSpPr>
          <p:nvPr>
            <p:ph type="subTitle" idx="1"/>
          </p:nvPr>
        </p:nvSpPr>
        <p:spPr>
          <a:xfrm>
            <a:off x="3341238" y="4707986"/>
            <a:ext cx="5495069" cy="522636"/>
          </a:xfrm>
        </p:spPr>
        <p:txBody>
          <a:bodyPr>
            <a:normAutofit/>
          </a:bodyPr>
          <a:lstStyle/>
          <a:p>
            <a:r>
              <a:rPr lang="en-US" sz="1200" b="1">
                <a:solidFill>
                  <a:srgbClr val="FFFFFF"/>
                </a:solidFill>
                <a:latin typeface="Georgia"/>
                <a:ea typeface="Georgia"/>
                <a:cs typeface="Georgia"/>
                <a:sym typeface="Georgia"/>
              </a:rPr>
              <a:t>WHAT LOAN OPTIONS ARE AVAILABLE FOR HOMES THAT NEED IMPROVEMENT, REPAIR OR ARE JUST PLAIN UGLY ?</a:t>
            </a:r>
          </a:p>
          <a:p>
            <a:endParaRPr lang="en-US" sz="1200">
              <a:solidFill>
                <a:srgbClr val="FFFFFF"/>
              </a:solidFill>
            </a:endParaRPr>
          </a:p>
        </p:txBody>
      </p:sp>
      <p:sp>
        <p:nvSpPr>
          <p:cNvPr id="5" name="Slide Number Placeholder 4">
            <a:extLst>
              <a:ext uri="{FF2B5EF4-FFF2-40B4-BE49-F238E27FC236}">
                <a16:creationId xmlns:a16="http://schemas.microsoft.com/office/drawing/2014/main" id="{3BAA01B8-ED4E-4316-83CB-116991DFE1D6}"/>
              </a:ext>
            </a:extLst>
          </p:cNvPr>
          <p:cNvSpPr>
            <a:spLocks noGrp="1"/>
          </p:cNvSpPr>
          <p:nvPr>
            <p:ph type="sldNum" sz="quarter" idx="12"/>
          </p:nvPr>
        </p:nvSpPr>
        <p:spPr>
          <a:xfrm>
            <a:off x="10469880" y="320040"/>
            <a:ext cx="914400" cy="320040"/>
          </a:xfrm>
        </p:spPr>
        <p:txBody>
          <a:bodyPr>
            <a:normAutofit/>
          </a:bodyPr>
          <a:lstStyle/>
          <a:p>
            <a:pPr>
              <a:spcAft>
                <a:spcPts val="600"/>
              </a:spcAft>
            </a:pPr>
            <a:fld id="{0EC901BB-6BA2-4A46-8EC6-32F3B50C2C3A}" type="slidenum">
              <a:rPr lang="en-US" smtClean="0"/>
              <a:pPr>
                <a:spcAft>
                  <a:spcPts val="600"/>
                </a:spcAft>
              </a:pPr>
              <a:t>1</a:t>
            </a:fld>
            <a:endParaRPr lang="en-US"/>
          </a:p>
        </p:txBody>
      </p:sp>
      <p:sp>
        <p:nvSpPr>
          <p:cNvPr id="39" name="Rectangle 38">
            <a:extLst>
              <a:ext uri="{FF2B5EF4-FFF2-40B4-BE49-F238E27FC236}">
                <a16:creationId xmlns:a16="http://schemas.microsoft.com/office/drawing/2014/main" id="{BC72E954-3173-4229-93A2-B05A46E09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58942" y="1177047"/>
            <a:ext cx="5648782" cy="2623954"/>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clipart&#10;&#10;Description automatically generated">
            <a:extLst>
              <a:ext uri="{FF2B5EF4-FFF2-40B4-BE49-F238E27FC236}">
                <a16:creationId xmlns:a16="http://schemas.microsoft.com/office/drawing/2014/main" id="{C320FA1E-1382-4081-9F5A-4E3D4C8D5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7333" y="1404809"/>
            <a:ext cx="5321062" cy="2168332"/>
          </a:xfrm>
          <a:prstGeom prst="rect">
            <a:avLst/>
          </a:prstGeom>
          <a:ln w="12700">
            <a:noFill/>
          </a:ln>
        </p:spPr>
      </p:pic>
      <p:sp>
        <p:nvSpPr>
          <p:cNvPr id="4" name="Footer Placeholder 3">
            <a:extLst>
              <a:ext uri="{FF2B5EF4-FFF2-40B4-BE49-F238E27FC236}">
                <a16:creationId xmlns:a16="http://schemas.microsoft.com/office/drawing/2014/main" id="{451682C5-22B2-485D-83FF-B8CE878ED3D7}"/>
              </a:ext>
            </a:extLst>
          </p:cNvPr>
          <p:cNvSpPr>
            <a:spLocks noGrp="1"/>
          </p:cNvSpPr>
          <p:nvPr>
            <p:ph type="ftr" sz="quarter" idx="11"/>
          </p:nvPr>
        </p:nvSpPr>
        <p:spPr>
          <a:xfrm>
            <a:off x="804672" y="6227064"/>
            <a:ext cx="10588752" cy="320040"/>
          </a:xfrm>
        </p:spPr>
        <p:txBody>
          <a:bodyPr>
            <a:normAutofit/>
          </a:bodyPr>
          <a:lstStyle/>
          <a:p>
            <a:pPr>
              <a:spcAft>
                <a:spcPts val="600"/>
              </a:spcAft>
            </a:pPr>
            <a:r>
              <a:rPr lang="en-US"/>
              <a:t>Home Loan Arrangers, LLC 8/1/2019</a:t>
            </a:r>
          </a:p>
        </p:txBody>
      </p:sp>
    </p:spTree>
    <p:extLst>
      <p:ext uri="{BB962C8B-B14F-4D97-AF65-F5344CB8AC3E}">
        <p14:creationId xmlns:p14="http://schemas.microsoft.com/office/powerpoint/2010/main" val="42182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BD31F1-3D95-4529-8065-9B54E91D3A15}"/>
              </a:ext>
            </a:extLst>
          </p:cNvPr>
          <p:cNvSpPr>
            <a:spLocks noGrp="1"/>
          </p:cNvSpPr>
          <p:nvPr>
            <p:ph type="title"/>
          </p:nvPr>
        </p:nvSpPr>
        <p:spPr>
          <a:xfrm>
            <a:off x="821516" y="640263"/>
            <a:ext cx="6204984" cy="1344975"/>
          </a:xfrm>
        </p:spPr>
        <p:txBody>
          <a:bodyPr>
            <a:normAutofit/>
          </a:bodyPr>
          <a:lstStyle/>
          <a:p>
            <a:r>
              <a:rPr lang="en-US" sz="4000" b="1" dirty="0">
                <a:latin typeface="Georgia"/>
                <a:ea typeface="Georgia"/>
                <a:cs typeface="Georgia"/>
                <a:sym typeface="Georgia"/>
              </a:rPr>
              <a:t>What Repairs Qualify?</a:t>
            </a:r>
            <a:endParaRPr lang="en-US" sz="4000" dirty="0"/>
          </a:p>
        </p:txBody>
      </p:sp>
      <p:sp>
        <p:nvSpPr>
          <p:cNvPr id="3" name="Content Placeholder 2">
            <a:extLst>
              <a:ext uri="{FF2B5EF4-FFF2-40B4-BE49-F238E27FC236}">
                <a16:creationId xmlns:a16="http://schemas.microsoft.com/office/drawing/2014/main" id="{9EA41BD1-AF4D-4506-966F-E2F3A4579794}"/>
              </a:ext>
            </a:extLst>
          </p:cNvPr>
          <p:cNvSpPr>
            <a:spLocks noGrp="1"/>
          </p:cNvSpPr>
          <p:nvPr>
            <p:ph idx="1"/>
          </p:nvPr>
        </p:nvSpPr>
        <p:spPr>
          <a:xfrm>
            <a:off x="821515" y="1604866"/>
            <a:ext cx="6204984" cy="4143814"/>
          </a:xfrm>
        </p:spPr>
        <p:txBody>
          <a:bodyPr>
            <a:normAutofit fontScale="92500" lnSpcReduction="20000"/>
          </a:bodyPr>
          <a:lstStyle/>
          <a:p>
            <a:pPr marL="457200" lvl="0">
              <a:lnSpc>
                <a:spcPct val="115000"/>
              </a:lnSpc>
              <a:spcBef>
                <a:spcPts val="0"/>
              </a:spcBef>
              <a:buClr>
                <a:srgbClr val="000000"/>
              </a:buClr>
              <a:buNone/>
            </a:pPr>
            <a:r>
              <a:rPr lang="en-US" sz="1800" dirty="0">
                <a:solidFill>
                  <a:srgbClr val="123D64"/>
                </a:solidFill>
                <a:latin typeface="Open Sans"/>
                <a:ea typeface="Open Sans"/>
                <a:cs typeface="Open Sans"/>
                <a:sym typeface="Open Sans"/>
              </a:rPr>
              <a:t>A </a:t>
            </a:r>
            <a:r>
              <a:rPr lang="en-US" sz="1800" u="sng" dirty="0">
                <a:solidFill>
                  <a:srgbClr val="123D64"/>
                </a:solidFill>
                <a:latin typeface="Open Sans"/>
                <a:ea typeface="Open Sans"/>
                <a:cs typeface="Open Sans"/>
                <a:sym typeface="Open Sans"/>
              </a:rPr>
              <a:t>partial</a:t>
            </a:r>
            <a:r>
              <a:rPr lang="en-US" sz="1800" dirty="0">
                <a:solidFill>
                  <a:srgbClr val="123D64"/>
                </a:solidFill>
                <a:latin typeface="Open Sans"/>
                <a:ea typeface="Open Sans"/>
                <a:cs typeface="Open Sans"/>
                <a:sym typeface="Open Sans"/>
              </a:rPr>
              <a:t> list of projects include but not limited to:</a:t>
            </a:r>
          </a:p>
          <a:p>
            <a:pPr marL="914400" lvl="0" indent="-355600">
              <a:lnSpc>
                <a:spcPct val="115000"/>
              </a:lnSpc>
              <a:spcBef>
                <a:spcPts val="0"/>
              </a:spcBef>
              <a:buClr>
                <a:srgbClr val="123D64"/>
              </a:buClr>
              <a:buSzPct val="100000"/>
              <a:buFont typeface="Open Sans"/>
              <a:buChar char="●"/>
            </a:pPr>
            <a:r>
              <a:rPr lang="en-US" sz="1800" dirty="0">
                <a:solidFill>
                  <a:srgbClr val="123D64"/>
                </a:solidFill>
                <a:latin typeface="Open Sans"/>
                <a:ea typeface="Open Sans"/>
                <a:cs typeface="Open Sans"/>
                <a:sym typeface="Open Sans"/>
              </a:rPr>
              <a:t>HVAC repair or replacement</a:t>
            </a:r>
          </a:p>
          <a:p>
            <a:pPr marL="914400" lvl="0" indent="-355600">
              <a:lnSpc>
                <a:spcPct val="115000"/>
              </a:lnSpc>
              <a:spcBef>
                <a:spcPts val="0"/>
              </a:spcBef>
              <a:buClr>
                <a:srgbClr val="123D64"/>
              </a:buClr>
              <a:buSzPct val="100000"/>
              <a:buFont typeface="Open Sans"/>
              <a:buChar char="●"/>
            </a:pPr>
            <a:r>
              <a:rPr lang="en-US" sz="1800" dirty="0">
                <a:solidFill>
                  <a:srgbClr val="123D64"/>
                </a:solidFill>
                <a:latin typeface="Open Sans"/>
                <a:ea typeface="Open Sans"/>
                <a:cs typeface="Open Sans"/>
                <a:sym typeface="Open Sans"/>
              </a:rPr>
              <a:t>Roof repair or replacement</a:t>
            </a:r>
          </a:p>
          <a:p>
            <a:pPr marL="914400" lvl="0" indent="-355600">
              <a:lnSpc>
                <a:spcPct val="115000"/>
              </a:lnSpc>
              <a:spcBef>
                <a:spcPts val="0"/>
              </a:spcBef>
              <a:buClr>
                <a:srgbClr val="123D64"/>
              </a:buClr>
              <a:buSzPct val="100000"/>
              <a:buFont typeface="Open Sans"/>
              <a:buChar char="●"/>
            </a:pPr>
            <a:r>
              <a:rPr lang="en-US" sz="1800" dirty="0">
                <a:solidFill>
                  <a:srgbClr val="123D64"/>
                </a:solidFill>
                <a:latin typeface="Open Sans"/>
                <a:ea typeface="Open Sans"/>
                <a:cs typeface="Open Sans"/>
                <a:sym typeface="Open Sans"/>
              </a:rPr>
              <a:t>Home accessibility improvements for disabled persons</a:t>
            </a:r>
          </a:p>
          <a:p>
            <a:pPr marL="914400" lvl="0" indent="-355600">
              <a:lnSpc>
                <a:spcPct val="115000"/>
              </a:lnSpc>
              <a:spcBef>
                <a:spcPts val="0"/>
              </a:spcBef>
              <a:buClr>
                <a:srgbClr val="123D64"/>
              </a:buClr>
              <a:buSzPct val="100000"/>
              <a:buFont typeface="Open Sans"/>
              <a:buChar char="●"/>
            </a:pPr>
            <a:r>
              <a:rPr lang="en-US" sz="1800" dirty="0">
                <a:solidFill>
                  <a:srgbClr val="123D64"/>
                </a:solidFill>
                <a:latin typeface="Open Sans"/>
                <a:ea typeface="Open Sans"/>
                <a:cs typeface="Open Sans"/>
                <a:sym typeface="Open Sans"/>
              </a:rPr>
              <a:t>Adding rooms, moving or removing walls</a:t>
            </a:r>
          </a:p>
          <a:p>
            <a:pPr marL="914400" lvl="0" indent="-355600">
              <a:lnSpc>
                <a:spcPct val="115000"/>
              </a:lnSpc>
              <a:spcBef>
                <a:spcPts val="0"/>
              </a:spcBef>
              <a:buClr>
                <a:srgbClr val="123D64"/>
              </a:buClr>
              <a:buSzPct val="100000"/>
              <a:buFont typeface="Open Sans"/>
              <a:buChar char="●"/>
            </a:pPr>
            <a:r>
              <a:rPr lang="en-US" sz="1800" dirty="0">
                <a:solidFill>
                  <a:srgbClr val="123D64"/>
                </a:solidFill>
                <a:latin typeface="Open Sans"/>
                <a:ea typeface="Open Sans"/>
                <a:cs typeface="Open Sans"/>
                <a:sym typeface="Open Sans"/>
              </a:rPr>
              <a:t>Basement finishing</a:t>
            </a:r>
          </a:p>
          <a:p>
            <a:pPr marL="914400" lvl="0" indent="-355600">
              <a:lnSpc>
                <a:spcPct val="115000"/>
              </a:lnSpc>
              <a:spcBef>
                <a:spcPts val="0"/>
              </a:spcBef>
              <a:buClr>
                <a:srgbClr val="123D64"/>
              </a:buClr>
              <a:buSzPct val="100000"/>
              <a:buFont typeface="Open Sans"/>
              <a:buChar char="●"/>
            </a:pPr>
            <a:r>
              <a:rPr lang="en-US" sz="1800" dirty="0">
                <a:solidFill>
                  <a:srgbClr val="123D64"/>
                </a:solidFill>
                <a:latin typeface="Open Sans"/>
                <a:ea typeface="Open Sans"/>
                <a:cs typeface="Open Sans"/>
                <a:sym typeface="Open Sans"/>
              </a:rPr>
              <a:t>Kitchen and bath remodel</a:t>
            </a:r>
          </a:p>
          <a:p>
            <a:pPr marL="914400" lvl="0" indent="-355600">
              <a:lnSpc>
                <a:spcPct val="115000"/>
              </a:lnSpc>
              <a:spcBef>
                <a:spcPts val="0"/>
              </a:spcBef>
              <a:buClr>
                <a:srgbClr val="123D64"/>
              </a:buClr>
              <a:buSzPct val="100000"/>
              <a:buFont typeface="Open Sans"/>
              <a:buChar char="●"/>
            </a:pPr>
            <a:r>
              <a:rPr lang="en-US" sz="1800" dirty="0">
                <a:solidFill>
                  <a:srgbClr val="123D64"/>
                </a:solidFill>
                <a:latin typeface="Open Sans"/>
                <a:ea typeface="Open Sans"/>
                <a:cs typeface="Open Sans"/>
                <a:sym typeface="Open Sans"/>
              </a:rPr>
              <a:t>Flooring</a:t>
            </a:r>
          </a:p>
          <a:p>
            <a:pPr marL="914400" lvl="0" indent="-355600">
              <a:lnSpc>
                <a:spcPct val="115000"/>
              </a:lnSpc>
              <a:spcBef>
                <a:spcPts val="0"/>
              </a:spcBef>
              <a:buClr>
                <a:srgbClr val="123D64"/>
              </a:buClr>
              <a:buSzPct val="100000"/>
              <a:buFont typeface="Open Sans"/>
              <a:buChar char="●"/>
            </a:pPr>
            <a:r>
              <a:rPr lang="en-US" sz="1800" dirty="0">
                <a:solidFill>
                  <a:srgbClr val="123D64"/>
                </a:solidFill>
                <a:latin typeface="Open Sans"/>
                <a:ea typeface="Open Sans"/>
                <a:cs typeface="Open Sans"/>
                <a:sym typeface="Open Sans"/>
              </a:rPr>
              <a:t>Exterior patio or porch repair or replacement</a:t>
            </a:r>
          </a:p>
          <a:p>
            <a:pPr marL="914400" lvl="0" indent="-355600">
              <a:lnSpc>
                <a:spcPct val="115000"/>
              </a:lnSpc>
              <a:spcBef>
                <a:spcPts val="0"/>
              </a:spcBef>
              <a:buClr>
                <a:srgbClr val="123D64"/>
              </a:buClr>
              <a:buSzPct val="100000"/>
              <a:buFont typeface="Open Sans"/>
              <a:buChar char="●"/>
            </a:pPr>
            <a:r>
              <a:rPr lang="en-US" sz="1800" dirty="0">
                <a:solidFill>
                  <a:srgbClr val="123D64"/>
                </a:solidFill>
                <a:latin typeface="Open Sans"/>
                <a:ea typeface="Open Sans"/>
                <a:cs typeface="Open Sans"/>
                <a:sym typeface="Open Sans"/>
              </a:rPr>
              <a:t>New cabinets, appliances, paint, flooring</a:t>
            </a:r>
          </a:p>
          <a:p>
            <a:pPr marL="914400" lvl="0" indent="-355600">
              <a:lnSpc>
                <a:spcPct val="115000"/>
              </a:lnSpc>
              <a:spcBef>
                <a:spcPts val="0"/>
              </a:spcBef>
              <a:buClr>
                <a:srgbClr val="123D64"/>
              </a:buClr>
              <a:buSzPct val="100000"/>
              <a:buFont typeface="Open Sans"/>
              <a:buChar char="●"/>
            </a:pPr>
            <a:r>
              <a:rPr lang="en-US" sz="1800" dirty="0">
                <a:solidFill>
                  <a:srgbClr val="123D64"/>
                </a:solidFill>
                <a:latin typeface="Open Sans"/>
                <a:ea typeface="Open Sans"/>
                <a:cs typeface="Open Sans"/>
                <a:sym typeface="Open Sans"/>
              </a:rPr>
              <a:t>Siding and new windows</a:t>
            </a:r>
          </a:p>
          <a:p>
            <a:pPr marL="914400" lvl="0" indent="-355600">
              <a:lnSpc>
                <a:spcPct val="115000"/>
              </a:lnSpc>
              <a:spcBef>
                <a:spcPts val="0"/>
              </a:spcBef>
              <a:buClr>
                <a:srgbClr val="123D64"/>
              </a:buClr>
              <a:buSzPct val="100000"/>
              <a:buFont typeface="Open Sans"/>
              <a:buChar char="●"/>
            </a:pPr>
            <a:r>
              <a:rPr lang="en-US" sz="1800" dirty="0">
                <a:solidFill>
                  <a:srgbClr val="123D64"/>
                </a:solidFill>
                <a:latin typeface="Open Sans"/>
                <a:ea typeface="Open Sans"/>
                <a:cs typeface="Open Sans"/>
                <a:sym typeface="Open Sans"/>
              </a:rPr>
              <a:t>Plumbing and electrical repairs or improvements</a:t>
            </a:r>
          </a:p>
          <a:p>
            <a:pPr marL="914400" lvl="0" indent="-355600">
              <a:lnSpc>
                <a:spcPct val="115000"/>
              </a:lnSpc>
              <a:spcBef>
                <a:spcPts val="0"/>
              </a:spcBef>
              <a:buClr>
                <a:srgbClr val="123D64"/>
              </a:buClr>
              <a:buSzPct val="100000"/>
              <a:buFont typeface="Open Sans"/>
              <a:buChar char="●"/>
            </a:pPr>
            <a:r>
              <a:rPr lang="en-US" sz="1800" dirty="0">
                <a:solidFill>
                  <a:srgbClr val="123D64"/>
                </a:solidFill>
                <a:latin typeface="Open Sans"/>
                <a:ea typeface="Open Sans"/>
                <a:cs typeface="Open Sans"/>
                <a:sym typeface="Open Sans"/>
              </a:rPr>
              <a:t>Landscaping</a:t>
            </a:r>
          </a:p>
          <a:p>
            <a:pPr marL="914400" lvl="0" indent="-355600">
              <a:lnSpc>
                <a:spcPct val="115000"/>
              </a:lnSpc>
              <a:spcBef>
                <a:spcPts val="0"/>
              </a:spcBef>
              <a:buClr>
                <a:srgbClr val="123D64"/>
              </a:buClr>
              <a:buSzPct val="100000"/>
              <a:buFont typeface="Open Sans"/>
              <a:buChar char="●"/>
            </a:pPr>
            <a:r>
              <a:rPr lang="en-US" sz="1800" dirty="0">
                <a:solidFill>
                  <a:srgbClr val="123D64"/>
                </a:solidFill>
                <a:latin typeface="Open Sans"/>
                <a:ea typeface="Open Sans"/>
                <a:cs typeface="Open Sans"/>
                <a:sym typeface="Open Sans"/>
              </a:rPr>
              <a:t>Repairs of existing inground pool</a:t>
            </a:r>
          </a:p>
          <a:p>
            <a:pPr marL="558800" lvl="0" indent="0">
              <a:lnSpc>
                <a:spcPct val="115000"/>
              </a:lnSpc>
              <a:spcBef>
                <a:spcPts val="0"/>
              </a:spcBef>
              <a:buClr>
                <a:srgbClr val="123D64"/>
              </a:buClr>
              <a:buSzPct val="100000"/>
              <a:buNone/>
            </a:pPr>
            <a:endParaRPr lang="en-US" sz="1800" dirty="0">
              <a:solidFill>
                <a:srgbClr val="123D64"/>
              </a:solidFill>
              <a:latin typeface="Open Sans"/>
              <a:ea typeface="Open Sans"/>
              <a:cs typeface="Open Sans"/>
              <a:sym typeface="Open Sans"/>
            </a:endParaRPr>
          </a:p>
        </p:txBody>
      </p:sp>
      <p:pic>
        <p:nvPicPr>
          <p:cNvPr id="8" name="Picture 7" descr="A picture containing clipart&#10;&#10;Description automatically generated">
            <a:extLst>
              <a:ext uri="{FF2B5EF4-FFF2-40B4-BE49-F238E27FC236}">
                <a16:creationId xmlns:a16="http://schemas.microsoft.com/office/drawing/2014/main" id="{25E8E45A-7F3F-40AC-8E25-BEC21E9FA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551" y="626268"/>
            <a:ext cx="4042409" cy="1647281"/>
          </a:xfrm>
          <a:prstGeom prst="rect">
            <a:avLst/>
          </a:prstGeom>
        </p:spPr>
      </p:pic>
      <p:pic>
        <p:nvPicPr>
          <p:cNvPr id="12" name="Shape 98" descr="AdobeStock_3161906_HalfScale.jpg">
            <a:extLst>
              <a:ext uri="{FF2B5EF4-FFF2-40B4-BE49-F238E27FC236}">
                <a16:creationId xmlns:a16="http://schemas.microsoft.com/office/drawing/2014/main" id="{8268D601-F7DC-4C1E-841D-F2E3A8C857A3}"/>
              </a:ext>
            </a:extLst>
          </p:cNvPr>
          <p:cNvPicPr preferRelativeResize="0"/>
          <p:nvPr/>
        </p:nvPicPr>
        <p:blipFill rotWithShape="1">
          <a:blip r:embed="rId3"/>
          <a:srcRect l="21823" r="21829"/>
          <a:stretch/>
        </p:blipFill>
        <p:spPr>
          <a:xfrm>
            <a:off x="8420321" y="2828925"/>
            <a:ext cx="2860869" cy="3388994"/>
          </a:xfrm>
          <a:prstGeom prst="rect">
            <a:avLst/>
          </a:prstGeom>
          <a:noFill/>
        </p:spPr>
      </p:pic>
      <p:sp>
        <p:nvSpPr>
          <p:cNvPr id="4" name="Footer Placeholder 3">
            <a:extLst>
              <a:ext uri="{FF2B5EF4-FFF2-40B4-BE49-F238E27FC236}">
                <a16:creationId xmlns:a16="http://schemas.microsoft.com/office/drawing/2014/main" id="{9A68E895-A956-41DE-AF11-2CC27B853DDA}"/>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Home Loan Arrangers, LLC 8/1/2019</a:t>
            </a:r>
          </a:p>
        </p:txBody>
      </p:sp>
      <p:sp>
        <p:nvSpPr>
          <p:cNvPr id="5" name="Slide Number Placeholder 4">
            <a:extLst>
              <a:ext uri="{FF2B5EF4-FFF2-40B4-BE49-F238E27FC236}">
                <a16:creationId xmlns:a16="http://schemas.microsoft.com/office/drawing/2014/main" id="{F851414F-CD89-4AC4-929C-3E2CC02C3C25}"/>
              </a:ext>
            </a:extLst>
          </p:cNvPr>
          <p:cNvSpPr>
            <a:spLocks noGrp="1"/>
          </p:cNvSpPr>
          <p:nvPr>
            <p:ph type="sldNum" sz="quarter" idx="12"/>
          </p:nvPr>
        </p:nvSpPr>
        <p:spPr>
          <a:xfrm>
            <a:off x="8610600" y="6356350"/>
            <a:ext cx="2743200" cy="365125"/>
          </a:xfrm>
        </p:spPr>
        <p:txBody>
          <a:bodyPr>
            <a:normAutofit/>
          </a:bodyPr>
          <a:lstStyle/>
          <a:p>
            <a:pPr>
              <a:spcAft>
                <a:spcPts val="600"/>
              </a:spcAft>
            </a:pPr>
            <a:fld id="{0EC901BB-6BA2-4A46-8EC6-32F3B50C2C3A}" type="slidenum">
              <a:rPr lang="en-US"/>
              <a:pPr>
                <a:spcAft>
                  <a:spcPts val="600"/>
                </a:spcAft>
              </a:pPr>
              <a:t>10</a:t>
            </a:fld>
            <a:endParaRPr lang="en-US"/>
          </a:p>
        </p:txBody>
      </p:sp>
    </p:spTree>
    <p:extLst>
      <p:ext uri="{BB962C8B-B14F-4D97-AF65-F5344CB8AC3E}">
        <p14:creationId xmlns:p14="http://schemas.microsoft.com/office/powerpoint/2010/main" val="1793481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31F1-3D95-4529-8065-9B54E91D3A15}"/>
              </a:ext>
            </a:extLst>
          </p:cNvPr>
          <p:cNvSpPr>
            <a:spLocks noGrp="1"/>
          </p:cNvSpPr>
          <p:nvPr>
            <p:ph type="title"/>
          </p:nvPr>
        </p:nvSpPr>
        <p:spPr>
          <a:xfrm>
            <a:off x="960100" y="978102"/>
            <a:ext cx="10588434" cy="1062644"/>
          </a:xfrm>
        </p:spPr>
        <p:txBody>
          <a:bodyPr anchor="b">
            <a:normAutofit/>
          </a:bodyPr>
          <a:lstStyle/>
          <a:p>
            <a:r>
              <a:rPr lang="en-US" b="1" dirty="0">
                <a:latin typeface="Georgia"/>
                <a:ea typeface="Georgia"/>
                <a:cs typeface="Georgia"/>
                <a:sym typeface="Georgia"/>
              </a:rPr>
              <a:t>What Repairs Don’t Qualify?</a:t>
            </a:r>
            <a:endParaRPr lang="en-US" dirty="0"/>
          </a:p>
        </p:txBody>
      </p:sp>
      <p:cxnSp>
        <p:nvCxnSpPr>
          <p:cNvPr id="71" name="Straight Connector 7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symbol that says no">
            <a:extLst>
              <a:ext uri="{FF2B5EF4-FFF2-40B4-BE49-F238E27FC236}">
                <a16:creationId xmlns:a16="http://schemas.microsoft.com/office/drawing/2014/main" id="{9CD9EBAC-D2A8-4AB0-A26D-FA2D6FB9BE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3206" y="2811104"/>
            <a:ext cx="2928114" cy="292811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A41BD1-AF4D-4506-966F-E2F3A4579794}"/>
              </a:ext>
            </a:extLst>
          </p:cNvPr>
          <p:cNvSpPr>
            <a:spLocks noGrp="1"/>
          </p:cNvSpPr>
          <p:nvPr>
            <p:ph idx="1"/>
          </p:nvPr>
        </p:nvSpPr>
        <p:spPr>
          <a:xfrm>
            <a:off x="4955354" y="2682433"/>
            <a:ext cx="6282169" cy="3215749"/>
          </a:xfrm>
        </p:spPr>
        <p:txBody>
          <a:bodyPr>
            <a:normAutofit/>
          </a:bodyPr>
          <a:lstStyle/>
          <a:p>
            <a:pPr marL="914400" lvl="0" indent="-355600">
              <a:spcBef>
                <a:spcPts val="0"/>
              </a:spcBef>
              <a:spcAft>
                <a:spcPts val="600"/>
              </a:spcAft>
              <a:buClr>
                <a:srgbClr val="123D64"/>
              </a:buClr>
              <a:buSzPct val="100000"/>
              <a:buFont typeface="Open Sans"/>
              <a:buChar char="●"/>
            </a:pPr>
            <a:endParaRPr lang="en-US" sz="2400" dirty="0">
              <a:latin typeface="Open Sans"/>
              <a:ea typeface="Open Sans"/>
              <a:cs typeface="Open Sans"/>
              <a:sym typeface="Open Sans"/>
            </a:endParaRPr>
          </a:p>
          <a:p>
            <a:pPr marL="558800" lvl="0" indent="0">
              <a:spcBef>
                <a:spcPts val="0"/>
              </a:spcBef>
              <a:spcAft>
                <a:spcPts val="600"/>
              </a:spcAft>
              <a:buClr>
                <a:srgbClr val="123D64"/>
              </a:buClr>
              <a:buSzPct val="100000"/>
              <a:buNone/>
            </a:pPr>
            <a:r>
              <a:rPr lang="en-US" sz="2400" dirty="0">
                <a:latin typeface="Open Sans"/>
                <a:ea typeface="Open Sans"/>
                <a:cs typeface="Open Sans"/>
                <a:sym typeface="Open Sans"/>
              </a:rPr>
              <a:t>Partial list includes but not limited to:</a:t>
            </a:r>
          </a:p>
          <a:p>
            <a:pPr marL="558800" lvl="0" indent="0">
              <a:spcBef>
                <a:spcPts val="0"/>
              </a:spcBef>
              <a:spcAft>
                <a:spcPts val="600"/>
              </a:spcAft>
              <a:buClr>
                <a:srgbClr val="123D64"/>
              </a:buClr>
              <a:buSzPct val="100000"/>
              <a:buNone/>
            </a:pPr>
            <a:endParaRPr lang="en-US" sz="2400" dirty="0">
              <a:latin typeface="Open Sans"/>
              <a:ea typeface="Open Sans"/>
              <a:cs typeface="Open Sans"/>
              <a:sym typeface="Open Sans"/>
            </a:endParaRPr>
          </a:p>
          <a:p>
            <a:pPr marL="914400" lvl="0" indent="-355600">
              <a:spcBef>
                <a:spcPts val="0"/>
              </a:spcBef>
              <a:spcAft>
                <a:spcPts val="600"/>
              </a:spcAft>
              <a:buClr>
                <a:srgbClr val="123D64"/>
              </a:buClr>
              <a:buSzPct val="100000"/>
              <a:buFont typeface="Open Sans"/>
              <a:buChar char="●"/>
            </a:pPr>
            <a:r>
              <a:rPr lang="en-US" sz="2400" dirty="0">
                <a:latin typeface="Open Sans"/>
                <a:ea typeface="Open Sans"/>
                <a:cs typeface="Open Sans"/>
                <a:sym typeface="Open Sans"/>
              </a:rPr>
              <a:t>Luxury and recreational items such as installing pools or hot tubs</a:t>
            </a:r>
          </a:p>
          <a:p>
            <a:pPr marL="914400" lvl="0" indent="-355600">
              <a:spcBef>
                <a:spcPts val="0"/>
              </a:spcBef>
              <a:spcAft>
                <a:spcPts val="600"/>
              </a:spcAft>
              <a:buClr>
                <a:srgbClr val="123D64"/>
              </a:buClr>
              <a:buSzPct val="100000"/>
              <a:buFont typeface="Open Sans"/>
              <a:buChar char="●"/>
            </a:pPr>
            <a:r>
              <a:rPr lang="en-US" sz="2400" dirty="0">
                <a:latin typeface="Open Sans"/>
                <a:ea typeface="Open Sans"/>
                <a:cs typeface="Open Sans"/>
                <a:sym typeface="Open Sans"/>
              </a:rPr>
              <a:t>Repair/removal or remediation of Oil Tanks</a:t>
            </a:r>
          </a:p>
          <a:p>
            <a:pPr marL="914400" lvl="0" indent="-355600">
              <a:spcBef>
                <a:spcPts val="0"/>
              </a:spcBef>
              <a:spcAft>
                <a:spcPts val="600"/>
              </a:spcAft>
              <a:buClr>
                <a:srgbClr val="123D64"/>
              </a:buClr>
              <a:buSzPct val="100000"/>
              <a:buFont typeface="Open Sans"/>
              <a:buChar char="●"/>
            </a:pPr>
            <a:endParaRPr lang="en-US" sz="2400" dirty="0">
              <a:latin typeface="Open Sans"/>
              <a:ea typeface="Open Sans"/>
              <a:cs typeface="Open Sans"/>
              <a:sym typeface="Open Sans"/>
            </a:endParaRPr>
          </a:p>
          <a:p>
            <a:pPr marL="914400" lvl="0" indent="-355600">
              <a:spcBef>
                <a:spcPts val="0"/>
              </a:spcBef>
              <a:spcAft>
                <a:spcPts val="600"/>
              </a:spcAft>
              <a:buClr>
                <a:srgbClr val="123D64"/>
              </a:buClr>
              <a:buSzPct val="100000"/>
              <a:buFont typeface="Open Sans"/>
              <a:buChar char="●"/>
            </a:pPr>
            <a:endParaRPr lang="en-US" sz="2400" dirty="0">
              <a:latin typeface="Open Sans"/>
              <a:ea typeface="Open Sans"/>
              <a:cs typeface="Open Sans"/>
              <a:sym typeface="Open Sans"/>
            </a:endParaRPr>
          </a:p>
          <a:p>
            <a:pPr marL="914400" lvl="0" indent="-355600">
              <a:spcBef>
                <a:spcPts val="0"/>
              </a:spcBef>
              <a:spcAft>
                <a:spcPts val="600"/>
              </a:spcAft>
              <a:buClr>
                <a:srgbClr val="123D64"/>
              </a:buClr>
              <a:buSzPct val="100000"/>
              <a:buFont typeface="Open Sans"/>
              <a:buChar char="●"/>
            </a:pPr>
            <a:endParaRPr lang="en-US" sz="2400" dirty="0">
              <a:latin typeface="Open Sans"/>
              <a:ea typeface="Open Sans"/>
              <a:cs typeface="Open Sans"/>
              <a:sym typeface="Open Sans"/>
            </a:endParaRPr>
          </a:p>
          <a:p>
            <a:pPr marL="914400" lvl="0" indent="-355600">
              <a:spcBef>
                <a:spcPts val="0"/>
              </a:spcBef>
              <a:spcAft>
                <a:spcPts val="600"/>
              </a:spcAft>
              <a:buClr>
                <a:srgbClr val="123D64"/>
              </a:buClr>
              <a:buSzPct val="100000"/>
              <a:buFont typeface="Open Sans"/>
              <a:buChar char="●"/>
            </a:pPr>
            <a:endParaRPr lang="en-US" sz="2400" dirty="0">
              <a:latin typeface="Open Sans"/>
              <a:ea typeface="Open Sans"/>
              <a:cs typeface="Open Sans"/>
              <a:sym typeface="Open Sans"/>
            </a:endParaRPr>
          </a:p>
          <a:p>
            <a:pPr marL="914400" lvl="0" indent="-355600">
              <a:spcBef>
                <a:spcPts val="0"/>
              </a:spcBef>
              <a:spcAft>
                <a:spcPts val="600"/>
              </a:spcAft>
              <a:buClr>
                <a:srgbClr val="123D64"/>
              </a:buClr>
              <a:buSzPct val="100000"/>
              <a:buFont typeface="Open Sans"/>
              <a:buChar char="●"/>
            </a:pPr>
            <a:endParaRPr lang="en-US" sz="2400" dirty="0">
              <a:latin typeface="Open Sans"/>
              <a:ea typeface="Open Sans"/>
              <a:cs typeface="Open Sans"/>
              <a:sym typeface="Open Sans"/>
            </a:endParaRPr>
          </a:p>
          <a:p>
            <a:pPr marL="914400" lvl="0" indent="-355600">
              <a:spcBef>
                <a:spcPts val="0"/>
              </a:spcBef>
              <a:spcAft>
                <a:spcPts val="600"/>
              </a:spcAft>
              <a:buClr>
                <a:srgbClr val="123D64"/>
              </a:buClr>
              <a:buSzPct val="100000"/>
              <a:buFont typeface="Open Sans"/>
              <a:buChar char="●"/>
            </a:pPr>
            <a:endParaRPr lang="en-US" sz="2400" dirty="0">
              <a:latin typeface="Open Sans"/>
              <a:ea typeface="Open Sans"/>
              <a:cs typeface="Open Sans"/>
              <a:sym typeface="Open Sans"/>
            </a:endParaRPr>
          </a:p>
          <a:p>
            <a:pPr marL="914400" lvl="0" indent="-355600">
              <a:spcBef>
                <a:spcPts val="0"/>
              </a:spcBef>
              <a:spcAft>
                <a:spcPts val="600"/>
              </a:spcAft>
              <a:buClr>
                <a:srgbClr val="123D64"/>
              </a:buClr>
              <a:buSzPct val="100000"/>
              <a:buFont typeface="Open Sans"/>
              <a:buChar char="●"/>
            </a:pPr>
            <a:endParaRPr lang="en-US" sz="2400" dirty="0">
              <a:latin typeface="Open Sans"/>
              <a:ea typeface="Open Sans"/>
              <a:cs typeface="Open Sans"/>
              <a:sym typeface="Open Sans"/>
            </a:endParaRPr>
          </a:p>
          <a:p>
            <a:pPr marL="914400" lvl="0" indent="-355600">
              <a:spcBef>
                <a:spcPts val="0"/>
              </a:spcBef>
              <a:spcAft>
                <a:spcPts val="600"/>
              </a:spcAft>
              <a:buClr>
                <a:srgbClr val="123D64"/>
              </a:buClr>
              <a:buSzPct val="100000"/>
              <a:buFont typeface="Open Sans"/>
              <a:buChar char="●"/>
            </a:pPr>
            <a:endParaRPr lang="en-US" sz="2400" dirty="0">
              <a:latin typeface="Open Sans"/>
              <a:ea typeface="Open Sans"/>
              <a:cs typeface="Open Sans"/>
              <a:sym typeface="Open Sans"/>
            </a:endParaRPr>
          </a:p>
          <a:p>
            <a:pPr marL="914400" lvl="0" indent="-355600">
              <a:spcBef>
                <a:spcPts val="0"/>
              </a:spcBef>
              <a:spcAft>
                <a:spcPts val="600"/>
              </a:spcAft>
              <a:buClr>
                <a:srgbClr val="123D64"/>
              </a:buClr>
              <a:buSzPct val="100000"/>
              <a:buFont typeface="Open Sans"/>
              <a:buChar char="●"/>
            </a:pPr>
            <a:endParaRPr lang="en-US" sz="2400" dirty="0">
              <a:latin typeface="Open Sans"/>
              <a:ea typeface="Open Sans"/>
              <a:cs typeface="Open Sans"/>
              <a:sym typeface="Open Sans"/>
            </a:endParaRPr>
          </a:p>
          <a:p>
            <a:pPr marL="914400" lvl="0" indent="-355600">
              <a:spcBef>
                <a:spcPts val="0"/>
              </a:spcBef>
              <a:spcAft>
                <a:spcPts val="600"/>
              </a:spcAft>
              <a:buClr>
                <a:srgbClr val="123D64"/>
              </a:buClr>
              <a:buSzPct val="100000"/>
              <a:buFont typeface="Open Sans"/>
              <a:buChar char="●"/>
            </a:pPr>
            <a:endParaRPr lang="en-US" sz="2400" dirty="0">
              <a:latin typeface="Open Sans"/>
              <a:ea typeface="Open Sans"/>
              <a:cs typeface="Open Sans"/>
              <a:sym typeface="Open Sans"/>
            </a:endParaRPr>
          </a:p>
          <a:p>
            <a:pPr marL="914400" lvl="0" indent="-355600">
              <a:spcBef>
                <a:spcPts val="0"/>
              </a:spcBef>
              <a:spcAft>
                <a:spcPts val="600"/>
              </a:spcAft>
              <a:buClr>
                <a:srgbClr val="123D64"/>
              </a:buClr>
              <a:buSzPct val="100000"/>
              <a:buFont typeface="Open Sans"/>
              <a:buChar char="●"/>
            </a:pPr>
            <a:endParaRPr lang="en-US" sz="2400" dirty="0">
              <a:latin typeface="Open Sans"/>
              <a:ea typeface="Open Sans"/>
              <a:cs typeface="Open Sans"/>
              <a:sym typeface="Open Sans"/>
            </a:endParaRPr>
          </a:p>
          <a:p>
            <a:pPr marL="914400" lvl="0" indent="-355600">
              <a:spcBef>
                <a:spcPts val="0"/>
              </a:spcBef>
              <a:spcAft>
                <a:spcPts val="600"/>
              </a:spcAft>
              <a:buClr>
                <a:srgbClr val="123D64"/>
              </a:buClr>
              <a:buSzPct val="100000"/>
              <a:buFont typeface="Open Sans"/>
              <a:buChar char="●"/>
            </a:pPr>
            <a:endParaRPr lang="en-US" sz="2400" dirty="0">
              <a:latin typeface="Open Sans"/>
              <a:ea typeface="Open Sans"/>
              <a:cs typeface="Open Sans"/>
              <a:sym typeface="Open Sans"/>
            </a:endParaRPr>
          </a:p>
          <a:p>
            <a:pPr marL="914400" lvl="0" indent="-355600">
              <a:spcBef>
                <a:spcPts val="0"/>
              </a:spcBef>
              <a:spcAft>
                <a:spcPts val="600"/>
              </a:spcAft>
              <a:buClr>
                <a:srgbClr val="123D64"/>
              </a:buClr>
              <a:buSzPct val="100000"/>
              <a:buFont typeface="Open Sans"/>
              <a:buChar char="●"/>
            </a:pPr>
            <a:endParaRPr lang="en-US" sz="2400" dirty="0">
              <a:latin typeface="Open Sans"/>
              <a:ea typeface="Open Sans"/>
              <a:cs typeface="Open Sans"/>
              <a:sym typeface="Open Sans"/>
            </a:endParaRPr>
          </a:p>
          <a:p>
            <a:pPr marL="914400" lvl="0" indent="-355600">
              <a:spcBef>
                <a:spcPts val="0"/>
              </a:spcBef>
              <a:spcAft>
                <a:spcPts val="600"/>
              </a:spcAft>
              <a:buClr>
                <a:srgbClr val="123D64"/>
              </a:buClr>
              <a:buSzPct val="100000"/>
              <a:buFont typeface="Open Sans"/>
              <a:buChar char="●"/>
            </a:pPr>
            <a:endParaRPr lang="en-US" sz="2400" dirty="0">
              <a:latin typeface="Open Sans"/>
              <a:ea typeface="Open Sans"/>
              <a:cs typeface="Open Sans"/>
              <a:sym typeface="Open Sans"/>
            </a:endParaRPr>
          </a:p>
          <a:p>
            <a:pPr marL="914400" lvl="0" indent="-355600">
              <a:spcBef>
                <a:spcPts val="0"/>
              </a:spcBef>
              <a:spcAft>
                <a:spcPts val="600"/>
              </a:spcAft>
              <a:buClr>
                <a:srgbClr val="123D64"/>
              </a:buClr>
              <a:buSzPct val="100000"/>
              <a:buFont typeface="Open Sans"/>
              <a:buChar char="●"/>
            </a:pPr>
            <a:endParaRPr lang="en-US" sz="2400" dirty="0">
              <a:latin typeface="Open Sans"/>
              <a:ea typeface="Open Sans"/>
              <a:cs typeface="Open Sans"/>
              <a:sym typeface="Open Sans"/>
            </a:endParaRPr>
          </a:p>
          <a:p>
            <a:pPr marL="914400" lvl="0" indent="-355600">
              <a:spcBef>
                <a:spcPts val="0"/>
              </a:spcBef>
              <a:spcAft>
                <a:spcPts val="600"/>
              </a:spcAft>
              <a:buClr>
                <a:srgbClr val="123D64"/>
              </a:buClr>
              <a:buSzPct val="100000"/>
              <a:buFont typeface="Open Sans"/>
              <a:buChar char="●"/>
            </a:pPr>
            <a:endParaRPr lang="en-US" sz="2400" dirty="0">
              <a:latin typeface="Open Sans"/>
              <a:ea typeface="Open Sans"/>
              <a:cs typeface="Open Sans"/>
              <a:sym typeface="Open Sans"/>
            </a:endParaRPr>
          </a:p>
          <a:p>
            <a:pPr marL="914400" lvl="0" indent="-355600">
              <a:spcBef>
                <a:spcPts val="0"/>
              </a:spcBef>
              <a:spcAft>
                <a:spcPts val="600"/>
              </a:spcAft>
              <a:buClr>
                <a:srgbClr val="123D64"/>
              </a:buClr>
              <a:buSzPct val="100000"/>
              <a:buFont typeface="Open Sans"/>
              <a:buChar char="●"/>
            </a:pPr>
            <a:endParaRPr lang="en-US" sz="2400" dirty="0">
              <a:latin typeface="Open Sans"/>
              <a:ea typeface="Open Sans"/>
              <a:cs typeface="Open Sans"/>
              <a:sym typeface="Open Sans"/>
            </a:endParaRPr>
          </a:p>
          <a:p>
            <a:pPr marL="914400" lvl="0" indent="-355600">
              <a:spcBef>
                <a:spcPts val="0"/>
              </a:spcBef>
              <a:spcAft>
                <a:spcPts val="600"/>
              </a:spcAft>
              <a:buClr>
                <a:srgbClr val="123D64"/>
              </a:buClr>
              <a:buSzPct val="100000"/>
              <a:buFont typeface="Open Sans"/>
              <a:buChar char="●"/>
            </a:pPr>
            <a:endParaRPr lang="en-US" sz="2400" dirty="0">
              <a:latin typeface="Open Sans"/>
              <a:ea typeface="Open Sans"/>
              <a:cs typeface="Open Sans"/>
              <a:sym typeface="Open Sans"/>
            </a:endParaRPr>
          </a:p>
          <a:p>
            <a:pPr marL="914400" lvl="0" indent="-355600">
              <a:spcBef>
                <a:spcPts val="0"/>
              </a:spcBef>
              <a:spcAft>
                <a:spcPts val="600"/>
              </a:spcAft>
              <a:buClr>
                <a:srgbClr val="123D64"/>
              </a:buClr>
              <a:buSzPct val="100000"/>
              <a:buFont typeface="Open Sans"/>
              <a:buChar char="●"/>
            </a:pPr>
            <a:endParaRPr lang="en-US" sz="2400" dirty="0">
              <a:latin typeface="Open Sans"/>
              <a:ea typeface="Open Sans"/>
              <a:cs typeface="Open Sans"/>
              <a:sym typeface="Open Sans"/>
            </a:endParaRPr>
          </a:p>
          <a:p>
            <a:pPr marL="914400" lvl="0" indent="-355600">
              <a:spcBef>
                <a:spcPts val="0"/>
              </a:spcBef>
              <a:spcAft>
                <a:spcPts val="600"/>
              </a:spcAft>
              <a:buClr>
                <a:srgbClr val="123D64"/>
              </a:buClr>
              <a:buSzPct val="100000"/>
              <a:buFont typeface="Open Sans"/>
              <a:buChar char="●"/>
            </a:pPr>
            <a:endParaRPr lang="en-US" sz="2400" dirty="0">
              <a:latin typeface="Open Sans"/>
              <a:ea typeface="Open Sans"/>
              <a:cs typeface="Open Sans"/>
              <a:sym typeface="Open Sans"/>
            </a:endParaRPr>
          </a:p>
          <a:p>
            <a:pPr marL="914400" lvl="0" indent="-355600">
              <a:spcBef>
                <a:spcPts val="0"/>
              </a:spcBef>
              <a:spcAft>
                <a:spcPts val="600"/>
              </a:spcAft>
              <a:buClr>
                <a:srgbClr val="123D64"/>
              </a:buClr>
              <a:buSzPct val="100000"/>
              <a:buFont typeface="Open Sans"/>
              <a:buChar char="●"/>
            </a:pPr>
            <a:endParaRPr lang="en-US" sz="2400" dirty="0">
              <a:latin typeface="Open Sans"/>
              <a:ea typeface="Open Sans"/>
              <a:cs typeface="Open Sans"/>
              <a:sym typeface="Open Sans"/>
            </a:endParaRPr>
          </a:p>
          <a:p>
            <a:pPr marL="558800" lvl="0" indent="0">
              <a:spcBef>
                <a:spcPts val="0"/>
              </a:spcBef>
              <a:spcAft>
                <a:spcPts val="600"/>
              </a:spcAft>
              <a:buClr>
                <a:srgbClr val="123D64"/>
              </a:buClr>
              <a:buSzPct val="100000"/>
              <a:buNone/>
            </a:pPr>
            <a:endParaRPr lang="en-US" sz="2400" dirty="0">
              <a:latin typeface="Open Sans"/>
              <a:ea typeface="Open Sans"/>
              <a:cs typeface="Open Sans"/>
              <a:sym typeface="Open Sans"/>
            </a:endParaRPr>
          </a:p>
        </p:txBody>
      </p:sp>
      <p:sp>
        <p:nvSpPr>
          <p:cNvPr id="4" name="Footer Placeholder 3">
            <a:extLst>
              <a:ext uri="{FF2B5EF4-FFF2-40B4-BE49-F238E27FC236}">
                <a16:creationId xmlns:a16="http://schemas.microsoft.com/office/drawing/2014/main" id="{9A68E895-A956-41DE-AF11-2CC27B853DDA}"/>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US">
                <a:solidFill>
                  <a:prstClr val="black">
                    <a:lumMod val="50000"/>
                    <a:lumOff val="50000"/>
                  </a:prstClr>
                </a:solidFill>
              </a:rPr>
              <a:t>Home Loan Arrangers, LLC 8/1/2019</a:t>
            </a:r>
          </a:p>
        </p:txBody>
      </p:sp>
      <p:sp>
        <p:nvSpPr>
          <p:cNvPr id="5" name="Slide Number Placeholder 4">
            <a:extLst>
              <a:ext uri="{FF2B5EF4-FFF2-40B4-BE49-F238E27FC236}">
                <a16:creationId xmlns:a16="http://schemas.microsoft.com/office/drawing/2014/main" id="{F851414F-CD89-4AC4-929C-3E2CC02C3C25}"/>
              </a:ext>
            </a:extLst>
          </p:cNvPr>
          <p:cNvSpPr>
            <a:spLocks noGrp="1"/>
          </p:cNvSpPr>
          <p:nvPr>
            <p:ph type="sldNum" sz="quarter" idx="12"/>
          </p:nvPr>
        </p:nvSpPr>
        <p:spPr>
          <a:xfrm>
            <a:off x="10330903" y="6217920"/>
            <a:ext cx="914400" cy="365125"/>
          </a:xfrm>
        </p:spPr>
        <p:txBody>
          <a:bodyPr>
            <a:normAutofit/>
          </a:bodyPr>
          <a:lstStyle/>
          <a:p>
            <a:pPr>
              <a:spcAft>
                <a:spcPts val="600"/>
              </a:spcAft>
            </a:pPr>
            <a:fld id="{0EC901BB-6BA2-4A46-8EC6-32F3B50C2C3A}" type="slidenum">
              <a:rPr lang="en-US">
                <a:solidFill>
                  <a:prstClr val="black">
                    <a:lumMod val="50000"/>
                    <a:lumOff val="50000"/>
                  </a:prstClr>
                </a:solidFill>
              </a:rPr>
              <a:pPr>
                <a:spcAft>
                  <a:spcPts val="600"/>
                </a:spcAft>
              </a:pPr>
              <a:t>11</a:t>
            </a:fld>
            <a:endParaRPr lang="en-US">
              <a:solidFill>
                <a:prstClr val="black">
                  <a:lumMod val="50000"/>
                  <a:lumOff val="50000"/>
                </a:prstClr>
              </a:solidFill>
            </a:endParaRPr>
          </a:p>
        </p:txBody>
      </p:sp>
    </p:spTree>
    <p:extLst>
      <p:ext uri="{BB962C8B-B14F-4D97-AF65-F5344CB8AC3E}">
        <p14:creationId xmlns:p14="http://schemas.microsoft.com/office/powerpoint/2010/main" val="2945414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DBD31F1-3D95-4529-8065-9B54E91D3A15}"/>
              </a:ext>
            </a:extLst>
          </p:cNvPr>
          <p:cNvSpPr>
            <a:spLocks noGrp="1"/>
          </p:cNvSpPr>
          <p:nvPr>
            <p:ph type="title"/>
          </p:nvPr>
        </p:nvSpPr>
        <p:spPr>
          <a:xfrm>
            <a:off x="767801" y="526118"/>
            <a:ext cx="4977976" cy="1454051"/>
          </a:xfrm>
        </p:spPr>
        <p:txBody>
          <a:bodyPr>
            <a:normAutofit/>
          </a:bodyPr>
          <a:lstStyle/>
          <a:p>
            <a:r>
              <a:rPr lang="en-US">
                <a:solidFill>
                  <a:srgbClr val="000000"/>
                </a:solidFill>
              </a:rPr>
              <a:t>203K Loan Details</a:t>
            </a:r>
          </a:p>
        </p:txBody>
      </p:sp>
      <p:sp>
        <p:nvSpPr>
          <p:cNvPr id="75"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picture containing clipart&#10;&#10;Description automatically generated">
            <a:extLst>
              <a:ext uri="{FF2B5EF4-FFF2-40B4-BE49-F238E27FC236}">
                <a16:creationId xmlns:a16="http://schemas.microsoft.com/office/drawing/2014/main" id="{25E8E45A-7F3F-40AC-8E25-BEC21E9FAB1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4846" r="14081"/>
          <a:stretch/>
        </p:blipFill>
        <p:spPr>
          <a:xfrm>
            <a:off x="6632714"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3" name="Content Placeholder 2">
            <a:extLst>
              <a:ext uri="{FF2B5EF4-FFF2-40B4-BE49-F238E27FC236}">
                <a16:creationId xmlns:a16="http://schemas.microsoft.com/office/drawing/2014/main" id="{9EA41BD1-AF4D-4506-966F-E2F3A4579794}"/>
              </a:ext>
            </a:extLst>
          </p:cNvPr>
          <p:cNvSpPr>
            <a:spLocks noGrp="1"/>
          </p:cNvSpPr>
          <p:nvPr>
            <p:ph idx="1"/>
          </p:nvPr>
        </p:nvSpPr>
        <p:spPr>
          <a:xfrm>
            <a:off x="804672" y="1644242"/>
            <a:ext cx="4977578" cy="4416730"/>
          </a:xfrm>
        </p:spPr>
        <p:txBody>
          <a:bodyPr anchor="ctr">
            <a:noAutofit/>
          </a:bodyPr>
          <a:lstStyle/>
          <a:p>
            <a:pPr marL="279400" lvl="0" indent="-171450">
              <a:buClr>
                <a:srgbClr val="000000"/>
              </a:buClr>
              <a:buSzPct val="45833"/>
              <a:buFont typeface="Wingdings" panose="05000000000000000000" pitchFamily="2" charset="2"/>
              <a:buChar char="§"/>
            </a:pPr>
            <a:r>
              <a:rPr lang="en-US" sz="1200" b="1" dirty="0">
                <a:solidFill>
                  <a:srgbClr val="000000"/>
                </a:solidFill>
                <a:latin typeface="Georgia"/>
                <a:ea typeface="Georgia"/>
                <a:cs typeface="Georgia"/>
                <a:sym typeface="Georgia"/>
              </a:rPr>
              <a:t>Interest Rate – varies on your credit and rates in general</a:t>
            </a:r>
          </a:p>
          <a:p>
            <a:pPr marL="279400" lvl="0" indent="-171450">
              <a:buClr>
                <a:srgbClr val="000000"/>
              </a:buClr>
              <a:buSzPct val="45833"/>
              <a:buFont typeface="Wingdings" panose="05000000000000000000" pitchFamily="2" charset="2"/>
              <a:buChar char="§"/>
            </a:pPr>
            <a:r>
              <a:rPr lang="en-US" sz="1200" b="1" dirty="0">
                <a:solidFill>
                  <a:srgbClr val="000000"/>
                </a:solidFill>
                <a:latin typeface="Georgia"/>
                <a:ea typeface="Georgia"/>
                <a:cs typeface="Georgia"/>
                <a:sym typeface="Georgia"/>
              </a:rPr>
              <a:t>Down payment – you can pay as little as 3.5% down </a:t>
            </a:r>
          </a:p>
          <a:p>
            <a:pPr marL="279400" lvl="0" indent="-171450">
              <a:buClr>
                <a:srgbClr val="000000"/>
              </a:buClr>
              <a:buSzPct val="45833"/>
              <a:buFont typeface="Wingdings" panose="05000000000000000000" pitchFamily="2" charset="2"/>
              <a:buChar char="§"/>
            </a:pPr>
            <a:r>
              <a:rPr lang="en-US" sz="1200" b="1" dirty="0">
                <a:solidFill>
                  <a:srgbClr val="000000"/>
                </a:solidFill>
                <a:latin typeface="Georgia"/>
                <a:ea typeface="Georgia"/>
                <a:cs typeface="Georgia"/>
                <a:sym typeface="Georgia"/>
              </a:rPr>
              <a:t>Most fees associated with your rehabilitation loan are financed making your cash to close similar to a non-rehab loan</a:t>
            </a:r>
          </a:p>
          <a:p>
            <a:pPr marL="279400" lvl="0" indent="-171450">
              <a:buClr>
                <a:srgbClr val="000000"/>
              </a:buClr>
              <a:buSzPct val="45833"/>
              <a:buFont typeface="Wingdings" panose="05000000000000000000" pitchFamily="2" charset="2"/>
              <a:buChar char="§"/>
            </a:pPr>
            <a:r>
              <a:rPr lang="en-US" sz="1200" b="1" dirty="0">
                <a:solidFill>
                  <a:srgbClr val="000000"/>
                </a:solidFill>
                <a:latin typeface="Georgia"/>
                <a:ea typeface="Georgia"/>
                <a:cs typeface="Georgia"/>
                <a:sym typeface="Georgia"/>
              </a:rPr>
              <a:t>Paperwork you will provide is similar to a non-rehab loan with the exception of providing the contractor bid and signing contractor/homeowner documents</a:t>
            </a:r>
          </a:p>
          <a:p>
            <a:pPr marL="279400" lvl="0" indent="-171450">
              <a:buClr>
                <a:srgbClr val="000000"/>
              </a:buClr>
              <a:buSzPct val="45833"/>
              <a:buFont typeface="Wingdings" panose="05000000000000000000" pitchFamily="2" charset="2"/>
              <a:buChar char="§"/>
            </a:pPr>
            <a:r>
              <a:rPr lang="en-US" sz="1200" b="1" dirty="0">
                <a:solidFill>
                  <a:srgbClr val="000000"/>
                </a:solidFill>
                <a:latin typeface="Georgia"/>
                <a:ea typeface="Georgia"/>
                <a:cs typeface="Georgia"/>
                <a:sym typeface="Georgia"/>
              </a:rPr>
              <a:t>Timing for closing depends on location but normal closing times range from 45-60 days</a:t>
            </a:r>
          </a:p>
          <a:p>
            <a:pPr marL="279400" lvl="0" indent="-171450">
              <a:buClr>
                <a:srgbClr val="000000"/>
              </a:buClr>
              <a:buSzPct val="45833"/>
              <a:buFont typeface="Wingdings" panose="05000000000000000000" pitchFamily="2" charset="2"/>
              <a:buChar char="§"/>
            </a:pPr>
            <a:r>
              <a:rPr lang="en-US" sz="1200" b="1" dirty="0">
                <a:solidFill>
                  <a:srgbClr val="000000"/>
                </a:solidFill>
                <a:latin typeface="Georgia"/>
                <a:ea typeface="Georgia"/>
                <a:cs typeface="Georgia"/>
                <a:sym typeface="Georgia"/>
              </a:rPr>
              <a:t>Work to be completed can be a combination of things you as a homeowner want improved or replaced, contractor requirements and FHA requirements the appraiser or HUD consultant may identify</a:t>
            </a:r>
          </a:p>
          <a:p>
            <a:pPr marL="279400" lvl="0" indent="-171450">
              <a:buClr>
                <a:srgbClr val="000000"/>
              </a:buClr>
              <a:buSzPct val="45833"/>
              <a:buFont typeface="Wingdings" panose="05000000000000000000" pitchFamily="2" charset="2"/>
              <a:buChar char="§"/>
            </a:pPr>
            <a:r>
              <a:rPr lang="en-US" sz="1200" b="1" dirty="0">
                <a:solidFill>
                  <a:srgbClr val="000000"/>
                </a:solidFill>
                <a:latin typeface="Georgia"/>
                <a:ea typeface="Georgia"/>
                <a:cs typeface="Georgia"/>
                <a:sym typeface="Georgia"/>
              </a:rPr>
              <a:t>MOST TRANSACTIONS COMPLETED WITH A RENOVATION LOAN ALLOW YOU TO HAVE EQUITY IN THE PROPERTY ABOVE THE AMOUNT YOU CONTRIBUTED TO DOWN PAYMENT</a:t>
            </a:r>
            <a:br>
              <a:rPr lang="en-US" sz="1200" b="1" dirty="0">
                <a:solidFill>
                  <a:srgbClr val="000000"/>
                </a:solidFill>
                <a:latin typeface="Georgia"/>
                <a:ea typeface="Georgia"/>
                <a:cs typeface="Georgia"/>
                <a:sym typeface="Georgia"/>
              </a:rPr>
            </a:br>
            <a:endParaRPr lang="en-US" sz="1200" dirty="0">
              <a:solidFill>
                <a:srgbClr val="000000"/>
              </a:solidFill>
            </a:endParaRPr>
          </a:p>
        </p:txBody>
      </p:sp>
      <p:sp>
        <p:nvSpPr>
          <p:cNvPr id="77"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9A68E895-A956-41DE-AF11-2CC27B853DDA}"/>
              </a:ext>
            </a:extLst>
          </p:cNvPr>
          <p:cNvSpPr>
            <a:spLocks noGrp="1"/>
          </p:cNvSpPr>
          <p:nvPr>
            <p:ph type="ftr" sz="quarter" idx="11"/>
          </p:nvPr>
        </p:nvSpPr>
        <p:spPr>
          <a:xfrm>
            <a:off x="805661" y="6223702"/>
            <a:ext cx="6584750" cy="314067"/>
          </a:xfrm>
        </p:spPr>
        <p:txBody>
          <a:bodyPr>
            <a:normAutofit/>
          </a:bodyPr>
          <a:lstStyle/>
          <a:p>
            <a:pPr algn="l">
              <a:spcAft>
                <a:spcPts val="600"/>
              </a:spcAft>
            </a:pPr>
            <a:r>
              <a:rPr lang="en-US" sz="1100">
                <a:solidFill>
                  <a:srgbClr val="898989"/>
                </a:solidFill>
              </a:rPr>
              <a:t>Home Loan Arrangers, LLC 8/1/2019</a:t>
            </a:r>
          </a:p>
        </p:txBody>
      </p:sp>
      <p:pic>
        <p:nvPicPr>
          <p:cNvPr id="2050" name="Picture 2" descr="https://i.pinimg.com/originals/c3/6b/19/c36b191ea12dc384decdec058a9f6e47.jpg">
            <a:extLst>
              <a:ext uri="{FF2B5EF4-FFF2-40B4-BE49-F238E27FC236}">
                <a16:creationId xmlns:a16="http://schemas.microsoft.com/office/drawing/2014/main" id="{A7D73AA8-297E-4E2C-BD9A-C6329B706E76}"/>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t="23025" r="2" b="20960"/>
          <a:stretch/>
        </p:blipFill>
        <p:spPr bwMode="auto">
          <a:xfrm>
            <a:off x="7399326" y="3086207"/>
            <a:ext cx="4792674"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851414F-CD89-4AC4-929C-3E2CC02C3C25}"/>
              </a:ext>
            </a:extLst>
          </p:cNvPr>
          <p:cNvSpPr>
            <a:spLocks noGrp="1"/>
          </p:cNvSpPr>
          <p:nvPr>
            <p:ph type="sldNum" sz="quarter" idx="12"/>
          </p:nvPr>
        </p:nvSpPr>
        <p:spPr>
          <a:xfrm>
            <a:off x="10825930" y="6223702"/>
            <a:ext cx="570728" cy="314067"/>
          </a:xfrm>
        </p:spPr>
        <p:txBody>
          <a:bodyPr>
            <a:normAutofit/>
          </a:bodyPr>
          <a:lstStyle/>
          <a:p>
            <a:pPr>
              <a:spcAft>
                <a:spcPts val="600"/>
              </a:spcAft>
            </a:pPr>
            <a:fld id="{0EC901BB-6BA2-4A46-8EC6-32F3B50C2C3A}" type="slidenum">
              <a:rPr lang="en-US" sz="1100">
                <a:solidFill>
                  <a:srgbClr val="FFFFFF"/>
                </a:solidFill>
              </a:rPr>
              <a:pPr>
                <a:spcAft>
                  <a:spcPts val="600"/>
                </a:spcAft>
              </a:pPr>
              <a:t>12</a:t>
            </a:fld>
            <a:endParaRPr lang="en-US" sz="1100">
              <a:solidFill>
                <a:srgbClr val="FFFFFF"/>
              </a:solidFill>
            </a:endParaRPr>
          </a:p>
        </p:txBody>
      </p:sp>
    </p:spTree>
    <p:extLst>
      <p:ext uri="{BB962C8B-B14F-4D97-AF65-F5344CB8AC3E}">
        <p14:creationId xmlns:p14="http://schemas.microsoft.com/office/powerpoint/2010/main" val="1038763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DBD31F1-3D95-4529-8065-9B54E91D3A15}"/>
              </a:ext>
            </a:extLst>
          </p:cNvPr>
          <p:cNvSpPr>
            <a:spLocks noGrp="1"/>
          </p:cNvSpPr>
          <p:nvPr>
            <p:ph type="title"/>
          </p:nvPr>
        </p:nvSpPr>
        <p:spPr>
          <a:xfrm>
            <a:off x="804672" y="802955"/>
            <a:ext cx="4977976" cy="1454051"/>
          </a:xfrm>
        </p:spPr>
        <p:txBody>
          <a:bodyPr>
            <a:normAutofit fontScale="90000"/>
          </a:bodyPr>
          <a:lstStyle/>
          <a:p>
            <a:pPr algn="ctr"/>
            <a:r>
              <a:rPr lang="en-US" dirty="0">
                <a:solidFill>
                  <a:srgbClr val="000000"/>
                </a:solidFill>
              </a:rPr>
              <a:t>What to Expect and What your contractor needs to know</a:t>
            </a:r>
          </a:p>
        </p:txBody>
      </p:sp>
      <p:sp>
        <p:nvSpPr>
          <p:cNvPr id="75"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EA41BD1-AF4D-4506-966F-E2F3A4579794}"/>
              </a:ext>
            </a:extLst>
          </p:cNvPr>
          <p:cNvSpPr>
            <a:spLocks noGrp="1"/>
          </p:cNvSpPr>
          <p:nvPr>
            <p:ph idx="1"/>
          </p:nvPr>
        </p:nvSpPr>
        <p:spPr>
          <a:xfrm>
            <a:off x="804672" y="2491530"/>
            <a:ext cx="4977578" cy="3726422"/>
          </a:xfrm>
        </p:spPr>
        <p:txBody>
          <a:bodyPr anchor="ctr">
            <a:normAutofit fontScale="92500"/>
          </a:bodyPr>
          <a:lstStyle/>
          <a:p>
            <a:pPr lvl="0" indent="-203200">
              <a:spcBef>
                <a:spcPts val="0"/>
              </a:spcBef>
              <a:buClr>
                <a:srgbClr val="123D64"/>
              </a:buClr>
              <a:buSzPct val="100000"/>
              <a:buFont typeface="Open Sans"/>
              <a:buChar char="•"/>
            </a:pPr>
            <a:r>
              <a:rPr lang="en-US" sz="1400" dirty="0">
                <a:solidFill>
                  <a:srgbClr val="123D64"/>
                </a:solidFill>
                <a:latin typeface="Open Sans"/>
                <a:ea typeface="Open Sans"/>
                <a:cs typeface="Open Sans"/>
                <a:sym typeface="Open Sans"/>
              </a:rPr>
              <a:t>203K loans can take 45-90 days to close</a:t>
            </a:r>
          </a:p>
          <a:p>
            <a:pPr lvl="0" indent="-203200">
              <a:buClr>
                <a:srgbClr val="123D64"/>
              </a:buClr>
              <a:buSzPct val="100000"/>
              <a:buFont typeface="Open Sans"/>
              <a:buChar char="•"/>
            </a:pPr>
            <a:r>
              <a:rPr lang="en-US" sz="1400" dirty="0">
                <a:solidFill>
                  <a:srgbClr val="123D64"/>
                </a:solidFill>
                <a:latin typeface="Open Sans"/>
                <a:ea typeface="Open Sans"/>
                <a:cs typeface="Open Sans"/>
                <a:sym typeface="Open Sans"/>
              </a:rPr>
              <a:t>Licensed contractor and his subcontractors must do all the work (No Self Help Allowed) </a:t>
            </a:r>
            <a:endParaRPr lang="en-US" sz="1400" dirty="0">
              <a:solidFill>
                <a:srgbClr val="123D64"/>
              </a:solidFill>
              <a:highlight>
                <a:srgbClr val="FFFFFF"/>
              </a:highlight>
              <a:latin typeface="Open Sans"/>
              <a:ea typeface="Open Sans"/>
              <a:cs typeface="Open Sans"/>
              <a:sym typeface="Open Sans"/>
            </a:endParaRPr>
          </a:p>
          <a:p>
            <a:pPr lvl="0" indent="-203200">
              <a:buClr>
                <a:srgbClr val="123D64"/>
              </a:buClr>
              <a:buSzPct val="100000"/>
              <a:buFont typeface="Open Sans"/>
              <a:buChar char="•"/>
            </a:pPr>
            <a:r>
              <a:rPr lang="en-US" sz="1400" dirty="0">
                <a:solidFill>
                  <a:srgbClr val="123D64"/>
                </a:solidFill>
                <a:latin typeface="Open Sans"/>
                <a:ea typeface="Open Sans"/>
                <a:cs typeface="Open Sans"/>
                <a:sym typeface="Open Sans"/>
              </a:rPr>
              <a:t>Licensed contractors will have paperwork to fill out as well </a:t>
            </a:r>
          </a:p>
          <a:p>
            <a:pPr lvl="0" indent="-203200">
              <a:buClr>
                <a:srgbClr val="123D64"/>
              </a:buClr>
              <a:buSzPct val="100000"/>
              <a:buFont typeface="Open Sans"/>
              <a:buChar char="•"/>
            </a:pPr>
            <a:r>
              <a:rPr lang="en-US" sz="1400" dirty="0">
                <a:solidFill>
                  <a:srgbClr val="123D64"/>
                </a:solidFill>
                <a:latin typeface="Open Sans"/>
                <a:ea typeface="Open Sans"/>
                <a:cs typeface="Open Sans"/>
                <a:sym typeface="Open Sans"/>
              </a:rPr>
              <a:t>Appraisal may be more expensive due to appraiser reviewing bid for improvements and projecting a future value but is included in your closing cost estimate</a:t>
            </a:r>
          </a:p>
          <a:p>
            <a:pPr lvl="0" indent="-203200">
              <a:buClr>
                <a:srgbClr val="123D64"/>
              </a:buClr>
              <a:buSzPct val="100000"/>
              <a:buFont typeface="Open Sans"/>
              <a:buChar char="•"/>
            </a:pPr>
            <a:r>
              <a:rPr lang="en-US" sz="1400" dirty="0">
                <a:solidFill>
                  <a:srgbClr val="123D64"/>
                </a:solidFill>
                <a:latin typeface="Open Sans"/>
                <a:ea typeface="Open Sans"/>
                <a:cs typeface="Open Sans"/>
                <a:sym typeface="Open Sans"/>
              </a:rPr>
              <a:t>Work begins as soon as you schedule your contractor to begin and must start within 30 days of closing and be completed within 6 months</a:t>
            </a:r>
          </a:p>
          <a:p>
            <a:pPr lvl="0" indent="-203200">
              <a:buClr>
                <a:srgbClr val="123D64"/>
              </a:buClr>
              <a:buSzPct val="100000"/>
              <a:buFont typeface="Open Sans"/>
              <a:buChar char="•"/>
            </a:pPr>
            <a:r>
              <a:rPr lang="en-US" sz="1400" dirty="0">
                <a:solidFill>
                  <a:srgbClr val="123D64"/>
                </a:solidFill>
                <a:latin typeface="Open Sans"/>
                <a:ea typeface="Open Sans"/>
                <a:cs typeface="Open Sans"/>
                <a:sym typeface="Open Sans"/>
              </a:rPr>
              <a:t>Contractor cannot be given an advance of funds to start work on the project. They may request periodic draw requests after portions of work are complete. He will coordinate with the HUD consultant to determine when sufficient work is complete to request payment(s).</a:t>
            </a:r>
          </a:p>
          <a:p>
            <a:pPr marL="279400" lvl="0" indent="-171450">
              <a:buClr>
                <a:srgbClr val="000000"/>
              </a:buClr>
              <a:buSzPct val="45833"/>
              <a:buFont typeface="Wingdings" panose="05000000000000000000" pitchFamily="2" charset="2"/>
              <a:buChar char="§"/>
            </a:pPr>
            <a:endParaRPr lang="en-US" sz="1000" dirty="0">
              <a:solidFill>
                <a:srgbClr val="000000"/>
              </a:solidFill>
            </a:endParaRPr>
          </a:p>
        </p:txBody>
      </p:sp>
      <p:sp>
        <p:nvSpPr>
          <p:cNvPr id="77"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9A68E895-A956-41DE-AF11-2CC27B853DDA}"/>
              </a:ext>
            </a:extLst>
          </p:cNvPr>
          <p:cNvSpPr>
            <a:spLocks noGrp="1"/>
          </p:cNvSpPr>
          <p:nvPr>
            <p:ph type="ftr" sz="quarter" idx="11"/>
          </p:nvPr>
        </p:nvSpPr>
        <p:spPr>
          <a:xfrm>
            <a:off x="805661" y="6223702"/>
            <a:ext cx="6584750" cy="314067"/>
          </a:xfrm>
        </p:spPr>
        <p:txBody>
          <a:bodyPr>
            <a:normAutofit/>
          </a:bodyPr>
          <a:lstStyle/>
          <a:p>
            <a:pPr algn="l">
              <a:spcAft>
                <a:spcPts val="600"/>
              </a:spcAft>
            </a:pPr>
            <a:r>
              <a:rPr lang="en-US" sz="1100">
                <a:solidFill>
                  <a:srgbClr val="898989"/>
                </a:solidFill>
              </a:rPr>
              <a:t>Home Loan Arrangers, LLC 8/1/2019</a:t>
            </a:r>
          </a:p>
        </p:txBody>
      </p:sp>
      <p:sp>
        <p:nvSpPr>
          <p:cNvPr id="5" name="Slide Number Placeholder 4">
            <a:extLst>
              <a:ext uri="{FF2B5EF4-FFF2-40B4-BE49-F238E27FC236}">
                <a16:creationId xmlns:a16="http://schemas.microsoft.com/office/drawing/2014/main" id="{F851414F-CD89-4AC4-929C-3E2CC02C3C25}"/>
              </a:ext>
            </a:extLst>
          </p:cNvPr>
          <p:cNvSpPr>
            <a:spLocks noGrp="1"/>
          </p:cNvSpPr>
          <p:nvPr>
            <p:ph type="sldNum" sz="quarter" idx="12"/>
          </p:nvPr>
        </p:nvSpPr>
        <p:spPr>
          <a:xfrm>
            <a:off x="10825930" y="6223702"/>
            <a:ext cx="570728" cy="314067"/>
          </a:xfrm>
        </p:spPr>
        <p:txBody>
          <a:bodyPr>
            <a:normAutofit/>
          </a:bodyPr>
          <a:lstStyle/>
          <a:p>
            <a:pPr>
              <a:spcAft>
                <a:spcPts val="600"/>
              </a:spcAft>
            </a:pPr>
            <a:fld id="{0EC901BB-6BA2-4A46-8EC6-32F3B50C2C3A}" type="slidenum">
              <a:rPr lang="en-US" sz="1100">
                <a:solidFill>
                  <a:srgbClr val="FFFFFF"/>
                </a:solidFill>
              </a:rPr>
              <a:pPr>
                <a:spcAft>
                  <a:spcPts val="600"/>
                </a:spcAft>
              </a:pPr>
              <a:t>13</a:t>
            </a:fld>
            <a:endParaRPr lang="en-US" sz="1100">
              <a:solidFill>
                <a:srgbClr val="FFFFFF"/>
              </a:solidFill>
            </a:endParaRPr>
          </a:p>
        </p:txBody>
      </p:sp>
      <p:pic>
        <p:nvPicPr>
          <p:cNvPr id="3074" name="Picture 2" descr="Image result for picture of information">
            <a:extLst>
              <a:ext uri="{FF2B5EF4-FFF2-40B4-BE49-F238E27FC236}">
                <a16:creationId xmlns:a16="http://schemas.microsoft.com/office/drawing/2014/main" id="{46A62B74-F101-4939-95FC-D899F7D5B6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4543" y="381972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clipart&#10;&#10;Description automatically generated">
            <a:extLst>
              <a:ext uri="{FF2B5EF4-FFF2-40B4-BE49-F238E27FC236}">
                <a16:creationId xmlns:a16="http://schemas.microsoft.com/office/drawing/2014/main" id="{05D7D234-5ADF-483C-97FF-4E4336E012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3348" y="220782"/>
            <a:ext cx="2400300" cy="977900"/>
          </a:xfrm>
          <a:prstGeom prst="rect">
            <a:avLst/>
          </a:prstGeom>
        </p:spPr>
      </p:pic>
    </p:spTree>
    <p:extLst>
      <p:ext uri="{BB962C8B-B14F-4D97-AF65-F5344CB8AC3E}">
        <p14:creationId xmlns:p14="http://schemas.microsoft.com/office/powerpoint/2010/main" val="15499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DBD31F1-3D95-4529-8065-9B54E91D3A15}"/>
              </a:ext>
            </a:extLst>
          </p:cNvPr>
          <p:cNvSpPr>
            <a:spLocks noGrp="1"/>
          </p:cNvSpPr>
          <p:nvPr>
            <p:ph type="title"/>
          </p:nvPr>
        </p:nvSpPr>
        <p:spPr>
          <a:xfrm>
            <a:off x="804672" y="802955"/>
            <a:ext cx="4977976" cy="1454051"/>
          </a:xfrm>
        </p:spPr>
        <p:txBody>
          <a:bodyPr>
            <a:normAutofit fontScale="90000"/>
          </a:bodyPr>
          <a:lstStyle/>
          <a:p>
            <a:pPr algn="ctr"/>
            <a:r>
              <a:rPr lang="en-US" dirty="0">
                <a:solidFill>
                  <a:srgbClr val="000000"/>
                </a:solidFill>
              </a:rPr>
              <a:t>What to Expect and What your contractor needs to know (continued)</a:t>
            </a:r>
          </a:p>
        </p:txBody>
      </p:sp>
      <p:sp>
        <p:nvSpPr>
          <p:cNvPr id="75"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EA41BD1-AF4D-4506-966F-E2F3A4579794}"/>
              </a:ext>
            </a:extLst>
          </p:cNvPr>
          <p:cNvSpPr>
            <a:spLocks noGrp="1"/>
          </p:cNvSpPr>
          <p:nvPr>
            <p:ph idx="1"/>
          </p:nvPr>
        </p:nvSpPr>
        <p:spPr>
          <a:xfrm>
            <a:off x="804672" y="2491530"/>
            <a:ext cx="4977578" cy="3726422"/>
          </a:xfrm>
        </p:spPr>
        <p:txBody>
          <a:bodyPr anchor="ctr">
            <a:normAutofit/>
          </a:bodyPr>
          <a:lstStyle/>
          <a:p>
            <a:pPr lvl="0" indent="-203200">
              <a:spcBef>
                <a:spcPts val="0"/>
              </a:spcBef>
              <a:buClr>
                <a:srgbClr val="123D64"/>
              </a:buClr>
              <a:buSzPct val="100000"/>
              <a:buFont typeface="Open Sans"/>
              <a:buChar char="•"/>
            </a:pPr>
            <a:r>
              <a:rPr lang="en-US" sz="1400" dirty="0">
                <a:solidFill>
                  <a:srgbClr val="123D64"/>
                </a:solidFill>
                <a:latin typeface="Open Sans"/>
                <a:ea typeface="Open Sans"/>
                <a:cs typeface="Open Sans"/>
                <a:sym typeface="Open Sans"/>
              </a:rPr>
              <a:t>A contingency reserve of 10-20% of the contractors bid amount will be added to the amount of the financed repairs so that if additional costs are incurred there are sufficient funds to cover the overage.</a:t>
            </a:r>
          </a:p>
          <a:p>
            <a:pPr lvl="0" indent="-203200">
              <a:spcBef>
                <a:spcPts val="0"/>
              </a:spcBef>
              <a:buClr>
                <a:srgbClr val="123D64"/>
              </a:buClr>
              <a:buSzPct val="100000"/>
              <a:buFont typeface="Open Sans"/>
              <a:buChar char="•"/>
            </a:pPr>
            <a:endParaRPr lang="en-US" sz="1400" dirty="0">
              <a:solidFill>
                <a:srgbClr val="123D64"/>
              </a:solidFill>
              <a:latin typeface="Open Sans"/>
              <a:ea typeface="Open Sans"/>
              <a:cs typeface="Open Sans"/>
              <a:sym typeface="Open Sans"/>
            </a:endParaRPr>
          </a:p>
          <a:p>
            <a:pPr lvl="0" indent="-203200">
              <a:spcBef>
                <a:spcPts val="0"/>
              </a:spcBef>
              <a:buClr>
                <a:srgbClr val="123D64"/>
              </a:buClr>
              <a:buSzPct val="100000"/>
              <a:buFont typeface="Open Sans"/>
              <a:buChar char="•"/>
            </a:pPr>
            <a:r>
              <a:rPr lang="en-US" sz="1400" dirty="0">
                <a:solidFill>
                  <a:srgbClr val="123D64"/>
                </a:solidFill>
                <a:latin typeface="Open Sans"/>
                <a:ea typeface="Open Sans"/>
                <a:cs typeface="Open Sans"/>
                <a:sym typeface="Open Sans"/>
              </a:rPr>
              <a:t>If any additional costs exceed the amount of the contingency reserve the borrowers must pay out of pocket. So, it is important to make sure you obtain the most accurate bid as possible.</a:t>
            </a:r>
            <a:endParaRPr lang="en-US" sz="1000" dirty="0">
              <a:solidFill>
                <a:srgbClr val="000000"/>
              </a:solidFill>
              <a:latin typeface="Open Sans"/>
              <a:ea typeface="Open Sans"/>
              <a:cs typeface="Open Sans"/>
              <a:sym typeface="Open Sans"/>
            </a:endParaRPr>
          </a:p>
        </p:txBody>
      </p:sp>
      <p:sp>
        <p:nvSpPr>
          <p:cNvPr id="77"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9A68E895-A956-41DE-AF11-2CC27B853DDA}"/>
              </a:ext>
            </a:extLst>
          </p:cNvPr>
          <p:cNvSpPr>
            <a:spLocks noGrp="1"/>
          </p:cNvSpPr>
          <p:nvPr>
            <p:ph type="ftr" sz="quarter" idx="11"/>
          </p:nvPr>
        </p:nvSpPr>
        <p:spPr>
          <a:xfrm>
            <a:off x="805661" y="6223702"/>
            <a:ext cx="6584750" cy="314067"/>
          </a:xfrm>
        </p:spPr>
        <p:txBody>
          <a:bodyPr>
            <a:normAutofit/>
          </a:bodyPr>
          <a:lstStyle/>
          <a:p>
            <a:pPr algn="l">
              <a:spcAft>
                <a:spcPts val="600"/>
              </a:spcAft>
            </a:pPr>
            <a:r>
              <a:rPr lang="en-US" sz="1100">
                <a:solidFill>
                  <a:srgbClr val="898989"/>
                </a:solidFill>
              </a:rPr>
              <a:t>Home Loan Arrangers, LLC 8/1/2019</a:t>
            </a:r>
          </a:p>
        </p:txBody>
      </p:sp>
      <p:sp>
        <p:nvSpPr>
          <p:cNvPr id="5" name="Slide Number Placeholder 4">
            <a:extLst>
              <a:ext uri="{FF2B5EF4-FFF2-40B4-BE49-F238E27FC236}">
                <a16:creationId xmlns:a16="http://schemas.microsoft.com/office/drawing/2014/main" id="{F851414F-CD89-4AC4-929C-3E2CC02C3C25}"/>
              </a:ext>
            </a:extLst>
          </p:cNvPr>
          <p:cNvSpPr>
            <a:spLocks noGrp="1"/>
          </p:cNvSpPr>
          <p:nvPr>
            <p:ph type="sldNum" sz="quarter" idx="12"/>
          </p:nvPr>
        </p:nvSpPr>
        <p:spPr>
          <a:xfrm>
            <a:off x="10825930" y="6223702"/>
            <a:ext cx="570728" cy="314067"/>
          </a:xfrm>
        </p:spPr>
        <p:txBody>
          <a:bodyPr>
            <a:normAutofit/>
          </a:bodyPr>
          <a:lstStyle/>
          <a:p>
            <a:pPr>
              <a:spcAft>
                <a:spcPts val="600"/>
              </a:spcAft>
            </a:pPr>
            <a:fld id="{0EC901BB-6BA2-4A46-8EC6-32F3B50C2C3A}" type="slidenum">
              <a:rPr lang="en-US" sz="1100">
                <a:solidFill>
                  <a:srgbClr val="FFFFFF"/>
                </a:solidFill>
              </a:rPr>
              <a:pPr>
                <a:spcAft>
                  <a:spcPts val="600"/>
                </a:spcAft>
              </a:pPr>
              <a:t>14</a:t>
            </a:fld>
            <a:endParaRPr lang="en-US" sz="1100">
              <a:solidFill>
                <a:srgbClr val="FFFFFF"/>
              </a:solidFill>
            </a:endParaRPr>
          </a:p>
        </p:txBody>
      </p:sp>
      <p:pic>
        <p:nvPicPr>
          <p:cNvPr id="2052" name="Picture 4" descr="Image result for picture of information">
            <a:extLst>
              <a:ext uri="{FF2B5EF4-FFF2-40B4-BE49-F238E27FC236}">
                <a16:creationId xmlns:a16="http://schemas.microsoft.com/office/drawing/2014/main" id="{ADD56E50-21B5-4744-B686-FEEE745AF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650" y="3680269"/>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clipart&#10;&#10;Description automatically generated">
            <a:extLst>
              <a:ext uri="{FF2B5EF4-FFF2-40B4-BE49-F238E27FC236}">
                <a16:creationId xmlns:a16="http://schemas.microsoft.com/office/drawing/2014/main" id="{F244C7A0-B53F-4D2F-9B12-4DD389D68C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0173" y="314005"/>
            <a:ext cx="2400300" cy="977900"/>
          </a:xfrm>
          <a:prstGeom prst="rect">
            <a:avLst/>
          </a:prstGeom>
        </p:spPr>
      </p:pic>
    </p:spTree>
    <p:extLst>
      <p:ext uri="{BB962C8B-B14F-4D97-AF65-F5344CB8AC3E}">
        <p14:creationId xmlns:p14="http://schemas.microsoft.com/office/powerpoint/2010/main" val="4131638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85">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DBD31F1-3D95-4529-8065-9B54E91D3A15}"/>
              </a:ext>
            </a:extLst>
          </p:cNvPr>
          <p:cNvSpPr>
            <a:spLocks noGrp="1"/>
          </p:cNvSpPr>
          <p:nvPr>
            <p:ph type="title"/>
          </p:nvPr>
        </p:nvSpPr>
        <p:spPr>
          <a:xfrm>
            <a:off x="804672" y="802955"/>
            <a:ext cx="4977976" cy="1454051"/>
          </a:xfrm>
        </p:spPr>
        <p:txBody>
          <a:bodyPr vert="horz" lIns="91440" tIns="45720" rIns="91440" bIns="45720" rtlCol="0" anchor="ctr">
            <a:normAutofit/>
          </a:bodyPr>
          <a:lstStyle/>
          <a:p>
            <a:r>
              <a:rPr lang="en-US" kern="1200">
                <a:solidFill>
                  <a:srgbClr val="000000"/>
                </a:solidFill>
                <a:latin typeface="+mj-lt"/>
                <a:ea typeface="+mj-ea"/>
                <a:cs typeface="+mj-cs"/>
              </a:rPr>
              <a:t>203K Q&amp;A’s </a:t>
            </a:r>
          </a:p>
        </p:txBody>
      </p:sp>
      <p:sp>
        <p:nvSpPr>
          <p:cNvPr id="88"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9" descr="A picture containing clipart&#10;&#10;Description automatically generated">
            <a:extLst>
              <a:ext uri="{FF2B5EF4-FFF2-40B4-BE49-F238E27FC236}">
                <a16:creationId xmlns:a16="http://schemas.microsoft.com/office/drawing/2014/main" id="{F61BDFED-B0A4-4FC4-935B-02B3C2BF38F5}"/>
              </a:ext>
            </a:extLst>
          </p:cNvPr>
          <p:cNvPicPr>
            <a:picLocks noGrp="1" noChangeAspect="1"/>
          </p:cNvPicPr>
          <p:nvPr>
            <p:ph idx="1"/>
          </p:nvPr>
        </p:nvPicPr>
        <p:blipFill rotWithShape="1">
          <a:blip r:embed="rId3">
            <a:alphaModFix/>
            <a:extLst>
              <a:ext uri="{28A0092B-C50C-407E-A947-70E740481C1C}">
                <a14:useLocalDpi xmlns:a14="http://schemas.microsoft.com/office/drawing/2010/main" val="0"/>
              </a:ext>
            </a:extLst>
          </a:blip>
          <a:srcRect l="14846" r="14081"/>
          <a:stretch/>
        </p:blipFill>
        <p:spPr>
          <a:xfrm>
            <a:off x="6632714"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11" name="TextBox 10">
            <a:extLst>
              <a:ext uri="{FF2B5EF4-FFF2-40B4-BE49-F238E27FC236}">
                <a16:creationId xmlns:a16="http://schemas.microsoft.com/office/drawing/2014/main" id="{C1A22C9E-D8A4-4893-916D-FF2C2093AA24}"/>
              </a:ext>
            </a:extLst>
          </p:cNvPr>
          <p:cNvSpPr txBox="1"/>
          <p:nvPr/>
        </p:nvSpPr>
        <p:spPr>
          <a:xfrm>
            <a:off x="804672" y="2421682"/>
            <a:ext cx="4977578" cy="3639289"/>
          </a:xfrm>
          <a:prstGeom prst="rect">
            <a:avLst/>
          </a:prstGeom>
        </p:spPr>
        <p:txBody>
          <a:bodyPr vert="horz" lIns="91440" tIns="45720" rIns="91440" bIns="45720" rtlCol="0" anchor="ctr">
            <a:normAutofit/>
          </a:bodyPr>
          <a:lstStyle/>
          <a:p>
            <a:pPr marL="25400" lvl="0" indent="-228600">
              <a:lnSpc>
                <a:spcPct val="90000"/>
              </a:lnSpc>
              <a:spcAft>
                <a:spcPts val="600"/>
              </a:spcAft>
              <a:buClr>
                <a:srgbClr val="123D64"/>
              </a:buClr>
              <a:buSzPct val="100000"/>
              <a:buFont typeface="Arial" panose="020B0604020202020204" pitchFamily="34" charset="0"/>
              <a:buChar char="•"/>
            </a:pPr>
            <a:r>
              <a:rPr lang="en-US" sz="1000" b="1" dirty="0">
                <a:solidFill>
                  <a:srgbClr val="000000"/>
                </a:solidFill>
                <a:sym typeface="Open Sans"/>
              </a:rPr>
              <a:t>What is an escrow repair holdback?</a:t>
            </a:r>
          </a:p>
          <a:p>
            <a:pPr lvl="0">
              <a:lnSpc>
                <a:spcPct val="90000"/>
              </a:lnSpc>
              <a:spcAft>
                <a:spcPts val="600"/>
              </a:spcAft>
              <a:buClr>
                <a:srgbClr val="123D64"/>
              </a:buClr>
              <a:buSzPct val="100000"/>
            </a:pPr>
            <a:r>
              <a:rPr lang="en-US" sz="1000" dirty="0">
                <a:solidFill>
                  <a:srgbClr val="000000"/>
                </a:solidFill>
                <a:sym typeface="Open Sans"/>
              </a:rPr>
              <a:t>An escrow holdback is the account established to cover the cost of repairs (from the final bid provided from contractor), allowable fees to be financed and the contingency reserve for unexpected repairs uncovered during the construction project</a:t>
            </a:r>
          </a:p>
          <a:p>
            <a:pPr marL="196850" lvl="0" indent="-228600">
              <a:lnSpc>
                <a:spcPct val="90000"/>
              </a:lnSpc>
              <a:spcAft>
                <a:spcPts val="600"/>
              </a:spcAft>
              <a:buClr>
                <a:srgbClr val="123D64"/>
              </a:buClr>
              <a:buSzPct val="100000"/>
              <a:buFont typeface="Arial" panose="020B0604020202020204" pitchFamily="34" charset="0"/>
              <a:buChar char="•"/>
            </a:pPr>
            <a:r>
              <a:rPr lang="en-US" sz="1000" b="1" dirty="0">
                <a:solidFill>
                  <a:srgbClr val="000000"/>
                </a:solidFill>
                <a:sym typeface="Open Sans"/>
              </a:rPr>
              <a:t>Who is in charge of the escrow holdback and disbursements?</a:t>
            </a:r>
          </a:p>
          <a:p>
            <a:pPr lvl="0">
              <a:lnSpc>
                <a:spcPct val="90000"/>
              </a:lnSpc>
              <a:spcAft>
                <a:spcPts val="600"/>
              </a:spcAft>
              <a:buClr>
                <a:srgbClr val="123D64"/>
              </a:buClr>
              <a:buSzPct val="100000"/>
            </a:pPr>
            <a:r>
              <a:rPr lang="en-US" sz="1000" dirty="0">
                <a:solidFill>
                  <a:srgbClr val="000000"/>
                </a:solidFill>
                <a:sym typeface="Open Sans"/>
              </a:rPr>
              <a:t>American Financial Resources (AFR) processes, underwrites, closes your loan and administers the draw requests to the contractor. I will be assisting the process every step of the way.</a:t>
            </a:r>
          </a:p>
          <a:p>
            <a:pPr marL="196850" indent="-228600">
              <a:lnSpc>
                <a:spcPct val="90000"/>
              </a:lnSpc>
              <a:spcAft>
                <a:spcPts val="600"/>
              </a:spcAft>
              <a:buClr>
                <a:srgbClr val="123D64"/>
              </a:buClr>
              <a:buSzPct val="100000"/>
              <a:buFont typeface="Arial" panose="020B0604020202020204" pitchFamily="34" charset="0"/>
              <a:buChar char="•"/>
            </a:pPr>
            <a:r>
              <a:rPr lang="en-US" sz="1000" b="1" dirty="0">
                <a:solidFill>
                  <a:srgbClr val="000000"/>
                </a:solidFill>
                <a:sym typeface="Open Sans"/>
              </a:rPr>
              <a:t> When can the work start on my new home and when does it have to be finished?</a:t>
            </a:r>
          </a:p>
          <a:p>
            <a:pPr>
              <a:lnSpc>
                <a:spcPct val="90000"/>
              </a:lnSpc>
              <a:spcAft>
                <a:spcPts val="600"/>
              </a:spcAft>
              <a:buClr>
                <a:srgbClr val="123D64"/>
              </a:buClr>
              <a:buSzPct val="100000"/>
            </a:pPr>
            <a:r>
              <a:rPr lang="en-US" sz="1000" dirty="0">
                <a:solidFill>
                  <a:srgbClr val="000000"/>
                </a:solidFill>
                <a:sym typeface="Open Sans"/>
              </a:rPr>
              <a:t>Work can begin as soon as possible after closing on your new home but must commence within 30 days. While most projects are finished much sooner you will have up to 6 months to complete.</a:t>
            </a:r>
          </a:p>
          <a:p>
            <a:pPr marL="196850" indent="-228600">
              <a:lnSpc>
                <a:spcPct val="90000"/>
              </a:lnSpc>
              <a:spcAft>
                <a:spcPts val="600"/>
              </a:spcAft>
              <a:buClr>
                <a:srgbClr val="123D64"/>
              </a:buClr>
              <a:buSzPct val="100000"/>
              <a:buFont typeface="Arial" panose="020B0604020202020204" pitchFamily="34" charset="0"/>
              <a:buChar char="•"/>
            </a:pPr>
            <a:r>
              <a:rPr lang="en-US" sz="1000" b="1" dirty="0">
                <a:solidFill>
                  <a:srgbClr val="000000"/>
                </a:solidFill>
                <a:sym typeface="Open Sans"/>
              </a:rPr>
              <a:t>What happens if there are additional repairs not listed on the original contractor bid that was approved for closing?</a:t>
            </a:r>
          </a:p>
          <a:p>
            <a:pPr>
              <a:lnSpc>
                <a:spcPct val="90000"/>
              </a:lnSpc>
              <a:spcAft>
                <a:spcPts val="600"/>
              </a:spcAft>
              <a:buClr>
                <a:srgbClr val="123D64"/>
              </a:buClr>
              <a:buSzPct val="100000"/>
            </a:pPr>
            <a:r>
              <a:rPr lang="en-US" sz="1000" dirty="0">
                <a:solidFill>
                  <a:srgbClr val="000000"/>
                </a:solidFill>
                <a:sym typeface="Open Sans"/>
              </a:rPr>
              <a:t>Your contractor will need to provide a new bid for additional items to be approved by the HUD consultant and escrow department before any additional work is to be done. The purpose of the contingency reserve is designed just for this purpose however see next Q&amp;A:</a:t>
            </a:r>
          </a:p>
          <a:p>
            <a:pPr indent="-228600">
              <a:lnSpc>
                <a:spcPct val="90000"/>
              </a:lnSpc>
              <a:spcAft>
                <a:spcPts val="600"/>
              </a:spcAft>
              <a:buFont typeface="Arial" panose="020B0604020202020204" pitchFamily="34" charset="0"/>
              <a:buChar char="•"/>
            </a:pPr>
            <a:endParaRPr lang="en-US" sz="1000" dirty="0">
              <a:solidFill>
                <a:srgbClr val="000000"/>
              </a:solidFill>
            </a:endParaRPr>
          </a:p>
        </p:txBody>
      </p:sp>
      <p:sp>
        <p:nvSpPr>
          <p:cNvPr id="90"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9A68E895-A956-41DE-AF11-2CC27B853DDA}"/>
              </a:ext>
            </a:extLst>
          </p:cNvPr>
          <p:cNvSpPr>
            <a:spLocks noGrp="1"/>
          </p:cNvSpPr>
          <p:nvPr>
            <p:ph type="ftr" sz="quarter" idx="11"/>
          </p:nvPr>
        </p:nvSpPr>
        <p:spPr>
          <a:xfrm>
            <a:off x="805661" y="6223702"/>
            <a:ext cx="6584750" cy="314067"/>
          </a:xfrm>
        </p:spPr>
        <p:txBody>
          <a:bodyPr vert="horz" lIns="91440" tIns="45720" rIns="91440" bIns="45720" rtlCol="0" anchor="ctr">
            <a:normAutofit/>
          </a:bodyPr>
          <a:lstStyle/>
          <a:p>
            <a:pPr algn="l">
              <a:spcAft>
                <a:spcPts val="600"/>
              </a:spcAft>
            </a:pPr>
            <a:r>
              <a:rPr lang="en-US" sz="1100" kern="1200">
                <a:solidFill>
                  <a:srgbClr val="898989"/>
                </a:solidFill>
                <a:latin typeface="+mn-lt"/>
                <a:ea typeface="+mn-ea"/>
                <a:cs typeface="+mn-cs"/>
              </a:rPr>
              <a:t>Home Loan Arrangers, LLC 8/1/2019</a:t>
            </a:r>
          </a:p>
        </p:txBody>
      </p:sp>
      <p:pic>
        <p:nvPicPr>
          <p:cNvPr id="12" name="Picture 4" descr="Image result for picture of Q&amp;A">
            <a:extLst>
              <a:ext uri="{FF2B5EF4-FFF2-40B4-BE49-F238E27FC236}">
                <a16:creationId xmlns:a16="http://schemas.microsoft.com/office/drawing/2014/main" id="{FC92F6EB-0D04-4944-A288-794CD773543D}"/>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t="1379" r="3" b="3"/>
          <a:stretch/>
        </p:blipFill>
        <p:spPr bwMode="auto">
          <a:xfrm>
            <a:off x="7399326" y="3086207"/>
            <a:ext cx="4792674"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851414F-CD89-4AC4-929C-3E2CC02C3C25}"/>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0EC901BB-6BA2-4A46-8EC6-32F3B50C2C3A}" type="slidenum">
              <a:rPr lang="en-US" sz="1100">
                <a:solidFill>
                  <a:srgbClr val="FFFFFF"/>
                </a:solidFill>
              </a:rPr>
              <a:pPr>
                <a:spcAft>
                  <a:spcPts val="600"/>
                </a:spcAft>
              </a:pPr>
              <a:t>15</a:t>
            </a:fld>
            <a:endParaRPr lang="en-US" sz="1100">
              <a:solidFill>
                <a:srgbClr val="FFFFFF"/>
              </a:solidFill>
            </a:endParaRPr>
          </a:p>
        </p:txBody>
      </p:sp>
    </p:spTree>
    <p:extLst>
      <p:ext uri="{BB962C8B-B14F-4D97-AF65-F5344CB8AC3E}">
        <p14:creationId xmlns:p14="http://schemas.microsoft.com/office/powerpoint/2010/main" val="3273808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DBD31F1-3D95-4529-8065-9B54E91D3A15}"/>
              </a:ext>
            </a:extLst>
          </p:cNvPr>
          <p:cNvSpPr>
            <a:spLocks noGrp="1"/>
          </p:cNvSpPr>
          <p:nvPr>
            <p:ph type="title"/>
          </p:nvPr>
        </p:nvSpPr>
        <p:spPr>
          <a:xfrm>
            <a:off x="804672" y="802955"/>
            <a:ext cx="5145024" cy="1454051"/>
          </a:xfrm>
        </p:spPr>
        <p:txBody>
          <a:bodyPr vert="horz" lIns="91440" tIns="45720" rIns="91440" bIns="45720" rtlCol="0" anchor="ctr">
            <a:normAutofit/>
          </a:bodyPr>
          <a:lstStyle/>
          <a:p>
            <a:r>
              <a:rPr lang="en-US" sz="4000">
                <a:solidFill>
                  <a:srgbClr val="000000"/>
                </a:solidFill>
              </a:rPr>
              <a:t>203K Q&amp;A’s (Continued) </a:t>
            </a:r>
          </a:p>
        </p:txBody>
      </p:sp>
      <p:sp>
        <p:nvSpPr>
          <p:cNvPr id="139"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9" descr="A picture containing clipart&#10;&#10;Description automatically generated">
            <a:extLst>
              <a:ext uri="{FF2B5EF4-FFF2-40B4-BE49-F238E27FC236}">
                <a16:creationId xmlns:a16="http://schemas.microsoft.com/office/drawing/2014/main" id="{F61BDFED-B0A4-4FC4-935B-02B3C2BF38F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73148" y="462231"/>
            <a:ext cx="2393326" cy="975280"/>
          </a:xfrm>
          <a:prstGeom prst="rect">
            <a:avLst/>
          </a:prstGeom>
        </p:spPr>
      </p:pic>
      <p:sp>
        <p:nvSpPr>
          <p:cNvPr id="11" name="TextBox 10">
            <a:extLst>
              <a:ext uri="{FF2B5EF4-FFF2-40B4-BE49-F238E27FC236}">
                <a16:creationId xmlns:a16="http://schemas.microsoft.com/office/drawing/2014/main" id="{C1A22C9E-D8A4-4893-916D-FF2C2093AA24}"/>
              </a:ext>
            </a:extLst>
          </p:cNvPr>
          <p:cNvSpPr txBox="1"/>
          <p:nvPr/>
        </p:nvSpPr>
        <p:spPr>
          <a:xfrm>
            <a:off x="452903" y="2006082"/>
            <a:ext cx="5496793" cy="4054889"/>
          </a:xfrm>
          <a:prstGeom prst="rect">
            <a:avLst/>
          </a:prstGeom>
        </p:spPr>
        <p:txBody>
          <a:bodyPr vert="horz" lIns="91440" tIns="45720" rIns="91440" bIns="45720" rtlCol="0" anchor="ctr">
            <a:normAutofit/>
          </a:bodyPr>
          <a:lstStyle/>
          <a:p>
            <a:pPr marL="228600" lvl="0" indent="-228600">
              <a:lnSpc>
                <a:spcPct val="90000"/>
              </a:lnSpc>
              <a:spcBef>
                <a:spcPts val="1000"/>
              </a:spcBef>
              <a:buClr>
                <a:srgbClr val="123D64"/>
              </a:buClr>
              <a:buSzPct val="100000"/>
              <a:buFont typeface="Arial" panose="020B0604020202020204" pitchFamily="34" charset="0"/>
              <a:buChar char="•"/>
            </a:pPr>
            <a:r>
              <a:rPr lang="en-US" sz="1100" b="1" dirty="0">
                <a:solidFill>
                  <a:srgbClr val="000000"/>
                </a:solidFill>
                <a:sym typeface="Open Sans"/>
              </a:rPr>
              <a:t>What happens if additional repairs exceed my escrow account holdback?</a:t>
            </a:r>
          </a:p>
          <a:p>
            <a:pPr lvl="0">
              <a:lnSpc>
                <a:spcPct val="90000"/>
              </a:lnSpc>
              <a:spcBef>
                <a:spcPts val="1000"/>
              </a:spcBef>
              <a:buClr>
                <a:srgbClr val="123D64"/>
              </a:buClr>
              <a:buSzPct val="100000"/>
            </a:pPr>
            <a:r>
              <a:rPr lang="en-US" sz="1100" dirty="0">
                <a:solidFill>
                  <a:srgbClr val="000000"/>
                </a:solidFill>
                <a:sym typeface="Open Sans"/>
              </a:rPr>
              <a:t>You will be required to pay any overage out of pocket. So, it will be extremely important you receive a reliable bid and choose a reputable contractor.</a:t>
            </a:r>
          </a:p>
          <a:p>
            <a:pPr marL="228600" lvl="0" indent="-228600">
              <a:lnSpc>
                <a:spcPct val="90000"/>
              </a:lnSpc>
              <a:spcBef>
                <a:spcPts val="1000"/>
              </a:spcBef>
              <a:buClr>
                <a:srgbClr val="123D64"/>
              </a:buClr>
              <a:buSzPct val="100000"/>
              <a:buFont typeface="Arial" panose="020B0604020202020204" pitchFamily="34" charset="0"/>
              <a:buChar char="•"/>
            </a:pPr>
            <a:r>
              <a:rPr lang="en-US" sz="1100" b="1" dirty="0">
                <a:solidFill>
                  <a:srgbClr val="000000"/>
                </a:solidFill>
                <a:sym typeface="Open Sans"/>
              </a:rPr>
              <a:t>I want to do work on my future property, is this allowed? </a:t>
            </a:r>
          </a:p>
          <a:p>
            <a:pPr lvl="0">
              <a:lnSpc>
                <a:spcPct val="90000"/>
              </a:lnSpc>
              <a:spcBef>
                <a:spcPts val="1000"/>
              </a:spcBef>
              <a:buClr>
                <a:srgbClr val="123D64"/>
              </a:buClr>
              <a:buSzPct val="100000"/>
            </a:pPr>
            <a:r>
              <a:rPr lang="en-US" sz="1100" dirty="0">
                <a:solidFill>
                  <a:srgbClr val="000000"/>
                </a:solidFill>
                <a:sym typeface="Open Sans"/>
              </a:rPr>
              <a:t>Unfortunately, ‘self help’ is not an option.</a:t>
            </a:r>
          </a:p>
          <a:p>
            <a:pPr marL="196850" indent="-228600">
              <a:lnSpc>
                <a:spcPct val="90000"/>
              </a:lnSpc>
              <a:spcBef>
                <a:spcPts val="1000"/>
              </a:spcBef>
              <a:buClr>
                <a:srgbClr val="123D64"/>
              </a:buClr>
              <a:buSzPct val="100000"/>
              <a:buFont typeface="Arial" panose="020B0604020202020204" pitchFamily="34" charset="0"/>
              <a:buChar char="•"/>
            </a:pPr>
            <a:r>
              <a:rPr lang="en-US" sz="1100" b="1" dirty="0">
                <a:solidFill>
                  <a:srgbClr val="000000"/>
                </a:solidFill>
                <a:sym typeface="Open Sans"/>
              </a:rPr>
              <a:t> I have supplies that I have been given, have purchased or in my possession that I would like to use for the home is this possible?</a:t>
            </a:r>
          </a:p>
          <a:p>
            <a:pPr lvl="0">
              <a:lnSpc>
                <a:spcPct val="90000"/>
              </a:lnSpc>
              <a:spcBef>
                <a:spcPts val="1000"/>
              </a:spcBef>
              <a:buClr>
                <a:srgbClr val="3F3F3F"/>
              </a:buClr>
            </a:pPr>
            <a:r>
              <a:rPr lang="en-US" sz="1100" dirty="0">
                <a:solidFill>
                  <a:srgbClr val="000000"/>
                </a:solidFill>
                <a:sym typeface="Open Sans"/>
              </a:rPr>
              <a:t>You may use the items, however the listing of items needs to be provided on the contractor bid with a cost for material of $0.00 as you cannot be reimbursed for those items. The contractor may however charge for labor for installation of the items.</a:t>
            </a:r>
          </a:p>
          <a:p>
            <a:pPr marL="171450" lvl="0" indent="-228600">
              <a:lnSpc>
                <a:spcPct val="90000"/>
              </a:lnSpc>
              <a:spcBef>
                <a:spcPts val="1000"/>
              </a:spcBef>
              <a:buClr>
                <a:srgbClr val="3F3F3F"/>
              </a:buClr>
              <a:buFont typeface="Arial" panose="020B0604020202020204" pitchFamily="34" charset="0"/>
              <a:buChar char="•"/>
            </a:pPr>
            <a:r>
              <a:rPr lang="en-US" sz="1100" b="1" dirty="0">
                <a:solidFill>
                  <a:srgbClr val="000000"/>
                </a:solidFill>
                <a:sym typeface="Open Sans"/>
              </a:rPr>
              <a:t>What happens to any money left over in the escrow account after the project is complete? </a:t>
            </a:r>
          </a:p>
          <a:p>
            <a:pPr lvl="0">
              <a:lnSpc>
                <a:spcPct val="90000"/>
              </a:lnSpc>
              <a:spcBef>
                <a:spcPts val="1000"/>
              </a:spcBef>
              <a:buClr>
                <a:srgbClr val="3F3F3F"/>
              </a:buClr>
            </a:pPr>
            <a:r>
              <a:rPr lang="en-US" sz="1100" dirty="0">
                <a:solidFill>
                  <a:srgbClr val="000000"/>
                </a:solidFill>
                <a:sym typeface="Open Sans"/>
              </a:rPr>
              <a:t>All remaining funds will be used as a payment to the principle amount of your loan.</a:t>
            </a:r>
          </a:p>
          <a:p>
            <a:pPr lvl="0" indent="-228600">
              <a:lnSpc>
                <a:spcPct val="90000"/>
              </a:lnSpc>
              <a:spcBef>
                <a:spcPts val="1000"/>
              </a:spcBef>
              <a:buClr>
                <a:srgbClr val="3F3F3F"/>
              </a:buClr>
              <a:buFont typeface="Arial" panose="020B0604020202020204" pitchFamily="34" charset="0"/>
              <a:buChar char="•"/>
            </a:pPr>
            <a:endParaRPr lang="en-US" sz="1100" dirty="0">
              <a:solidFill>
                <a:srgbClr val="000000"/>
              </a:solidFill>
              <a:sym typeface="Open Sans"/>
            </a:endParaRPr>
          </a:p>
          <a:p>
            <a:pPr indent="-228600">
              <a:lnSpc>
                <a:spcPct val="90000"/>
              </a:lnSpc>
              <a:buFont typeface="Arial" panose="020B0604020202020204" pitchFamily="34" charset="0"/>
              <a:buChar char="•"/>
            </a:pPr>
            <a:endParaRPr lang="en-US" sz="1100" dirty="0">
              <a:solidFill>
                <a:srgbClr val="000000"/>
              </a:solidFill>
            </a:endParaRPr>
          </a:p>
        </p:txBody>
      </p:sp>
      <p:sp>
        <p:nvSpPr>
          <p:cNvPr id="4" name="Footer Placeholder 3">
            <a:extLst>
              <a:ext uri="{FF2B5EF4-FFF2-40B4-BE49-F238E27FC236}">
                <a16:creationId xmlns:a16="http://schemas.microsoft.com/office/drawing/2014/main" id="{9A68E895-A956-41DE-AF11-2CC27B853DDA}"/>
              </a:ext>
            </a:extLst>
          </p:cNvPr>
          <p:cNvSpPr>
            <a:spLocks noGrp="1"/>
          </p:cNvSpPr>
          <p:nvPr>
            <p:ph type="ftr" sz="quarter" idx="11"/>
          </p:nvPr>
        </p:nvSpPr>
        <p:spPr>
          <a:xfrm>
            <a:off x="805661" y="6223702"/>
            <a:ext cx="3749040" cy="314067"/>
          </a:xfrm>
        </p:spPr>
        <p:txBody>
          <a:bodyPr vert="horz" lIns="91440" tIns="45720" rIns="91440" bIns="45720" rtlCol="0" anchor="ctr">
            <a:normAutofit/>
          </a:bodyPr>
          <a:lstStyle/>
          <a:p>
            <a:pPr algn="l">
              <a:spcAft>
                <a:spcPts val="600"/>
              </a:spcAft>
            </a:pPr>
            <a:r>
              <a:rPr lang="en-US" sz="1100" kern="1200">
                <a:solidFill>
                  <a:srgbClr val="898989"/>
                </a:solidFill>
                <a:latin typeface="+mn-lt"/>
                <a:ea typeface="+mn-ea"/>
                <a:cs typeface="+mn-cs"/>
              </a:rPr>
              <a:t>Home Loan Arrangers, LLC 8/1/2019</a:t>
            </a:r>
          </a:p>
        </p:txBody>
      </p:sp>
      <p:sp>
        <p:nvSpPr>
          <p:cNvPr id="5" name="Slide Number Placeholder 4">
            <a:extLst>
              <a:ext uri="{FF2B5EF4-FFF2-40B4-BE49-F238E27FC236}">
                <a16:creationId xmlns:a16="http://schemas.microsoft.com/office/drawing/2014/main" id="{F851414F-CD89-4AC4-929C-3E2CC02C3C25}"/>
              </a:ext>
            </a:extLst>
          </p:cNvPr>
          <p:cNvSpPr>
            <a:spLocks noGrp="1"/>
          </p:cNvSpPr>
          <p:nvPr>
            <p:ph type="sldNum" sz="quarter" idx="12"/>
          </p:nvPr>
        </p:nvSpPr>
        <p:spPr>
          <a:xfrm>
            <a:off x="6497729" y="6223702"/>
            <a:ext cx="570728" cy="314067"/>
          </a:xfrm>
        </p:spPr>
        <p:txBody>
          <a:bodyPr vert="horz" lIns="91440" tIns="45720" rIns="91440" bIns="45720" rtlCol="0" anchor="ctr">
            <a:normAutofit/>
          </a:bodyPr>
          <a:lstStyle/>
          <a:p>
            <a:pPr>
              <a:spcAft>
                <a:spcPts val="600"/>
              </a:spcAft>
            </a:pPr>
            <a:fld id="{0EC901BB-6BA2-4A46-8EC6-32F3B50C2C3A}" type="slidenum">
              <a:rPr lang="en-US" sz="1100">
                <a:solidFill>
                  <a:srgbClr val="898989"/>
                </a:solidFill>
              </a:rPr>
              <a:pPr>
                <a:spcAft>
                  <a:spcPts val="600"/>
                </a:spcAft>
              </a:pPr>
              <a:t>16</a:t>
            </a:fld>
            <a:endParaRPr lang="en-US" sz="1100">
              <a:solidFill>
                <a:srgbClr val="898989"/>
              </a:solidFill>
            </a:endParaRPr>
          </a:p>
        </p:txBody>
      </p:sp>
      <p:sp>
        <p:nvSpPr>
          <p:cNvPr id="141"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Image result for picture of Q&amp;A">
            <a:extLst>
              <a:ext uri="{FF2B5EF4-FFF2-40B4-BE49-F238E27FC236}">
                <a16:creationId xmlns:a16="http://schemas.microsoft.com/office/drawing/2014/main" id="{86C1877B-A038-4E6B-A456-47A4CA29B17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553904" y="3989614"/>
            <a:ext cx="3185193" cy="2548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394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192">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DBD31F1-3D95-4529-8065-9B54E91D3A15}"/>
              </a:ext>
            </a:extLst>
          </p:cNvPr>
          <p:cNvSpPr>
            <a:spLocks noGrp="1"/>
          </p:cNvSpPr>
          <p:nvPr>
            <p:ph type="title"/>
          </p:nvPr>
        </p:nvSpPr>
        <p:spPr>
          <a:xfrm>
            <a:off x="804672" y="802955"/>
            <a:ext cx="4977976" cy="1454051"/>
          </a:xfrm>
        </p:spPr>
        <p:txBody>
          <a:bodyPr vert="horz" lIns="91440" tIns="45720" rIns="91440" bIns="45720" rtlCol="0" anchor="ctr">
            <a:normAutofit/>
          </a:bodyPr>
          <a:lstStyle/>
          <a:p>
            <a:r>
              <a:rPr lang="en-US" sz="4100" kern="1200">
                <a:solidFill>
                  <a:srgbClr val="000000"/>
                </a:solidFill>
                <a:latin typeface="+mj-lt"/>
                <a:ea typeface="+mj-ea"/>
                <a:cs typeface="+mj-cs"/>
              </a:rPr>
              <a:t>Does this sound confusing or too hard?</a:t>
            </a:r>
          </a:p>
        </p:txBody>
      </p:sp>
      <p:sp>
        <p:nvSpPr>
          <p:cNvPr id="194"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C1A22C9E-D8A4-4893-916D-FF2C2093AA24}"/>
              </a:ext>
            </a:extLst>
          </p:cNvPr>
          <p:cNvSpPr txBox="1"/>
          <p:nvPr/>
        </p:nvSpPr>
        <p:spPr>
          <a:xfrm>
            <a:off x="804672" y="2421682"/>
            <a:ext cx="4977578" cy="363928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000" b="1">
                <a:solidFill>
                  <a:srgbClr val="000000"/>
                </a:solidFill>
              </a:rPr>
              <a:t>Benefits: The buy and rehab strategy nets you serious equity</a:t>
            </a:r>
          </a:p>
          <a:p>
            <a:pPr indent="-228600">
              <a:lnSpc>
                <a:spcPct val="90000"/>
              </a:lnSpc>
              <a:spcAft>
                <a:spcPts val="600"/>
              </a:spcAft>
              <a:buFont typeface="Arial" panose="020B0604020202020204" pitchFamily="34" charset="0"/>
              <a:buChar char="•"/>
            </a:pPr>
            <a:r>
              <a:rPr lang="en-US" sz="1000">
                <a:solidFill>
                  <a:srgbClr val="000000"/>
                </a:solidFill>
              </a:rPr>
              <a:t>The buy-and-rehab strategy can give home buyers instant equity, and a lot of it.</a:t>
            </a:r>
          </a:p>
          <a:p>
            <a:pPr indent="-228600">
              <a:lnSpc>
                <a:spcPct val="90000"/>
              </a:lnSpc>
              <a:spcAft>
                <a:spcPts val="600"/>
              </a:spcAft>
              <a:buFont typeface="Arial" panose="020B0604020202020204" pitchFamily="34" charset="0"/>
              <a:buChar char="•"/>
            </a:pPr>
            <a:r>
              <a:rPr lang="en-US" sz="1000">
                <a:solidFill>
                  <a:srgbClr val="000000"/>
                </a:solidFill>
              </a:rPr>
              <a:t>Homes in need of repair or updating can be had on the cheap, and the fixes may not be very expensive at all.</a:t>
            </a:r>
          </a:p>
          <a:p>
            <a:pPr indent="-228600">
              <a:lnSpc>
                <a:spcPct val="90000"/>
              </a:lnSpc>
              <a:spcAft>
                <a:spcPts val="600"/>
              </a:spcAft>
              <a:buFont typeface="Arial" panose="020B0604020202020204" pitchFamily="34" charset="0"/>
              <a:buChar char="•"/>
            </a:pPr>
            <a:r>
              <a:rPr lang="en-US" sz="1000">
                <a:solidFill>
                  <a:srgbClr val="000000"/>
                </a:solidFill>
              </a:rPr>
              <a:t>For instance, a house potentially worth $250,000 may sell for just two hundred thousand, when it needs only twenty thousand dollars in repairs. That leaves $30,000 in potential equity for a buyer with the initiative and drive to manage the fixes.</a:t>
            </a:r>
          </a:p>
          <a:p>
            <a:pPr indent="-228600">
              <a:lnSpc>
                <a:spcPct val="90000"/>
              </a:lnSpc>
              <a:spcAft>
                <a:spcPts val="600"/>
              </a:spcAft>
              <a:buFont typeface="Arial" panose="020B0604020202020204" pitchFamily="34" charset="0"/>
              <a:buChar char="•"/>
            </a:pPr>
            <a:r>
              <a:rPr lang="en-US" sz="1000">
                <a:solidFill>
                  <a:srgbClr val="000000"/>
                </a:solidFill>
              </a:rPr>
              <a:t>According to real estate data website Realtytrac, the median home price in a “distressed” sale was 42 percent lower than the price netted in non-distressed situations. That’s a big discount.</a:t>
            </a:r>
          </a:p>
          <a:p>
            <a:pPr indent="-228600">
              <a:lnSpc>
                <a:spcPct val="90000"/>
              </a:lnSpc>
              <a:spcAft>
                <a:spcPts val="600"/>
              </a:spcAft>
              <a:buFont typeface="Arial" panose="020B0604020202020204" pitchFamily="34" charset="0"/>
              <a:buChar char="•"/>
            </a:pPr>
            <a:r>
              <a:rPr lang="en-US" sz="1000">
                <a:solidFill>
                  <a:srgbClr val="000000"/>
                </a:solidFill>
              </a:rPr>
              <a:t>The problem comes, however, when the buyer goes to </a:t>
            </a:r>
            <a:r>
              <a:rPr lang="en-US" sz="1000" b="1">
                <a:solidFill>
                  <a:srgbClr val="000000"/>
                </a:solidFill>
                <a:hlinkClick r:id="rId3"/>
              </a:rPr>
              <a:t>finance the home purchase</a:t>
            </a:r>
            <a:r>
              <a:rPr lang="en-US" sz="1000">
                <a:solidFill>
                  <a:srgbClr val="000000"/>
                </a:solidFill>
              </a:rPr>
              <a:t>.</a:t>
            </a:r>
          </a:p>
          <a:p>
            <a:pPr indent="-228600">
              <a:lnSpc>
                <a:spcPct val="90000"/>
              </a:lnSpc>
              <a:spcAft>
                <a:spcPts val="600"/>
              </a:spcAft>
              <a:buFont typeface="Arial" panose="020B0604020202020204" pitchFamily="34" charset="0"/>
              <a:buChar char="•"/>
            </a:pPr>
            <a:r>
              <a:rPr lang="en-US" sz="1000">
                <a:solidFill>
                  <a:srgbClr val="000000"/>
                </a:solidFill>
              </a:rPr>
              <a:t>Most mortgage programs require homes to be in near-top shape before the loan is approved.</a:t>
            </a:r>
          </a:p>
          <a:p>
            <a:pPr indent="-228600">
              <a:lnSpc>
                <a:spcPct val="90000"/>
              </a:lnSpc>
              <a:spcAft>
                <a:spcPts val="600"/>
              </a:spcAft>
              <a:buFont typeface="Arial" panose="020B0604020202020204" pitchFamily="34" charset="0"/>
              <a:buChar char="•"/>
            </a:pPr>
            <a:r>
              <a:rPr lang="en-US" sz="1000">
                <a:solidFill>
                  <a:srgbClr val="000000"/>
                </a:solidFill>
              </a:rPr>
              <a:t>That’s where the </a:t>
            </a:r>
            <a:r>
              <a:rPr lang="en-US" sz="1000" b="1">
                <a:solidFill>
                  <a:srgbClr val="000000"/>
                </a:solidFill>
                <a:hlinkClick r:id="rId4"/>
              </a:rPr>
              <a:t>FHA 203k rehab loan</a:t>
            </a:r>
            <a:r>
              <a:rPr lang="en-US" sz="1000">
                <a:solidFill>
                  <a:srgbClr val="000000"/>
                </a:solidFill>
              </a:rPr>
              <a:t> comes in.</a:t>
            </a:r>
          </a:p>
          <a:p>
            <a:pPr indent="-228600">
              <a:lnSpc>
                <a:spcPct val="90000"/>
              </a:lnSpc>
              <a:spcAft>
                <a:spcPts val="600"/>
              </a:spcAft>
              <a:buFont typeface="Arial" panose="020B0604020202020204" pitchFamily="34" charset="0"/>
              <a:buChar char="•"/>
            </a:pPr>
            <a:r>
              <a:rPr lang="en-US" sz="1000">
                <a:solidFill>
                  <a:srgbClr val="000000"/>
                </a:solidFill>
              </a:rPr>
              <a:t>The Federal Housing Administration’s (FHA) 203k loan allows buyers to finance the home and the repairs with one loan.</a:t>
            </a:r>
          </a:p>
          <a:p>
            <a:pPr indent="-228600">
              <a:lnSpc>
                <a:spcPct val="90000"/>
              </a:lnSpc>
              <a:spcAft>
                <a:spcPts val="600"/>
              </a:spcAft>
              <a:buFont typeface="Arial" panose="020B0604020202020204" pitchFamily="34" charset="0"/>
              <a:buChar char="•"/>
            </a:pPr>
            <a:r>
              <a:rPr lang="en-US" sz="1000">
                <a:solidFill>
                  <a:srgbClr val="000000"/>
                </a:solidFill>
              </a:rPr>
              <a:t>It’s possible to have lower payments and higher equity in your home the moment you move in, compared to your friends and neighbors. It’s time to take a closer look at the FHA 203k program.</a:t>
            </a:r>
          </a:p>
          <a:p>
            <a:pPr indent="-228600">
              <a:lnSpc>
                <a:spcPct val="90000"/>
              </a:lnSpc>
              <a:spcAft>
                <a:spcPts val="600"/>
              </a:spcAft>
              <a:buFont typeface="Arial" panose="020B0604020202020204" pitchFamily="34" charset="0"/>
              <a:buChar char="•"/>
            </a:pPr>
            <a:endParaRPr lang="en-US" sz="1000">
              <a:solidFill>
                <a:srgbClr val="000000"/>
              </a:solidFill>
            </a:endParaRPr>
          </a:p>
        </p:txBody>
      </p:sp>
      <p:sp>
        <p:nvSpPr>
          <p:cNvPr id="195"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9A68E895-A956-41DE-AF11-2CC27B853DDA}"/>
              </a:ext>
            </a:extLst>
          </p:cNvPr>
          <p:cNvSpPr>
            <a:spLocks noGrp="1"/>
          </p:cNvSpPr>
          <p:nvPr>
            <p:ph type="ftr" sz="quarter" idx="11"/>
          </p:nvPr>
        </p:nvSpPr>
        <p:spPr>
          <a:xfrm>
            <a:off x="805661" y="6223702"/>
            <a:ext cx="6584750" cy="314067"/>
          </a:xfrm>
        </p:spPr>
        <p:txBody>
          <a:bodyPr vert="horz" lIns="91440" tIns="45720" rIns="91440" bIns="45720" rtlCol="0" anchor="ctr">
            <a:normAutofit/>
          </a:bodyPr>
          <a:lstStyle/>
          <a:p>
            <a:pPr algn="l">
              <a:spcAft>
                <a:spcPts val="600"/>
              </a:spcAft>
            </a:pPr>
            <a:r>
              <a:rPr lang="en-US" sz="1100" kern="1200">
                <a:solidFill>
                  <a:srgbClr val="898989"/>
                </a:solidFill>
                <a:latin typeface="+mn-lt"/>
                <a:ea typeface="+mn-ea"/>
                <a:cs typeface="+mn-cs"/>
              </a:rPr>
              <a:t>Home Loan Arrangers, LLC 8/1/2019</a:t>
            </a:r>
          </a:p>
        </p:txBody>
      </p:sp>
      <p:pic>
        <p:nvPicPr>
          <p:cNvPr id="6146" name="Picture 2" descr="Image result for picture of money">
            <a:extLst>
              <a:ext uri="{FF2B5EF4-FFF2-40B4-BE49-F238E27FC236}">
                <a16:creationId xmlns:a16="http://schemas.microsoft.com/office/drawing/2014/main" id="{2C005FD7-CD3B-4119-A510-DA08A202644E}"/>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13928" r="1728" b="2"/>
          <a:stretch/>
        </p:blipFill>
        <p:spPr bwMode="auto">
          <a:xfrm>
            <a:off x="7399326" y="3086207"/>
            <a:ext cx="4792674"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851414F-CD89-4AC4-929C-3E2CC02C3C25}"/>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0EC901BB-6BA2-4A46-8EC6-32F3B50C2C3A}" type="slidenum">
              <a:rPr lang="en-US" sz="1100">
                <a:solidFill>
                  <a:srgbClr val="FFFFFF"/>
                </a:solidFill>
              </a:rPr>
              <a:pPr>
                <a:spcAft>
                  <a:spcPts val="600"/>
                </a:spcAft>
              </a:pPr>
              <a:t>17</a:t>
            </a:fld>
            <a:endParaRPr lang="en-US" sz="1100">
              <a:solidFill>
                <a:srgbClr val="FFFFFF"/>
              </a:solidFill>
            </a:endParaRPr>
          </a:p>
        </p:txBody>
      </p:sp>
      <p:pic>
        <p:nvPicPr>
          <p:cNvPr id="8" name="Content Placeholder 7" descr="A picture containing clipart&#10;&#10;Description automatically generated">
            <a:extLst>
              <a:ext uri="{FF2B5EF4-FFF2-40B4-BE49-F238E27FC236}">
                <a16:creationId xmlns:a16="http://schemas.microsoft.com/office/drawing/2014/main" id="{BEC9558A-6DF3-426C-9158-8E0DB09A2433}"/>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7335119" y="320231"/>
            <a:ext cx="2400300" cy="977900"/>
          </a:xfrm>
        </p:spPr>
      </p:pic>
    </p:spTree>
    <p:extLst>
      <p:ext uri="{BB962C8B-B14F-4D97-AF65-F5344CB8AC3E}">
        <p14:creationId xmlns:p14="http://schemas.microsoft.com/office/powerpoint/2010/main" val="754372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11">
            <a:extLst>
              <a:ext uri="{FF2B5EF4-FFF2-40B4-BE49-F238E27FC236}">
                <a16:creationId xmlns:a16="http://schemas.microsoft.com/office/drawing/2014/main" id="{06A07E96-3969-4595-802D-25631B3CB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3">
            <a:extLst>
              <a:ext uri="{FF2B5EF4-FFF2-40B4-BE49-F238E27FC236}">
                <a16:creationId xmlns:a16="http://schemas.microsoft.com/office/drawing/2014/main" id="{D4EE850F-AE83-4C3F-A64D-8B67DEF33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5" name="Freeform 5">
              <a:extLst>
                <a:ext uri="{FF2B5EF4-FFF2-40B4-BE49-F238E27FC236}">
                  <a16:creationId xmlns:a16="http://schemas.microsoft.com/office/drawing/2014/main" id="{1BC9603D-FE04-4520-8E50-7C75B9CA22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0A0E3407-9CB8-45DA-9F2E-5B81388C1D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091A4076-E94C-4E3A-BDAF-3D51C167CE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257CB374-17D4-4D8A-8F6A-D79BAE50EB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6CAD8AE5-485A-40A6-9A10-B2D46F293A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1A323CDF-8C44-4003-8C7E-56DA0652ED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a:extLst>
                <a:ext uri="{FF2B5EF4-FFF2-40B4-BE49-F238E27FC236}">
                  <a16:creationId xmlns:a16="http://schemas.microsoft.com/office/drawing/2014/main" id="{588FAE68-2618-4A05-9619-5B0476CF8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8BD498FC-EB33-41D8-844F-F8B658B14E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2E631E6C-DAC5-4239-818A-AA7E4D372C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9AF25E18-21FA-4C72-BFBA-6970C2299A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FEFCA527-806C-494B-B0FA-BC2DCBB8AF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1348858B-E257-4F55-824B-A4E0E12B2D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a:extLst>
                <a:ext uri="{FF2B5EF4-FFF2-40B4-BE49-F238E27FC236}">
                  <a16:creationId xmlns:a16="http://schemas.microsoft.com/office/drawing/2014/main" id="{0328079F-5D7D-4C32-94FE-4746AABC90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936F7460-760A-4C69-B444-66970423A6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9">
              <a:extLst>
                <a:ext uri="{FF2B5EF4-FFF2-40B4-BE49-F238E27FC236}">
                  <a16:creationId xmlns:a16="http://schemas.microsoft.com/office/drawing/2014/main" id="{046A42DA-07A5-4FC4-9A8E-E7803145E8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0">
              <a:extLst>
                <a:ext uri="{FF2B5EF4-FFF2-40B4-BE49-F238E27FC236}">
                  <a16:creationId xmlns:a16="http://schemas.microsoft.com/office/drawing/2014/main" id="{EAD3D7E7-545F-40E9-9CDA-83D9F4E4BF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1">
              <a:extLst>
                <a:ext uri="{FF2B5EF4-FFF2-40B4-BE49-F238E27FC236}">
                  <a16:creationId xmlns:a16="http://schemas.microsoft.com/office/drawing/2014/main" id="{A82941B0-23C5-480D-8374-A5427FDF03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2">
              <a:extLst>
                <a:ext uri="{FF2B5EF4-FFF2-40B4-BE49-F238E27FC236}">
                  <a16:creationId xmlns:a16="http://schemas.microsoft.com/office/drawing/2014/main" id="{E25E04FF-BCA7-48D1-B958-C35D3E94E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A7E8EF9C-5522-451C-8CB5-0575E24523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34">
            <a:extLst>
              <a:ext uri="{FF2B5EF4-FFF2-40B4-BE49-F238E27FC236}">
                <a16:creationId xmlns:a16="http://schemas.microsoft.com/office/drawing/2014/main" id="{C7D119FF-606C-4006-A3CB-C83426DCA1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58942" y="3893141"/>
            <a:ext cx="5648782" cy="1771275"/>
            <a:chOff x="3258942" y="3893141"/>
            <a:chExt cx="5648782" cy="1771275"/>
          </a:xfrm>
        </p:grpSpPr>
        <p:sp>
          <p:nvSpPr>
            <p:cNvPr id="36" name="Isosceles Triangle 39">
              <a:extLst>
                <a:ext uri="{FF2B5EF4-FFF2-40B4-BE49-F238E27FC236}">
                  <a16:creationId xmlns:a16="http://schemas.microsoft.com/office/drawing/2014/main" id="{C910710A-4E31-4871-8A01-586AC5FC0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1437FA2-C275-4241-AD89-34B44DE74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58942" y="3893141"/>
              <a:ext cx="5648782"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44BCEB7-D3EB-47FB-B58B-FDE25837336E}"/>
              </a:ext>
            </a:extLst>
          </p:cNvPr>
          <p:cNvSpPr>
            <a:spLocks noGrp="1"/>
          </p:cNvSpPr>
          <p:nvPr>
            <p:ph type="ctrTitle"/>
          </p:nvPr>
        </p:nvSpPr>
        <p:spPr>
          <a:xfrm>
            <a:off x="3388656" y="3374851"/>
            <a:ext cx="5495069" cy="1925770"/>
          </a:xfrm>
        </p:spPr>
        <p:txBody>
          <a:bodyPr>
            <a:normAutofit/>
          </a:bodyPr>
          <a:lstStyle/>
          <a:p>
            <a:r>
              <a:rPr lang="en-US" sz="1400" dirty="0">
                <a:solidFill>
                  <a:srgbClr val="FFFFFF"/>
                </a:solidFill>
              </a:rPr>
              <a:t>Renovation loan types include:</a:t>
            </a:r>
            <a:br>
              <a:rPr lang="en-US" sz="1400" dirty="0">
                <a:solidFill>
                  <a:srgbClr val="FFFFFF"/>
                </a:solidFill>
              </a:rPr>
            </a:br>
            <a:r>
              <a:rPr lang="en-US" sz="1400" dirty="0">
                <a:solidFill>
                  <a:srgbClr val="FFFFFF"/>
                </a:solidFill>
              </a:rPr>
              <a:t>VA Repair</a:t>
            </a:r>
            <a:br>
              <a:rPr lang="en-US" sz="1400" dirty="0">
                <a:solidFill>
                  <a:srgbClr val="FFFFFF"/>
                </a:solidFill>
              </a:rPr>
            </a:br>
            <a:r>
              <a:rPr lang="en-US" sz="1400" dirty="0">
                <a:solidFill>
                  <a:srgbClr val="FFFFFF"/>
                </a:solidFill>
              </a:rPr>
              <a:t>USDA Repair</a:t>
            </a:r>
            <a:br>
              <a:rPr lang="en-US" sz="1400" dirty="0">
                <a:solidFill>
                  <a:srgbClr val="FFFFFF"/>
                </a:solidFill>
              </a:rPr>
            </a:br>
            <a:r>
              <a:rPr lang="en-US" sz="1400" dirty="0">
                <a:solidFill>
                  <a:srgbClr val="FFFFFF"/>
                </a:solidFill>
              </a:rPr>
              <a:t>Conventional Homestyle Renovation</a:t>
            </a:r>
            <a:br>
              <a:rPr lang="en-US" sz="1400" dirty="0">
                <a:solidFill>
                  <a:srgbClr val="FFFFFF"/>
                </a:solidFill>
              </a:rPr>
            </a:br>
            <a:r>
              <a:rPr lang="en-US" sz="1400" dirty="0">
                <a:solidFill>
                  <a:srgbClr val="FFFFFF"/>
                </a:solidFill>
              </a:rPr>
              <a:t>FHA 203K Streamline</a:t>
            </a:r>
            <a:br>
              <a:rPr lang="en-US" sz="1400" dirty="0">
                <a:solidFill>
                  <a:srgbClr val="FFFFFF"/>
                </a:solidFill>
              </a:rPr>
            </a:br>
            <a:r>
              <a:rPr lang="en-US" sz="1400" dirty="0">
                <a:solidFill>
                  <a:srgbClr val="FFFFFF"/>
                </a:solidFill>
              </a:rPr>
              <a:t>FHA 203K Standard </a:t>
            </a:r>
            <a:br>
              <a:rPr lang="en-US" sz="1400" dirty="0">
                <a:solidFill>
                  <a:srgbClr val="FFFFFF"/>
                </a:solidFill>
              </a:rPr>
            </a:br>
            <a:r>
              <a:rPr lang="en-US" sz="1400" dirty="0">
                <a:solidFill>
                  <a:srgbClr val="FFFFFF"/>
                </a:solidFill>
              </a:rPr>
              <a:t>THIS PRESENTATION DESCRIBES THE FHA 203K STREAMLINE LOAN</a:t>
            </a:r>
          </a:p>
        </p:txBody>
      </p:sp>
      <p:sp>
        <p:nvSpPr>
          <p:cNvPr id="5" name="Slide Number Placeholder 4">
            <a:extLst>
              <a:ext uri="{FF2B5EF4-FFF2-40B4-BE49-F238E27FC236}">
                <a16:creationId xmlns:a16="http://schemas.microsoft.com/office/drawing/2014/main" id="{3BAA01B8-ED4E-4316-83CB-116991DFE1D6}"/>
              </a:ext>
            </a:extLst>
          </p:cNvPr>
          <p:cNvSpPr>
            <a:spLocks noGrp="1"/>
          </p:cNvSpPr>
          <p:nvPr>
            <p:ph type="sldNum" sz="quarter" idx="12"/>
          </p:nvPr>
        </p:nvSpPr>
        <p:spPr>
          <a:xfrm>
            <a:off x="10469880" y="320040"/>
            <a:ext cx="914400" cy="320040"/>
          </a:xfrm>
        </p:spPr>
        <p:txBody>
          <a:bodyPr>
            <a:normAutofit/>
          </a:bodyPr>
          <a:lstStyle/>
          <a:p>
            <a:pPr>
              <a:spcAft>
                <a:spcPts val="600"/>
              </a:spcAft>
            </a:pPr>
            <a:fld id="{0EC901BB-6BA2-4A46-8EC6-32F3B50C2C3A}" type="slidenum">
              <a:rPr lang="en-US" smtClean="0"/>
              <a:pPr>
                <a:spcAft>
                  <a:spcPts val="600"/>
                </a:spcAft>
              </a:pPr>
              <a:t>2</a:t>
            </a:fld>
            <a:endParaRPr lang="en-US"/>
          </a:p>
        </p:txBody>
      </p:sp>
      <p:sp>
        <p:nvSpPr>
          <p:cNvPr id="39" name="Rectangle 38">
            <a:extLst>
              <a:ext uri="{FF2B5EF4-FFF2-40B4-BE49-F238E27FC236}">
                <a16:creationId xmlns:a16="http://schemas.microsoft.com/office/drawing/2014/main" id="{BC72E954-3173-4229-93A2-B05A46E09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58942" y="1177047"/>
            <a:ext cx="5648782" cy="2623954"/>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clipart&#10;&#10;Description automatically generated">
            <a:extLst>
              <a:ext uri="{FF2B5EF4-FFF2-40B4-BE49-F238E27FC236}">
                <a16:creationId xmlns:a16="http://schemas.microsoft.com/office/drawing/2014/main" id="{C320FA1E-1382-4081-9F5A-4E3D4C8D5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0864" y="1167159"/>
            <a:ext cx="4563257" cy="1859527"/>
          </a:xfrm>
          <a:prstGeom prst="rect">
            <a:avLst/>
          </a:prstGeom>
          <a:ln w="12700">
            <a:noFill/>
          </a:ln>
        </p:spPr>
      </p:pic>
      <p:sp>
        <p:nvSpPr>
          <p:cNvPr id="4" name="Footer Placeholder 3">
            <a:extLst>
              <a:ext uri="{FF2B5EF4-FFF2-40B4-BE49-F238E27FC236}">
                <a16:creationId xmlns:a16="http://schemas.microsoft.com/office/drawing/2014/main" id="{451682C5-22B2-485D-83FF-B8CE878ED3D7}"/>
              </a:ext>
            </a:extLst>
          </p:cNvPr>
          <p:cNvSpPr>
            <a:spLocks noGrp="1"/>
          </p:cNvSpPr>
          <p:nvPr>
            <p:ph type="ftr" sz="quarter" idx="11"/>
          </p:nvPr>
        </p:nvSpPr>
        <p:spPr>
          <a:xfrm>
            <a:off x="804672" y="6227064"/>
            <a:ext cx="10588752" cy="320040"/>
          </a:xfrm>
        </p:spPr>
        <p:txBody>
          <a:bodyPr>
            <a:normAutofit/>
          </a:bodyPr>
          <a:lstStyle/>
          <a:p>
            <a:pPr>
              <a:spcAft>
                <a:spcPts val="600"/>
              </a:spcAft>
            </a:pPr>
            <a:r>
              <a:rPr lang="en-US"/>
              <a:t>Home Loan Arrangers, LLC 8/1/2019</a:t>
            </a:r>
          </a:p>
        </p:txBody>
      </p:sp>
    </p:spTree>
    <p:extLst>
      <p:ext uri="{BB962C8B-B14F-4D97-AF65-F5344CB8AC3E}">
        <p14:creationId xmlns:p14="http://schemas.microsoft.com/office/powerpoint/2010/main" val="2359065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16C05-0353-4FD5-BCFD-A9E9094DAE2E}"/>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FHA 203K  Standard Renovation Loans </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A4874E7-B4F2-494C-8125-38B267B1532E}"/>
              </a:ext>
            </a:extLst>
          </p:cNvPr>
          <p:cNvSpPr>
            <a:spLocks noGrp="1"/>
          </p:cNvSpPr>
          <p:nvPr>
            <p:ph idx="1"/>
          </p:nvPr>
        </p:nvSpPr>
        <p:spPr>
          <a:xfrm>
            <a:off x="4976031" y="963877"/>
            <a:ext cx="6377769" cy="4930246"/>
          </a:xfrm>
        </p:spPr>
        <p:txBody>
          <a:bodyPr anchor="ctr">
            <a:normAutofit fontScale="70000" lnSpcReduction="20000"/>
          </a:bodyPr>
          <a:lstStyle/>
          <a:p>
            <a:r>
              <a:rPr lang="en-US" sz="4800" dirty="0">
                <a:solidFill>
                  <a:srgbClr val="002060"/>
                </a:solidFill>
              </a:rPr>
              <a:t>Prepared By:</a:t>
            </a:r>
            <a:br>
              <a:rPr lang="en-US" sz="4800" dirty="0">
                <a:solidFill>
                  <a:srgbClr val="002060"/>
                </a:solidFill>
              </a:rPr>
            </a:br>
            <a:r>
              <a:rPr lang="en-US" sz="4800" dirty="0">
                <a:solidFill>
                  <a:srgbClr val="002060"/>
                </a:solidFill>
              </a:rPr>
              <a:t>Pam Jackson</a:t>
            </a:r>
            <a:br>
              <a:rPr lang="en-US" sz="4800" dirty="0">
                <a:solidFill>
                  <a:srgbClr val="002060"/>
                </a:solidFill>
              </a:rPr>
            </a:br>
            <a:r>
              <a:rPr lang="en-US" sz="4800" dirty="0">
                <a:solidFill>
                  <a:srgbClr val="002060"/>
                </a:solidFill>
              </a:rPr>
              <a:t>Home Loan Arrangers</a:t>
            </a:r>
            <a:br>
              <a:rPr lang="en-US" sz="4800" dirty="0">
                <a:solidFill>
                  <a:srgbClr val="002060"/>
                </a:solidFill>
              </a:rPr>
            </a:br>
            <a:r>
              <a:rPr lang="en-US" sz="4800" dirty="0">
                <a:solidFill>
                  <a:srgbClr val="002060"/>
                </a:solidFill>
              </a:rPr>
              <a:t>913.538.6535 Office</a:t>
            </a:r>
            <a:br>
              <a:rPr lang="en-US" sz="4800" dirty="0">
                <a:solidFill>
                  <a:srgbClr val="002060"/>
                </a:solidFill>
              </a:rPr>
            </a:br>
            <a:r>
              <a:rPr lang="en-US" sz="4800" dirty="0">
                <a:solidFill>
                  <a:srgbClr val="002060"/>
                </a:solidFill>
              </a:rPr>
              <a:t>913.669.0700 Cell</a:t>
            </a:r>
            <a:br>
              <a:rPr lang="en-US" sz="4800" dirty="0">
                <a:solidFill>
                  <a:srgbClr val="002060"/>
                </a:solidFill>
              </a:rPr>
            </a:br>
            <a:r>
              <a:rPr lang="en-US" sz="4800" dirty="0">
                <a:solidFill>
                  <a:srgbClr val="002060"/>
                </a:solidFill>
              </a:rPr>
              <a:t>888.433.2110 Fax</a:t>
            </a:r>
            <a:br>
              <a:rPr lang="en-US" sz="4800" dirty="0">
                <a:solidFill>
                  <a:srgbClr val="002060"/>
                </a:solidFill>
              </a:rPr>
            </a:br>
            <a:r>
              <a:rPr lang="en-US" sz="4800" dirty="0">
                <a:solidFill>
                  <a:srgbClr val="0070C0"/>
                </a:solidFill>
              </a:rPr>
              <a:t>pam@homeloanarrangers.com </a:t>
            </a:r>
            <a:br>
              <a:rPr lang="en-US" sz="4800" dirty="0"/>
            </a:br>
            <a:r>
              <a:rPr lang="en-US" sz="4800" dirty="0">
                <a:solidFill>
                  <a:srgbClr val="0070C0"/>
                </a:solidFill>
              </a:rPr>
              <a:t>www.homeloanarrangers.com </a:t>
            </a:r>
            <a:br>
              <a:rPr lang="en-US" sz="4800" dirty="0"/>
            </a:br>
            <a:br>
              <a:rPr lang="en-US" sz="4800" dirty="0"/>
            </a:br>
            <a:r>
              <a:rPr lang="en-US" sz="2400" dirty="0">
                <a:solidFill>
                  <a:srgbClr val="002060"/>
                </a:solidFill>
              </a:rPr>
              <a:t>NMLS ID#261014 Kansas License #LO.0000584 Kansas Company License #MC.0025594 Nebraska License #NE261014  Missouri Company License #21-2535 Missouri License #MO261014</a:t>
            </a:r>
          </a:p>
          <a:p>
            <a:pPr marL="0" indent="0" algn="ctr">
              <a:buNone/>
            </a:pPr>
            <a:br>
              <a:rPr lang="en-US" sz="2400" dirty="0">
                <a:solidFill>
                  <a:srgbClr val="002060"/>
                </a:solidFill>
              </a:rPr>
            </a:br>
            <a:r>
              <a:rPr lang="en-US" sz="2400" dirty="0">
                <a:solidFill>
                  <a:srgbClr val="002060"/>
                </a:solidFill>
              </a:rPr>
              <a:t>Home Loan Arrangers, LLC NMLS ID#1848719</a:t>
            </a:r>
            <a:r>
              <a:rPr lang="en-US" sz="2400" b="1" i="1" dirty="0">
                <a:solidFill>
                  <a:srgbClr val="002060"/>
                </a:solidFill>
              </a:rPr>
              <a:t> </a:t>
            </a:r>
            <a:br>
              <a:rPr lang="en-US" sz="2400" dirty="0">
                <a:solidFill>
                  <a:srgbClr val="002060"/>
                </a:solidFill>
              </a:rPr>
            </a:br>
            <a:endParaRPr lang="en-US" sz="2400" dirty="0"/>
          </a:p>
        </p:txBody>
      </p:sp>
      <p:sp>
        <p:nvSpPr>
          <p:cNvPr id="4" name="Footer Placeholder 3">
            <a:extLst>
              <a:ext uri="{FF2B5EF4-FFF2-40B4-BE49-F238E27FC236}">
                <a16:creationId xmlns:a16="http://schemas.microsoft.com/office/drawing/2014/main" id="{46F301CD-4D15-42E4-BF18-D149EBF02467}"/>
              </a:ext>
            </a:extLst>
          </p:cNvPr>
          <p:cNvSpPr>
            <a:spLocks noGrp="1"/>
          </p:cNvSpPr>
          <p:nvPr>
            <p:ph type="ftr" sz="quarter" idx="11"/>
          </p:nvPr>
        </p:nvSpPr>
        <p:spPr>
          <a:xfrm>
            <a:off x="4976031" y="6033479"/>
            <a:ext cx="5259985" cy="365125"/>
          </a:xfrm>
        </p:spPr>
        <p:txBody>
          <a:bodyPr>
            <a:normAutofit/>
          </a:bodyPr>
          <a:lstStyle/>
          <a:p>
            <a:pPr algn="l">
              <a:spcAft>
                <a:spcPts val="600"/>
              </a:spcAft>
            </a:pPr>
            <a:r>
              <a:rPr lang="en-US" sz="1050">
                <a:solidFill>
                  <a:schemeClr val="tx1">
                    <a:alpha val="80000"/>
                  </a:schemeClr>
                </a:solidFill>
              </a:rPr>
              <a:t>Home Loan Arrangers, LLC 8/1/2019</a:t>
            </a:r>
          </a:p>
        </p:txBody>
      </p:sp>
      <p:sp>
        <p:nvSpPr>
          <p:cNvPr id="5" name="Slide Number Placeholder 4">
            <a:extLst>
              <a:ext uri="{FF2B5EF4-FFF2-40B4-BE49-F238E27FC236}">
                <a16:creationId xmlns:a16="http://schemas.microsoft.com/office/drawing/2014/main" id="{01E71EE8-594A-4A1C-A9B7-98F97E71F578}"/>
              </a:ext>
            </a:extLst>
          </p:cNvPr>
          <p:cNvSpPr>
            <a:spLocks noGrp="1"/>
          </p:cNvSpPr>
          <p:nvPr>
            <p:ph type="sldNum" sz="quarter" idx="12"/>
          </p:nvPr>
        </p:nvSpPr>
        <p:spPr>
          <a:xfrm>
            <a:off x="10571516" y="6033479"/>
            <a:ext cx="782283" cy="365125"/>
          </a:xfrm>
        </p:spPr>
        <p:txBody>
          <a:bodyPr>
            <a:normAutofit/>
          </a:bodyPr>
          <a:lstStyle/>
          <a:p>
            <a:pPr>
              <a:spcAft>
                <a:spcPts val="600"/>
              </a:spcAft>
            </a:pPr>
            <a:fld id="{0EC901BB-6BA2-4A46-8EC6-32F3B50C2C3A}" type="slidenum">
              <a:rPr lang="en-US" sz="1050">
                <a:solidFill>
                  <a:schemeClr val="tx1">
                    <a:alpha val="80000"/>
                  </a:schemeClr>
                </a:solidFill>
              </a:rPr>
              <a:pPr>
                <a:spcAft>
                  <a:spcPts val="600"/>
                </a:spcAft>
              </a:pPr>
              <a:t>3</a:t>
            </a:fld>
            <a:endParaRPr lang="en-US" sz="1050">
              <a:solidFill>
                <a:schemeClr val="tx1">
                  <a:alpha val="80000"/>
                </a:schemeClr>
              </a:solidFill>
            </a:endParaRPr>
          </a:p>
        </p:txBody>
      </p:sp>
    </p:spTree>
    <p:extLst>
      <p:ext uri="{BB962C8B-B14F-4D97-AF65-F5344CB8AC3E}">
        <p14:creationId xmlns:p14="http://schemas.microsoft.com/office/powerpoint/2010/main" val="114257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BD31F1-3D95-4529-8065-9B54E91D3A15}"/>
              </a:ext>
            </a:extLst>
          </p:cNvPr>
          <p:cNvSpPr>
            <a:spLocks noGrp="1"/>
          </p:cNvSpPr>
          <p:nvPr>
            <p:ph type="title"/>
          </p:nvPr>
        </p:nvSpPr>
        <p:spPr>
          <a:xfrm>
            <a:off x="6094105" y="802955"/>
            <a:ext cx="4977976" cy="1455996"/>
          </a:xfrm>
        </p:spPr>
        <p:txBody>
          <a:bodyPr>
            <a:normAutofit fontScale="90000"/>
          </a:bodyPr>
          <a:lstStyle/>
          <a:p>
            <a:r>
              <a:rPr lang="en-US" sz="4000" b="1" dirty="0">
                <a:solidFill>
                  <a:srgbClr val="000000"/>
                </a:solidFill>
                <a:latin typeface="Georgia"/>
                <a:ea typeface="Georgia"/>
                <a:cs typeface="Georgia"/>
                <a:sym typeface="Georgia"/>
              </a:rPr>
              <a:t>What is a FHA 203K Streamline Loan?</a:t>
            </a:r>
            <a:endParaRPr lang="en-US" sz="4000" dirty="0">
              <a:solidFill>
                <a:srgbClr val="000000"/>
              </a:solidFill>
            </a:endParaRPr>
          </a:p>
        </p:txBody>
      </p:sp>
      <p:sp>
        <p:nvSpPr>
          <p:cNvPr id="17"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picture containing clipart&#10;&#10;Description automatically generated">
            <a:extLst>
              <a:ext uri="{FF2B5EF4-FFF2-40B4-BE49-F238E27FC236}">
                <a16:creationId xmlns:a16="http://schemas.microsoft.com/office/drawing/2014/main" id="{D1B13F88-3F7E-492E-907F-E8C3DEC629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496" y="377720"/>
            <a:ext cx="2532690" cy="1032071"/>
          </a:xfrm>
          <a:prstGeom prst="rect">
            <a:avLst/>
          </a:prstGeom>
        </p:spPr>
      </p:pic>
      <p:sp>
        <p:nvSpPr>
          <p:cNvPr id="19"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Shape 70" descr="AdobeStock_138715098_HalfScale.jpg">
            <a:extLst>
              <a:ext uri="{FF2B5EF4-FFF2-40B4-BE49-F238E27FC236}">
                <a16:creationId xmlns:a16="http://schemas.microsoft.com/office/drawing/2014/main" id="{7C6EEBFD-C5D8-4FF3-986E-1B0912EA6E09}"/>
              </a:ext>
            </a:extLst>
          </p:cNvPr>
          <p:cNvPicPr preferRelativeResize="0"/>
          <p:nvPr/>
        </p:nvPicPr>
        <p:blipFill rotWithShape="1">
          <a:blip r:embed="rId4"/>
          <a:srcRect l="34850" r="8830"/>
          <a:stretch/>
        </p:blipFill>
        <p:spPr>
          <a:xfrm>
            <a:off x="1074704" y="3875314"/>
            <a:ext cx="2253161" cy="2670429"/>
          </a:xfrm>
          <a:prstGeom prst="rect">
            <a:avLst/>
          </a:prstGeom>
          <a:noFill/>
        </p:spPr>
      </p:pic>
      <p:sp>
        <p:nvSpPr>
          <p:cNvPr id="3" name="Content Placeholder 2">
            <a:extLst>
              <a:ext uri="{FF2B5EF4-FFF2-40B4-BE49-F238E27FC236}">
                <a16:creationId xmlns:a16="http://schemas.microsoft.com/office/drawing/2014/main" id="{9EA41BD1-AF4D-4506-966F-E2F3A4579794}"/>
              </a:ext>
            </a:extLst>
          </p:cNvPr>
          <p:cNvSpPr>
            <a:spLocks noGrp="1"/>
          </p:cNvSpPr>
          <p:nvPr>
            <p:ph idx="1"/>
          </p:nvPr>
        </p:nvSpPr>
        <p:spPr>
          <a:xfrm>
            <a:off x="6090574" y="2421682"/>
            <a:ext cx="4977578" cy="3639289"/>
          </a:xfrm>
        </p:spPr>
        <p:txBody>
          <a:bodyPr anchor="ctr">
            <a:normAutofit/>
          </a:bodyPr>
          <a:lstStyle/>
          <a:p>
            <a:pPr marL="0" indent="0">
              <a:buNone/>
            </a:pPr>
            <a:r>
              <a:rPr lang="en-US" sz="2000" dirty="0">
                <a:solidFill>
                  <a:srgbClr val="123D64"/>
                </a:solidFill>
                <a:highlight>
                  <a:srgbClr val="FFFFFF"/>
                </a:highlight>
                <a:latin typeface="Open Sans"/>
                <a:ea typeface="Open Sans"/>
                <a:cs typeface="Open Sans"/>
                <a:sym typeface="Open Sans"/>
              </a:rPr>
              <a:t>A </a:t>
            </a:r>
            <a:r>
              <a:rPr lang="en-US" sz="2000" b="1" dirty="0">
                <a:solidFill>
                  <a:srgbClr val="123D64"/>
                </a:solidFill>
                <a:highlight>
                  <a:srgbClr val="FFFFFF"/>
                </a:highlight>
                <a:latin typeface="Open Sans"/>
                <a:ea typeface="Open Sans"/>
                <a:cs typeface="Open Sans"/>
                <a:sym typeface="Open Sans"/>
              </a:rPr>
              <a:t>203k loan</a:t>
            </a:r>
            <a:r>
              <a:rPr lang="en-US" sz="2000" dirty="0">
                <a:solidFill>
                  <a:srgbClr val="123D64"/>
                </a:solidFill>
                <a:highlight>
                  <a:srgbClr val="FFFFFF"/>
                </a:highlight>
                <a:latin typeface="Open Sans"/>
                <a:ea typeface="Open Sans"/>
                <a:cs typeface="Open Sans"/>
                <a:sym typeface="Open Sans"/>
              </a:rPr>
              <a:t> allows you to borrow money, using only one loan, for both home improvement (the home improvement portion establishes an escrow account for repairs) and a home purchase. </a:t>
            </a:r>
            <a:r>
              <a:rPr lang="en-US" sz="2000" b="1" dirty="0">
                <a:solidFill>
                  <a:srgbClr val="123D64"/>
                </a:solidFill>
                <a:highlight>
                  <a:srgbClr val="FFFFFF"/>
                </a:highlight>
                <a:latin typeface="Open Sans"/>
                <a:ea typeface="Open Sans"/>
                <a:cs typeface="Open Sans"/>
                <a:sym typeface="Open Sans"/>
              </a:rPr>
              <a:t>203k loans</a:t>
            </a:r>
            <a:r>
              <a:rPr lang="en-US" sz="2000" dirty="0">
                <a:solidFill>
                  <a:srgbClr val="123D64"/>
                </a:solidFill>
                <a:highlight>
                  <a:srgbClr val="FFFFFF"/>
                </a:highlight>
                <a:latin typeface="Open Sans"/>
                <a:ea typeface="Open Sans"/>
                <a:cs typeface="Open Sans"/>
                <a:sym typeface="Open Sans"/>
              </a:rPr>
              <a:t> are guaranteed by the FHA, which means lenders take less risk when offering this loan which normally translates to lower interest rates and costs. </a:t>
            </a:r>
          </a:p>
          <a:p>
            <a:pPr marL="0" indent="0">
              <a:buNone/>
            </a:pPr>
            <a:br>
              <a:rPr lang="en-US" sz="1100" b="1" dirty="0">
                <a:solidFill>
                  <a:srgbClr val="000000"/>
                </a:solidFill>
                <a:latin typeface="Georgia"/>
                <a:ea typeface="Georgia"/>
                <a:cs typeface="Georgia"/>
                <a:sym typeface="Georgia"/>
              </a:rPr>
            </a:br>
            <a:br>
              <a:rPr lang="en-US" sz="1100" b="1" dirty="0">
                <a:solidFill>
                  <a:srgbClr val="000000"/>
                </a:solidFill>
                <a:latin typeface="Georgia"/>
                <a:ea typeface="Georgia"/>
                <a:cs typeface="Georgia"/>
                <a:sym typeface="Georgia"/>
              </a:rPr>
            </a:br>
            <a:endParaRPr lang="en-US" sz="1100" dirty="0">
              <a:solidFill>
                <a:srgbClr val="000000"/>
              </a:solidFill>
            </a:endParaRPr>
          </a:p>
        </p:txBody>
      </p:sp>
      <p:sp>
        <p:nvSpPr>
          <p:cNvPr id="4" name="Footer Placeholder 3">
            <a:extLst>
              <a:ext uri="{FF2B5EF4-FFF2-40B4-BE49-F238E27FC236}">
                <a16:creationId xmlns:a16="http://schemas.microsoft.com/office/drawing/2014/main" id="{9A68E895-A956-41DE-AF11-2CC27B853DDA}"/>
              </a:ext>
            </a:extLst>
          </p:cNvPr>
          <p:cNvSpPr>
            <a:spLocks noGrp="1"/>
          </p:cNvSpPr>
          <p:nvPr>
            <p:ph type="ftr" sz="quarter" idx="11"/>
          </p:nvPr>
        </p:nvSpPr>
        <p:spPr>
          <a:xfrm>
            <a:off x="6930521" y="6223702"/>
            <a:ext cx="3895408" cy="314067"/>
          </a:xfrm>
        </p:spPr>
        <p:txBody>
          <a:bodyPr>
            <a:normAutofit/>
          </a:bodyPr>
          <a:lstStyle/>
          <a:p>
            <a:pPr algn="r">
              <a:spcAft>
                <a:spcPts val="600"/>
              </a:spcAft>
            </a:pPr>
            <a:r>
              <a:rPr lang="en-US" sz="1100">
                <a:solidFill>
                  <a:srgbClr val="898989"/>
                </a:solidFill>
              </a:rPr>
              <a:t>Home Loan Arrangers, LLC 8/1/2019</a:t>
            </a:r>
          </a:p>
        </p:txBody>
      </p:sp>
      <p:sp>
        <p:nvSpPr>
          <p:cNvPr id="5" name="Slide Number Placeholder 4">
            <a:extLst>
              <a:ext uri="{FF2B5EF4-FFF2-40B4-BE49-F238E27FC236}">
                <a16:creationId xmlns:a16="http://schemas.microsoft.com/office/drawing/2014/main" id="{F851414F-CD89-4AC4-929C-3E2CC02C3C25}"/>
              </a:ext>
            </a:extLst>
          </p:cNvPr>
          <p:cNvSpPr>
            <a:spLocks noGrp="1"/>
          </p:cNvSpPr>
          <p:nvPr>
            <p:ph type="sldNum" sz="quarter" idx="12"/>
          </p:nvPr>
        </p:nvSpPr>
        <p:spPr>
          <a:xfrm>
            <a:off x="10825930" y="6223702"/>
            <a:ext cx="570728" cy="314067"/>
          </a:xfrm>
        </p:spPr>
        <p:txBody>
          <a:bodyPr>
            <a:normAutofit/>
          </a:bodyPr>
          <a:lstStyle/>
          <a:p>
            <a:pPr>
              <a:spcAft>
                <a:spcPts val="600"/>
              </a:spcAft>
            </a:pPr>
            <a:fld id="{0EC901BB-6BA2-4A46-8EC6-32F3B50C2C3A}" type="slidenum">
              <a:rPr lang="en-US" sz="1100">
                <a:solidFill>
                  <a:srgbClr val="898989"/>
                </a:solidFill>
              </a:rPr>
              <a:pPr>
                <a:spcAft>
                  <a:spcPts val="600"/>
                </a:spcAft>
              </a:pPr>
              <a:t>4</a:t>
            </a:fld>
            <a:endParaRPr lang="en-US" sz="1100">
              <a:solidFill>
                <a:srgbClr val="898989"/>
              </a:solidFill>
            </a:endParaRPr>
          </a:p>
        </p:txBody>
      </p:sp>
    </p:spTree>
    <p:extLst>
      <p:ext uri="{BB962C8B-B14F-4D97-AF65-F5344CB8AC3E}">
        <p14:creationId xmlns:p14="http://schemas.microsoft.com/office/powerpoint/2010/main" val="2045676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31F1-3D95-4529-8065-9B54E91D3A15}"/>
              </a:ext>
            </a:extLst>
          </p:cNvPr>
          <p:cNvSpPr>
            <a:spLocks noGrp="1"/>
          </p:cNvSpPr>
          <p:nvPr>
            <p:ph type="title"/>
          </p:nvPr>
        </p:nvSpPr>
        <p:spPr>
          <a:xfrm>
            <a:off x="1136428" y="627564"/>
            <a:ext cx="7474172" cy="1325563"/>
          </a:xfrm>
        </p:spPr>
        <p:txBody>
          <a:bodyPr>
            <a:normAutofit/>
          </a:bodyPr>
          <a:lstStyle/>
          <a:p>
            <a:r>
              <a:rPr lang="en-US" sz="2800" b="1" dirty="0">
                <a:solidFill>
                  <a:schemeClr val="accent5">
                    <a:lumMod val="50000"/>
                  </a:schemeClr>
                </a:solidFill>
                <a:latin typeface="Georgia"/>
                <a:ea typeface="Georgia"/>
                <a:cs typeface="Georgia"/>
                <a:sym typeface="Georgia"/>
              </a:rPr>
              <a:t>How do you and I choose the right renovation loan for you and turn a fixer upper into your new home?</a:t>
            </a:r>
            <a:endParaRPr lang="en-US" sz="2800" dirty="0">
              <a:solidFill>
                <a:schemeClr val="accent5">
                  <a:lumMod val="50000"/>
                </a:schemeClr>
              </a:solidFill>
            </a:endParaRPr>
          </a:p>
        </p:txBody>
      </p:sp>
      <p:sp>
        <p:nvSpPr>
          <p:cNvPr id="3" name="Content Placeholder 2">
            <a:extLst>
              <a:ext uri="{FF2B5EF4-FFF2-40B4-BE49-F238E27FC236}">
                <a16:creationId xmlns:a16="http://schemas.microsoft.com/office/drawing/2014/main" id="{9EA41BD1-AF4D-4506-966F-E2F3A4579794}"/>
              </a:ext>
            </a:extLst>
          </p:cNvPr>
          <p:cNvSpPr>
            <a:spLocks noGrp="1"/>
          </p:cNvSpPr>
          <p:nvPr>
            <p:ph idx="1"/>
          </p:nvPr>
        </p:nvSpPr>
        <p:spPr>
          <a:xfrm>
            <a:off x="1136429" y="2278173"/>
            <a:ext cx="6467867" cy="3450613"/>
          </a:xfrm>
        </p:spPr>
        <p:txBody>
          <a:bodyPr anchor="ctr">
            <a:normAutofit/>
          </a:bodyPr>
          <a:lstStyle/>
          <a:p>
            <a:pPr marL="0" indent="0">
              <a:buNone/>
            </a:pPr>
            <a:r>
              <a:rPr lang="en-US" sz="1100" b="1" dirty="0">
                <a:latin typeface="Georgia"/>
                <a:ea typeface="Georgia"/>
                <a:cs typeface="Georgia"/>
                <a:sym typeface="Georgia"/>
              </a:rPr>
              <a:t>1. APPLY FOR PREAPPROVAL FOR </a:t>
            </a:r>
            <a:r>
              <a:rPr lang="en-US" sz="1100" b="1" u="sng" dirty="0">
                <a:latin typeface="Georgia"/>
                <a:ea typeface="Georgia"/>
                <a:cs typeface="Georgia"/>
                <a:sym typeface="Georgia"/>
              </a:rPr>
              <a:t>RENOVATION</a:t>
            </a:r>
            <a:r>
              <a:rPr lang="en-US" sz="1100" b="1" dirty="0">
                <a:latin typeface="Georgia"/>
                <a:ea typeface="Georgia"/>
                <a:cs typeface="Georgia"/>
                <a:sym typeface="Georgia"/>
              </a:rPr>
              <a:t> LOAN - if you have been pre-approved for another loan type it’s important to have the information updated as some pre-approval guidelines may differ from Non-Renovation loans</a:t>
            </a:r>
            <a:br>
              <a:rPr lang="en-US" sz="1100" b="1" dirty="0">
                <a:latin typeface="Georgia"/>
                <a:ea typeface="Georgia"/>
                <a:cs typeface="Georgia"/>
                <a:sym typeface="Georgia"/>
              </a:rPr>
            </a:br>
            <a:br>
              <a:rPr lang="en-US" sz="1100" b="1" dirty="0">
                <a:latin typeface="Georgia"/>
                <a:ea typeface="Georgia"/>
                <a:cs typeface="Georgia"/>
                <a:sym typeface="Georgia"/>
              </a:rPr>
            </a:br>
            <a:r>
              <a:rPr lang="en-US" sz="1100" b="1" dirty="0">
                <a:latin typeface="Georgia"/>
                <a:ea typeface="Georgia"/>
                <a:cs typeface="Georgia"/>
                <a:sym typeface="Georgia"/>
              </a:rPr>
              <a:t>2. You and I will speak with your real estate agent and/or contractor and review the list of repairs that we think will be required and list of improvements/repairs that you would like to make to determine a ‘ballpark’ figure for improvements </a:t>
            </a:r>
            <a:br>
              <a:rPr lang="en-US" sz="1100" b="1" dirty="0">
                <a:latin typeface="Georgia"/>
                <a:ea typeface="Georgia"/>
                <a:cs typeface="Georgia"/>
                <a:sym typeface="Georgia"/>
              </a:rPr>
            </a:br>
            <a:br>
              <a:rPr lang="en-US" sz="1100" b="1" dirty="0">
                <a:latin typeface="Georgia"/>
                <a:ea typeface="Georgia"/>
                <a:cs typeface="Georgia"/>
                <a:sym typeface="Georgia"/>
              </a:rPr>
            </a:br>
            <a:r>
              <a:rPr lang="en-US" sz="1100" b="1" dirty="0">
                <a:latin typeface="Georgia"/>
                <a:ea typeface="Georgia"/>
                <a:cs typeface="Georgia"/>
                <a:sym typeface="Georgia"/>
              </a:rPr>
              <a:t>3. The total cost of the purchase price and expected repair amount will be used to determine total loan amount for preapproval, expected payment and estimated closing costs. The down payment (3.5% for FHA loans) will be determined on the combination of the two figures.</a:t>
            </a:r>
            <a:br>
              <a:rPr lang="en-US" sz="1100" b="1" dirty="0">
                <a:latin typeface="Georgia"/>
                <a:ea typeface="Georgia"/>
                <a:cs typeface="Georgia"/>
                <a:sym typeface="Georgia"/>
              </a:rPr>
            </a:br>
            <a:br>
              <a:rPr lang="en-US" sz="1100" b="1" dirty="0">
                <a:latin typeface="Georgia"/>
                <a:ea typeface="Georgia"/>
                <a:cs typeface="Georgia"/>
                <a:sym typeface="Georgia"/>
              </a:rPr>
            </a:br>
            <a:r>
              <a:rPr lang="en-US" sz="1100" b="1" dirty="0">
                <a:latin typeface="Georgia"/>
                <a:ea typeface="Georgia"/>
                <a:cs typeface="Georgia"/>
                <a:sym typeface="Georgia"/>
              </a:rPr>
              <a:t>4. Choosing the right loan is based on several factors – down payment, credit score, property type, and type of improvements. My job is to help you choose the best option.</a:t>
            </a:r>
            <a:br>
              <a:rPr lang="en-US" sz="1100" b="1" dirty="0">
                <a:latin typeface="Georgia"/>
                <a:ea typeface="Georgia"/>
                <a:cs typeface="Georgia"/>
                <a:sym typeface="Georgia"/>
              </a:rPr>
            </a:br>
            <a:br>
              <a:rPr lang="en-US" sz="1100" b="1" dirty="0">
                <a:latin typeface="Georgia"/>
                <a:ea typeface="Georgia"/>
                <a:cs typeface="Georgia"/>
                <a:sym typeface="Georgia"/>
              </a:rPr>
            </a:br>
            <a:br>
              <a:rPr lang="en-US" sz="1100" b="1" dirty="0">
                <a:latin typeface="Georgia"/>
                <a:ea typeface="Georgia"/>
                <a:cs typeface="Georgia"/>
                <a:sym typeface="Georgia"/>
              </a:rPr>
            </a:br>
            <a:endParaRPr lang="en-US" sz="1100" dirty="0"/>
          </a:p>
        </p:txBody>
      </p:sp>
      <p:sp>
        <p:nvSpPr>
          <p:cNvPr id="4" name="Footer Placeholder 3">
            <a:extLst>
              <a:ext uri="{FF2B5EF4-FFF2-40B4-BE49-F238E27FC236}">
                <a16:creationId xmlns:a16="http://schemas.microsoft.com/office/drawing/2014/main" id="{9A68E895-A956-41DE-AF11-2CC27B853DDA}"/>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a:solidFill>
                  <a:schemeClr val="tx1">
                    <a:lumMod val="75000"/>
                    <a:lumOff val="25000"/>
                  </a:schemeClr>
                </a:solidFill>
              </a:rPr>
              <a:t>Home Loan Arrangers, LLC 8/1/2019</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15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E5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clipart&#10;&#10;Description automatically generated">
            <a:extLst>
              <a:ext uri="{FF2B5EF4-FFF2-40B4-BE49-F238E27FC236}">
                <a16:creationId xmlns:a16="http://schemas.microsoft.com/office/drawing/2014/main" id="{D1B13F88-3F7E-492E-907F-E8C3DEC629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3131100"/>
            <a:ext cx="1462088" cy="595800"/>
          </a:xfrm>
          <a:prstGeom prst="rect">
            <a:avLst/>
          </a:prstGeom>
        </p:spPr>
      </p:pic>
      <p:sp>
        <p:nvSpPr>
          <p:cNvPr id="5" name="Slide Number Placeholder 4">
            <a:extLst>
              <a:ext uri="{FF2B5EF4-FFF2-40B4-BE49-F238E27FC236}">
                <a16:creationId xmlns:a16="http://schemas.microsoft.com/office/drawing/2014/main" id="{F851414F-CD89-4AC4-929C-3E2CC02C3C25}"/>
              </a:ext>
            </a:extLst>
          </p:cNvPr>
          <p:cNvSpPr>
            <a:spLocks noGrp="1"/>
          </p:cNvSpPr>
          <p:nvPr>
            <p:ph type="sldNum" sz="quarter" idx="12"/>
          </p:nvPr>
        </p:nvSpPr>
        <p:spPr>
          <a:xfrm>
            <a:off x="10341428" y="6356350"/>
            <a:ext cx="1012371" cy="365125"/>
          </a:xfrm>
        </p:spPr>
        <p:txBody>
          <a:bodyPr>
            <a:normAutofit/>
          </a:bodyPr>
          <a:lstStyle/>
          <a:p>
            <a:pPr>
              <a:spcAft>
                <a:spcPts val="600"/>
              </a:spcAft>
            </a:pPr>
            <a:fld id="{0EC901BB-6BA2-4A46-8EC6-32F3B50C2C3A}" type="slidenum">
              <a:rPr lang="en-US">
                <a:solidFill>
                  <a:srgbClr val="FFFFFF"/>
                </a:solidFill>
              </a:rPr>
              <a:pPr>
                <a:spcAft>
                  <a:spcPts val="600"/>
                </a:spcAft>
              </a:pPr>
              <a:t>5</a:t>
            </a:fld>
            <a:endParaRPr lang="en-US">
              <a:solidFill>
                <a:srgbClr val="FFFFFF"/>
              </a:solidFill>
            </a:endParaRPr>
          </a:p>
        </p:txBody>
      </p:sp>
    </p:spTree>
    <p:extLst>
      <p:ext uri="{BB962C8B-B14F-4D97-AF65-F5344CB8AC3E}">
        <p14:creationId xmlns:p14="http://schemas.microsoft.com/office/powerpoint/2010/main" val="49324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31F1-3D95-4529-8065-9B54E91D3A15}"/>
              </a:ext>
            </a:extLst>
          </p:cNvPr>
          <p:cNvSpPr>
            <a:spLocks noGrp="1"/>
          </p:cNvSpPr>
          <p:nvPr>
            <p:ph type="title"/>
          </p:nvPr>
        </p:nvSpPr>
        <p:spPr>
          <a:xfrm>
            <a:off x="1571811" y="1573586"/>
            <a:ext cx="9122584" cy="1325563"/>
          </a:xfrm>
        </p:spPr>
        <p:txBody>
          <a:bodyPr>
            <a:normAutofit/>
          </a:bodyPr>
          <a:lstStyle/>
          <a:p>
            <a:pPr lvl="0">
              <a:spcBef>
                <a:spcPts val="0"/>
              </a:spcBef>
            </a:pPr>
            <a:r>
              <a:rPr lang="en-US" sz="2400" b="1">
                <a:latin typeface="Georgia"/>
                <a:ea typeface="Georgia"/>
                <a:cs typeface="Georgia"/>
                <a:sym typeface="Georgia"/>
              </a:rPr>
              <a:t>What’s next when we have a contract on your home?</a:t>
            </a:r>
            <a:br>
              <a:rPr lang="en-US" sz="2400" b="1">
                <a:latin typeface="Georgia"/>
                <a:ea typeface="Georgia"/>
                <a:cs typeface="Georgia"/>
                <a:sym typeface="Georgia"/>
              </a:rPr>
            </a:br>
            <a:br>
              <a:rPr lang="en-US" sz="2400" b="1">
                <a:latin typeface="Georgia"/>
                <a:ea typeface="Georgia"/>
                <a:cs typeface="Georgia"/>
                <a:sym typeface="Georgia"/>
              </a:rPr>
            </a:br>
            <a:endParaRPr lang="en-US" sz="2400"/>
          </a:p>
        </p:txBody>
      </p:sp>
      <p:sp>
        <p:nvSpPr>
          <p:cNvPr id="3" name="Content Placeholder 2">
            <a:extLst>
              <a:ext uri="{FF2B5EF4-FFF2-40B4-BE49-F238E27FC236}">
                <a16:creationId xmlns:a16="http://schemas.microsoft.com/office/drawing/2014/main" id="{9EA41BD1-AF4D-4506-966F-E2F3A4579794}"/>
              </a:ext>
            </a:extLst>
          </p:cNvPr>
          <p:cNvSpPr>
            <a:spLocks noGrp="1"/>
          </p:cNvSpPr>
          <p:nvPr>
            <p:ph idx="1"/>
          </p:nvPr>
        </p:nvSpPr>
        <p:spPr>
          <a:xfrm>
            <a:off x="1571811" y="2313992"/>
            <a:ext cx="6066118" cy="3780148"/>
          </a:xfrm>
        </p:spPr>
        <p:txBody>
          <a:bodyPr>
            <a:noAutofit/>
          </a:bodyPr>
          <a:lstStyle/>
          <a:p>
            <a:pPr marL="0" indent="0">
              <a:buNone/>
            </a:pPr>
            <a:br>
              <a:rPr lang="en-US" sz="1200" b="1" dirty="0">
                <a:latin typeface="Georgia"/>
                <a:ea typeface="Georgia"/>
                <a:cs typeface="Georgia"/>
                <a:sym typeface="Georgia"/>
              </a:rPr>
            </a:br>
            <a:r>
              <a:rPr lang="en-US" sz="1200" b="1" dirty="0">
                <a:latin typeface="Georgia"/>
                <a:ea typeface="Georgia"/>
                <a:cs typeface="Georgia"/>
                <a:sym typeface="Georgia"/>
              </a:rPr>
              <a:t>1. Identify the contractor of your choice, ensure they have proper license for your area if required by City, County or State or locality and possess liability insurance</a:t>
            </a:r>
            <a:br>
              <a:rPr lang="en-US" sz="1200" b="1" dirty="0">
                <a:latin typeface="Georgia"/>
                <a:ea typeface="Georgia"/>
                <a:cs typeface="Georgia"/>
                <a:sym typeface="Georgia"/>
              </a:rPr>
            </a:br>
            <a:br>
              <a:rPr lang="en-US" sz="1200" b="1" dirty="0">
                <a:latin typeface="Georgia"/>
                <a:ea typeface="Georgia"/>
                <a:cs typeface="Georgia"/>
                <a:sym typeface="Georgia"/>
              </a:rPr>
            </a:br>
            <a:r>
              <a:rPr lang="en-US" sz="1200" b="1" dirty="0">
                <a:latin typeface="Georgia"/>
                <a:ea typeface="Georgia"/>
                <a:cs typeface="Georgia"/>
                <a:sym typeface="Georgia"/>
              </a:rPr>
              <a:t>2. Have contractor prepare complete bid itemizing each item to be completed with labor and materials separated for each line item. PLEASE SEE THE SAMPLE BID PROVIDED IN THIS PRESENTATION TO ENSURE IT IS COMPLETED PROPERLY</a:t>
            </a:r>
            <a:br>
              <a:rPr lang="en-US" sz="1200" b="1" dirty="0">
                <a:latin typeface="Georgia"/>
                <a:ea typeface="Georgia"/>
                <a:cs typeface="Georgia"/>
                <a:sym typeface="Georgia"/>
              </a:rPr>
            </a:br>
            <a:br>
              <a:rPr lang="en-US" sz="1200" b="1" dirty="0">
                <a:latin typeface="Georgia"/>
                <a:ea typeface="Georgia"/>
                <a:cs typeface="Georgia"/>
                <a:sym typeface="Georgia"/>
              </a:rPr>
            </a:br>
            <a:r>
              <a:rPr lang="en-US" sz="1200" b="1" dirty="0">
                <a:latin typeface="Georgia"/>
                <a:ea typeface="Georgia"/>
                <a:cs typeface="Georgia"/>
                <a:sym typeface="Georgia"/>
              </a:rPr>
              <a:t>3. Sign initial loan documents provided and provide documents needed for your loan processing from the checklist I will provide</a:t>
            </a:r>
            <a:br>
              <a:rPr lang="en-US" sz="1200" b="1" dirty="0">
                <a:latin typeface="Georgia"/>
                <a:ea typeface="Georgia"/>
                <a:cs typeface="Georgia"/>
                <a:sym typeface="Georgia"/>
              </a:rPr>
            </a:br>
            <a:br>
              <a:rPr lang="en-US" sz="1200" b="1" dirty="0">
                <a:latin typeface="Georgia"/>
                <a:ea typeface="Georgia"/>
                <a:cs typeface="Georgia"/>
                <a:sym typeface="Georgia"/>
              </a:rPr>
            </a:br>
            <a:r>
              <a:rPr lang="en-US" sz="1200" b="1" dirty="0">
                <a:latin typeface="Georgia"/>
                <a:ea typeface="Georgia"/>
                <a:cs typeface="Georgia"/>
                <a:sym typeface="Georgia"/>
              </a:rPr>
              <a:t>4. Appraisal is ordered with the contractors bid to provide a future value of the property with the repairs and improvements</a:t>
            </a:r>
            <a:br>
              <a:rPr lang="en-US" sz="1200" b="1" dirty="0">
                <a:latin typeface="Georgia"/>
                <a:ea typeface="Georgia"/>
                <a:cs typeface="Georgia"/>
                <a:sym typeface="Georgia"/>
              </a:rPr>
            </a:br>
            <a:br>
              <a:rPr lang="en-US" sz="1200" b="1" dirty="0">
                <a:latin typeface="Georgia"/>
                <a:ea typeface="Georgia"/>
                <a:cs typeface="Georgia"/>
                <a:sym typeface="Georgia"/>
              </a:rPr>
            </a:br>
            <a:r>
              <a:rPr lang="en-US" sz="1200" b="1" dirty="0">
                <a:latin typeface="Georgia"/>
                <a:ea typeface="Georgia"/>
                <a:cs typeface="Georgia"/>
                <a:sym typeface="Georgia"/>
              </a:rPr>
              <a:t>5. After receiving your appraisal you may need to contact your contractor with any additional requirements that the property appraiser has identified </a:t>
            </a:r>
            <a:br>
              <a:rPr lang="en-US" sz="1200" b="1" dirty="0">
                <a:latin typeface="Georgia"/>
                <a:ea typeface="Georgia"/>
                <a:cs typeface="Georgia"/>
                <a:sym typeface="Georgia"/>
              </a:rPr>
            </a:br>
            <a:br>
              <a:rPr lang="en-US" sz="1200" b="1" dirty="0">
                <a:latin typeface="Georgia"/>
                <a:ea typeface="Georgia"/>
                <a:cs typeface="Georgia"/>
                <a:sym typeface="Georgia"/>
              </a:rPr>
            </a:br>
            <a:r>
              <a:rPr lang="en-US" sz="1200" b="1" dirty="0">
                <a:latin typeface="Georgia"/>
                <a:ea typeface="Georgia"/>
                <a:cs typeface="Georgia"/>
                <a:sym typeface="Georgia"/>
              </a:rPr>
              <a:t>6. If additional requirements are required the contractor will need to provide an updated bid with the new items included</a:t>
            </a:r>
            <a:br>
              <a:rPr lang="en-US" sz="1200" b="1" dirty="0">
                <a:latin typeface="Georgia"/>
                <a:ea typeface="Georgia"/>
                <a:cs typeface="Georgia"/>
                <a:sym typeface="Georgia"/>
              </a:rPr>
            </a:br>
            <a:br>
              <a:rPr lang="en-US" sz="1200" b="1" dirty="0">
                <a:latin typeface="Georgia"/>
                <a:ea typeface="Georgia"/>
                <a:cs typeface="Georgia"/>
                <a:sym typeface="Georgia"/>
              </a:rPr>
            </a:br>
            <a:endParaRPr lang="en-US" sz="1200" dirty="0"/>
          </a:p>
        </p:txBody>
      </p:sp>
      <p:sp>
        <p:nvSpPr>
          <p:cNvPr id="19"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21"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7" name="Picture 6" descr="A picture containing clipart&#10;&#10;Description automatically generated">
            <a:extLst>
              <a:ext uri="{FF2B5EF4-FFF2-40B4-BE49-F238E27FC236}">
                <a16:creationId xmlns:a16="http://schemas.microsoft.com/office/drawing/2014/main" id="{D1B13F88-3F7E-492E-907F-E8C3DEC629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1962" y="3770810"/>
            <a:ext cx="2542433" cy="1036041"/>
          </a:xfrm>
          <a:prstGeom prst="rect">
            <a:avLst/>
          </a:prstGeom>
        </p:spPr>
      </p:pic>
      <p:sp>
        <p:nvSpPr>
          <p:cNvPr id="4" name="Footer Placeholder 3">
            <a:extLst>
              <a:ext uri="{FF2B5EF4-FFF2-40B4-BE49-F238E27FC236}">
                <a16:creationId xmlns:a16="http://schemas.microsoft.com/office/drawing/2014/main" id="{9A68E895-A956-41DE-AF11-2CC27B853DDA}"/>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prstClr val="black">
                    <a:tint val="75000"/>
                  </a:prstClr>
                </a:solidFill>
              </a:rPr>
              <a:t>Home Loan Arrangers, LLC 8/1/2019</a:t>
            </a:r>
          </a:p>
        </p:txBody>
      </p:sp>
      <p:sp>
        <p:nvSpPr>
          <p:cNvPr id="5" name="Slide Number Placeholder 4">
            <a:extLst>
              <a:ext uri="{FF2B5EF4-FFF2-40B4-BE49-F238E27FC236}">
                <a16:creationId xmlns:a16="http://schemas.microsoft.com/office/drawing/2014/main" id="{F851414F-CD89-4AC4-929C-3E2CC02C3C25}"/>
              </a:ext>
            </a:extLst>
          </p:cNvPr>
          <p:cNvSpPr>
            <a:spLocks noGrp="1"/>
          </p:cNvSpPr>
          <p:nvPr>
            <p:ph type="sldNum" sz="quarter" idx="12"/>
          </p:nvPr>
        </p:nvSpPr>
        <p:spPr>
          <a:xfrm>
            <a:off x="8610600" y="6356350"/>
            <a:ext cx="2743200" cy="365125"/>
          </a:xfrm>
        </p:spPr>
        <p:txBody>
          <a:bodyPr>
            <a:normAutofit/>
          </a:bodyPr>
          <a:lstStyle/>
          <a:p>
            <a:pPr>
              <a:spcAft>
                <a:spcPts val="600"/>
              </a:spcAft>
            </a:pPr>
            <a:fld id="{0EC901BB-6BA2-4A46-8EC6-32F3B50C2C3A}" type="slidenum">
              <a:rPr lang="en-US">
                <a:solidFill>
                  <a:prstClr val="black">
                    <a:tint val="75000"/>
                  </a:prstClr>
                </a:solidFill>
              </a:rPr>
              <a:pPr>
                <a:spcAft>
                  <a:spcPts val="600"/>
                </a:spcAft>
              </a:pPr>
              <a:t>6</a:t>
            </a:fld>
            <a:endParaRPr lang="en-US">
              <a:solidFill>
                <a:prstClr val="black">
                  <a:tint val="75000"/>
                </a:prstClr>
              </a:solidFill>
            </a:endParaRPr>
          </a:p>
        </p:txBody>
      </p:sp>
    </p:spTree>
    <p:extLst>
      <p:ext uri="{BB962C8B-B14F-4D97-AF65-F5344CB8AC3E}">
        <p14:creationId xmlns:p14="http://schemas.microsoft.com/office/powerpoint/2010/main" val="1282292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DBD31F1-3D95-4529-8065-9B54E91D3A15}"/>
              </a:ext>
            </a:extLst>
          </p:cNvPr>
          <p:cNvSpPr>
            <a:spLocks noGrp="1"/>
          </p:cNvSpPr>
          <p:nvPr>
            <p:ph type="title"/>
          </p:nvPr>
        </p:nvSpPr>
        <p:spPr>
          <a:xfrm>
            <a:off x="804672" y="802955"/>
            <a:ext cx="4977976" cy="1454051"/>
          </a:xfrm>
        </p:spPr>
        <p:txBody>
          <a:bodyPr>
            <a:normAutofit/>
          </a:bodyPr>
          <a:lstStyle/>
          <a:p>
            <a:r>
              <a:rPr lang="en-US" sz="3400" b="1">
                <a:solidFill>
                  <a:srgbClr val="000000"/>
                </a:solidFill>
                <a:latin typeface="Georgia"/>
                <a:ea typeface="Georgia"/>
                <a:cs typeface="Georgia"/>
                <a:sym typeface="Georgia"/>
              </a:rPr>
              <a:t>What do I need to do for a 203K Loan?</a:t>
            </a:r>
            <a:endParaRPr lang="en-US" sz="3400">
              <a:solidFill>
                <a:srgbClr val="000000"/>
              </a:solidFill>
            </a:endParaRPr>
          </a:p>
        </p:txBody>
      </p:sp>
      <p:sp>
        <p:nvSpPr>
          <p:cNvPr id="28"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EA41BD1-AF4D-4506-966F-E2F3A4579794}"/>
              </a:ext>
            </a:extLst>
          </p:cNvPr>
          <p:cNvSpPr>
            <a:spLocks noGrp="1"/>
          </p:cNvSpPr>
          <p:nvPr>
            <p:ph idx="1"/>
          </p:nvPr>
        </p:nvSpPr>
        <p:spPr>
          <a:xfrm>
            <a:off x="804672" y="2421682"/>
            <a:ext cx="4977578" cy="3639289"/>
          </a:xfrm>
        </p:spPr>
        <p:txBody>
          <a:bodyPr anchor="ctr">
            <a:normAutofit fontScale="62500" lnSpcReduction="20000"/>
          </a:bodyPr>
          <a:lstStyle/>
          <a:p>
            <a:pPr lvl="0" indent="-203200">
              <a:lnSpc>
                <a:spcPct val="120000"/>
              </a:lnSpc>
              <a:spcBef>
                <a:spcPts val="0"/>
              </a:spcBef>
              <a:buClr>
                <a:srgbClr val="123D64"/>
              </a:buClr>
              <a:buSzPct val="100000"/>
              <a:buFont typeface="Open Sans"/>
              <a:buChar char="•"/>
            </a:pPr>
            <a:r>
              <a:rPr lang="en-US" sz="1800" dirty="0">
                <a:solidFill>
                  <a:srgbClr val="123D64"/>
                </a:solidFill>
                <a:latin typeface="Open Sans"/>
                <a:ea typeface="Open Sans"/>
                <a:cs typeface="Open Sans"/>
                <a:sym typeface="Open Sans"/>
              </a:rPr>
              <a:t>Provide a detailed bid of the work you want to do by a qualified contractor.</a:t>
            </a:r>
          </a:p>
          <a:p>
            <a:pPr lvl="0" indent="-203200">
              <a:lnSpc>
                <a:spcPct val="120000"/>
              </a:lnSpc>
              <a:spcBef>
                <a:spcPts val="0"/>
              </a:spcBef>
              <a:buClr>
                <a:srgbClr val="123D64"/>
              </a:buClr>
              <a:buSzPct val="100000"/>
              <a:buFont typeface="Open Sans"/>
              <a:buChar char="•"/>
            </a:pPr>
            <a:endParaRPr lang="en-US" sz="1800" dirty="0">
              <a:solidFill>
                <a:srgbClr val="123D64"/>
              </a:solidFill>
              <a:latin typeface="Open Sans"/>
              <a:ea typeface="Open Sans"/>
              <a:cs typeface="Open Sans"/>
              <a:sym typeface="Open Sans"/>
            </a:endParaRPr>
          </a:p>
          <a:p>
            <a:pPr lvl="0" indent="-203200">
              <a:lnSpc>
                <a:spcPct val="120000"/>
              </a:lnSpc>
              <a:spcBef>
                <a:spcPts val="0"/>
              </a:spcBef>
              <a:buClr>
                <a:srgbClr val="123D64"/>
              </a:buClr>
              <a:buSzPct val="100000"/>
              <a:buFont typeface="Open Sans"/>
              <a:buChar char="•"/>
            </a:pPr>
            <a:r>
              <a:rPr lang="en-US" sz="1800" dirty="0">
                <a:solidFill>
                  <a:srgbClr val="123D64"/>
                </a:solidFill>
                <a:highlight>
                  <a:srgbClr val="FFFFFF"/>
                </a:highlight>
                <a:latin typeface="Open Sans"/>
                <a:ea typeface="Open Sans"/>
                <a:cs typeface="Open Sans"/>
                <a:sym typeface="Open Sans"/>
              </a:rPr>
              <a:t>Identifying a contractor and obtaining the bid for work to be completed is very important as the appraisal will be based on the future value with improvements. Only 1 contractor is allowed. </a:t>
            </a:r>
            <a:endParaRPr lang="en-US" sz="1800" dirty="0">
              <a:solidFill>
                <a:srgbClr val="123D64"/>
              </a:solidFill>
              <a:latin typeface="Open Sans"/>
              <a:ea typeface="Open Sans"/>
              <a:cs typeface="Open Sans"/>
              <a:sym typeface="Open Sans"/>
            </a:endParaRPr>
          </a:p>
          <a:p>
            <a:pPr lvl="0" indent="-203200">
              <a:lnSpc>
                <a:spcPct val="120000"/>
              </a:lnSpc>
              <a:spcBef>
                <a:spcPts val="0"/>
              </a:spcBef>
              <a:buClr>
                <a:srgbClr val="123D64"/>
              </a:buClr>
              <a:buSzPct val="100000"/>
              <a:buFont typeface="Open Sans"/>
              <a:buChar char="•"/>
            </a:pPr>
            <a:endParaRPr lang="en-US" sz="1800" dirty="0">
              <a:solidFill>
                <a:srgbClr val="123D64"/>
              </a:solidFill>
              <a:latin typeface="Open Sans"/>
              <a:ea typeface="Open Sans"/>
              <a:cs typeface="Open Sans"/>
              <a:sym typeface="Open Sans"/>
            </a:endParaRPr>
          </a:p>
          <a:p>
            <a:pPr lvl="0" indent="-203200">
              <a:lnSpc>
                <a:spcPct val="120000"/>
              </a:lnSpc>
              <a:spcBef>
                <a:spcPts val="0"/>
              </a:spcBef>
              <a:buClr>
                <a:srgbClr val="123D64"/>
              </a:buClr>
              <a:buSzPct val="100000"/>
              <a:buFont typeface="Open Sans"/>
              <a:buChar char="•"/>
            </a:pPr>
            <a:r>
              <a:rPr lang="en-US" sz="1800" dirty="0">
                <a:solidFill>
                  <a:srgbClr val="123D64"/>
                </a:solidFill>
                <a:latin typeface="Open Sans"/>
                <a:ea typeface="Open Sans"/>
                <a:cs typeface="Open Sans"/>
                <a:sym typeface="Open Sans"/>
              </a:rPr>
              <a:t>Work must be done by a licensed and insured contractor – no self help is allowed unless you can show proof of experience in the trade </a:t>
            </a:r>
          </a:p>
          <a:p>
            <a:pPr lvl="0" indent="-203200">
              <a:lnSpc>
                <a:spcPct val="120000"/>
              </a:lnSpc>
              <a:spcBef>
                <a:spcPts val="0"/>
              </a:spcBef>
              <a:buClr>
                <a:srgbClr val="123D64"/>
              </a:buClr>
              <a:buSzPct val="100000"/>
              <a:buFont typeface="Open Sans"/>
              <a:buChar char="•"/>
            </a:pPr>
            <a:endParaRPr lang="en-US" sz="1800" dirty="0">
              <a:solidFill>
                <a:srgbClr val="123D64"/>
              </a:solidFill>
              <a:latin typeface="Open Sans"/>
              <a:ea typeface="Open Sans"/>
              <a:cs typeface="Open Sans"/>
              <a:sym typeface="Open Sans"/>
            </a:endParaRPr>
          </a:p>
          <a:p>
            <a:pPr lvl="0" indent="-203200">
              <a:lnSpc>
                <a:spcPct val="120000"/>
              </a:lnSpc>
              <a:spcBef>
                <a:spcPts val="0"/>
              </a:spcBef>
              <a:buClr>
                <a:srgbClr val="123D64"/>
              </a:buClr>
              <a:buSzPct val="100000"/>
              <a:buFont typeface="Open Sans"/>
              <a:buChar char="•"/>
            </a:pPr>
            <a:r>
              <a:rPr lang="en-US" sz="1800" dirty="0">
                <a:solidFill>
                  <a:srgbClr val="123D64"/>
                </a:solidFill>
                <a:latin typeface="Open Sans"/>
                <a:ea typeface="Open Sans"/>
                <a:cs typeface="Open Sans"/>
                <a:sym typeface="Open Sans"/>
              </a:rPr>
              <a:t>Identify and work with a HUD consultant in your area. The consultant will review the bid and property to determine if other work is required and that all costs are in line with expected results. The HUD consultant will prepare work writeups and manage your project through completion.</a:t>
            </a:r>
          </a:p>
          <a:p>
            <a:pPr marL="25400" lvl="0" indent="0">
              <a:lnSpc>
                <a:spcPct val="120000"/>
              </a:lnSpc>
              <a:spcBef>
                <a:spcPts val="0"/>
              </a:spcBef>
              <a:buClr>
                <a:srgbClr val="123D64"/>
              </a:buClr>
              <a:buSzPct val="100000"/>
              <a:buNone/>
            </a:pPr>
            <a:r>
              <a:rPr lang="en-US" sz="1800" dirty="0">
                <a:solidFill>
                  <a:srgbClr val="123D64"/>
                </a:solidFill>
                <a:latin typeface="Open Sans"/>
                <a:ea typeface="Open Sans"/>
                <a:cs typeface="Open Sans"/>
                <a:sym typeface="Open Sans"/>
              </a:rPr>
              <a:t>   </a:t>
            </a:r>
          </a:p>
          <a:p>
            <a:pPr marL="311150" indent="-285750">
              <a:lnSpc>
                <a:spcPct val="120000"/>
              </a:lnSpc>
              <a:spcBef>
                <a:spcPts val="0"/>
              </a:spcBef>
              <a:buClr>
                <a:srgbClr val="123D64"/>
              </a:buClr>
              <a:buSzPct val="100000"/>
            </a:pPr>
            <a:r>
              <a:rPr lang="en-US" sz="1800" dirty="0">
                <a:solidFill>
                  <a:srgbClr val="123D64"/>
                </a:solidFill>
                <a:latin typeface="Open Sans"/>
                <a:ea typeface="Open Sans"/>
                <a:cs typeface="Open Sans"/>
                <a:sym typeface="Open Sans"/>
              </a:rPr>
              <a:t>Provide all income, identity, and assets documents required (just as other loan types) </a:t>
            </a:r>
          </a:p>
          <a:p>
            <a:pPr marL="0" indent="0">
              <a:buNone/>
            </a:pPr>
            <a:br>
              <a:rPr lang="en-US" sz="1900" b="1" dirty="0">
                <a:solidFill>
                  <a:srgbClr val="000000"/>
                </a:solidFill>
                <a:latin typeface="Georgia"/>
                <a:ea typeface="Georgia"/>
                <a:cs typeface="Georgia"/>
                <a:sym typeface="Georgia"/>
              </a:rPr>
            </a:br>
            <a:br>
              <a:rPr lang="en-US" sz="1900" b="1" dirty="0">
                <a:solidFill>
                  <a:srgbClr val="000000"/>
                </a:solidFill>
                <a:latin typeface="Georgia"/>
                <a:ea typeface="Georgia"/>
                <a:cs typeface="Georgia"/>
                <a:sym typeface="Georgia"/>
              </a:rPr>
            </a:br>
            <a:endParaRPr lang="en-US" sz="1900" dirty="0">
              <a:solidFill>
                <a:srgbClr val="000000"/>
              </a:solidFill>
            </a:endParaRPr>
          </a:p>
        </p:txBody>
      </p:sp>
      <p:sp>
        <p:nvSpPr>
          <p:cNvPr id="30"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9A68E895-A956-41DE-AF11-2CC27B853DDA}"/>
              </a:ext>
            </a:extLst>
          </p:cNvPr>
          <p:cNvSpPr>
            <a:spLocks noGrp="1"/>
          </p:cNvSpPr>
          <p:nvPr>
            <p:ph type="ftr" sz="quarter" idx="11"/>
          </p:nvPr>
        </p:nvSpPr>
        <p:spPr>
          <a:xfrm>
            <a:off x="805661" y="6223702"/>
            <a:ext cx="6584750" cy="314067"/>
          </a:xfrm>
        </p:spPr>
        <p:txBody>
          <a:bodyPr>
            <a:normAutofit/>
          </a:bodyPr>
          <a:lstStyle/>
          <a:p>
            <a:pPr algn="l">
              <a:spcAft>
                <a:spcPts val="600"/>
              </a:spcAft>
            </a:pPr>
            <a:r>
              <a:rPr lang="en-US" sz="1100">
                <a:solidFill>
                  <a:srgbClr val="898989"/>
                </a:solidFill>
              </a:rPr>
              <a:t>Home Loan Arrangers, LLC 8/1/2019</a:t>
            </a:r>
          </a:p>
        </p:txBody>
      </p:sp>
      <p:pic>
        <p:nvPicPr>
          <p:cNvPr id="12" name="Shape 77" descr="AdobeStock_55429403_HalfScale.jpg">
            <a:extLst>
              <a:ext uri="{FF2B5EF4-FFF2-40B4-BE49-F238E27FC236}">
                <a16:creationId xmlns:a16="http://schemas.microsoft.com/office/drawing/2014/main" id="{8419AE10-C2E4-4334-9B20-74A9319084D5}"/>
              </a:ext>
            </a:extLst>
          </p:cNvPr>
          <p:cNvPicPr preferRelativeResize="0"/>
          <p:nvPr/>
        </p:nvPicPr>
        <p:blipFill rotWithShape="1">
          <a:blip r:embed="rId3">
            <a:alphaModFix/>
          </a:blip>
          <a:srcRect l="8782" r="592" b="-2"/>
          <a:stretch/>
        </p:blipFill>
        <p:spPr>
          <a:xfrm>
            <a:off x="7399326" y="3086207"/>
            <a:ext cx="4792674"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noFill/>
          <a:effectLst>
            <a:softEdge rad="0"/>
          </a:effectLst>
        </p:spPr>
      </p:pic>
      <p:sp>
        <p:nvSpPr>
          <p:cNvPr id="5" name="Slide Number Placeholder 4">
            <a:extLst>
              <a:ext uri="{FF2B5EF4-FFF2-40B4-BE49-F238E27FC236}">
                <a16:creationId xmlns:a16="http://schemas.microsoft.com/office/drawing/2014/main" id="{F851414F-CD89-4AC4-929C-3E2CC02C3C25}"/>
              </a:ext>
            </a:extLst>
          </p:cNvPr>
          <p:cNvSpPr>
            <a:spLocks noGrp="1"/>
          </p:cNvSpPr>
          <p:nvPr>
            <p:ph type="sldNum" sz="quarter" idx="12"/>
          </p:nvPr>
        </p:nvSpPr>
        <p:spPr>
          <a:xfrm>
            <a:off x="10825930" y="6223702"/>
            <a:ext cx="570728" cy="314067"/>
          </a:xfrm>
        </p:spPr>
        <p:txBody>
          <a:bodyPr>
            <a:normAutofit/>
          </a:bodyPr>
          <a:lstStyle/>
          <a:p>
            <a:pPr>
              <a:spcAft>
                <a:spcPts val="600"/>
              </a:spcAft>
            </a:pPr>
            <a:fld id="{0EC901BB-6BA2-4A46-8EC6-32F3B50C2C3A}" type="slidenum">
              <a:rPr lang="en-US" sz="1100">
                <a:solidFill>
                  <a:srgbClr val="FFFFFF"/>
                </a:solidFill>
              </a:rPr>
              <a:pPr>
                <a:spcAft>
                  <a:spcPts val="600"/>
                </a:spcAft>
              </a:pPr>
              <a:t>7</a:t>
            </a:fld>
            <a:endParaRPr lang="en-US" sz="1100">
              <a:solidFill>
                <a:srgbClr val="FFFFFF"/>
              </a:solidFill>
            </a:endParaRPr>
          </a:p>
        </p:txBody>
      </p:sp>
      <p:pic>
        <p:nvPicPr>
          <p:cNvPr id="9" name="Picture 8" descr="A picture containing clipart&#10;&#10;Description automatically generated">
            <a:extLst>
              <a:ext uri="{FF2B5EF4-FFF2-40B4-BE49-F238E27FC236}">
                <a16:creationId xmlns:a16="http://schemas.microsoft.com/office/drawing/2014/main" id="{AB7CDA30-4C43-4769-AF63-E30C4A167A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5296" y="147872"/>
            <a:ext cx="2400300" cy="977900"/>
          </a:xfrm>
          <a:prstGeom prst="rect">
            <a:avLst/>
          </a:prstGeom>
        </p:spPr>
      </p:pic>
    </p:spTree>
    <p:extLst>
      <p:ext uri="{BB962C8B-B14F-4D97-AF65-F5344CB8AC3E}">
        <p14:creationId xmlns:p14="http://schemas.microsoft.com/office/powerpoint/2010/main" val="401480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3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A671D822-C9C5-414B-9CC5-E09BA1E8B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4176" y="480060"/>
            <a:ext cx="4303647" cy="5897880"/>
          </a:xfrm>
          <a:prstGeom prst="rect">
            <a:avLst/>
          </a:prstGeom>
        </p:spPr>
      </p:pic>
      <p:sp>
        <p:nvSpPr>
          <p:cNvPr id="2" name="Footer Placeholder 1">
            <a:extLst>
              <a:ext uri="{FF2B5EF4-FFF2-40B4-BE49-F238E27FC236}">
                <a16:creationId xmlns:a16="http://schemas.microsoft.com/office/drawing/2014/main" id="{1DF50380-9517-4A18-9E06-BA5F5F86C312}"/>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rgbClr val="FFFFFF"/>
                </a:solidFill>
              </a:rPr>
              <a:t>Home Loan Arrangers, LLC 8/1/2019</a:t>
            </a:r>
          </a:p>
        </p:txBody>
      </p:sp>
      <p:sp>
        <p:nvSpPr>
          <p:cNvPr id="3" name="Slide Number Placeholder 2">
            <a:extLst>
              <a:ext uri="{FF2B5EF4-FFF2-40B4-BE49-F238E27FC236}">
                <a16:creationId xmlns:a16="http://schemas.microsoft.com/office/drawing/2014/main" id="{F943677F-7F5F-4AEE-9E93-7E28A2453AC2}"/>
              </a:ext>
            </a:extLst>
          </p:cNvPr>
          <p:cNvSpPr>
            <a:spLocks noGrp="1"/>
          </p:cNvSpPr>
          <p:nvPr>
            <p:ph type="sldNum" sz="quarter" idx="12"/>
          </p:nvPr>
        </p:nvSpPr>
        <p:spPr>
          <a:xfrm>
            <a:off x="8610600" y="6356350"/>
            <a:ext cx="2743200" cy="365125"/>
          </a:xfrm>
        </p:spPr>
        <p:txBody>
          <a:bodyPr>
            <a:normAutofit/>
          </a:bodyPr>
          <a:lstStyle/>
          <a:p>
            <a:pPr>
              <a:spcAft>
                <a:spcPts val="600"/>
              </a:spcAft>
            </a:pPr>
            <a:fld id="{0EC901BB-6BA2-4A46-8EC6-32F3B50C2C3A}" type="slidenum">
              <a:rPr lang="en-US">
                <a:solidFill>
                  <a:srgbClr val="FFFFFF"/>
                </a:solidFill>
              </a:rPr>
              <a:pPr>
                <a:spcAft>
                  <a:spcPts val="600"/>
                </a:spcAft>
              </a:pPr>
              <a:t>8</a:t>
            </a:fld>
            <a:endParaRPr lang="en-US">
              <a:solidFill>
                <a:srgbClr val="FFFFFF"/>
              </a:solidFill>
            </a:endParaRPr>
          </a:p>
        </p:txBody>
      </p:sp>
      <p:sp>
        <p:nvSpPr>
          <p:cNvPr id="6" name="TextBox 5">
            <a:extLst>
              <a:ext uri="{FF2B5EF4-FFF2-40B4-BE49-F238E27FC236}">
                <a16:creationId xmlns:a16="http://schemas.microsoft.com/office/drawing/2014/main" id="{4FD5C892-E15D-459C-A21A-5E784D19D923}"/>
              </a:ext>
            </a:extLst>
          </p:cNvPr>
          <p:cNvSpPr txBox="1"/>
          <p:nvPr/>
        </p:nvSpPr>
        <p:spPr>
          <a:xfrm>
            <a:off x="643812" y="2168515"/>
            <a:ext cx="3300364" cy="2862322"/>
          </a:xfrm>
          <a:prstGeom prst="rect">
            <a:avLst/>
          </a:prstGeom>
          <a:noFill/>
        </p:spPr>
        <p:txBody>
          <a:bodyPr wrap="square" rtlCol="0">
            <a:spAutoFit/>
          </a:bodyPr>
          <a:lstStyle/>
          <a:p>
            <a:r>
              <a:rPr lang="en-US" dirty="0"/>
              <a:t>It is required to have all materials that will be used described completely. All materials and labor costs itemized separately.</a:t>
            </a:r>
          </a:p>
          <a:p>
            <a:r>
              <a:rPr lang="en-US" dirty="0"/>
              <a:t>Complete company information, property address, project start and finish dates and permit requirements. </a:t>
            </a:r>
          </a:p>
          <a:p>
            <a:r>
              <a:rPr lang="en-US" dirty="0"/>
              <a:t>Contractor and buyers must sign the bid. </a:t>
            </a:r>
          </a:p>
        </p:txBody>
      </p:sp>
      <p:pic>
        <p:nvPicPr>
          <p:cNvPr id="5126" name="Picture 6" descr="Image result for free picture for important">
            <a:extLst>
              <a:ext uri="{FF2B5EF4-FFF2-40B4-BE49-F238E27FC236}">
                <a16:creationId xmlns:a16="http://schemas.microsoft.com/office/drawing/2014/main" id="{D6A9AF49-49C4-4A48-A332-3E0A4E99DE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1194820"/>
            <a:ext cx="2638425" cy="17335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734C27-900F-4D51-AA26-7E4BB0C24394}"/>
              </a:ext>
            </a:extLst>
          </p:cNvPr>
          <p:cNvSpPr txBox="1"/>
          <p:nvPr/>
        </p:nvSpPr>
        <p:spPr>
          <a:xfrm>
            <a:off x="796954" y="939567"/>
            <a:ext cx="3036815" cy="769441"/>
          </a:xfrm>
          <a:prstGeom prst="rect">
            <a:avLst/>
          </a:prstGeom>
          <a:noFill/>
        </p:spPr>
        <p:txBody>
          <a:bodyPr wrap="square" rtlCol="0">
            <a:spAutoFit/>
          </a:bodyPr>
          <a:lstStyle/>
          <a:p>
            <a:r>
              <a:rPr lang="en-US" sz="4400" dirty="0">
                <a:solidFill>
                  <a:srgbClr val="FF0000"/>
                </a:solidFill>
              </a:rPr>
              <a:t>SAMPLE BID</a:t>
            </a:r>
          </a:p>
        </p:txBody>
      </p:sp>
    </p:spTree>
    <p:extLst>
      <p:ext uri="{BB962C8B-B14F-4D97-AF65-F5344CB8AC3E}">
        <p14:creationId xmlns:p14="http://schemas.microsoft.com/office/powerpoint/2010/main" val="224812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BD31F1-3D95-4529-8065-9B54E91D3A15}"/>
              </a:ext>
            </a:extLst>
          </p:cNvPr>
          <p:cNvSpPr>
            <a:spLocks noGrp="1"/>
          </p:cNvSpPr>
          <p:nvPr>
            <p:ph type="title"/>
          </p:nvPr>
        </p:nvSpPr>
        <p:spPr>
          <a:xfrm>
            <a:off x="6094105" y="802955"/>
            <a:ext cx="4977976" cy="1455996"/>
          </a:xfrm>
        </p:spPr>
        <p:txBody>
          <a:bodyPr>
            <a:normAutofit/>
          </a:bodyPr>
          <a:lstStyle/>
          <a:p>
            <a:r>
              <a:rPr lang="en-US" sz="3700" b="1" dirty="0">
                <a:solidFill>
                  <a:srgbClr val="000000"/>
                </a:solidFill>
                <a:latin typeface="Georgia"/>
                <a:ea typeface="Georgia"/>
                <a:cs typeface="Georgia"/>
                <a:sym typeface="Georgia"/>
              </a:rPr>
              <a:t>What types of properties Qualify?</a:t>
            </a:r>
            <a:endParaRPr lang="en-US" sz="3700" dirty="0">
              <a:solidFill>
                <a:srgbClr val="000000"/>
              </a:solidFill>
            </a:endParaRPr>
          </a:p>
        </p:txBody>
      </p:sp>
      <p:sp>
        <p:nvSpPr>
          <p:cNvPr id="39"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picture containing clipart&#10;&#10;Description automatically generated">
            <a:extLst>
              <a:ext uri="{FF2B5EF4-FFF2-40B4-BE49-F238E27FC236}">
                <a16:creationId xmlns:a16="http://schemas.microsoft.com/office/drawing/2014/main" id="{25E8E45A-7F3F-40AC-8E25-BEC21E9FA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496" y="377720"/>
            <a:ext cx="2532690" cy="1032071"/>
          </a:xfrm>
          <a:prstGeom prst="rect">
            <a:avLst/>
          </a:prstGeom>
        </p:spPr>
      </p:pic>
      <p:sp>
        <p:nvSpPr>
          <p:cNvPr id="41"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Shape 84" descr="AdobeStock_75794950_HalfScale.jpg">
            <a:extLst>
              <a:ext uri="{FF2B5EF4-FFF2-40B4-BE49-F238E27FC236}">
                <a16:creationId xmlns:a16="http://schemas.microsoft.com/office/drawing/2014/main" id="{7E1BCB50-8E28-4AC6-B251-E2F0993C894C}"/>
              </a:ext>
            </a:extLst>
          </p:cNvPr>
          <p:cNvPicPr preferRelativeResize="0"/>
          <p:nvPr/>
        </p:nvPicPr>
        <p:blipFill rotWithShape="1">
          <a:blip r:embed="rId4"/>
          <a:srcRect l="20903" r="22767"/>
          <a:stretch/>
        </p:blipFill>
        <p:spPr>
          <a:xfrm>
            <a:off x="1074503" y="3875314"/>
            <a:ext cx="2253562" cy="2670429"/>
          </a:xfrm>
          <a:prstGeom prst="rect">
            <a:avLst/>
          </a:prstGeom>
          <a:noFill/>
        </p:spPr>
      </p:pic>
      <p:sp>
        <p:nvSpPr>
          <p:cNvPr id="3" name="Content Placeholder 2">
            <a:extLst>
              <a:ext uri="{FF2B5EF4-FFF2-40B4-BE49-F238E27FC236}">
                <a16:creationId xmlns:a16="http://schemas.microsoft.com/office/drawing/2014/main" id="{9EA41BD1-AF4D-4506-966F-E2F3A4579794}"/>
              </a:ext>
            </a:extLst>
          </p:cNvPr>
          <p:cNvSpPr>
            <a:spLocks noGrp="1"/>
          </p:cNvSpPr>
          <p:nvPr>
            <p:ph idx="1"/>
          </p:nvPr>
        </p:nvSpPr>
        <p:spPr>
          <a:xfrm>
            <a:off x="6090574" y="2421682"/>
            <a:ext cx="4977578" cy="3639289"/>
          </a:xfrm>
        </p:spPr>
        <p:txBody>
          <a:bodyPr anchor="ctr">
            <a:normAutofit/>
          </a:bodyPr>
          <a:lstStyle/>
          <a:p>
            <a:pPr lvl="0" indent="-120650">
              <a:buClr>
                <a:srgbClr val="000000"/>
              </a:buClr>
              <a:buSzPct val="45833"/>
              <a:buNone/>
            </a:pPr>
            <a:r>
              <a:rPr lang="en-US" sz="1600" dirty="0">
                <a:solidFill>
                  <a:srgbClr val="123D64"/>
                </a:solidFill>
                <a:latin typeface="Open Sans"/>
                <a:ea typeface="Open Sans"/>
                <a:cs typeface="Open Sans"/>
                <a:sym typeface="Open Sans"/>
              </a:rPr>
              <a:t>Qualifying homes for a FHA 203k loan include:</a:t>
            </a:r>
            <a:br>
              <a:rPr lang="en-US" sz="1600" dirty="0">
                <a:solidFill>
                  <a:srgbClr val="123D64"/>
                </a:solidFill>
                <a:latin typeface="Open Sans"/>
                <a:ea typeface="Open Sans"/>
                <a:cs typeface="Open Sans"/>
                <a:sym typeface="Open Sans"/>
              </a:rPr>
            </a:br>
            <a:endParaRPr lang="en-US" sz="1600" dirty="0">
              <a:solidFill>
                <a:srgbClr val="123D64"/>
              </a:solidFill>
              <a:latin typeface="Open Sans"/>
              <a:ea typeface="Open Sans"/>
              <a:cs typeface="Open Sans"/>
              <a:sym typeface="Open Sans"/>
            </a:endParaRPr>
          </a:p>
          <a:p>
            <a:pPr marL="457200" lvl="0" indent="-355600">
              <a:lnSpc>
                <a:spcPct val="115000"/>
              </a:lnSpc>
              <a:spcBef>
                <a:spcPts val="0"/>
              </a:spcBef>
              <a:buClr>
                <a:schemeClr val="dk1"/>
              </a:buClr>
              <a:buSzPct val="100000"/>
            </a:pPr>
            <a:r>
              <a:rPr lang="en-US" sz="1600" dirty="0">
                <a:solidFill>
                  <a:srgbClr val="123D64"/>
                </a:solidFill>
                <a:latin typeface="Open Sans"/>
                <a:ea typeface="Open Sans"/>
                <a:cs typeface="Open Sans"/>
                <a:sym typeface="Open Sans"/>
              </a:rPr>
              <a:t>A one- to four-family stick-built home</a:t>
            </a:r>
          </a:p>
          <a:p>
            <a:pPr marL="457200" lvl="0" indent="-355600">
              <a:lnSpc>
                <a:spcPct val="115000"/>
              </a:lnSpc>
              <a:spcBef>
                <a:spcPts val="0"/>
              </a:spcBef>
              <a:buClr>
                <a:schemeClr val="dk1"/>
              </a:buClr>
              <a:buSzPct val="100000"/>
            </a:pPr>
            <a:r>
              <a:rPr lang="en-US" sz="1600" dirty="0">
                <a:solidFill>
                  <a:srgbClr val="123D64"/>
                </a:solidFill>
                <a:latin typeface="Open Sans"/>
                <a:ea typeface="Open Sans"/>
                <a:cs typeface="Open Sans"/>
                <a:sym typeface="Open Sans"/>
              </a:rPr>
              <a:t>A manufactured home permanently attached to a foundation</a:t>
            </a:r>
          </a:p>
          <a:p>
            <a:pPr marL="457200" lvl="0" indent="-355600">
              <a:lnSpc>
                <a:spcPct val="115000"/>
              </a:lnSpc>
              <a:spcBef>
                <a:spcPts val="0"/>
              </a:spcBef>
              <a:buClr>
                <a:schemeClr val="dk1"/>
              </a:buClr>
              <a:buSzPct val="100000"/>
            </a:pPr>
            <a:r>
              <a:rPr lang="en-US" sz="1600" dirty="0">
                <a:solidFill>
                  <a:srgbClr val="123D64"/>
                </a:solidFill>
                <a:latin typeface="Open Sans"/>
                <a:ea typeface="Open Sans"/>
                <a:cs typeface="Open Sans"/>
                <a:sym typeface="Open Sans"/>
              </a:rPr>
              <a:t>Some condos are eligible</a:t>
            </a:r>
            <a:br>
              <a:rPr lang="en-US" sz="1600" b="1" dirty="0">
                <a:solidFill>
                  <a:srgbClr val="000000"/>
                </a:solidFill>
                <a:latin typeface="Georgia"/>
                <a:ea typeface="Georgia"/>
                <a:cs typeface="Georgia"/>
                <a:sym typeface="Georgia"/>
              </a:rPr>
            </a:br>
            <a:br>
              <a:rPr lang="en-US" sz="1100" b="1" dirty="0">
                <a:solidFill>
                  <a:srgbClr val="000000"/>
                </a:solidFill>
                <a:latin typeface="Georgia"/>
                <a:ea typeface="Georgia"/>
                <a:cs typeface="Georgia"/>
                <a:sym typeface="Georgia"/>
              </a:rPr>
            </a:br>
            <a:endParaRPr lang="en-US" sz="1100" dirty="0">
              <a:solidFill>
                <a:srgbClr val="000000"/>
              </a:solidFill>
            </a:endParaRPr>
          </a:p>
        </p:txBody>
      </p:sp>
      <p:sp>
        <p:nvSpPr>
          <p:cNvPr id="4" name="Footer Placeholder 3">
            <a:extLst>
              <a:ext uri="{FF2B5EF4-FFF2-40B4-BE49-F238E27FC236}">
                <a16:creationId xmlns:a16="http://schemas.microsoft.com/office/drawing/2014/main" id="{9A68E895-A956-41DE-AF11-2CC27B853DDA}"/>
              </a:ext>
            </a:extLst>
          </p:cNvPr>
          <p:cNvSpPr>
            <a:spLocks noGrp="1"/>
          </p:cNvSpPr>
          <p:nvPr>
            <p:ph type="ftr" sz="quarter" idx="11"/>
          </p:nvPr>
        </p:nvSpPr>
        <p:spPr>
          <a:xfrm>
            <a:off x="6930521" y="6223702"/>
            <a:ext cx="3895408" cy="314067"/>
          </a:xfrm>
        </p:spPr>
        <p:txBody>
          <a:bodyPr>
            <a:normAutofit/>
          </a:bodyPr>
          <a:lstStyle/>
          <a:p>
            <a:pPr algn="r">
              <a:spcAft>
                <a:spcPts val="600"/>
              </a:spcAft>
            </a:pPr>
            <a:r>
              <a:rPr lang="en-US" sz="1100">
                <a:solidFill>
                  <a:srgbClr val="898989"/>
                </a:solidFill>
              </a:rPr>
              <a:t>Home Loan Arrangers, LLC 8/1/2019</a:t>
            </a:r>
          </a:p>
        </p:txBody>
      </p:sp>
      <p:sp>
        <p:nvSpPr>
          <p:cNvPr id="5" name="Slide Number Placeholder 4">
            <a:extLst>
              <a:ext uri="{FF2B5EF4-FFF2-40B4-BE49-F238E27FC236}">
                <a16:creationId xmlns:a16="http://schemas.microsoft.com/office/drawing/2014/main" id="{F851414F-CD89-4AC4-929C-3E2CC02C3C25}"/>
              </a:ext>
            </a:extLst>
          </p:cNvPr>
          <p:cNvSpPr>
            <a:spLocks noGrp="1"/>
          </p:cNvSpPr>
          <p:nvPr>
            <p:ph type="sldNum" sz="quarter" idx="12"/>
          </p:nvPr>
        </p:nvSpPr>
        <p:spPr>
          <a:xfrm>
            <a:off x="10825930" y="6223702"/>
            <a:ext cx="570728" cy="314067"/>
          </a:xfrm>
        </p:spPr>
        <p:txBody>
          <a:bodyPr>
            <a:normAutofit/>
          </a:bodyPr>
          <a:lstStyle/>
          <a:p>
            <a:pPr>
              <a:spcAft>
                <a:spcPts val="600"/>
              </a:spcAft>
            </a:pPr>
            <a:fld id="{0EC901BB-6BA2-4A46-8EC6-32F3B50C2C3A}" type="slidenum">
              <a:rPr lang="en-US" sz="1100">
                <a:solidFill>
                  <a:srgbClr val="898989"/>
                </a:solidFill>
              </a:rPr>
              <a:pPr>
                <a:spcAft>
                  <a:spcPts val="600"/>
                </a:spcAft>
              </a:pPr>
              <a:t>9</a:t>
            </a:fld>
            <a:endParaRPr lang="en-US" sz="1100">
              <a:solidFill>
                <a:srgbClr val="898989"/>
              </a:solidFill>
            </a:endParaRPr>
          </a:p>
        </p:txBody>
      </p:sp>
    </p:spTree>
    <p:extLst>
      <p:ext uri="{BB962C8B-B14F-4D97-AF65-F5344CB8AC3E}">
        <p14:creationId xmlns:p14="http://schemas.microsoft.com/office/powerpoint/2010/main" val="303128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2076</Words>
  <Application>Microsoft Office PowerPoint</Application>
  <PresentationFormat>Widescreen</PresentationFormat>
  <Paragraphs>156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Georgia</vt:lpstr>
      <vt:lpstr>Open Sans</vt:lpstr>
      <vt:lpstr>Wingdings</vt:lpstr>
      <vt:lpstr>Office Theme</vt:lpstr>
      <vt:lpstr>Renovate, rehab and be rewarded</vt:lpstr>
      <vt:lpstr>Renovation loan types include: VA Repair USDA Repair Conventional Homestyle Renovation FHA 203K Streamline FHA 203K Standard  THIS PRESENTATION DESCRIBES THE FHA 203K STREAMLINE LOAN</vt:lpstr>
      <vt:lpstr>FHA 203K  Standard Renovation Loans </vt:lpstr>
      <vt:lpstr>What is a FHA 203K Streamline Loan?</vt:lpstr>
      <vt:lpstr>How do you and I choose the right renovation loan for you and turn a fixer upper into your new home?</vt:lpstr>
      <vt:lpstr>What’s next when we have a contract on your home?  </vt:lpstr>
      <vt:lpstr>What do I need to do for a 203K Loan?</vt:lpstr>
      <vt:lpstr>PowerPoint Presentation</vt:lpstr>
      <vt:lpstr>What types of properties Qualify?</vt:lpstr>
      <vt:lpstr>What Repairs Qualify?</vt:lpstr>
      <vt:lpstr>What Repairs Don’t Qualify?</vt:lpstr>
      <vt:lpstr>203K Loan Details</vt:lpstr>
      <vt:lpstr>What to Expect and What your contractor needs to know</vt:lpstr>
      <vt:lpstr>What to Expect and What your contractor needs to know (continued)</vt:lpstr>
      <vt:lpstr>203K Q&amp;A’s </vt:lpstr>
      <vt:lpstr>203K Q&amp;A’s (Continued) </vt:lpstr>
      <vt:lpstr>Does this sound confusing or too hard?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Renovate, rehab and be rewarded</dc:title>
  <dc:creator>Pamela Jackson</dc:creator>
  <cp:lastModifiedBy>Pam Jackson</cp:lastModifiedBy>
  <cp:revision>3</cp:revision>
  <dcterms:created xsi:type="dcterms:W3CDTF">2019-08-01T18:41:18Z</dcterms:created>
  <dcterms:modified xsi:type="dcterms:W3CDTF">2021-11-17T18:23:54Z</dcterms:modified>
</cp:coreProperties>
</file>