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Lora" pitchFamily="2" charset="0"/>
      <p:regular r:id="rId11"/>
    </p:embeddedFont>
    <p:embeddedFont>
      <p:font typeface="Source Sans Pro" panose="020B0503030403020204" pitchFamily="34" charset="0"/>
      <p:regular r:id="rId12"/>
      <p:bold r:id="rId13"/>
    </p:embeddedFont>
    <p:embeddedFont>
      <p:font typeface="Source Sans Pro Bold" panose="020B0703030403020204" pitchFamily="34"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6C05803B-B1CD-EF4E-BB2B-7048F2E317C2}" type="datetimeFigureOut">
              <a:rPr lang="en-US" smtClean="0"/>
              <a:t>2/19/2025</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8625023F-0F72-2045-909A-A88223C5E10B}" type="slidenum">
              <a:rPr lang="en-US" smtClean="0"/>
              <a:t>‹#›</a:t>
            </a:fld>
            <a:endParaRPr lang="en-US"/>
          </a:p>
        </p:txBody>
      </p:sp>
    </p:spTree>
    <p:extLst>
      <p:ext uri="{BB962C8B-B14F-4D97-AF65-F5344CB8AC3E}">
        <p14:creationId xmlns:p14="http://schemas.microsoft.com/office/powerpoint/2010/main" val="205068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473166"/>
            <a:ext cx="7216973"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Unlocking Hidden Potential</a:t>
            </a:r>
            <a:endParaRPr lang="en-US" sz="4400" dirty="0"/>
          </a:p>
        </p:txBody>
      </p:sp>
      <p:sp>
        <p:nvSpPr>
          <p:cNvPr id="4" name="Text 1"/>
          <p:cNvSpPr/>
          <p:nvPr/>
        </p:nvSpPr>
        <p:spPr>
          <a:xfrm>
            <a:off x="6324124" y="3536156"/>
            <a:ext cx="7468553" cy="1532096"/>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Identifying and Empowering Talent Beyond the Obvious. We aim to discover candidates with deep subject knowledge. Our focus is on understanding and application of skills. We help those who are not outgoing, boosting their confidence.</a:t>
            </a:r>
            <a:endParaRPr lang="en-US" sz="1850" dirty="0"/>
          </a:p>
        </p:txBody>
      </p:sp>
      <p:sp>
        <p:nvSpPr>
          <p:cNvPr id="5" name="Shape 2"/>
          <p:cNvSpPr/>
          <p:nvPr/>
        </p:nvSpPr>
        <p:spPr>
          <a:xfrm>
            <a:off x="6324124" y="5355312"/>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31744" y="5362932"/>
            <a:ext cx="367665" cy="367665"/>
          </a:xfrm>
          <a:prstGeom prst="rect">
            <a:avLst/>
          </a:prstGeom>
        </p:spPr>
      </p:pic>
      <p:sp>
        <p:nvSpPr>
          <p:cNvPr id="7" name="Text 3"/>
          <p:cNvSpPr/>
          <p:nvPr/>
        </p:nvSpPr>
        <p:spPr>
          <a:xfrm>
            <a:off x="6826687" y="5337453"/>
            <a:ext cx="3650337" cy="418862"/>
          </a:xfrm>
          <a:prstGeom prst="rect">
            <a:avLst/>
          </a:prstGeom>
          <a:noFill/>
          <a:ln/>
        </p:spPr>
        <p:txBody>
          <a:bodyPr wrap="none" lIns="0" tIns="0" rIns="0" bIns="0" rtlCol="0" anchor="t"/>
          <a:lstStyle/>
          <a:p>
            <a:pPr marL="0" indent="0" algn="l">
              <a:lnSpc>
                <a:spcPts val="3250"/>
              </a:lnSpc>
              <a:buNone/>
            </a:pPr>
            <a:r>
              <a:rPr lang="en-US" sz="2350" b="1" dirty="0">
                <a:solidFill>
                  <a:srgbClr val="3A3630"/>
                </a:solidFill>
                <a:latin typeface="Source Sans Pro Bold" pitchFamily="34" charset="0"/>
                <a:ea typeface="Source Sans Pro Bold" pitchFamily="34" charset="-122"/>
                <a:cs typeface="Source Sans Pro Bold" pitchFamily="34" charset="-120"/>
              </a:rPr>
              <a:t>By CD. Team MAHAMANE</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677239"/>
            <a:ext cx="6303050"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The Untapped Resource</a:t>
            </a:r>
            <a:endParaRPr lang="en-US" sz="4400" dirty="0"/>
          </a:p>
        </p:txBody>
      </p:sp>
      <p:sp>
        <p:nvSpPr>
          <p:cNvPr id="3" name="Text 1"/>
          <p:cNvSpPr/>
          <p:nvPr/>
        </p:nvSpPr>
        <p:spPr>
          <a:xfrm>
            <a:off x="837724" y="3979545"/>
            <a:ext cx="4459843"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Focus on Undervalued Candidates</a:t>
            </a:r>
            <a:endParaRPr lang="en-US" sz="2200" dirty="0"/>
          </a:p>
        </p:txBody>
      </p:sp>
      <p:sp>
        <p:nvSpPr>
          <p:cNvPr id="4" name="Text 2"/>
          <p:cNvSpPr/>
          <p:nvPr/>
        </p:nvSpPr>
        <p:spPr>
          <a:xfrm>
            <a:off x="837724" y="4570809"/>
            <a:ext cx="6185535"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look beyond the obvious to find hidden talent. Our candidates possess strong skills and knowledge.</a:t>
            </a:r>
            <a:endParaRPr lang="en-US" sz="1850" dirty="0"/>
          </a:p>
        </p:txBody>
      </p:sp>
      <p:sp>
        <p:nvSpPr>
          <p:cNvPr id="5" name="Text 3"/>
          <p:cNvSpPr/>
          <p:nvPr/>
        </p:nvSpPr>
        <p:spPr>
          <a:xfrm>
            <a:off x="7614761" y="3979545"/>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Why This Matters</a:t>
            </a:r>
            <a:endParaRPr lang="en-US" sz="2200" dirty="0"/>
          </a:p>
        </p:txBody>
      </p:sp>
      <p:sp>
        <p:nvSpPr>
          <p:cNvPr id="6" name="Text 4"/>
          <p:cNvSpPr/>
          <p:nvPr/>
        </p:nvSpPr>
        <p:spPr>
          <a:xfrm>
            <a:off x="7614761" y="4570809"/>
            <a:ext cx="6185535"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Traditional hiring often overlooks introverted or less confident individuals. We provide opportunities for them to shine.</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700093"/>
            <a:ext cx="5632490"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Beyond Grades</a:t>
            </a:r>
            <a:endParaRPr lang="en-US" sz="4400" dirty="0"/>
          </a:p>
        </p:txBody>
      </p:sp>
      <p:pic>
        <p:nvPicPr>
          <p:cNvPr id="3" name="Image 0" descr="preencoded.png"/>
          <p:cNvPicPr>
            <a:picLocks noChangeAspect="1"/>
          </p:cNvPicPr>
          <p:nvPr/>
        </p:nvPicPr>
        <p:blipFill>
          <a:blip r:embed="rId3"/>
          <a:stretch>
            <a:fillRect/>
          </a:stretch>
        </p:blipFill>
        <p:spPr>
          <a:xfrm>
            <a:off x="3007638" y="2882860"/>
            <a:ext cx="2137529" cy="830580"/>
          </a:xfrm>
          <a:prstGeom prst="rect">
            <a:avLst/>
          </a:prstGeom>
        </p:spPr>
      </p:pic>
      <p:sp>
        <p:nvSpPr>
          <p:cNvPr id="4" name="Text 1"/>
          <p:cNvSpPr/>
          <p:nvPr/>
        </p:nvSpPr>
        <p:spPr>
          <a:xfrm>
            <a:off x="4021812" y="3147417"/>
            <a:ext cx="108942" cy="478631"/>
          </a:xfrm>
          <a:prstGeom prst="rect">
            <a:avLst/>
          </a:prstGeom>
          <a:noFill/>
          <a:ln/>
        </p:spPr>
        <p:txBody>
          <a:bodyPr wrap="none" lIns="0" tIns="0" rIns="0" bIns="0" rtlCol="0" anchor="t"/>
          <a:lstStyle/>
          <a:p>
            <a:pPr marL="0" indent="0" algn="ctr">
              <a:lnSpc>
                <a:spcPts val="37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5" name="Text 2"/>
          <p:cNvSpPr/>
          <p:nvPr/>
        </p:nvSpPr>
        <p:spPr>
          <a:xfrm>
            <a:off x="5384482" y="3122176"/>
            <a:ext cx="1483876"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Application</a:t>
            </a:r>
            <a:endParaRPr lang="en-US" sz="2200" dirty="0"/>
          </a:p>
        </p:txBody>
      </p:sp>
      <p:sp>
        <p:nvSpPr>
          <p:cNvPr id="6" name="Shape 3"/>
          <p:cNvSpPr/>
          <p:nvPr/>
        </p:nvSpPr>
        <p:spPr>
          <a:xfrm>
            <a:off x="5204936" y="3728085"/>
            <a:ext cx="8527971" cy="15240"/>
          </a:xfrm>
          <a:prstGeom prst="roundRect">
            <a:avLst>
              <a:gd name="adj" fmla="val 235611"/>
            </a:avLst>
          </a:prstGeom>
          <a:solidFill>
            <a:srgbClr val="D9CDBA"/>
          </a:solidFill>
          <a:ln/>
        </p:spPr>
      </p:sp>
      <p:pic>
        <p:nvPicPr>
          <p:cNvPr id="7" name="Image 1" descr="preencoded.png"/>
          <p:cNvPicPr>
            <a:picLocks noChangeAspect="1"/>
          </p:cNvPicPr>
          <p:nvPr/>
        </p:nvPicPr>
        <p:blipFill>
          <a:blip r:embed="rId4"/>
          <a:stretch>
            <a:fillRect/>
          </a:stretch>
        </p:blipFill>
        <p:spPr>
          <a:xfrm>
            <a:off x="1938814" y="3773210"/>
            <a:ext cx="4275058" cy="830580"/>
          </a:xfrm>
          <a:prstGeom prst="rect">
            <a:avLst/>
          </a:prstGeom>
        </p:spPr>
      </p:pic>
      <p:sp>
        <p:nvSpPr>
          <p:cNvPr id="8" name="Text 4"/>
          <p:cNvSpPr/>
          <p:nvPr/>
        </p:nvSpPr>
        <p:spPr>
          <a:xfrm>
            <a:off x="3995976" y="3949184"/>
            <a:ext cx="160615" cy="478631"/>
          </a:xfrm>
          <a:prstGeom prst="rect">
            <a:avLst/>
          </a:prstGeom>
          <a:noFill/>
          <a:ln/>
        </p:spPr>
        <p:txBody>
          <a:bodyPr wrap="none" lIns="0" tIns="0" rIns="0" bIns="0" rtlCol="0" anchor="t"/>
          <a:lstStyle/>
          <a:p>
            <a:pPr marL="0" indent="0" algn="ctr">
              <a:lnSpc>
                <a:spcPts val="37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9" name="Text 5"/>
          <p:cNvSpPr/>
          <p:nvPr/>
        </p:nvSpPr>
        <p:spPr>
          <a:xfrm>
            <a:off x="6453187" y="4012525"/>
            <a:ext cx="1954530"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Understanding</a:t>
            </a:r>
            <a:endParaRPr lang="en-US" sz="2200" dirty="0"/>
          </a:p>
        </p:txBody>
      </p:sp>
      <p:sp>
        <p:nvSpPr>
          <p:cNvPr id="10" name="Shape 6"/>
          <p:cNvSpPr/>
          <p:nvPr/>
        </p:nvSpPr>
        <p:spPr>
          <a:xfrm>
            <a:off x="6273641" y="4618434"/>
            <a:ext cx="7459266" cy="15240"/>
          </a:xfrm>
          <a:prstGeom prst="roundRect">
            <a:avLst>
              <a:gd name="adj" fmla="val 235611"/>
            </a:avLst>
          </a:prstGeom>
          <a:solidFill>
            <a:srgbClr val="D9CDBA"/>
          </a:solidFill>
          <a:ln/>
        </p:spPr>
      </p:sp>
      <p:pic>
        <p:nvPicPr>
          <p:cNvPr id="11" name="Image 2" descr="preencoded.png"/>
          <p:cNvPicPr>
            <a:picLocks noChangeAspect="1"/>
          </p:cNvPicPr>
          <p:nvPr/>
        </p:nvPicPr>
        <p:blipFill>
          <a:blip r:embed="rId5"/>
          <a:stretch>
            <a:fillRect/>
          </a:stretch>
        </p:blipFill>
        <p:spPr>
          <a:xfrm>
            <a:off x="870109" y="4663559"/>
            <a:ext cx="6412587" cy="830580"/>
          </a:xfrm>
          <a:prstGeom prst="rect">
            <a:avLst/>
          </a:prstGeom>
        </p:spPr>
      </p:pic>
      <p:sp>
        <p:nvSpPr>
          <p:cNvPr id="12" name="Text 7"/>
          <p:cNvSpPr/>
          <p:nvPr/>
        </p:nvSpPr>
        <p:spPr>
          <a:xfrm>
            <a:off x="3992999" y="4839533"/>
            <a:ext cx="166688" cy="478631"/>
          </a:xfrm>
          <a:prstGeom prst="rect">
            <a:avLst/>
          </a:prstGeom>
          <a:noFill/>
          <a:ln/>
        </p:spPr>
        <p:txBody>
          <a:bodyPr wrap="none" lIns="0" tIns="0" rIns="0" bIns="0" rtlCol="0" anchor="t"/>
          <a:lstStyle/>
          <a:p>
            <a:pPr marL="0" indent="0" algn="ctr">
              <a:lnSpc>
                <a:spcPts val="37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
        <p:nvSpPr>
          <p:cNvPr id="13" name="Text 8"/>
          <p:cNvSpPr/>
          <p:nvPr/>
        </p:nvSpPr>
        <p:spPr>
          <a:xfrm>
            <a:off x="7522012" y="4902875"/>
            <a:ext cx="1453277"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Knowledge</a:t>
            </a:r>
            <a:endParaRPr lang="en-US" sz="2200" dirty="0"/>
          </a:p>
        </p:txBody>
      </p:sp>
      <p:sp>
        <p:nvSpPr>
          <p:cNvPr id="14" name="Text 9"/>
          <p:cNvSpPr/>
          <p:nvPr/>
        </p:nvSpPr>
        <p:spPr>
          <a:xfrm>
            <a:off x="837724" y="5763339"/>
            <a:ext cx="12954952"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assess candidates based on subject mastery and practical application. Grades are only one factor we consider. Deep understanding is essential for success.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82291"/>
            <a:ext cx="5632490"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The Confidence Gap</a:t>
            </a:r>
            <a:endParaRPr lang="en-US" sz="4400" dirty="0"/>
          </a:p>
        </p:txBody>
      </p:sp>
      <p:sp>
        <p:nvSpPr>
          <p:cNvPr id="4" name="Shape 1"/>
          <p:cNvSpPr/>
          <p:nvPr/>
        </p:nvSpPr>
        <p:spPr>
          <a:xfrm>
            <a:off x="837724" y="2514481"/>
            <a:ext cx="538520" cy="538520"/>
          </a:xfrm>
          <a:prstGeom prst="roundRect">
            <a:avLst>
              <a:gd name="adj" fmla="val 6668"/>
            </a:avLst>
          </a:prstGeom>
          <a:solidFill>
            <a:srgbClr val="F3E7D4"/>
          </a:solidFill>
          <a:ln/>
        </p:spPr>
      </p:sp>
      <p:sp>
        <p:nvSpPr>
          <p:cNvPr id="5" name="Text 2"/>
          <p:cNvSpPr/>
          <p:nvPr/>
        </p:nvSpPr>
        <p:spPr>
          <a:xfrm>
            <a:off x="1045369" y="2614732"/>
            <a:ext cx="123111" cy="337899"/>
          </a:xfrm>
          <a:prstGeom prst="rect">
            <a:avLst/>
          </a:prstGeom>
          <a:noFill/>
          <a:ln/>
        </p:spPr>
        <p:txBody>
          <a:bodyPr wrap="none" lIns="0" tIns="0" rIns="0" bIns="0" rtlCol="0" anchor="t"/>
          <a:lstStyle/>
          <a:p>
            <a:pPr marL="0" indent="0" algn="ctr">
              <a:lnSpc>
                <a:spcPts val="2650"/>
              </a:lnSpc>
              <a:buNone/>
            </a:pPr>
            <a:r>
              <a:rPr lang="en-US" sz="2650" dirty="0">
                <a:solidFill>
                  <a:srgbClr val="3A3630"/>
                </a:solidFill>
                <a:latin typeface="Lora" pitchFamily="34" charset="0"/>
                <a:ea typeface="Lora" pitchFamily="34" charset="-122"/>
                <a:cs typeface="Lora" pitchFamily="34" charset="-120"/>
              </a:rPr>
              <a:t>1</a:t>
            </a:r>
            <a:endParaRPr lang="en-US" sz="2650" dirty="0"/>
          </a:p>
        </p:txBody>
      </p:sp>
      <p:sp>
        <p:nvSpPr>
          <p:cNvPr id="6" name="Text 3"/>
          <p:cNvSpPr/>
          <p:nvPr/>
        </p:nvSpPr>
        <p:spPr>
          <a:xfrm>
            <a:off x="1615559" y="2514481"/>
            <a:ext cx="2836783" cy="703898"/>
          </a:xfrm>
          <a:prstGeom prst="rect">
            <a:avLst/>
          </a:prstGeom>
          <a:noFill/>
          <a:ln/>
        </p:spPr>
        <p:txBody>
          <a:bodyPr wrap="squar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Addressing Introversion</a:t>
            </a:r>
            <a:endParaRPr lang="en-US" sz="2200" dirty="0"/>
          </a:p>
        </p:txBody>
      </p:sp>
      <p:sp>
        <p:nvSpPr>
          <p:cNvPr id="7" name="Text 4"/>
          <p:cNvSpPr/>
          <p:nvPr/>
        </p:nvSpPr>
        <p:spPr>
          <a:xfrm>
            <a:off x="1615559" y="3361968"/>
            <a:ext cx="2836783" cy="1532096"/>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Many talented individuals are introverted and lack confidence. We identify the root cause of this problem.</a:t>
            </a:r>
            <a:endParaRPr lang="en-US" sz="1850" dirty="0"/>
          </a:p>
        </p:txBody>
      </p:sp>
      <p:sp>
        <p:nvSpPr>
          <p:cNvPr id="8" name="Shape 5"/>
          <p:cNvSpPr/>
          <p:nvPr/>
        </p:nvSpPr>
        <p:spPr>
          <a:xfrm>
            <a:off x="4691658" y="2514481"/>
            <a:ext cx="538520" cy="538520"/>
          </a:xfrm>
          <a:prstGeom prst="roundRect">
            <a:avLst>
              <a:gd name="adj" fmla="val 6668"/>
            </a:avLst>
          </a:prstGeom>
          <a:solidFill>
            <a:srgbClr val="F3E7D4"/>
          </a:solidFill>
          <a:ln/>
        </p:spPr>
      </p:sp>
      <p:sp>
        <p:nvSpPr>
          <p:cNvPr id="9" name="Text 6"/>
          <p:cNvSpPr/>
          <p:nvPr/>
        </p:nvSpPr>
        <p:spPr>
          <a:xfrm>
            <a:off x="4870132" y="2614732"/>
            <a:ext cx="181570" cy="337899"/>
          </a:xfrm>
          <a:prstGeom prst="rect">
            <a:avLst/>
          </a:prstGeom>
          <a:noFill/>
          <a:ln/>
        </p:spPr>
        <p:txBody>
          <a:bodyPr wrap="none" lIns="0" tIns="0" rIns="0" bIns="0" rtlCol="0" anchor="t"/>
          <a:lstStyle/>
          <a:p>
            <a:pPr marL="0" indent="0" algn="ctr">
              <a:lnSpc>
                <a:spcPts val="2650"/>
              </a:lnSpc>
              <a:buNone/>
            </a:pPr>
            <a:r>
              <a:rPr lang="en-US" sz="2650" dirty="0">
                <a:solidFill>
                  <a:srgbClr val="3A3630"/>
                </a:solidFill>
                <a:latin typeface="Lora" pitchFamily="34" charset="0"/>
                <a:ea typeface="Lora" pitchFamily="34" charset="-122"/>
                <a:cs typeface="Lora" pitchFamily="34" charset="-120"/>
              </a:rPr>
              <a:t>2</a:t>
            </a:r>
            <a:endParaRPr lang="en-US" sz="2650" dirty="0"/>
          </a:p>
        </p:txBody>
      </p:sp>
      <p:sp>
        <p:nvSpPr>
          <p:cNvPr id="10" name="Text 7"/>
          <p:cNvSpPr/>
          <p:nvPr/>
        </p:nvSpPr>
        <p:spPr>
          <a:xfrm>
            <a:off x="5469493" y="2514481"/>
            <a:ext cx="2836783" cy="703898"/>
          </a:xfrm>
          <a:prstGeom prst="rect">
            <a:avLst/>
          </a:prstGeom>
          <a:noFill/>
          <a:ln/>
        </p:spPr>
        <p:txBody>
          <a:bodyPr wrap="squar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Building Self-Assurance</a:t>
            </a:r>
            <a:endParaRPr lang="en-US" sz="2200" dirty="0"/>
          </a:p>
        </p:txBody>
      </p:sp>
      <p:sp>
        <p:nvSpPr>
          <p:cNvPr id="11" name="Text 8"/>
          <p:cNvSpPr/>
          <p:nvPr/>
        </p:nvSpPr>
        <p:spPr>
          <a:xfrm>
            <a:off x="5469493" y="3361968"/>
            <a:ext cx="283678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Our training programs focus on boosting self-esteem and communication skills. This allows candidates to showcase their talents.</a:t>
            </a:r>
            <a:endParaRPr lang="en-US" sz="1850" dirty="0"/>
          </a:p>
        </p:txBody>
      </p:sp>
      <p:sp>
        <p:nvSpPr>
          <p:cNvPr id="12" name="Shape 9"/>
          <p:cNvSpPr/>
          <p:nvPr/>
        </p:nvSpPr>
        <p:spPr>
          <a:xfrm>
            <a:off x="837724" y="5785604"/>
            <a:ext cx="538520" cy="538520"/>
          </a:xfrm>
          <a:prstGeom prst="roundRect">
            <a:avLst>
              <a:gd name="adj" fmla="val 6668"/>
            </a:avLst>
          </a:prstGeom>
          <a:solidFill>
            <a:srgbClr val="F3E7D4"/>
          </a:solidFill>
          <a:ln/>
        </p:spPr>
      </p:sp>
      <p:sp>
        <p:nvSpPr>
          <p:cNvPr id="13" name="Text 10"/>
          <p:cNvSpPr/>
          <p:nvPr/>
        </p:nvSpPr>
        <p:spPr>
          <a:xfrm>
            <a:off x="1012865" y="5885855"/>
            <a:ext cx="188238" cy="337899"/>
          </a:xfrm>
          <a:prstGeom prst="rect">
            <a:avLst/>
          </a:prstGeom>
          <a:noFill/>
          <a:ln/>
        </p:spPr>
        <p:txBody>
          <a:bodyPr wrap="none" lIns="0" tIns="0" rIns="0" bIns="0" rtlCol="0" anchor="t"/>
          <a:lstStyle/>
          <a:p>
            <a:pPr marL="0" indent="0" algn="ctr">
              <a:lnSpc>
                <a:spcPts val="2650"/>
              </a:lnSpc>
              <a:buNone/>
            </a:pPr>
            <a:r>
              <a:rPr lang="en-US" sz="2650" dirty="0">
                <a:solidFill>
                  <a:srgbClr val="3A3630"/>
                </a:solidFill>
                <a:latin typeface="Lora" pitchFamily="34" charset="0"/>
                <a:ea typeface="Lora" pitchFamily="34" charset="-122"/>
                <a:cs typeface="Lora" pitchFamily="34" charset="-120"/>
              </a:rPr>
              <a:t>3</a:t>
            </a:r>
            <a:endParaRPr lang="en-US" sz="2650" dirty="0"/>
          </a:p>
        </p:txBody>
      </p:sp>
      <p:sp>
        <p:nvSpPr>
          <p:cNvPr id="14" name="Text 11"/>
          <p:cNvSpPr/>
          <p:nvPr/>
        </p:nvSpPr>
        <p:spPr>
          <a:xfrm>
            <a:off x="1615559" y="5785604"/>
            <a:ext cx="3205639"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Supportive Environment</a:t>
            </a:r>
            <a:endParaRPr lang="en-US" sz="2200" dirty="0"/>
          </a:p>
        </p:txBody>
      </p:sp>
      <p:sp>
        <p:nvSpPr>
          <p:cNvPr id="15" name="Text 12"/>
          <p:cNvSpPr/>
          <p:nvPr/>
        </p:nvSpPr>
        <p:spPr>
          <a:xfrm>
            <a:off x="1615559" y="6281142"/>
            <a:ext cx="6690717"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provide a supportive and encouraging environment. It is essential for candidates to grow and develop.</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16504" y="652820"/>
            <a:ext cx="7483792" cy="1394936"/>
          </a:xfrm>
          <a:prstGeom prst="rect">
            <a:avLst/>
          </a:prstGeom>
          <a:noFill/>
          <a:ln/>
        </p:spPr>
        <p:txBody>
          <a:bodyPr wrap="square" lIns="0" tIns="0" rIns="0" bIns="0" rtlCol="0" anchor="t"/>
          <a:lstStyle/>
          <a:p>
            <a:pPr marL="0" indent="0">
              <a:lnSpc>
                <a:spcPts val="5450"/>
              </a:lnSpc>
              <a:buNone/>
            </a:pPr>
            <a:r>
              <a:rPr lang="en-US" sz="4350" dirty="0">
                <a:solidFill>
                  <a:srgbClr val="38512F"/>
                </a:solidFill>
                <a:latin typeface="Lora" pitchFamily="34" charset="0"/>
                <a:ea typeface="Lora" pitchFamily="34" charset="-122"/>
                <a:cs typeface="Lora" pitchFamily="34" charset="-120"/>
              </a:rPr>
              <a:t>Our Unique Training Approach</a:t>
            </a:r>
            <a:endParaRPr lang="en-US" sz="4350" dirty="0"/>
          </a:p>
        </p:txBody>
      </p:sp>
      <p:pic>
        <p:nvPicPr>
          <p:cNvPr id="4" name="Image 1" descr="preencoded.png"/>
          <p:cNvPicPr>
            <a:picLocks noChangeAspect="1"/>
          </p:cNvPicPr>
          <p:nvPr/>
        </p:nvPicPr>
        <p:blipFill>
          <a:blip r:embed="rId4"/>
          <a:stretch>
            <a:fillRect/>
          </a:stretch>
        </p:blipFill>
        <p:spPr>
          <a:xfrm>
            <a:off x="6316504" y="2403515"/>
            <a:ext cx="1185863" cy="1724382"/>
          </a:xfrm>
          <a:prstGeom prst="rect">
            <a:avLst/>
          </a:prstGeom>
        </p:spPr>
      </p:pic>
      <p:sp>
        <p:nvSpPr>
          <p:cNvPr id="5" name="Text 1"/>
          <p:cNvSpPr/>
          <p:nvPr/>
        </p:nvSpPr>
        <p:spPr>
          <a:xfrm>
            <a:off x="7858125" y="2640687"/>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Skill Enhancement</a:t>
            </a:r>
            <a:endParaRPr lang="en-US" sz="2150" dirty="0"/>
          </a:p>
        </p:txBody>
      </p:sp>
      <p:sp>
        <p:nvSpPr>
          <p:cNvPr id="6" name="Text 2"/>
          <p:cNvSpPr/>
          <p:nvPr/>
        </p:nvSpPr>
        <p:spPr>
          <a:xfrm>
            <a:off x="7858125" y="3131820"/>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Targeted training programs to improve technical skills. We also focus on practical application.</a:t>
            </a:r>
            <a:endParaRPr lang="en-US" sz="1850" dirty="0"/>
          </a:p>
        </p:txBody>
      </p:sp>
      <p:pic>
        <p:nvPicPr>
          <p:cNvPr id="7" name="Image 2" descr="preencoded.png"/>
          <p:cNvPicPr>
            <a:picLocks noChangeAspect="1"/>
          </p:cNvPicPr>
          <p:nvPr/>
        </p:nvPicPr>
        <p:blipFill>
          <a:blip r:embed="rId5"/>
          <a:stretch>
            <a:fillRect/>
          </a:stretch>
        </p:blipFill>
        <p:spPr>
          <a:xfrm>
            <a:off x="6316504" y="4127897"/>
            <a:ext cx="1185863" cy="1724382"/>
          </a:xfrm>
          <a:prstGeom prst="rect">
            <a:avLst/>
          </a:prstGeom>
        </p:spPr>
      </p:pic>
      <p:sp>
        <p:nvSpPr>
          <p:cNvPr id="8" name="Text 3"/>
          <p:cNvSpPr/>
          <p:nvPr/>
        </p:nvSpPr>
        <p:spPr>
          <a:xfrm>
            <a:off x="7858125" y="4365069"/>
            <a:ext cx="3290768"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Effective Communication</a:t>
            </a:r>
            <a:endParaRPr lang="en-US" sz="2150" dirty="0"/>
          </a:p>
        </p:txBody>
      </p:sp>
      <p:sp>
        <p:nvSpPr>
          <p:cNvPr id="9" name="Text 4"/>
          <p:cNvSpPr/>
          <p:nvPr/>
        </p:nvSpPr>
        <p:spPr>
          <a:xfrm>
            <a:off x="7858125" y="4856202"/>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We help candidates to articulate their ideas clearly. We also focus on confidently presenting their abilities.</a:t>
            </a:r>
            <a:endParaRPr lang="en-US" sz="1850" dirty="0"/>
          </a:p>
        </p:txBody>
      </p:sp>
      <p:pic>
        <p:nvPicPr>
          <p:cNvPr id="10" name="Image 3" descr="preencoded.png"/>
          <p:cNvPicPr>
            <a:picLocks noChangeAspect="1"/>
          </p:cNvPicPr>
          <p:nvPr/>
        </p:nvPicPr>
        <p:blipFill>
          <a:blip r:embed="rId6"/>
          <a:stretch>
            <a:fillRect/>
          </a:stretch>
        </p:blipFill>
        <p:spPr>
          <a:xfrm>
            <a:off x="6316504" y="5852279"/>
            <a:ext cx="1185863" cy="1724382"/>
          </a:xfrm>
          <a:prstGeom prst="rect">
            <a:avLst/>
          </a:prstGeom>
        </p:spPr>
      </p:pic>
      <p:sp>
        <p:nvSpPr>
          <p:cNvPr id="11" name="Text 5"/>
          <p:cNvSpPr/>
          <p:nvPr/>
        </p:nvSpPr>
        <p:spPr>
          <a:xfrm>
            <a:off x="7858125" y="6089452"/>
            <a:ext cx="3234095"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Personalized Mentorship</a:t>
            </a:r>
            <a:endParaRPr lang="en-US" sz="2150" dirty="0"/>
          </a:p>
        </p:txBody>
      </p:sp>
      <p:sp>
        <p:nvSpPr>
          <p:cNvPr id="12" name="Text 6"/>
          <p:cNvSpPr/>
          <p:nvPr/>
        </p:nvSpPr>
        <p:spPr>
          <a:xfrm>
            <a:off x="7858125" y="6580584"/>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One-on-one guidance to address individual shortcomings. This also allows candidates to reach their full potential.</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3838218"/>
            <a:ext cx="5783818"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Showcasing Strengths</a:t>
            </a:r>
            <a:endParaRPr lang="en-US" sz="4400" dirty="0"/>
          </a:p>
        </p:txBody>
      </p:sp>
      <p:pic>
        <p:nvPicPr>
          <p:cNvPr id="4" name="Image 1" descr="preencoded.png"/>
          <p:cNvPicPr>
            <a:picLocks noChangeAspect="1"/>
          </p:cNvPicPr>
          <p:nvPr/>
        </p:nvPicPr>
        <p:blipFill>
          <a:blip r:embed="rId4"/>
          <a:stretch>
            <a:fillRect/>
          </a:stretch>
        </p:blipFill>
        <p:spPr>
          <a:xfrm>
            <a:off x="837724" y="4901208"/>
            <a:ext cx="598408" cy="598408"/>
          </a:xfrm>
          <a:prstGeom prst="rect">
            <a:avLst/>
          </a:prstGeom>
        </p:spPr>
      </p:pic>
      <p:sp>
        <p:nvSpPr>
          <p:cNvPr id="5" name="Text 1"/>
          <p:cNvSpPr/>
          <p:nvPr/>
        </p:nvSpPr>
        <p:spPr>
          <a:xfrm>
            <a:off x="837724" y="5738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Talent Extraction</a:t>
            </a:r>
            <a:endParaRPr lang="en-US" sz="2200" dirty="0"/>
          </a:p>
        </p:txBody>
      </p:sp>
      <p:sp>
        <p:nvSpPr>
          <p:cNvPr id="6" name="Text 2"/>
          <p:cNvSpPr/>
          <p:nvPr/>
        </p:nvSpPr>
        <p:spPr>
          <a:xfrm>
            <a:off x="837724" y="6234470"/>
            <a:ext cx="4078962" cy="1149072"/>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identify unique strengths in each candidate. This leads to personalized development plans.</a:t>
            </a:r>
            <a:endParaRPr lang="en-US" sz="1850" dirty="0"/>
          </a:p>
        </p:txBody>
      </p:sp>
      <p:pic>
        <p:nvPicPr>
          <p:cNvPr id="7" name="Image 2" descr="preencoded.png"/>
          <p:cNvPicPr>
            <a:picLocks noChangeAspect="1"/>
          </p:cNvPicPr>
          <p:nvPr/>
        </p:nvPicPr>
        <p:blipFill>
          <a:blip r:embed="rId5"/>
          <a:stretch>
            <a:fillRect/>
          </a:stretch>
        </p:blipFill>
        <p:spPr>
          <a:xfrm>
            <a:off x="5275659" y="4901208"/>
            <a:ext cx="598408" cy="598408"/>
          </a:xfrm>
          <a:prstGeom prst="rect">
            <a:avLst/>
          </a:prstGeom>
        </p:spPr>
      </p:pic>
      <p:sp>
        <p:nvSpPr>
          <p:cNvPr id="8" name="Text 3"/>
          <p:cNvSpPr/>
          <p:nvPr/>
        </p:nvSpPr>
        <p:spPr>
          <a:xfrm>
            <a:off x="5275659" y="5738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Path to Excel</a:t>
            </a:r>
            <a:endParaRPr lang="en-US" sz="2200" dirty="0"/>
          </a:p>
        </p:txBody>
      </p:sp>
      <p:sp>
        <p:nvSpPr>
          <p:cNvPr id="9" name="Text 4"/>
          <p:cNvSpPr/>
          <p:nvPr/>
        </p:nvSpPr>
        <p:spPr>
          <a:xfrm>
            <a:off x="5275659" y="6234470"/>
            <a:ext cx="4078962" cy="1149072"/>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provide a clear path forward for candidates to excel. This allows them to advance in their careers.</a:t>
            </a:r>
            <a:endParaRPr lang="en-US" sz="1850" dirty="0"/>
          </a:p>
        </p:txBody>
      </p:sp>
      <p:pic>
        <p:nvPicPr>
          <p:cNvPr id="10" name="Image 3" descr="preencoded.png"/>
          <p:cNvPicPr>
            <a:picLocks noChangeAspect="1"/>
          </p:cNvPicPr>
          <p:nvPr/>
        </p:nvPicPr>
        <p:blipFill>
          <a:blip r:embed="rId6"/>
          <a:stretch>
            <a:fillRect/>
          </a:stretch>
        </p:blipFill>
        <p:spPr>
          <a:xfrm>
            <a:off x="9713595" y="4901208"/>
            <a:ext cx="598408" cy="598408"/>
          </a:xfrm>
          <a:prstGeom prst="rect">
            <a:avLst/>
          </a:prstGeom>
        </p:spPr>
      </p:pic>
      <p:sp>
        <p:nvSpPr>
          <p:cNvPr id="11" name="Text 5"/>
          <p:cNvSpPr/>
          <p:nvPr/>
        </p:nvSpPr>
        <p:spPr>
          <a:xfrm>
            <a:off x="9713595" y="5738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Continuous Support</a:t>
            </a:r>
            <a:endParaRPr lang="en-US" sz="2200" dirty="0"/>
          </a:p>
        </p:txBody>
      </p:sp>
      <p:sp>
        <p:nvSpPr>
          <p:cNvPr id="12" name="Text 6"/>
          <p:cNvSpPr/>
          <p:nvPr/>
        </p:nvSpPr>
        <p:spPr>
          <a:xfrm>
            <a:off x="9713595" y="6234470"/>
            <a:ext cx="4079081" cy="1149072"/>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Ongoing support and mentorship. We help candidates to achieve long-term success.</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2485787"/>
            <a:ext cx="8663821"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Reaching Rural and Urban Towns</a:t>
            </a:r>
            <a:endParaRPr lang="en-US" sz="4400" dirty="0"/>
          </a:p>
        </p:txBody>
      </p:sp>
      <p:sp>
        <p:nvSpPr>
          <p:cNvPr id="3" name="Text 1"/>
          <p:cNvSpPr/>
          <p:nvPr/>
        </p:nvSpPr>
        <p:spPr>
          <a:xfrm>
            <a:off x="837724" y="378809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Focus on Karnataka</a:t>
            </a:r>
            <a:endParaRPr lang="en-US" sz="2200" dirty="0"/>
          </a:p>
        </p:txBody>
      </p:sp>
      <p:sp>
        <p:nvSpPr>
          <p:cNvPr id="4" name="Text 2"/>
          <p:cNvSpPr/>
          <p:nvPr/>
        </p:nvSpPr>
        <p:spPr>
          <a:xfrm>
            <a:off x="837724" y="4379357"/>
            <a:ext cx="6185535"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Our focus is on expanding opportunity across Rest of Karnataka. We reach candidates in both rural and urban towns.</a:t>
            </a:r>
            <a:endParaRPr lang="en-US" sz="1850" dirty="0"/>
          </a:p>
        </p:txBody>
      </p:sp>
      <p:sp>
        <p:nvSpPr>
          <p:cNvPr id="5" name="Text 3"/>
          <p:cNvSpPr/>
          <p:nvPr/>
        </p:nvSpPr>
        <p:spPr>
          <a:xfrm>
            <a:off x="7614761" y="378809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Equal Opportunity</a:t>
            </a:r>
            <a:endParaRPr lang="en-US" sz="2200" dirty="0"/>
          </a:p>
        </p:txBody>
      </p:sp>
      <p:sp>
        <p:nvSpPr>
          <p:cNvPr id="6" name="Text 4"/>
          <p:cNvSpPr/>
          <p:nvPr/>
        </p:nvSpPr>
        <p:spPr>
          <a:xfrm>
            <a:off x="7614761" y="4379357"/>
            <a:ext cx="6185535"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believe everyone deserves a chance to succeed. This is true regardless of their location or background.</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017764"/>
            <a:ext cx="6422946"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Partnership for Progress</a:t>
            </a:r>
            <a:endParaRPr lang="en-US" sz="4400" dirty="0"/>
          </a:p>
        </p:txBody>
      </p:sp>
      <p:sp>
        <p:nvSpPr>
          <p:cNvPr id="4" name="Shape 1"/>
          <p:cNvSpPr/>
          <p:nvPr/>
        </p:nvSpPr>
        <p:spPr>
          <a:xfrm>
            <a:off x="837724" y="5080754"/>
            <a:ext cx="4158734" cy="2123242"/>
          </a:xfrm>
          <a:prstGeom prst="roundRect">
            <a:avLst>
              <a:gd name="adj" fmla="val 1691"/>
            </a:avLst>
          </a:prstGeom>
          <a:solidFill>
            <a:srgbClr val="F3E7D4"/>
          </a:solidFill>
          <a:ln/>
        </p:spPr>
      </p:sp>
      <p:sp>
        <p:nvSpPr>
          <p:cNvPr id="5" name="Text 2"/>
          <p:cNvSpPr/>
          <p:nvPr/>
        </p:nvSpPr>
        <p:spPr>
          <a:xfrm>
            <a:off x="1077039" y="5320070"/>
            <a:ext cx="2822853"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College Collaboration</a:t>
            </a:r>
            <a:endParaRPr lang="en-US" sz="2200" dirty="0"/>
          </a:p>
        </p:txBody>
      </p:sp>
      <p:sp>
        <p:nvSpPr>
          <p:cNvPr id="6" name="Text 3"/>
          <p:cNvSpPr/>
          <p:nvPr/>
        </p:nvSpPr>
        <p:spPr>
          <a:xfrm>
            <a:off x="1077039" y="5815608"/>
            <a:ext cx="3680103"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We partner with colleges. We discover talented students in Rest of Karnataka.</a:t>
            </a:r>
            <a:endParaRPr lang="en-US" sz="1850" dirty="0"/>
          </a:p>
        </p:txBody>
      </p:sp>
      <p:sp>
        <p:nvSpPr>
          <p:cNvPr id="7" name="Shape 4"/>
          <p:cNvSpPr/>
          <p:nvPr/>
        </p:nvSpPr>
        <p:spPr>
          <a:xfrm>
            <a:off x="5235773" y="5080754"/>
            <a:ext cx="4158734" cy="2123242"/>
          </a:xfrm>
          <a:prstGeom prst="roundRect">
            <a:avLst>
              <a:gd name="adj" fmla="val 1691"/>
            </a:avLst>
          </a:prstGeom>
          <a:solidFill>
            <a:srgbClr val="F3E7D4"/>
          </a:solidFill>
          <a:ln/>
        </p:spPr>
      </p:sp>
      <p:sp>
        <p:nvSpPr>
          <p:cNvPr id="8" name="Text 5"/>
          <p:cNvSpPr/>
          <p:nvPr/>
        </p:nvSpPr>
        <p:spPr>
          <a:xfrm>
            <a:off x="5475089" y="532007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Discovering Leaders</a:t>
            </a:r>
            <a:endParaRPr lang="en-US" sz="2200" dirty="0"/>
          </a:p>
        </p:txBody>
      </p:sp>
      <p:sp>
        <p:nvSpPr>
          <p:cNvPr id="9" name="Text 6"/>
          <p:cNvSpPr/>
          <p:nvPr/>
        </p:nvSpPr>
        <p:spPr>
          <a:xfrm>
            <a:off x="5475089" y="5815608"/>
            <a:ext cx="3680103"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Together, we empower future leaders. We also shape the workforce of tomorrow.</a:t>
            </a:r>
            <a:endParaRPr lang="en-US" sz="1850" dirty="0"/>
          </a:p>
        </p:txBody>
      </p:sp>
      <p:sp>
        <p:nvSpPr>
          <p:cNvPr id="10" name="Shape 7"/>
          <p:cNvSpPr/>
          <p:nvPr/>
        </p:nvSpPr>
        <p:spPr>
          <a:xfrm>
            <a:off x="9633823" y="5080754"/>
            <a:ext cx="4158734" cy="2123242"/>
          </a:xfrm>
          <a:prstGeom prst="roundRect">
            <a:avLst>
              <a:gd name="adj" fmla="val 1691"/>
            </a:avLst>
          </a:prstGeom>
          <a:solidFill>
            <a:srgbClr val="F3E7D4"/>
          </a:solidFill>
          <a:ln/>
        </p:spPr>
      </p:sp>
      <p:sp>
        <p:nvSpPr>
          <p:cNvPr id="11" name="Text 8"/>
          <p:cNvSpPr/>
          <p:nvPr/>
        </p:nvSpPr>
        <p:spPr>
          <a:xfrm>
            <a:off x="9873139" y="532007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Mutual Growth</a:t>
            </a:r>
            <a:endParaRPr lang="en-US" sz="2200" dirty="0"/>
          </a:p>
        </p:txBody>
      </p:sp>
      <p:sp>
        <p:nvSpPr>
          <p:cNvPr id="12" name="Text 9"/>
          <p:cNvSpPr/>
          <p:nvPr/>
        </p:nvSpPr>
        <p:spPr>
          <a:xfrm>
            <a:off x="9873139" y="5815608"/>
            <a:ext cx="3680103"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Colleges and students benefit from our programs. Also, employers gain access to skilled candidates.</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Custom</PresentationFormat>
  <Paragraphs>60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Source Sans Pro</vt:lpstr>
      <vt:lpstr>Source Sans Pro Bold</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tbdivya04@outlook.com</cp:lastModifiedBy>
  <cp:revision>3</cp:revision>
  <dcterms:created xsi:type="dcterms:W3CDTF">2025-02-18T08:56:43Z</dcterms:created>
  <dcterms:modified xsi:type="dcterms:W3CDTF">2025-02-19T10:18:50Z</dcterms:modified>
</cp:coreProperties>
</file>