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tags/tag8.xml" ContentType="application/vnd.openxmlformats-officedocument.presentationml.tags+xml"/>
  <Override PartName="/ppt/notesSlides/notesSlide9.xml" ContentType="application/vnd.openxmlformats-officedocument.presentationml.notesSlide+xml"/>
  <Override PartName="/ppt/tags/tag9.xml" ContentType="application/vnd.openxmlformats-officedocument.presentationml.tags+xml"/>
  <Override PartName="/ppt/notesSlides/notesSlide10.xml" ContentType="application/vnd.openxmlformats-officedocument.presentationml.notesSlide+xml"/>
  <Override PartName="/ppt/tags/tag10.xml" ContentType="application/vnd.openxmlformats-officedocument.presentationml.tags+xml"/>
  <Override PartName="/ppt/notesSlides/notesSlide11.xml" ContentType="application/vnd.openxmlformats-officedocument.presentationml.notesSlide+xml"/>
  <Override PartName="/ppt/tags/tag11.xml" ContentType="application/vnd.openxmlformats-officedocument.presentationml.tags+xml"/>
  <Override PartName="/ppt/notesSlides/notesSlide12.xml" ContentType="application/vnd.openxmlformats-officedocument.presentationml.notesSlide+xml"/>
  <Override PartName="/ppt/tags/tag12.xml" ContentType="application/vnd.openxmlformats-officedocument.presentationml.tags+xml"/>
  <Override PartName="/ppt/notesSlides/notesSlide13.xml" ContentType="application/vnd.openxmlformats-officedocument.presentationml.notesSlide+xml"/>
  <Override PartName="/ppt/tags/tag13.xml" ContentType="application/vnd.openxmlformats-officedocument.presentationml.tags+xml"/>
  <Override PartName="/ppt/notesSlides/notesSlide14.xml" ContentType="application/vnd.openxmlformats-officedocument.presentationml.notesSlide+xml"/>
  <Override PartName="/ppt/tags/tag14.xml" ContentType="application/vnd.openxmlformats-officedocument.presentationml.tags+xml"/>
  <Override PartName="/ppt/notesSlides/notesSlide15.xml" ContentType="application/vnd.openxmlformats-officedocument.presentationml.notesSlide+xml"/>
  <Override PartName="/ppt/tags/tag15.xml" ContentType="application/vnd.openxmlformats-officedocument.presentationml.tags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1071" r:id="rId2"/>
    <p:sldId id="1070" r:id="rId3"/>
    <p:sldId id="1072" r:id="rId4"/>
    <p:sldId id="1102" r:id="rId5"/>
    <p:sldId id="1089" r:id="rId6"/>
    <p:sldId id="1077" r:id="rId7"/>
    <p:sldId id="1078" r:id="rId8"/>
    <p:sldId id="1099" r:id="rId9"/>
    <p:sldId id="1101" r:id="rId10"/>
    <p:sldId id="1092" r:id="rId11"/>
    <p:sldId id="1100" r:id="rId12"/>
    <p:sldId id="1080" r:id="rId13"/>
    <p:sldId id="1093" r:id="rId14"/>
    <p:sldId id="1094" r:id="rId15"/>
    <p:sldId id="1097" r:id="rId16"/>
    <p:sldId id="1088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AE0E165-6F47-4EFD-9434-27C0F7281B85}">
          <p14:sldIdLst>
            <p14:sldId id="1071"/>
            <p14:sldId id="1070"/>
            <p14:sldId id="1072"/>
            <p14:sldId id="1102"/>
            <p14:sldId id="1089"/>
            <p14:sldId id="1077"/>
            <p14:sldId id="1078"/>
          </p14:sldIdLst>
        </p14:section>
        <p14:section name="Proposal" id="{74C632FE-AAD9-4F1E-A194-047E4564D0F8}">
          <p14:sldIdLst>
            <p14:sldId id="1099"/>
            <p14:sldId id="1101"/>
            <p14:sldId id="1092"/>
            <p14:sldId id="1100"/>
            <p14:sldId id="1080"/>
            <p14:sldId id="1093"/>
            <p14:sldId id="1094"/>
            <p14:sldId id="1097"/>
            <p14:sldId id="108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odriguez, Ernesto - Dell Team" initials="RE-DT" lastIdx="1" clrIdx="0">
    <p:extLst>
      <p:ext uri="{19B8F6BF-5375-455C-9EA6-DF929625EA0E}">
        <p15:presenceInfo xmlns:p15="http://schemas.microsoft.com/office/powerpoint/2012/main" userId="S-1-5-21-1802859667-647903414-1863928812-290047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AF08"/>
    <a:srgbClr val="006595"/>
    <a:srgbClr val="46B2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517" autoAdjust="0"/>
  </p:normalViewPr>
  <p:slideViewPr>
    <p:cSldViewPr snapToGrid="0">
      <p:cViewPr varScale="1">
        <p:scale>
          <a:sx n="80" d="100"/>
          <a:sy n="80" d="100"/>
        </p:scale>
        <p:origin x="742" y="43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CD2188-58A9-497D-AE80-BEF41F77B4D6}" type="datetimeFigureOut">
              <a:rPr lang="en-US" smtClean="0"/>
              <a:t>8/9/2019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06A1C5-C251-4742-B4F5-4E5AAC8F2F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6459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A04BB6B-BEDE-48E4-970F-8DFC0D4B5AE7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35352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Machine Learning Insights for Company</a:t>
            </a:r>
            <a:r>
              <a:rPr lang="en-US" baseline="0" dirty="0"/>
              <a:t> Attributes</a:t>
            </a:r>
            <a:r>
              <a:rPr lang="en-US" dirty="0"/>
              <a:t>:</a:t>
            </a:r>
          </a:p>
          <a:p>
            <a:pPr marL="228600" indent="-228600">
              <a:buAutoNum type="arabicParenR"/>
            </a:pPr>
            <a:r>
              <a:rPr lang="en-US" baseline="0" dirty="0"/>
              <a:t>Adoption behavior – We would like to predict what the customers likely buying pattern is based on previous purchases. If a customer is an early adopter, then we should propose the latest and greatest. Skeptics wait till the server platform has hardened towards the end of the purchase period.</a:t>
            </a:r>
          </a:p>
          <a:p>
            <a:pPr marL="228600" indent="-228600">
              <a:buAutoNum type="arabicParenR"/>
            </a:pPr>
            <a:r>
              <a:rPr lang="en-US" baseline="0" dirty="0"/>
              <a:t>Loyalty – does the customer buy on a pattern for their business from Dell </a:t>
            </a:r>
          </a:p>
          <a:p>
            <a:pPr marL="228600" indent="-228600">
              <a:buAutoNum type="arabicParenR"/>
            </a:pPr>
            <a:r>
              <a:rPr lang="en-US" baseline="0" dirty="0"/>
              <a:t>Revenue – what is the trajectory of revenue for this particular customer compared to past purchase windows</a:t>
            </a:r>
          </a:p>
          <a:p>
            <a:pPr marL="228600" indent="-228600">
              <a:buAutoNum type="arabicParenR"/>
            </a:pPr>
            <a:r>
              <a:rPr lang="en-US" baseline="0" dirty="0"/>
              <a:t>Lapse risk – how many systems are coming off of support entitlements compared to their overall install base from Dell</a:t>
            </a:r>
          </a:p>
          <a:p>
            <a:pPr marL="228600" indent="-228600">
              <a:buAutoNum type="arabicParenR"/>
            </a:pPr>
            <a:r>
              <a:rPr lang="en-US" baseline="0" dirty="0"/>
              <a:t>Cornerstone server – what is the most likely 14G server this customer will purchase based on their previous purchases</a:t>
            </a:r>
          </a:p>
          <a:p>
            <a:pPr marL="228600" indent="-228600">
              <a:buAutoNum type="arabicParenR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A04BB6B-BEDE-48E4-970F-8DFC0D4B5AE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10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06457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Machine Learning Insights for Company</a:t>
            </a:r>
            <a:r>
              <a:rPr lang="en-US" baseline="0" dirty="0"/>
              <a:t> Attributes</a:t>
            </a:r>
            <a:r>
              <a:rPr lang="en-US" dirty="0"/>
              <a:t>:</a:t>
            </a:r>
          </a:p>
          <a:p>
            <a:pPr marL="228600" indent="-228600">
              <a:buAutoNum type="arabicParenR"/>
            </a:pPr>
            <a:r>
              <a:rPr lang="en-US" baseline="0" dirty="0"/>
              <a:t>Adoption behavior – We would like to predict what the customers likely buying pattern is based on previous purchases. If a customer is an early adopter, then we should propose the latest and greatest. Skeptics wait till the server platform has hardened towards the end of the purchase period.</a:t>
            </a:r>
          </a:p>
          <a:p>
            <a:pPr marL="228600" indent="-228600">
              <a:buAutoNum type="arabicParenR"/>
            </a:pPr>
            <a:r>
              <a:rPr lang="en-US" baseline="0" dirty="0"/>
              <a:t>Loyalty – does the customer buy on a pattern for their business from Dell </a:t>
            </a:r>
          </a:p>
          <a:p>
            <a:pPr marL="228600" indent="-228600">
              <a:buAutoNum type="arabicParenR"/>
            </a:pPr>
            <a:r>
              <a:rPr lang="en-US" baseline="0" dirty="0"/>
              <a:t>Revenue – what is the trajectory of revenue for this particular customer compared to past purchase windows</a:t>
            </a:r>
          </a:p>
          <a:p>
            <a:pPr marL="228600" indent="-228600">
              <a:buAutoNum type="arabicParenR"/>
            </a:pPr>
            <a:r>
              <a:rPr lang="en-US" baseline="0" dirty="0"/>
              <a:t>Lapse risk – how many systems are coming off of support entitlements compared to their overall install base from Dell</a:t>
            </a:r>
          </a:p>
          <a:p>
            <a:pPr marL="228600" indent="-228600">
              <a:buAutoNum type="arabicParenR"/>
            </a:pPr>
            <a:r>
              <a:rPr lang="en-US" baseline="0" dirty="0"/>
              <a:t>Cornerstone server – what is the most likely 14G server this customer will purchase based on their previous purchases</a:t>
            </a:r>
          </a:p>
          <a:p>
            <a:pPr marL="228600" indent="-228600">
              <a:buAutoNum type="arabicParenR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A04BB6B-BEDE-48E4-970F-8DFC0D4B5AE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11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3426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Machine Learning Insights for Company</a:t>
            </a:r>
            <a:r>
              <a:rPr lang="en-US" baseline="0" dirty="0"/>
              <a:t> Attributes</a:t>
            </a:r>
            <a:r>
              <a:rPr lang="en-US" dirty="0"/>
              <a:t>:</a:t>
            </a:r>
          </a:p>
          <a:p>
            <a:pPr marL="228600" indent="-228600">
              <a:buAutoNum type="arabicParenR"/>
            </a:pPr>
            <a:r>
              <a:rPr lang="en-US" baseline="0" dirty="0"/>
              <a:t>Adoption behavior – We would like to predict what the customers likely buying pattern is based on previous purchases. If a customer is an early adopter, then we should propose the latest and greatest. Skeptics wait till the server platform has hardened towards the end of the purchase period.</a:t>
            </a:r>
          </a:p>
          <a:p>
            <a:pPr marL="228600" indent="-228600">
              <a:buAutoNum type="arabicParenR"/>
            </a:pPr>
            <a:r>
              <a:rPr lang="en-US" baseline="0" dirty="0"/>
              <a:t>Loyalty – does the customer buy on a pattern for their business from Dell </a:t>
            </a:r>
          </a:p>
          <a:p>
            <a:pPr marL="228600" indent="-228600">
              <a:buAutoNum type="arabicParenR"/>
            </a:pPr>
            <a:r>
              <a:rPr lang="en-US" baseline="0" dirty="0"/>
              <a:t>Revenue – what is the trajectory of revenue for this particular customer compared to past purchase windows</a:t>
            </a:r>
          </a:p>
          <a:p>
            <a:pPr marL="228600" indent="-228600">
              <a:buAutoNum type="arabicParenR"/>
            </a:pPr>
            <a:r>
              <a:rPr lang="en-US" baseline="0" dirty="0"/>
              <a:t>Lapse risk – how many systems are coming off of support entitlements compared to their overall install base from Dell</a:t>
            </a:r>
          </a:p>
          <a:p>
            <a:pPr marL="228600" indent="-228600">
              <a:buAutoNum type="arabicParenR"/>
            </a:pPr>
            <a:r>
              <a:rPr lang="en-US" baseline="0" dirty="0"/>
              <a:t>Cornerstone server – what is the most likely 14G server this customer will purchase based on their previous purchases</a:t>
            </a:r>
          </a:p>
          <a:p>
            <a:pPr marL="228600" indent="-228600">
              <a:buAutoNum type="arabicParenR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A04BB6B-BEDE-48E4-970F-8DFC0D4B5AE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12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08413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Machine Learning Insights for Company</a:t>
            </a:r>
            <a:r>
              <a:rPr lang="en-US" baseline="0" dirty="0"/>
              <a:t> Attributes</a:t>
            </a:r>
            <a:r>
              <a:rPr lang="en-US" dirty="0"/>
              <a:t>:</a:t>
            </a:r>
          </a:p>
          <a:p>
            <a:pPr marL="228600" indent="-228600">
              <a:buAutoNum type="arabicParenR"/>
            </a:pPr>
            <a:r>
              <a:rPr lang="en-US" baseline="0" dirty="0"/>
              <a:t>Adoption behavior – We would like to predict what the customers likely buying pattern is based on previous purchases. If a customer is an early adopter, then we should propose the latest and greatest. Skeptics wait till the server platform has hardened towards the end of the purchase period.</a:t>
            </a:r>
          </a:p>
          <a:p>
            <a:pPr marL="228600" indent="-228600">
              <a:buAutoNum type="arabicParenR"/>
            </a:pPr>
            <a:r>
              <a:rPr lang="en-US" baseline="0" dirty="0"/>
              <a:t>Loyalty – does the customer buy on a pattern for their business from Dell </a:t>
            </a:r>
          </a:p>
          <a:p>
            <a:pPr marL="228600" indent="-228600">
              <a:buAutoNum type="arabicParenR"/>
            </a:pPr>
            <a:r>
              <a:rPr lang="en-US" baseline="0" dirty="0"/>
              <a:t>Revenue – what is the trajectory of revenue for this particular customer compared to past purchase windows</a:t>
            </a:r>
          </a:p>
          <a:p>
            <a:pPr marL="228600" indent="-228600">
              <a:buAutoNum type="arabicParenR"/>
            </a:pPr>
            <a:r>
              <a:rPr lang="en-US" baseline="0" dirty="0"/>
              <a:t>Lapse risk – how many systems are coming off of support entitlements compared to their overall install base from Dell</a:t>
            </a:r>
          </a:p>
          <a:p>
            <a:pPr marL="228600" indent="-228600">
              <a:buAutoNum type="arabicParenR"/>
            </a:pPr>
            <a:r>
              <a:rPr lang="en-US" baseline="0" dirty="0"/>
              <a:t>Cornerstone server – what is the most likely 14G server this customer will purchase based on their previous purchases</a:t>
            </a:r>
          </a:p>
          <a:p>
            <a:pPr marL="228600" indent="-228600">
              <a:buAutoNum type="arabicParenR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A04BB6B-BEDE-48E4-970F-8DFC0D4B5AE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13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58195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Machine Learning Insights for Company</a:t>
            </a:r>
            <a:r>
              <a:rPr lang="en-US" baseline="0" dirty="0"/>
              <a:t> Attributes</a:t>
            </a:r>
            <a:r>
              <a:rPr lang="en-US" dirty="0"/>
              <a:t>:</a:t>
            </a:r>
          </a:p>
          <a:p>
            <a:pPr marL="228600" indent="-228600">
              <a:buAutoNum type="arabicParenR"/>
            </a:pPr>
            <a:r>
              <a:rPr lang="en-US" baseline="0" dirty="0"/>
              <a:t>Adoption behavior – We would like to predict what the customers likely buying pattern is based on previous purchases. If a customer is an early adopter, then we should propose the latest and greatest. Skeptics wait till the server platform has hardened towards the end of the purchase period.</a:t>
            </a:r>
          </a:p>
          <a:p>
            <a:pPr marL="228600" indent="-228600">
              <a:buAutoNum type="arabicParenR"/>
            </a:pPr>
            <a:r>
              <a:rPr lang="en-US" baseline="0" dirty="0"/>
              <a:t>Loyalty – does the customer buy on a pattern for their business from Dell </a:t>
            </a:r>
          </a:p>
          <a:p>
            <a:pPr marL="228600" indent="-228600">
              <a:buAutoNum type="arabicParenR"/>
            </a:pPr>
            <a:r>
              <a:rPr lang="en-US" baseline="0" dirty="0"/>
              <a:t>Revenue – what is the trajectory of revenue for this particular customer compared to past purchase windows</a:t>
            </a:r>
          </a:p>
          <a:p>
            <a:pPr marL="228600" indent="-228600">
              <a:buAutoNum type="arabicParenR"/>
            </a:pPr>
            <a:r>
              <a:rPr lang="en-US" baseline="0" dirty="0"/>
              <a:t>Lapse risk – how many systems are coming off of support entitlements compared to their overall install base from Dell</a:t>
            </a:r>
          </a:p>
          <a:p>
            <a:pPr marL="228600" indent="-228600">
              <a:buAutoNum type="arabicParenR"/>
            </a:pPr>
            <a:r>
              <a:rPr lang="en-US" baseline="0" dirty="0"/>
              <a:t>Cornerstone server – what is the most likely 14G server this customer will purchase based on their previous purchases</a:t>
            </a:r>
          </a:p>
          <a:p>
            <a:pPr marL="228600" indent="-228600">
              <a:buAutoNum type="arabicParenR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A04BB6B-BEDE-48E4-970F-8DFC0D4B5AE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14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55819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Machine Learning Insights for Company</a:t>
            </a:r>
            <a:r>
              <a:rPr lang="en-US" baseline="0" dirty="0"/>
              <a:t> Attributes</a:t>
            </a:r>
            <a:r>
              <a:rPr lang="en-US" dirty="0"/>
              <a:t>:</a:t>
            </a:r>
          </a:p>
          <a:p>
            <a:pPr marL="228600" indent="-228600">
              <a:buAutoNum type="arabicParenR"/>
            </a:pPr>
            <a:r>
              <a:rPr lang="en-US" baseline="0" dirty="0"/>
              <a:t>Adoption behavior – We would like to predict what the customers likely buying pattern is based on previous purchases. If a customer is an early adopter, then we should propose the latest and greatest. Skeptics wait till the server platform has hardened towards the end of the purchase period.</a:t>
            </a:r>
          </a:p>
          <a:p>
            <a:pPr marL="228600" indent="-228600">
              <a:buAutoNum type="arabicParenR"/>
            </a:pPr>
            <a:r>
              <a:rPr lang="en-US" baseline="0" dirty="0"/>
              <a:t>Loyalty – does the customer buy on a pattern for their business from Dell </a:t>
            </a:r>
          </a:p>
          <a:p>
            <a:pPr marL="228600" indent="-228600">
              <a:buAutoNum type="arabicParenR"/>
            </a:pPr>
            <a:r>
              <a:rPr lang="en-US" baseline="0" dirty="0"/>
              <a:t>Revenue – what is the trajectory of revenue for this particular customer compared to past purchase windows</a:t>
            </a:r>
          </a:p>
          <a:p>
            <a:pPr marL="228600" indent="-228600">
              <a:buAutoNum type="arabicParenR"/>
            </a:pPr>
            <a:r>
              <a:rPr lang="en-US" baseline="0" dirty="0"/>
              <a:t>Lapse risk – how many systems are coming off of support entitlements compared to their overall install base from Dell</a:t>
            </a:r>
          </a:p>
          <a:p>
            <a:pPr marL="228600" indent="-228600">
              <a:buAutoNum type="arabicParenR"/>
            </a:pPr>
            <a:r>
              <a:rPr lang="en-US" baseline="0" dirty="0"/>
              <a:t>Cornerstone server – what is the most likely 14G server this customer will purchase based on their previous purchases</a:t>
            </a:r>
          </a:p>
          <a:p>
            <a:pPr marL="228600" indent="-228600">
              <a:buAutoNum type="arabicParenR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A04BB6B-BEDE-48E4-970F-8DFC0D4B5AE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15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26545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Machine Learning Insights for Company</a:t>
            </a:r>
            <a:r>
              <a:rPr lang="en-US" baseline="0" dirty="0"/>
              <a:t> Attributes</a:t>
            </a:r>
            <a:r>
              <a:rPr lang="en-US" dirty="0"/>
              <a:t>:</a:t>
            </a:r>
          </a:p>
          <a:p>
            <a:pPr marL="228600" indent="-228600">
              <a:buAutoNum type="arabicParenR"/>
            </a:pPr>
            <a:r>
              <a:rPr lang="en-US" baseline="0" dirty="0"/>
              <a:t>Adoption behavior – We would like to predict what the customers likely buying pattern is based on previous purchases. If a customer is an early adopter, then we should propose the latest and greatest. Skeptics wait till the server platform has hardened towards the end of the purchase period.</a:t>
            </a:r>
          </a:p>
          <a:p>
            <a:pPr marL="228600" indent="-228600">
              <a:buAutoNum type="arabicParenR"/>
            </a:pPr>
            <a:r>
              <a:rPr lang="en-US" baseline="0" dirty="0"/>
              <a:t>Loyalty – does the customer buy on a pattern for their business from Dell </a:t>
            </a:r>
          </a:p>
          <a:p>
            <a:pPr marL="228600" indent="-228600">
              <a:buAutoNum type="arabicParenR"/>
            </a:pPr>
            <a:r>
              <a:rPr lang="en-US" baseline="0" dirty="0"/>
              <a:t>Revenue – what is the trajectory of revenue for this particular customer compared to past purchase windows</a:t>
            </a:r>
          </a:p>
          <a:p>
            <a:pPr marL="228600" indent="-228600">
              <a:buAutoNum type="arabicParenR"/>
            </a:pPr>
            <a:r>
              <a:rPr lang="en-US" baseline="0" dirty="0"/>
              <a:t>Lapse risk – how many systems are coming off of support entitlements compared to their overall install base from Dell</a:t>
            </a:r>
          </a:p>
          <a:p>
            <a:pPr marL="228600" indent="-228600">
              <a:buAutoNum type="arabicParenR"/>
            </a:pPr>
            <a:r>
              <a:rPr lang="en-US" baseline="0" dirty="0"/>
              <a:t>Cornerstone server – what is the most likely 14G server this customer will purchase based on their previous purchases</a:t>
            </a:r>
          </a:p>
          <a:p>
            <a:pPr marL="228600" indent="-228600">
              <a:buAutoNum type="arabicParenR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A04BB6B-BEDE-48E4-970F-8DFC0D4B5AE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16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01047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A04BB6B-BEDE-48E4-970F-8DFC0D4B5AE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16783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Machine Learning Insights for Company</a:t>
            </a:r>
            <a:r>
              <a:rPr lang="en-US" baseline="0" dirty="0"/>
              <a:t> Attributes</a:t>
            </a:r>
            <a:r>
              <a:rPr lang="en-US" dirty="0"/>
              <a:t>:</a:t>
            </a:r>
          </a:p>
          <a:p>
            <a:pPr marL="228600" indent="-228600">
              <a:buAutoNum type="arabicParenR"/>
            </a:pPr>
            <a:r>
              <a:rPr lang="en-US" baseline="0" dirty="0"/>
              <a:t>Adoption behavior – We would like to predict what the customers likely buying pattern is based on previous purchases. If a customer is an early adopter, then we should propose the latest and greatest. Skeptics wait till the server platform has hardened towards the end of the purchase period.</a:t>
            </a:r>
          </a:p>
          <a:p>
            <a:pPr marL="228600" indent="-228600">
              <a:buAutoNum type="arabicParenR"/>
            </a:pPr>
            <a:r>
              <a:rPr lang="en-US" baseline="0" dirty="0"/>
              <a:t>Loyalty – does the customer buy on a pattern for their business from Dell </a:t>
            </a:r>
          </a:p>
          <a:p>
            <a:pPr marL="228600" indent="-228600">
              <a:buAutoNum type="arabicParenR"/>
            </a:pPr>
            <a:r>
              <a:rPr lang="en-US" baseline="0" dirty="0"/>
              <a:t>Revenue – what is the trajectory of revenue for this particular customer compared to past purchase windows</a:t>
            </a:r>
          </a:p>
          <a:p>
            <a:pPr marL="228600" indent="-228600">
              <a:buAutoNum type="arabicParenR"/>
            </a:pPr>
            <a:r>
              <a:rPr lang="en-US" baseline="0" dirty="0"/>
              <a:t>Lapse risk – how many systems are coming off of support entitlements compared to their overall install base from Dell</a:t>
            </a:r>
          </a:p>
          <a:p>
            <a:pPr marL="228600" indent="-228600">
              <a:buAutoNum type="arabicParenR"/>
            </a:pPr>
            <a:r>
              <a:rPr lang="en-US" baseline="0" dirty="0"/>
              <a:t>Cornerstone server – what is the most likely 14G server this customer will purchase based on their previous purchases</a:t>
            </a:r>
          </a:p>
          <a:p>
            <a:pPr marL="228600" indent="-228600">
              <a:buAutoNum type="arabicParenR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A04BB6B-BEDE-48E4-970F-8DFC0D4B5AE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5286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Machine Learning Insights for Company</a:t>
            </a:r>
            <a:r>
              <a:rPr lang="en-US" baseline="0" dirty="0"/>
              <a:t> Attributes</a:t>
            </a:r>
            <a:r>
              <a:rPr lang="en-US" dirty="0"/>
              <a:t>:</a:t>
            </a:r>
          </a:p>
          <a:p>
            <a:pPr marL="228600" indent="-228600">
              <a:buAutoNum type="arabicParenR"/>
            </a:pPr>
            <a:r>
              <a:rPr lang="en-US" baseline="0" dirty="0"/>
              <a:t>Adoption behavior – We would like to predict what the customers likely buying pattern is based on previous purchases. If a customer is an early adopter, then we should propose the latest and greatest. Skeptics wait till the server platform has hardened towards the end of the purchase period.</a:t>
            </a:r>
          </a:p>
          <a:p>
            <a:pPr marL="228600" indent="-228600">
              <a:buAutoNum type="arabicParenR"/>
            </a:pPr>
            <a:r>
              <a:rPr lang="en-US" baseline="0" dirty="0"/>
              <a:t>Loyalty – does the customer buy on a pattern for their business from Dell </a:t>
            </a:r>
          </a:p>
          <a:p>
            <a:pPr marL="228600" indent="-228600">
              <a:buAutoNum type="arabicParenR"/>
            </a:pPr>
            <a:r>
              <a:rPr lang="en-US" baseline="0" dirty="0"/>
              <a:t>Revenue – what is the trajectory of revenue for this particular customer compared to past purchase windows</a:t>
            </a:r>
          </a:p>
          <a:p>
            <a:pPr marL="228600" indent="-228600">
              <a:buAutoNum type="arabicParenR"/>
            </a:pPr>
            <a:r>
              <a:rPr lang="en-US" baseline="0" dirty="0"/>
              <a:t>Lapse risk – how many systems are coming off of support entitlements compared to their overall install base from Dell</a:t>
            </a:r>
          </a:p>
          <a:p>
            <a:pPr marL="228600" indent="-228600">
              <a:buAutoNum type="arabicParenR"/>
            </a:pPr>
            <a:r>
              <a:rPr lang="en-US" baseline="0" dirty="0"/>
              <a:t>Cornerstone server – what is the most likely 14G server this customer will purchase based on their previous purchases</a:t>
            </a:r>
          </a:p>
          <a:p>
            <a:pPr marL="228600" indent="-228600">
              <a:buAutoNum type="arabicParenR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A04BB6B-BEDE-48E4-970F-8DFC0D4B5AE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4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0149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Machine Learning Insights for Company</a:t>
            </a:r>
            <a:r>
              <a:rPr lang="en-US" baseline="0" dirty="0"/>
              <a:t> Attributes</a:t>
            </a:r>
            <a:r>
              <a:rPr lang="en-US" dirty="0"/>
              <a:t>:</a:t>
            </a:r>
          </a:p>
          <a:p>
            <a:pPr marL="228600" indent="-228600">
              <a:buAutoNum type="arabicParenR"/>
            </a:pPr>
            <a:r>
              <a:rPr lang="en-US" baseline="0" dirty="0"/>
              <a:t>Adoption behavior – We would like to predict what the customers likely buying pattern is based on previous purchases. If a customer is an early adopter, then we should propose the latest and greatest. Skeptics wait till the server platform has hardened towards the end of the purchase period.</a:t>
            </a:r>
          </a:p>
          <a:p>
            <a:pPr marL="228600" indent="-228600">
              <a:buAutoNum type="arabicParenR"/>
            </a:pPr>
            <a:r>
              <a:rPr lang="en-US" baseline="0" dirty="0"/>
              <a:t>Loyalty – does the customer buy on a pattern for their business from Dell </a:t>
            </a:r>
          </a:p>
          <a:p>
            <a:pPr marL="228600" indent="-228600">
              <a:buAutoNum type="arabicParenR"/>
            </a:pPr>
            <a:r>
              <a:rPr lang="en-US" baseline="0" dirty="0"/>
              <a:t>Revenue – what is the trajectory of revenue for this particular customer compared to past purchase windows</a:t>
            </a:r>
          </a:p>
          <a:p>
            <a:pPr marL="228600" indent="-228600">
              <a:buAutoNum type="arabicParenR"/>
            </a:pPr>
            <a:r>
              <a:rPr lang="en-US" baseline="0" dirty="0"/>
              <a:t>Lapse risk – how many systems are coming off of support entitlements compared to their overall install base from Dell</a:t>
            </a:r>
          </a:p>
          <a:p>
            <a:pPr marL="228600" indent="-228600">
              <a:buAutoNum type="arabicParenR"/>
            </a:pPr>
            <a:r>
              <a:rPr lang="en-US" baseline="0" dirty="0"/>
              <a:t>Cornerstone server – what is the most likely 14G server this customer will purchase based on their previous purchases</a:t>
            </a:r>
          </a:p>
          <a:p>
            <a:pPr marL="228600" indent="-228600">
              <a:buAutoNum type="arabicParenR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A04BB6B-BEDE-48E4-970F-8DFC0D4B5AE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5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70630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Machine Learning Insights for Company</a:t>
            </a:r>
            <a:r>
              <a:rPr lang="en-US" baseline="0" dirty="0"/>
              <a:t> Attributes</a:t>
            </a:r>
            <a:r>
              <a:rPr lang="en-US" dirty="0"/>
              <a:t>:</a:t>
            </a:r>
          </a:p>
          <a:p>
            <a:pPr marL="228600" indent="-228600">
              <a:buAutoNum type="arabicParenR"/>
            </a:pPr>
            <a:r>
              <a:rPr lang="en-US" baseline="0" dirty="0"/>
              <a:t>Adoption behavior – We would like to predict what the customers likely buying pattern is based on previous purchases. If a customer is an early adopter, then we should propose the latest and greatest. Skeptics wait till the server platform has hardened towards the end of the purchase period.</a:t>
            </a:r>
          </a:p>
          <a:p>
            <a:pPr marL="228600" indent="-228600">
              <a:buAutoNum type="arabicParenR"/>
            </a:pPr>
            <a:r>
              <a:rPr lang="en-US" baseline="0" dirty="0"/>
              <a:t>Loyalty – does the customer buy on a pattern for their business from Dell </a:t>
            </a:r>
          </a:p>
          <a:p>
            <a:pPr marL="228600" indent="-228600">
              <a:buAutoNum type="arabicParenR"/>
            </a:pPr>
            <a:r>
              <a:rPr lang="en-US" baseline="0" dirty="0"/>
              <a:t>Revenue – what is the trajectory of revenue for this particular customer compared to past purchase windows</a:t>
            </a:r>
          </a:p>
          <a:p>
            <a:pPr marL="228600" indent="-228600">
              <a:buAutoNum type="arabicParenR"/>
            </a:pPr>
            <a:r>
              <a:rPr lang="en-US" baseline="0" dirty="0"/>
              <a:t>Lapse risk – how many systems are coming off of support entitlements compared to their overall install base from Dell</a:t>
            </a:r>
          </a:p>
          <a:p>
            <a:pPr marL="228600" indent="-228600">
              <a:buAutoNum type="arabicParenR"/>
            </a:pPr>
            <a:r>
              <a:rPr lang="en-US" baseline="0" dirty="0"/>
              <a:t>Cornerstone server – what is the most likely 14G server this customer will purchase based on their previous purchases</a:t>
            </a:r>
          </a:p>
          <a:p>
            <a:pPr marL="228600" indent="-228600">
              <a:buAutoNum type="arabicParenR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A04BB6B-BEDE-48E4-970F-8DFC0D4B5AE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6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7955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Machine Learning Insights for Company</a:t>
            </a:r>
            <a:r>
              <a:rPr lang="en-US" baseline="0" dirty="0"/>
              <a:t> Attributes</a:t>
            </a:r>
            <a:r>
              <a:rPr lang="en-US" dirty="0"/>
              <a:t>:</a:t>
            </a:r>
          </a:p>
          <a:p>
            <a:pPr marL="228600" indent="-228600">
              <a:buAutoNum type="arabicParenR"/>
            </a:pPr>
            <a:r>
              <a:rPr lang="en-US" baseline="0" dirty="0"/>
              <a:t>Adoption behavior – We would like to predict what the customers likely buying pattern is based on previous purchases. If a customer is an early adopter, then we should propose the latest and greatest. Skeptics wait till the server platform has hardened towards the end of the purchase period.</a:t>
            </a:r>
          </a:p>
          <a:p>
            <a:pPr marL="228600" indent="-228600">
              <a:buAutoNum type="arabicParenR"/>
            </a:pPr>
            <a:r>
              <a:rPr lang="en-US" baseline="0" dirty="0"/>
              <a:t>Loyalty – does the customer buy on a pattern for their business from Dell </a:t>
            </a:r>
          </a:p>
          <a:p>
            <a:pPr marL="228600" indent="-228600">
              <a:buAutoNum type="arabicParenR"/>
            </a:pPr>
            <a:r>
              <a:rPr lang="en-US" baseline="0" dirty="0"/>
              <a:t>Revenue – what is the trajectory of revenue for this particular customer compared to past purchase windows</a:t>
            </a:r>
          </a:p>
          <a:p>
            <a:pPr marL="228600" indent="-228600">
              <a:buAutoNum type="arabicParenR"/>
            </a:pPr>
            <a:r>
              <a:rPr lang="en-US" baseline="0" dirty="0"/>
              <a:t>Lapse risk – how many systems are coming off of support entitlements compared to their overall install base from Dell</a:t>
            </a:r>
          </a:p>
          <a:p>
            <a:pPr marL="228600" indent="-228600">
              <a:buAutoNum type="arabicParenR"/>
            </a:pPr>
            <a:r>
              <a:rPr lang="en-US" baseline="0" dirty="0"/>
              <a:t>Cornerstone server – what is the most likely 14G server this customer will purchase based on their previous purchases</a:t>
            </a:r>
          </a:p>
          <a:p>
            <a:pPr marL="228600" indent="-228600">
              <a:buAutoNum type="arabicParenR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A04BB6B-BEDE-48E4-970F-8DFC0D4B5AE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7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96595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Machine Learning Insights for Company</a:t>
            </a:r>
            <a:r>
              <a:rPr lang="en-US" baseline="0" dirty="0"/>
              <a:t> Attributes</a:t>
            </a:r>
            <a:r>
              <a:rPr lang="en-US" dirty="0"/>
              <a:t>:</a:t>
            </a:r>
          </a:p>
          <a:p>
            <a:pPr marL="228600" indent="-228600">
              <a:buAutoNum type="arabicParenR"/>
            </a:pPr>
            <a:r>
              <a:rPr lang="en-US" baseline="0" dirty="0"/>
              <a:t>Adoption behavior – We would like to predict what the customers likely buying pattern is based on previous purchases. If a customer is an early adopter, then we should propose the latest and greatest. Skeptics wait till the server platform has hardened towards the end of the purchase period.</a:t>
            </a:r>
          </a:p>
          <a:p>
            <a:pPr marL="228600" indent="-228600">
              <a:buAutoNum type="arabicParenR"/>
            </a:pPr>
            <a:r>
              <a:rPr lang="en-US" baseline="0" dirty="0"/>
              <a:t>Loyalty – does the customer buy on a pattern for their business from Dell </a:t>
            </a:r>
          </a:p>
          <a:p>
            <a:pPr marL="228600" indent="-228600">
              <a:buAutoNum type="arabicParenR"/>
            </a:pPr>
            <a:r>
              <a:rPr lang="en-US" baseline="0" dirty="0"/>
              <a:t>Revenue – what is the trajectory of revenue for this particular customer compared to past purchase windows</a:t>
            </a:r>
          </a:p>
          <a:p>
            <a:pPr marL="228600" indent="-228600">
              <a:buAutoNum type="arabicParenR"/>
            </a:pPr>
            <a:r>
              <a:rPr lang="en-US" baseline="0" dirty="0"/>
              <a:t>Lapse risk – how many systems are coming off of support entitlements compared to their overall install base from Dell</a:t>
            </a:r>
          </a:p>
          <a:p>
            <a:pPr marL="228600" indent="-228600">
              <a:buAutoNum type="arabicParenR"/>
            </a:pPr>
            <a:r>
              <a:rPr lang="en-US" baseline="0" dirty="0"/>
              <a:t>Cornerstone server – what is the most likely 14G server this customer will purchase based on their previous purchases</a:t>
            </a:r>
          </a:p>
          <a:p>
            <a:pPr marL="228600" indent="-228600">
              <a:buAutoNum type="arabicParenR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A04BB6B-BEDE-48E4-970F-8DFC0D4B5AE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8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34706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Machine Learning Insights for Company</a:t>
            </a:r>
            <a:r>
              <a:rPr lang="en-US" baseline="0" dirty="0"/>
              <a:t> Attributes</a:t>
            </a:r>
            <a:r>
              <a:rPr lang="en-US" dirty="0"/>
              <a:t>:</a:t>
            </a:r>
          </a:p>
          <a:p>
            <a:pPr marL="228600" indent="-228600">
              <a:buAutoNum type="arabicParenR"/>
            </a:pPr>
            <a:r>
              <a:rPr lang="en-US" baseline="0" dirty="0"/>
              <a:t>Adoption behavior – We would like to predict what the customers likely buying pattern is based on previous purchases. If a customer is an early adopter, then we should propose the latest and greatest. Skeptics wait till the server platform has hardened towards the end of the purchase period.</a:t>
            </a:r>
          </a:p>
          <a:p>
            <a:pPr marL="228600" indent="-228600">
              <a:buAutoNum type="arabicParenR"/>
            </a:pPr>
            <a:r>
              <a:rPr lang="en-US" baseline="0" dirty="0"/>
              <a:t>Loyalty – does the customer buy on a pattern for their business from Dell </a:t>
            </a:r>
          </a:p>
          <a:p>
            <a:pPr marL="228600" indent="-228600">
              <a:buAutoNum type="arabicParenR"/>
            </a:pPr>
            <a:r>
              <a:rPr lang="en-US" baseline="0" dirty="0"/>
              <a:t>Revenue – what is the trajectory of revenue for this particular customer compared to past purchase windows</a:t>
            </a:r>
          </a:p>
          <a:p>
            <a:pPr marL="228600" indent="-228600">
              <a:buAutoNum type="arabicParenR"/>
            </a:pPr>
            <a:r>
              <a:rPr lang="en-US" baseline="0" dirty="0"/>
              <a:t>Lapse risk – how many systems are coming off of support entitlements compared to their overall install base from Dell</a:t>
            </a:r>
          </a:p>
          <a:p>
            <a:pPr marL="228600" indent="-228600">
              <a:buAutoNum type="arabicParenR"/>
            </a:pPr>
            <a:r>
              <a:rPr lang="en-US" baseline="0" dirty="0"/>
              <a:t>Cornerstone server – what is the most likely 14G server this customer will purchase based on their previous purchases</a:t>
            </a:r>
          </a:p>
          <a:p>
            <a:pPr marL="228600" indent="-228600">
              <a:buAutoNum type="arabicParenR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A04BB6B-BEDE-48E4-970F-8DFC0D4B5AE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9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00157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8A22B1-7E42-4514-AEAF-B7BEE66A31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10135C9-E9CF-4A2B-93E4-C32F8AF77F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42F62A-87CB-4A98-A7DB-B5DF4414E1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E26E6-2599-4EC0-8A9E-0B8DCC9A342B}" type="datetimeFigureOut">
              <a:rPr lang="en-US" smtClean="0"/>
              <a:t>8/9/2019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C26269-66BB-4FF1-AABD-BA90F9DCD2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B4F42F-1E16-47D6-B468-94480560C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E7A31-A464-4E0C-99FD-829730F3AA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3859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CE9CD5-5749-4FA7-91EF-9AD7D1C3A6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9865AB-B6E3-492F-ADFA-8E3F4022B5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68F84E-26BA-4633-A812-D8D286CA91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E26E6-2599-4EC0-8A9E-0B8DCC9A342B}" type="datetimeFigureOut">
              <a:rPr lang="en-US" smtClean="0"/>
              <a:t>8/9/2019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E1010B-C5D5-4A48-BB74-EC1FF5E754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AB76C2-E3BD-4B03-9F16-877BC9CA9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E7A31-A464-4E0C-99FD-829730F3AA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3891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740817C-842F-422A-A253-A4DED93254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DBD802-35D7-4F12-910A-382668DC01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F9612B-696F-49F7-8BB8-910C0F87AE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E26E6-2599-4EC0-8A9E-0B8DCC9A342B}" type="datetimeFigureOut">
              <a:rPr lang="en-US" smtClean="0"/>
              <a:t>8/9/2019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522EFD-5176-45DD-9893-6A14300A0B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CCD393-1643-4B6C-95F5-6170C8EBC2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E7A31-A464-4E0C-99FD-829730F3AA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3341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Grid + Blue">
    <p:bg>
      <p:bgPr>
        <a:gradFill flip="none" rotWithShape="1">
          <a:gsLst>
            <a:gs pos="0">
              <a:schemeClr val="accent5">
                <a:lumMod val="40000"/>
                <a:lumOff val="60000"/>
              </a:schemeClr>
            </a:gs>
            <a:gs pos="46000">
              <a:schemeClr val="accent5">
                <a:lumMod val="95000"/>
                <a:lumOff val="5000"/>
              </a:schemeClr>
            </a:gs>
            <a:gs pos="100000">
              <a:schemeClr val="accent5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365759" y="362515"/>
            <a:ext cx="11403948" cy="5780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content page title</a:t>
            </a: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90273" y="940607"/>
            <a:ext cx="11379433" cy="4064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spcAft>
                <a:spcPts val="0"/>
              </a:spcAft>
              <a:buFontTx/>
              <a:buNone/>
              <a:defRPr sz="2400">
                <a:solidFill>
                  <a:schemeClr val="accent3">
                    <a:lumMod val="60000"/>
                    <a:lumOff val="40000"/>
                  </a:schemeClr>
                </a:solidFill>
              </a:defRPr>
            </a:lvl1pPr>
            <a:lvl2pPr marL="609570" indent="0">
              <a:buFontTx/>
              <a:buNone/>
              <a:defRPr/>
            </a:lvl2pPr>
            <a:lvl3pPr marL="1219140" indent="0">
              <a:buFontTx/>
              <a:buNone/>
              <a:defRPr/>
            </a:lvl3pPr>
            <a:lvl4pPr marL="1828709" indent="0">
              <a:buFontTx/>
              <a:buNone/>
              <a:defRPr/>
            </a:lvl4pPr>
            <a:lvl5pPr marL="2438278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95588507"/>
      </p:ext>
    </p:extLst>
  </p:cSld>
  <p:clrMapOvr>
    <a:masterClrMapping/>
  </p:clrMapOvr>
  <p:transition spd="med">
    <p:wipe dir="r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itle slide_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4461" cy="6870635"/>
          </a:xfrm>
          <a:prstGeom prst="rect">
            <a:avLst/>
          </a:prstGeom>
        </p:spPr>
      </p:pic>
      <p:sp>
        <p:nvSpPr>
          <p:cNvPr id="9" name="Title Placeholder 21"/>
          <p:cNvSpPr>
            <a:spLocks noGrp="1"/>
          </p:cNvSpPr>
          <p:nvPr>
            <p:ph type="ctrTitle" hasCustomPrompt="1"/>
          </p:nvPr>
        </p:nvSpPr>
        <p:spPr>
          <a:xfrm>
            <a:off x="365759" y="387110"/>
            <a:ext cx="6934388" cy="2215991"/>
          </a:xfrm>
          <a:prstGeom prst="rect">
            <a:avLst/>
          </a:prstGeom>
        </p:spPr>
        <p:txBody>
          <a:bodyPr wrap="square" lIns="0" rIns="0" anchor="b" anchorCtr="0">
            <a:normAutofit/>
          </a:bodyPr>
          <a:lstStyle>
            <a:lvl1pPr algn="l">
              <a:lnSpc>
                <a:spcPct val="100000"/>
              </a:lnSpc>
              <a:spcAft>
                <a:spcPts val="0"/>
              </a:spcAft>
              <a:defRPr sz="7200" b="0" i="0" smtClean="0">
                <a:solidFill>
                  <a:schemeClr val="tx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title slide</a:t>
            </a:r>
          </a:p>
        </p:txBody>
      </p:sp>
      <p:sp>
        <p:nvSpPr>
          <p:cNvPr id="8" name="Text Placeholder 12"/>
          <p:cNvSpPr>
            <a:spLocks noGrp="1"/>
          </p:cNvSpPr>
          <p:nvPr>
            <p:ph type="subTitle" idx="1" hasCustomPrompt="1"/>
          </p:nvPr>
        </p:nvSpPr>
        <p:spPr>
          <a:xfrm>
            <a:off x="365761" y="3002845"/>
            <a:ext cx="6934388" cy="369397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l">
              <a:buFont typeface="Wingdings" pitchFamily="2" charset="2"/>
              <a:buNone/>
              <a:defRPr sz="2667" b="1" i="0" smtClean="0">
                <a:solidFill>
                  <a:schemeClr val="tx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0178" y="5832092"/>
            <a:ext cx="2174205" cy="387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419018"/>
      </p:ext>
    </p:extLst>
  </p:cSld>
  <p:clrMapOvr>
    <a:masterClrMapping/>
  </p:clrMapOvr>
  <p:transition spd="med">
    <p:wipe dir="r"/>
  </p:transition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1C7D7D-F870-4BEC-89F2-236F1F5877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91CEE3-1657-4203-8BC9-A303FE6BB6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7E3D53-9F9E-4A70-AF90-23AF68F17D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E26E6-2599-4EC0-8A9E-0B8DCC9A342B}" type="datetimeFigureOut">
              <a:rPr lang="en-US" smtClean="0"/>
              <a:t>8/9/2019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BE9BAB-AF57-47A4-B986-85E622B0EF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829C5B-CC0B-47BC-A461-F5B709CCFB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E7A31-A464-4E0C-99FD-829730F3AA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627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15996B-C3E1-49CA-A7A3-2B147B35C7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F5EECE-306D-465A-B5F7-D1F9070EF2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B3C848-AB93-4DBE-AE12-CCA2D606C9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E26E6-2599-4EC0-8A9E-0B8DCC9A342B}" type="datetimeFigureOut">
              <a:rPr lang="en-US" smtClean="0"/>
              <a:t>8/9/2019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4F5988-630A-4EE5-BCD4-3896245B81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62255A-8BE7-46DE-8268-4E2DBF03CF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E7A31-A464-4E0C-99FD-829730F3AA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6409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C0D3E7-B7B9-43C7-93C7-4CF41B7D10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028E13-811E-4AC8-8517-C66D00FC3D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FF45DC-5F0A-450B-B1E5-F98F00B9E5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0E521F-07E8-41D4-8E9A-B7615D5017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E26E6-2599-4EC0-8A9E-0B8DCC9A342B}" type="datetimeFigureOut">
              <a:rPr lang="en-US" smtClean="0"/>
              <a:t>8/9/2019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968373-DD40-4FCA-BB80-13256216C5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1A32FF-0318-4364-B4BB-051BF06F7A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E7A31-A464-4E0C-99FD-829730F3AA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3427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5128A6-7F34-4BF4-973D-F6DEE15995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B03225-26B1-4F3E-8AB3-66CE78DCD4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5800E45-ECDB-42E0-8062-FD3F47D239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2CE26D9-ABED-4AB4-9A14-118081642A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CF8E66B-1A5F-40DF-8592-94155798A5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56A4E53-203E-45A2-A70A-4B622C5381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E26E6-2599-4EC0-8A9E-0B8DCC9A342B}" type="datetimeFigureOut">
              <a:rPr lang="en-US" smtClean="0"/>
              <a:t>8/9/2019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BF13D03-9F0A-483D-B4D4-821028F3F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99EFE18-3339-4E58-8710-31B001A429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E7A31-A464-4E0C-99FD-829730F3AA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8161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835988-7A55-4BB3-980D-6FB5547AC4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8956A7-092F-480F-8526-E7E798F99B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E26E6-2599-4EC0-8A9E-0B8DCC9A342B}" type="datetimeFigureOut">
              <a:rPr lang="en-US" smtClean="0"/>
              <a:t>8/9/2019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2542B1A-F3E8-460B-BF5F-141F0E72C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F2C9A7-7598-4646-967B-0ADF3DAF3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E7A31-A464-4E0C-99FD-829730F3AA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750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1040989-F1BA-4E9E-B3BC-A7C51F92D3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E26E6-2599-4EC0-8A9E-0B8DCC9A342B}" type="datetimeFigureOut">
              <a:rPr lang="en-US" smtClean="0"/>
              <a:t>8/9/2019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ECBACD-F9E8-49AA-B864-376CAB59B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083290-9F49-4375-8862-3DD9010C3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E7A31-A464-4E0C-99FD-829730F3AA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5410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0A23AC-ED11-499A-8EB4-C71F2EEBBB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927C69-C691-42A0-A81E-E91BE0D8E1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7C1AE1-918E-4BE4-A540-3FF89B81C3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67E885-DBE3-40F7-A181-93B55E8CB1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E26E6-2599-4EC0-8A9E-0B8DCC9A342B}" type="datetimeFigureOut">
              <a:rPr lang="en-US" smtClean="0"/>
              <a:t>8/9/2019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670C40-924B-48A8-984A-C0157BA6D7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016AA0-3DFF-46A7-BD2E-DEF650077A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E7A31-A464-4E0C-99FD-829730F3AA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8566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4C8E7E-3B73-45C8-912E-CB1427FF8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4E6A890-70E4-4BBB-82A8-D684EC839A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877A0D-1B4D-47FE-B0A4-BD25270FA7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AC14B6-091A-4C32-AC99-34A56D2266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E26E6-2599-4EC0-8A9E-0B8DCC9A342B}" type="datetimeFigureOut">
              <a:rPr lang="en-US" smtClean="0"/>
              <a:t>8/9/2019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B49D34-B1B4-4D36-B5A6-532B84A724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696D5F-7330-4DC6-A068-B9F89D366A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E7A31-A464-4E0C-99FD-829730F3AA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7719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FE34A84-CF45-45B6-9F3A-4658704E6F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3526EE-F441-4056-87EE-98C4FC84C0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633CEB-1FFC-4339-9765-C436142FA7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FE26E6-2599-4EC0-8A9E-0B8DCC9A342B}" type="datetimeFigureOut">
              <a:rPr lang="en-US" smtClean="0"/>
              <a:t>8/9/2019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E8CEBC-9EF0-403D-B45C-1A59C672C6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D8796C-5BE3-4441-BE83-23BF62EAFB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0E7A31-A464-4E0C-99FD-829730F3AA4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l" descr="                                              Critical Handling - Confidential &#10;&#10;"/>
          <p:cNvSpPr txBox="1"/>
          <p:nvPr userDrawn="1"/>
        </p:nvSpPr>
        <p:spPr>
          <a:xfrm>
            <a:off x="0" y="6337300"/>
            <a:ext cx="12192000" cy="55399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l"/>
            <a:r>
              <a:rPr lang="en-US" sz="1000" b="0" i="0" u="none" baseline="0">
                <a:solidFill>
                  <a:srgbClr val="808080"/>
                </a:solidFill>
                <a:latin typeface="arial" panose="020B0604020202020204" pitchFamily="34" charset="0"/>
              </a:rPr>
              <a:t>                                              Critical Handling - Confidential </a:t>
            </a:r>
          </a:p>
          <a:p>
            <a:pPr algn="l"/>
            <a:endParaRPr lang="en-US" sz="1000" b="0" i="0" u="none" baseline="0">
              <a:solidFill>
                <a:srgbClr val="808080"/>
              </a:solidFill>
              <a:latin typeface="arial" panose="020B0604020202020204" pitchFamily="34" charset="0"/>
            </a:endParaRPr>
          </a:p>
          <a:p>
            <a:pPr algn="l"/>
            <a:endParaRPr lang="en-US" sz="1000" b="0" i="0" u="none" baseline="0">
              <a:solidFill>
                <a:srgbClr val="80808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1455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9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0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1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2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3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4.x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5.xml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7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8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365760" y="387110"/>
            <a:ext cx="9260841" cy="2215991"/>
          </a:xfrm>
        </p:spPr>
        <p:txBody>
          <a:bodyPr anchor="b">
            <a:normAutofit/>
          </a:bodyPr>
          <a:lstStyle/>
          <a:p>
            <a:r>
              <a:rPr lang="en-US" sz="4267" dirty="0">
                <a:solidFill>
                  <a:schemeClr val="bg1"/>
                </a:solidFill>
                <a:latin typeface="Arial Black" panose="020B0A04020102020204" pitchFamily="34" charset="0"/>
              </a:rPr>
              <a:t>Training Mode A3 2.0.2</a:t>
            </a:r>
            <a:endParaRPr lang="en-US" sz="4267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466522" y="3990295"/>
            <a:ext cx="8686383" cy="878189"/>
          </a:xfrm>
        </p:spPr>
        <p:txBody>
          <a:bodyPr/>
          <a:lstStyle/>
          <a:p>
            <a:pPr>
              <a:spcBef>
                <a:spcPts val="800"/>
              </a:spcBef>
            </a:pPr>
            <a:r>
              <a:rPr lang="en-US" sz="3200" dirty="0">
                <a:solidFill>
                  <a:schemeClr val="bg1"/>
                </a:solidFill>
              </a:rPr>
              <a:t>Indra Gohil</a:t>
            </a:r>
          </a:p>
          <a:p>
            <a:pPr>
              <a:spcBef>
                <a:spcPts val="800"/>
              </a:spcBef>
            </a:pPr>
            <a:r>
              <a:rPr lang="en-US" sz="2400" b="0" dirty="0">
                <a:solidFill>
                  <a:schemeClr val="bg1"/>
                </a:solidFill>
              </a:rPr>
              <a:t>August 9</a:t>
            </a:r>
            <a:r>
              <a:rPr lang="en-US" sz="2400" b="0" baseline="30000" dirty="0">
                <a:solidFill>
                  <a:schemeClr val="bg1"/>
                </a:solidFill>
              </a:rPr>
              <a:t>th</a:t>
            </a:r>
            <a:r>
              <a:rPr lang="en-US" sz="2400" b="0" dirty="0">
                <a:solidFill>
                  <a:schemeClr val="bg1"/>
                </a:solidFill>
              </a:rPr>
              <a:t>, 2019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6965839" y="4654806"/>
            <a:ext cx="1531589" cy="1531589"/>
            <a:chOff x="800654" y="1756344"/>
            <a:chExt cx="1148692" cy="114869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1345" y="1941732"/>
              <a:ext cx="667309" cy="667309"/>
            </a:xfrm>
            <a:prstGeom prst="rect">
              <a:avLst/>
            </a:prstGeom>
          </p:spPr>
        </p:pic>
        <p:sp>
          <p:nvSpPr>
            <p:cNvPr id="8" name="Oval 7"/>
            <p:cNvSpPr/>
            <p:nvPr/>
          </p:nvSpPr>
          <p:spPr>
            <a:xfrm>
              <a:off x="800654" y="1756344"/>
              <a:ext cx="1148692" cy="1148692"/>
            </a:xfrm>
            <a:prstGeom prst="ellipse">
              <a:avLst/>
            </a:prstGeom>
            <a:noFill/>
            <a:ln w="38100" cmpd="sng">
              <a:solidFill>
                <a:schemeClr val="accent3"/>
              </a:solidFill>
            </a:ln>
            <a:effectLst/>
          </p:spPr>
          <p:txBody>
            <a:bodyPr wrap="square" lIns="243840" tIns="182880" rIns="182880" bIns="182880" rtlCol="0" anchor="ctr"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800"/>
                </a:spcBef>
              </a:pPr>
              <a:endParaRPr lang="en-US" sz="2667" dirty="0" err="1">
                <a:solidFill>
                  <a:schemeClr val="tx2"/>
                </a:solidFill>
              </a:endParaRPr>
            </a:p>
          </p:txBody>
        </p:sp>
      </p:grpSp>
      <p:sp>
        <p:nvSpPr>
          <p:cNvPr id="2" name="flFirstPage" descr="                                              Critical Handling - Confidential &#10;&#10;"/>
          <p:cNvSpPr txBox="1"/>
          <p:nvPr/>
        </p:nvSpPr>
        <p:spPr>
          <a:xfrm>
            <a:off x="0" y="6337300"/>
            <a:ext cx="3560590" cy="553998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lang="en-US" sz="1000">
                <a:solidFill>
                  <a:srgbClr val="808080"/>
                </a:solidFill>
                <a:latin typeface="arial" panose="020B0604020202020204" pitchFamily="34" charset="0"/>
              </a:rPr>
              <a:t>                                              Critical Handling - Confidential </a:t>
            </a:r>
          </a:p>
          <a:p>
            <a:endParaRPr lang="en-US" sz="1000">
              <a:solidFill>
                <a:srgbClr val="808080"/>
              </a:solidFill>
              <a:latin typeface="arial" panose="020B0604020202020204" pitchFamily="34" charset="0"/>
            </a:endParaRPr>
          </a:p>
          <a:p>
            <a:endParaRPr lang="en-US" sz="1000">
              <a:solidFill>
                <a:srgbClr val="80808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88064"/>
      </p:ext>
    </p:extLst>
  </p:cSld>
  <p:clrMapOvr>
    <a:masterClrMapping/>
  </p:clrMapOvr>
  <p:transition spd="med">
    <p:wipe dir="r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65759" y="73469"/>
            <a:ext cx="11403948" cy="578092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Start the Proposal by saving the name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259" y="835647"/>
            <a:ext cx="11536574" cy="5421198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AEBC665-6E79-4E8B-BE9F-A13AB8BE5839}"/>
              </a:ext>
            </a:extLst>
          </p:cNvPr>
          <p:cNvSpPr/>
          <p:nvPr/>
        </p:nvSpPr>
        <p:spPr>
          <a:xfrm>
            <a:off x="7768003" y="3227952"/>
            <a:ext cx="3698810" cy="516110"/>
          </a:xfrm>
          <a:prstGeom prst="roundRect">
            <a:avLst/>
          </a:prstGeom>
          <a:solidFill>
            <a:srgbClr val="F2AF08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  <a:spcBef>
                <a:spcPts val="800"/>
              </a:spcBef>
            </a:pPr>
            <a:r>
              <a:rPr lang="en-US" sz="1500" dirty="0">
                <a:solidFill>
                  <a:schemeClr val="tx1"/>
                </a:solidFill>
                <a:latin typeface="Arial Narrow" panose="020B0606020202030204" pitchFamily="34" charset="0"/>
              </a:rPr>
              <a:t>Set the </a:t>
            </a:r>
            <a:r>
              <a:rPr lang="en-US" sz="1500" b="1" i="1" dirty="0">
                <a:solidFill>
                  <a:schemeClr val="tx1"/>
                </a:solidFill>
                <a:latin typeface="Arial Narrow" panose="020B0606020202030204" pitchFamily="34" charset="0"/>
              </a:rPr>
              <a:t>Proposal Name</a:t>
            </a:r>
            <a:r>
              <a:rPr lang="en-US" sz="1500" dirty="0">
                <a:solidFill>
                  <a:schemeClr val="tx1"/>
                </a:solidFill>
                <a:latin typeface="Arial Narrow" panose="020B0606020202030204" pitchFamily="34" charset="0"/>
              </a:rPr>
              <a:t>, select </a:t>
            </a:r>
            <a:r>
              <a:rPr lang="en-US" sz="1500" b="1" i="1" dirty="0">
                <a:solidFill>
                  <a:schemeClr val="tx1"/>
                </a:solidFill>
                <a:latin typeface="Arial Narrow" panose="020B0606020202030204" pitchFamily="34" charset="0"/>
              </a:rPr>
              <a:t>Proposal Type</a:t>
            </a:r>
            <a:r>
              <a:rPr lang="en-US" sz="1500" dirty="0">
                <a:solidFill>
                  <a:schemeClr val="tx1"/>
                </a:solidFill>
                <a:latin typeface="Arial Narrow" panose="020B0606020202030204" pitchFamily="34" charset="0"/>
              </a:rPr>
              <a:t>.</a:t>
            </a:r>
          </a:p>
        </p:txBody>
      </p:sp>
      <p:sp>
        <p:nvSpPr>
          <p:cNvPr id="10" name="Arrow: Pentagon 9">
            <a:extLst>
              <a:ext uri="{FF2B5EF4-FFF2-40B4-BE49-F238E27FC236}">
                <a16:creationId xmlns:a16="http://schemas.microsoft.com/office/drawing/2014/main" id="{42D0D6DF-A690-4961-9389-A2E8716361F7}"/>
              </a:ext>
            </a:extLst>
          </p:cNvPr>
          <p:cNvSpPr/>
          <p:nvPr/>
        </p:nvSpPr>
        <p:spPr>
          <a:xfrm flipH="1">
            <a:off x="7024323" y="3227952"/>
            <a:ext cx="807175" cy="516110"/>
          </a:xfrm>
          <a:prstGeom prst="homePlate">
            <a:avLst/>
          </a:prstGeom>
          <a:solidFill>
            <a:schemeClr val="bg1"/>
          </a:solidFill>
          <a:ln w="19050">
            <a:solidFill>
              <a:srgbClr val="F2AF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ACEEB74-C73A-4E15-8FA2-82074F2D6124}"/>
              </a:ext>
            </a:extLst>
          </p:cNvPr>
          <p:cNvSpPr/>
          <p:nvPr/>
        </p:nvSpPr>
        <p:spPr>
          <a:xfrm>
            <a:off x="1539338" y="3800580"/>
            <a:ext cx="2503064" cy="512227"/>
          </a:xfrm>
          <a:prstGeom prst="roundRect">
            <a:avLst/>
          </a:prstGeom>
          <a:solidFill>
            <a:srgbClr val="F2AF08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90000"/>
              </a:lnSpc>
              <a:spcBef>
                <a:spcPts val="800"/>
              </a:spcBef>
            </a:pPr>
            <a:r>
              <a:rPr lang="en-US" sz="1500" b="1" i="1" dirty="0">
                <a:solidFill>
                  <a:schemeClr val="tx1"/>
                </a:solidFill>
                <a:latin typeface="Arial Narrow" panose="020B0606020202030204" pitchFamily="34" charset="0"/>
              </a:rPr>
              <a:t>Select “Refresh” </a:t>
            </a:r>
            <a:r>
              <a:rPr lang="en-US" sz="1500" dirty="0">
                <a:solidFill>
                  <a:schemeClr val="tx1"/>
                </a:solidFill>
                <a:latin typeface="Arial Narrow" panose="020B0606020202030204" pitchFamily="34" charset="0"/>
              </a:rPr>
              <a:t>only for now.</a:t>
            </a:r>
          </a:p>
        </p:txBody>
      </p:sp>
      <p:sp>
        <p:nvSpPr>
          <p:cNvPr id="12" name="Arrow: Pentagon 11">
            <a:extLst>
              <a:ext uri="{FF2B5EF4-FFF2-40B4-BE49-F238E27FC236}">
                <a16:creationId xmlns:a16="http://schemas.microsoft.com/office/drawing/2014/main" id="{7EC9CDD7-E19F-4F32-BEF0-68EED4FC406B}"/>
              </a:ext>
            </a:extLst>
          </p:cNvPr>
          <p:cNvSpPr/>
          <p:nvPr/>
        </p:nvSpPr>
        <p:spPr>
          <a:xfrm>
            <a:off x="3978907" y="3800580"/>
            <a:ext cx="807175" cy="516110"/>
          </a:xfrm>
          <a:prstGeom prst="homePlate">
            <a:avLst/>
          </a:prstGeom>
          <a:solidFill>
            <a:schemeClr val="bg1"/>
          </a:solidFill>
          <a:ln w="19050">
            <a:solidFill>
              <a:srgbClr val="F2AF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E341A177-1EDD-47AC-AAF7-2DA386E18983}"/>
              </a:ext>
            </a:extLst>
          </p:cNvPr>
          <p:cNvSpPr/>
          <p:nvPr/>
        </p:nvSpPr>
        <p:spPr>
          <a:xfrm>
            <a:off x="7827165" y="4403437"/>
            <a:ext cx="1871297" cy="516110"/>
          </a:xfrm>
          <a:prstGeom prst="roundRect">
            <a:avLst/>
          </a:prstGeom>
          <a:solidFill>
            <a:srgbClr val="F2AF08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  <a:spcBef>
                <a:spcPts val="800"/>
              </a:spcBef>
            </a:pPr>
            <a:r>
              <a:rPr lang="en-US" sz="1500" dirty="0">
                <a:solidFill>
                  <a:schemeClr val="tx1"/>
                </a:solidFill>
                <a:latin typeface="Arial Narrow" panose="020B0606020202030204" pitchFamily="34" charset="0"/>
              </a:rPr>
              <a:t>Save proposal to start.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153F4925-448E-4F13-B513-29862F4F9C0A}"/>
              </a:ext>
            </a:extLst>
          </p:cNvPr>
          <p:cNvSpPr/>
          <p:nvPr/>
        </p:nvSpPr>
        <p:spPr>
          <a:xfrm flipH="1">
            <a:off x="7087818" y="4403437"/>
            <a:ext cx="807175" cy="516110"/>
          </a:xfrm>
          <a:prstGeom prst="homePlate">
            <a:avLst/>
          </a:prstGeom>
          <a:solidFill>
            <a:schemeClr val="bg1"/>
          </a:solidFill>
          <a:ln w="19050">
            <a:solidFill>
              <a:srgbClr val="F2AF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 Black" panose="020B0A04020102020204" pitchFamily="34" charset="0"/>
              </a:rPr>
              <a:t>3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65459431"/>
      </p:ext>
    </p:extLst>
  </p:cSld>
  <p:clrMapOvr>
    <a:masterClrMapping/>
  </p:clrMapOvr>
  <p:transition spd="med">
    <p:wipe dir="r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59" y="1238324"/>
            <a:ext cx="10936941" cy="5129539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65759" y="73469"/>
            <a:ext cx="11403948" cy="578092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Selecting Your Install Base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2A363C0-18BE-406D-A387-608DA7A85A67}"/>
              </a:ext>
            </a:extLst>
          </p:cNvPr>
          <p:cNvSpPr/>
          <p:nvPr/>
        </p:nvSpPr>
        <p:spPr>
          <a:xfrm>
            <a:off x="6534290" y="2021459"/>
            <a:ext cx="3095485" cy="516110"/>
          </a:xfrm>
          <a:prstGeom prst="roundRect">
            <a:avLst/>
          </a:prstGeom>
          <a:solidFill>
            <a:srgbClr val="F2AF08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  <a:spcBef>
                <a:spcPts val="800"/>
              </a:spcBef>
            </a:pPr>
            <a:r>
              <a:rPr lang="en-US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Choose server category and see available servers to add. </a:t>
            </a:r>
          </a:p>
        </p:txBody>
      </p:sp>
      <p:sp>
        <p:nvSpPr>
          <p:cNvPr id="13" name="Arrow: Pentagon 12">
            <a:extLst>
              <a:ext uri="{FF2B5EF4-FFF2-40B4-BE49-F238E27FC236}">
                <a16:creationId xmlns:a16="http://schemas.microsoft.com/office/drawing/2014/main" id="{536FF0B2-D01E-41E4-BA4A-7C739D6C0A16}"/>
              </a:ext>
            </a:extLst>
          </p:cNvPr>
          <p:cNvSpPr/>
          <p:nvPr/>
        </p:nvSpPr>
        <p:spPr>
          <a:xfrm flipH="1">
            <a:off x="5790610" y="2021459"/>
            <a:ext cx="807175" cy="516110"/>
          </a:xfrm>
          <a:prstGeom prst="homePlate">
            <a:avLst/>
          </a:prstGeom>
          <a:solidFill>
            <a:schemeClr val="bg1"/>
          </a:solidFill>
          <a:ln w="19050">
            <a:solidFill>
              <a:srgbClr val="F2AF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C058844-F96C-4AB0-B8AF-68063E432B76}"/>
              </a:ext>
            </a:extLst>
          </p:cNvPr>
          <p:cNvSpPr/>
          <p:nvPr/>
        </p:nvSpPr>
        <p:spPr>
          <a:xfrm>
            <a:off x="6652820" y="5662278"/>
            <a:ext cx="1695889" cy="516110"/>
          </a:xfrm>
          <a:prstGeom prst="roundRect">
            <a:avLst/>
          </a:prstGeom>
          <a:solidFill>
            <a:srgbClr val="F2AF08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90000"/>
              </a:lnSpc>
              <a:spcBef>
                <a:spcPts val="800"/>
              </a:spcBef>
            </a:pPr>
            <a:r>
              <a:rPr lang="en-US" sz="1500" b="1" i="1" dirty="0">
                <a:solidFill>
                  <a:schemeClr val="tx1"/>
                </a:solidFill>
                <a:latin typeface="Arial Narrow" panose="020B0606020202030204" pitchFamily="34" charset="0"/>
              </a:rPr>
              <a:t>Generate Proposal</a:t>
            </a:r>
            <a:r>
              <a:rPr lang="en-US" sz="1500" dirty="0">
                <a:solidFill>
                  <a:schemeClr val="tx1"/>
                </a:solidFill>
                <a:latin typeface="Arial Narrow" panose="020B0606020202030204" pitchFamily="34" charset="0"/>
              </a:rPr>
              <a:t>.</a:t>
            </a:r>
          </a:p>
        </p:txBody>
      </p:sp>
      <p:sp>
        <p:nvSpPr>
          <p:cNvPr id="7" name="Arrow: Pentagon 6">
            <a:extLst>
              <a:ext uri="{FF2B5EF4-FFF2-40B4-BE49-F238E27FC236}">
                <a16:creationId xmlns:a16="http://schemas.microsoft.com/office/drawing/2014/main" id="{9CCCA03A-515C-430D-8BAF-F0D7DA92BC09}"/>
              </a:ext>
            </a:extLst>
          </p:cNvPr>
          <p:cNvSpPr/>
          <p:nvPr/>
        </p:nvSpPr>
        <p:spPr>
          <a:xfrm>
            <a:off x="8285214" y="5662278"/>
            <a:ext cx="807175" cy="516110"/>
          </a:xfrm>
          <a:prstGeom prst="homePlate">
            <a:avLst/>
          </a:prstGeom>
          <a:solidFill>
            <a:schemeClr val="bg1"/>
          </a:solidFill>
          <a:ln w="19050">
            <a:solidFill>
              <a:srgbClr val="F2AF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 Black" panose="020B0A04020102020204" pitchFamily="34" charset="0"/>
              </a:rPr>
              <a:t>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8248604"/>
      </p:ext>
    </p:extLst>
  </p:cSld>
  <p:clrMapOvr>
    <a:masterClrMapping/>
  </p:clrMapOvr>
  <p:transition spd="med">
    <p:wipe dir="r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B079A31-B3A4-4571-B1D7-60D8C1293B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750" y="1053766"/>
            <a:ext cx="11014681" cy="5163131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65759" y="73469"/>
            <a:ext cx="11403948" cy="578092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Select One of the Recommended Solutions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B3BDACD4-CC72-439A-8223-02EB2D74C9E8}"/>
              </a:ext>
            </a:extLst>
          </p:cNvPr>
          <p:cNvSpPr/>
          <p:nvPr/>
        </p:nvSpPr>
        <p:spPr>
          <a:xfrm>
            <a:off x="5961348" y="3610260"/>
            <a:ext cx="3690652" cy="516110"/>
          </a:xfrm>
          <a:prstGeom prst="roundRect">
            <a:avLst/>
          </a:prstGeom>
          <a:solidFill>
            <a:srgbClr val="F2AF08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  <a:spcBef>
                <a:spcPts val="800"/>
              </a:spcBef>
            </a:pPr>
            <a:r>
              <a:rPr lang="en-US" sz="1500" dirty="0">
                <a:solidFill>
                  <a:schemeClr val="tx1"/>
                </a:solidFill>
                <a:latin typeface="Arial Narrow" panose="020B0606020202030204" pitchFamily="34" charset="0"/>
              </a:rPr>
              <a:t>Choose one of the Recommendations to meet your clients needs.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BDEEF8DD-0742-493B-97CF-B42850D53791}"/>
              </a:ext>
            </a:extLst>
          </p:cNvPr>
          <p:cNvSpPr/>
          <p:nvPr/>
        </p:nvSpPr>
        <p:spPr>
          <a:xfrm>
            <a:off x="8738422" y="2311773"/>
            <a:ext cx="3292501" cy="516111"/>
          </a:xfrm>
          <a:prstGeom prst="roundRect">
            <a:avLst/>
          </a:prstGeom>
          <a:solidFill>
            <a:srgbClr val="F2AF08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  <a:spcBef>
                <a:spcPts val="800"/>
              </a:spcBef>
            </a:pPr>
            <a:r>
              <a:rPr lang="en-US" sz="1500" dirty="0">
                <a:solidFill>
                  <a:schemeClr val="tx1"/>
                </a:solidFill>
                <a:latin typeface="Arial Narrow" panose="020B0606020202030204" pitchFamily="34" charset="0"/>
              </a:rPr>
              <a:t>Adjust the sliders to change the solution to accurately match the usage by the client.</a:t>
            </a:r>
          </a:p>
        </p:txBody>
      </p:sp>
      <p:sp>
        <p:nvSpPr>
          <p:cNvPr id="26" name="Arrow: Pentagon 25">
            <a:extLst>
              <a:ext uri="{FF2B5EF4-FFF2-40B4-BE49-F238E27FC236}">
                <a16:creationId xmlns:a16="http://schemas.microsoft.com/office/drawing/2014/main" id="{C7E64B57-C722-4144-9CF1-13E9EEE8547C}"/>
              </a:ext>
            </a:extLst>
          </p:cNvPr>
          <p:cNvSpPr/>
          <p:nvPr/>
        </p:nvSpPr>
        <p:spPr>
          <a:xfrm flipH="1">
            <a:off x="5217668" y="3610260"/>
            <a:ext cx="807175" cy="516110"/>
          </a:xfrm>
          <a:prstGeom prst="homePlate">
            <a:avLst/>
          </a:prstGeom>
          <a:solidFill>
            <a:schemeClr val="bg1"/>
          </a:solidFill>
          <a:ln w="19050">
            <a:solidFill>
              <a:srgbClr val="F2AF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34E5308B-2123-4F59-AD74-3564E305D39E}"/>
              </a:ext>
            </a:extLst>
          </p:cNvPr>
          <p:cNvSpPr/>
          <p:nvPr/>
        </p:nvSpPr>
        <p:spPr>
          <a:xfrm flipH="1">
            <a:off x="7994742" y="2311774"/>
            <a:ext cx="807175" cy="516110"/>
          </a:xfrm>
          <a:prstGeom prst="homePlate">
            <a:avLst/>
          </a:prstGeom>
          <a:solidFill>
            <a:schemeClr val="bg1"/>
          </a:solidFill>
          <a:ln w="19050">
            <a:solidFill>
              <a:srgbClr val="F2AF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1F59B5A1-EA1B-4D61-A63B-05997BF896F6}"/>
              </a:ext>
            </a:extLst>
          </p:cNvPr>
          <p:cNvSpPr/>
          <p:nvPr/>
        </p:nvSpPr>
        <p:spPr>
          <a:xfrm flipH="1">
            <a:off x="7341090" y="1348139"/>
            <a:ext cx="2730962" cy="516110"/>
          </a:xfrm>
          <a:prstGeom prst="roundRect">
            <a:avLst/>
          </a:prstGeom>
          <a:solidFill>
            <a:srgbClr val="F2AF08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90000"/>
              </a:lnSpc>
              <a:spcBef>
                <a:spcPts val="800"/>
              </a:spcBef>
            </a:pPr>
            <a:r>
              <a:rPr lang="en-US" sz="1500" dirty="0">
                <a:solidFill>
                  <a:schemeClr val="tx1"/>
                </a:solidFill>
                <a:latin typeface="Arial Narrow" panose="020B0606020202030204" pitchFamily="34" charset="0"/>
              </a:rPr>
              <a:t>Click next to go to proceed to view systems financial comparisons.</a:t>
            </a:r>
          </a:p>
        </p:txBody>
      </p:sp>
      <p:sp>
        <p:nvSpPr>
          <p:cNvPr id="30" name="Arrow: Pentagon 29">
            <a:extLst>
              <a:ext uri="{FF2B5EF4-FFF2-40B4-BE49-F238E27FC236}">
                <a16:creationId xmlns:a16="http://schemas.microsoft.com/office/drawing/2014/main" id="{9C925DCB-289D-4B37-82F7-B5EF33E12486}"/>
              </a:ext>
            </a:extLst>
          </p:cNvPr>
          <p:cNvSpPr/>
          <p:nvPr/>
        </p:nvSpPr>
        <p:spPr>
          <a:xfrm>
            <a:off x="10008557" y="1348138"/>
            <a:ext cx="807175" cy="516110"/>
          </a:xfrm>
          <a:prstGeom prst="homePlate">
            <a:avLst/>
          </a:prstGeom>
          <a:solidFill>
            <a:schemeClr val="bg1"/>
          </a:solidFill>
          <a:ln w="19050">
            <a:solidFill>
              <a:srgbClr val="F2AF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DFAE7F1-72CD-4094-905E-5F287DEC5E26}"/>
              </a:ext>
            </a:extLst>
          </p:cNvPr>
          <p:cNvSpPr/>
          <p:nvPr/>
        </p:nvSpPr>
        <p:spPr>
          <a:xfrm>
            <a:off x="2705309" y="5095555"/>
            <a:ext cx="3690652" cy="516110"/>
          </a:xfrm>
          <a:prstGeom prst="roundRect">
            <a:avLst/>
          </a:prstGeom>
          <a:solidFill>
            <a:srgbClr val="F2AF08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  <a:spcBef>
                <a:spcPts val="800"/>
              </a:spcBef>
            </a:pPr>
            <a:r>
              <a:rPr lang="en-US" sz="1500" dirty="0">
                <a:solidFill>
                  <a:schemeClr val="tx1"/>
                </a:solidFill>
                <a:latin typeface="Arial Narrow" panose="020B0606020202030204" pitchFamily="34" charset="0"/>
              </a:rPr>
              <a:t>Information to help the client understand the applications for the workloads.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F72E007B-7C66-4686-AC32-8486A320D859}"/>
              </a:ext>
            </a:extLst>
          </p:cNvPr>
          <p:cNvSpPr/>
          <p:nvPr/>
        </p:nvSpPr>
        <p:spPr>
          <a:xfrm flipH="1">
            <a:off x="1961629" y="5095555"/>
            <a:ext cx="807175" cy="516110"/>
          </a:xfrm>
          <a:prstGeom prst="homePlate">
            <a:avLst/>
          </a:prstGeom>
          <a:solidFill>
            <a:schemeClr val="bg1"/>
          </a:solidFill>
          <a:ln w="19050">
            <a:solidFill>
              <a:srgbClr val="F2AF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 Black" panose="020B0A04020102020204" pitchFamily="34" charset="0"/>
              </a:rPr>
              <a:t>3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76760"/>
      </p:ext>
    </p:extLst>
  </p:cSld>
  <p:clrMapOvr>
    <a:masterClrMapping/>
  </p:clrMapOvr>
  <p:transition spd="med">
    <p:wipe dir="r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8DF3199-5995-4C14-B1C4-53083A0FB2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750" y="1059522"/>
            <a:ext cx="11014681" cy="5168868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65759" y="73469"/>
            <a:ext cx="11403948" cy="578092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Financial Systems Comparison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30BBA10F-921F-4B15-8F89-5D80C89282D7}"/>
              </a:ext>
            </a:extLst>
          </p:cNvPr>
          <p:cNvSpPr/>
          <p:nvPr/>
        </p:nvSpPr>
        <p:spPr>
          <a:xfrm flipH="1">
            <a:off x="7341090" y="1348139"/>
            <a:ext cx="2730962" cy="516110"/>
          </a:xfrm>
          <a:prstGeom prst="roundRect">
            <a:avLst/>
          </a:prstGeom>
          <a:solidFill>
            <a:srgbClr val="F2AF08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90000"/>
              </a:lnSpc>
              <a:spcBef>
                <a:spcPts val="800"/>
              </a:spcBef>
            </a:pPr>
            <a:r>
              <a:rPr lang="en-US" sz="1500" dirty="0">
                <a:solidFill>
                  <a:schemeClr val="tx1"/>
                </a:solidFill>
                <a:latin typeface="Arial Narrow" panose="020B0606020202030204" pitchFamily="34" charset="0"/>
              </a:rPr>
              <a:t>Click next to go to proceed to view proposal options.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4F5EE391-0B0E-438C-9C38-3CAF5EB093B5}"/>
              </a:ext>
            </a:extLst>
          </p:cNvPr>
          <p:cNvSpPr/>
          <p:nvPr/>
        </p:nvSpPr>
        <p:spPr>
          <a:xfrm>
            <a:off x="10003447" y="1348138"/>
            <a:ext cx="807175" cy="516110"/>
          </a:xfrm>
          <a:prstGeom prst="homePlate">
            <a:avLst/>
          </a:prstGeom>
          <a:solidFill>
            <a:schemeClr val="bg1"/>
          </a:solidFill>
          <a:ln w="19050">
            <a:solidFill>
              <a:srgbClr val="F2AF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25D9AC83-CBE7-4A46-BF24-C5E590E2E1BA}"/>
              </a:ext>
            </a:extLst>
          </p:cNvPr>
          <p:cNvSpPr/>
          <p:nvPr/>
        </p:nvSpPr>
        <p:spPr>
          <a:xfrm>
            <a:off x="1734236" y="2408577"/>
            <a:ext cx="1737087" cy="516110"/>
          </a:xfrm>
          <a:prstGeom prst="roundRect">
            <a:avLst/>
          </a:prstGeom>
          <a:solidFill>
            <a:srgbClr val="F2AF08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  <a:spcBef>
                <a:spcPts val="800"/>
              </a:spcBef>
            </a:pPr>
            <a:r>
              <a:rPr lang="en-US" sz="1500" dirty="0">
                <a:solidFill>
                  <a:schemeClr val="tx1"/>
                </a:solidFill>
                <a:latin typeface="Arial Narrow" panose="020B0606020202030204" pitchFamily="34" charset="0"/>
              </a:rPr>
              <a:t>Set customer finance time in years.</a:t>
            </a:r>
          </a:p>
        </p:txBody>
      </p:sp>
      <p:sp>
        <p:nvSpPr>
          <p:cNvPr id="29" name="Arrow: Pentagon 28">
            <a:extLst>
              <a:ext uri="{FF2B5EF4-FFF2-40B4-BE49-F238E27FC236}">
                <a16:creationId xmlns:a16="http://schemas.microsoft.com/office/drawing/2014/main" id="{ED6D6056-E220-4024-B93B-96104B2AAC89}"/>
              </a:ext>
            </a:extLst>
          </p:cNvPr>
          <p:cNvSpPr/>
          <p:nvPr/>
        </p:nvSpPr>
        <p:spPr>
          <a:xfrm flipH="1">
            <a:off x="990556" y="2408577"/>
            <a:ext cx="807175" cy="516110"/>
          </a:xfrm>
          <a:prstGeom prst="homePlate">
            <a:avLst/>
          </a:prstGeom>
          <a:solidFill>
            <a:schemeClr val="bg1"/>
          </a:solidFill>
          <a:ln w="19050">
            <a:solidFill>
              <a:srgbClr val="F2AF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FA8B9F38-14E1-45A0-A148-7865D871B713}"/>
              </a:ext>
            </a:extLst>
          </p:cNvPr>
          <p:cNvSpPr/>
          <p:nvPr/>
        </p:nvSpPr>
        <p:spPr>
          <a:xfrm>
            <a:off x="6589712" y="2183279"/>
            <a:ext cx="3028000" cy="509298"/>
          </a:xfrm>
          <a:prstGeom prst="roundRect">
            <a:avLst/>
          </a:prstGeom>
          <a:solidFill>
            <a:srgbClr val="F2AF08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  <a:spcBef>
                <a:spcPts val="800"/>
              </a:spcBef>
            </a:pPr>
            <a:r>
              <a:rPr lang="en-US" sz="1500" dirty="0">
                <a:solidFill>
                  <a:schemeClr val="tx1"/>
                </a:solidFill>
                <a:latin typeface="Arial Narrow" panose="020B0606020202030204" pitchFamily="34" charset="0"/>
              </a:rPr>
              <a:t>Set discount rate for your deal to adjust to the customer’s expectations. </a:t>
            </a:r>
          </a:p>
        </p:txBody>
      </p:sp>
      <p:sp>
        <p:nvSpPr>
          <p:cNvPr id="35" name="Arrow: Pentagon 34">
            <a:extLst>
              <a:ext uri="{FF2B5EF4-FFF2-40B4-BE49-F238E27FC236}">
                <a16:creationId xmlns:a16="http://schemas.microsoft.com/office/drawing/2014/main" id="{5AE64BE8-448B-4ED2-A6E5-E3C52371CEAB}"/>
              </a:ext>
            </a:extLst>
          </p:cNvPr>
          <p:cNvSpPr/>
          <p:nvPr/>
        </p:nvSpPr>
        <p:spPr>
          <a:xfrm flipH="1">
            <a:off x="5846032" y="2183280"/>
            <a:ext cx="807175" cy="516110"/>
          </a:xfrm>
          <a:prstGeom prst="homePlate">
            <a:avLst/>
          </a:prstGeom>
          <a:solidFill>
            <a:schemeClr val="bg1"/>
          </a:solidFill>
          <a:ln w="19050">
            <a:solidFill>
              <a:srgbClr val="F2AF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00195167-DDA8-43AD-99CA-DAF2362D0C5D}"/>
              </a:ext>
            </a:extLst>
          </p:cNvPr>
          <p:cNvSpPr/>
          <p:nvPr/>
        </p:nvSpPr>
        <p:spPr>
          <a:xfrm>
            <a:off x="2690973" y="1691582"/>
            <a:ext cx="2730963" cy="516110"/>
          </a:xfrm>
          <a:prstGeom prst="roundRect">
            <a:avLst/>
          </a:prstGeom>
          <a:solidFill>
            <a:srgbClr val="F2AF08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90000"/>
              </a:lnSpc>
              <a:spcBef>
                <a:spcPts val="800"/>
              </a:spcBef>
            </a:pPr>
            <a:r>
              <a:rPr lang="en-US" sz="1500" dirty="0">
                <a:solidFill>
                  <a:schemeClr val="tx1"/>
                </a:solidFill>
                <a:latin typeface="Arial Narrow" panose="020B0606020202030204" pitchFamily="34" charset="0"/>
              </a:rPr>
              <a:t>Select deployment type that can be added to the financial projections.</a:t>
            </a:r>
          </a:p>
        </p:txBody>
      </p:sp>
      <p:sp>
        <p:nvSpPr>
          <p:cNvPr id="39" name="Arrow: Pentagon 38">
            <a:extLst>
              <a:ext uri="{FF2B5EF4-FFF2-40B4-BE49-F238E27FC236}">
                <a16:creationId xmlns:a16="http://schemas.microsoft.com/office/drawing/2014/main" id="{5A1CCFA0-E0D0-4D92-88C4-6BD4E362EC83}"/>
              </a:ext>
            </a:extLst>
          </p:cNvPr>
          <p:cNvSpPr/>
          <p:nvPr/>
        </p:nvSpPr>
        <p:spPr>
          <a:xfrm>
            <a:off x="5358441" y="1691582"/>
            <a:ext cx="807175" cy="516110"/>
          </a:xfrm>
          <a:prstGeom prst="homePlate">
            <a:avLst/>
          </a:prstGeom>
          <a:solidFill>
            <a:schemeClr val="bg1"/>
          </a:solidFill>
          <a:ln w="19050">
            <a:solidFill>
              <a:srgbClr val="F2AF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5BC91142-62BA-4A72-9B61-80AC24C4FEC3}"/>
              </a:ext>
            </a:extLst>
          </p:cNvPr>
          <p:cNvSpPr/>
          <p:nvPr/>
        </p:nvSpPr>
        <p:spPr>
          <a:xfrm>
            <a:off x="5796265" y="3272153"/>
            <a:ext cx="2367055" cy="516110"/>
          </a:xfrm>
          <a:prstGeom prst="roundRect">
            <a:avLst/>
          </a:prstGeom>
          <a:solidFill>
            <a:srgbClr val="F2AF08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90000"/>
              </a:lnSpc>
              <a:spcBef>
                <a:spcPts val="800"/>
              </a:spcBef>
            </a:pPr>
            <a:r>
              <a:rPr lang="en-US" sz="1500" dirty="0">
                <a:solidFill>
                  <a:schemeClr val="tx1"/>
                </a:solidFill>
                <a:latin typeface="Arial Narrow" panose="020B0606020202030204" pitchFamily="34" charset="0"/>
              </a:rPr>
              <a:t>TCO elements and their views Solution vs Install Base.</a:t>
            </a:r>
          </a:p>
        </p:txBody>
      </p:sp>
      <p:sp>
        <p:nvSpPr>
          <p:cNvPr id="41" name="Arrow: Pentagon 40">
            <a:extLst>
              <a:ext uri="{FF2B5EF4-FFF2-40B4-BE49-F238E27FC236}">
                <a16:creationId xmlns:a16="http://schemas.microsoft.com/office/drawing/2014/main" id="{A15EFB7D-CA29-4B81-8D2F-4F5DEB1463B9}"/>
              </a:ext>
            </a:extLst>
          </p:cNvPr>
          <p:cNvSpPr/>
          <p:nvPr/>
        </p:nvSpPr>
        <p:spPr>
          <a:xfrm>
            <a:off x="8090750" y="3272154"/>
            <a:ext cx="807175" cy="516110"/>
          </a:xfrm>
          <a:prstGeom prst="homePlate">
            <a:avLst/>
          </a:prstGeom>
          <a:solidFill>
            <a:schemeClr val="bg1"/>
          </a:solidFill>
          <a:ln w="19050">
            <a:solidFill>
              <a:srgbClr val="F2AF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7286A514-5EC6-4FC9-B835-BE3C59B62B5E}"/>
              </a:ext>
            </a:extLst>
          </p:cNvPr>
          <p:cNvSpPr/>
          <p:nvPr/>
        </p:nvSpPr>
        <p:spPr>
          <a:xfrm flipH="1">
            <a:off x="4876798" y="4735697"/>
            <a:ext cx="3657325" cy="516110"/>
          </a:xfrm>
          <a:prstGeom prst="roundRect">
            <a:avLst/>
          </a:prstGeom>
          <a:solidFill>
            <a:srgbClr val="F2AF08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90000"/>
              </a:lnSpc>
              <a:spcBef>
                <a:spcPts val="800"/>
              </a:spcBef>
            </a:pPr>
            <a:r>
              <a:rPr lang="en-US" sz="1500" dirty="0">
                <a:solidFill>
                  <a:schemeClr val="tx1"/>
                </a:solidFill>
                <a:latin typeface="Arial Narrow" panose="020B0606020202030204" pitchFamily="34" charset="0"/>
              </a:rPr>
              <a:t>Indicators show how you are matching the server requirements against customer’s Install Base.</a:t>
            </a:r>
          </a:p>
        </p:txBody>
      </p:sp>
      <p:sp>
        <p:nvSpPr>
          <p:cNvPr id="51" name="Arrow: Pentagon 50">
            <a:extLst>
              <a:ext uri="{FF2B5EF4-FFF2-40B4-BE49-F238E27FC236}">
                <a16:creationId xmlns:a16="http://schemas.microsoft.com/office/drawing/2014/main" id="{A25B8D59-20B3-46A0-916D-137E2561DFA8}"/>
              </a:ext>
            </a:extLst>
          </p:cNvPr>
          <p:cNvSpPr/>
          <p:nvPr/>
        </p:nvSpPr>
        <p:spPr>
          <a:xfrm>
            <a:off x="8470630" y="4735697"/>
            <a:ext cx="807175" cy="516110"/>
          </a:xfrm>
          <a:prstGeom prst="homePlate">
            <a:avLst/>
          </a:prstGeom>
          <a:solidFill>
            <a:schemeClr val="bg1"/>
          </a:solidFill>
          <a:ln w="19050">
            <a:solidFill>
              <a:srgbClr val="F2AF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 Black" panose="020B0A04020102020204" pitchFamily="34" charset="0"/>
              </a:rPr>
              <a:t>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31779332"/>
      </p:ext>
    </p:extLst>
  </p:cSld>
  <p:clrMapOvr>
    <a:masterClrMapping/>
  </p:clrMapOvr>
  <p:transition spd="med">
    <p:wipe dir="r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69D0729-E86C-4BA2-8C81-32899A5A25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750" y="1030913"/>
            <a:ext cx="11177482" cy="5239444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65759" y="73469"/>
            <a:ext cx="11403948" cy="578092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Proposal Options Page</a:t>
            </a:r>
          </a:p>
        </p:txBody>
      </p:sp>
      <p:sp>
        <p:nvSpPr>
          <p:cNvPr id="104" name="Rectangle: Rounded Corners 103">
            <a:extLst>
              <a:ext uri="{FF2B5EF4-FFF2-40B4-BE49-F238E27FC236}">
                <a16:creationId xmlns:a16="http://schemas.microsoft.com/office/drawing/2014/main" id="{D6FDB8CB-F7C3-41AA-99E1-81C28C7CB929}"/>
              </a:ext>
            </a:extLst>
          </p:cNvPr>
          <p:cNvSpPr/>
          <p:nvPr/>
        </p:nvSpPr>
        <p:spPr>
          <a:xfrm>
            <a:off x="9183075" y="5368930"/>
            <a:ext cx="2513625" cy="516110"/>
          </a:xfrm>
          <a:prstGeom prst="roundRect">
            <a:avLst/>
          </a:prstGeom>
          <a:solidFill>
            <a:srgbClr val="F2AF08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  <a:spcBef>
                <a:spcPts val="800"/>
              </a:spcBef>
            </a:pPr>
            <a:r>
              <a:rPr lang="en-US" sz="1500" dirty="0">
                <a:solidFill>
                  <a:schemeClr val="tx1"/>
                </a:solidFill>
                <a:latin typeface="Arial Narrow" panose="020B0606020202030204" pitchFamily="34" charset="0"/>
              </a:rPr>
              <a:t>Choose pertinent product assets to include in PPT presentation.</a:t>
            </a:r>
          </a:p>
        </p:txBody>
      </p:sp>
      <p:sp>
        <p:nvSpPr>
          <p:cNvPr id="105" name="Arrow: Pentagon 104">
            <a:extLst>
              <a:ext uri="{FF2B5EF4-FFF2-40B4-BE49-F238E27FC236}">
                <a16:creationId xmlns:a16="http://schemas.microsoft.com/office/drawing/2014/main" id="{845F6B58-80E9-44A9-97F7-7F1EEE5C7931}"/>
              </a:ext>
            </a:extLst>
          </p:cNvPr>
          <p:cNvSpPr/>
          <p:nvPr/>
        </p:nvSpPr>
        <p:spPr>
          <a:xfrm flipH="1">
            <a:off x="8442202" y="5368930"/>
            <a:ext cx="807175" cy="516110"/>
          </a:xfrm>
          <a:prstGeom prst="homePlate">
            <a:avLst/>
          </a:prstGeom>
          <a:solidFill>
            <a:schemeClr val="bg1"/>
          </a:solidFill>
          <a:ln w="19050">
            <a:solidFill>
              <a:srgbClr val="F2AF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106" name="Rectangle: Rounded Corners 105">
            <a:extLst>
              <a:ext uri="{FF2B5EF4-FFF2-40B4-BE49-F238E27FC236}">
                <a16:creationId xmlns:a16="http://schemas.microsoft.com/office/drawing/2014/main" id="{C71F7963-0C25-4D53-ABEC-CA5DB0BCB549}"/>
              </a:ext>
            </a:extLst>
          </p:cNvPr>
          <p:cNvSpPr/>
          <p:nvPr/>
        </p:nvSpPr>
        <p:spPr>
          <a:xfrm>
            <a:off x="9525975" y="4465276"/>
            <a:ext cx="1370625" cy="516110"/>
          </a:xfrm>
          <a:prstGeom prst="roundRect">
            <a:avLst/>
          </a:prstGeom>
          <a:solidFill>
            <a:srgbClr val="F2AF08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  <a:spcBef>
                <a:spcPts val="800"/>
              </a:spcBef>
            </a:pPr>
            <a:r>
              <a:rPr lang="en-US" sz="1500" dirty="0">
                <a:solidFill>
                  <a:schemeClr val="tx1"/>
                </a:solidFill>
                <a:latin typeface="Arial Narrow" panose="020B0606020202030204" pitchFamily="34" charset="0"/>
              </a:rPr>
              <a:t>Click for SFDC attach options.</a:t>
            </a:r>
          </a:p>
        </p:txBody>
      </p:sp>
      <p:sp>
        <p:nvSpPr>
          <p:cNvPr id="107" name="Arrow: Pentagon 106">
            <a:extLst>
              <a:ext uri="{FF2B5EF4-FFF2-40B4-BE49-F238E27FC236}">
                <a16:creationId xmlns:a16="http://schemas.microsoft.com/office/drawing/2014/main" id="{30C5A231-720C-4D78-AA17-28873152F424}"/>
              </a:ext>
            </a:extLst>
          </p:cNvPr>
          <p:cNvSpPr/>
          <p:nvPr/>
        </p:nvSpPr>
        <p:spPr>
          <a:xfrm flipH="1">
            <a:off x="8782295" y="4465276"/>
            <a:ext cx="807175" cy="516110"/>
          </a:xfrm>
          <a:prstGeom prst="homePlate">
            <a:avLst/>
          </a:prstGeom>
          <a:solidFill>
            <a:schemeClr val="bg1"/>
          </a:solidFill>
          <a:ln w="19050">
            <a:solidFill>
              <a:srgbClr val="F2AF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108" name="Rectangle: Rounded Corners 107">
            <a:extLst>
              <a:ext uri="{FF2B5EF4-FFF2-40B4-BE49-F238E27FC236}">
                <a16:creationId xmlns:a16="http://schemas.microsoft.com/office/drawing/2014/main" id="{35DFF537-432F-401A-973A-66827BB205D7}"/>
              </a:ext>
            </a:extLst>
          </p:cNvPr>
          <p:cNvSpPr/>
          <p:nvPr/>
        </p:nvSpPr>
        <p:spPr>
          <a:xfrm>
            <a:off x="3227557" y="2790078"/>
            <a:ext cx="2313876" cy="516110"/>
          </a:xfrm>
          <a:prstGeom prst="roundRect">
            <a:avLst/>
          </a:prstGeom>
          <a:solidFill>
            <a:srgbClr val="F2AF08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  <a:spcBef>
                <a:spcPts val="800"/>
              </a:spcBef>
            </a:pPr>
            <a:r>
              <a:rPr lang="en-US" sz="1500" dirty="0">
                <a:solidFill>
                  <a:schemeClr val="tx1"/>
                </a:solidFill>
                <a:latin typeface="Arial Narrow" panose="020B0606020202030204" pitchFamily="34" charset="0"/>
              </a:rPr>
              <a:t>Select one of 12 languages to </a:t>
            </a:r>
            <a:br>
              <a:rPr lang="en-US" sz="1500" dirty="0">
                <a:solidFill>
                  <a:schemeClr val="tx1"/>
                </a:solidFill>
                <a:latin typeface="Arial Narrow" panose="020B0606020202030204" pitchFamily="34" charset="0"/>
              </a:rPr>
            </a:br>
            <a:r>
              <a:rPr lang="en-US" sz="1500" dirty="0">
                <a:solidFill>
                  <a:schemeClr val="tx1"/>
                </a:solidFill>
                <a:latin typeface="Arial Narrow" panose="020B0606020202030204" pitchFamily="34" charset="0"/>
              </a:rPr>
              <a:t>create the PPT in.</a:t>
            </a:r>
          </a:p>
        </p:txBody>
      </p:sp>
      <p:sp>
        <p:nvSpPr>
          <p:cNvPr id="109" name="Arrow: Pentagon 108">
            <a:extLst>
              <a:ext uri="{FF2B5EF4-FFF2-40B4-BE49-F238E27FC236}">
                <a16:creationId xmlns:a16="http://schemas.microsoft.com/office/drawing/2014/main" id="{C2F81AB1-0650-4443-85DB-7979C6090CFA}"/>
              </a:ext>
            </a:extLst>
          </p:cNvPr>
          <p:cNvSpPr/>
          <p:nvPr/>
        </p:nvSpPr>
        <p:spPr>
          <a:xfrm flipH="1">
            <a:off x="2483877" y="2790078"/>
            <a:ext cx="807175" cy="516110"/>
          </a:xfrm>
          <a:prstGeom prst="homePlate">
            <a:avLst/>
          </a:prstGeom>
          <a:solidFill>
            <a:schemeClr val="bg1"/>
          </a:solidFill>
          <a:ln w="19050">
            <a:solidFill>
              <a:srgbClr val="F2AF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110" name="Rectangle: Rounded Corners 109">
            <a:extLst>
              <a:ext uri="{FF2B5EF4-FFF2-40B4-BE49-F238E27FC236}">
                <a16:creationId xmlns:a16="http://schemas.microsoft.com/office/drawing/2014/main" id="{83AD4BBE-108B-4389-AD3A-B5952AE54D17}"/>
              </a:ext>
            </a:extLst>
          </p:cNvPr>
          <p:cNvSpPr/>
          <p:nvPr/>
        </p:nvSpPr>
        <p:spPr>
          <a:xfrm>
            <a:off x="3067331" y="4634203"/>
            <a:ext cx="2795835" cy="516109"/>
          </a:xfrm>
          <a:prstGeom prst="roundRect">
            <a:avLst/>
          </a:prstGeom>
          <a:solidFill>
            <a:srgbClr val="F2AF08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  <a:spcBef>
                <a:spcPts val="800"/>
              </a:spcBef>
            </a:pPr>
            <a:r>
              <a:rPr lang="en-US" sz="1500" dirty="0">
                <a:solidFill>
                  <a:schemeClr val="tx1"/>
                </a:solidFill>
                <a:latin typeface="Arial Narrow" panose="020B0606020202030204" pitchFamily="34" charset="0"/>
              </a:rPr>
              <a:t>Add in details about next steps, and what your goal is with the customer.</a:t>
            </a:r>
          </a:p>
        </p:txBody>
      </p:sp>
      <p:sp>
        <p:nvSpPr>
          <p:cNvPr id="111" name="Rectangle: Rounded Corners 110">
            <a:extLst>
              <a:ext uri="{FF2B5EF4-FFF2-40B4-BE49-F238E27FC236}">
                <a16:creationId xmlns:a16="http://schemas.microsoft.com/office/drawing/2014/main" id="{7CBF348B-34C6-4549-8E22-E429E362AAFC}"/>
              </a:ext>
            </a:extLst>
          </p:cNvPr>
          <p:cNvSpPr/>
          <p:nvPr/>
        </p:nvSpPr>
        <p:spPr>
          <a:xfrm>
            <a:off x="8511498" y="2750005"/>
            <a:ext cx="3105734" cy="520481"/>
          </a:xfrm>
          <a:prstGeom prst="roundRect">
            <a:avLst/>
          </a:prstGeom>
          <a:solidFill>
            <a:srgbClr val="F2AF08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  <a:spcBef>
                <a:spcPts val="800"/>
              </a:spcBef>
            </a:pPr>
            <a:r>
              <a:rPr lang="en-US" sz="1500" dirty="0">
                <a:solidFill>
                  <a:schemeClr val="tx1"/>
                </a:solidFill>
                <a:latin typeface="Arial Narrow" panose="020B0606020202030204" pitchFamily="34" charset="0"/>
              </a:rPr>
              <a:t>Fill in details about the key stakeholders from the Dell Account team point of view.</a:t>
            </a:r>
          </a:p>
        </p:txBody>
      </p:sp>
      <p:sp>
        <p:nvSpPr>
          <p:cNvPr id="112" name="Rectangle: Rounded Corners 111">
            <a:extLst>
              <a:ext uri="{FF2B5EF4-FFF2-40B4-BE49-F238E27FC236}">
                <a16:creationId xmlns:a16="http://schemas.microsoft.com/office/drawing/2014/main" id="{8A500D50-0606-4243-BFCB-D6FB9159EC9C}"/>
              </a:ext>
            </a:extLst>
          </p:cNvPr>
          <p:cNvSpPr/>
          <p:nvPr/>
        </p:nvSpPr>
        <p:spPr>
          <a:xfrm>
            <a:off x="40435" y="5411635"/>
            <a:ext cx="2795835" cy="509573"/>
          </a:xfrm>
          <a:prstGeom prst="roundRect">
            <a:avLst/>
          </a:prstGeom>
          <a:solidFill>
            <a:srgbClr val="F2AF08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90000"/>
              </a:lnSpc>
              <a:spcBef>
                <a:spcPts val="800"/>
              </a:spcBef>
            </a:pPr>
            <a:r>
              <a:rPr lang="en-US" sz="1500" dirty="0">
                <a:solidFill>
                  <a:schemeClr val="tx1"/>
                </a:solidFill>
                <a:latin typeface="Arial Narrow" panose="020B0606020202030204" pitchFamily="34" charset="0"/>
              </a:rPr>
              <a:t>Adjust the output files included in the power point.</a:t>
            </a:r>
          </a:p>
        </p:txBody>
      </p:sp>
      <p:sp>
        <p:nvSpPr>
          <p:cNvPr id="114" name="Arrow: Pentagon 113">
            <a:extLst>
              <a:ext uri="{FF2B5EF4-FFF2-40B4-BE49-F238E27FC236}">
                <a16:creationId xmlns:a16="http://schemas.microsoft.com/office/drawing/2014/main" id="{5A1C447A-695F-47E7-AAB6-65AF8DF945D8}"/>
              </a:ext>
            </a:extLst>
          </p:cNvPr>
          <p:cNvSpPr/>
          <p:nvPr/>
        </p:nvSpPr>
        <p:spPr>
          <a:xfrm flipH="1">
            <a:off x="2323651" y="4634203"/>
            <a:ext cx="807175" cy="516110"/>
          </a:xfrm>
          <a:prstGeom prst="homePlate">
            <a:avLst/>
          </a:prstGeom>
          <a:solidFill>
            <a:schemeClr val="bg1"/>
          </a:solidFill>
          <a:ln w="19050">
            <a:solidFill>
              <a:srgbClr val="F2AF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115" name="Arrow: Pentagon 114">
            <a:extLst>
              <a:ext uri="{FF2B5EF4-FFF2-40B4-BE49-F238E27FC236}">
                <a16:creationId xmlns:a16="http://schemas.microsoft.com/office/drawing/2014/main" id="{52608042-E93F-4B25-9B6C-3B2F0FC46E48}"/>
              </a:ext>
            </a:extLst>
          </p:cNvPr>
          <p:cNvSpPr/>
          <p:nvPr/>
        </p:nvSpPr>
        <p:spPr>
          <a:xfrm flipH="1">
            <a:off x="7767818" y="2754376"/>
            <a:ext cx="807175" cy="516110"/>
          </a:xfrm>
          <a:prstGeom prst="homePlate">
            <a:avLst/>
          </a:prstGeom>
          <a:solidFill>
            <a:schemeClr val="bg1"/>
          </a:solidFill>
          <a:ln w="19050">
            <a:solidFill>
              <a:srgbClr val="F2AF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116" name="Arrow: Pentagon 115">
            <a:extLst>
              <a:ext uri="{FF2B5EF4-FFF2-40B4-BE49-F238E27FC236}">
                <a16:creationId xmlns:a16="http://schemas.microsoft.com/office/drawing/2014/main" id="{E43299FF-9B68-4AD9-9B4E-F51E80DF4F8B}"/>
              </a:ext>
            </a:extLst>
          </p:cNvPr>
          <p:cNvSpPr/>
          <p:nvPr/>
        </p:nvSpPr>
        <p:spPr>
          <a:xfrm>
            <a:off x="2772776" y="5405098"/>
            <a:ext cx="807175" cy="516110"/>
          </a:xfrm>
          <a:prstGeom prst="homePlate">
            <a:avLst/>
          </a:prstGeom>
          <a:solidFill>
            <a:schemeClr val="bg1"/>
          </a:solidFill>
          <a:ln w="19050">
            <a:solidFill>
              <a:srgbClr val="F2AF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 Black" panose="020B0A04020102020204" pitchFamily="34" charset="0"/>
              </a:rPr>
              <a:t>3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99640527"/>
      </p:ext>
    </p:extLst>
  </p:cSld>
  <p:clrMapOvr>
    <a:masterClrMapping/>
  </p:clrMapOvr>
  <p:transition spd="med">
    <p:wipe dir="r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AA75F84-17B6-4911-B592-9CC8B28A5E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750" y="1029455"/>
            <a:ext cx="11177482" cy="5242355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65759" y="73469"/>
            <a:ext cx="11403948" cy="578092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SFDC Deal Attachment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102545F2-C378-4306-B9C3-7C0A75748B40}"/>
              </a:ext>
            </a:extLst>
          </p:cNvPr>
          <p:cNvSpPr/>
          <p:nvPr/>
        </p:nvSpPr>
        <p:spPr>
          <a:xfrm>
            <a:off x="9236522" y="1882778"/>
            <a:ext cx="2405145" cy="516111"/>
          </a:xfrm>
          <a:prstGeom prst="roundRect">
            <a:avLst/>
          </a:prstGeom>
          <a:solidFill>
            <a:srgbClr val="F2AF08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  <a:spcBef>
                <a:spcPts val="800"/>
              </a:spcBef>
            </a:pPr>
            <a:r>
              <a:rPr lang="en-US" sz="1500" dirty="0">
                <a:solidFill>
                  <a:schemeClr val="tx1"/>
                </a:solidFill>
                <a:latin typeface="Arial Narrow" panose="020B0606020202030204" pitchFamily="34" charset="0"/>
              </a:rPr>
              <a:t>Choose from various SFDC Deals to attach the proposal to.</a:t>
            </a:r>
          </a:p>
        </p:txBody>
      </p:sp>
      <p:sp>
        <p:nvSpPr>
          <p:cNvPr id="33" name="Arrow: Pentagon 32">
            <a:extLst>
              <a:ext uri="{FF2B5EF4-FFF2-40B4-BE49-F238E27FC236}">
                <a16:creationId xmlns:a16="http://schemas.microsoft.com/office/drawing/2014/main" id="{837EB27C-0450-48FC-9BAE-D36D7655B611}"/>
              </a:ext>
            </a:extLst>
          </p:cNvPr>
          <p:cNvSpPr/>
          <p:nvPr/>
        </p:nvSpPr>
        <p:spPr>
          <a:xfrm flipH="1">
            <a:off x="8492842" y="1882779"/>
            <a:ext cx="807175" cy="516110"/>
          </a:xfrm>
          <a:prstGeom prst="homePlate">
            <a:avLst/>
          </a:prstGeom>
          <a:solidFill>
            <a:schemeClr val="bg1"/>
          </a:solidFill>
          <a:ln w="19050">
            <a:solidFill>
              <a:srgbClr val="F2AF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B6BE6314-C6B6-4654-A2A2-E573543F400C}"/>
              </a:ext>
            </a:extLst>
          </p:cNvPr>
          <p:cNvSpPr/>
          <p:nvPr/>
        </p:nvSpPr>
        <p:spPr>
          <a:xfrm flipH="1">
            <a:off x="4873539" y="2559760"/>
            <a:ext cx="1632069" cy="516110"/>
          </a:xfrm>
          <a:prstGeom prst="roundRect">
            <a:avLst/>
          </a:prstGeom>
          <a:solidFill>
            <a:srgbClr val="F2AF08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90000"/>
              </a:lnSpc>
              <a:spcBef>
                <a:spcPts val="800"/>
              </a:spcBef>
            </a:pPr>
            <a:r>
              <a:rPr lang="en-US" sz="1500" dirty="0">
                <a:solidFill>
                  <a:schemeClr val="tx1"/>
                </a:solidFill>
                <a:latin typeface="Arial Narrow" panose="020B0606020202030204" pitchFamily="34" charset="0"/>
              </a:rPr>
              <a:t>Download Proposal</a:t>
            </a:r>
          </a:p>
        </p:txBody>
      </p:sp>
      <p:sp>
        <p:nvSpPr>
          <p:cNvPr id="35" name="Arrow: Pentagon 34">
            <a:extLst>
              <a:ext uri="{FF2B5EF4-FFF2-40B4-BE49-F238E27FC236}">
                <a16:creationId xmlns:a16="http://schemas.microsoft.com/office/drawing/2014/main" id="{599B3ACD-1846-4AEF-BC24-C03B7A7C86CB}"/>
              </a:ext>
            </a:extLst>
          </p:cNvPr>
          <p:cNvSpPr/>
          <p:nvPr/>
        </p:nvSpPr>
        <p:spPr>
          <a:xfrm>
            <a:off x="6433038" y="2559760"/>
            <a:ext cx="807175" cy="516110"/>
          </a:xfrm>
          <a:prstGeom prst="homePlate">
            <a:avLst/>
          </a:prstGeom>
          <a:solidFill>
            <a:schemeClr val="bg1"/>
          </a:solidFill>
          <a:ln w="19050">
            <a:solidFill>
              <a:srgbClr val="F2AF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 Black" panose="020B0A04020102020204" pitchFamily="34" charset="0"/>
              </a:rPr>
              <a:t>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81331483"/>
      </p:ext>
    </p:extLst>
  </p:cSld>
  <p:clrMapOvr>
    <a:masterClrMapping/>
  </p:clrMapOvr>
  <p:transition spd="med">
    <p:wipe dir="r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2543828-D5FD-4955-BA98-B70B17BE1C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095" y="1446837"/>
            <a:ext cx="10148047" cy="4762182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65759" y="73469"/>
            <a:ext cx="11403948" cy="578092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Once complete – you will return to the Dashboard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1BFE26B-EFC5-4AAC-B4DD-7F09D74747B5}"/>
              </a:ext>
            </a:extLst>
          </p:cNvPr>
          <p:cNvSpPr/>
          <p:nvPr/>
        </p:nvSpPr>
        <p:spPr>
          <a:xfrm>
            <a:off x="3561935" y="5783358"/>
            <a:ext cx="2447488" cy="516110"/>
          </a:xfrm>
          <a:prstGeom prst="roundRect">
            <a:avLst/>
          </a:prstGeom>
          <a:solidFill>
            <a:srgbClr val="F2AF08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  <a:spcBef>
                <a:spcPts val="800"/>
              </a:spcBef>
            </a:pPr>
            <a:r>
              <a:rPr lang="en-US" sz="1500" dirty="0">
                <a:solidFill>
                  <a:schemeClr val="tx1"/>
                </a:solidFill>
                <a:latin typeface="Arial Narrow" panose="020B0606020202030204" pitchFamily="34" charset="0"/>
              </a:rPr>
              <a:t>Your proposal is now downloaded to your computer.</a:t>
            </a:r>
          </a:p>
        </p:txBody>
      </p:sp>
      <p:sp>
        <p:nvSpPr>
          <p:cNvPr id="9" name="Arrow: Pentagon 8">
            <a:extLst>
              <a:ext uri="{FF2B5EF4-FFF2-40B4-BE49-F238E27FC236}">
                <a16:creationId xmlns:a16="http://schemas.microsoft.com/office/drawing/2014/main" id="{C025C706-7CBD-4566-9F29-A18F803386FD}"/>
              </a:ext>
            </a:extLst>
          </p:cNvPr>
          <p:cNvSpPr/>
          <p:nvPr/>
        </p:nvSpPr>
        <p:spPr>
          <a:xfrm flipH="1">
            <a:off x="2818255" y="5783358"/>
            <a:ext cx="807175" cy="516110"/>
          </a:xfrm>
          <a:prstGeom prst="homePlate">
            <a:avLst/>
          </a:prstGeom>
          <a:solidFill>
            <a:schemeClr val="bg1"/>
          </a:solidFill>
          <a:ln w="19050">
            <a:solidFill>
              <a:srgbClr val="F2AF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 Black" panose="020B0A04020102020204" pitchFamily="34" charset="0"/>
              </a:rPr>
              <a:t>1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32450468"/>
      </p:ext>
    </p:extLst>
  </p:cSld>
  <p:clrMapOvr>
    <a:masterClrMapping/>
  </p:clrMapOvr>
  <p:transition spd="med">
    <p:wipe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478" y="1098669"/>
            <a:ext cx="10886229" cy="5128434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65759" y="73469"/>
            <a:ext cx="11403948" cy="578092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Customer Choice Page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972D074-EB74-4EDB-A9FD-96DE7A077D70}"/>
              </a:ext>
            </a:extLst>
          </p:cNvPr>
          <p:cNvSpPr/>
          <p:nvPr/>
        </p:nvSpPr>
        <p:spPr>
          <a:xfrm>
            <a:off x="3486679" y="1573212"/>
            <a:ext cx="3025140" cy="516110"/>
          </a:xfrm>
          <a:prstGeom prst="roundRect">
            <a:avLst/>
          </a:prstGeom>
          <a:solidFill>
            <a:srgbClr val="F2AF08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  <a:spcBef>
                <a:spcPts val="800"/>
              </a:spcBef>
            </a:pPr>
            <a:r>
              <a:rPr lang="en-US" sz="1500" dirty="0">
                <a:solidFill>
                  <a:schemeClr val="tx1"/>
                </a:solidFill>
                <a:latin typeface="Arial Narrow" panose="020B0606020202030204" pitchFamily="34" charset="0"/>
              </a:rPr>
              <a:t>Select </a:t>
            </a:r>
            <a:r>
              <a:rPr lang="en-US" sz="1500" b="1" i="1" dirty="0">
                <a:solidFill>
                  <a:schemeClr val="tx1"/>
                </a:solidFill>
                <a:latin typeface="Arial Narrow" panose="020B0606020202030204" pitchFamily="34" charset="0"/>
              </a:rPr>
              <a:t>Affinity IDs</a:t>
            </a:r>
            <a:r>
              <a:rPr lang="en-US" sz="1500" i="1" dirty="0">
                <a:solidFill>
                  <a:schemeClr val="tx1"/>
                </a:solidFill>
                <a:latin typeface="Arial Narrow" panose="020B0606020202030204" pitchFamily="34" charset="0"/>
              </a:rPr>
              <a:t> </a:t>
            </a:r>
            <a:r>
              <a:rPr lang="en-US" sz="1500" dirty="0">
                <a:solidFill>
                  <a:schemeClr val="tx1"/>
                </a:solidFill>
                <a:latin typeface="Arial Narrow" panose="020B0606020202030204" pitchFamily="34" charset="0"/>
              </a:rPr>
              <a:t>or </a:t>
            </a:r>
            <a:r>
              <a:rPr lang="en-US" sz="1500" b="1" i="1" dirty="0">
                <a:solidFill>
                  <a:schemeClr val="tx1"/>
                </a:solidFill>
                <a:latin typeface="Arial Narrow" panose="020B0606020202030204" pitchFamily="34" charset="0"/>
              </a:rPr>
              <a:t>Account Names</a:t>
            </a:r>
            <a:r>
              <a:rPr lang="en-US" sz="1500" i="1" dirty="0">
                <a:solidFill>
                  <a:schemeClr val="tx1"/>
                </a:solidFill>
                <a:latin typeface="Arial Narrow" panose="020B0606020202030204" pitchFamily="34" charset="0"/>
              </a:rPr>
              <a:t> </a:t>
            </a:r>
            <a:r>
              <a:rPr lang="en-US" sz="1500" dirty="0">
                <a:solidFill>
                  <a:schemeClr val="tx1"/>
                </a:solidFill>
                <a:latin typeface="Arial Narrow" panose="020B0606020202030204" pitchFamily="34" charset="0"/>
              </a:rPr>
              <a:t>using search bar.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54BAA07D-5A31-4AD6-AF84-9CD8CBD6199C}"/>
              </a:ext>
            </a:extLst>
          </p:cNvPr>
          <p:cNvSpPr/>
          <p:nvPr/>
        </p:nvSpPr>
        <p:spPr>
          <a:xfrm>
            <a:off x="4499125" y="2529301"/>
            <a:ext cx="4262817" cy="717795"/>
          </a:xfrm>
          <a:prstGeom prst="roundRect">
            <a:avLst/>
          </a:prstGeom>
          <a:solidFill>
            <a:srgbClr val="F2AF08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  <a:spcBef>
                <a:spcPts val="800"/>
              </a:spcBef>
            </a:pPr>
            <a:r>
              <a:rPr lang="en-US" sz="1500" b="1" i="1" dirty="0">
                <a:solidFill>
                  <a:schemeClr val="tx1"/>
                </a:solidFill>
                <a:latin typeface="Arial Narrow" panose="020B0606020202030204" pitchFamily="34" charset="0"/>
              </a:rPr>
              <a:t>Account Insights </a:t>
            </a:r>
            <a:r>
              <a:rPr lang="en-US" sz="1500" dirty="0">
                <a:solidFill>
                  <a:schemeClr val="tx1"/>
                </a:solidFill>
                <a:latin typeface="Arial Narrow" panose="020B0606020202030204" pitchFamily="34" charset="0"/>
              </a:rPr>
              <a:t>appears for the user, or they can create a new proposal. Select </a:t>
            </a:r>
            <a:r>
              <a:rPr lang="en-US" sz="1500" b="1" i="1" dirty="0">
                <a:solidFill>
                  <a:schemeClr val="tx1"/>
                </a:solidFill>
                <a:latin typeface="Arial Narrow" panose="020B0606020202030204" pitchFamily="34" charset="0"/>
              </a:rPr>
              <a:t>View Account </a:t>
            </a:r>
            <a:r>
              <a:rPr lang="en-US" sz="1500" dirty="0">
                <a:solidFill>
                  <a:schemeClr val="tx1"/>
                </a:solidFill>
                <a:latin typeface="Arial Narrow" panose="020B0606020202030204" pitchFamily="34" charset="0"/>
              </a:rPr>
              <a:t>to see A3’s machine learning insights for each unique account.</a:t>
            </a:r>
          </a:p>
        </p:txBody>
      </p:sp>
      <p:sp>
        <p:nvSpPr>
          <p:cNvPr id="5" name="Arrow: Pentagon 4">
            <a:extLst>
              <a:ext uri="{FF2B5EF4-FFF2-40B4-BE49-F238E27FC236}">
                <a16:creationId xmlns:a16="http://schemas.microsoft.com/office/drawing/2014/main" id="{71418803-E04E-4376-8FA0-D137EC1BF04F}"/>
              </a:ext>
            </a:extLst>
          </p:cNvPr>
          <p:cNvSpPr/>
          <p:nvPr/>
        </p:nvSpPr>
        <p:spPr>
          <a:xfrm flipH="1">
            <a:off x="2742999" y="1573212"/>
            <a:ext cx="807175" cy="516110"/>
          </a:xfrm>
          <a:prstGeom prst="homePlate">
            <a:avLst/>
          </a:prstGeom>
          <a:solidFill>
            <a:schemeClr val="bg1"/>
          </a:solidFill>
          <a:ln w="19050">
            <a:solidFill>
              <a:srgbClr val="F2AF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28" name="Arrow: Pentagon 27">
            <a:extLst>
              <a:ext uri="{FF2B5EF4-FFF2-40B4-BE49-F238E27FC236}">
                <a16:creationId xmlns:a16="http://schemas.microsoft.com/office/drawing/2014/main" id="{5489B8B9-3DFF-421D-BDA0-8B8EA1E3CAE5}"/>
              </a:ext>
            </a:extLst>
          </p:cNvPr>
          <p:cNvSpPr/>
          <p:nvPr/>
        </p:nvSpPr>
        <p:spPr>
          <a:xfrm flipH="1">
            <a:off x="3755444" y="2630144"/>
            <a:ext cx="807175" cy="516110"/>
          </a:xfrm>
          <a:prstGeom prst="homePlate">
            <a:avLst/>
          </a:prstGeom>
          <a:solidFill>
            <a:schemeClr val="bg1"/>
          </a:solidFill>
          <a:ln w="19050">
            <a:solidFill>
              <a:srgbClr val="F2AF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C3500AE-C563-4423-9D45-F539D98598FB}"/>
              </a:ext>
            </a:extLst>
          </p:cNvPr>
          <p:cNvSpPr/>
          <p:nvPr/>
        </p:nvSpPr>
        <p:spPr>
          <a:xfrm>
            <a:off x="6023429" y="1013559"/>
            <a:ext cx="4014704" cy="516111"/>
          </a:xfrm>
          <a:prstGeom prst="roundRect">
            <a:avLst/>
          </a:prstGeom>
          <a:solidFill>
            <a:srgbClr val="F2AF08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90000"/>
              </a:lnSpc>
              <a:spcBef>
                <a:spcPts val="800"/>
              </a:spcBef>
            </a:pPr>
            <a:r>
              <a:rPr lang="en-US" sz="1500" dirty="0">
                <a:solidFill>
                  <a:schemeClr val="tx1"/>
                </a:solidFill>
                <a:latin typeface="Arial Narrow" panose="020B0606020202030204" pitchFamily="34" charset="0"/>
              </a:rPr>
              <a:t>Change user settings (currency default, and localized language) for the most customized experience</a:t>
            </a:r>
          </a:p>
        </p:txBody>
      </p:sp>
      <p:sp>
        <p:nvSpPr>
          <p:cNvPr id="13" name="Arrow: Pentagon 12">
            <a:extLst>
              <a:ext uri="{FF2B5EF4-FFF2-40B4-BE49-F238E27FC236}">
                <a16:creationId xmlns:a16="http://schemas.microsoft.com/office/drawing/2014/main" id="{9D406380-EBC5-47FE-822F-139DE9E1536C}"/>
              </a:ext>
            </a:extLst>
          </p:cNvPr>
          <p:cNvSpPr/>
          <p:nvPr/>
        </p:nvSpPr>
        <p:spPr>
          <a:xfrm>
            <a:off x="9974637" y="1013560"/>
            <a:ext cx="807175" cy="516110"/>
          </a:xfrm>
          <a:prstGeom prst="homePlate">
            <a:avLst/>
          </a:prstGeom>
          <a:solidFill>
            <a:schemeClr val="bg1"/>
          </a:solidFill>
          <a:ln w="19050">
            <a:solidFill>
              <a:srgbClr val="F2AF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 Black" panose="020B0A04020102020204" pitchFamily="34" charset="0"/>
              </a:rPr>
              <a:t>3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79835100"/>
      </p:ext>
    </p:extLst>
  </p:cSld>
  <p:clrMapOvr>
    <a:masterClrMapping/>
  </p:clrMapOvr>
  <p:transition spd="med">
    <p:wipe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65759" y="73469"/>
            <a:ext cx="11403948" cy="578092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Customer Insights Dashboard Part 1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894" y="831014"/>
            <a:ext cx="11559305" cy="5430465"/>
          </a:xfrm>
          <a:prstGeom prst="rect">
            <a:avLst/>
          </a:prstGeom>
        </p:spPr>
      </p:pic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38039939-6828-4E63-BD8B-20398A1BB9A9}"/>
              </a:ext>
            </a:extLst>
          </p:cNvPr>
          <p:cNvSpPr/>
          <p:nvPr/>
        </p:nvSpPr>
        <p:spPr>
          <a:xfrm>
            <a:off x="4722783" y="1126514"/>
            <a:ext cx="4625248" cy="1254214"/>
          </a:xfrm>
          <a:prstGeom prst="roundRect">
            <a:avLst/>
          </a:prstGeom>
          <a:solidFill>
            <a:srgbClr val="F2AF08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800"/>
              </a:spcBef>
            </a:pPr>
            <a:r>
              <a:rPr lang="en-US" sz="1600" b="1" dirty="0">
                <a:solidFill>
                  <a:schemeClr val="tx1"/>
                </a:solidFill>
                <a:latin typeface="Arial Narrow" panose="020B0606020202030204" pitchFamily="34" charset="0"/>
              </a:rPr>
              <a:t>Overall View of All Data Centers</a:t>
            </a:r>
          </a:p>
          <a:p>
            <a:pPr marL="342900" indent="-342900">
              <a:lnSpc>
                <a:spcPct val="90000"/>
              </a:lnSpc>
              <a:spcBef>
                <a:spcPts val="800"/>
              </a:spcBef>
              <a:buAutoNum type="arabicParenR"/>
            </a:pPr>
            <a:r>
              <a:rPr lang="en-US" sz="1500" dirty="0">
                <a:solidFill>
                  <a:schemeClr val="tx1"/>
                </a:solidFill>
                <a:latin typeface="Arial Narrow" panose="020B0606020202030204" pitchFamily="34" charset="0"/>
              </a:rPr>
              <a:t>How many servers in all locations</a:t>
            </a:r>
          </a:p>
          <a:p>
            <a:pPr marL="342900" indent="-342900">
              <a:lnSpc>
                <a:spcPct val="90000"/>
              </a:lnSpc>
              <a:spcBef>
                <a:spcPts val="800"/>
              </a:spcBef>
              <a:buAutoNum type="arabicParenR"/>
            </a:pPr>
            <a:r>
              <a:rPr lang="en-US" sz="1500" dirty="0">
                <a:solidFill>
                  <a:schemeClr val="tx1"/>
                </a:solidFill>
                <a:latin typeface="Arial Narrow" panose="020B0606020202030204" pitchFamily="34" charset="0"/>
              </a:rPr>
              <a:t>How many </a:t>
            </a:r>
            <a:r>
              <a:rPr lang="en-US" sz="1500" b="1" i="1" dirty="0" err="1">
                <a:solidFill>
                  <a:schemeClr val="tx1"/>
                </a:solidFill>
                <a:latin typeface="Arial Narrow" panose="020B0606020202030204" pitchFamily="34" charset="0"/>
              </a:rPr>
              <a:t>LiveOptics</a:t>
            </a:r>
            <a:r>
              <a:rPr lang="en-US" sz="1500" dirty="0">
                <a:solidFill>
                  <a:schemeClr val="tx1"/>
                </a:solidFill>
                <a:latin typeface="Arial Narrow" panose="020B0606020202030204" pitchFamily="34" charset="0"/>
              </a:rPr>
              <a:t> projects uploaded for this account</a:t>
            </a:r>
          </a:p>
          <a:p>
            <a:pPr marL="342900" indent="-342900">
              <a:lnSpc>
                <a:spcPct val="90000"/>
              </a:lnSpc>
              <a:spcBef>
                <a:spcPts val="800"/>
              </a:spcBef>
              <a:buAutoNum type="arabicParenR"/>
            </a:pPr>
            <a:r>
              <a:rPr lang="en-US" sz="1500" dirty="0">
                <a:solidFill>
                  <a:schemeClr val="tx1"/>
                </a:solidFill>
                <a:latin typeface="Arial Narrow" panose="020B0606020202030204" pitchFamily="34" charset="0"/>
              </a:rPr>
              <a:t>Vendor distribution of servers across </a:t>
            </a:r>
            <a:r>
              <a:rPr lang="en-US" sz="1500" b="1" i="1" dirty="0">
                <a:solidFill>
                  <a:schemeClr val="tx1"/>
                </a:solidFill>
                <a:latin typeface="Arial Narrow" panose="020B0606020202030204" pitchFamily="34" charset="0"/>
              </a:rPr>
              <a:t>Affinity ID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989036FB-607E-4D6F-907E-768C8A5F2985}"/>
              </a:ext>
            </a:extLst>
          </p:cNvPr>
          <p:cNvSpPr/>
          <p:nvPr/>
        </p:nvSpPr>
        <p:spPr>
          <a:xfrm>
            <a:off x="3007612" y="4477272"/>
            <a:ext cx="2876727" cy="516110"/>
          </a:xfrm>
          <a:prstGeom prst="roundRect">
            <a:avLst/>
          </a:prstGeom>
          <a:solidFill>
            <a:srgbClr val="F2AF08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  <a:spcBef>
                <a:spcPts val="800"/>
              </a:spcBef>
            </a:pPr>
            <a:r>
              <a:rPr lang="en-US" sz="1600" dirty="0">
                <a:solidFill>
                  <a:schemeClr val="tx1"/>
                </a:solidFill>
                <a:latin typeface="Arial Narrow" panose="020B0606020202030204" pitchFamily="34" charset="0"/>
              </a:rPr>
              <a:t>View customers lifetime purchases </a:t>
            </a:r>
            <a:br>
              <a:rPr lang="en-US" sz="1600" dirty="0">
                <a:solidFill>
                  <a:schemeClr val="tx1"/>
                </a:solidFill>
                <a:latin typeface="Arial Narrow" panose="020B0606020202030204" pitchFamily="34" charset="0"/>
              </a:rPr>
            </a:br>
            <a:r>
              <a:rPr lang="en-US" sz="1600" dirty="0">
                <a:solidFill>
                  <a:schemeClr val="tx1"/>
                </a:solidFill>
                <a:latin typeface="Arial Narrow" panose="020B0606020202030204" pitchFamily="34" charset="0"/>
              </a:rPr>
              <a:t>from 11G forward.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B70A7E50-5198-4E0F-8E02-D2C2416B1B2B}"/>
              </a:ext>
            </a:extLst>
          </p:cNvPr>
          <p:cNvSpPr/>
          <p:nvPr/>
        </p:nvSpPr>
        <p:spPr>
          <a:xfrm>
            <a:off x="10362864" y="2479290"/>
            <a:ext cx="1524335" cy="516110"/>
          </a:xfrm>
          <a:prstGeom prst="roundRect">
            <a:avLst/>
          </a:prstGeom>
          <a:solidFill>
            <a:srgbClr val="F2AF08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  <a:spcBef>
                <a:spcPts val="800"/>
              </a:spcBef>
            </a:pPr>
            <a:r>
              <a:rPr lang="en-US" sz="1500" dirty="0">
                <a:solidFill>
                  <a:schemeClr val="tx1"/>
                </a:solidFill>
                <a:latin typeface="Arial Narrow" panose="020B0606020202030204" pitchFamily="34" charset="0"/>
              </a:rPr>
              <a:t>Machine learning customer insights.</a:t>
            </a: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3F547976-0B4A-4750-8554-DCFB2E48E9DD}"/>
              </a:ext>
            </a:extLst>
          </p:cNvPr>
          <p:cNvSpPr/>
          <p:nvPr/>
        </p:nvSpPr>
        <p:spPr>
          <a:xfrm>
            <a:off x="6307662" y="4798882"/>
            <a:ext cx="3151718" cy="516110"/>
          </a:xfrm>
          <a:prstGeom prst="roundRect">
            <a:avLst/>
          </a:prstGeom>
          <a:solidFill>
            <a:srgbClr val="F2AF08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90000"/>
              </a:lnSpc>
              <a:spcBef>
                <a:spcPts val="800"/>
              </a:spcBef>
            </a:pPr>
            <a:r>
              <a:rPr lang="en-US" sz="1500" b="1" dirty="0">
                <a:solidFill>
                  <a:schemeClr val="tx1"/>
                </a:solidFill>
                <a:latin typeface="Arial Narrow" panose="020B0606020202030204" pitchFamily="34" charset="0"/>
              </a:rPr>
              <a:t>Machine Learning: </a:t>
            </a:r>
            <a:br>
              <a:rPr lang="en-US" sz="1500" dirty="0">
                <a:solidFill>
                  <a:schemeClr val="tx1"/>
                </a:solidFill>
                <a:latin typeface="Arial Narrow" panose="020B0606020202030204" pitchFamily="34" charset="0"/>
              </a:rPr>
            </a:br>
            <a:r>
              <a:rPr lang="en-US" sz="1500" dirty="0">
                <a:solidFill>
                  <a:schemeClr val="tx1"/>
                </a:solidFill>
                <a:latin typeface="Arial Narrow" panose="020B0606020202030204" pitchFamily="34" charset="0"/>
              </a:rPr>
              <a:t>Predicting the customer’s next purchase.</a:t>
            </a:r>
          </a:p>
        </p:txBody>
      </p:sp>
      <p:sp>
        <p:nvSpPr>
          <p:cNvPr id="54" name="Arrow: Pentagon 53">
            <a:extLst>
              <a:ext uri="{FF2B5EF4-FFF2-40B4-BE49-F238E27FC236}">
                <a16:creationId xmlns:a16="http://schemas.microsoft.com/office/drawing/2014/main" id="{E3870506-1912-4E6B-87D1-9D261BAD162D}"/>
              </a:ext>
            </a:extLst>
          </p:cNvPr>
          <p:cNvSpPr/>
          <p:nvPr/>
        </p:nvSpPr>
        <p:spPr>
          <a:xfrm flipH="1">
            <a:off x="3979103" y="1495566"/>
            <a:ext cx="807175" cy="516110"/>
          </a:xfrm>
          <a:prstGeom prst="homePlate">
            <a:avLst/>
          </a:prstGeom>
          <a:solidFill>
            <a:schemeClr val="bg1"/>
          </a:solidFill>
          <a:ln w="19050">
            <a:solidFill>
              <a:srgbClr val="F2AF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56" name="Arrow: Pentagon 55">
            <a:extLst>
              <a:ext uri="{FF2B5EF4-FFF2-40B4-BE49-F238E27FC236}">
                <a16:creationId xmlns:a16="http://schemas.microsoft.com/office/drawing/2014/main" id="{AFA4713E-F733-4C8F-B14B-AD260A04B335}"/>
              </a:ext>
            </a:extLst>
          </p:cNvPr>
          <p:cNvSpPr/>
          <p:nvPr/>
        </p:nvSpPr>
        <p:spPr>
          <a:xfrm flipH="1">
            <a:off x="9619184" y="2479289"/>
            <a:ext cx="807175" cy="516110"/>
          </a:xfrm>
          <a:prstGeom prst="homePlate">
            <a:avLst/>
          </a:prstGeom>
          <a:solidFill>
            <a:schemeClr val="bg1"/>
          </a:solidFill>
          <a:ln w="19050">
            <a:solidFill>
              <a:srgbClr val="F2AF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59" name="Arrow: Pentagon 58">
            <a:extLst>
              <a:ext uri="{FF2B5EF4-FFF2-40B4-BE49-F238E27FC236}">
                <a16:creationId xmlns:a16="http://schemas.microsoft.com/office/drawing/2014/main" id="{021EF5E5-2208-4813-B005-7B5544AB7B02}"/>
              </a:ext>
            </a:extLst>
          </p:cNvPr>
          <p:cNvSpPr/>
          <p:nvPr/>
        </p:nvSpPr>
        <p:spPr>
          <a:xfrm>
            <a:off x="9386810" y="4798882"/>
            <a:ext cx="807175" cy="516110"/>
          </a:xfrm>
          <a:prstGeom prst="homePlate">
            <a:avLst/>
          </a:prstGeom>
          <a:solidFill>
            <a:schemeClr val="bg1"/>
          </a:solidFill>
          <a:ln w="19050">
            <a:solidFill>
              <a:srgbClr val="F2AF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60" name="Arrow: Pentagon 59">
            <a:extLst>
              <a:ext uri="{FF2B5EF4-FFF2-40B4-BE49-F238E27FC236}">
                <a16:creationId xmlns:a16="http://schemas.microsoft.com/office/drawing/2014/main" id="{D0A8EBAB-98DB-4421-B2FD-79DC13602028}"/>
              </a:ext>
            </a:extLst>
          </p:cNvPr>
          <p:cNvSpPr/>
          <p:nvPr/>
        </p:nvSpPr>
        <p:spPr>
          <a:xfrm flipH="1">
            <a:off x="2263932" y="4477272"/>
            <a:ext cx="807175" cy="516110"/>
          </a:xfrm>
          <a:prstGeom prst="homePlate">
            <a:avLst/>
          </a:prstGeom>
          <a:solidFill>
            <a:schemeClr val="bg1"/>
          </a:solidFill>
          <a:ln w="19050">
            <a:solidFill>
              <a:srgbClr val="F2AF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 Black" panose="020B0A04020102020204" pitchFamily="34" charset="0"/>
              </a:rPr>
              <a:t>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45674107"/>
      </p:ext>
    </p:extLst>
  </p:cSld>
  <p:clrMapOvr>
    <a:masterClrMapping/>
  </p:clrMapOvr>
  <p:transition spd="med">
    <p:wipe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65759" y="73469"/>
            <a:ext cx="11403948" cy="578092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Customer Insights Dashboard Part 2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894" y="831014"/>
            <a:ext cx="11559305" cy="5430465"/>
          </a:xfrm>
          <a:prstGeom prst="rect">
            <a:avLst/>
          </a:prstGeom>
        </p:spPr>
      </p:pic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C8E7B323-CDDB-4C62-BC28-7180150327F6}"/>
              </a:ext>
            </a:extLst>
          </p:cNvPr>
          <p:cNvSpPr/>
          <p:nvPr/>
        </p:nvSpPr>
        <p:spPr>
          <a:xfrm>
            <a:off x="2449304" y="1490889"/>
            <a:ext cx="2791849" cy="516111"/>
          </a:xfrm>
          <a:prstGeom prst="roundRect">
            <a:avLst/>
          </a:prstGeom>
          <a:solidFill>
            <a:srgbClr val="F2AF08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  <a:spcBef>
                <a:spcPts val="800"/>
              </a:spcBef>
            </a:pPr>
            <a:r>
              <a:rPr lang="en-US" sz="1500" dirty="0">
                <a:solidFill>
                  <a:schemeClr val="tx1"/>
                </a:solidFill>
                <a:latin typeface="Arial Narrow" panose="020B0606020202030204" pitchFamily="34" charset="0"/>
              </a:rPr>
              <a:t>View systems in an account that are about to, or have already lapsed. 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9879FA13-1EC4-46B7-AC50-3FFE5FC41011}"/>
              </a:ext>
            </a:extLst>
          </p:cNvPr>
          <p:cNvSpPr/>
          <p:nvPr/>
        </p:nvSpPr>
        <p:spPr>
          <a:xfrm>
            <a:off x="8368307" y="1490890"/>
            <a:ext cx="2541446" cy="516110"/>
          </a:xfrm>
          <a:prstGeom prst="roundRect">
            <a:avLst/>
          </a:prstGeom>
          <a:solidFill>
            <a:srgbClr val="F2AF08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  <a:spcBef>
                <a:spcPts val="800"/>
              </a:spcBef>
            </a:pPr>
            <a:r>
              <a:rPr lang="en-US" sz="1600" dirty="0">
                <a:solidFill>
                  <a:schemeClr val="tx1"/>
                </a:solidFill>
                <a:latin typeface="Arial Narrow" panose="020B0606020202030204" pitchFamily="34" charset="0"/>
              </a:rPr>
              <a:t>Active drafts that need to be </a:t>
            </a:r>
            <a:br>
              <a:rPr lang="en-US" sz="1600" dirty="0">
                <a:solidFill>
                  <a:schemeClr val="tx1"/>
                </a:solidFill>
                <a:latin typeface="Arial Narrow" panose="020B0606020202030204" pitchFamily="34" charset="0"/>
              </a:rPr>
            </a:br>
            <a:r>
              <a:rPr lang="en-US" sz="1600" dirty="0">
                <a:solidFill>
                  <a:schemeClr val="tx1"/>
                </a:solidFill>
                <a:latin typeface="Arial Narrow" panose="020B0606020202030204" pitchFamily="34" charset="0"/>
              </a:rPr>
              <a:t>converted to a </a:t>
            </a:r>
            <a:r>
              <a:rPr lang="en-US" sz="1600" b="1" i="1" dirty="0">
                <a:solidFill>
                  <a:schemeClr val="tx1"/>
                </a:solidFill>
                <a:latin typeface="Arial Narrow" panose="020B0606020202030204" pitchFamily="34" charset="0"/>
              </a:rPr>
              <a:t>PPT Proposal.</a:t>
            </a:r>
          </a:p>
        </p:txBody>
      </p:sp>
      <p:sp>
        <p:nvSpPr>
          <p:cNvPr id="57" name="Arrow: Pentagon 56">
            <a:extLst>
              <a:ext uri="{FF2B5EF4-FFF2-40B4-BE49-F238E27FC236}">
                <a16:creationId xmlns:a16="http://schemas.microsoft.com/office/drawing/2014/main" id="{41CD97E2-653E-4357-9138-9C1252B7DA07}"/>
              </a:ext>
            </a:extLst>
          </p:cNvPr>
          <p:cNvSpPr/>
          <p:nvPr/>
        </p:nvSpPr>
        <p:spPr>
          <a:xfrm flipH="1">
            <a:off x="1705624" y="1490889"/>
            <a:ext cx="807175" cy="516110"/>
          </a:xfrm>
          <a:prstGeom prst="homePlate">
            <a:avLst/>
          </a:prstGeom>
          <a:solidFill>
            <a:schemeClr val="bg1"/>
          </a:solidFill>
          <a:ln w="19050">
            <a:solidFill>
              <a:srgbClr val="F2AF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58" name="Arrow: Pentagon 57">
            <a:extLst>
              <a:ext uri="{FF2B5EF4-FFF2-40B4-BE49-F238E27FC236}">
                <a16:creationId xmlns:a16="http://schemas.microsoft.com/office/drawing/2014/main" id="{B7657A7D-E6F2-4FB8-BECD-40CE1321642C}"/>
              </a:ext>
            </a:extLst>
          </p:cNvPr>
          <p:cNvSpPr/>
          <p:nvPr/>
        </p:nvSpPr>
        <p:spPr>
          <a:xfrm flipH="1">
            <a:off x="7624627" y="1490889"/>
            <a:ext cx="807175" cy="516110"/>
          </a:xfrm>
          <a:prstGeom prst="homePlate">
            <a:avLst/>
          </a:prstGeom>
          <a:solidFill>
            <a:schemeClr val="bg1"/>
          </a:solidFill>
          <a:ln w="19050">
            <a:solidFill>
              <a:srgbClr val="F2AF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 Black" panose="020B0A04020102020204" pitchFamily="34" charset="0"/>
              </a:rPr>
              <a:t>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2008977"/>
      </p:ext>
    </p:extLst>
  </p:cSld>
  <p:clrMapOvr>
    <a:masterClrMapping/>
  </p:clrMapOvr>
  <p:transition spd="med">
    <p:wipe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65759" y="73469"/>
            <a:ext cx="11403948" cy="578092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How to Upload </a:t>
            </a:r>
            <a:r>
              <a:rPr lang="en-US" b="1" dirty="0" err="1">
                <a:solidFill>
                  <a:schemeClr val="bg1"/>
                </a:solidFill>
              </a:rPr>
              <a:t>LiveOptics</a:t>
            </a:r>
            <a:r>
              <a:rPr lang="en-US" b="1" dirty="0">
                <a:solidFill>
                  <a:schemeClr val="bg1"/>
                </a:solidFill>
              </a:rPr>
              <a:t> ID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894" y="831014"/>
            <a:ext cx="11559305" cy="5430465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76F9DF0-E865-4CF5-8BCE-0CD7870EC02C}"/>
              </a:ext>
            </a:extLst>
          </p:cNvPr>
          <p:cNvSpPr/>
          <p:nvPr/>
        </p:nvSpPr>
        <p:spPr>
          <a:xfrm>
            <a:off x="1533846" y="1437199"/>
            <a:ext cx="3893892" cy="516111"/>
          </a:xfrm>
          <a:prstGeom prst="roundRect">
            <a:avLst/>
          </a:prstGeom>
          <a:solidFill>
            <a:srgbClr val="F2AF08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  <a:spcBef>
                <a:spcPts val="800"/>
              </a:spcBef>
            </a:pPr>
            <a:r>
              <a:rPr lang="en-US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the </a:t>
            </a:r>
            <a:r>
              <a:rPr lang="en-US" sz="1500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LiveOptics</a:t>
            </a:r>
            <a:r>
              <a:rPr lang="en-US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icon in the left Navigation bar to view server environment.</a:t>
            </a:r>
          </a:p>
        </p:txBody>
      </p:sp>
      <p:sp>
        <p:nvSpPr>
          <p:cNvPr id="9" name="Arrow: Pentagon 8">
            <a:extLst>
              <a:ext uri="{FF2B5EF4-FFF2-40B4-BE49-F238E27FC236}">
                <a16:creationId xmlns:a16="http://schemas.microsoft.com/office/drawing/2014/main" id="{2144A1E7-74CC-4BFA-B1E3-6FCCF1F54DF2}"/>
              </a:ext>
            </a:extLst>
          </p:cNvPr>
          <p:cNvSpPr/>
          <p:nvPr/>
        </p:nvSpPr>
        <p:spPr>
          <a:xfrm flipH="1">
            <a:off x="790166" y="1437200"/>
            <a:ext cx="807175" cy="516110"/>
          </a:xfrm>
          <a:prstGeom prst="homePlate">
            <a:avLst/>
          </a:prstGeom>
          <a:solidFill>
            <a:schemeClr val="bg1"/>
          </a:solidFill>
          <a:ln w="19050">
            <a:solidFill>
              <a:srgbClr val="F2AF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 Black" panose="020B0A04020102020204" pitchFamily="34" charset="0"/>
              </a:rPr>
              <a:t>1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02301641"/>
      </p:ext>
    </p:extLst>
  </p:cSld>
  <p:clrMapOvr>
    <a:masterClrMapping/>
  </p:clrMapOvr>
  <p:transition spd="med">
    <p:wipe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59" y="1226932"/>
            <a:ext cx="10936941" cy="5152324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65759" y="73469"/>
            <a:ext cx="11403948" cy="578092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Uploading a LiveOptics ID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2A363C0-18BE-406D-A387-608DA7A85A67}"/>
              </a:ext>
            </a:extLst>
          </p:cNvPr>
          <p:cNvSpPr/>
          <p:nvPr/>
        </p:nvSpPr>
        <p:spPr>
          <a:xfrm>
            <a:off x="6372365" y="3170944"/>
            <a:ext cx="3095485" cy="516110"/>
          </a:xfrm>
          <a:prstGeom prst="roundRect">
            <a:avLst/>
          </a:prstGeom>
          <a:solidFill>
            <a:srgbClr val="F2AF08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  <a:spcBef>
                <a:spcPts val="800"/>
              </a:spcBef>
            </a:pPr>
            <a:r>
              <a:rPr lang="en-US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Enter 6 Digit Project ID in </a:t>
            </a:r>
            <a:r>
              <a:rPr lang="en-US" sz="1500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LiveOptic</a:t>
            </a:r>
            <a:r>
              <a:rPr lang="en-US" sz="1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field and upload ID.</a:t>
            </a:r>
          </a:p>
        </p:txBody>
      </p:sp>
      <p:sp>
        <p:nvSpPr>
          <p:cNvPr id="13" name="Arrow: Pentagon 12">
            <a:extLst>
              <a:ext uri="{FF2B5EF4-FFF2-40B4-BE49-F238E27FC236}">
                <a16:creationId xmlns:a16="http://schemas.microsoft.com/office/drawing/2014/main" id="{536FF0B2-D01E-41E4-BA4A-7C739D6C0A16}"/>
              </a:ext>
            </a:extLst>
          </p:cNvPr>
          <p:cNvSpPr/>
          <p:nvPr/>
        </p:nvSpPr>
        <p:spPr>
          <a:xfrm flipH="1">
            <a:off x="5628685" y="3170944"/>
            <a:ext cx="807175" cy="516110"/>
          </a:xfrm>
          <a:prstGeom prst="homePlate">
            <a:avLst/>
          </a:prstGeom>
          <a:solidFill>
            <a:schemeClr val="bg1"/>
          </a:solidFill>
          <a:ln w="19050">
            <a:solidFill>
              <a:srgbClr val="F2AF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 Black" panose="020B0A04020102020204" pitchFamily="34" charset="0"/>
              </a:rPr>
              <a:t>1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63239822"/>
      </p:ext>
    </p:extLst>
  </p:cSld>
  <p:clrMapOvr>
    <a:masterClrMapping/>
  </p:clrMapOvr>
  <p:transition spd="med">
    <p:wipe dir="r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106" y="1221206"/>
            <a:ext cx="10910047" cy="5148178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65759" y="73469"/>
            <a:ext cx="11403948" cy="578092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Import a LiveOptics collection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B6B4597-D0A2-402E-8123-D32ED24C6DCA}"/>
              </a:ext>
            </a:extLst>
          </p:cNvPr>
          <p:cNvSpPr/>
          <p:nvPr/>
        </p:nvSpPr>
        <p:spPr>
          <a:xfrm>
            <a:off x="2006600" y="2616070"/>
            <a:ext cx="5098960" cy="516111"/>
          </a:xfrm>
          <a:prstGeom prst="roundRect">
            <a:avLst/>
          </a:prstGeom>
          <a:solidFill>
            <a:srgbClr val="F2AF08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90000"/>
              </a:lnSpc>
              <a:spcBef>
                <a:spcPts val="800"/>
              </a:spcBef>
            </a:pPr>
            <a:r>
              <a:rPr lang="en-US" sz="1500" dirty="0">
                <a:solidFill>
                  <a:schemeClr val="tx1"/>
                </a:solidFill>
                <a:latin typeface="Arial Narrow" panose="020B0606020202030204" pitchFamily="34" charset="0"/>
              </a:rPr>
              <a:t>Once loaded set the location and the main </a:t>
            </a:r>
            <a:br>
              <a:rPr lang="en-US" sz="1500" dirty="0">
                <a:solidFill>
                  <a:schemeClr val="tx1"/>
                </a:solidFill>
                <a:latin typeface="Arial Narrow" panose="020B0606020202030204" pitchFamily="34" charset="0"/>
              </a:rPr>
            </a:br>
            <a:r>
              <a:rPr lang="en-US" sz="1500" dirty="0">
                <a:solidFill>
                  <a:schemeClr val="tx1"/>
                </a:solidFill>
                <a:latin typeface="Arial Narrow" panose="020B0606020202030204" pitchFamily="34" charset="0"/>
              </a:rPr>
              <a:t>workload running on this </a:t>
            </a:r>
            <a:r>
              <a:rPr lang="en-US" sz="1500" b="1" i="1" dirty="0" err="1">
                <a:solidFill>
                  <a:schemeClr val="tx1"/>
                </a:solidFill>
                <a:latin typeface="Arial Narrow" panose="020B0606020202030204" pitchFamily="34" charset="0"/>
              </a:rPr>
              <a:t>LiveOptics</a:t>
            </a:r>
            <a:r>
              <a:rPr lang="en-US" sz="1500" dirty="0">
                <a:solidFill>
                  <a:schemeClr val="tx1"/>
                </a:solidFill>
                <a:latin typeface="Arial Narrow" panose="020B0606020202030204" pitchFamily="34" charset="0"/>
              </a:rPr>
              <a:t> collection. Then Start </a:t>
            </a:r>
            <a:r>
              <a:rPr lang="en-US" sz="1500" dirty="0" err="1">
                <a:solidFill>
                  <a:schemeClr val="tx1"/>
                </a:solidFill>
                <a:latin typeface="Arial Narrow" panose="020B0606020202030204" pitchFamily="34" charset="0"/>
              </a:rPr>
              <a:t>aProposal</a:t>
            </a:r>
            <a:r>
              <a:rPr lang="en-US" sz="1500" dirty="0">
                <a:solidFill>
                  <a:schemeClr val="tx1"/>
                </a:solidFill>
                <a:latin typeface="Arial Narrow" panose="020B0606020202030204" pitchFamily="34" charset="0"/>
              </a:rPr>
              <a:t>.</a:t>
            </a:r>
          </a:p>
        </p:txBody>
      </p:sp>
      <p:sp>
        <p:nvSpPr>
          <p:cNvPr id="12" name="Arrow: Pentagon 11">
            <a:extLst>
              <a:ext uri="{FF2B5EF4-FFF2-40B4-BE49-F238E27FC236}">
                <a16:creationId xmlns:a16="http://schemas.microsoft.com/office/drawing/2014/main" id="{64514B35-944D-407F-AE5B-0B3778F167D6}"/>
              </a:ext>
            </a:extLst>
          </p:cNvPr>
          <p:cNvSpPr/>
          <p:nvPr/>
        </p:nvSpPr>
        <p:spPr>
          <a:xfrm>
            <a:off x="7042065" y="2616071"/>
            <a:ext cx="807175" cy="516110"/>
          </a:xfrm>
          <a:prstGeom prst="homePlate">
            <a:avLst/>
          </a:prstGeom>
          <a:solidFill>
            <a:schemeClr val="bg1"/>
          </a:solidFill>
          <a:ln w="19050">
            <a:solidFill>
              <a:srgbClr val="F2AF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 Black" panose="020B0A04020102020204" pitchFamily="34" charset="0"/>
              </a:rPr>
              <a:t>1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22011485"/>
      </p:ext>
    </p:extLst>
  </p:cSld>
  <p:clrMapOvr>
    <a:masterClrMapping/>
  </p:clrMapOvr>
  <p:transition spd="med">
    <p:wipe dir="r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94026" y="89122"/>
            <a:ext cx="11403948" cy="6679756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How to Start a Proposal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E2122ED-EE68-4279-ABB6-D5F2F67D2229}"/>
              </a:ext>
            </a:extLst>
          </p:cNvPr>
          <p:cNvGrpSpPr/>
          <p:nvPr/>
        </p:nvGrpSpPr>
        <p:grpSpPr>
          <a:xfrm>
            <a:off x="5330205" y="870206"/>
            <a:ext cx="1531589" cy="1531589"/>
            <a:chOff x="800654" y="1756344"/>
            <a:chExt cx="1148692" cy="11486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171F507-32C0-4601-973A-CADA95BFD43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1345" y="1941732"/>
              <a:ext cx="667309" cy="667309"/>
            </a:xfrm>
            <a:prstGeom prst="rect">
              <a:avLst/>
            </a:prstGeom>
          </p:spPr>
        </p:pic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B56DAA03-8059-46F3-A9EE-66F896E582D7}"/>
                </a:ext>
              </a:extLst>
            </p:cNvPr>
            <p:cNvSpPr/>
            <p:nvPr/>
          </p:nvSpPr>
          <p:spPr>
            <a:xfrm>
              <a:off x="800654" y="1756344"/>
              <a:ext cx="1148692" cy="1148692"/>
            </a:xfrm>
            <a:prstGeom prst="ellipse">
              <a:avLst/>
            </a:prstGeom>
            <a:noFill/>
            <a:ln w="38100" cmpd="sng">
              <a:solidFill>
                <a:schemeClr val="accent3"/>
              </a:solidFill>
            </a:ln>
            <a:effectLst/>
          </p:spPr>
          <p:txBody>
            <a:bodyPr wrap="square" lIns="243840" tIns="182880" rIns="182880" bIns="182880" rtlCol="0" anchor="ctr"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800"/>
                </a:spcBef>
              </a:pPr>
              <a:endParaRPr lang="en-US" sz="2667" dirty="0" err="1">
                <a:solidFill>
                  <a:schemeClr val="tx2"/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598884776"/>
      </p:ext>
    </p:extLst>
  </p:cSld>
  <p:clrMapOvr>
    <a:masterClrMapping/>
  </p:clrMapOvr>
  <p:transition spd="med">
    <p:wipe dir="r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65759" y="73469"/>
            <a:ext cx="11403948" cy="578092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Start the Proposal by saving the name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259" y="842361"/>
            <a:ext cx="11536574" cy="5407769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AEBC665-6E79-4E8B-BE9F-A13AB8BE5839}"/>
              </a:ext>
            </a:extLst>
          </p:cNvPr>
          <p:cNvSpPr/>
          <p:nvPr/>
        </p:nvSpPr>
        <p:spPr>
          <a:xfrm>
            <a:off x="4246595" y="2016159"/>
            <a:ext cx="2525680" cy="516110"/>
          </a:xfrm>
          <a:prstGeom prst="roundRect">
            <a:avLst/>
          </a:prstGeom>
          <a:solidFill>
            <a:srgbClr val="F2AF08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  <a:spcBef>
                <a:spcPts val="800"/>
              </a:spcBef>
            </a:pPr>
            <a:r>
              <a:rPr lang="en-US" sz="1500" dirty="0">
                <a:solidFill>
                  <a:schemeClr val="tx1"/>
                </a:solidFill>
                <a:latin typeface="Arial Narrow" panose="020B0606020202030204" pitchFamily="34" charset="0"/>
              </a:rPr>
              <a:t>Set the </a:t>
            </a:r>
            <a:r>
              <a:rPr lang="en-US" sz="1500" b="1" i="1" dirty="0">
                <a:solidFill>
                  <a:schemeClr val="tx1"/>
                </a:solidFill>
                <a:latin typeface="Arial Narrow" panose="020B0606020202030204" pitchFamily="34" charset="0"/>
              </a:rPr>
              <a:t>Start a Proposal Name</a:t>
            </a:r>
          </a:p>
        </p:txBody>
      </p:sp>
      <p:sp>
        <p:nvSpPr>
          <p:cNvPr id="10" name="Arrow: Pentagon 9">
            <a:extLst>
              <a:ext uri="{FF2B5EF4-FFF2-40B4-BE49-F238E27FC236}">
                <a16:creationId xmlns:a16="http://schemas.microsoft.com/office/drawing/2014/main" id="{42D0D6DF-A690-4961-9389-A2E8716361F7}"/>
              </a:ext>
            </a:extLst>
          </p:cNvPr>
          <p:cNvSpPr/>
          <p:nvPr/>
        </p:nvSpPr>
        <p:spPr>
          <a:xfrm flipH="1">
            <a:off x="3502915" y="2016159"/>
            <a:ext cx="807175" cy="516110"/>
          </a:xfrm>
          <a:prstGeom prst="homePlate">
            <a:avLst/>
          </a:prstGeom>
          <a:solidFill>
            <a:schemeClr val="bg1"/>
          </a:solidFill>
          <a:ln w="19050">
            <a:solidFill>
              <a:srgbClr val="F2AF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 Black" panose="020B0A04020102020204" pitchFamily="34" charset="0"/>
              </a:rPr>
              <a:t>1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68833462"/>
      </p:ext>
    </p:extLst>
  </p:cSld>
  <p:clrMapOvr>
    <a:masterClrMapping/>
  </p:clrMapOvr>
  <p:transition spd="med">
    <p:wipe dir="r"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11784</TotalTime>
  <Words>2350</Words>
  <Application>Microsoft Office PowerPoint</Application>
  <PresentationFormat>Widescreen</PresentationFormat>
  <Paragraphs>196</Paragraphs>
  <Slides>16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Arial</vt:lpstr>
      <vt:lpstr>Arial</vt:lpstr>
      <vt:lpstr>Arial Black</vt:lpstr>
      <vt:lpstr>Arial Narrow</vt:lpstr>
      <vt:lpstr>Calibri</vt:lpstr>
      <vt:lpstr>Calibri Light</vt:lpstr>
      <vt:lpstr>Wingdings</vt:lpstr>
      <vt:lpstr>Office Theme</vt:lpstr>
      <vt:lpstr>Training Mode A3 2.0.2</vt:lpstr>
      <vt:lpstr>Customer Choice Page</vt:lpstr>
      <vt:lpstr>Customer Insights Dashboard Part 1</vt:lpstr>
      <vt:lpstr>Customer Insights Dashboard Part 2</vt:lpstr>
      <vt:lpstr>How to Upload LiveOptics ID</vt:lpstr>
      <vt:lpstr>Uploading a LiveOptics ID</vt:lpstr>
      <vt:lpstr>Import a LiveOptics collection</vt:lpstr>
      <vt:lpstr>How to Start a Proposal</vt:lpstr>
      <vt:lpstr>Start the Proposal by saving the name</vt:lpstr>
      <vt:lpstr>Start the Proposal by saving the name</vt:lpstr>
      <vt:lpstr>Selecting Your Install Base</vt:lpstr>
      <vt:lpstr>Select One of the Recommended Solutions</vt:lpstr>
      <vt:lpstr>Financial Systems Comparison</vt:lpstr>
      <vt:lpstr>Proposal Options Page</vt:lpstr>
      <vt:lpstr>SFDC Deal Attachment</vt:lpstr>
      <vt:lpstr>Once complete – you will return to the Dashboard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Nguyen, RobertD - Dell Team</dc:creator>
  <cp:keywords>Critical Handling</cp:keywords>
  <cp:lastModifiedBy>Rodriguez, Ernesto - Dell Team</cp:lastModifiedBy>
  <cp:revision>190</cp:revision>
  <dcterms:created xsi:type="dcterms:W3CDTF">2018-12-12T15:30:17Z</dcterms:created>
  <dcterms:modified xsi:type="dcterms:W3CDTF">2019-08-09T18:45:52Z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itusGUID">
    <vt:lpwstr>caee1209-2364-4e01-882e-1aa558a4d539</vt:lpwstr>
  </property>
  <property fmtid="{D5CDD505-2E9C-101B-9397-08002B2CF9AE}" pid="3" name="titusconfig">
    <vt:lpwstr>0.6CorpGlobal</vt:lpwstr>
  </property>
  <property fmtid="{D5CDD505-2E9C-101B-9397-08002B2CF9AE}" pid="4" name="Document Editor">
    <vt:lpwstr>Indra_Gohil</vt:lpwstr>
  </property>
  <property fmtid="{D5CDD505-2E9C-101B-9397-08002B2CF9AE}" pid="5" name="Classification">
    <vt:lpwstr>Critical Handling</vt:lpwstr>
  </property>
  <property fmtid="{D5CDD505-2E9C-101B-9397-08002B2CF9AE}" pid="6" name="Sublabels">
    <vt:lpwstr/>
  </property>
  <property fmtid="{D5CDD505-2E9C-101B-9397-08002B2CF9AE}" pid="7" name="VisualMarkingsPPT">
    <vt:lpwstr>Classification Footer</vt:lpwstr>
  </property>
</Properties>
</file>