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79" r:id="rId3"/>
    <p:sldId id="274" r:id="rId4"/>
    <p:sldId id="278" r:id="rId5"/>
    <p:sldId id="258" r:id="rId6"/>
    <p:sldId id="259" r:id="rId7"/>
    <p:sldId id="285" r:id="rId8"/>
    <p:sldId id="261" r:id="rId9"/>
    <p:sldId id="276" r:id="rId10"/>
    <p:sldId id="277" r:id="rId11"/>
    <p:sldId id="260" r:id="rId12"/>
    <p:sldId id="263" r:id="rId13"/>
    <p:sldId id="267" r:id="rId14"/>
    <p:sldId id="266" r:id="rId15"/>
    <p:sldId id="281" r:id="rId16"/>
    <p:sldId id="264" r:id="rId17"/>
    <p:sldId id="286"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tchen Ta" initials="GT" lastIdx="2" clrIdx="0">
    <p:extLst>
      <p:ext uri="{19B8F6BF-5375-455C-9EA6-DF929625EA0E}">
        <p15:presenceInfo xmlns:p15="http://schemas.microsoft.com/office/powerpoint/2012/main" userId="e9c811fc16cb940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B2"/>
    <a:srgbClr val="EE92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2" autoAdjust="0"/>
    <p:restoredTop sz="94660"/>
  </p:normalViewPr>
  <p:slideViewPr>
    <p:cSldViewPr snapToGrid="0">
      <p:cViewPr>
        <p:scale>
          <a:sx n="65" d="100"/>
          <a:sy n="65" d="100"/>
        </p:scale>
        <p:origin x="-36" y="6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tchen Nalley" userId="e9c811fc16cb9401" providerId="LiveId" clId="{AF960CAD-93F5-4BBC-91A9-E54F1BFB19D0}"/>
    <pc:docChg chg="undo custSel addSld modSld">
      <pc:chgData name="Gretchen Nalley" userId="e9c811fc16cb9401" providerId="LiveId" clId="{AF960CAD-93F5-4BBC-91A9-E54F1BFB19D0}" dt="2026-05-10T03:34:04.171" v="670" actId="20577"/>
      <pc:docMkLst>
        <pc:docMk/>
      </pc:docMkLst>
      <pc:sldChg chg="modSp mod">
        <pc:chgData name="Gretchen Nalley" userId="e9c811fc16cb9401" providerId="LiveId" clId="{AF960CAD-93F5-4BBC-91A9-E54F1BFB19D0}" dt="2026-05-08T14:45:51.608" v="1" actId="20577"/>
        <pc:sldMkLst>
          <pc:docMk/>
          <pc:sldMk cId="3317676686" sldId="258"/>
        </pc:sldMkLst>
        <pc:spChg chg="mod">
          <ac:chgData name="Gretchen Nalley" userId="e9c811fc16cb9401" providerId="LiveId" clId="{AF960CAD-93F5-4BBC-91A9-E54F1BFB19D0}" dt="2026-05-08T14:45:51.608" v="1" actId="20577"/>
          <ac:spMkLst>
            <pc:docMk/>
            <pc:sldMk cId="3317676686" sldId="258"/>
            <ac:spMk id="2" creationId="{55C4C741-8479-436F-84DA-60BD867E47EE}"/>
          </ac:spMkLst>
        </pc:spChg>
      </pc:sldChg>
      <pc:sldChg chg="modSp mod">
        <pc:chgData name="Gretchen Nalley" userId="e9c811fc16cb9401" providerId="LiveId" clId="{AF960CAD-93F5-4BBC-91A9-E54F1BFB19D0}" dt="2026-05-10T03:34:04.171" v="670" actId="20577"/>
        <pc:sldMkLst>
          <pc:docMk/>
          <pc:sldMk cId="926922062" sldId="259"/>
        </pc:sldMkLst>
        <pc:spChg chg="mod">
          <ac:chgData name="Gretchen Nalley" userId="e9c811fc16cb9401" providerId="LiveId" clId="{AF960CAD-93F5-4BBC-91A9-E54F1BFB19D0}" dt="2026-05-10T03:34:04.171" v="670" actId="20577"/>
          <ac:spMkLst>
            <pc:docMk/>
            <pc:sldMk cId="926922062" sldId="259"/>
            <ac:spMk id="3" creationId="{79B1FA0E-4D8E-4120-A592-4F58B00297D2}"/>
          </ac:spMkLst>
        </pc:spChg>
      </pc:sldChg>
      <pc:sldChg chg="addSp delSp modSp mod">
        <pc:chgData name="Gretchen Nalley" userId="e9c811fc16cb9401" providerId="LiveId" clId="{AF960CAD-93F5-4BBC-91A9-E54F1BFB19D0}" dt="2026-05-10T03:21:45.142" v="651" actId="20577"/>
        <pc:sldMkLst>
          <pc:docMk/>
          <pc:sldMk cId="2499014674" sldId="263"/>
        </pc:sldMkLst>
        <pc:spChg chg="mod">
          <ac:chgData name="Gretchen Nalley" userId="e9c811fc16cb9401" providerId="LiveId" clId="{AF960CAD-93F5-4BBC-91A9-E54F1BFB19D0}" dt="2026-05-10T03:21:45.142" v="651" actId="20577"/>
          <ac:spMkLst>
            <pc:docMk/>
            <pc:sldMk cId="2499014674" sldId="263"/>
            <ac:spMk id="3" creationId="{B67F7181-3E96-4A9D-B4A8-45A3464BD76C}"/>
          </ac:spMkLst>
        </pc:spChg>
        <pc:picChg chg="del">
          <ac:chgData name="Gretchen Nalley" userId="e9c811fc16cb9401" providerId="LiveId" clId="{AF960CAD-93F5-4BBC-91A9-E54F1BFB19D0}" dt="2026-05-10T03:19:27.382" v="630" actId="478"/>
          <ac:picMkLst>
            <pc:docMk/>
            <pc:sldMk cId="2499014674" sldId="263"/>
            <ac:picMk id="4" creationId="{B97C99F1-796D-587B-D4DA-8965967A45F5}"/>
          </ac:picMkLst>
        </pc:picChg>
        <pc:picChg chg="add mod">
          <ac:chgData name="Gretchen Nalley" userId="e9c811fc16cb9401" providerId="LiveId" clId="{AF960CAD-93F5-4BBC-91A9-E54F1BFB19D0}" dt="2026-05-10T03:21:37.142" v="636" actId="1076"/>
          <ac:picMkLst>
            <pc:docMk/>
            <pc:sldMk cId="2499014674" sldId="263"/>
            <ac:picMk id="5" creationId="{6C3DB67A-B4A1-4B91-38A1-1543826230AD}"/>
          </ac:picMkLst>
        </pc:picChg>
      </pc:sldChg>
      <pc:sldChg chg="addSp delSp modSp mod">
        <pc:chgData name="Gretchen Nalley" userId="e9c811fc16cb9401" providerId="LiveId" clId="{AF960CAD-93F5-4BBC-91A9-E54F1BFB19D0}" dt="2026-05-10T03:23:31.599" v="666" actId="255"/>
        <pc:sldMkLst>
          <pc:docMk/>
          <pc:sldMk cId="3273193916" sldId="264"/>
        </pc:sldMkLst>
        <pc:spChg chg="mod">
          <ac:chgData name="Gretchen Nalley" userId="e9c811fc16cb9401" providerId="LiveId" clId="{AF960CAD-93F5-4BBC-91A9-E54F1BFB19D0}" dt="2026-05-10T03:23:31.599" v="666" actId="255"/>
          <ac:spMkLst>
            <pc:docMk/>
            <pc:sldMk cId="3273193916" sldId="264"/>
            <ac:spMk id="11" creationId="{C2B11A42-C6D9-4E8B-999C-9C186E9F7057}"/>
          </ac:spMkLst>
        </pc:spChg>
        <pc:picChg chg="add mod">
          <ac:chgData name="Gretchen Nalley" userId="e9c811fc16cb9401" providerId="LiveId" clId="{AF960CAD-93F5-4BBC-91A9-E54F1BFB19D0}" dt="2026-05-08T14:56:52.554" v="147" actId="1076"/>
          <ac:picMkLst>
            <pc:docMk/>
            <pc:sldMk cId="3273193916" sldId="264"/>
            <ac:picMk id="7" creationId="{0C17966F-290B-A2BD-EB0D-8735DC956161}"/>
          </ac:picMkLst>
        </pc:picChg>
      </pc:sldChg>
      <pc:sldChg chg="modSp mod">
        <pc:chgData name="Gretchen Nalley" userId="e9c811fc16cb9401" providerId="LiveId" clId="{AF960CAD-93F5-4BBC-91A9-E54F1BFB19D0}" dt="2026-05-08T14:52:22.754" v="137" actId="20577"/>
        <pc:sldMkLst>
          <pc:docMk/>
          <pc:sldMk cId="3221824647" sldId="266"/>
        </pc:sldMkLst>
        <pc:spChg chg="mod">
          <ac:chgData name="Gretchen Nalley" userId="e9c811fc16cb9401" providerId="LiveId" clId="{AF960CAD-93F5-4BBC-91A9-E54F1BFB19D0}" dt="2026-05-08T14:52:22.754" v="137" actId="20577"/>
          <ac:spMkLst>
            <pc:docMk/>
            <pc:sldMk cId="3221824647" sldId="266"/>
            <ac:spMk id="3" creationId="{055D0BAA-A71A-42C0-AB78-22ABF883A6B5}"/>
          </ac:spMkLst>
        </pc:spChg>
      </pc:sldChg>
      <pc:sldChg chg="addSp modSp mod setBg setClrOvrMap">
        <pc:chgData name="Gretchen Nalley" userId="e9c811fc16cb9401" providerId="LiveId" clId="{AF960CAD-93F5-4BBC-91A9-E54F1BFB19D0}" dt="2026-05-08T15:02:07.609" v="294" actId="26606"/>
        <pc:sldMkLst>
          <pc:docMk/>
          <pc:sldMk cId="1306311430" sldId="270"/>
        </pc:sldMkLst>
        <pc:spChg chg="mod">
          <ac:chgData name="Gretchen Nalley" userId="e9c811fc16cb9401" providerId="LiveId" clId="{AF960CAD-93F5-4BBC-91A9-E54F1BFB19D0}" dt="2026-05-08T15:02:07.609" v="294" actId="26606"/>
          <ac:spMkLst>
            <pc:docMk/>
            <pc:sldMk cId="1306311430" sldId="270"/>
            <ac:spMk id="4" creationId="{C04BB372-A4F7-477F-8CDC-CB4527C31F12}"/>
          </ac:spMkLst>
        </pc:spChg>
        <pc:spChg chg="add">
          <ac:chgData name="Gretchen Nalley" userId="e9c811fc16cb9401" providerId="LiveId" clId="{AF960CAD-93F5-4BBC-91A9-E54F1BFB19D0}" dt="2026-05-08T15:02:07.609" v="294" actId="26606"/>
          <ac:spMkLst>
            <pc:docMk/>
            <pc:sldMk cId="1306311430" sldId="270"/>
            <ac:spMk id="9" creationId="{32E62931-8EB4-42BB-BAAB-D8757BE66D8E}"/>
          </ac:spMkLst>
        </pc:spChg>
        <pc:picChg chg="mod ord">
          <ac:chgData name="Gretchen Nalley" userId="e9c811fc16cb9401" providerId="LiveId" clId="{AF960CAD-93F5-4BBC-91A9-E54F1BFB19D0}" dt="2026-05-08T15:02:07.609" v="294" actId="26606"/>
          <ac:picMkLst>
            <pc:docMk/>
            <pc:sldMk cId="1306311430" sldId="270"/>
            <ac:picMk id="3" creationId="{D144C7CB-6A31-481E-A7A7-0E2C7D00E469}"/>
          </ac:picMkLst>
        </pc:picChg>
      </pc:sldChg>
      <pc:sldChg chg="modSp mod">
        <pc:chgData name="Gretchen Nalley" userId="e9c811fc16cb9401" providerId="LiveId" clId="{AF960CAD-93F5-4BBC-91A9-E54F1BFB19D0}" dt="2026-05-10T03:18:37.004" v="629" actId="27636"/>
        <pc:sldMkLst>
          <pc:docMk/>
          <pc:sldMk cId="2596625589" sldId="285"/>
        </pc:sldMkLst>
        <pc:spChg chg="mod">
          <ac:chgData name="Gretchen Nalley" userId="e9c811fc16cb9401" providerId="LiveId" clId="{AF960CAD-93F5-4BBC-91A9-E54F1BFB19D0}" dt="2026-05-10T03:18:37.004" v="629" actId="27636"/>
          <ac:spMkLst>
            <pc:docMk/>
            <pc:sldMk cId="2596625589" sldId="285"/>
            <ac:spMk id="9" creationId="{947685E0-F6FA-3A19-BF43-F152DF1CAE8F}"/>
          </ac:spMkLst>
        </pc:spChg>
      </pc:sldChg>
      <pc:sldChg chg="addSp delSp modSp new mod setBg">
        <pc:chgData name="Gretchen Nalley" userId="e9c811fc16cb9401" providerId="LiveId" clId="{AF960CAD-93F5-4BBC-91A9-E54F1BFB19D0}" dt="2026-05-08T15:09:58.663" v="543" actId="26606"/>
        <pc:sldMkLst>
          <pc:docMk/>
          <pc:sldMk cId="479695026" sldId="286"/>
        </pc:sldMkLst>
        <pc:spChg chg="add mod">
          <ac:chgData name="Gretchen Nalley" userId="e9c811fc16cb9401" providerId="LiveId" clId="{AF960CAD-93F5-4BBC-91A9-E54F1BFB19D0}" dt="2026-05-08T15:09:58.663" v="543" actId="26606"/>
          <ac:spMkLst>
            <pc:docMk/>
            <pc:sldMk cId="479695026" sldId="286"/>
            <ac:spMk id="4" creationId="{0E4B7BD0-66D4-FC48-5929-4A2E7C411C43}"/>
          </ac:spMkLst>
        </pc:spChg>
        <pc:spChg chg="add">
          <ac:chgData name="Gretchen Nalley" userId="e9c811fc16cb9401" providerId="LiveId" clId="{AF960CAD-93F5-4BBC-91A9-E54F1BFB19D0}" dt="2026-05-08T15:09:58.663" v="543" actId="26606"/>
          <ac:spMkLst>
            <pc:docMk/>
            <pc:sldMk cId="479695026" sldId="286"/>
            <ac:spMk id="27" creationId="{F13C74B1-5B17-4795-BED0-7140497B445A}"/>
          </ac:spMkLst>
        </pc:spChg>
        <pc:spChg chg="add">
          <ac:chgData name="Gretchen Nalley" userId="e9c811fc16cb9401" providerId="LiveId" clId="{AF960CAD-93F5-4BBC-91A9-E54F1BFB19D0}" dt="2026-05-08T15:09:58.663" v="543" actId="26606"/>
          <ac:spMkLst>
            <pc:docMk/>
            <pc:sldMk cId="479695026" sldId="286"/>
            <ac:spMk id="29" creationId="{D4974D33-8DC5-464E-8C6D-BE58F0669C17}"/>
          </ac:spMkLst>
        </pc:spChg>
        <pc:picChg chg="add mod ord">
          <ac:chgData name="Gretchen Nalley" userId="e9c811fc16cb9401" providerId="LiveId" clId="{AF960CAD-93F5-4BBC-91A9-E54F1BFB19D0}" dt="2026-05-08T15:09:58.663" v="543" actId="26606"/>
          <ac:picMkLst>
            <pc:docMk/>
            <pc:sldMk cId="479695026" sldId="286"/>
            <ac:picMk id="3" creationId="{322015B2-3E78-E68D-AF74-F46C1383988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50BAD-9F4E-4986-82F7-6116BABB48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10B0A5-106A-47E0-9435-A9B5830C52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98373B-D1CA-4820-8018-BF31E232FBF9}"/>
              </a:ext>
            </a:extLst>
          </p:cNvPr>
          <p:cNvSpPr>
            <a:spLocks noGrp="1"/>
          </p:cNvSpPr>
          <p:nvPr>
            <p:ph type="dt" sz="half" idx="10"/>
          </p:nvPr>
        </p:nvSpPr>
        <p:spPr/>
        <p:txBody>
          <a:bodyPr/>
          <a:lstStyle/>
          <a:p>
            <a:fld id="{6A07463C-3DE5-4A55-9E0C-4FBD08F85610}" type="datetimeFigureOut">
              <a:rPr lang="en-US" smtClean="0"/>
              <a:t>5/8/2026</a:t>
            </a:fld>
            <a:endParaRPr lang="en-US"/>
          </a:p>
        </p:txBody>
      </p:sp>
      <p:sp>
        <p:nvSpPr>
          <p:cNvPr id="5" name="Footer Placeholder 4">
            <a:extLst>
              <a:ext uri="{FF2B5EF4-FFF2-40B4-BE49-F238E27FC236}">
                <a16:creationId xmlns:a16="http://schemas.microsoft.com/office/drawing/2014/main" id="{725A5DC8-516D-43CF-A67A-0B441C034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4A51D-DA82-4B30-A06F-48E9866F0F82}"/>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111018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B275-CBC1-44EF-B94D-7A5ACC9E4A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DFB73D-22BC-45FB-A032-E30B71F432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678A-BDF6-4601-88E9-6B3D224F8366}"/>
              </a:ext>
            </a:extLst>
          </p:cNvPr>
          <p:cNvSpPr>
            <a:spLocks noGrp="1"/>
          </p:cNvSpPr>
          <p:nvPr>
            <p:ph type="dt" sz="half" idx="10"/>
          </p:nvPr>
        </p:nvSpPr>
        <p:spPr/>
        <p:txBody>
          <a:bodyPr/>
          <a:lstStyle/>
          <a:p>
            <a:fld id="{6A07463C-3DE5-4A55-9E0C-4FBD08F85610}" type="datetimeFigureOut">
              <a:rPr lang="en-US" smtClean="0"/>
              <a:t>5/8/2026</a:t>
            </a:fld>
            <a:endParaRPr lang="en-US"/>
          </a:p>
        </p:txBody>
      </p:sp>
      <p:sp>
        <p:nvSpPr>
          <p:cNvPr id="5" name="Footer Placeholder 4">
            <a:extLst>
              <a:ext uri="{FF2B5EF4-FFF2-40B4-BE49-F238E27FC236}">
                <a16:creationId xmlns:a16="http://schemas.microsoft.com/office/drawing/2014/main" id="{1B247710-F494-41F8-B5A2-C67DB00A9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1F588-FD28-44E3-8723-97C707AB01D1}"/>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3188432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E37426-93D9-4939-9A2E-4137D66089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9ED8EA-B2A7-45F1-B591-18AC2A2442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718E6-A68D-460D-90FA-DDF488A6272A}"/>
              </a:ext>
            </a:extLst>
          </p:cNvPr>
          <p:cNvSpPr>
            <a:spLocks noGrp="1"/>
          </p:cNvSpPr>
          <p:nvPr>
            <p:ph type="dt" sz="half" idx="10"/>
          </p:nvPr>
        </p:nvSpPr>
        <p:spPr/>
        <p:txBody>
          <a:bodyPr/>
          <a:lstStyle/>
          <a:p>
            <a:fld id="{6A07463C-3DE5-4A55-9E0C-4FBD08F85610}" type="datetimeFigureOut">
              <a:rPr lang="en-US" smtClean="0"/>
              <a:t>5/8/2026</a:t>
            </a:fld>
            <a:endParaRPr lang="en-US"/>
          </a:p>
        </p:txBody>
      </p:sp>
      <p:sp>
        <p:nvSpPr>
          <p:cNvPr id="5" name="Footer Placeholder 4">
            <a:extLst>
              <a:ext uri="{FF2B5EF4-FFF2-40B4-BE49-F238E27FC236}">
                <a16:creationId xmlns:a16="http://schemas.microsoft.com/office/drawing/2014/main" id="{CAC1C386-1F49-44EC-A3D6-8E0F79AE8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D23FF-5DC1-47DE-A6DF-AB854153793F}"/>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2333191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E5E69-B612-4B69-A852-E63EA42E21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A4F462-4E70-4AEE-8303-FEAAA14AB9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73124-9788-4E93-86F9-AD4E5E3A0ED1}"/>
              </a:ext>
            </a:extLst>
          </p:cNvPr>
          <p:cNvSpPr>
            <a:spLocks noGrp="1"/>
          </p:cNvSpPr>
          <p:nvPr>
            <p:ph type="dt" sz="half" idx="10"/>
          </p:nvPr>
        </p:nvSpPr>
        <p:spPr/>
        <p:txBody>
          <a:bodyPr/>
          <a:lstStyle/>
          <a:p>
            <a:fld id="{6A07463C-3DE5-4A55-9E0C-4FBD08F85610}" type="datetimeFigureOut">
              <a:rPr lang="en-US" smtClean="0"/>
              <a:t>5/8/2026</a:t>
            </a:fld>
            <a:endParaRPr lang="en-US"/>
          </a:p>
        </p:txBody>
      </p:sp>
      <p:sp>
        <p:nvSpPr>
          <p:cNvPr id="5" name="Footer Placeholder 4">
            <a:extLst>
              <a:ext uri="{FF2B5EF4-FFF2-40B4-BE49-F238E27FC236}">
                <a16:creationId xmlns:a16="http://schemas.microsoft.com/office/drawing/2014/main" id="{15023654-7855-4F3E-A239-81FA284C5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44F11-3CC1-430A-A66F-1EB2E3FEB597}"/>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4126369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0789-6EDC-44F3-B461-53EF19195F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4B55C5-24DA-4E9A-8B03-2B1E995B89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35F8B0-664D-4328-A71B-FE5EF90D4E80}"/>
              </a:ext>
            </a:extLst>
          </p:cNvPr>
          <p:cNvSpPr>
            <a:spLocks noGrp="1"/>
          </p:cNvSpPr>
          <p:nvPr>
            <p:ph type="dt" sz="half" idx="10"/>
          </p:nvPr>
        </p:nvSpPr>
        <p:spPr/>
        <p:txBody>
          <a:bodyPr/>
          <a:lstStyle/>
          <a:p>
            <a:fld id="{6A07463C-3DE5-4A55-9E0C-4FBD08F85610}" type="datetimeFigureOut">
              <a:rPr lang="en-US" smtClean="0"/>
              <a:t>5/8/2026</a:t>
            </a:fld>
            <a:endParaRPr lang="en-US"/>
          </a:p>
        </p:txBody>
      </p:sp>
      <p:sp>
        <p:nvSpPr>
          <p:cNvPr id="5" name="Footer Placeholder 4">
            <a:extLst>
              <a:ext uri="{FF2B5EF4-FFF2-40B4-BE49-F238E27FC236}">
                <a16:creationId xmlns:a16="http://schemas.microsoft.com/office/drawing/2014/main" id="{6D6F4501-9906-42D9-95CD-FB9FC29D7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3809AF-95D8-40C7-BC01-B9C7EEBB26E7}"/>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418334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C531F-0205-4FE8-BF1C-1F67E38201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DC6CE-EFC4-4615-B196-3A7480F351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3B5D61-D154-45F6-8F37-A98F2D56C2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179912-DD53-4555-AC8F-963414856C72}"/>
              </a:ext>
            </a:extLst>
          </p:cNvPr>
          <p:cNvSpPr>
            <a:spLocks noGrp="1"/>
          </p:cNvSpPr>
          <p:nvPr>
            <p:ph type="dt" sz="half" idx="10"/>
          </p:nvPr>
        </p:nvSpPr>
        <p:spPr/>
        <p:txBody>
          <a:bodyPr/>
          <a:lstStyle/>
          <a:p>
            <a:fld id="{6A07463C-3DE5-4A55-9E0C-4FBD08F85610}" type="datetimeFigureOut">
              <a:rPr lang="en-US" smtClean="0"/>
              <a:t>5/8/2026</a:t>
            </a:fld>
            <a:endParaRPr lang="en-US"/>
          </a:p>
        </p:txBody>
      </p:sp>
      <p:sp>
        <p:nvSpPr>
          <p:cNvPr id="6" name="Footer Placeholder 5">
            <a:extLst>
              <a:ext uri="{FF2B5EF4-FFF2-40B4-BE49-F238E27FC236}">
                <a16:creationId xmlns:a16="http://schemas.microsoft.com/office/drawing/2014/main" id="{40458897-F195-4E18-9FA9-138AD8B8A2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0C473-B379-4F29-B997-17D1D1C21053}"/>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2025187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95E42-5C96-4FDB-95DE-D5220137DC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52A353-3A40-4CED-8885-BB22A153FC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A3FED6-01FB-4FFA-8E57-195E91D5B9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3D5581-70C5-4022-B199-2AF1A9D8D3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04D205-F211-4639-A176-8F4DC2BF41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7B97F4-9319-4B68-A0FF-CA632D1DF289}"/>
              </a:ext>
            </a:extLst>
          </p:cNvPr>
          <p:cNvSpPr>
            <a:spLocks noGrp="1"/>
          </p:cNvSpPr>
          <p:nvPr>
            <p:ph type="dt" sz="half" idx="10"/>
          </p:nvPr>
        </p:nvSpPr>
        <p:spPr/>
        <p:txBody>
          <a:bodyPr/>
          <a:lstStyle/>
          <a:p>
            <a:fld id="{6A07463C-3DE5-4A55-9E0C-4FBD08F85610}" type="datetimeFigureOut">
              <a:rPr lang="en-US" smtClean="0"/>
              <a:t>5/8/2026</a:t>
            </a:fld>
            <a:endParaRPr lang="en-US"/>
          </a:p>
        </p:txBody>
      </p:sp>
      <p:sp>
        <p:nvSpPr>
          <p:cNvPr id="8" name="Footer Placeholder 7">
            <a:extLst>
              <a:ext uri="{FF2B5EF4-FFF2-40B4-BE49-F238E27FC236}">
                <a16:creationId xmlns:a16="http://schemas.microsoft.com/office/drawing/2014/main" id="{C165740B-6DD4-4668-A542-C2289E571A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0E9CDF-677E-4F3D-8FC5-A7CAFB4A4CA7}"/>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2335205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18210-2164-44FC-A438-7E5B5DAEDB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4783A1-5A7E-48EF-BFC7-EDEB8EE312C0}"/>
              </a:ext>
            </a:extLst>
          </p:cNvPr>
          <p:cNvSpPr>
            <a:spLocks noGrp="1"/>
          </p:cNvSpPr>
          <p:nvPr>
            <p:ph type="dt" sz="half" idx="10"/>
          </p:nvPr>
        </p:nvSpPr>
        <p:spPr/>
        <p:txBody>
          <a:bodyPr/>
          <a:lstStyle/>
          <a:p>
            <a:fld id="{6A07463C-3DE5-4A55-9E0C-4FBD08F85610}" type="datetimeFigureOut">
              <a:rPr lang="en-US" smtClean="0"/>
              <a:t>5/8/2026</a:t>
            </a:fld>
            <a:endParaRPr lang="en-US"/>
          </a:p>
        </p:txBody>
      </p:sp>
      <p:sp>
        <p:nvSpPr>
          <p:cNvPr id="4" name="Footer Placeholder 3">
            <a:extLst>
              <a:ext uri="{FF2B5EF4-FFF2-40B4-BE49-F238E27FC236}">
                <a16:creationId xmlns:a16="http://schemas.microsoft.com/office/drawing/2014/main" id="{66DCAF13-101E-424A-A349-39F7B06A25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9498CB-81A2-4F7B-A19E-86E588E62739}"/>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1769519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14C635-5EAB-472F-A9BE-4D538F8EB7F4}"/>
              </a:ext>
            </a:extLst>
          </p:cNvPr>
          <p:cNvSpPr>
            <a:spLocks noGrp="1"/>
          </p:cNvSpPr>
          <p:nvPr>
            <p:ph type="dt" sz="half" idx="10"/>
          </p:nvPr>
        </p:nvSpPr>
        <p:spPr/>
        <p:txBody>
          <a:bodyPr/>
          <a:lstStyle/>
          <a:p>
            <a:fld id="{6A07463C-3DE5-4A55-9E0C-4FBD08F85610}" type="datetimeFigureOut">
              <a:rPr lang="en-US" smtClean="0"/>
              <a:t>5/8/2026</a:t>
            </a:fld>
            <a:endParaRPr lang="en-US"/>
          </a:p>
        </p:txBody>
      </p:sp>
      <p:sp>
        <p:nvSpPr>
          <p:cNvPr id="3" name="Footer Placeholder 2">
            <a:extLst>
              <a:ext uri="{FF2B5EF4-FFF2-40B4-BE49-F238E27FC236}">
                <a16:creationId xmlns:a16="http://schemas.microsoft.com/office/drawing/2014/main" id="{E310EE51-D140-4561-9DE0-E689B32DAA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102E4-DB4B-42EE-ADC8-A996AC932ECC}"/>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3377786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6757B-4D78-4C2E-96B5-33141143C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E846B2-6823-4DE7-9B93-BAB69F44E3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C2DCD4-C6D8-4262-B66C-07F6977DA8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BA5C3A-2C03-4534-B564-3A016C2FBBA1}"/>
              </a:ext>
            </a:extLst>
          </p:cNvPr>
          <p:cNvSpPr>
            <a:spLocks noGrp="1"/>
          </p:cNvSpPr>
          <p:nvPr>
            <p:ph type="dt" sz="half" idx="10"/>
          </p:nvPr>
        </p:nvSpPr>
        <p:spPr/>
        <p:txBody>
          <a:bodyPr/>
          <a:lstStyle/>
          <a:p>
            <a:fld id="{6A07463C-3DE5-4A55-9E0C-4FBD08F85610}" type="datetimeFigureOut">
              <a:rPr lang="en-US" smtClean="0"/>
              <a:t>5/8/2026</a:t>
            </a:fld>
            <a:endParaRPr lang="en-US"/>
          </a:p>
        </p:txBody>
      </p:sp>
      <p:sp>
        <p:nvSpPr>
          <p:cNvPr id="6" name="Footer Placeholder 5">
            <a:extLst>
              <a:ext uri="{FF2B5EF4-FFF2-40B4-BE49-F238E27FC236}">
                <a16:creationId xmlns:a16="http://schemas.microsoft.com/office/drawing/2014/main" id="{B7908F8F-F5AB-4194-97BB-11280CB4D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10AD0A-1C00-4C8E-B921-04112E07AC00}"/>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3486116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B1CFF-7F18-49F0-820C-5B073E03B2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B88B0D-C9BE-4538-AEF7-5D1E6B6CB9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91518A-CCF1-4CE1-8EC8-8EB2FE1349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61EEFC-CE1B-447A-B888-D81EA5FA06DF}"/>
              </a:ext>
            </a:extLst>
          </p:cNvPr>
          <p:cNvSpPr>
            <a:spLocks noGrp="1"/>
          </p:cNvSpPr>
          <p:nvPr>
            <p:ph type="dt" sz="half" idx="10"/>
          </p:nvPr>
        </p:nvSpPr>
        <p:spPr/>
        <p:txBody>
          <a:bodyPr/>
          <a:lstStyle/>
          <a:p>
            <a:fld id="{6A07463C-3DE5-4A55-9E0C-4FBD08F85610}" type="datetimeFigureOut">
              <a:rPr lang="en-US" smtClean="0"/>
              <a:t>5/8/2026</a:t>
            </a:fld>
            <a:endParaRPr lang="en-US"/>
          </a:p>
        </p:txBody>
      </p:sp>
      <p:sp>
        <p:nvSpPr>
          <p:cNvPr id="6" name="Footer Placeholder 5">
            <a:extLst>
              <a:ext uri="{FF2B5EF4-FFF2-40B4-BE49-F238E27FC236}">
                <a16:creationId xmlns:a16="http://schemas.microsoft.com/office/drawing/2014/main" id="{D1EDB0F9-DA6F-4024-84F9-57877F519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3B3F61-1A22-4E43-9694-C9D688424737}"/>
              </a:ext>
            </a:extLst>
          </p:cNvPr>
          <p:cNvSpPr>
            <a:spLocks noGrp="1"/>
          </p:cNvSpPr>
          <p:nvPr>
            <p:ph type="sldNum" sz="quarter" idx="12"/>
          </p:nvPr>
        </p:nvSpPr>
        <p:spPr/>
        <p:txBody>
          <a:bodyPr/>
          <a:lstStyle/>
          <a:p>
            <a:fld id="{972CAF20-9BC1-4EDF-86A8-B65DEB16B07C}" type="slidenum">
              <a:rPr lang="en-US" smtClean="0"/>
              <a:t>‹#›</a:t>
            </a:fld>
            <a:endParaRPr lang="en-US"/>
          </a:p>
        </p:txBody>
      </p:sp>
    </p:spTree>
    <p:extLst>
      <p:ext uri="{BB962C8B-B14F-4D97-AF65-F5344CB8AC3E}">
        <p14:creationId xmlns:p14="http://schemas.microsoft.com/office/powerpoint/2010/main" val="205342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159B7-B150-4A8A-B892-5E2FFB590F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A8E8AB-C93C-4AC4-8F9F-79198FE73A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B15F3-81B8-4E53-ABD4-7DA3449134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07463C-3DE5-4A55-9E0C-4FBD08F85610}" type="datetimeFigureOut">
              <a:rPr lang="en-US" smtClean="0"/>
              <a:t>5/8/2026</a:t>
            </a:fld>
            <a:endParaRPr lang="en-US"/>
          </a:p>
        </p:txBody>
      </p:sp>
      <p:sp>
        <p:nvSpPr>
          <p:cNvPr id="5" name="Footer Placeholder 4">
            <a:extLst>
              <a:ext uri="{FF2B5EF4-FFF2-40B4-BE49-F238E27FC236}">
                <a16:creationId xmlns:a16="http://schemas.microsoft.com/office/drawing/2014/main" id="{2F22BB9B-3059-4283-9F02-783E1C0F4F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F8071C-0AD5-48EE-B217-7058D6F249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CAF20-9BC1-4EDF-86A8-B65DEB16B07C}" type="slidenum">
              <a:rPr lang="en-US" smtClean="0"/>
              <a:t>‹#›</a:t>
            </a:fld>
            <a:endParaRPr lang="en-US"/>
          </a:p>
        </p:txBody>
      </p:sp>
    </p:spTree>
    <p:extLst>
      <p:ext uri="{BB962C8B-B14F-4D97-AF65-F5344CB8AC3E}">
        <p14:creationId xmlns:p14="http://schemas.microsoft.com/office/powerpoint/2010/main" val="11675523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https://caltopo.com/m/GJ0J7" TargetMode="External"/><Relationship Id="rId2" Type="http://schemas.openxmlformats.org/officeDocument/2006/relationships/hyperlink" Target="https://www.google.com/maps/place/GM+1+Gate/@47.581129,-122.8350713,3a,90y,133.3h,70.75t/data=!3m6!1e1!3m4!1sVpV3CgNGln9AV3SnTZje6w!2e0!7i13312!8i6656!4m22!1m16!4m15!1m6!1m2!1s0x549025035b5855f3:0x83a62a573d28d5f8!2sSilverdale,+WA!2m2!1d-122.6948697!2d47.6445386!1m6!1m2!1s0x5490324b1531d1a9:0xaeee30d876ac34d8!2s2575+Tahuyeh+Lake+Rd+NW,+Bremerton,+WA+98312!2m2!1d-122.8371777!2d47.5864991!3e0!3m4!1s0x549033b3e82e6b5d:0x777403a05bf68fb!8m2!3d47.580998!4d-122.8349302"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altopo.com/m/GNJ2" TargetMode="External"/><Relationship Id="rId2" Type="http://schemas.openxmlformats.org/officeDocument/2006/relationships/hyperlink" Target="https://caltopo.com/m/7KBD" TargetMode="Externa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outdoor, sky, nature&#10;&#10;Description automatically generated">
            <a:extLst>
              <a:ext uri="{FF2B5EF4-FFF2-40B4-BE49-F238E27FC236}">
                <a16:creationId xmlns:a16="http://schemas.microsoft.com/office/drawing/2014/main" id="{F9ADF143-EF00-423B-B0ED-062CEAADE9B8}"/>
              </a:ext>
            </a:extLst>
          </p:cNvPr>
          <p:cNvPicPr>
            <a:picLocks noChangeAspect="1"/>
          </p:cNvPicPr>
          <p:nvPr/>
        </p:nvPicPr>
        <p:blipFill rotWithShape="1">
          <a:blip r:embed="rId2">
            <a:extLst>
              <a:ext uri="{28A0092B-C50C-407E-A947-70E740481C1C}">
                <a14:useLocalDpi xmlns:a14="http://schemas.microsoft.com/office/drawing/2010/main" val="0"/>
              </a:ext>
            </a:extLst>
          </a:blip>
          <a:srcRect t="16644"/>
          <a:stretch/>
        </p:blipFill>
        <p:spPr>
          <a:xfrm>
            <a:off x="20" y="13219"/>
            <a:ext cx="12191980" cy="4801868"/>
          </a:xfrm>
          <a:prstGeom prst="rect">
            <a:avLst/>
          </a:prstGeom>
        </p:spPr>
      </p:pic>
      <p:pic>
        <p:nvPicPr>
          <p:cNvPr id="32" name="Picture 31">
            <a:extLst>
              <a:ext uri="{FF2B5EF4-FFF2-40B4-BE49-F238E27FC236}">
                <a16:creationId xmlns:a16="http://schemas.microsoft.com/office/drawing/2014/main" id="{D266A5D8-E184-4E8F-9001-D6F41E3974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20008" r="8214" b="59122"/>
          <a:stretch/>
        </p:blipFill>
        <p:spPr>
          <a:xfrm flipV="1">
            <a:off x="0" y="0"/>
            <a:ext cx="12191999" cy="1713062"/>
          </a:xfrm>
          <a:custGeom>
            <a:avLst/>
            <a:gdLst>
              <a:gd name="connsiteX0" fmla="*/ 0 w 12191999"/>
              <a:gd name="connsiteY0" fmla="*/ 1713062 h 1713062"/>
              <a:gd name="connsiteX1" fmla="*/ 12191999 w 12191999"/>
              <a:gd name="connsiteY1" fmla="*/ 1713062 h 1713062"/>
              <a:gd name="connsiteX2" fmla="*/ 12191999 w 12191999"/>
              <a:gd name="connsiteY2" fmla="*/ 0 h 1713062"/>
              <a:gd name="connsiteX3" fmla="*/ 0 w 12191999"/>
              <a:gd name="connsiteY3" fmla="*/ 0 h 1713062"/>
            </a:gdLst>
            <a:ahLst/>
            <a:cxnLst>
              <a:cxn ang="0">
                <a:pos x="connsiteX0" y="connsiteY0"/>
              </a:cxn>
              <a:cxn ang="0">
                <a:pos x="connsiteX1" y="connsiteY1"/>
              </a:cxn>
              <a:cxn ang="0">
                <a:pos x="connsiteX2" y="connsiteY2"/>
              </a:cxn>
              <a:cxn ang="0">
                <a:pos x="connsiteX3" y="connsiteY3"/>
              </a:cxn>
            </a:cxnLst>
            <a:rect l="l" t="t" r="r" b="b"/>
            <a:pathLst>
              <a:path w="12191999" h="1713062">
                <a:moveTo>
                  <a:pt x="0" y="1713062"/>
                </a:moveTo>
                <a:lnTo>
                  <a:pt x="12191999" y="1713062"/>
                </a:lnTo>
                <a:lnTo>
                  <a:pt x="12191999" y="0"/>
                </a:lnTo>
                <a:lnTo>
                  <a:pt x="0" y="0"/>
                </a:lnTo>
                <a:close/>
              </a:path>
            </a:pathLst>
          </a:custGeom>
        </p:spPr>
      </p:pic>
      <p:pic>
        <p:nvPicPr>
          <p:cNvPr id="34" name="Picture 33">
            <a:extLst>
              <a:ext uri="{FF2B5EF4-FFF2-40B4-BE49-F238E27FC236}">
                <a16:creationId xmlns:a16="http://schemas.microsoft.com/office/drawing/2014/main" id="{4EB1D02B-BBFA-4A97-A021-7816ECC34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8235" t="-1" r="8214" b="80325"/>
          <a:stretch/>
        </p:blipFill>
        <p:spPr>
          <a:xfrm flipV="1">
            <a:off x="0" y="3840845"/>
            <a:ext cx="12195047" cy="1614974"/>
          </a:xfrm>
          <a:custGeom>
            <a:avLst/>
            <a:gdLst>
              <a:gd name="connsiteX0" fmla="*/ 0 w 12191999"/>
              <a:gd name="connsiteY0" fmla="*/ 1614974 h 1614974"/>
              <a:gd name="connsiteX1" fmla="*/ 12191999 w 12191999"/>
              <a:gd name="connsiteY1" fmla="*/ 1614974 h 1614974"/>
              <a:gd name="connsiteX2" fmla="*/ 12191999 w 12191999"/>
              <a:gd name="connsiteY2" fmla="*/ 0 h 1614974"/>
              <a:gd name="connsiteX3" fmla="*/ 0 w 12191999"/>
              <a:gd name="connsiteY3" fmla="*/ 0 h 1614974"/>
            </a:gdLst>
            <a:ahLst/>
            <a:cxnLst>
              <a:cxn ang="0">
                <a:pos x="connsiteX0" y="connsiteY0"/>
              </a:cxn>
              <a:cxn ang="0">
                <a:pos x="connsiteX1" y="connsiteY1"/>
              </a:cxn>
              <a:cxn ang="0">
                <a:pos x="connsiteX2" y="connsiteY2"/>
              </a:cxn>
              <a:cxn ang="0">
                <a:pos x="connsiteX3" y="connsiteY3"/>
              </a:cxn>
            </a:cxnLst>
            <a:rect l="l" t="t" r="r" b="b"/>
            <a:pathLst>
              <a:path w="12191999" h="1614974">
                <a:moveTo>
                  <a:pt x="0" y="1614974"/>
                </a:moveTo>
                <a:lnTo>
                  <a:pt x="12191999" y="1614974"/>
                </a:lnTo>
                <a:lnTo>
                  <a:pt x="12191999" y="0"/>
                </a:lnTo>
                <a:lnTo>
                  <a:pt x="0" y="0"/>
                </a:lnTo>
                <a:close/>
              </a:path>
            </a:pathLst>
          </a:custGeom>
        </p:spPr>
      </p:pic>
      <p:sp>
        <p:nvSpPr>
          <p:cNvPr id="36" name="Rectangle 35">
            <a:extLst>
              <a:ext uri="{FF2B5EF4-FFF2-40B4-BE49-F238E27FC236}">
                <a16:creationId xmlns:a16="http://schemas.microsoft.com/office/drawing/2014/main" id="{BDD7BED2-CC5E-4866-AC0C-DCF928AF8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5390368"/>
            <a:ext cx="12188952" cy="146763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51BB08-DB6C-4331-AAEA-0A7921483E55}"/>
              </a:ext>
            </a:extLst>
          </p:cNvPr>
          <p:cNvSpPr>
            <a:spLocks noGrp="1"/>
          </p:cNvSpPr>
          <p:nvPr>
            <p:ph type="ctrTitle"/>
          </p:nvPr>
        </p:nvSpPr>
        <p:spPr>
          <a:xfrm>
            <a:off x="804484" y="5566756"/>
            <a:ext cx="10592174" cy="656946"/>
          </a:xfrm>
        </p:spPr>
        <p:txBody>
          <a:bodyPr anchor="t">
            <a:normAutofit/>
          </a:bodyPr>
          <a:lstStyle/>
          <a:p>
            <a:pPr algn="l"/>
            <a:r>
              <a:rPr lang="en-US" sz="4000" dirty="0">
                <a:solidFill>
                  <a:srgbClr val="000000"/>
                </a:solidFill>
              </a:rPr>
              <a:t>Dirty Turtle 25/50k</a:t>
            </a:r>
          </a:p>
        </p:txBody>
      </p:sp>
      <p:sp>
        <p:nvSpPr>
          <p:cNvPr id="3" name="Subtitle 2">
            <a:extLst>
              <a:ext uri="{FF2B5EF4-FFF2-40B4-BE49-F238E27FC236}">
                <a16:creationId xmlns:a16="http://schemas.microsoft.com/office/drawing/2014/main" id="{B1E364DB-72BB-4C83-981B-930B3A4179FF}"/>
              </a:ext>
            </a:extLst>
          </p:cNvPr>
          <p:cNvSpPr>
            <a:spLocks noGrp="1"/>
          </p:cNvSpPr>
          <p:nvPr>
            <p:ph type="subTitle" idx="1"/>
          </p:nvPr>
        </p:nvSpPr>
        <p:spPr>
          <a:xfrm>
            <a:off x="804788" y="5082381"/>
            <a:ext cx="9416898" cy="484374"/>
          </a:xfrm>
        </p:spPr>
        <p:txBody>
          <a:bodyPr anchor="b">
            <a:normAutofit/>
          </a:bodyPr>
          <a:lstStyle/>
          <a:p>
            <a:pPr algn="l"/>
            <a:r>
              <a:rPr lang="en-US" sz="1800" dirty="0">
                <a:solidFill>
                  <a:srgbClr val="000000"/>
                </a:solidFill>
              </a:rPr>
              <a:t>Saturday May 16, 2026</a:t>
            </a:r>
          </a:p>
          <a:p>
            <a:pPr algn="l"/>
            <a:endParaRPr lang="en-US" sz="1800" dirty="0">
              <a:solidFill>
                <a:srgbClr val="000000"/>
              </a:solidFill>
            </a:endParaRPr>
          </a:p>
        </p:txBody>
      </p:sp>
    </p:spTree>
    <p:extLst>
      <p:ext uri="{BB962C8B-B14F-4D97-AF65-F5344CB8AC3E}">
        <p14:creationId xmlns:p14="http://schemas.microsoft.com/office/powerpoint/2010/main" val="3653777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line chart&#10;&#10;Description automatically generated">
            <a:extLst>
              <a:ext uri="{FF2B5EF4-FFF2-40B4-BE49-F238E27FC236}">
                <a16:creationId xmlns:a16="http://schemas.microsoft.com/office/drawing/2014/main" id="{8F7BBED6-7199-C61A-7F61-6C2C18392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991757"/>
            <a:ext cx="10905066" cy="4089398"/>
          </a:xfrm>
          <a:prstGeom prst="rect">
            <a:avLst/>
          </a:prstGeom>
        </p:spPr>
      </p:pic>
      <p:sp>
        <p:nvSpPr>
          <p:cNvPr id="7" name="TextBox 6">
            <a:extLst>
              <a:ext uri="{FF2B5EF4-FFF2-40B4-BE49-F238E27FC236}">
                <a16:creationId xmlns:a16="http://schemas.microsoft.com/office/drawing/2014/main" id="{C72D1F1B-4562-E6DB-EFC9-06B9D39A7058}"/>
              </a:ext>
            </a:extLst>
          </p:cNvPr>
          <p:cNvSpPr txBox="1"/>
          <p:nvPr/>
        </p:nvSpPr>
        <p:spPr>
          <a:xfrm>
            <a:off x="2571750" y="742950"/>
            <a:ext cx="3260188" cy="369332"/>
          </a:xfrm>
          <a:prstGeom prst="rect">
            <a:avLst/>
          </a:prstGeom>
          <a:noFill/>
        </p:spPr>
        <p:txBody>
          <a:bodyPr wrap="none" rtlCol="0">
            <a:spAutoFit/>
          </a:bodyPr>
          <a:lstStyle/>
          <a:p>
            <a:r>
              <a:rPr lang="en-US" dirty="0"/>
              <a:t>Dirty Turtle</a:t>
            </a:r>
            <a:r>
              <a:rPr lang="en-US" b="1" u="sng" dirty="0"/>
              <a:t> 50k </a:t>
            </a:r>
            <a:r>
              <a:rPr lang="en-US" dirty="0"/>
              <a:t>Elevation Profile</a:t>
            </a:r>
          </a:p>
        </p:txBody>
      </p:sp>
      <p:sp>
        <p:nvSpPr>
          <p:cNvPr id="8" name="Explosion: 14 Points 7">
            <a:extLst>
              <a:ext uri="{FF2B5EF4-FFF2-40B4-BE49-F238E27FC236}">
                <a16:creationId xmlns:a16="http://schemas.microsoft.com/office/drawing/2014/main" id="{7D1FFF64-5833-7BEA-D1D4-2C8BAB85F5F7}"/>
              </a:ext>
            </a:extLst>
          </p:cNvPr>
          <p:cNvSpPr/>
          <p:nvPr/>
        </p:nvSpPr>
        <p:spPr>
          <a:xfrm>
            <a:off x="6096000" y="1112282"/>
            <a:ext cx="2714625" cy="2291952"/>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50k is even more beautiful! </a:t>
            </a:r>
          </a:p>
        </p:txBody>
      </p:sp>
    </p:spTree>
    <p:extLst>
      <p:ext uri="{BB962C8B-B14F-4D97-AF65-F5344CB8AC3E}">
        <p14:creationId xmlns:p14="http://schemas.microsoft.com/office/powerpoint/2010/main" val="2410772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D53EEF-5FB7-4C33-8C8A-ED85A8FAD10A}"/>
              </a:ext>
            </a:extLst>
          </p:cNvPr>
          <p:cNvSpPr/>
          <p:nvPr/>
        </p:nvSpPr>
        <p:spPr>
          <a:xfrm>
            <a:off x="838200" y="557190"/>
            <a:ext cx="10515600" cy="184001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b="1" kern="1200" cap="none" spc="50" dirty="0">
                <a:ln w="0"/>
                <a:solidFill>
                  <a:schemeClr val="tx1"/>
                </a:solidFill>
                <a:effectLst>
                  <a:innerShdw blurRad="63500" dist="50800" dir="13500000">
                    <a:srgbClr val="000000">
                      <a:alpha val="50000"/>
                    </a:srgbClr>
                  </a:innerShdw>
                </a:effectLst>
                <a:latin typeface="+mj-lt"/>
                <a:ea typeface="+mj-ea"/>
                <a:cs typeface="+mj-cs"/>
              </a:rPr>
              <a:t>Course Markings</a:t>
            </a:r>
          </a:p>
        </p:txBody>
      </p:sp>
      <p:pic>
        <p:nvPicPr>
          <p:cNvPr id="3" name="Picture 2">
            <a:extLst>
              <a:ext uri="{FF2B5EF4-FFF2-40B4-BE49-F238E27FC236}">
                <a16:creationId xmlns:a16="http://schemas.microsoft.com/office/drawing/2014/main" id="{144CC85D-1123-4545-9EAB-79DCF00881C3}"/>
              </a:ext>
            </a:extLst>
          </p:cNvPr>
          <p:cNvPicPr>
            <a:picLocks noChangeAspect="1"/>
          </p:cNvPicPr>
          <p:nvPr/>
        </p:nvPicPr>
        <p:blipFill rotWithShape="1">
          <a:blip r:embed="rId2">
            <a:extLst>
              <a:ext uri="{28A0092B-C50C-407E-A947-70E740481C1C}">
                <a14:useLocalDpi xmlns:a14="http://schemas.microsoft.com/office/drawing/2010/main" val="0"/>
              </a:ext>
            </a:extLst>
          </a:blip>
          <a:srcRect l="8558" r="29308" b="2"/>
          <a:stretch/>
        </p:blipFill>
        <p:spPr>
          <a:xfrm>
            <a:off x="182787" y="2558694"/>
            <a:ext cx="2827865" cy="3731891"/>
          </a:xfrm>
          <a:prstGeom prst="rect">
            <a:avLst/>
          </a:prstGeom>
        </p:spPr>
      </p:pic>
      <p:pic>
        <p:nvPicPr>
          <p:cNvPr id="4" name="Picture 3" descr="A picture containing tree, outdoor, grass, ground&#10;&#10;Description automatically generated">
            <a:extLst>
              <a:ext uri="{FF2B5EF4-FFF2-40B4-BE49-F238E27FC236}">
                <a16:creationId xmlns:a16="http://schemas.microsoft.com/office/drawing/2014/main" id="{44DA48A8-4918-2C24-EDC2-A1382F9C5D71}"/>
              </a:ext>
            </a:extLst>
          </p:cNvPr>
          <p:cNvPicPr>
            <a:picLocks noChangeAspect="1"/>
          </p:cNvPicPr>
          <p:nvPr/>
        </p:nvPicPr>
        <p:blipFill rotWithShape="1">
          <a:blip r:embed="rId3">
            <a:extLst>
              <a:ext uri="{28A0092B-C50C-407E-A947-70E740481C1C}">
                <a14:useLocalDpi xmlns:a14="http://schemas.microsoft.com/office/drawing/2010/main" val="0"/>
              </a:ext>
            </a:extLst>
          </a:blip>
          <a:srcRect l="-1541" r="-1791" b="1021"/>
          <a:stretch/>
        </p:blipFill>
        <p:spPr>
          <a:xfrm>
            <a:off x="3180760" y="2558694"/>
            <a:ext cx="2834640" cy="3731891"/>
          </a:xfrm>
          <a:prstGeom prst="rect">
            <a:avLst/>
          </a:prstGeom>
        </p:spPr>
      </p:pic>
      <p:pic>
        <p:nvPicPr>
          <p:cNvPr id="7" name="Picture 6">
            <a:extLst>
              <a:ext uri="{FF2B5EF4-FFF2-40B4-BE49-F238E27FC236}">
                <a16:creationId xmlns:a16="http://schemas.microsoft.com/office/drawing/2014/main" id="{D2A7ECAC-A97D-414D-A848-46972901A26C}"/>
              </a:ext>
            </a:extLst>
          </p:cNvPr>
          <p:cNvPicPr>
            <a:picLocks noChangeAspect="1"/>
          </p:cNvPicPr>
          <p:nvPr/>
        </p:nvPicPr>
        <p:blipFill>
          <a:blip r:embed="rId4">
            <a:extLst>
              <a:ext uri="{28A0092B-C50C-407E-A947-70E740481C1C}">
                <a14:useLocalDpi xmlns:a14="http://schemas.microsoft.com/office/drawing/2010/main" val="0"/>
              </a:ext>
            </a:extLst>
          </a:blip>
          <a:srcRect l="12902" r="12902"/>
          <a:stretch/>
        </p:blipFill>
        <p:spPr>
          <a:xfrm>
            <a:off x="6178733" y="2558694"/>
            <a:ext cx="2827865" cy="3731891"/>
          </a:xfrm>
          <a:prstGeom prst="rect">
            <a:avLst/>
          </a:prstGeom>
        </p:spPr>
      </p:pic>
      <p:pic>
        <p:nvPicPr>
          <p:cNvPr id="9" name="Picture 8" descr="A picture containing text, tree&#10;&#10;Description automatically generated">
            <a:extLst>
              <a:ext uri="{FF2B5EF4-FFF2-40B4-BE49-F238E27FC236}">
                <a16:creationId xmlns:a16="http://schemas.microsoft.com/office/drawing/2014/main" id="{B659BA48-199D-4CF6-8CCB-A2E9B2ABC970}"/>
              </a:ext>
            </a:extLst>
          </p:cNvPr>
          <p:cNvPicPr>
            <a:picLocks/>
          </p:cNvPicPr>
          <p:nvPr/>
        </p:nvPicPr>
        <p:blipFill rotWithShape="1">
          <a:blip r:embed="rId5">
            <a:extLst>
              <a:ext uri="{28A0092B-C50C-407E-A947-70E740481C1C}">
                <a14:useLocalDpi xmlns:a14="http://schemas.microsoft.com/office/drawing/2010/main" val="0"/>
              </a:ext>
            </a:extLst>
          </a:blip>
          <a:srcRect r="1021" b="-2"/>
          <a:stretch/>
        </p:blipFill>
        <p:spPr>
          <a:xfrm rot="5400000">
            <a:off x="8724693" y="3010707"/>
            <a:ext cx="3731891" cy="2827865"/>
          </a:xfrm>
          <a:prstGeom prst="rect">
            <a:avLst/>
          </a:prstGeom>
        </p:spPr>
      </p:pic>
      <p:sp>
        <p:nvSpPr>
          <p:cNvPr id="6" name="TextBox 5">
            <a:extLst>
              <a:ext uri="{FF2B5EF4-FFF2-40B4-BE49-F238E27FC236}">
                <a16:creationId xmlns:a16="http://schemas.microsoft.com/office/drawing/2014/main" id="{766D0EA0-32D0-42DF-BDB9-C431787A2742}"/>
              </a:ext>
            </a:extLst>
          </p:cNvPr>
          <p:cNvSpPr txBox="1"/>
          <p:nvPr/>
        </p:nvSpPr>
        <p:spPr>
          <a:xfrm>
            <a:off x="4100172" y="1991279"/>
            <a:ext cx="7671203" cy="369332"/>
          </a:xfrm>
          <a:prstGeom prst="rect">
            <a:avLst/>
          </a:prstGeom>
          <a:noFill/>
        </p:spPr>
        <p:txBody>
          <a:bodyPr wrap="none" rtlCol="0">
            <a:spAutoFit/>
          </a:bodyPr>
          <a:lstStyle/>
          <a:p>
            <a:r>
              <a:rPr lang="en-US" dirty="0"/>
              <a:t>RED/WHITE/BLUE dragon tails, with yellow direction signs at turns/intersections</a:t>
            </a:r>
          </a:p>
        </p:txBody>
      </p:sp>
    </p:spTree>
    <p:extLst>
      <p:ext uri="{BB962C8B-B14F-4D97-AF65-F5344CB8AC3E}">
        <p14:creationId xmlns:p14="http://schemas.microsoft.com/office/powerpoint/2010/main" val="20903731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7F7181-3E96-4A9D-B4A8-45A3464BD76C}"/>
              </a:ext>
            </a:extLst>
          </p:cNvPr>
          <p:cNvSpPr>
            <a:spLocks noGrp="1"/>
          </p:cNvSpPr>
          <p:nvPr>
            <p:ph type="body" idx="1"/>
          </p:nvPr>
        </p:nvSpPr>
        <p:spPr>
          <a:xfrm>
            <a:off x="559241" y="228600"/>
            <a:ext cx="6760334" cy="6300561"/>
          </a:xfrm>
        </p:spPr>
        <p:txBody>
          <a:bodyPr>
            <a:normAutofit fontScale="92500" lnSpcReduction="10000"/>
          </a:bodyPr>
          <a:lstStyle/>
          <a:p>
            <a:pPr algn="ctr"/>
            <a:r>
              <a:rPr lang="en-US" sz="4000" u="sng" dirty="0"/>
              <a:t>Aid Stations</a:t>
            </a:r>
          </a:p>
          <a:p>
            <a:pPr algn="ctr"/>
            <a:endParaRPr lang="en-US" sz="4000" u="sng" dirty="0"/>
          </a:p>
          <a:p>
            <a:pPr marL="342900" indent="-342900">
              <a:buFont typeface="Arial" panose="020B0604020202020204" pitchFamily="34" charset="0"/>
              <a:buChar char="•"/>
            </a:pPr>
            <a:r>
              <a:rPr lang="en-US" dirty="0"/>
              <a:t>Horse Camp/Start/Finish </a:t>
            </a:r>
            <a:r>
              <a:rPr lang="en-US" sz="1100" dirty="0"/>
              <a:t>Fully Stocked</a:t>
            </a:r>
          </a:p>
          <a:p>
            <a:pPr marL="342900" indent="-342900">
              <a:buFont typeface="Arial" panose="020B0604020202020204" pitchFamily="34" charset="0"/>
              <a:buChar char="•"/>
            </a:pPr>
            <a:r>
              <a:rPr lang="en-US" dirty="0"/>
              <a:t>GM-1 </a:t>
            </a:r>
            <a:r>
              <a:rPr lang="en-US" sz="1100" dirty="0"/>
              <a:t>Fully Stocked</a:t>
            </a:r>
          </a:p>
          <a:p>
            <a:pPr marL="342900" indent="-342900">
              <a:buFont typeface="Arial" panose="020B0604020202020204" pitchFamily="34" charset="0"/>
              <a:buChar char="•"/>
            </a:pPr>
            <a:r>
              <a:rPr lang="en-US" dirty="0"/>
              <a:t>Turtle Rock </a:t>
            </a:r>
            <a:r>
              <a:rPr lang="en-US" sz="1100" dirty="0"/>
              <a:t>Limited aid</a:t>
            </a:r>
            <a:endParaRPr lang="en-US" dirty="0"/>
          </a:p>
          <a:p>
            <a:pPr marL="342900" indent="-342900">
              <a:buFont typeface="Arial" panose="020B0604020202020204" pitchFamily="34" charset="0"/>
              <a:buChar char="•"/>
            </a:pPr>
            <a:r>
              <a:rPr lang="en-US" dirty="0" err="1"/>
              <a:t>Ueland</a:t>
            </a:r>
            <a:r>
              <a:rPr lang="en-US" dirty="0"/>
              <a:t> (50k only) </a:t>
            </a:r>
            <a:r>
              <a:rPr lang="en-US" sz="1100" dirty="0"/>
              <a:t>Fully Stocked</a:t>
            </a:r>
          </a:p>
          <a:p>
            <a:r>
              <a:rPr lang="en-US" dirty="0"/>
              <a:t>   -------------------------------------------------</a:t>
            </a:r>
          </a:p>
          <a:p>
            <a:pPr marL="342900" indent="-342900">
              <a:buFont typeface="Arial" panose="020B0604020202020204" pitchFamily="34" charset="0"/>
              <a:buChar char="•"/>
            </a:pPr>
            <a:r>
              <a:rPr lang="en-US" sz="1800" dirty="0"/>
              <a:t>Distance between aid stations is 2-6 miles. 50k runners have some longer gaps between aid on second loop. </a:t>
            </a:r>
          </a:p>
          <a:p>
            <a:pPr marL="342900" indent="-342900">
              <a:buFont typeface="Arial" panose="020B0604020202020204" pitchFamily="34" charset="0"/>
              <a:buChar char="•"/>
            </a:pPr>
            <a:r>
              <a:rPr lang="en-US" sz="1800" dirty="0"/>
              <a:t>Runners and </a:t>
            </a:r>
            <a:r>
              <a:rPr lang="en-US" sz="1800" dirty="0" err="1"/>
              <a:t>ruckers</a:t>
            </a:r>
            <a:r>
              <a:rPr lang="en-US" sz="1800" dirty="0"/>
              <a:t> must carry 1 liter of water minimum.</a:t>
            </a:r>
          </a:p>
          <a:p>
            <a:pPr marL="342900" indent="-342900">
              <a:buFont typeface="Arial" panose="020B0604020202020204" pitchFamily="34" charset="0"/>
              <a:buChar char="•"/>
            </a:pPr>
            <a:r>
              <a:rPr lang="en-US" sz="1800" dirty="0"/>
              <a:t>Aid station foods will include candy, chips, soda, quesadillas, potatoes, fruit, etc.</a:t>
            </a:r>
          </a:p>
          <a:p>
            <a:pPr marL="342900" indent="-342900">
              <a:buFont typeface="Arial" panose="020B0604020202020204" pitchFamily="34" charset="0"/>
              <a:buChar char="•"/>
            </a:pPr>
            <a:r>
              <a:rPr lang="en-US" sz="1800" dirty="0"/>
              <a:t>Water and electrolyte (</a:t>
            </a:r>
            <a:r>
              <a:rPr lang="en-US" sz="1800" dirty="0" err="1"/>
              <a:t>Skratch</a:t>
            </a:r>
            <a:r>
              <a:rPr lang="en-US" sz="1800" dirty="0"/>
              <a:t>) will be available </a:t>
            </a:r>
          </a:p>
          <a:p>
            <a:pPr marL="342900" indent="-342900">
              <a:buFont typeface="Arial" panose="020B0604020202020204" pitchFamily="34" charset="0"/>
              <a:buChar char="•"/>
            </a:pPr>
            <a:r>
              <a:rPr lang="en-US" sz="1800" dirty="0"/>
              <a:t>If you have a reusable cup from prior races, bring it for fireball shots! </a:t>
            </a:r>
            <a:r>
              <a:rPr lang="en-US" sz="1800" dirty="0">
                <a:sym typeface="Wingdings" panose="05000000000000000000" pitchFamily="2" charset="2"/>
              </a:rPr>
              <a:t> </a:t>
            </a:r>
            <a:r>
              <a:rPr lang="en-US" sz="1800" dirty="0"/>
              <a:t> </a:t>
            </a:r>
            <a:endParaRPr lang="en-US" sz="1800" dirty="0">
              <a:sym typeface="Wingdings" panose="05000000000000000000" pitchFamily="2" charset="2"/>
            </a:endParaRPr>
          </a:p>
          <a:p>
            <a:pPr marL="342900" indent="-342900">
              <a:buFont typeface="Arial" panose="020B0604020202020204" pitchFamily="34" charset="0"/>
              <a:buChar char="•"/>
            </a:pPr>
            <a:r>
              <a:rPr lang="en-US" sz="1800" dirty="0">
                <a:highlight>
                  <a:srgbClr val="FFFF00"/>
                </a:highlight>
                <a:sym typeface="Wingdings" panose="05000000000000000000" pitchFamily="2" charset="2"/>
              </a:rPr>
              <a:t>**IMPORTANT:   Every runner MUST check in at aid stations before leaving   **</a:t>
            </a:r>
          </a:p>
        </p:txBody>
      </p:sp>
      <p:pic>
        <p:nvPicPr>
          <p:cNvPr id="12" name="Picture 11" descr="A table full of food&#10;&#10;Description automatically generated with low confidence">
            <a:extLst>
              <a:ext uri="{FF2B5EF4-FFF2-40B4-BE49-F238E27FC236}">
                <a16:creationId xmlns:a16="http://schemas.microsoft.com/office/drawing/2014/main" id="{960B02EC-8748-4E9B-8379-0981E684E69E}"/>
              </a:ext>
            </a:extLst>
          </p:cNvPr>
          <p:cNvPicPr>
            <a:picLocks noChangeAspect="1"/>
          </p:cNvPicPr>
          <p:nvPr/>
        </p:nvPicPr>
        <p:blipFill rotWithShape="1">
          <a:blip r:embed="rId2">
            <a:extLst>
              <a:ext uri="{28A0092B-C50C-407E-A947-70E740481C1C}">
                <a14:useLocalDpi xmlns:a14="http://schemas.microsoft.com/office/drawing/2010/main" val="0"/>
              </a:ext>
            </a:extLst>
          </a:blip>
          <a:srcRect t="9234" b="1876"/>
          <a:stretch/>
        </p:blipFill>
        <p:spPr>
          <a:xfrm>
            <a:off x="6446604" y="640238"/>
            <a:ext cx="4240446" cy="2748407"/>
          </a:xfrm>
          <a:prstGeom prst="rect">
            <a:avLst/>
          </a:prstGeom>
        </p:spPr>
      </p:pic>
      <p:pic>
        <p:nvPicPr>
          <p:cNvPr id="6" name="Content Placeholder 5" descr="A picture containing person&#10;&#10;Description automatically generated">
            <a:extLst>
              <a:ext uri="{FF2B5EF4-FFF2-40B4-BE49-F238E27FC236}">
                <a16:creationId xmlns:a16="http://schemas.microsoft.com/office/drawing/2014/main" id="{AB819843-2947-A737-A916-E0CB4C89736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9321211" y="3133941"/>
            <a:ext cx="3276601" cy="2457451"/>
          </a:xfrm>
        </p:spPr>
      </p:pic>
      <p:pic>
        <p:nvPicPr>
          <p:cNvPr id="5" name="Picture 4">
            <a:extLst>
              <a:ext uri="{FF2B5EF4-FFF2-40B4-BE49-F238E27FC236}">
                <a16:creationId xmlns:a16="http://schemas.microsoft.com/office/drawing/2014/main" id="{6C3DB67A-B4A1-4B91-38A1-154382623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011" y="6073617"/>
            <a:ext cx="3355258" cy="729769"/>
          </a:xfrm>
          <a:prstGeom prst="rect">
            <a:avLst/>
          </a:prstGeom>
        </p:spPr>
      </p:pic>
    </p:spTree>
    <p:extLst>
      <p:ext uri="{BB962C8B-B14F-4D97-AF65-F5344CB8AC3E}">
        <p14:creationId xmlns:p14="http://schemas.microsoft.com/office/powerpoint/2010/main" val="2499014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6">
            <a:extLst>
              <a:ext uri="{FF2B5EF4-FFF2-40B4-BE49-F238E27FC236}">
                <a16:creationId xmlns:a16="http://schemas.microsoft.com/office/drawing/2014/main" id="{45352925-4751-4F5E-B434-C1C0CE917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28B0C87-106B-4BC6-B780-21399D381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10;&#10;Description automatically generated">
            <a:extLst>
              <a:ext uri="{FF2B5EF4-FFF2-40B4-BE49-F238E27FC236}">
                <a16:creationId xmlns:a16="http://schemas.microsoft.com/office/drawing/2014/main" id="{889C3B80-921C-7E73-8C4D-0429EC84A81A}"/>
              </a:ext>
            </a:extLst>
          </p:cNvPr>
          <p:cNvPicPr>
            <a:picLocks noChangeAspect="1"/>
          </p:cNvPicPr>
          <p:nvPr/>
        </p:nvPicPr>
        <p:blipFill rotWithShape="1">
          <a:blip r:embed="rId2">
            <a:alphaModFix amt="75000"/>
            <a:extLst>
              <a:ext uri="{28A0092B-C50C-407E-A947-70E740481C1C}">
                <a14:useLocalDpi xmlns:a14="http://schemas.microsoft.com/office/drawing/2010/main" val="0"/>
              </a:ext>
            </a:extLst>
          </a:blip>
          <a:srcRect l="2063" r="13562"/>
          <a:stretch/>
        </p:blipFill>
        <p:spPr>
          <a:xfrm rot="5400000">
            <a:off x="-381000" y="381000"/>
            <a:ext cx="6858000" cy="6096000"/>
          </a:xfrm>
          <a:prstGeom prst="rect">
            <a:avLst/>
          </a:prstGeom>
        </p:spPr>
      </p:pic>
      <p:pic>
        <p:nvPicPr>
          <p:cNvPr id="8" name="Picture 7" descr="A picture containing tree, outdoor, person&#10;&#10;Description automatically generated">
            <a:extLst>
              <a:ext uri="{FF2B5EF4-FFF2-40B4-BE49-F238E27FC236}">
                <a16:creationId xmlns:a16="http://schemas.microsoft.com/office/drawing/2014/main" id="{B41C1A10-B32F-665B-E920-BC7352DF30AE}"/>
              </a:ext>
            </a:extLst>
          </p:cNvPr>
          <p:cNvPicPr>
            <a:picLocks noChangeAspect="1"/>
          </p:cNvPicPr>
          <p:nvPr/>
        </p:nvPicPr>
        <p:blipFill rotWithShape="1">
          <a:blip r:embed="rId3">
            <a:alphaModFix amt="75000"/>
            <a:extLst>
              <a:ext uri="{28A0092B-C50C-407E-A947-70E740481C1C}">
                <a14:useLocalDpi xmlns:a14="http://schemas.microsoft.com/office/drawing/2010/main" val="0"/>
              </a:ext>
            </a:extLst>
          </a:blip>
          <a:srcRect t="2926" b="12699"/>
          <a:stretch/>
        </p:blipFill>
        <p:spPr>
          <a:xfrm>
            <a:off x="6094180" y="10"/>
            <a:ext cx="6096000" cy="6857990"/>
          </a:xfrm>
          <a:prstGeom prst="rect">
            <a:avLst/>
          </a:prstGeom>
        </p:spPr>
      </p:pic>
      <p:sp>
        <p:nvSpPr>
          <p:cNvPr id="2" name="Title 1">
            <a:extLst>
              <a:ext uri="{FF2B5EF4-FFF2-40B4-BE49-F238E27FC236}">
                <a16:creationId xmlns:a16="http://schemas.microsoft.com/office/drawing/2014/main" id="{3A6098AE-70DA-4153-8D2B-D37D8409E4D0}"/>
              </a:ext>
            </a:extLst>
          </p:cNvPr>
          <p:cNvSpPr>
            <a:spLocks noGrp="1"/>
          </p:cNvSpPr>
          <p:nvPr>
            <p:ph type="title"/>
          </p:nvPr>
        </p:nvSpPr>
        <p:spPr>
          <a:xfrm>
            <a:off x="714375" y="496539"/>
            <a:ext cx="10515600" cy="5571899"/>
          </a:xfrm>
          <a:solidFill>
            <a:schemeClr val="bg1">
              <a:alpha val="49000"/>
            </a:schemeClr>
          </a:solidFill>
        </p:spPr>
        <p:txBody>
          <a:bodyPr vert="horz" lIns="91440" tIns="45720" rIns="91440" bIns="45720" rtlCol="0" anchor="ctr">
            <a:normAutofit/>
          </a:bodyPr>
          <a:lstStyle/>
          <a:p>
            <a:pPr algn="ctr"/>
            <a:r>
              <a:rPr lang="en-US" sz="3300" b="1" u="sng" kern="1200" dirty="0">
                <a:solidFill>
                  <a:srgbClr val="FFFFFF"/>
                </a:solidFill>
                <a:latin typeface="+mj-lt"/>
                <a:ea typeface="+mj-ea"/>
                <a:cs typeface="+mj-cs"/>
              </a:rPr>
              <a:t>Aid Stations (</a:t>
            </a:r>
            <a:r>
              <a:rPr lang="en-US" sz="3300" b="1" u="sng" kern="1200" dirty="0" err="1">
                <a:solidFill>
                  <a:srgbClr val="FFFFFF"/>
                </a:solidFill>
                <a:latin typeface="+mj-lt"/>
                <a:ea typeface="+mj-ea"/>
                <a:cs typeface="+mj-cs"/>
              </a:rPr>
              <a:t>cont</a:t>
            </a:r>
            <a:r>
              <a:rPr lang="en-US" sz="3300" b="1" u="sng" kern="1200" dirty="0">
                <a:solidFill>
                  <a:srgbClr val="FFFFFF"/>
                </a:solidFill>
                <a:latin typeface="+mj-lt"/>
                <a:ea typeface="+mj-ea"/>
                <a:cs typeface="+mj-cs"/>
              </a:rPr>
              <a:t>). </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Start</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3 – Horse camp</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8.9 – GM1</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12.5 – Turtle Rock</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13.5 – GM1</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15.5 – Horse camp</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23ish – Ueland</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28ish – Turtle Rock</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Mile 30ish – GM1</a:t>
            </a: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Somewhere after mile 31, depending on your watch…Finish </a:t>
            </a:r>
            <a:br>
              <a:rPr lang="en-US" sz="3300" kern="1200" dirty="0">
                <a:solidFill>
                  <a:srgbClr val="FFFFFF"/>
                </a:solidFill>
                <a:latin typeface="+mj-lt"/>
                <a:ea typeface="+mj-ea"/>
                <a:cs typeface="+mj-cs"/>
              </a:rPr>
            </a:br>
            <a:endParaRPr lang="en-US" sz="3300" kern="1200" dirty="0">
              <a:solidFill>
                <a:srgbClr val="FFFFFF"/>
              </a:solidFill>
              <a:latin typeface="+mj-lt"/>
              <a:ea typeface="+mj-ea"/>
              <a:cs typeface="+mj-cs"/>
            </a:endParaRPr>
          </a:p>
        </p:txBody>
      </p:sp>
    </p:spTree>
    <p:extLst>
      <p:ext uri="{BB962C8B-B14F-4D97-AF65-F5344CB8AC3E}">
        <p14:creationId xmlns:p14="http://schemas.microsoft.com/office/powerpoint/2010/main" val="373137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Arc 1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7740FF8-2F52-722A-E6E9-CFA2EAE1AFA7}"/>
              </a:ext>
            </a:extLst>
          </p:cNvPr>
          <p:cNvSpPr txBox="1"/>
          <p:nvPr/>
        </p:nvSpPr>
        <p:spPr>
          <a:xfrm>
            <a:off x="5894962" y="479493"/>
            <a:ext cx="545883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tx1"/>
                </a:solidFill>
                <a:latin typeface="+mj-lt"/>
                <a:ea typeface="+mj-ea"/>
                <a:cs typeface="+mj-cs"/>
              </a:rPr>
              <a:t>Safety</a:t>
            </a:r>
          </a:p>
        </p:txBody>
      </p:sp>
      <p:sp>
        <p:nvSpPr>
          <p:cNvPr id="17" name="Freeform: Shape 1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yellow sign with a turtle crossing sign&#10;&#10;Description automatically generated">
            <a:extLst>
              <a:ext uri="{FF2B5EF4-FFF2-40B4-BE49-F238E27FC236}">
                <a16:creationId xmlns:a16="http://schemas.microsoft.com/office/drawing/2014/main" id="{D2012EC8-DB63-96DD-9E54-DF8B3DB8D5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246" y="511293"/>
            <a:ext cx="4249252"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TextBox 2">
            <a:extLst>
              <a:ext uri="{FF2B5EF4-FFF2-40B4-BE49-F238E27FC236}">
                <a16:creationId xmlns:a16="http://schemas.microsoft.com/office/drawing/2014/main" id="{055D0BAA-A71A-42C0-AB78-22ABF883A6B5}"/>
              </a:ext>
            </a:extLst>
          </p:cNvPr>
          <p:cNvSpPr txBox="1"/>
          <p:nvPr/>
        </p:nvSpPr>
        <p:spPr>
          <a:xfrm>
            <a:off x="5894961" y="1535186"/>
            <a:ext cx="5883181" cy="5083728"/>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dirty="0"/>
              <a:t>Course safety: This is not a “closed” course, there is a short section of the course ON the road to horse camp.  </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All runners/</a:t>
            </a:r>
            <a:r>
              <a:rPr lang="en-US" dirty="0" err="1"/>
              <a:t>ruckers</a:t>
            </a:r>
            <a:r>
              <a:rPr lang="en-US" dirty="0"/>
              <a:t> are required to carry their own hydration and spare food. </a:t>
            </a:r>
            <a:r>
              <a:rPr lang="en-US" dirty="0">
                <a:highlight>
                  <a:srgbClr val="FFFF00"/>
                </a:highlight>
              </a:rPr>
              <a:t>We require all to carry 1L of water minimum</a:t>
            </a:r>
            <a:r>
              <a:rPr lang="en-US" dirty="0"/>
              <a:t>. This is NOT a road race --- it may take you an hour or longer in between aid stations. </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If  you have medical concerns, or if another runner has injured themselves, please notify aid station staff.  </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highlight>
                  <a:srgbClr val="FFFF00"/>
                </a:highlight>
              </a:rPr>
              <a:t>For any medical emergency, first call 911, then notify Gretchen (619) 750-1443.  Please save this number to your phone, or take a screen shot of this to have on hand.</a:t>
            </a:r>
          </a:p>
          <a:p>
            <a:pPr marL="285750" indent="-228600">
              <a:lnSpc>
                <a:spcPct val="90000"/>
              </a:lnSpc>
              <a:spcAft>
                <a:spcPts val="600"/>
              </a:spcAft>
              <a:buFont typeface="Arial" panose="020B0604020202020204" pitchFamily="34" charset="0"/>
              <a:buChar char="•"/>
            </a:pPr>
            <a:endParaRPr lang="en-US" dirty="0"/>
          </a:p>
          <a:p>
            <a:pPr marL="285750" indent="-228600">
              <a:lnSpc>
                <a:spcPct val="90000"/>
              </a:lnSpc>
              <a:spcAft>
                <a:spcPts val="600"/>
              </a:spcAft>
              <a:buFont typeface="Arial" panose="020B0604020202020204" pitchFamily="34" charset="0"/>
              <a:buChar char="•"/>
            </a:pPr>
            <a:r>
              <a:rPr lang="en-US" dirty="0"/>
              <a:t>We have medical kits at several aid stations to patch up your boo-boos as well. </a:t>
            </a:r>
          </a:p>
          <a:p>
            <a:pPr marL="285750" indent="-2286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3221824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01DBD38-2AC6-B04E-7F06-EEAAEE766A44}"/>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CEC9E3-DC4C-624E-A655-5492EC53254E}"/>
              </a:ext>
            </a:extLst>
          </p:cNvPr>
          <p:cNvSpPr>
            <a:spLocks noGrp="1"/>
          </p:cNvSpPr>
          <p:nvPr>
            <p:ph type="title"/>
          </p:nvPr>
        </p:nvSpPr>
        <p:spPr>
          <a:xfrm>
            <a:off x="8062655" y="339958"/>
            <a:ext cx="3822189" cy="1899912"/>
          </a:xfrm>
        </p:spPr>
        <p:txBody>
          <a:bodyPr>
            <a:normAutofit/>
          </a:bodyPr>
          <a:lstStyle/>
          <a:p>
            <a:r>
              <a:rPr lang="en-US" sz="4000" dirty="0"/>
              <a:t>Trail Etiquette</a:t>
            </a:r>
          </a:p>
        </p:txBody>
      </p:sp>
      <p:sp>
        <p:nvSpPr>
          <p:cNvPr id="3" name="Content Placeholder 2">
            <a:extLst>
              <a:ext uri="{FF2B5EF4-FFF2-40B4-BE49-F238E27FC236}">
                <a16:creationId xmlns:a16="http://schemas.microsoft.com/office/drawing/2014/main" id="{B0B60033-96CE-E48F-8CD9-B106E9446E54}"/>
              </a:ext>
            </a:extLst>
          </p:cNvPr>
          <p:cNvSpPr>
            <a:spLocks noGrp="1"/>
          </p:cNvSpPr>
          <p:nvPr>
            <p:ph idx="1"/>
          </p:nvPr>
        </p:nvSpPr>
        <p:spPr>
          <a:xfrm>
            <a:off x="7758548" y="1744910"/>
            <a:ext cx="3822189" cy="4865615"/>
          </a:xfrm>
        </p:spPr>
        <p:txBody>
          <a:bodyPr>
            <a:normAutofit/>
          </a:bodyPr>
          <a:lstStyle/>
          <a:p>
            <a:r>
              <a:rPr lang="en-US" sz="1700" b="0" i="0" dirty="0">
                <a:effectLst/>
                <a:latin typeface="Lato" panose="020F0502020204030203" pitchFamily="34" charset="0"/>
              </a:rPr>
              <a:t>Please be courteous of other trail users, other runners, and volunteers. If you come across other hikers or trail users, please alert them of your presence and give them a chance to move over for you to pass. Please yield to faster runners when feasible. </a:t>
            </a:r>
            <a:r>
              <a:rPr lang="en-US" sz="1700" dirty="0">
                <a:latin typeface="Lato" panose="020F0502020204030203" pitchFamily="34" charset="0"/>
              </a:rPr>
              <a:t> Pushing or injuring other runners will result in you being disqualified. Please treat our running family with respect. &lt;3 </a:t>
            </a:r>
            <a:endParaRPr lang="en-US" sz="1700" b="0" i="0" dirty="0">
              <a:effectLst/>
              <a:latin typeface="Lato" panose="020F0502020204030203" pitchFamily="34" charset="0"/>
            </a:endParaRPr>
          </a:p>
          <a:p>
            <a:pPr marL="0" indent="0" algn="ctr">
              <a:buNone/>
            </a:pPr>
            <a:br>
              <a:rPr lang="en-US" sz="1700" b="0" i="0" dirty="0">
                <a:effectLst/>
                <a:latin typeface="Lato" panose="020F0502020204030203" pitchFamily="34" charset="0"/>
              </a:rPr>
            </a:br>
            <a:r>
              <a:rPr lang="en-US" sz="1700" b="1" i="0" dirty="0">
                <a:effectLst/>
                <a:latin typeface="Lato" panose="020F0502020204030203" pitchFamily="34" charset="0"/>
              </a:rPr>
              <a:t>One Ear Bud Only: </a:t>
            </a:r>
            <a:endParaRPr lang="en-US" sz="1700" b="0" i="0" dirty="0">
              <a:effectLst/>
              <a:latin typeface="Lato" panose="020F0502020204030203" pitchFamily="34" charset="0"/>
            </a:endParaRPr>
          </a:p>
          <a:p>
            <a:r>
              <a:rPr lang="en-US" sz="1700" b="0" i="0" dirty="0">
                <a:effectLst/>
                <a:latin typeface="Lato" panose="020F0502020204030203" pitchFamily="34" charset="0"/>
              </a:rPr>
              <a:t>If you must wear headphones, they may only be in one ear, and the volume must be low enough that you can hear others around you. </a:t>
            </a:r>
          </a:p>
          <a:p>
            <a:endParaRPr lang="en-US" sz="1700" dirty="0"/>
          </a:p>
        </p:txBody>
      </p:sp>
    </p:spTree>
    <p:extLst>
      <p:ext uri="{BB962C8B-B14F-4D97-AF65-F5344CB8AC3E}">
        <p14:creationId xmlns:p14="http://schemas.microsoft.com/office/powerpoint/2010/main" val="3593619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D89B812-277A-F5E5-EFC0-3DEE096C8D74}"/>
              </a:ext>
            </a:extLst>
          </p:cNvPr>
          <p:cNvSpPr txBox="1"/>
          <p:nvPr/>
        </p:nvSpPr>
        <p:spPr>
          <a:xfrm>
            <a:off x="589560" y="856180"/>
            <a:ext cx="4560584" cy="112806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latin typeface="+mj-lt"/>
                <a:ea typeface="+mj-ea"/>
                <a:cs typeface="+mj-cs"/>
              </a:rPr>
              <a:t>Post Race Grub!</a:t>
            </a:r>
          </a:p>
        </p:txBody>
      </p:sp>
      <p:grpSp>
        <p:nvGrpSpPr>
          <p:cNvPr id="45" name="Group 4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6" name="Rectangle 4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2B11A42-C6D9-4E8B-999C-9C186E9F7057}"/>
              </a:ext>
            </a:extLst>
          </p:cNvPr>
          <p:cNvSpPr txBox="1"/>
          <p:nvPr/>
        </p:nvSpPr>
        <p:spPr>
          <a:xfrm>
            <a:off x="590719" y="2569437"/>
            <a:ext cx="4559425" cy="3836491"/>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2000" b="1" dirty="0"/>
              <a:t>Our post race food truck is Taqueria Jessica! </a:t>
            </a:r>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r>
              <a:rPr lang="en-US" dirty="0"/>
              <a:t>They will be serving burritos – with several options for your protein. Vegetarian options available. </a:t>
            </a:r>
          </a:p>
          <a:p>
            <a:pPr indent="-228600">
              <a:lnSpc>
                <a:spcPct val="90000"/>
              </a:lnSpc>
              <a:spcAft>
                <a:spcPts val="600"/>
              </a:spcAft>
              <a:buFont typeface="Arial" panose="020B0604020202020204" pitchFamily="34" charset="0"/>
              <a:buChar char="•"/>
            </a:pPr>
            <a:endParaRPr lang="en-US" dirty="0"/>
          </a:p>
          <a:p>
            <a:pPr indent="-228600">
              <a:lnSpc>
                <a:spcPct val="90000"/>
              </a:lnSpc>
              <a:spcAft>
                <a:spcPts val="600"/>
              </a:spcAft>
              <a:buFont typeface="Arial" panose="020B0604020202020204" pitchFamily="34" charset="0"/>
              <a:buChar char="•"/>
            </a:pPr>
            <a:r>
              <a:rPr lang="en-US" dirty="0"/>
              <a:t>Our post race food for runners has been paid for (one meal each), so please stop and grab a bite after you finish the race! </a:t>
            </a:r>
            <a:r>
              <a:rPr lang="en-US" b="1" dirty="0">
                <a:highlight>
                  <a:srgbClr val="FFFF00"/>
                </a:highlight>
              </a:rPr>
              <a:t>Your bib will get you the free meal, so make sure to show it to them! </a:t>
            </a:r>
          </a:p>
          <a:p>
            <a:pPr>
              <a:lnSpc>
                <a:spcPct val="90000"/>
              </a:lnSpc>
              <a:spcAft>
                <a:spcPts val="600"/>
              </a:spcAft>
            </a:pPr>
            <a:endParaRPr lang="en-US" dirty="0"/>
          </a:p>
          <a:p>
            <a:pPr indent="-228600">
              <a:lnSpc>
                <a:spcPct val="90000"/>
              </a:lnSpc>
              <a:spcAft>
                <a:spcPts val="600"/>
              </a:spcAft>
              <a:buFont typeface="Arial" panose="020B0604020202020204" pitchFamily="34" charset="0"/>
              <a:buChar char="•"/>
            </a:pPr>
            <a:r>
              <a:rPr lang="en-US" dirty="0"/>
              <a:t>The food truck will be open for your family and friends to buy from as well!</a:t>
            </a:r>
          </a:p>
        </p:txBody>
      </p:sp>
      <p:sp>
        <p:nvSpPr>
          <p:cNvPr id="51" name="Rectangle 5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C17966F-290B-A2BD-EB0D-8735DC956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596" y="633857"/>
            <a:ext cx="5185794" cy="5676233"/>
          </a:xfrm>
          <a:prstGeom prst="rect">
            <a:avLst/>
          </a:prstGeom>
        </p:spPr>
      </p:pic>
    </p:spTree>
    <p:extLst>
      <p:ext uri="{BB962C8B-B14F-4D97-AF65-F5344CB8AC3E}">
        <p14:creationId xmlns:p14="http://schemas.microsoft.com/office/powerpoint/2010/main" val="3273193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E4B7BD0-66D4-FC48-5929-4A2E7C411C43}"/>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a:t>Post race massage for your sore muscles will be available when you finish – big thank you to Trailblazer Sports Massage!</a:t>
            </a:r>
          </a:p>
        </p:txBody>
      </p:sp>
      <p:pic>
        <p:nvPicPr>
          <p:cNvPr id="3" name="Picture 2">
            <a:extLst>
              <a:ext uri="{FF2B5EF4-FFF2-40B4-BE49-F238E27FC236}">
                <a16:creationId xmlns:a16="http://schemas.microsoft.com/office/drawing/2014/main" id="{322015B2-3E78-E68D-AF74-F46C13839881}"/>
              </a:ext>
            </a:extLst>
          </p:cNvPr>
          <p:cNvPicPr>
            <a:picLocks noChangeAspect="1"/>
          </p:cNvPicPr>
          <p:nvPr/>
        </p:nvPicPr>
        <p:blipFill>
          <a:blip r:embed="rId2">
            <a:extLst>
              <a:ext uri="{28A0092B-C50C-407E-A947-70E740481C1C}">
                <a14:useLocalDpi xmlns:a14="http://schemas.microsoft.com/office/drawing/2010/main" val="0"/>
              </a:ext>
            </a:extLst>
          </a:blip>
          <a:srcRect l="9007" r="1576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79695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04BB372-A4F7-477F-8CDC-CB4527C31F12}"/>
              </a:ext>
            </a:extLst>
          </p:cNvPr>
          <p:cNvSpPr/>
          <p:nvPr/>
        </p:nvSpPr>
        <p:spPr>
          <a:xfrm>
            <a:off x="6367461" y="728664"/>
            <a:ext cx="4984813" cy="3157080"/>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200" b="1" cap="none" spc="0">
                <a:ln w="6600">
                  <a:solidFill>
                    <a:schemeClr val="accent2"/>
                  </a:solidFill>
                  <a:prstDash val="solid"/>
                </a:ln>
                <a:effectLst>
                  <a:outerShdw dist="38100" dir="2700000" algn="tl" rotWithShape="0">
                    <a:schemeClr val="accent2"/>
                  </a:outerShdw>
                </a:effectLst>
                <a:latin typeface="+mj-lt"/>
                <a:ea typeface="+mj-ea"/>
                <a:cs typeface="+mj-cs"/>
              </a:rPr>
              <a:t>See you SOON!!!</a:t>
            </a:r>
          </a:p>
        </p:txBody>
      </p:sp>
      <p:pic>
        <p:nvPicPr>
          <p:cNvPr id="3" name="Picture 2">
            <a:extLst>
              <a:ext uri="{FF2B5EF4-FFF2-40B4-BE49-F238E27FC236}">
                <a16:creationId xmlns:a16="http://schemas.microsoft.com/office/drawing/2014/main" id="{D144C7CB-6A31-481E-A7A7-0E2C7D00E469}"/>
              </a:ext>
            </a:extLst>
          </p:cNvPr>
          <p:cNvPicPr>
            <a:picLocks noChangeAspect="1"/>
          </p:cNvPicPr>
          <p:nvPr/>
        </p:nvPicPr>
        <p:blipFill>
          <a:blip r:embed="rId2">
            <a:extLst>
              <a:ext uri="{28A0092B-C50C-407E-A947-70E740481C1C}">
                <a14:useLocalDpi xmlns:a14="http://schemas.microsoft.com/office/drawing/2010/main" val="0"/>
              </a:ext>
            </a:extLst>
          </a:blip>
          <a:srcRect l="7177" r="7175" b="-2"/>
          <a:stretch>
            <a:fillRect/>
          </a:stretch>
        </p:blipFill>
        <p:spPr>
          <a:xfrm rot="5400000">
            <a:off x="-426243" y="426244"/>
            <a:ext cx="6858000" cy="6005512"/>
          </a:xfrm>
          <a:prstGeom prst="rect">
            <a:avLst/>
          </a:prstGeom>
        </p:spPr>
      </p:pic>
    </p:spTree>
    <p:extLst>
      <p:ext uri="{BB962C8B-B14F-4D97-AF65-F5344CB8AC3E}">
        <p14:creationId xmlns:p14="http://schemas.microsoft.com/office/powerpoint/2010/main" val="1306311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5BA40-D71D-7ED7-A671-805AC5C28496}"/>
              </a:ext>
            </a:extLst>
          </p:cNvPr>
          <p:cNvSpPr>
            <a:spLocks noGrp="1"/>
          </p:cNvSpPr>
          <p:nvPr>
            <p:ph type="title"/>
          </p:nvPr>
        </p:nvSpPr>
        <p:spPr>
          <a:xfrm>
            <a:off x="4128368" y="4921823"/>
            <a:ext cx="4937937" cy="1147150"/>
          </a:xfrm>
        </p:spPr>
        <p:txBody>
          <a:bodyPr vert="horz" lIns="91440" tIns="45720" rIns="91440" bIns="45720" rtlCol="0" anchor="t">
            <a:normAutofit/>
          </a:bodyPr>
          <a:lstStyle/>
          <a:p>
            <a:r>
              <a:rPr lang="en-US" sz="3700" kern="1200">
                <a:solidFill>
                  <a:schemeClr val="tx1"/>
                </a:solidFill>
                <a:latin typeface="+mj-lt"/>
                <a:ea typeface="+mj-ea"/>
                <a:cs typeface="+mj-cs"/>
              </a:rPr>
              <a:t>Thank you to our sponsors!</a:t>
            </a:r>
          </a:p>
        </p:txBody>
      </p:sp>
      <p:sp>
        <p:nvSpPr>
          <p:cNvPr id="83" name="Oval 82">
            <a:extLst>
              <a:ext uri="{FF2B5EF4-FFF2-40B4-BE49-F238E27FC236}">
                <a16:creationId xmlns:a16="http://schemas.microsoft.com/office/drawing/2014/main" id="{C20267F5-D4E6-477A-A590-81F2ABD1B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5109" y="2382976"/>
            <a:ext cx="1920240" cy="19202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DB6FE6A8-3E05-4C40-9190-B19BFD5244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4"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 name="Freeform: Shape 103">
            <a:extLst>
              <a:ext uri="{FF2B5EF4-FFF2-40B4-BE49-F238E27FC236}">
                <a16:creationId xmlns:a16="http://schemas.microsoft.com/office/drawing/2014/main" id="{38315451-BA4E-4F56-BA8A-9CCCA5A0D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Freeform: Shape 105">
            <a:extLst>
              <a:ext uri="{FF2B5EF4-FFF2-40B4-BE49-F238E27FC236}">
                <a16:creationId xmlns:a16="http://schemas.microsoft.com/office/drawing/2014/main" id="{5665E03E-3504-4366-BFC7-0CDEDC6370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9701" y="2547568"/>
            <a:ext cx="1591056" cy="1591056"/>
          </a:xfrm>
          <a:custGeom>
            <a:avLst/>
            <a:gdLst>
              <a:gd name="connsiteX0" fmla="*/ 795528 w 1591056"/>
              <a:gd name="connsiteY0" fmla="*/ 0 h 1591056"/>
              <a:gd name="connsiteX1" fmla="*/ 1591056 w 1591056"/>
              <a:gd name="connsiteY1" fmla="*/ 795528 h 1591056"/>
              <a:gd name="connsiteX2" fmla="*/ 795528 w 1591056"/>
              <a:gd name="connsiteY2" fmla="*/ 1591056 h 1591056"/>
              <a:gd name="connsiteX3" fmla="*/ 0 w 1591056"/>
              <a:gd name="connsiteY3" fmla="*/ 795528 h 1591056"/>
              <a:gd name="connsiteX4" fmla="*/ 795528 w 1591056"/>
              <a:gd name="connsiteY4" fmla="*/ 0 h 15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7" name="Oval 10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29207" y="303879"/>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9A95DA0-8F7C-4AB7-B890-22075705D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799" y="468471"/>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9" name="Picture 58" descr="A black and white sign with white text&#10;&#10;Description automatically generated">
            <a:extLst>
              <a:ext uri="{FF2B5EF4-FFF2-40B4-BE49-F238E27FC236}">
                <a16:creationId xmlns:a16="http://schemas.microsoft.com/office/drawing/2014/main" id="{F66A5B68-D8AB-2672-5BD0-051E9994D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4041" y="83929"/>
            <a:ext cx="1778697" cy="1778697"/>
          </a:xfrm>
          <a:prstGeom prst="rect">
            <a:avLst/>
          </a:prstGeom>
        </p:spPr>
      </p:pic>
      <p:sp>
        <p:nvSpPr>
          <p:cNvPr id="99" name="Freeform: Shape 9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2193FF3-0731-4CB1-A0ED-1F3321A42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8" name="Picture 77" descr="A black and white logo&#10;&#10;Description automatically generated">
            <a:extLst>
              <a:ext uri="{FF2B5EF4-FFF2-40B4-BE49-F238E27FC236}">
                <a16:creationId xmlns:a16="http://schemas.microsoft.com/office/drawing/2014/main" id="{432A995D-581A-4C88-EABA-BA5711A9E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404" y="130346"/>
            <a:ext cx="2360043" cy="2572683"/>
          </a:xfrm>
          <a:prstGeom prst="rect">
            <a:avLst/>
          </a:prstGeom>
        </p:spPr>
      </p:pic>
      <p:sp>
        <p:nvSpPr>
          <p:cNvPr id="103" name="Freeform: Shape 10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A1CCC4E2-0E38-41AA-A1C5-DBB034387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8"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0136B8D8-63EF-1648-A401-C7D709C3A21B}"/>
              </a:ext>
            </a:extLst>
          </p:cNvPr>
          <p:cNvPicPr>
            <a:picLocks noChangeAspect="1"/>
          </p:cNvPicPr>
          <p:nvPr/>
        </p:nvPicPr>
        <p:blipFill>
          <a:blip r:embed="rId4"/>
          <a:stretch>
            <a:fillRect/>
          </a:stretch>
        </p:blipFill>
        <p:spPr>
          <a:xfrm>
            <a:off x="3973910" y="2802405"/>
            <a:ext cx="1142638" cy="1142638"/>
          </a:xfrm>
          <a:prstGeom prst="rect">
            <a:avLst/>
          </a:prstGeom>
        </p:spPr>
      </p:pic>
      <p:pic>
        <p:nvPicPr>
          <p:cNvPr id="14" name="Picture 13" descr="A green turtle with a rocket in the back&#10;&#10;AI-generated content may be incorrect.">
            <a:extLst>
              <a:ext uri="{FF2B5EF4-FFF2-40B4-BE49-F238E27FC236}">
                <a16:creationId xmlns:a16="http://schemas.microsoft.com/office/drawing/2014/main" id="{045F36E6-DB7A-86CA-8816-57B3DB3D5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1426" y="4573165"/>
            <a:ext cx="2070575" cy="2028528"/>
          </a:xfrm>
          <a:prstGeom prst="rect">
            <a:avLst/>
          </a:prstGeom>
        </p:spPr>
      </p:pic>
      <p:pic>
        <p:nvPicPr>
          <p:cNvPr id="15" name="Content Placeholder 14">
            <a:extLst>
              <a:ext uri="{FF2B5EF4-FFF2-40B4-BE49-F238E27FC236}">
                <a16:creationId xmlns:a16="http://schemas.microsoft.com/office/drawing/2014/main" id="{CBD388B6-7D7E-5FA9-D00E-FCC9B907E815}"/>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707412" y="1261082"/>
            <a:ext cx="2575954" cy="1121893"/>
          </a:xfrm>
          <a:prstGeom prst="rect">
            <a:avLst/>
          </a:prstGeom>
        </p:spPr>
      </p:pic>
      <p:pic>
        <p:nvPicPr>
          <p:cNvPr id="17" name="Picture 16">
            <a:extLst>
              <a:ext uri="{FF2B5EF4-FFF2-40B4-BE49-F238E27FC236}">
                <a16:creationId xmlns:a16="http://schemas.microsoft.com/office/drawing/2014/main" id="{BA11DDC6-7DC4-AFD1-0AAE-34B5BC905F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210" y="3522007"/>
            <a:ext cx="2970102" cy="2970102"/>
          </a:xfrm>
          <a:prstGeom prst="rect">
            <a:avLst/>
          </a:prstGeom>
        </p:spPr>
      </p:pic>
    </p:spTree>
    <p:extLst>
      <p:ext uri="{BB962C8B-B14F-4D97-AF65-F5344CB8AC3E}">
        <p14:creationId xmlns:p14="http://schemas.microsoft.com/office/powerpoint/2010/main" val="147850613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E96DEC9-E5EE-4653-A654-95A8C823C912}"/>
              </a:ext>
            </a:extLst>
          </p:cNvPr>
          <p:cNvSpPr/>
          <p:nvPr/>
        </p:nvSpPr>
        <p:spPr>
          <a:xfrm>
            <a:off x="838200" y="459863"/>
            <a:ext cx="10515600" cy="100459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kern="1200">
                <a:ln w="0"/>
                <a:solidFill>
                  <a:srgbClr val="FFFFFF"/>
                </a:solidFill>
                <a:effectLst>
                  <a:outerShdw blurRad="38100" dist="25400" dir="5400000" algn="ctr" rotWithShape="0">
                    <a:srgbClr val="6E747A">
                      <a:alpha val="43000"/>
                    </a:srgbClr>
                  </a:outerShdw>
                </a:effectLst>
                <a:latin typeface="+mj-lt"/>
                <a:ea typeface="+mj-ea"/>
                <a:cs typeface="+mj-cs"/>
              </a:rPr>
              <a:t>Getting Here:</a:t>
            </a:r>
          </a:p>
        </p:txBody>
      </p:sp>
      <p:sp>
        <p:nvSpPr>
          <p:cNvPr id="16" name="Rectangle: Rounded Corners 15">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700D649-F4C8-493B-A7B4-1D89E4D6A5B7}"/>
              </a:ext>
            </a:extLst>
          </p:cNvPr>
          <p:cNvSpPr txBox="1"/>
          <p:nvPr/>
        </p:nvSpPr>
        <p:spPr>
          <a:xfrm>
            <a:off x="1277511" y="1889986"/>
            <a:ext cx="9846364" cy="2975495"/>
          </a:xfrm>
          <a:prstGeom prst="rect">
            <a:avLst/>
          </a:prstGeom>
          <a:noFill/>
        </p:spPr>
        <p:txBody>
          <a:bodyPr wrap="square" rtlCol="0">
            <a:spAutoFit/>
          </a:bodyPr>
          <a:lstStyle/>
          <a:p>
            <a:pPr marL="0" marR="0">
              <a:lnSpc>
                <a:spcPct val="107000"/>
              </a:lnSpc>
              <a:spcBef>
                <a:spcPts val="0"/>
              </a:spcBef>
              <a:spcAft>
                <a:spcPts val="600"/>
              </a:spcAft>
            </a:pPr>
            <a:r>
              <a:rPr lang="en-US"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The race starts and finishes at Green Mountain Horse Camp.  The directions on Google Maps and maps apps are often incorrect – and will route you up a service road that is closed.  Please use the following address to route your GPS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2575 </a:t>
            </a:r>
            <a:r>
              <a:rPr lang="en-US" b="1" dirty="0" err="1">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Tahuyeh</a:t>
            </a:r>
            <a:r>
              <a:rPr lang="en-US"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Lake Rd NW, Bremerton, WA 98312</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600"/>
              </a:spcAft>
            </a:pPr>
            <a:r>
              <a:rPr lang="en-US"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This will take you to the home </a:t>
            </a:r>
            <a:r>
              <a:rPr lang="en-US" u="sng"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nearest</a:t>
            </a:r>
            <a:r>
              <a:rPr lang="en-US"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the yellow GM-1 DNR gate (0.4mi away). Once you reach the gate, </a:t>
            </a:r>
            <a:r>
              <a:rPr lang="en-US" u="sng"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you will spend another 15-20 minutes driving up the service road to Horse Camp</a:t>
            </a:r>
            <a:r>
              <a:rPr lang="en-US"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Please drive respectfully and be courteous.  The service road will be marked with arrows to direct you to horse camp.</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lowchart: Process 4">
            <a:extLst>
              <a:ext uri="{FF2B5EF4-FFF2-40B4-BE49-F238E27FC236}">
                <a16:creationId xmlns:a16="http://schemas.microsoft.com/office/drawing/2014/main" id="{62D3AE1D-21B2-403F-8700-F80EAF75A931}"/>
              </a:ext>
            </a:extLst>
          </p:cNvPr>
          <p:cNvSpPr/>
          <p:nvPr/>
        </p:nvSpPr>
        <p:spPr>
          <a:xfrm>
            <a:off x="6681369" y="4947120"/>
            <a:ext cx="3373298" cy="978320"/>
          </a:xfrm>
          <a:prstGeom prst="flowChartProcess">
            <a:avLst/>
          </a:prstGeom>
          <a:solidFill>
            <a:schemeClr val="tx2">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249C37-A646-4E97-B8E7-A4F8C67F1F1B}"/>
              </a:ext>
            </a:extLst>
          </p:cNvPr>
          <p:cNvSpPr txBox="1"/>
          <p:nvPr/>
        </p:nvSpPr>
        <p:spPr>
          <a:xfrm>
            <a:off x="6896020" y="5270030"/>
            <a:ext cx="4535848" cy="354095"/>
          </a:xfrm>
          <a:prstGeom prst="rect">
            <a:avLst/>
          </a:prstGeom>
          <a:noFill/>
        </p:spPr>
        <p:txBody>
          <a:bodyPr wrap="square" rtlCol="0">
            <a:spAutoFit/>
          </a:bodyPr>
          <a:lstStyle/>
          <a:p>
            <a:pPr defTabSz="868680"/>
            <a:r>
              <a:rPr lang="en-US" sz="1710" kern="1200" dirty="0">
                <a:solidFill>
                  <a:schemeClr val="tx1"/>
                </a:solidFill>
                <a:latin typeface="+mn-lt"/>
                <a:ea typeface="+mn-ea"/>
                <a:cs typeface="+mn-cs"/>
                <a:hlinkClick r:id="rId2"/>
              </a:rPr>
              <a:t>Google street view of GM1 gate</a:t>
            </a:r>
            <a:endParaRPr lang="en-US" dirty="0"/>
          </a:p>
        </p:txBody>
      </p:sp>
      <p:sp>
        <p:nvSpPr>
          <p:cNvPr id="6" name="Flowchart: Process 5">
            <a:extLst>
              <a:ext uri="{FF2B5EF4-FFF2-40B4-BE49-F238E27FC236}">
                <a16:creationId xmlns:a16="http://schemas.microsoft.com/office/drawing/2014/main" id="{81B9D151-1B36-EC93-04D2-8F3510122380}"/>
              </a:ext>
            </a:extLst>
          </p:cNvPr>
          <p:cNvSpPr/>
          <p:nvPr/>
        </p:nvSpPr>
        <p:spPr>
          <a:xfrm>
            <a:off x="1612460" y="4981981"/>
            <a:ext cx="4294648" cy="978320"/>
          </a:xfrm>
          <a:prstGeom prst="flowChartProcess">
            <a:avLst/>
          </a:prstGeom>
          <a:solidFill>
            <a:schemeClr val="tx2">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8C46EDDE-92D4-4D42-7AB9-CE58B2759330}"/>
              </a:ext>
            </a:extLst>
          </p:cNvPr>
          <p:cNvSpPr txBox="1"/>
          <p:nvPr/>
        </p:nvSpPr>
        <p:spPr>
          <a:xfrm>
            <a:off x="838200" y="5290975"/>
            <a:ext cx="5843169" cy="354095"/>
          </a:xfrm>
          <a:prstGeom prst="rect">
            <a:avLst/>
          </a:prstGeom>
          <a:noFill/>
        </p:spPr>
        <p:txBody>
          <a:bodyPr wrap="square">
            <a:spAutoFit/>
          </a:bodyPr>
          <a:lstStyle/>
          <a:p>
            <a:pPr algn="ctr" defTabSz="868680"/>
            <a:r>
              <a:rPr lang="en-US" sz="1710" kern="1200" dirty="0">
                <a:solidFill>
                  <a:srgbClr val="1155CC"/>
                </a:solidFill>
                <a:latin typeface="Arial" panose="020B0604020202020204" pitchFamily="34" charset="0"/>
                <a:ea typeface="+mn-ea"/>
                <a:cs typeface="+mn-cs"/>
                <a:hlinkClick r:id="rId3"/>
              </a:rPr>
              <a:t> Map of route to horse camp from road</a:t>
            </a:r>
            <a:endParaRPr lang="en-US" dirty="0">
              <a:solidFill>
                <a:schemeClr val="tx1"/>
              </a:solidFill>
            </a:endParaRPr>
          </a:p>
        </p:txBody>
      </p:sp>
      <p:sp>
        <p:nvSpPr>
          <p:cNvPr id="10" name="Arrow: Bent-Up 9">
            <a:extLst>
              <a:ext uri="{FF2B5EF4-FFF2-40B4-BE49-F238E27FC236}">
                <a16:creationId xmlns:a16="http://schemas.microsoft.com/office/drawing/2014/main" id="{40C56E31-FCE3-2951-0265-49D43AE72B97}"/>
              </a:ext>
            </a:extLst>
          </p:cNvPr>
          <p:cNvSpPr/>
          <p:nvPr/>
        </p:nvSpPr>
        <p:spPr>
          <a:xfrm rot="14000972">
            <a:off x="5134606" y="4589068"/>
            <a:ext cx="771787" cy="978320"/>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764E742-2681-35A1-CF9C-3608C5505513}"/>
              </a:ext>
            </a:extLst>
          </p:cNvPr>
          <p:cNvPicPr>
            <a:picLocks noChangeAspect="1"/>
          </p:cNvPicPr>
          <p:nvPr/>
        </p:nvPicPr>
        <p:blipFill>
          <a:blip r:embed="rId4"/>
          <a:stretch>
            <a:fillRect/>
          </a:stretch>
        </p:blipFill>
        <p:spPr>
          <a:xfrm rot="10800000" flipV="1">
            <a:off x="6363950" y="4502736"/>
            <a:ext cx="1152244" cy="747419"/>
          </a:xfrm>
          <a:prstGeom prst="rect">
            <a:avLst/>
          </a:prstGeom>
        </p:spPr>
      </p:pic>
      <p:sp>
        <p:nvSpPr>
          <p:cNvPr id="12" name="Explosion: 8 Points 11">
            <a:extLst>
              <a:ext uri="{FF2B5EF4-FFF2-40B4-BE49-F238E27FC236}">
                <a16:creationId xmlns:a16="http://schemas.microsoft.com/office/drawing/2014/main" id="{774506E6-AB3C-5BB6-929C-D3596998912B}"/>
              </a:ext>
            </a:extLst>
          </p:cNvPr>
          <p:cNvSpPr/>
          <p:nvPr/>
        </p:nvSpPr>
        <p:spPr>
          <a:xfrm>
            <a:off x="5510632" y="4484665"/>
            <a:ext cx="1467977" cy="1318949"/>
          </a:xfrm>
          <a:prstGeom prst="irregularSeal1">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Click Me!</a:t>
            </a:r>
          </a:p>
        </p:txBody>
      </p:sp>
    </p:spTree>
    <p:extLst>
      <p:ext uri="{BB962C8B-B14F-4D97-AF65-F5344CB8AC3E}">
        <p14:creationId xmlns:p14="http://schemas.microsoft.com/office/powerpoint/2010/main" val="3820007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Cars parked in a line">
            <a:extLst>
              <a:ext uri="{FF2B5EF4-FFF2-40B4-BE49-F238E27FC236}">
                <a16:creationId xmlns:a16="http://schemas.microsoft.com/office/drawing/2014/main" id="{F0A07BDA-00E1-738A-8E30-7C751C531E6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C3B75E-65E5-11EC-F228-829182FFD003}"/>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600" dirty="0"/>
              <a:t>Carpooling is highly recommended!</a:t>
            </a:r>
          </a:p>
        </p:txBody>
      </p:sp>
      <p:sp>
        <p:nvSpPr>
          <p:cNvPr id="4" name="Text Placeholder 3">
            <a:extLst>
              <a:ext uri="{FF2B5EF4-FFF2-40B4-BE49-F238E27FC236}">
                <a16:creationId xmlns:a16="http://schemas.microsoft.com/office/drawing/2014/main" id="{D356ECF9-8590-C8B6-CEA8-60641FED5C81}"/>
              </a:ext>
            </a:extLst>
          </p:cNvPr>
          <p:cNvSpPr>
            <a:spLocks noGrp="1"/>
          </p:cNvSpPr>
          <p:nvPr>
            <p:ph type="body" sz="half" idx="2"/>
          </p:nvPr>
        </p:nvSpPr>
        <p:spPr>
          <a:xfrm>
            <a:off x="838200" y="2434201"/>
            <a:ext cx="3822189" cy="3742762"/>
          </a:xfrm>
        </p:spPr>
        <p:txBody>
          <a:bodyPr vert="horz" lIns="91440" tIns="45720" rIns="91440" bIns="45720" rtlCol="0">
            <a:normAutofit fontScale="92500" lnSpcReduction="20000"/>
          </a:bodyPr>
          <a:lstStyle/>
          <a:p>
            <a:pPr indent="-228600">
              <a:buFont typeface="Arial" panose="020B0604020202020204" pitchFamily="34" charset="0"/>
              <a:buChar char="•"/>
            </a:pPr>
            <a:r>
              <a:rPr lang="en-US" sz="2000" dirty="0"/>
              <a:t>We have been able to fit plenty of vehicles into the horse camp in the past, but it can be very tight. Please consider carpooling up to horse camp if at all possible.</a:t>
            </a:r>
          </a:p>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t>If you can carpool with a friend, it would help ensure a smooth parking experience for all </a:t>
            </a:r>
            <a:r>
              <a:rPr lang="en-US" sz="2000" dirty="0">
                <a:sym typeface="Wingdings" panose="05000000000000000000" pitchFamily="2" charset="2"/>
              </a:rPr>
              <a:t> </a:t>
            </a:r>
          </a:p>
          <a:p>
            <a:pPr indent="-228600">
              <a:buFont typeface="Arial" panose="020B0604020202020204" pitchFamily="34" charset="0"/>
              <a:buChar char="•"/>
            </a:pPr>
            <a:endParaRPr lang="en-US" sz="2000" dirty="0">
              <a:sym typeface="Wingdings" panose="05000000000000000000" pitchFamily="2" charset="2"/>
            </a:endParaRPr>
          </a:p>
          <a:p>
            <a:pPr indent="-228600">
              <a:buFont typeface="Arial" panose="020B0604020202020204" pitchFamily="34" charset="0"/>
              <a:buChar char="•"/>
            </a:pPr>
            <a:r>
              <a:rPr lang="en-US" sz="2000" dirty="0">
                <a:highlight>
                  <a:srgbClr val="FFFF00"/>
                </a:highlight>
                <a:sym typeface="Wingdings" panose="05000000000000000000" pitchFamily="2" charset="2"/>
              </a:rPr>
              <a:t>Easy spots to park nearby and carpool with friends include nearby trailheads </a:t>
            </a:r>
          </a:p>
          <a:p>
            <a:pPr lvl="1" indent="-228600">
              <a:buFont typeface="Arial" panose="020B0604020202020204" pitchFamily="34" charset="0"/>
              <a:buChar char="•"/>
            </a:pPr>
            <a:r>
              <a:rPr lang="en-US" sz="1800" dirty="0">
                <a:highlight>
                  <a:srgbClr val="FFFF00"/>
                </a:highlight>
                <a:sym typeface="Wingdings" panose="05000000000000000000" pitchFamily="2" charset="2"/>
              </a:rPr>
              <a:t>Wildcat Trailhead</a:t>
            </a:r>
          </a:p>
          <a:p>
            <a:pPr lvl="1" indent="-228600">
              <a:buFont typeface="Arial" panose="020B0604020202020204" pitchFamily="34" charset="0"/>
              <a:buChar char="•"/>
            </a:pPr>
            <a:r>
              <a:rPr lang="en-US" sz="1800" dirty="0">
                <a:highlight>
                  <a:srgbClr val="FFFF00"/>
                </a:highlight>
                <a:sym typeface="Wingdings" panose="05000000000000000000" pitchFamily="2" charset="2"/>
              </a:rPr>
              <a:t>Gold Creek Trailhead </a:t>
            </a:r>
          </a:p>
        </p:txBody>
      </p:sp>
    </p:spTree>
    <p:extLst>
      <p:ext uri="{BB962C8B-B14F-4D97-AF65-F5344CB8AC3E}">
        <p14:creationId xmlns:p14="http://schemas.microsoft.com/office/powerpoint/2010/main" val="2000605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4C741-8479-436F-84DA-60BD867E47EE}"/>
              </a:ext>
            </a:extLst>
          </p:cNvPr>
          <p:cNvSpPr>
            <a:spLocks noGrp="1"/>
          </p:cNvSpPr>
          <p:nvPr>
            <p:ph type="title"/>
          </p:nvPr>
        </p:nvSpPr>
        <p:spPr>
          <a:xfrm>
            <a:off x="6149010" y="1073994"/>
            <a:ext cx="5618018" cy="4748581"/>
          </a:xfrm>
        </p:spPr>
        <p:txBody>
          <a:bodyPr vert="horz" lIns="91440" tIns="45720" rIns="91440" bIns="45720" rtlCol="0" anchor="b">
            <a:normAutofit/>
          </a:bodyPr>
          <a:lstStyle/>
          <a:p>
            <a:pPr algn="ctr"/>
            <a:r>
              <a:rPr lang="en-US" sz="2800" b="1" dirty="0"/>
              <a:t>RACE DAY:  Saturday May 16, 2026</a:t>
            </a:r>
            <a:br>
              <a:rPr lang="en-US" sz="2300" b="1" dirty="0"/>
            </a:br>
            <a:br>
              <a:rPr lang="en-US" sz="2300" b="1" dirty="0"/>
            </a:br>
            <a:r>
              <a:rPr lang="en-US" sz="2300" b="1" u="sng" dirty="0"/>
              <a:t>ALL distances (runners/</a:t>
            </a:r>
            <a:r>
              <a:rPr lang="en-US" sz="2300" b="1" u="sng" dirty="0" err="1"/>
              <a:t>ruckers</a:t>
            </a:r>
            <a:r>
              <a:rPr lang="en-US" sz="2300" b="1" u="sng" dirty="0"/>
              <a:t>) start at 8AM</a:t>
            </a:r>
            <a:br>
              <a:rPr lang="en-US" sz="2300" b="1" u="sng" dirty="0">
                <a:solidFill>
                  <a:srgbClr val="FF0000"/>
                </a:solidFill>
              </a:rPr>
            </a:br>
            <a:br>
              <a:rPr lang="en-US" sz="2300" b="1" u="sng" dirty="0">
                <a:solidFill>
                  <a:srgbClr val="FF0000"/>
                </a:solidFill>
              </a:rPr>
            </a:br>
            <a:br>
              <a:rPr lang="en-US" sz="2300" dirty="0"/>
            </a:br>
            <a:r>
              <a:rPr lang="en-US" sz="2300" dirty="0"/>
              <a:t>Please allow </a:t>
            </a:r>
            <a:r>
              <a:rPr lang="en-US" sz="2300" u="sng" dirty="0"/>
              <a:t>at least 45-50 minutes </a:t>
            </a:r>
            <a:r>
              <a:rPr lang="en-US" sz="2300" dirty="0"/>
              <a:t>to park and pick up bib before race.</a:t>
            </a:r>
            <a:br>
              <a:rPr lang="en-US" sz="2300" dirty="0"/>
            </a:br>
            <a:br>
              <a:rPr lang="en-US" sz="2300" dirty="0"/>
            </a:br>
            <a:r>
              <a:rPr lang="en-US" sz="2300" dirty="0"/>
              <a:t>The road to our parking area is single file, parking is usually a bottleneck – it helps if you arrive early!</a:t>
            </a:r>
            <a:endParaRPr lang="en-US" sz="2300" dirty="0">
              <a:solidFill>
                <a:srgbClr val="0070C0"/>
              </a:solidFill>
            </a:endParaRPr>
          </a:p>
        </p:txBody>
      </p:sp>
      <p:pic>
        <p:nvPicPr>
          <p:cNvPr id="6" name="Content Placeholder 5" descr="A group of people in a field&#10;&#10;Description automatically generated with low confidence">
            <a:extLst>
              <a:ext uri="{FF2B5EF4-FFF2-40B4-BE49-F238E27FC236}">
                <a16:creationId xmlns:a16="http://schemas.microsoft.com/office/drawing/2014/main" id="{3CDA62D9-E625-4113-A674-849B9E04A40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673" r="14972" b="-1"/>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3317676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AC618-4DFC-4EDD-9417-A9541C6E44F3}"/>
              </a:ext>
            </a:extLst>
          </p:cNvPr>
          <p:cNvSpPr>
            <a:spLocks noGrp="1"/>
          </p:cNvSpPr>
          <p:nvPr>
            <p:ph type="title"/>
          </p:nvPr>
        </p:nvSpPr>
        <p:spPr>
          <a:xfrm>
            <a:off x="6417733" y="195262"/>
            <a:ext cx="5291663" cy="1628775"/>
          </a:xfrm>
        </p:spPr>
        <p:txBody>
          <a:bodyPr anchor="b">
            <a:normAutofit/>
          </a:bodyPr>
          <a:lstStyle/>
          <a:p>
            <a:r>
              <a:rPr lang="en-US" sz="4000" b="1" dirty="0">
                <a:latin typeface="+mn-lt"/>
              </a:rPr>
              <a:t>Arrival / Bib Pick Up</a:t>
            </a:r>
          </a:p>
        </p:txBody>
      </p:sp>
      <p:pic>
        <p:nvPicPr>
          <p:cNvPr id="5" name="Picture 4" descr="A group of people in clothing&#10;&#10;Description automatically generated with medium confidence">
            <a:extLst>
              <a:ext uri="{FF2B5EF4-FFF2-40B4-BE49-F238E27FC236}">
                <a16:creationId xmlns:a16="http://schemas.microsoft.com/office/drawing/2014/main" id="{82C9E8C8-53F0-3D2A-F7F7-BC8B4D0287CF}"/>
              </a:ext>
            </a:extLst>
          </p:cNvPr>
          <p:cNvPicPr>
            <a:picLocks noChangeAspect="1"/>
          </p:cNvPicPr>
          <p:nvPr/>
        </p:nvPicPr>
        <p:blipFill rotWithShape="1">
          <a:blip r:embed="rId2">
            <a:extLst>
              <a:ext uri="{28A0092B-C50C-407E-A947-70E740481C1C}">
                <a14:useLocalDpi xmlns:a14="http://schemas.microsoft.com/office/drawing/2010/main" val="0"/>
              </a:ext>
            </a:extLst>
          </a:blip>
          <a:srcRect l="20925" r="19727"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79B1FA0E-4D8E-4120-A592-4F58B00297D2}"/>
              </a:ext>
            </a:extLst>
          </p:cNvPr>
          <p:cNvSpPr>
            <a:spLocks noGrp="1"/>
          </p:cNvSpPr>
          <p:nvPr>
            <p:ph idx="1"/>
          </p:nvPr>
        </p:nvSpPr>
        <p:spPr>
          <a:xfrm>
            <a:off x="6286500" y="1981200"/>
            <a:ext cx="5667375" cy="4681538"/>
          </a:xfrm>
        </p:spPr>
        <p:txBody>
          <a:bodyPr>
            <a:normAutofit lnSpcReduction="10000"/>
          </a:bodyPr>
          <a:lstStyle/>
          <a:p>
            <a:r>
              <a:rPr lang="en-US" sz="1600" dirty="0"/>
              <a:t>Please plan to arrive 45-50 minutes early</a:t>
            </a:r>
          </a:p>
          <a:p>
            <a:r>
              <a:rPr lang="en-US" sz="1600" dirty="0"/>
              <a:t>There is a 4 mile drive on rough service roads to horse camp, and runners/volunteers may be on the road.  Please allow yourself time to drive slowly. </a:t>
            </a:r>
          </a:p>
          <a:p>
            <a:r>
              <a:rPr lang="en-US" sz="1600" dirty="0"/>
              <a:t>Parking attendants will direct you where to park. </a:t>
            </a:r>
          </a:p>
          <a:p>
            <a:r>
              <a:rPr lang="en-US" sz="1600" dirty="0"/>
              <a:t>Most parking is AT the horse camp, but some as far as 0.25mi from start/finish. Think of it as your warm up/cool down LOL</a:t>
            </a:r>
          </a:p>
          <a:p>
            <a:r>
              <a:rPr lang="en-US" sz="1600" dirty="0">
                <a:highlight>
                  <a:srgbClr val="00FF00"/>
                </a:highlight>
              </a:rPr>
              <a:t>Don’t forget your Discover Pass!</a:t>
            </a:r>
          </a:p>
          <a:p>
            <a:r>
              <a:rPr lang="en-US" sz="1600" dirty="0"/>
              <a:t>Bibs and sign-in will be in the horse camp shelter.</a:t>
            </a:r>
          </a:p>
          <a:p>
            <a:pPr lvl="1"/>
            <a:r>
              <a:rPr lang="en-US" sz="1600" dirty="0"/>
              <a:t>There are some extra first-come, first-serve race hoodies available for purchase ($45+tax, cash/card) at registration table </a:t>
            </a:r>
          </a:p>
          <a:p>
            <a:pPr lvl="1"/>
            <a:r>
              <a:rPr lang="en-US" sz="1600" dirty="0"/>
              <a:t>Previous years’ Patagonia tech shirts ($20)</a:t>
            </a:r>
          </a:p>
          <a:p>
            <a:pPr lvl="1"/>
            <a:r>
              <a:rPr lang="en-US" sz="1600" dirty="0"/>
              <a:t>ETR trucker hats/tees ($15) also available</a:t>
            </a:r>
          </a:p>
          <a:p>
            <a:pPr lvl="1"/>
            <a:r>
              <a:rPr lang="en-US" sz="1600" dirty="0"/>
              <a:t>Custom Kula </a:t>
            </a:r>
            <a:r>
              <a:rPr lang="en-US" sz="1600"/>
              <a:t>cloths ($20), </a:t>
            </a:r>
            <a:r>
              <a:rPr lang="en-US" sz="1600" dirty="0"/>
              <a:t>and more!</a:t>
            </a:r>
          </a:p>
          <a:p>
            <a:r>
              <a:rPr lang="en-US" sz="1600" dirty="0"/>
              <a:t>You can leave a drop bag with clothes/camp chair at the shelter (if you don’t want to walk back to your car right after finishing).</a:t>
            </a:r>
          </a:p>
          <a:p>
            <a:endParaRPr lang="en-US" sz="1300" dirty="0"/>
          </a:p>
        </p:txBody>
      </p:sp>
    </p:spTree>
    <p:extLst>
      <p:ext uri="{BB962C8B-B14F-4D97-AF65-F5344CB8AC3E}">
        <p14:creationId xmlns:p14="http://schemas.microsoft.com/office/powerpoint/2010/main" val="92692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3" end="3"/>
                                            </p:txEl>
                                          </p:spTgt>
                                        </p:tgtEl>
                                      </p:cBhvr>
                                    </p:animEffect>
                                    <p:animScale>
                                      <p:cBhvr>
                                        <p:cTn id="12" dur="250" autoRev="1" fill="hold"/>
                                        <p:tgtEl>
                                          <p:spTgt spid="3">
                                            <p:txEl>
                                              <p:pRg st="3" end="3"/>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3">
                                            <p:txEl>
                                              <p:pRg st="4" end="4"/>
                                            </p:txEl>
                                          </p:spTgt>
                                        </p:tgtEl>
                                      </p:cBhvr>
                                    </p:animEffect>
                                    <p:animScale>
                                      <p:cBhvr>
                                        <p:cTn id="17"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and person holding flags&#10;&#10;AI-generated content may be incorrect.">
            <a:extLst>
              <a:ext uri="{FF2B5EF4-FFF2-40B4-BE49-F238E27FC236}">
                <a16:creationId xmlns:a16="http://schemas.microsoft.com/office/drawing/2014/main" id="{9F126080-23BE-E144-E5EC-A1D224216EAC}"/>
              </a:ext>
            </a:extLst>
          </p:cNvPr>
          <p:cNvPicPr>
            <a:picLocks noChangeAspect="1"/>
          </p:cNvPicPr>
          <p:nvPr/>
        </p:nvPicPr>
        <p:blipFill>
          <a:blip r:embed="rId2">
            <a:extLst>
              <a:ext uri="{28A0092B-C50C-407E-A947-70E740481C1C}">
                <a14:useLocalDpi xmlns:a14="http://schemas.microsoft.com/office/drawing/2010/main" val="0"/>
              </a:ext>
            </a:extLst>
          </a:blip>
          <a:srcRect r="5882" b="-1"/>
          <a:stretch/>
        </p:blipFill>
        <p:spPr>
          <a:xfrm>
            <a:off x="2485842" y="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BF5E0A-FC2A-AD5D-4A36-B8D3C61BF575}"/>
              </a:ext>
            </a:extLst>
          </p:cNvPr>
          <p:cNvSpPr>
            <a:spLocks noGrp="1"/>
          </p:cNvSpPr>
          <p:nvPr>
            <p:ph type="title"/>
          </p:nvPr>
        </p:nvSpPr>
        <p:spPr>
          <a:xfrm>
            <a:off x="838199" y="1579328"/>
            <a:ext cx="3822189" cy="684186"/>
          </a:xfrm>
        </p:spPr>
        <p:txBody>
          <a:bodyPr>
            <a:normAutofit/>
          </a:bodyPr>
          <a:lstStyle/>
          <a:p>
            <a:r>
              <a:rPr lang="en-US" sz="4000" dirty="0"/>
              <a:t>Ruckers</a:t>
            </a:r>
          </a:p>
        </p:txBody>
      </p:sp>
      <p:sp>
        <p:nvSpPr>
          <p:cNvPr id="9" name="Content Placeholder 8">
            <a:extLst>
              <a:ext uri="{FF2B5EF4-FFF2-40B4-BE49-F238E27FC236}">
                <a16:creationId xmlns:a16="http://schemas.microsoft.com/office/drawing/2014/main" id="{947685E0-F6FA-3A19-BF43-F152DF1CAE8F}"/>
              </a:ext>
            </a:extLst>
          </p:cNvPr>
          <p:cNvSpPr>
            <a:spLocks noGrp="1"/>
          </p:cNvSpPr>
          <p:nvPr>
            <p:ph idx="1"/>
          </p:nvPr>
        </p:nvSpPr>
        <p:spPr>
          <a:xfrm>
            <a:off x="838200" y="2434201"/>
            <a:ext cx="3822189" cy="3742762"/>
          </a:xfrm>
        </p:spPr>
        <p:txBody>
          <a:bodyPr>
            <a:normAutofit fontScale="92500" lnSpcReduction="20000"/>
          </a:bodyPr>
          <a:lstStyle/>
          <a:p>
            <a:r>
              <a:rPr lang="en-US" sz="2000" dirty="0"/>
              <a:t>Bring your backpack/rucksack to registration/bib pick up.  We will weigh your pack there. </a:t>
            </a:r>
          </a:p>
          <a:p>
            <a:r>
              <a:rPr lang="en-US" sz="2000" dirty="0"/>
              <a:t>Weighted vests are acceptable.</a:t>
            </a:r>
          </a:p>
          <a:p>
            <a:r>
              <a:rPr lang="en-US" sz="2000" dirty="0"/>
              <a:t>Packs should contain 20-30 pounds of dry weight (in other words, not including your food and water).</a:t>
            </a:r>
          </a:p>
          <a:p>
            <a:r>
              <a:rPr lang="en-US" sz="2000" dirty="0"/>
              <a:t>Please make sure your pack contains at least 1L of water to carry between aid stations. </a:t>
            </a:r>
          </a:p>
          <a:p>
            <a:r>
              <a:rPr lang="en-US" sz="2000" dirty="0"/>
              <a:t>If anyone brings their flag, we would love to have you help for our national anthem before the start of the race!</a:t>
            </a:r>
          </a:p>
          <a:p>
            <a:endParaRPr lang="en-US" sz="2000" dirty="0"/>
          </a:p>
        </p:txBody>
      </p:sp>
    </p:spTree>
    <p:extLst>
      <p:ext uri="{BB962C8B-B14F-4D97-AF65-F5344CB8AC3E}">
        <p14:creationId xmlns:p14="http://schemas.microsoft.com/office/powerpoint/2010/main" val="2596625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41A7-7730-4E91-81AE-077C67E85012}"/>
              </a:ext>
            </a:extLst>
          </p:cNvPr>
          <p:cNvSpPr>
            <a:spLocks noGrp="1"/>
          </p:cNvSpPr>
          <p:nvPr>
            <p:ph type="title"/>
          </p:nvPr>
        </p:nvSpPr>
        <p:spPr>
          <a:xfrm>
            <a:off x="839788" y="457200"/>
            <a:ext cx="3932237" cy="755374"/>
          </a:xfrm>
        </p:spPr>
        <p:txBody>
          <a:bodyPr>
            <a:normAutofit/>
          </a:bodyPr>
          <a:lstStyle/>
          <a:p>
            <a:r>
              <a:rPr lang="en-US" sz="3600" b="1" dirty="0"/>
              <a:t>Course Info</a:t>
            </a:r>
          </a:p>
        </p:txBody>
      </p:sp>
      <p:sp>
        <p:nvSpPr>
          <p:cNvPr id="3" name="Content Placeholder 2">
            <a:extLst>
              <a:ext uri="{FF2B5EF4-FFF2-40B4-BE49-F238E27FC236}">
                <a16:creationId xmlns:a16="http://schemas.microsoft.com/office/drawing/2014/main" id="{4D43088E-E2D4-4AF4-9150-09164A0AAC60}"/>
              </a:ext>
            </a:extLst>
          </p:cNvPr>
          <p:cNvSpPr>
            <a:spLocks noGrp="1"/>
          </p:cNvSpPr>
          <p:nvPr>
            <p:ph idx="1"/>
          </p:nvPr>
        </p:nvSpPr>
        <p:spPr>
          <a:xfrm>
            <a:off x="5183188" y="987425"/>
            <a:ext cx="6172200" cy="1777040"/>
          </a:xfrm>
        </p:spPr>
        <p:txBody>
          <a:bodyPr>
            <a:normAutofit/>
          </a:bodyPr>
          <a:lstStyle/>
          <a:p>
            <a:r>
              <a:rPr lang="en-US" dirty="0">
                <a:hlinkClick r:id="rId2"/>
              </a:rPr>
              <a:t>Click here to see 25k course. </a:t>
            </a:r>
            <a:endParaRPr lang="en-US" dirty="0"/>
          </a:p>
          <a:p>
            <a:r>
              <a:rPr lang="en-US" sz="2000" dirty="0"/>
              <a:t>You can download GPX from the </a:t>
            </a:r>
            <a:r>
              <a:rPr lang="en-US" sz="2000" dirty="0" err="1"/>
              <a:t>Caltopo</a:t>
            </a:r>
            <a:r>
              <a:rPr lang="en-US" sz="2000" dirty="0"/>
              <a:t> map if needed</a:t>
            </a:r>
          </a:p>
          <a:p>
            <a:r>
              <a:rPr lang="en-US" dirty="0">
                <a:hlinkClick r:id="rId3"/>
              </a:rPr>
              <a:t>Click here to see 50k course</a:t>
            </a:r>
            <a:r>
              <a:rPr lang="en-US" dirty="0"/>
              <a:t>.</a:t>
            </a:r>
          </a:p>
        </p:txBody>
      </p:sp>
      <p:sp>
        <p:nvSpPr>
          <p:cNvPr id="4" name="Text Placeholder 3">
            <a:extLst>
              <a:ext uri="{FF2B5EF4-FFF2-40B4-BE49-F238E27FC236}">
                <a16:creationId xmlns:a16="http://schemas.microsoft.com/office/drawing/2014/main" id="{FA3EDB43-77AC-4027-B38F-4F622404B051}"/>
              </a:ext>
            </a:extLst>
          </p:cNvPr>
          <p:cNvSpPr>
            <a:spLocks noGrp="1"/>
          </p:cNvSpPr>
          <p:nvPr>
            <p:ph type="body" sz="half" idx="2"/>
          </p:nvPr>
        </p:nvSpPr>
        <p:spPr>
          <a:xfrm>
            <a:off x="839788" y="1358347"/>
            <a:ext cx="3932237" cy="5368517"/>
          </a:xfrm>
        </p:spPr>
        <p:txBody>
          <a:bodyPr>
            <a:normAutofit/>
          </a:bodyPr>
          <a:lstStyle/>
          <a:p>
            <a:pPr marL="285750" indent="-285750">
              <a:buFont typeface="Arial" panose="020B0604020202020204" pitchFamily="34" charset="0"/>
              <a:buChar char="•"/>
            </a:pPr>
            <a:r>
              <a:rPr lang="en-US" dirty="0"/>
              <a:t>The course is the same as last year.  We recommend downloading the GPX files here to your devices, particularly if you are a 50k runner.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ighlight>
                  <a:srgbClr val="FFFF00"/>
                </a:highlight>
              </a:rPr>
              <a:t>25k runners </a:t>
            </a:r>
            <a:r>
              <a:rPr lang="en-US" dirty="0"/>
              <a:t>– The 25k loop is roughly 15.6mi with 3700ft of elevation gain.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highlight>
                  <a:srgbClr val="FFFF00"/>
                </a:highlight>
              </a:rPr>
              <a:t>50k runners </a:t>
            </a:r>
            <a:r>
              <a:rPr lang="en-US" dirty="0"/>
              <a:t>– The course follows </a:t>
            </a:r>
            <a:r>
              <a:rPr lang="en-US" b="1" dirty="0"/>
              <a:t>2 separate loops</a:t>
            </a:r>
            <a:r>
              <a:rPr lang="en-US" dirty="0"/>
              <a:t>. The 50k runners start by running the 25k course. After finishing the 25k loop, you will be sent out on your second loop – a tour of </a:t>
            </a:r>
            <a:r>
              <a:rPr lang="en-US" b="1" dirty="0" err="1"/>
              <a:t>ueland</a:t>
            </a:r>
            <a:r>
              <a:rPr lang="en-US" b="1" dirty="0"/>
              <a:t> tree farm. </a:t>
            </a:r>
            <a:r>
              <a:rPr lang="en-US" dirty="0"/>
              <a:t>The </a:t>
            </a:r>
            <a:r>
              <a:rPr lang="en-US" b="1" dirty="0"/>
              <a:t>distance of the second loop is about 16 miles with ~3200ft of elevation gain. </a:t>
            </a:r>
          </a:p>
          <a:p>
            <a:endParaRPr lang="en-US" dirty="0"/>
          </a:p>
          <a:p>
            <a:pPr marL="285750" indent="-285750">
              <a:buFont typeface="Arial" panose="020B0604020202020204" pitchFamily="34" charset="0"/>
              <a:buChar char="•"/>
            </a:pPr>
            <a:r>
              <a:rPr lang="en-US" dirty="0"/>
              <a:t>Markings: Red White Blue surveyor tape, with yellow arrow signs.  Flagging will be placed every quarter mile at a minimum.  </a:t>
            </a:r>
          </a:p>
        </p:txBody>
      </p:sp>
      <p:pic>
        <p:nvPicPr>
          <p:cNvPr id="8" name="Picture 7" descr="A yellow sign in a garden&#10;&#10;Description automatically generated">
            <a:extLst>
              <a:ext uri="{FF2B5EF4-FFF2-40B4-BE49-F238E27FC236}">
                <a16:creationId xmlns:a16="http://schemas.microsoft.com/office/drawing/2014/main" id="{89933B2D-CED4-3053-8A24-F307FDE52390}"/>
              </a:ext>
            </a:extLst>
          </p:cNvPr>
          <p:cNvPicPr>
            <a:picLocks noChangeAspect="1"/>
          </p:cNvPicPr>
          <p:nvPr/>
        </p:nvPicPr>
        <p:blipFill rotWithShape="1">
          <a:blip r:embed="rId4">
            <a:extLst>
              <a:ext uri="{28A0092B-C50C-407E-A947-70E740481C1C}">
                <a14:useLocalDpi xmlns:a14="http://schemas.microsoft.com/office/drawing/2010/main" val="0"/>
              </a:ext>
            </a:extLst>
          </a:blip>
          <a:srcRect t="1" b="31586"/>
          <a:stretch/>
        </p:blipFill>
        <p:spPr>
          <a:xfrm>
            <a:off x="6693428" y="2650179"/>
            <a:ext cx="3163636" cy="3931920"/>
          </a:xfrm>
          <a:prstGeom prst="rect">
            <a:avLst/>
          </a:prstGeom>
        </p:spPr>
      </p:pic>
    </p:spTree>
    <p:extLst>
      <p:ext uri="{BB962C8B-B14F-4D97-AF65-F5344CB8AC3E}">
        <p14:creationId xmlns:p14="http://schemas.microsoft.com/office/powerpoint/2010/main" val="2785641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Chart, line chart&#10;&#10;Description automatically generated">
            <a:extLst>
              <a:ext uri="{FF2B5EF4-FFF2-40B4-BE49-F238E27FC236}">
                <a16:creationId xmlns:a16="http://schemas.microsoft.com/office/drawing/2014/main" id="{9CD51E78-EE90-40BD-1E47-2FAC486AD6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384301"/>
            <a:ext cx="10905066" cy="4089398"/>
          </a:xfrm>
          <a:prstGeom prst="rect">
            <a:avLst/>
          </a:prstGeom>
        </p:spPr>
      </p:pic>
      <p:sp>
        <p:nvSpPr>
          <p:cNvPr id="7" name="TextBox 6">
            <a:extLst>
              <a:ext uri="{FF2B5EF4-FFF2-40B4-BE49-F238E27FC236}">
                <a16:creationId xmlns:a16="http://schemas.microsoft.com/office/drawing/2014/main" id="{BEE84F57-1262-0C81-FF69-86113CAF2D90}"/>
              </a:ext>
            </a:extLst>
          </p:cNvPr>
          <p:cNvSpPr txBox="1"/>
          <p:nvPr/>
        </p:nvSpPr>
        <p:spPr>
          <a:xfrm>
            <a:off x="2152650" y="895350"/>
            <a:ext cx="3207288" cy="369332"/>
          </a:xfrm>
          <a:prstGeom prst="rect">
            <a:avLst/>
          </a:prstGeom>
          <a:noFill/>
        </p:spPr>
        <p:txBody>
          <a:bodyPr wrap="none" rtlCol="0">
            <a:spAutoFit/>
          </a:bodyPr>
          <a:lstStyle/>
          <a:p>
            <a:r>
              <a:rPr lang="en-US" dirty="0"/>
              <a:t>Dirty Turtle </a:t>
            </a:r>
            <a:r>
              <a:rPr lang="en-US" b="1" u="sng" dirty="0"/>
              <a:t>25k</a:t>
            </a:r>
            <a:r>
              <a:rPr lang="en-US" dirty="0"/>
              <a:t> Elevation Profile</a:t>
            </a:r>
          </a:p>
        </p:txBody>
      </p:sp>
      <p:sp>
        <p:nvSpPr>
          <p:cNvPr id="8" name="Explosion: 14 Points 7">
            <a:extLst>
              <a:ext uri="{FF2B5EF4-FFF2-40B4-BE49-F238E27FC236}">
                <a16:creationId xmlns:a16="http://schemas.microsoft.com/office/drawing/2014/main" id="{66C4CD10-50A8-3597-2CB9-88CCDCD64EA8}"/>
              </a:ext>
            </a:extLst>
          </p:cNvPr>
          <p:cNvSpPr/>
          <p:nvPr/>
        </p:nvSpPr>
        <p:spPr>
          <a:xfrm>
            <a:off x="3638549" y="1384301"/>
            <a:ext cx="2714625" cy="2291952"/>
          </a:xfrm>
          <a:prstGeom prst="irregularSeal2">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Look at that beautiful elevation gain!</a:t>
            </a:r>
          </a:p>
        </p:txBody>
      </p:sp>
    </p:spTree>
    <p:extLst>
      <p:ext uri="{BB962C8B-B14F-4D97-AF65-F5344CB8AC3E}">
        <p14:creationId xmlns:p14="http://schemas.microsoft.com/office/powerpoint/2010/main" val="2420482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17427</TotalTime>
  <Words>1308</Words>
  <Application>Microsoft Office PowerPoint</Application>
  <PresentationFormat>Widescreen</PresentationFormat>
  <Paragraphs>93</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Lato</vt:lpstr>
      <vt:lpstr>Wingdings</vt:lpstr>
      <vt:lpstr>Office Theme</vt:lpstr>
      <vt:lpstr>Dirty Turtle 25/50k</vt:lpstr>
      <vt:lpstr>Thank you to our sponsors!</vt:lpstr>
      <vt:lpstr>PowerPoint Presentation</vt:lpstr>
      <vt:lpstr>Carpooling is highly recommended!</vt:lpstr>
      <vt:lpstr>RACE DAY:  Saturday May 16, 2026  ALL distances (runners/ruckers) start at 8AM   Please allow at least 45-50 minutes to park and pick up bib before race.  The road to our parking area is single file, parking is usually a bottleneck – it helps if you arrive early!</vt:lpstr>
      <vt:lpstr>Arrival / Bib Pick Up</vt:lpstr>
      <vt:lpstr>Ruckers</vt:lpstr>
      <vt:lpstr>Course Info</vt:lpstr>
      <vt:lpstr>PowerPoint Presentation</vt:lpstr>
      <vt:lpstr>PowerPoint Presentation</vt:lpstr>
      <vt:lpstr>PowerPoint Presentation</vt:lpstr>
      <vt:lpstr>PowerPoint Presentation</vt:lpstr>
      <vt:lpstr>Aid Stations (cont).  Start Mile 3 – Horse camp Mile 8.9 – GM1 Mile 12.5 – Turtle Rock Mile 13.5 – GM1 Mile 15.5 – Horse camp Mile 23ish – Ueland Mile 28ish – Turtle Rock Mile 30ish – GM1 Somewhere after mile 31, depending on your watch…Finish  </vt:lpstr>
      <vt:lpstr>PowerPoint Presentation</vt:lpstr>
      <vt:lpstr>Trail Etiquette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Dirty Turtle 25/50k</dc:title>
  <dc:creator>Gretchen Ta</dc:creator>
  <cp:lastModifiedBy>Gretchen Nalley</cp:lastModifiedBy>
  <cp:revision>41</cp:revision>
  <dcterms:created xsi:type="dcterms:W3CDTF">2021-04-28T23:23:23Z</dcterms:created>
  <dcterms:modified xsi:type="dcterms:W3CDTF">2026-05-10T03:34:10Z</dcterms:modified>
</cp:coreProperties>
</file>