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ink/ink7.xml" ContentType="application/inkml+xml"/>
  <Override PartName="/ppt/notesSlides/notesSlide8.xml" ContentType="application/vnd.openxmlformats-officedocument.presentationml.notesSlide+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9.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314" r:id="rId4"/>
    <p:sldId id="297" r:id="rId5"/>
    <p:sldId id="303" r:id="rId6"/>
    <p:sldId id="304" r:id="rId7"/>
    <p:sldId id="302" r:id="rId8"/>
    <p:sldId id="305" r:id="rId9"/>
    <p:sldId id="306" r:id="rId10"/>
    <p:sldId id="307" r:id="rId11"/>
    <p:sldId id="308" r:id="rId12"/>
    <p:sldId id="276" r:id="rId13"/>
    <p:sldId id="315" r:id="rId14"/>
    <p:sldId id="309" r:id="rId15"/>
    <p:sldId id="272" r:id="rId16"/>
    <p:sldId id="273" r:id="rId17"/>
    <p:sldId id="274" r:id="rId18"/>
    <p:sldId id="311" r:id="rId19"/>
    <p:sldId id="285" r:id="rId20"/>
    <p:sldId id="313" r:id="rId21"/>
    <p:sldId id="312" r:id="rId22"/>
    <p:sldId id="301" r:id="rId23"/>
    <p:sldId id="316" r:id="rId24"/>
    <p:sldId id="31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B3F9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Jull" userId="ec5d0417-09fb-4d0d-b428-f8040b39438f" providerId="ADAL" clId="{FF7A98E4-7871-4480-9F12-7F595F9C25F8}"/>
    <pc:docChg chg="mod">
      <pc:chgData name="Emily Jull" userId="ec5d0417-09fb-4d0d-b428-f8040b39438f" providerId="ADAL" clId="{FF7A98E4-7871-4480-9F12-7F595F9C25F8}" dt="2021-10-18T12:57:21.011" v="0"/>
      <pc:docMkLst>
        <pc:docMk/>
      </pc:docMkLst>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29T15:03:59.337"/>
    </inkml:context>
    <inkml:brush xml:id="br0">
      <inkml:brushProperty name="width" value="0.05" units="cm"/>
      <inkml:brushProperty name="height" value="0.05" units="cm"/>
    </inkml:brush>
  </inkml:definitions>
  <inkml:trace contextRef="#ctx0" brushRef="#br0">62 0 600 0 0,'0'0'0'0'0,"-19"28"0"0"0,8-11 480 0 0,7-7 504 0 0,-4 7-496 0 0,4-4-208 0 0,-3-1 456 0 0,7-3 640 0 0,-6 3-1096 0 0,3-1-136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6A3EB-4221-4BCC-A2EE-418D9EB0F988}" type="datetimeFigureOut">
              <a:rPr lang="en-GB" smtClean="0"/>
              <a:t>18/10/2021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7CEE0-9166-40C1-9BDB-FBB4F4F5C4D5}" type="slidenum">
              <a:rPr lang="en-GB" smtClean="0"/>
              <a:t>‹#›</a:t>
            </a:fld>
            <a:endParaRPr lang="en-GB"/>
          </a:p>
        </p:txBody>
      </p:sp>
    </p:spTree>
    <p:extLst>
      <p:ext uri="{BB962C8B-B14F-4D97-AF65-F5344CB8AC3E}">
        <p14:creationId xmlns:p14="http://schemas.microsoft.com/office/powerpoint/2010/main" val="292303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the link to watch the first Numberblocks episode introducing the number 2. Pause the video at various intervals and ask your child how many there are. </a:t>
            </a:r>
          </a:p>
        </p:txBody>
      </p:sp>
      <p:sp>
        <p:nvSpPr>
          <p:cNvPr id="4" name="Slide Number Placeholder 3"/>
          <p:cNvSpPr>
            <a:spLocks noGrp="1"/>
          </p:cNvSpPr>
          <p:nvPr>
            <p:ph type="sldNum" sz="quarter" idx="5"/>
          </p:nvPr>
        </p:nvSpPr>
        <p:spPr/>
        <p:txBody>
          <a:bodyPr/>
          <a:lstStyle/>
          <a:p>
            <a:fld id="{5AB0A232-FBD4-4D0E-AE92-F94FFD6C8E4E}" type="slidenum">
              <a:rPr lang="en-GB" smtClean="0"/>
              <a:t>4</a:t>
            </a:fld>
            <a:endParaRPr lang="en-GB"/>
          </a:p>
        </p:txBody>
      </p:sp>
    </p:spTree>
    <p:extLst>
      <p:ext uri="{BB962C8B-B14F-4D97-AF65-F5344CB8AC3E}">
        <p14:creationId xmlns:p14="http://schemas.microsoft.com/office/powerpoint/2010/main" val="253880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14</a:t>
            </a:fld>
            <a:endParaRPr lang="en-GB"/>
          </a:p>
        </p:txBody>
      </p:sp>
    </p:spTree>
    <p:extLst>
      <p:ext uri="{BB962C8B-B14F-4D97-AF65-F5344CB8AC3E}">
        <p14:creationId xmlns:p14="http://schemas.microsoft.com/office/powerpoint/2010/main" val="113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5</a:t>
            </a:fld>
            <a:endParaRPr lang="en-GB"/>
          </a:p>
        </p:txBody>
      </p:sp>
    </p:spTree>
    <p:extLst>
      <p:ext uri="{BB962C8B-B14F-4D97-AF65-F5344CB8AC3E}">
        <p14:creationId xmlns:p14="http://schemas.microsoft.com/office/powerpoint/2010/main" val="288640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6</a:t>
            </a:fld>
            <a:endParaRPr lang="en-GB"/>
          </a:p>
        </p:txBody>
      </p:sp>
    </p:spTree>
    <p:extLst>
      <p:ext uri="{BB962C8B-B14F-4D97-AF65-F5344CB8AC3E}">
        <p14:creationId xmlns:p14="http://schemas.microsoft.com/office/powerpoint/2010/main" val="42783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7</a:t>
            </a:fld>
            <a:endParaRPr lang="en-GB"/>
          </a:p>
        </p:txBody>
      </p:sp>
    </p:spTree>
    <p:extLst>
      <p:ext uri="{BB962C8B-B14F-4D97-AF65-F5344CB8AC3E}">
        <p14:creationId xmlns:p14="http://schemas.microsoft.com/office/powerpoint/2010/main" val="174939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8</a:t>
            </a:fld>
            <a:endParaRPr lang="en-GB"/>
          </a:p>
        </p:txBody>
      </p:sp>
    </p:spTree>
    <p:extLst>
      <p:ext uri="{BB962C8B-B14F-4D97-AF65-F5344CB8AC3E}">
        <p14:creationId xmlns:p14="http://schemas.microsoft.com/office/powerpoint/2010/main" val="305474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9</a:t>
            </a:fld>
            <a:endParaRPr lang="en-GB"/>
          </a:p>
        </p:txBody>
      </p:sp>
    </p:spTree>
    <p:extLst>
      <p:ext uri="{BB962C8B-B14F-4D97-AF65-F5344CB8AC3E}">
        <p14:creationId xmlns:p14="http://schemas.microsoft.com/office/powerpoint/2010/main" val="48987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10</a:t>
            </a:fld>
            <a:endParaRPr lang="en-GB"/>
          </a:p>
        </p:txBody>
      </p:sp>
    </p:spTree>
    <p:extLst>
      <p:ext uri="{BB962C8B-B14F-4D97-AF65-F5344CB8AC3E}">
        <p14:creationId xmlns:p14="http://schemas.microsoft.com/office/powerpoint/2010/main" val="122598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B0A232-FBD4-4D0E-AE92-F94FFD6C8E4E}" type="slidenum">
              <a:rPr lang="en-GB" smtClean="0"/>
              <a:t>11</a:t>
            </a:fld>
            <a:endParaRPr lang="en-GB"/>
          </a:p>
        </p:txBody>
      </p:sp>
    </p:spTree>
    <p:extLst>
      <p:ext uri="{BB962C8B-B14F-4D97-AF65-F5344CB8AC3E}">
        <p14:creationId xmlns:p14="http://schemas.microsoft.com/office/powerpoint/2010/main" val="758983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Circle 2</a:t>
            </a:r>
          </a:p>
        </p:txBody>
      </p:sp>
      <p:sp>
        <p:nvSpPr>
          <p:cNvPr id="4" name="Slide Number Placeholder 3"/>
          <p:cNvSpPr>
            <a:spLocks noGrp="1"/>
          </p:cNvSpPr>
          <p:nvPr>
            <p:ph type="sldNum" sz="quarter" idx="5"/>
          </p:nvPr>
        </p:nvSpPr>
        <p:spPr/>
        <p:txBody>
          <a:bodyPr/>
          <a:lstStyle/>
          <a:p>
            <a:fld id="{5AB0A232-FBD4-4D0E-AE92-F94FFD6C8E4E}" type="slidenum">
              <a:rPr lang="en-GB" smtClean="0"/>
              <a:t>13</a:t>
            </a:fld>
            <a:endParaRPr lang="en-GB"/>
          </a:p>
        </p:txBody>
      </p:sp>
    </p:spTree>
    <p:extLst>
      <p:ext uri="{BB962C8B-B14F-4D97-AF65-F5344CB8AC3E}">
        <p14:creationId xmlns:p14="http://schemas.microsoft.com/office/powerpoint/2010/main" val="3769866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F140C-1CF1-4C04-BE23-52DB23088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1E5CD6-A8C3-434A-B672-AC3D7E0BB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66CFE01-5101-4C9E-81E1-3D7BD23CE256}"/>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5" name="Footer Placeholder 4">
            <a:extLst>
              <a:ext uri="{FF2B5EF4-FFF2-40B4-BE49-F238E27FC236}">
                <a16:creationId xmlns:a16="http://schemas.microsoft.com/office/drawing/2014/main" id="{968753B6-AF17-45AB-9BBB-800DE66E1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439E45-ECE9-47A1-8F4B-21A6C742794A}"/>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148412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66527-2DA2-44BE-8C6A-C016611765A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91CC97-8C07-4234-A797-7813A7903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F82E6A-8F37-43E9-AD5F-24402E795D1B}"/>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5" name="Footer Placeholder 4">
            <a:extLst>
              <a:ext uri="{FF2B5EF4-FFF2-40B4-BE49-F238E27FC236}">
                <a16:creationId xmlns:a16="http://schemas.microsoft.com/office/drawing/2014/main" id="{6E08F2E3-9EA8-4DDB-AEE8-5DB5019CFF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E30A7C-131F-45A1-A18C-B8D17DC723C9}"/>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109478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07F08A-1FD7-4FA6-9201-D8C6ABDEFA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F50762-6B2D-4F12-9C62-8CA320D9AC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97DFC-C14C-4F12-845C-74C6E7ABAD15}"/>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5" name="Footer Placeholder 4">
            <a:extLst>
              <a:ext uri="{FF2B5EF4-FFF2-40B4-BE49-F238E27FC236}">
                <a16:creationId xmlns:a16="http://schemas.microsoft.com/office/drawing/2014/main" id="{6632CD7F-EEEF-4409-A737-C80885BB1A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E71C75-8BD1-42D1-AE02-6695795D8E30}"/>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359611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E10DD-0B2A-43F2-AB3D-B8B224DC5A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EF6614-9419-45E3-8EAB-2BFD8A3F3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FA558-C7CF-43B3-908E-6E8CC76BA020}"/>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5" name="Footer Placeholder 4">
            <a:extLst>
              <a:ext uri="{FF2B5EF4-FFF2-40B4-BE49-F238E27FC236}">
                <a16:creationId xmlns:a16="http://schemas.microsoft.com/office/drawing/2014/main" id="{51DC4ED8-750C-4F02-A01C-5C4B7B5160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604871-B23F-43BF-93C8-CA1C73D22ACB}"/>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2664080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1BB4-40A3-4191-809F-F5DC3362B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0F334F4-E65B-46B9-B18C-A7005238C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6413D5-50F9-4F55-B3CD-CE0807FD8C24}"/>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5" name="Footer Placeholder 4">
            <a:extLst>
              <a:ext uri="{FF2B5EF4-FFF2-40B4-BE49-F238E27FC236}">
                <a16:creationId xmlns:a16="http://schemas.microsoft.com/office/drawing/2014/main" id="{4B6218E0-4C3B-47BD-9DF0-F06B04042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3B6918-9DFB-4E48-9CA5-9C460F055E35}"/>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251924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B7A9C-927C-4F95-B46E-8E45A15AFA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09A585-D626-4279-87E2-FBEC920B0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AC320D-45D5-4DE5-A302-D57709DB84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EF730C-5279-4759-A7E9-7071BDFC2333}"/>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6" name="Footer Placeholder 5">
            <a:extLst>
              <a:ext uri="{FF2B5EF4-FFF2-40B4-BE49-F238E27FC236}">
                <a16:creationId xmlns:a16="http://schemas.microsoft.com/office/drawing/2014/main" id="{E367D030-445B-459F-8B93-C400EBAED7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9F5935-441D-4C1E-B7A0-136742CFE68B}"/>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698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091F-634C-4332-812D-14BFCFB9F9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4DBF25-83EA-429D-99FA-4B3B315AF4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94E94F-7088-47B1-832D-4AD29883F8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D7885A-5B04-4B2F-A33C-87E96944E5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3D7567-6ACE-415F-AF4E-7DB2626433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9F8955-4C74-42BF-89CF-78C074EEDD01}"/>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8" name="Footer Placeholder 7">
            <a:extLst>
              <a:ext uri="{FF2B5EF4-FFF2-40B4-BE49-F238E27FC236}">
                <a16:creationId xmlns:a16="http://schemas.microsoft.com/office/drawing/2014/main" id="{B4FA87B7-ACDA-4A49-B507-EC6F7571D6D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413183-5882-4D34-A397-1A5C3C8759BF}"/>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54205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3064-D779-4512-A375-A29D8BC3639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9F3B4C-806C-471B-8FD9-18D867FA883E}"/>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4" name="Footer Placeholder 3">
            <a:extLst>
              <a:ext uri="{FF2B5EF4-FFF2-40B4-BE49-F238E27FC236}">
                <a16:creationId xmlns:a16="http://schemas.microsoft.com/office/drawing/2014/main" id="{CC4DD98C-8064-471F-BFE5-C3B45824B6D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B9FE6E-0834-4177-95A5-620AE3C24BA8}"/>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351831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29425-A1E3-4F12-93B9-8086C000A4D6}"/>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3" name="Footer Placeholder 2">
            <a:extLst>
              <a:ext uri="{FF2B5EF4-FFF2-40B4-BE49-F238E27FC236}">
                <a16:creationId xmlns:a16="http://schemas.microsoft.com/office/drawing/2014/main" id="{403B8657-E0BA-4534-819C-5A6BB2744E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DEF18F-8402-4847-BA7F-560BAC45A7B2}"/>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101676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E1ED-F432-42FA-BB6F-90FF6FBFA7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5203386-F95E-4A14-B1D5-7DF40B2EC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2592E9-9CED-4528-8BAD-590953F36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53D799-C0CC-4B9C-9570-A478E59C48D1}"/>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6" name="Footer Placeholder 5">
            <a:extLst>
              <a:ext uri="{FF2B5EF4-FFF2-40B4-BE49-F238E27FC236}">
                <a16:creationId xmlns:a16="http://schemas.microsoft.com/office/drawing/2014/main" id="{34332463-C728-4DF0-9E9C-B514AC9427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3AC907-3485-47D5-AB7D-E90BD0192227}"/>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415406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02B1-FF88-4757-BE27-3388C51D0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2484BA6-1EB9-4AE5-BE55-BCB0E4C658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6303470-003B-4748-975A-3CADE0509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A92B8-DC19-4E45-9634-39085BA24D3F}"/>
              </a:ext>
            </a:extLst>
          </p:cNvPr>
          <p:cNvSpPr>
            <a:spLocks noGrp="1"/>
          </p:cNvSpPr>
          <p:nvPr>
            <p:ph type="dt" sz="half" idx="10"/>
          </p:nvPr>
        </p:nvSpPr>
        <p:spPr/>
        <p:txBody>
          <a:bodyPr/>
          <a:lstStyle/>
          <a:p>
            <a:fld id="{C042C6B6-8691-444A-8D46-80901B1B8951}" type="datetimeFigureOut">
              <a:rPr lang="en-GB" smtClean="0"/>
              <a:t>18/10/2021</a:t>
            </a:fld>
            <a:endParaRPr lang="en-GB"/>
          </a:p>
        </p:txBody>
      </p:sp>
      <p:sp>
        <p:nvSpPr>
          <p:cNvPr id="6" name="Footer Placeholder 5">
            <a:extLst>
              <a:ext uri="{FF2B5EF4-FFF2-40B4-BE49-F238E27FC236}">
                <a16:creationId xmlns:a16="http://schemas.microsoft.com/office/drawing/2014/main" id="{7B186FDE-2304-450D-ADB5-BAE6A82DD0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9DD6A9-C482-47C3-B9F0-496CA08CE235}"/>
              </a:ext>
            </a:extLst>
          </p:cNvPr>
          <p:cNvSpPr>
            <a:spLocks noGrp="1"/>
          </p:cNvSpPr>
          <p:nvPr>
            <p:ph type="sldNum" sz="quarter" idx="12"/>
          </p:nvPr>
        </p:nvSpPr>
        <p:spPr/>
        <p:txBody>
          <a:bodyPr/>
          <a:lstStyle/>
          <a:p>
            <a:fld id="{052B33AE-16E4-4559-902E-DCE5E0435046}" type="slidenum">
              <a:rPr lang="en-GB" smtClean="0"/>
              <a:t>‹#›</a:t>
            </a:fld>
            <a:endParaRPr lang="en-GB"/>
          </a:p>
        </p:txBody>
      </p:sp>
    </p:spTree>
    <p:extLst>
      <p:ext uri="{BB962C8B-B14F-4D97-AF65-F5344CB8AC3E}">
        <p14:creationId xmlns:p14="http://schemas.microsoft.com/office/powerpoint/2010/main" val="222399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8F6AA-4CE6-429C-A692-92E6E4460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BB06A5-7541-482D-BC3A-A3D9B195D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001BA4-94B0-4FAB-9251-8B8F673C2C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42C6B6-8691-444A-8D46-80901B1B8951}" type="datetimeFigureOut">
              <a:rPr lang="en-GB" smtClean="0"/>
              <a:t>18/10/2021</a:t>
            </a:fld>
            <a:endParaRPr lang="en-GB"/>
          </a:p>
        </p:txBody>
      </p:sp>
      <p:sp>
        <p:nvSpPr>
          <p:cNvPr id="5" name="Footer Placeholder 4">
            <a:extLst>
              <a:ext uri="{FF2B5EF4-FFF2-40B4-BE49-F238E27FC236}">
                <a16:creationId xmlns:a16="http://schemas.microsoft.com/office/drawing/2014/main" id="{F135AEA7-CF94-4D53-8B74-3A86B654C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77DA35-6C5F-47DE-B301-B1213ADCD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B33AE-16E4-4559-902E-DCE5E0435046}" type="slidenum">
              <a:rPr lang="en-GB" smtClean="0"/>
              <a:t>‹#›</a:t>
            </a:fld>
            <a:endParaRPr lang="en-GB"/>
          </a:p>
        </p:txBody>
      </p:sp>
    </p:spTree>
    <p:extLst>
      <p:ext uri="{BB962C8B-B14F-4D97-AF65-F5344CB8AC3E}">
        <p14:creationId xmlns:p14="http://schemas.microsoft.com/office/powerpoint/2010/main" val="954157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ustomXml" Target="../ink/ink7.xml"/><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0.png"/><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ustomXml" Target="../ink/ink8.xml"/><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0.png"/><Relationship Id="rId9"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3.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1.wdp"/><Relationship Id="rId4" Type="http://schemas.microsoft.com/office/2007/relationships/hdphoto" Target="../media/hdphoto2.wdp"/><Relationship Id="rId9" Type="http://schemas.openxmlformats.org/officeDocument/2006/relationships/image" Target="../media/image4.png"/><Relationship Id="rId1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9.xml"/><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jpeg"/><Relationship Id="rId5" Type="http://schemas.openxmlformats.org/officeDocument/2006/relationships/image" Target="../media/image30.png"/><Relationship Id="rId10" Type="http://schemas.openxmlformats.org/officeDocument/2006/relationships/image" Target="../media/image1.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10" Type="http://schemas.openxmlformats.org/officeDocument/2006/relationships/image" Target="../media/image3.jpeg"/><Relationship Id="rId4" Type="http://schemas.openxmlformats.org/officeDocument/2006/relationships/image" Target="../media/image7.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7.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10" Type="http://schemas.openxmlformats.org/officeDocument/2006/relationships/image" Target="../media/image3.jpeg"/><Relationship Id="rId4" Type="http://schemas.openxmlformats.org/officeDocument/2006/relationships/image" Target="../media/image7.png"/><Relationship Id="rId9"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jpeg"/><Relationship Id="rId5" Type="http://schemas.microsoft.com/office/2007/relationships/hdphoto" Target="../media/hdphoto3.wdp"/><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1.xml"/><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30.png"/><Relationship Id="rId10" Type="http://schemas.openxmlformats.org/officeDocument/2006/relationships/image" Target="../media/image3.jpeg"/><Relationship Id="rId9" Type="http://schemas.openxmlformats.org/officeDocument/2006/relationships/hyperlink" Target="https://www.bbc.co.uk/iplayer/episode/b08c001f/numberblocks-series-1-another-one?seriesId=b08bzg8q"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2.xml"/><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30.png"/><Relationship Id="rId10" Type="http://schemas.openxmlformats.org/officeDocument/2006/relationships/image" Target="../media/image3.jpe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3.xml"/><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jpeg"/><Relationship Id="rId5" Type="http://schemas.openxmlformats.org/officeDocument/2006/relationships/image" Target="../media/image30.png"/><Relationship Id="rId10" Type="http://schemas.openxmlformats.org/officeDocument/2006/relationships/image" Target="../media/image1.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ustomXml" Target="../ink/ink4.xml"/><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jpeg"/><Relationship Id="rId5" Type="http://schemas.openxmlformats.org/officeDocument/2006/relationships/image" Target="../media/image30.png"/><Relationship Id="rId10" Type="http://schemas.openxmlformats.org/officeDocument/2006/relationships/image" Target="../media/image1.png"/><Relationship Id="rId9" Type="http://schemas.microsoft.com/office/2007/relationships/hdphoto" Target="../media/hdphoto4.wdp"/></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5.xml"/><Relationship Id="rId7" Type="http://schemas.microsoft.com/office/2007/relationships/hdphoto" Target="../media/hdphoto3.wdp"/><Relationship Id="rId12"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30.png"/><Relationship Id="rId10" Type="http://schemas.openxmlformats.org/officeDocument/2006/relationships/image" Target="../media/image4.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customXml" Target="../ink/ink6.xml"/><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0.png"/><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whistle, bin&#10;&#10;Description automatically generated">
            <a:extLst>
              <a:ext uri="{FF2B5EF4-FFF2-40B4-BE49-F238E27FC236}">
                <a16:creationId xmlns:a16="http://schemas.microsoft.com/office/drawing/2014/main" id="{38910236-FE65-42FB-BD94-68FCF45E2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680" y="6353175"/>
            <a:ext cx="700639" cy="357256"/>
          </a:xfrm>
          <a:prstGeom prst="rect">
            <a:avLst/>
          </a:prstGeom>
        </p:spPr>
      </p:pic>
      <p:sp>
        <p:nvSpPr>
          <p:cNvPr id="5" name="Title 1">
            <a:extLst>
              <a:ext uri="{FF2B5EF4-FFF2-40B4-BE49-F238E27FC236}">
                <a16:creationId xmlns:a16="http://schemas.microsoft.com/office/drawing/2014/main" id="{AAAAACC9-B24B-4CA4-A994-5510670D2CA4}"/>
              </a:ext>
            </a:extLst>
          </p:cNvPr>
          <p:cNvSpPr txBox="1">
            <a:spLocks/>
          </p:cNvSpPr>
          <p:nvPr/>
        </p:nvSpPr>
        <p:spPr>
          <a:xfrm>
            <a:off x="1411549" y="4293054"/>
            <a:ext cx="9800947" cy="1155074"/>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t>Target: By October James will understand the cardinality of numbers 1-5. He will able to find the total within a group of up to 5 objects by counting with 100% accuracy. </a:t>
            </a:r>
          </a:p>
        </p:txBody>
      </p:sp>
      <p:sp>
        <p:nvSpPr>
          <p:cNvPr id="6" name="Title 1">
            <a:extLst>
              <a:ext uri="{FF2B5EF4-FFF2-40B4-BE49-F238E27FC236}">
                <a16:creationId xmlns:a16="http://schemas.microsoft.com/office/drawing/2014/main" id="{644D4875-1213-4DCA-BBA5-B5578E9F8980}"/>
              </a:ext>
            </a:extLst>
          </p:cNvPr>
          <p:cNvSpPr txBox="1">
            <a:spLocks/>
          </p:cNvSpPr>
          <p:nvPr/>
        </p:nvSpPr>
        <p:spPr>
          <a:xfrm>
            <a:off x="3635404" y="1970232"/>
            <a:ext cx="5073590" cy="19119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1500" dirty="0"/>
              <a:t>Maths</a:t>
            </a:r>
          </a:p>
        </p:txBody>
      </p:sp>
      <p:pic>
        <p:nvPicPr>
          <p:cNvPr id="7" name="Picture 6" descr="Logo&#10;&#10;Description automatically generated">
            <a:extLst>
              <a:ext uri="{FF2B5EF4-FFF2-40B4-BE49-F238E27FC236}">
                <a16:creationId xmlns:a16="http://schemas.microsoft.com/office/drawing/2014/main" id="{100B365F-EA41-48D2-8D1D-C4FA26880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089" y="322330"/>
            <a:ext cx="3093820" cy="925854"/>
          </a:xfrm>
          <a:prstGeom prst="rect">
            <a:avLst/>
          </a:prstGeom>
        </p:spPr>
      </p:pic>
      <p:cxnSp>
        <p:nvCxnSpPr>
          <p:cNvPr id="13" name="Straight Arrow Connector 12">
            <a:extLst>
              <a:ext uri="{FF2B5EF4-FFF2-40B4-BE49-F238E27FC236}">
                <a16:creationId xmlns:a16="http://schemas.microsoft.com/office/drawing/2014/main" id="{3C8AAD4A-82D7-409F-AA3F-8775490FBB80}"/>
              </a:ext>
            </a:extLst>
          </p:cNvPr>
          <p:cNvCxnSpPr>
            <a:cxnSpLocks/>
          </p:cNvCxnSpPr>
          <p:nvPr/>
        </p:nvCxnSpPr>
        <p:spPr>
          <a:xfrm>
            <a:off x="1847686" y="3322629"/>
            <a:ext cx="717961" cy="80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6BC7680-AF56-4614-B414-E79956361CFF}"/>
              </a:ext>
            </a:extLst>
          </p:cNvPr>
          <p:cNvSpPr txBox="1"/>
          <p:nvPr/>
        </p:nvSpPr>
        <p:spPr>
          <a:xfrm>
            <a:off x="107407" y="2583965"/>
            <a:ext cx="3693113" cy="738664"/>
          </a:xfrm>
          <a:prstGeom prst="rect">
            <a:avLst/>
          </a:prstGeom>
          <a:noFill/>
          <a:ln w="38100">
            <a:solidFill>
              <a:schemeClr val="accent1"/>
            </a:solidFill>
          </a:ln>
        </p:spPr>
        <p:txBody>
          <a:bodyPr wrap="square">
            <a:spAutoFit/>
          </a:bodyPr>
          <a:lstStyle/>
          <a:p>
            <a:pPr algn="ctr"/>
            <a:r>
              <a:rPr lang="en-GB" sz="1400" dirty="0"/>
              <a:t>SMART Targets will be set at the beginning of each block of lessons. These targets will be generated using assessment data. </a:t>
            </a:r>
          </a:p>
        </p:txBody>
      </p:sp>
    </p:spTree>
    <p:extLst>
      <p:ext uri="{BB962C8B-B14F-4D97-AF65-F5344CB8AC3E}">
        <p14:creationId xmlns:p14="http://schemas.microsoft.com/office/powerpoint/2010/main" val="5395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102703" y="745434"/>
            <a:ext cx="11986591" cy="5552241"/>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9" name="Rectangle: Rounded Corners 8">
            <a:extLst>
              <a:ext uri="{FF2B5EF4-FFF2-40B4-BE49-F238E27FC236}">
                <a16:creationId xmlns:a16="http://schemas.microsoft.com/office/drawing/2014/main" id="{CE1EFB8F-F596-4B85-919E-568241C5558B}"/>
              </a:ext>
            </a:extLst>
          </p:cNvPr>
          <p:cNvSpPr/>
          <p:nvPr/>
        </p:nvSpPr>
        <p:spPr>
          <a:xfrm>
            <a:off x="4933122" y="2867439"/>
            <a:ext cx="1162878" cy="11231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809A0C4E-552B-49A0-81C9-693F12A416E3}"/>
              </a:ext>
            </a:extLst>
          </p:cNvPr>
          <p:cNvSpPr/>
          <p:nvPr/>
        </p:nvSpPr>
        <p:spPr>
          <a:xfrm>
            <a:off x="6096000" y="2867439"/>
            <a:ext cx="1162878" cy="11231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3807C78-0A4A-4058-AFCD-3DEBE4AC6D72}"/>
              </a:ext>
            </a:extLst>
          </p:cNvPr>
          <p:cNvSpPr txBox="1"/>
          <p:nvPr/>
        </p:nvSpPr>
        <p:spPr>
          <a:xfrm>
            <a:off x="3660913" y="4649808"/>
            <a:ext cx="4870174" cy="584775"/>
          </a:xfrm>
          <a:prstGeom prst="rect">
            <a:avLst/>
          </a:prstGeom>
          <a:noFill/>
        </p:spPr>
        <p:txBody>
          <a:bodyPr wrap="square" rtlCol="0">
            <a:spAutoFit/>
          </a:bodyPr>
          <a:lstStyle/>
          <a:p>
            <a:pPr algn="ctr"/>
            <a:r>
              <a:rPr lang="en-GB" sz="3200" dirty="0"/>
              <a:t>One and another one is ___</a:t>
            </a:r>
          </a:p>
        </p:txBody>
      </p:sp>
      <p:sp>
        <p:nvSpPr>
          <p:cNvPr id="10" name="TextBox 9">
            <a:extLst>
              <a:ext uri="{FF2B5EF4-FFF2-40B4-BE49-F238E27FC236}">
                <a16:creationId xmlns:a16="http://schemas.microsoft.com/office/drawing/2014/main" id="{3F24EB38-350E-4517-965B-D7F42E7781F7}"/>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pic>
        <p:nvPicPr>
          <p:cNvPr id="11" name="Picture 10" descr="A picture containing whistle, bin&#10;&#10;Description automatically generated">
            <a:extLst>
              <a:ext uri="{FF2B5EF4-FFF2-40B4-BE49-F238E27FC236}">
                <a16:creationId xmlns:a16="http://schemas.microsoft.com/office/drawing/2014/main" id="{2FCF4CF6-164E-4995-A6BF-FFDC0C655E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5680" y="6353175"/>
            <a:ext cx="700639" cy="357256"/>
          </a:xfrm>
          <a:prstGeom prst="rect">
            <a:avLst/>
          </a:prstGeom>
        </p:spPr>
      </p:pic>
      <p:sp>
        <p:nvSpPr>
          <p:cNvPr id="12" name="TextBox 11">
            <a:extLst>
              <a:ext uri="{FF2B5EF4-FFF2-40B4-BE49-F238E27FC236}">
                <a16:creationId xmlns:a16="http://schemas.microsoft.com/office/drawing/2014/main" id="{305903F0-CFAB-4421-861B-1AEE4792A911}"/>
              </a:ext>
            </a:extLst>
          </p:cNvPr>
          <p:cNvSpPr txBox="1"/>
          <p:nvPr/>
        </p:nvSpPr>
        <p:spPr>
          <a:xfrm>
            <a:off x="8677275" y="4943015"/>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the representation of 2 has been varied. Variation is an essential component of maths lessons used to deeper understanding and avoid misconceptions. </a:t>
            </a:r>
          </a:p>
        </p:txBody>
      </p:sp>
      <p:pic>
        <p:nvPicPr>
          <p:cNvPr id="15" name="Picture 4" descr="See the source image">
            <a:extLst>
              <a:ext uri="{FF2B5EF4-FFF2-40B4-BE49-F238E27FC236}">
                <a16:creationId xmlns:a16="http://schemas.microsoft.com/office/drawing/2014/main" id="{3008BEEB-5D59-4FD7-A712-7AB4C12615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3560" y="3993341"/>
            <a:ext cx="681056" cy="790054"/>
          </a:xfrm>
          <a:prstGeom prst="rect">
            <a:avLst/>
          </a:prstGeom>
          <a:solidFill>
            <a:schemeClr val="bg1"/>
          </a:solidFill>
        </p:spPr>
      </p:pic>
    </p:spTree>
    <p:extLst>
      <p:ext uri="{BB962C8B-B14F-4D97-AF65-F5344CB8AC3E}">
        <p14:creationId xmlns:p14="http://schemas.microsoft.com/office/powerpoint/2010/main" val="164536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102704" y="745434"/>
            <a:ext cx="11986591" cy="5607741"/>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10" name="Rectangle: Rounded Corners 9">
            <a:extLst>
              <a:ext uri="{FF2B5EF4-FFF2-40B4-BE49-F238E27FC236}">
                <a16:creationId xmlns:a16="http://schemas.microsoft.com/office/drawing/2014/main" id="{592B7F24-F4A1-464D-85FE-257174F9B5D1}"/>
              </a:ext>
            </a:extLst>
          </p:cNvPr>
          <p:cNvSpPr/>
          <p:nvPr/>
        </p:nvSpPr>
        <p:spPr>
          <a:xfrm>
            <a:off x="4933122" y="2512668"/>
            <a:ext cx="1162878" cy="11231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BECE8821-22AD-4A88-93BC-A99EBA00B199}"/>
              </a:ext>
            </a:extLst>
          </p:cNvPr>
          <p:cNvSpPr/>
          <p:nvPr/>
        </p:nvSpPr>
        <p:spPr>
          <a:xfrm>
            <a:off x="6096000" y="2512668"/>
            <a:ext cx="1162878" cy="112312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07B7CE0-39D3-49C9-9461-C56CF2E599D7}"/>
              </a:ext>
            </a:extLst>
          </p:cNvPr>
          <p:cNvSpPr txBox="1"/>
          <p:nvPr/>
        </p:nvSpPr>
        <p:spPr>
          <a:xfrm>
            <a:off x="3660913" y="4240492"/>
            <a:ext cx="4870174" cy="584775"/>
          </a:xfrm>
          <a:prstGeom prst="rect">
            <a:avLst/>
          </a:prstGeom>
          <a:noFill/>
        </p:spPr>
        <p:txBody>
          <a:bodyPr wrap="square" rtlCol="0">
            <a:spAutoFit/>
          </a:bodyPr>
          <a:lstStyle/>
          <a:p>
            <a:pPr algn="ctr"/>
            <a:r>
              <a:rPr lang="en-GB" sz="3200" dirty="0"/>
              <a:t>One and another one is ___</a:t>
            </a:r>
          </a:p>
        </p:txBody>
      </p:sp>
      <p:sp>
        <p:nvSpPr>
          <p:cNvPr id="9" name="TextBox 8">
            <a:extLst>
              <a:ext uri="{FF2B5EF4-FFF2-40B4-BE49-F238E27FC236}">
                <a16:creationId xmlns:a16="http://schemas.microsoft.com/office/drawing/2014/main" id="{10CB06ED-2E7D-4157-BD38-7819F6559F13}"/>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pic>
        <p:nvPicPr>
          <p:cNvPr id="13" name="Picture 12" descr="A picture containing whistle, bin&#10;&#10;Description automatically generated">
            <a:extLst>
              <a:ext uri="{FF2B5EF4-FFF2-40B4-BE49-F238E27FC236}">
                <a16:creationId xmlns:a16="http://schemas.microsoft.com/office/drawing/2014/main" id="{FAFAF1FB-2BBD-44EB-9A89-89A7DF6FE9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5680" y="6478607"/>
            <a:ext cx="700639" cy="357256"/>
          </a:xfrm>
          <a:prstGeom prst="rect">
            <a:avLst/>
          </a:prstGeom>
        </p:spPr>
      </p:pic>
      <p:sp>
        <p:nvSpPr>
          <p:cNvPr id="15" name="TextBox 14">
            <a:extLst>
              <a:ext uri="{FF2B5EF4-FFF2-40B4-BE49-F238E27FC236}">
                <a16:creationId xmlns:a16="http://schemas.microsoft.com/office/drawing/2014/main" id="{3A28FA88-C6FD-4F2F-8A37-6FA1FE313210}"/>
              </a:ext>
            </a:extLst>
          </p:cNvPr>
          <p:cNvSpPr txBox="1"/>
          <p:nvPr/>
        </p:nvSpPr>
        <p:spPr>
          <a:xfrm>
            <a:off x="8677275" y="4943015"/>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the representation of 2 has been varied. Variation is an essential component of maths lessons used to deeper understanding and avoid misconceptions. </a:t>
            </a:r>
          </a:p>
        </p:txBody>
      </p:sp>
      <p:pic>
        <p:nvPicPr>
          <p:cNvPr id="16" name="Picture 4" descr="See the source image">
            <a:extLst>
              <a:ext uri="{FF2B5EF4-FFF2-40B4-BE49-F238E27FC236}">
                <a16:creationId xmlns:a16="http://schemas.microsoft.com/office/drawing/2014/main" id="{AD30D0AD-E648-445B-AD3A-7351C73C7E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3560" y="3993341"/>
            <a:ext cx="681056" cy="790054"/>
          </a:xfrm>
          <a:prstGeom prst="rect">
            <a:avLst/>
          </a:prstGeom>
          <a:solidFill>
            <a:schemeClr val="bg1"/>
          </a:solidFill>
        </p:spPr>
      </p:pic>
    </p:spTree>
    <p:extLst>
      <p:ext uri="{BB962C8B-B14F-4D97-AF65-F5344CB8AC3E}">
        <p14:creationId xmlns:p14="http://schemas.microsoft.com/office/powerpoint/2010/main" val="7460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E452B-B2A2-450F-B9D8-15EA8445047B}"/>
              </a:ext>
            </a:extLst>
          </p:cNvPr>
          <p:cNvSpPr/>
          <p:nvPr/>
        </p:nvSpPr>
        <p:spPr>
          <a:xfrm>
            <a:off x="102704" y="68818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EE8CBA1-3FA7-4B99-BE48-72486FF446DB}"/>
              </a:ext>
            </a:extLst>
          </p:cNvPr>
          <p:cNvSpPr txBox="1"/>
          <p:nvPr/>
        </p:nvSpPr>
        <p:spPr>
          <a:xfrm>
            <a:off x="3796395" y="897669"/>
            <a:ext cx="5416826" cy="584775"/>
          </a:xfrm>
          <a:prstGeom prst="rect">
            <a:avLst/>
          </a:prstGeom>
          <a:noFill/>
        </p:spPr>
        <p:txBody>
          <a:bodyPr wrap="square" rtlCol="0">
            <a:spAutoFit/>
          </a:bodyPr>
          <a:lstStyle/>
          <a:p>
            <a:r>
              <a:rPr lang="en-GB" sz="3200" dirty="0"/>
              <a:t>Let’s write the number 2!</a:t>
            </a:r>
          </a:p>
        </p:txBody>
      </p:sp>
      <p:pic>
        <p:nvPicPr>
          <p:cNvPr id="5" name="Picture 4" descr="A picture containing whistle, bin&#10;&#10;Description automatically generated">
            <a:extLst>
              <a:ext uri="{FF2B5EF4-FFF2-40B4-BE49-F238E27FC236}">
                <a16:creationId xmlns:a16="http://schemas.microsoft.com/office/drawing/2014/main" id="{8BA11BC4-DF9D-47C8-AD41-BE6ABBBB46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6" name="Picture 5" descr="Logo&#10;&#10;Description automatically generated">
            <a:extLst>
              <a:ext uri="{FF2B5EF4-FFF2-40B4-BE49-F238E27FC236}">
                <a16:creationId xmlns:a16="http://schemas.microsoft.com/office/drawing/2014/main" id="{ECCAB706-6694-4A9D-95F5-1371CD4312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7" name="TextBox 6">
            <a:extLst>
              <a:ext uri="{FF2B5EF4-FFF2-40B4-BE49-F238E27FC236}">
                <a16:creationId xmlns:a16="http://schemas.microsoft.com/office/drawing/2014/main" id="{7D9D3330-DC41-489C-96BC-140821D8D030}"/>
              </a:ext>
            </a:extLst>
          </p:cNvPr>
          <p:cNvSpPr txBox="1"/>
          <p:nvPr/>
        </p:nvSpPr>
        <p:spPr>
          <a:xfrm>
            <a:off x="1081863" y="2105561"/>
            <a:ext cx="1567819" cy="2646878"/>
          </a:xfrm>
          <a:prstGeom prst="rect">
            <a:avLst/>
          </a:prstGeom>
          <a:noFill/>
        </p:spPr>
        <p:txBody>
          <a:bodyPr wrap="square" rtlCol="0">
            <a:spAutoFit/>
          </a:bodyPr>
          <a:lstStyle/>
          <a:p>
            <a:r>
              <a:rPr lang="en-GB" sz="16600" dirty="0">
                <a:solidFill>
                  <a:schemeClr val="bg2">
                    <a:lumMod val="90000"/>
                  </a:schemeClr>
                </a:solidFill>
              </a:rPr>
              <a:t>2</a:t>
            </a:r>
          </a:p>
        </p:txBody>
      </p:sp>
      <p:sp>
        <p:nvSpPr>
          <p:cNvPr id="8" name="TextBox 7">
            <a:extLst>
              <a:ext uri="{FF2B5EF4-FFF2-40B4-BE49-F238E27FC236}">
                <a16:creationId xmlns:a16="http://schemas.microsoft.com/office/drawing/2014/main" id="{59761ADE-092C-4E5A-85CB-8441022C1E20}"/>
              </a:ext>
            </a:extLst>
          </p:cNvPr>
          <p:cNvSpPr txBox="1"/>
          <p:nvPr/>
        </p:nvSpPr>
        <p:spPr>
          <a:xfrm>
            <a:off x="3628844" y="2105561"/>
            <a:ext cx="1567819" cy="2646878"/>
          </a:xfrm>
          <a:prstGeom prst="rect">
            <a:avLst/>
          </a:prstGeom>
          <a:noFill/>
        </p:spPr>
        <p:txBody>
          <a:bodyPr wrap="square" rtlCol="0">
            <a:spAutoFit/>
          </a:bodyPr>
          <a:lstStyle/>
          <a:p>
            <a:r>
              <a:rPr lang="en-GB" sz="16600" dirty="0">
                <a:solidFill>
                  <a:schemeClr val="bg2">
                    <a:lumMod val="90000"/>
                  </a:schemeClr>
                </a:solidFill>
              </a:rPr>
              <a:t>2</a:t>
            </a:r>
          </a:p>
        </p:txBody>
      </p:sp>
      <p:sp>
        <p:nvSpPr>
          <p:cNvPr id="9" name="TextBox 8">
            <a:extLst>
              <a:ext uri="{FF2B5EF4-FFF2-40B4-BE49-F238E27FC236}">
                <a16:creationId xmlns:a16="http://schemas.microsoft.com/office/drawing/2014/main" id="{31301822-75B4-4294-9069-7D1B17AE2A2D}"/>
              </a:ext>
            </a:extLst>
          </p:cNvPr>
          <p:cNvSpPr txBox="1"/>
          <p:nvPr/>
        </p:nvSpPr>
        <p:spPr>
          <a:xfrm>
            <a:off x="6075090" y="2105561"/>
            <a:ext cx="1567819" cy="2646878"/>
          </a:xfrm>
          <a:prstGeom prst="rect">
            <a:avLst/>
          </a:prstGeom>
          <a:noFill/>
        </p:spPr>
        <p:txBody>
          <a:bodyPr wrap="square" rtlCol="0">
            <a:spAutoFit/>
          </a:bodyPr>
          <a:lstStyle/>
          <a:p>
            <a:r>
              <a:rPr lang="en-GB" sz="16600" dirty="0">
                <a:solidFill>
                  <a:schemeClr val="bg2">
                    <a:lumMod val="90000"/>
                  </a:schemeClr>
                </a:solidFill>
              </a:rPr>
              <a:t>2</a:t>
            </a:r>
          </a:p>
        </p:txBody>
      </p:sp>
      <p:sp>
        <p:nvSpPr>
          <p:cNvPr id="10" name="TextBox 9">
            <a:extLst>
              <a:ext uri="{FF2B5EF4-FFF2-40B4-BE49-F238E27FC236}">
                <a16:creationId xmlns:a16="http://schemas.microsoft.com/office/drawing/2014/main" id="{522F71E8-528C-45CC-9257-ABC16D3A548D}"/>
              </a:ext>
            </a:extLst>
          </p:cNvPr>
          <p:cNvSpPr txBox="1"/>
          <p:nvPr/>
        </p:nvSpPr>
        <p:spPr>
          <a:xfrm>
            <a:off x="8201762" y="1741880"/>
            <a:ext cx="1567819" cy="2646878"/>
          </a:xfrm>
          <a:prstGeom prst="rect">
            <a:avLst/>
          </a:prstGeom>
          <a:noFill/>
        </p:spPr>
        <p:txBody>
          <a:bodyPr wrap="square" rtlCol="0">
            <a:spAutoFit/>
          </a:bodyPr>
          <a:lstStyle/>
          <a:p>
            <a:r>
              <a:rPr lang="en-GB" sz="16600" dirty="0">
                <a:solidFill>
                  <a:schemeClr val="bg2">
                    <a:lumMod val="90000"/>
                  </a:schemeClr>
                </a:solidFill>
              </a:rPr>
              <a:t>_</a:t>
            </a:r>
          </a:p>
        </p:txBody>
      </p:sp>
      <p:sp>
        <p:nvSpPr>
          <p:cNvPr id="11" name="TextBox 10">
            <a:extLst>
              <a:ext uri="{FF2B5EF4-FFF2-40B4-BE49-F238E27FC236}">
                <a16:creationId xmlns:a16="http://schemas.microsoft.com/office/drawing/2014/main" id="{A864909D-4FE4-4D9C-85AA-B07A1890675C}"/>
              </a:ext>
            </a:extLst>
          </p:cNvPr>
          <p:cNvSpPr txBox="1"/>
          <p:nvPr/>
        </p:nvSpPr>
        <p:spPr>
          <a:xfrm>
            <a:off x="9964833" y="1741880"/>
            <a:ext cx="1567819" cy="2646878"/>
          </a:xfrm>
          <a:prstGeom prst="rect">
            <a:avLst/>
          </a:prstGeom>
          <a:noFill/>
        </p:spPr>
        <p:txBody>
          <a:bodyPr wrap="square" rtlCol="0">
            <a:spAutoFit/>
          </a:bodyPr>
          <a:lstStyle/>
          <a:p>
            <a:r>
              <a:rPr lang="en-GB" sz="16600" dirty="0">
                <a:solidFill>
                  <a:schemeClr val="bg2">
                    <a:lumMod val="90000"/>
                  </a:schemeClr>
                </a:solidFill>
              </a:rPr>
              <a:t>_</a:t>
            </a:r>
          </a:p>
        </p:txBody>
      </p:sp>
      <p:sp>
        <p:nvSpPr>
          <p:cNvPr id="12" name="TextBox 11">
            <a:extLst>
              <a:ext uri="{FF2B5EF4-FFF2-40B4-BE49-F238E27FC236}">
                <a16:creationId xmlns:a16="http://schemas.microsoft.com/office/drawing/2014/main" id="{C10DF1BF-D4F5-4840-8EF2-AECFC0F6CE46}"/>
              </a:ext>
            </a:extLst>
          </p:cNvPr>
          <p:cNvSpPr txBox="1"/>
          <p:nvPr/>
        </p:nvSpPr>
        <p:spPr>
          <a:xfrm>
            <a:off x="8677274" y="5244765"/>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we have moved away from concrete and pictorial representations. This is an abstract representation of the number 2. Children need to be able to recognise the numerals for given numbers. </a:t>
            </a:r>
          </a:p>
        </p:txBody>
      </p:sp>
      <p:pic>
        <p:nvPicPr>
          <p:cNvPr id="14" name="Picture 4" descr="See the source image">
            <a:extLst>
              <a:ext uri="{FF2B5EF4-FFF2-40B4-BE49-F238E27FC236}">
                <a16:creationId xmlns:a16="http://schemas.microsoft.com/office/drawing/2014/main" id="{BD7B4026-D142-4AE3-B46C-6AEEC9A3FD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33559" y="4388758"/>
            <a:ext cx="681056" cy="790054"/>
          </a:xfrm>
          <a:prstGeom prst="rect">
            <a:avLst/>
          </a:prstGeom>
          <a:solidFill>
            <a:schemeClr val="bg1"/>
          </a:solidFill>
        </p:spPr>
      </p:pic>
    </p:spTree>
    <p:extLst>
      <p:ext uri="{BB962C8B-B14F-4D97-AF65-F5344CB8AC3E}">
        <p14:creationId xmlns:p14="http://schemas.microsoft.com/office/powerpoint/2010/main" val="109331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844CEBB-263F-4AA7-A3F4-0C76BECA8246}"/>
              </a:ext>
            </a:extLst>
          </p:cNvPr>
          <p:cNvGrpSpPr/>
          <p:nvPr/>
        </p:nvGrpSpPr>
        <p:grpSpPr>
          <a:xfrm>
            <a:off x="1501" y="-110378"/>
            <a:ext cx="11986591" cy="6968378"/>
            <a:chOff x="102701" y="-66526"/>
            <a:chExt cx="11986591" cy="6968378"/>
          </a:xfrm>
        </p:grpSpPr>
        <p:sp>
          <p:nvSpPr>
            <p:cNvPr id="17" name="Rectangle 16">
              <a:extLst>
                <a:ext uri="{FF2B5EF4-FFF2-40B4-BE49-F238E27FC236}">
                  <a16:creationId xmlns:a16="http://schemas.microsoft.com/office/drawing/2014/main" id="{59F53862-BA49-4DBA-A686-C4E0A9D65B4B}"/>
                </a:ext>
              </a:extLst>
            </p:cNvPr>
            <p:cNvSpPr/>
            <p:nvPr/>
          </p:nvSpPr>
          <p:spPr>
            <a:xfrm>
              <a:off x="102701" y="745434"/>
              <a:ext cx="11986591" cy="57331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descr="A picture containing whistle, bin&#10;&#10;Description automatically generated">
              <a:extLst>
                <a:ext uri="{FF2B5EF4-FFF2-40B4-BE49-F238E27FC236}">
                  <a16:creationId xmlns:a16="http://schemas.microsoft.com/office/drawing/2014/main" id="{F06A52BD-2E0F-44D2-95B2-43005005E14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19" name="Picture 18" descr="Logo&#10;&#10;Description automatically generated">
              <a:extLst>
                <a:ext uri="{FF2B5EF4-FFF2-40B4-BE49-F238E27FC236}">
                  <a16:creationId xmlns:a16="http://schemas.microsoft.com/office/drawing/2014/main" id="{84885F97-3945-4C98-96AE-C3DE5664345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pic>
        <p:nvPicPr>
          <p:cNvPr id="2" name="Picture 1" descr="Shape&#10;&#10;Description automatically generated">
            <a:extLst>
              <a:ext uri="{FF2B5EF4-FFF2-40B4-BE49-F238E27FC236}">
                <a16:creationId xmlns:a16="http://schemas.microsoft.com/office/drawing/2014/main" id="{9BDFB038-543A-4B78-AFAA-01B2E7360FCC}"/>
              </a:ext>
            </a:extLst>
          </p:cNvPr>
          <p:cNvPicPr/>
          <p:nvPr/>
        </p:nvPicPr>
        <p:blipFill rotWithShape="1">
          <a:blip r:embed="rId7">
            <a:extLst>
              <a:ext uri="{BEBA8EAE-BF5A-486C-A8C5-ECC9F3942E4B}">
                <a14:imgProps xmlns:a14="http://schemas.microsoft.com/office/drawing/2010/main">
                  <a14:imgLayer r:embed="rId8">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2483127" y="1988975"/>
            <a:ext cx="1494928" cy="2224478"/>
          </a:xfrm>
          <a:prstGeom prst="rect">
            <a:avLst/>
          </a:prstGeom>
          <a:ln>
            <a:noFill/>
          </a:ln>
          <a:extLst>
            <a:ext uri="{53640926-AAD7-44D8-BBD7-CCE9431645EC}">
              <a14:shadowObscured xmlns:a14="http://schemas.microsoft.com/office/drawing/2010/main"/>
            </a:ext>
          </a:extLst>
        </p:spPr>
      </p:pic>
      <p:pic>
        <p:nvPicPr>
          <p:cNvPr id="3" name="Picture 2" descr="A picture containing icon&#10;&#10;Description automatically generated">
            <a:extLst>
              <a:ext uri="{FF2B5EF4-FFF2-40B4-BE49-F238E27FC236}">
                <a16:creationId xmlns:a16="http://schemas.microsoft.com/office/drawing/2014/main" id="{6387C690-A5A8-43E1-97CF-21DC214415BB}"/>
              </a:ext>
            </a:extLst>
          </p:cNvPr>
          <p:cNvPicPr/>
          <p:nvPr/>
        </p:nvPicPr>
        <p:blipFill rotWithShape="1">
          <a:blip r:embed="rId9">
            <a:extLst>
              <a:ext uri="{BEBA8EAE-BF5A-486C-A8C5-ECC9F3942E4B}">
                <a14:imgProps xmlns:a14="http://schemas.microsoft.com/office/drawing/2010/main">
                  <a14:imgLayer r:embed="rId10">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3535019" y="4527875"/>
            <a:ext cx="2295936" cy="1751576"/>
          </a:xfrm>
          <a:prstGeom prst="rect">
            <a:avLst/>
          </a:prstGeom>
          <a:ln>
            <a:noFill/>
          </a:ln>
          <a:extLst>
            <a:ext uri="{53640926-AAD7-44D8-BBD7-CCE9431645EC}">
              <a14:shadowObscured xmlns:a14="http://schemas.microsoft.com/office/drawing/2010/main"/>
            </a:ext>
          </a:extLst>
        </p:spPr>
      </p:pic>
      <p:pic>
        <p:nvPicPr>
          <p:cNvPr id="4" name="Picture 3" descr="A picture containing icon&#10;&#10;Description automatically generated">
            <a:extLst>
              <a:ext uri="{FF2B5EF4-FFF2-40B4-BE49-F238E27FC236}">
                <a16:creationId xmlns:a16="http://schemas.microsoft.com/office/drawing/2014/main" id="{A9A218C9-F274-470B-BE39-8BA89B6B40ED}"/>
              </a:ext>
            </a:extLst>
          </p:cNvPr>
          <p:cNvPicPr/>
          <p:nvPr/>
        </p:nvPicPr>
        <p:blipFill rotWithShape="1">
          <a:blip r:embed="rId9">
            <a:extLst>
              <a:ext uri="{BEBA8EAE-BF5A-486C-A8C5-ECC9F3942E4B}">
                <a14:imgProps xmlns:a14="http://schemas.microsoft.com/office/drawing/2010/main">
                  <a14:imgLayer r:embed="rId10">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3550343" y="3665451"/>
            <a:ext cx="2295936" cy="1751576"/>
          </a:xfrm>
          <a:prstGeom prst="rect">
            <a:avLst/>
          </a:prstGeom>
          <a:ln>
            <a:noFill/>
          </a:ln>
          <a:extLst>
            <a:ext uri="{53640926-AAD7-44D8-BBD7-CCE9431645EC}">
              <a14:shadowObscured xmlns:a14="http://schemas.microsoft.com/office/drawing/2010/main"/>
            </a:ext>
          </a:extLst>
        </p:spPr>
      </p:pic>
      <p:pic>
        <p:nvPicPr>
          <p:cNvPr id="5" name="Picture 4" descr="A picture containing icon&#10;&#10;Description automatically generated">
            <a:extLst>
              <a:ext uri="{FF2B5EF4-FFF2-40B4-BE49-F238E27FC236}">
                <a16:creationId xmlns:a16="http://schemas.microsoft.com/office/drawing/2014/main" id="{E2CACBD5-D43C-4C9E-B204-928A4701413F}"/>
              </a:ext>
            </a:extLst>
          </p:cNvPr>
          <p:cNvPicPr/>
          <p:nvPr/>
        </p:nvPicPr>
        <p:blipFill rotWithShape="1">
          <a:blip r:embed="rId9">
            <a:extLst>
              <a:ext uri="{BEBA8EAE-BF5A-486C-A8C5-ECC9F3942E4B}">
                <a14:imgProps xmlns:a14="http://schemas.microsoft.com/office/drawing/2010/main">
                  <a14:imgLayer r:embed="rId10">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5472531" y="2027769"/>
            <a:ext cx="2295936" cy="1751576"/>
          </a:xfrm>
          <a:prstGeom prst="rect">
            <a:avLst/>
          </a:prstGeom>
          <a:ln>
            <a:noFill/>
          </a:ln>
          <a:extLst>
            <a:ext uri="{53640926-AAD7-44D8-BBD7-CCE9431645EC}">
              <a14:shadowObscured xmlns:a14="http://schemas.microsoft.com/office/drawing/2010/main"/>
            </a:ext>
          </a:extLst>
        </p:spPr>
      </p:pic>
      <p:pic>
        <p:nvPicPr>
          <p:cNvPr id="6" name="Picture 2" descr="See the source image">
            <a:extLst>
              <a:ext uri="{FF2B5EF4-FFF2-40B4-BE49-F238E27FC236}">
                <a16:creationId xmlns:a16="http://schemas.microsoft.com/office/drawing/2014/main" id="{287ECB1C-6299-4D93-9A31-D46F8E7FD3B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02107" y="4424474"/>
            <a:ext cx="2564655" cy="12874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e the source image">
            <a:extLst>
              <a:ext uri="{FF2B5EF4-FFF2-40B4-BE49-F238E27FC236}">
                <a16:creationId xmlns:a16="http://schemas.microsoft.com/office/drawing/2014/main" id="{4BF073D8-A4BD-4FF4-8A79-9B2AB5A0AE5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03908" y="1540583"/>
            <a:ext cx="1245703" cy="1299956"/>
          </a:xfrm>
          <a:prstGeom prst="rect">
            <a:avLst/>
          </a:prstGeom>
          <a:noFill/>
          <a:ln>
            <a:noFill/>
          </a:ln>
        </p:spPr>
      </p:pic>
      <p:pic>
        <p:nvPicPr>
          <p:cNvPr id="8" name="Picture 7" descr="See the source image">
            <a:extLst>
              <a:ext uri="{FF2B5EF4-FFF2-40B4-BE49-F238E27FC236}">
                <a16:creationId xmlns:a16="http://schemas.microsoft.com/office/drawing/2014/main" id="{0D3346C0-ECF7-4A6D-AFCF-31AC5F27F87A}"/>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16228" y="4979495"/>
            <a:ext cx="1245703" cy="1299956"/>
          </a:xfrm>
          <a:prstGeom prst="rect">
            <a:avLst/>
          </a:prstGeom>
          <a:noFill/>
          <a:ln>
            <a:noFill/>
          </a:ln>
        </p:spPr>
      </p:pic>
      <p:pic>
        <p:nvPicPr>
          <p:cNvPr id="9" name="Picture 8" descr="See the source image">
            <a:extLst>
              <a:ext uri="{FF2B5EF4-FFF2-40B4-BE49-F238E27FC236}">
                <a16:creationId xmlns:a16="http://schemas.microsoft.com/office/drawing/2014/main" id="{2760D863-8E64-41F7-AD0D-9CFF05BC458E}"/>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1860276" y="4980423"/>
            <a:ext cx="1245703" cy="1299956"/>
          </a:xfrm>
          <a:prstGeom prst="rect">
            <a:avLst/>
          </a:prstGeom>
          <a:noFill/>
          <a:ln>
            <a:noFill/>
          </a:ln>
        </p:spPr>
      </p:pic>
      <p:pic>
        <p:nvPicPr>
          <p:cNvPr id="13" name="Picture 12">
            <a:extLst>
              <a:ext uri="{FF2B5EF4-FFF2-40B4-BE49-F238E27FC236}">
                <a16:creationId xmlns:a16="http://schemas.microsoft.com/office/drawing/2014/main" id="{A472E4CF-0F83-4317-BDE6-A226BFCB7700}"/>
              </a:ext>
            </a:extLst>
          </p:cNvPr>
          <p:cNvPicPr>
            <a:picLocks noChangeAspect="1"/>
          </p:cNvPicPr>
          <p:nvPr/>
        </p:nvPicPr>
        <p:blipFill>
          <a:blip r:embed="rId13"/>
          <a:stretch>
            <a:fillRect/>
          </a:stretch>
        </p:blipFill>
        <p:spPr>
          <a:xfrm>
            <a:off x="10218669" y="1329545"/>
            <a:ext cx="1245703" cy="1777905"/>
          </a:xfrm>
          <a:prstGeom prst="rect">
            <a:avLst/>
          </a:prstGeom>
        </p:spPr>
      </p:pic>
      <p:pic>
        <p:nvPicPr>
          <p:cNvPr id="14" name="Picture 13">
            <a:extLst>
              <a:ext uri="{FF2B5EF4-FFF2-40B4-BE49-F238E27FC236}">
                <a16:creationId xmlns:a16="http://schemas.microsoft.com/office/drawing/2014/main" id="{DD073330-D925-4B92-B0DF-3767FF2632E8}"/>
              </a:ext>
            </a:extLst>
          </p:cNvPr>
          <p:cNvPicPr>
            <a:picLocks noChangeAspect="1"/>
          </p:cNvPicPr>
          <p:nvPr/>
        </p:nvPicPr>
        <p:blipFill>
          <a:blip r:embed="rId13"/>
          <a:stretch>
            <a:fillRect/>
          </a:stretch>
        </p:blipFill>
        <p:spPr>
          <a:xfrm>
            <a:off x="10728877" y="4639502"/>
            <a:ext cx="1245703" cy="1777905"/>
          </a:xfrm>
          <a:prstGeom prst="rect">
            <a:avLst/>
          </a:prstGeom>
        </p:spPr>
      </p:pic>
      <p:pic>
        <p:nvPicPr>
          <p:cNvPr id="15" name="Picture 14">
            <a:extLst>
              <a:ext uri="{FF2B5EF4-FFF2-40B4-BE49-F238E27FC236}">
                <a16:creationId xmlns:a16="http://schemas.microsoft.com/office/drawing/2014/main" id="{DFFB2FD9-9CEF-4EE8-AB11-5B01541D6025}"/>
              </a:ext>
            </a:extLst>
          </p:cNvPr>
          <p:cNvPicPr>
            <a:picLocks noChangeAspect="1"/>
          </p:cNvPicPr>
          <p:nvPr/>
        </p:nvPicPr>
        <p:blipFill>
          <a:blip r:embed="rId13"/>
          <a:stretch>
            <a:fillRect/>
          </a:stretch>
        </p:blipFill>
        <p:spPr>
          <a:xfrm>
            <a:off x="9562680" y="4639502"/>
            <a:ext cx="1245703" cy="1777905"/>
          </a:xfrm>
          <a:prstGeom prst="rect">
            <a:avLst/>
          </a:prstGeom>
        </p:spPr>
      </p:pic>
      <p:sp>
        <p:nvSpPr>
          <p:cNvPr id="11" name="TextBox 10">
            <a:extLst>
              <a:ext uri="{FF2B5EF4-FFF2-40B4-BE49-F238E27FC236}">
                <a16:creationId xmlns:a16="http://schemas.microsoft.com/office/drawing/2014/main" id="{765C1107-F85B-4456-8205-97DE7B6A9972}"/>
              </a:ext>
            </a:extLst>
          </p:cNvPr>
          <p:cNvSpPr txBox="1"/>
          <p:nvPr/>
        </p:nvSpPr>
        <p:spPr>
          <a:xfrm>
            <a:off x="4674647" y="1025278"/>
            <a:ext cx="3093820" cy="646331"/>
          </a:xfrm>
          <a:prstGeom prst="rect">
            <a:avLst/>
          </a:prstGeom>
          <a:noFill/>
        </p:spPr>
        <p:txBody>
          <a:bodyPr wrap="square" rtlCol="0">
            <a:spAutoFit/>
          </a:bodyPr>
          <a:lstStyle/>
          <a:p>
            <a:pPr algn="ctr"/>
            <a:r>
              <a:rPr lang="en-GB" sz="3600" dirty="0"/>
              <a:t>Circle 2</a:t>
            </a:r>
          </a:p>
        </p:txBody>
      </p:sp>
      <p:sp>
        <p:nvSpPr>
          <p:cNvPr id="20" name="TextBox 19">
            <a:extLst>
              <a:ext uri="{FF2B5EF4-FFF2-40B4-BE49-F238E27FC236}">
                <a16:creationId xmlns:a16="http://schemas.microsoft.com/office/drawing/2014/main" id="{2CD4AE88-8905-4184-A831-712BE204A5AE}"/>
              </a:ext>
            </a:extLst>
          </p:cNvPr>
          <p:cNvSpPr txBox="1"/>
          <p:nvPr/>
        </p:nvSpPr>
        <p:spPr>
          <a:xfrm>
            <a:off x="11124943" y="817418"/>
            <a:ext cx="1065556" cy="369332"/>
          </a:xfrm>
          <a:prstGeom prst="rect">
            <a:avLst/>
          </a:prstGeom>
          <a:solidFill>
            <a:schemeClr val="bg1"/>
          </a:solidFill>
          <a:ln>
            <a:solidFill>
              <a:schemeClr val="accent1"/>
            </a:solidFill>
          </a:ln>
        </p:spPr>
        <p:txBody>
          <a:bodyPr wrap="square" rtlCol="0">
            <a:spAutoFit/>
          </a:bodyPr>
          <a:lstStyle/>
          <a:p>
            <a:r>
              <a:rPr lang="en-GB" dirty="0"/>
              <a:t>You do</a:t>
            </a:r>
          </a:p>
        </p:txBody>
      </p:sp>
      <p:sp>
        <p:nvSpPr>
          <p:cNvPr id="10" name="TextBox 9">
            <a:extLst>
              <a:ext uri="{FF2B5EF4-FFF2-40B4-BE49-F238E27FC236}">
                <a16:creationId xmlns:a16="http://schemas.microsoft.com/office/drawing/2014/main" id="{DB24DD0C-46D3-4D08-BF31-A29F6B95586E}"/>
              </a:ext>
            </a:extLst>
          </p:cNvPr>
          <p:cNvSpPr txBox="1"/>
          <p:nvPr/>
        </p:nvSpPr>
        <p:spPr>
          <a:xfrm>
            <a:off x="8277225" y="1781175"/>
            <a:ext cx="1417724" cy="1323439"/>
          </a:xfrm>
          <a:prstGeom prst="rect">
            <a:avLst/>
          </a:prstGeom>
          <a:noFill/>
        </p:spPr>
        <p:txBody>
          <a:bodyPr wrap="square" rtlCol="0">
            <a:spAutoFit/>
          </a:bodyPr>
          <a:lstStyle/>
          <a:p>
            <a:r>
              <a:rPr lang="en-GB" sz="8000" dirty="0"/>
              <a:t>2</a:t>
            </a:r>
          </a:p>
        </p:txBody>
      </p:sp>
      <p:sp>
        <p:nvSpPr>
          <p:cNvPr id="21" name="TextBox 20">
            <a:extLst>
              <a:ext uri="{FF2B5EF4-FFF2-40B4-BE49-F238E27FC236}">
                <a16:creationId xmlns:a16="http://schemas.microsoft.com/office/drawing/2014/main" id="{F8164EB3-115F-4985-9F64-241263D86B02}"/>
              </a:ext>
            </a:extLst>
          </p:cNvPr>
          <p:cNvSpPr txBox="1"/>
          <p:nvPr/>
        </p:nvSpPr>
        <p:spPr>
          <a:xfrm>
            <a:off x="4808264" y="5058024"/>
            <a:ext cx="3693113" cy="1169551"/>
          </a:xfrm>
          <a:prstGeom prst="rect">
            <a:avLst/>
          </a:prstGeom>
          <a:solidFill>
            <a:schemeClr val="bg1"/>
          </a:solidFill>
          <a:ln w="38100">
            <a:solidFill>
              <a:schemeClr val="accent1"/>
            </a:solidFill>
          </a:ln>
        </p:spPr>
        <p:txBody>
          <a:bodyPr wrap="square">
            <a:spAutoFit/>
          </a:bodyPr>
          <a:lstStyle/>
          <a:p>
            <a:pPr algn="ctr"/>
            <a:r>
              <a:rPr lang="en-GB" sz="1400" dirty="0"/>
              <a:t>Blue slides are where children independently practise their learning. This provides an opportunity for the tutor to assess their understanding at different intervals throughout the lesson. </a:t>
            </a:r>
          </a:p>
        </p:txBody>
      </p:sp>
      <p:pic>
        <p:nvPicPr>
          <p:cNvPr id="22" name="Picture 4" descr="See the source image">
            <a:extLst>
              <a:ext uri="{FF2B5EF4-FFF2-40B4-BE49-F238E27FC236}">
                <a16:creationId xmlns:a16="http://schemas.microsoft.com/office/drawing/2014/main" id="{1534661B-1DB3-4AA1-943F-11677E5C2BB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5430" y="4196278"/>
            <a:ext cx="681056" cy="790054"/>
          </a:xfrm>
          <a:prstGeom prst="rect">
            <a:avLst/>
          </a:prstGeom>
          <a:solidFill>
            <a:schemeClr val="bg1"/>
          </a:solidFill>
        </p:spPr>
      </p:pic>
    </p:spTree>
    <p:extLst>
      <p:ext uri="{BB962C8B-B14F-4D97-AF65-F5344CB8AC3E}">
        <p14:creationId xmlns:p14="http://schemas.microsoft.com/office/powerpoint/2010/main" val="149622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102701" y="745434"/>
            <a:ext cx="11986591" cy="566921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pic>
        <p:nvPicPr>
          <p:cNvPr id="9" name="Picture 8" descr="See the source image">
            <a:extLst>
              <a:ext uri="{FF2B5EF4-FFF2-40B4-BE49-F238E27FC236}">
                <a16:creationId xmlns:a16="http://schemas.microsoft.com/office/drawing/2014/main" id="{264EA4DD-B683-48B2-914F-C3776C10C20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095997" y="4099930"/>
            <a:ext cx="1814830" cy="1814830"/>
          </a:xfrm>
          <a:prstGeom prst="rect">
            <a:avLst/>
          </a:prstGeom>
          <a:noFill/>
          <a:ln>
            <a:noFill/>
          </a:ln>
        </p:spPr>
      </p:pic>
      <p:pic>
        <p:nvPicPr>
          <p:cNvPr id="13" name="Picture 2" descr="See the source image">
            <a:extLst>
              <a:ext uri="{FF2B5EF4-FFF2-40B4-BE49-F238E27FC236}">
                <a16:creationId xmlns:a16="http://schemas.microsoft.com/office/drawing/2014/main" id="{073126E6-FA0E-42C5-8C75-F1F3BD94D0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2460" y="2266647"/>
            <a:ext cx="3607075" cy="18107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ee the source image">
            <a:extLst>
              <a:ext uri="{FF2B5EF4-FFF2-40B4-BE49-F238E27FC236}">
                <a16:creationId xmlns:a16="http://schemas.microsoft.com/office/drawing/2014/main" id="{1A066210-E171-4D86-B8E6-9608645C949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92460" y="4107037"/>
            <a:ext cx="1814830" cy="1814830"/>
          </a:xfrm>
          <a:prstGeom prst="rect">
            <a:avLst/>
          </a:prstGeom>
          <a:noFill/>
          <a:ln>
            <a:noFill/>
          </a:ln>
        </p:spPr>
      </p:pic>
      <p:sp>
        <p:nvSpPr>
          <p:cNvPr id="15" name="TextBox 14">
            <a:extLst>
              <a:ext uri="{FF2B5EF4-FFF2-40B4-BE49-F238E27FC236}">
                <a16:creationId xmlns:a16="http://schemas.microsoft.com/office/drawing/2014/main" id="{72E2791F-09BE-4277-80F0-217499854D7E}"/>
              </a:ext>
            </a:extLst>
          </p:cNvPr>
          <p:cNvSpPr txBox="1"/>
          <p:nvPr/>
        </p:nvSpPr>
        <p:spPr>
          <a:xfrm>
            <a:off x="2160366" y="1091416"/>
            <a:ext cx="7603435" cy="584775"/>
          </a:xfrm>
          <a:prstGeom prst="rect">
            <a:avLst/>
          </a:prstGeom>
          <a:noFill/>
        </p:spPr>
        <p:txBody>
          <a:bodyPr wrap="square" rtlCol="0">
            <a:spAutoFit/>
          </a:bodyPr>
          <a:lstStyle/>
          <a:p>
            <a:pPr algn="ctr"/>
            <a:r>
              <a:rPr lang="en-GB" sz="3200" dirty="0"/>
              <a:t>Two is the same as one and another one. </a:t>
            </a:r>
          </a:p>
        </p:txBody>
      </p:sp>
      <p:pic>
        <p:nvPicPr>
          <p:cNvPr id="10" name="Picture 9" descr="A picture containing whistle, bin&#10;&#10;Description automatically generated">
            <a:extLst>
              <a:ext uri="{FF2B5EF4-FFF2-40B4-BE49-F238E27FC236}">
                <a16:creationId xmlns:a16="http://schemas.microsoft.com/office/drawing/2014/main" id="{2C6CAFCD-D2EA-49F7-814B-65C53381F0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11765" y="6444286"/>
            <a:ext cx="700639" cy="357256"/>
          </a:xfrm>
          <a:prstGeom prst="rect">
            <a:avLst/>
          </a:prstGeom>
        </p:spPr>
      </p:pic>
      <p:sp>
        <p:nvSpPr>
          <p:cNvPr id="11" name="TextBox 10">
            <a:extLst>
              <a:ext uri="{FF2B5EF4-FFF2-40B4-BE49-F238E27FC236}">
                <a16:creationId xmlns:a16="http://schemas.microsoft.com/office/drawing/2014/main" id="{A859CFE2-B20E-4D19-B629-926F0B262EB5}"/>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sp>
        <p:nvSpPr>
          <p:cNvPr id="12" name="TextBox 11">
            <a:extLst>
              <a:ext uri="{FF2B5EF4-FFF2-40B4-BE49-F238E27FC236}">
                <a16:creationId xmlns:a16="http://schemas.microsoft.com/office/drawing/2014/main" id="{354100BC-5BAF-40E5-A6C3-4594BBA0FF21}"/>
              </a:ext>
            </a:extLst>
          </p:cNvPr>
          <p:cNvSpPr txBox="1"/>
          <p:nvPr/>
        </p:nvSpPr>
        <p:spPr>
          <a:xfrm>
            <a:off x="8677275" y="4943015"/>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the representation of 2 has been varied. Variation is an essential component of maths lessons used to deeper understanding and avoid misconceptions. </a:t>
            </a:r>
          </a:p>
        </p:txBody>
      </p:sp>
      <p:pic>
        <p:nvPicPr>
          <p:cNvPr id="16" name="Picture 4" descr="See the source image">
            <a:extLst>
              <a:ext uri="{FF2B5EF4-FFF2-40B4-BE49-F238E27FC236}">
                <a16:creationId xmlns:a16="http://schemas.microsoft.com/office/drawing/2014/main" id="{5E6E6AD7-A546-4026-8F48-314587FDA2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33560" y="3993341"/>
            <a:ext cx="681056" cy="790054"/>
          </a:xfrm>
          <a:prstGeom prst="rect">
            <a:avLst/>
          </a:prstGeom>
          <a:solidFill>
            <a:schemeClr val="bg1"/>
          </a:solidFill>
        </p:spPr>
      </p:pic>
    </p:spTree>
    <p:extLst>
      <p:ext uri="{BB962C8B-B14F-4D97-AF65-F5344CB8AC3E}">
        <p14:creationId xmlns:p14="http://schemas.microsoft.com/office/powerpoint/2010/main" val="40976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AB82007-720C-4318-802D-663AC49E16D2}"/>
              </a:ext>
            </a:extLst>
          </p:cNvPr>
          <p:cNvGrpSpPr/>
          <p:nvPr/>
        </p:nvGrpSpPr>
        <p:grpSpPr>
          <a:xfrm>
            <a:off x="102702" y="-55189"/>
            <a:ext cx="11986591" cy="6968378"/>
            <a:chOff x="102701" y="-66526"/>
            <a:chExt cx="11986591" cy="6968378"/>
          </a:xfrm>
        </p:grpSpPr>
        <p:sp>
          <p:nvSpPr>
            <p:cNvPr id="13" name="Rectangle 12">
              <a:extLst>
                <a:ext uri="{FF2B5EF4-FFF2-40B4-BE49-F238E27FC236}">
                  <a16:creationId xmlns:a16="http://schemas.microsoft.com/office/drawing/2014/main" id="{AA505B77-90DF-40A5-B935-543ED9D86D3E}"/>
                </a:ext>
              </a:extLst>
            </p:cNvPr>
            <p:cNvSpPr/>
            <p:nvPr/>
          </p:nvSpPr>
          <p:spPr>
            <a:xfrm>
              <a:off x="102701"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descr="A picture containing whistle, bin&#10;&#10;Description automatically generated">
              <a:extLst>
                <a:ext uri="{FF2B5EF4-FFF2-40B4-BE49-F238E27FC236}">
                  <a16:creationId xmlns:a16="http://schemas.microsoft.com/office/drawing/2014/main" id="{031C7E51-B27E-42FA-ADD2-CB06F00824F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16" name="Picture 15" descr="Logo&#10;&#10;Description automatically generated">
              <a:extLst>
                <a:ext uri="{FF2B5EF4-FFF2-40B4-BE49-F238E27FC236}">
                  <a16:creationId xmlns:a16="http://schemas.microsoft.com/office/drawing/2014/main" id="{30FF919F-F7B1-4579-BE17-D9080F1EBB6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sp>
        <p:nvSpPr>
          <p:cNvPr id="2" name="Oval 1">
            <a:extLst>
              <a:ext uri="{FF2B5EF4-FFF2-40B4-BE49-F238E27FC236}">
                <a16:creationId xmlns:a16="http://schemas.microsoft.com/office/drawing/2014/main" id="{AE929EA5-68F3-4E65-9FAC-76F201B57182}"/>
              </a:ext>
            </a:extLst>
          </p:cNvPr>
          <p:cNvSpPr/>
          <p:nvPr/>
        </p:nvSpPr>
        <p:spPr>
          <a:xfrm>
            <a:off x="5154716" y="944217"/>
            <a:ext cx="1892128" cy="180892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Shape&#10;&#10;Description automatically generated">
            <a:extLst>
              <a:ext uri="{FF2B5EF4-FFF2-40B4-BE49-F238E27FC236}">
                <a16:creationId xmlns:a16="http://schemas.microsoft.com/office/drawing/2014/main" id="{408A9995-3539-4B08-861C-4B0CD9FFBEA7}"/>
              </a:ext>
            </a:extLst>
          </p:cNvPr>
          <p:cNvPicPr/>
          <p:nvPr/>
        </p:nvPicPr>
        <p:blipFill rotWithShape="1">
          <a:blip r:embed="rId6">
            <a:extLst>
              <a:ext uri="{BEBA8EAE-BF5A-486C-A8C5-ECC9F3942E4B}">
                <a14:imgProps xmlns:a14="http://schemas.microsoft.com/office/drawing/2010/main">
                  <a14:imgLayer r:embed="rId7">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5620957" y="969103"/>
            <a:ext cx="1067067" cy="1682607"/>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17026403-84F0-482C-B07D-28C0460A3F96}"/>
              </a:ext>
            </a:extLst>
          </p:cNvPr>
          <p:cNvSpPr/>
          <p:nvPr/>
        </p:nvSpPr>
        <p:spPr>
          <a:xfrm>
            <a:off x="3418681" y="4104860"/>
            <a:ext cx="1892128" cy="1808923"/>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C8041642-AD52-4489-AEBD-888F17511F6E}"/>
              </a:ext>
            </a:extLst>
          </p:cNvPr>
          <p:cNvSpPr/>
          <p:nvPr/>
        </p:nvSpPr>
        <p:spPr>
          <a:xfrm>
            <a:off x="6536635" y="3940734"/>
            <a:ext cx="2090151" cy="1973048"/>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icon&#10;&#10;Description automatically generated">
            <a:extLst>
              <a:ext uri="{FF2B5EF4-FFF2-40B4-BE49-F238E27FC236}">
                <a16:creationId xmlns:a16="http://schemas.microsoft.com/office/drawing/2014/main" id="{1279773F-46A0-4D7E-B85A-E23556D17106}"/>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6579747" y="4213597"/>
            <a:ext cx="1786866" cy="1310728"/>
          </a:xfrm>
          <a:prstGeom prst="rect">
            <a:avLst/>
          </a:prstGeom>
          <a:ln>
            <a:noFill/>
          </a:ln>
          <a:extLst>
            <a:ext uri="{53640926-AAD7-44D8-BBD7-CCE9431645EC}">
              <a14:shadowObscured xmlns:a14="http://schemas.microsoft.com/office/drawing/2010/main"/>
            </a:ext>
          </a:extLst>
        </p:spPr>
      </p:pic>
      <p:pic>
        <p:nvPicPr>
          <p:cNvPr id="7" name="Picture 6" descr="A picture containing icon&#10;&#10;Description automatically generated">
            <a:extLst>
              <a:ext uri="{FF2B5EF4-FFF2-40B4-BE49-F238E27FC236}">
                <a16:creationId xmlns:a16="http://schemas.microsoft.com/office/drawing/2014/main" id="{1345E050-B0EC-423C-B859-37BB72C59B6C}"/>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3262588" y="4297152"/>
            <a:ext cx="1892128" cy="1320164"/>
          </a:xfrm>
          <a:prstGeom prst="rect">
            <a:avLst/>
          </a:prstGeom>
          <a:ln>
            <a:noFill/>
          </a:ln>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26194C0A-8516-4DD5-B1D3-56C5FD6E431D}"/>
              </a:ext>
            </a:extLst>
          </p:cNvPr>
          <p:cNvCxnSpPr>
            <a:cxnSpLocks/>
            <a:stCxn id="4" idx="0"/>
            <a:endCxn id="2" idx="3"/>
          </p:cNvCxnSpPr>
          <p:nvPr/>
        </p:nvCxnSpPr>
        <p:spPr>
          <a:xfrm flipV="1">
            <a:off x="4364745" y="2488229"/>
            <a:ext cx="1067067" cy="16166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73D152-8EBF-471F-A8CF-730B2533D6B7}"/>
              </a:ext>
            </a:extLst>
          </p:cNvPr>
          <p:cNvCxnSpPr>
            <a:cxnSpLocks/>
            <a:stCxn id="5" idx="0"/>
          </p:cNvCxnSpPr>
          <p:nvPr/>
        </p:nvCxnSpPr>
        <p:spPr>
          <a:xfrm flipH="1" flipV="1">
            <a:off x="6579747" y="2617584"/>
            <a:ext cx="1001964" cy="1323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F5AA64-F0E6-4E7D-841D-C9847A9CF783}"/>
              </a:ext>
            </a:extLst>
          </p:cNvPr>
          <p:cNvSpPr txBox="1"/>
          <p:nvPr/>
        </p:nvSpPr>
        <p:spPr>
          <a:xfrm>
            <a:off x="2478194" y="5930055"/>
            <a:ext cx="7235605" cy="584775"/>
          </a:xfrm>
          <a:prstGeom prst="rect">
            <a:avLst/>
          </a:prstGeom>
          <a:noFill/>
        </p:spPr>
        <p:txBody>
          <a:bodyPr wrap="square" rtlCol="0">
            <a:spAutoFit/>
          </a:bodyPr>
          <a:lstStyle/>
          <a:p>
            <a:pPr algn="ctr"/>
            <a:r>
              <a:rPr lang="en-GB" sz="3200" dirty="0"/>
              <a:t>One and another one makes two</a:t>
            </a:r>
          </a:p>
        </p:txBody>
      </p:sp>
      <p:sp>
        <p:nvSpPr>
          <p:cNvPr id="17" name="TextBox 16">
            <a:extLst>
              <a:ext uri="{FF2B5EF4-FFF2-40B4-BE49-F238E27FC236}">
                <a16:creationId xmlns:a16="http://schemas.microsoft.com/office/drawing/2014/main" id="{8CEC3E5F-5269-4AB9-B38E-AFAD2B2B37BB}"/>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sp>
        <p:nvSpPr>
          <p:cNvPr id="18" name="TextBox 17">
            <a:extLst>
              <a:ext uri="{FF2B5EF4-FFF2-40B4-BE49-F238E27FC236}">
                <a16:creationId xmlns:a16="http://schemas.microsoft.com/office/drawing/2014/main" id="{06E70719-B85E-4097-B26E-FD8FF0B20E14}"/>
              </a:ext>
            </a:extLst>
          </p:cNvPr>
          <p:cNvSpPr txBox="1"/>
          <p:nvPr/>
        </p:nvSpPr>
        <p:spPr>
          <a:xfrm>
            <a:off x="8871603" y="4760504"/>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the representation of 2 has been varied. This ‘part whole’ or ‘cherry model’ introduces children to the concept of addition, that two parts can combine to make a whole. </a:t>
            </a:r>
          </a:p>
        </p:txBody>
      </p:sp>
      <p:pic>
        <p:nvPicPr>
          <p:cNvPr id="19" name="Picture 4" descr="See the source image">
            <a:extLst>
              <a:ext uri="{FF2B5EF4-FFF2-40B4-BE49-F238E27FC236}">
                <a16:creationId xmlns:a16="http://schemas.microsoft.com/office/drawing/2014/main" id="{AB753F23-7E1E-4A1D-81D0-8E75170647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7888" y="3810830"/>
            <a:ext cx="681056" cy="790054"/>
          </a:xfrm>
          <a:prstGeom prst="rect">
            <a:avLst/>
          </a:prstGeom>
          <a:solidFill>
            <a:schemeClr val="bg1"/>
          </a:solidFill>
        </p:spPr>
      </p:pic>
    </p:spTree>
    <p:extLst>
      <p:ext uri="{BB962C8B-B14F-4D97-AF65-F5344CB8AC3E}">
        <p14:creationId xmlns:p14="http://schemas.microsoft.com/office/powerpoint/2010/main" val="102767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C4447C1-D059-49C2-B079-954EFE56D3AF}"/>
              </a:ext>
            </a:extLst>
          </p:cNvPr>
          <p:cNvGrpSpPr/>
          <p:nvPr/>
        </p:nvGrpSpPr>
        <p:grpSpPr>
          <a:xfrm>
            <a:off x="102704" y="-10391"/>
            <a:ext cx="11986591" cy="6968378"/>
            <a:chOff x="102701" y="-66526"/>
            <a:chExt cx="11986591" cy="6968378"/>
          </a:xfrm>
        </p:grpSpPr>
        <p:sp>
          <p:nvSpPr>
            <p:cNvPr id="23" name="Rectangle 22">
              <a:extLst>
                <a:ext uri="{FF2B5EF4-FFF2-40B4-BE49-F238E27FC236}">
                  <a16:creationId xmlns:a16="http://schemas.microsoft.com/office/drawing/2014/main" id="{EF31C52D-4DD1-425C-ACA2-FA36C343E14C}"/>
                </a:ext>
              </a:extLst>
            </p:cNvPr>
            <p:cNvSpPr/>
            <p:nvPr/>
          </p:nvSpPr>
          <p:spPr>
            <a:xfrm>
              <a:off x="102701"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Picture 23" descr="A picture containing whistle, bin&#10;&#10;Description automatically generated">
              <a:extLst>
                <a:ext uri="{FF2B5EF4-FFF2-40B4-BE49-F238E27FC236}">
                  <a16:creationId xmlns:a16="http://schemas.microsoft.com/office/drawing/2014/main" id="{178EAD33-B1C1-4517-9B0E-4E1D41417B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35" name="Picture 34" descr="Logo&#10;&#10;Description automatically generated">
              <a:extLst>
                <a:ext uri="{FF2B5EF4-FFF2-40B4-BE49-F238E27FC236}">
                  <a16:creationId xmlns:a16="http://schemas.microsoft.com/office/drawing/2014/main" id="{CC61F8C3-1AFA-44DE-916D-02E835B68C4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pic>
        <p:nvPicPr>
          <p:cNvPr id="3" name="Picture 2" descr="Shape&#10;&#10;Description automatically generated">
            <a:extLst>
              <a:ext uri="{FF2B5EF4-FFF2-40B4-BE49-F238E27FC236}">
                <a16:creationId xmlns:a16="http://schemas.microsoft.com/office/drawing/2014/main" id="{408A9995-3539-4B08-861C-4B0CD9FFBEA7}"/>
              </a:ext>
            </a:extLst>
          </p:cNvPr>
          <p:cNvPicPr/>
          <p:nvPr/>
        </p:nvPicPr>
        <p:blipFill rotWithShape="1">
          <a:blip r:embed="rId6">
            <a:extLst>
              <a:ext uri="{BEBA8EAE-BF5A-486C-A8C5-ECC9F3942E4B}">
                <a14:imgProps xmlns:a14="http://schemas.microsoft.com/office/drawing/2010/main">
                  <a14:imgLayer r:embed="rId7">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2176758" y="1089095"/>
            <a:ext cx="1305668" cy="1825129"/>
          </a:xfrm>
          <a:prstGeom prst="rect">
            <a:avLst/>
          </a:prstGeom>
          <a:ln>
            <a:noFill/>
          </a:ln>
          <a:extLst>
            <a:ext uri="{53640926-AAD7-44D8-BBD7-CCE9431645EC}">
              <a14:shadowObscured xmlns:a14="http://schemas.microsoft.com/office/drawing/2010/main"/>
            </a:ext>
          </a:extLst>
        </p:spPr>
      </p:pic>
      <p:pic>
        <p:nvPicPr>
          <p:cNvPr id="6" name="Picture 5" descr="A picture containing icon&#10;&#10;Description automatically generated">
            <a:extLst>
              <a:ext uri="{FF2B5EF4-FFF2-40B4-BE49-F238E27FC236}">
                <a16:creationId xmlns:a16="http://schemas.microsoft.com/office/drawing/2014/main" id="{1279773F-46A0-4D7E-B85A-E23556D17106}"/>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3101097" y="3402603"/>
            <a:ext cx="2051762" cy="1441677"/>
          </a:xfrm>
          <a:prstGeom prst="rect">
            <a:avLst/>
          </a:prstGeom>
          <a:ln>
            <a:noFill/>
          </a:ln>
          <a:extLst>
            <a:ext uri="{53640926-AAD7-44D8-BBD7-CCE9431645EC}">
              <a14:shadowObscured xmlns:a14="http://schemas.microsoft.com/office/drawing/2010/main"/>
            </a:ext>
          </a:extLst>
        </p:spPr>
      </p:pic>
      <p:pic>
        <p:nvPicPr>
          <p:cNvPr id="7" name="Picture 6" descr="A picture containing icon&#10;&#10;Description automatically generated">
            <a:extLst>
              <a:ext uri="{FF2B5EF4-FFF2-40B4-BE49-F238E27FC236}">
                <a16:creationId xmlns:a16="http://schemas.microsoft.com/office/drawing/2014/main" id="{1345E050-B0EC-423C-B859-37BB72C59B6C}"/>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526861" y="3402603"/>
            <a:ext cx="2051762" cy="1441677"/>
          </a:xfrm>
          <a:prstGeom prst="rect">
            <a:avLst/>
          </a:prstGeom>
          <a:ln>
            <a:noFill/>
          </a:ln>
          <a:extLst>
            <a:ext uri="{53640926-AAD7-44D8-BBD7-CCE9431645EC}">
              <a14:shadowObscured xmlns:a14="http://schemas.microsoft.com/office/drawing/2010/main"/>
            </a:ext>
          </a:extLst>
        </p:spPr>
      </p:pic>
      <p:sp>
        <p:nvSpPr>
          <p:cNvPr id="16" name="Oval 15">
            <a:extLst>
              <a:ext uri="{FF2B5EF4-FFF2-40B4-BE49-F238E27FC236}">
                <a16:creationId xmlns:a16="http://schemas.microsoft.com/office/drawing/2014/main" id="{0F29B62F-73F8-4B75-8626-6DE8E5E25790}"/>
              </a:ext>
            </a:extLst>
          </p:cNvPr>
          <p:cNvSpPr/>
          <p:nvPr/>
        </p:nvSpPr>
        <p:spPr>
          <a:xfrm>
            <a:off x="616315" y="3119063"/>
            <a:ext cx="2051762" cy="19529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107628B8-662E-4F7F-AAA3-2088C4B78073}"/>
              </a:ext>
            </a:extLst>
          </p:cNvPr>
          <p:cNvSpPr/>
          <p:nvPr/>
        </p:nvSpPr>
        <p:spPr>
          <a:xfrm>
            <a:off x="3273375" y="3178834"/>
            <a:ext cx="2051762" cy="19529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ABE8EA75-35CC-4A22-AA91-7E8E4931E75C}"/>
              </a:ext>
            </a:extLst>
          </p:cNvPr>
          <p:cNvSpPr/>
          <p:nvPr/>
        </p:nvSpPr>
        <p:spPr>
          <a:xfrm>
            <a:off x="1858706" y="1078702"/>
            <a:ext cx="2051762" cy="19529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E7906F34-FFED-40B2-9BCD-27F94AA8828B}"/>
              </a:ext>
            </a:extLst>
          </p:cNvPr>
          <p:cNvCxnSpPr>
            <a:stCxn id="16" idx="0"/>
            <a:endCxn id="18" idx="3"/>
          </p:cNvCxnSpPr>
          <p:nvPr/>
        </p:nvCxnSpPr>
        <p:spPr>
          <a:xfrm flipV="1">
            <a:off x="1642196" y="2745635"/>
            <a:ext cx="516984" cy="3734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31029C-09AC-45F7-90A6-00A896860A30}"/>
              </a:ext>
            </a:extLst>
          </p:cNvPr>
          <p:cNvCxnSpPr>
            <a:cxnSpLocks/>
          </p:cNvCxnSpPr>
          <p:nvPr/>
        </p:nvCxnSpPr>
        <p:spPr>
          <a:xfrm>
            <a:off x="3482426" y="2842159"/>
            <a:ext cx="493313" cy="3802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9E148FB-2F9A-4288-AB18-AAF0BAD73477}"/>
              </a:ext>
            </a:extLst>
          </p:cNvPr>
          <p:cNvSpPr/>
          <p:nvPr/>
        </p:nvSpPr>
        <p:spPr>
          <a:xfrm>
            <a:off x="6483630" y="3687587"/>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1D84493-F819-4FF5-AF76-8E15B14438C9}"/>
              </a:ext>
            </a:extLst>
          </p:cNvPr>
          <p:cNvSpPr/>
          <p:nvPr/>
        </p:nvSpPr>
        <p:spPr>
          <a:xfrm>
            <a:off x="9793214" y="3623357"/>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65145A0-9DB6-453C-A3D6-5A3C66F308A5}"/>
              </a:ext>
            </a:extLst>
          </p:cNvPr>
          <p:cNvSpPr/>
          <p:nvPr/>
        </p:nvSpPr>
        <p:spPr>
          <a:xfrm>
            <a:off x="8017571" y="985463"/>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A0C8A5DF-9EEF-4714-A474-D3075E716039}"/>
              </a:ext>
            </a:extLst>
          </p:cNvPr>
          <p:cNvCxnSpPr>
            <a:stCxn id="25" idx="0"/>
            <a:endCxn id="27" idx="3"/>
          </p:cNvCxnSpPr>
          <p:nvPr/>
        </p:nvCxnSpPr>
        <p:spPr>
          <a:xfrm flipV="1">
            <a:off x="7358273" y="2444639"/>
            <a:ext cx="915475" cy="12429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35E9648-4304-4A15-BA31-BFDC280320BA}"/>
              </a:ext>
            </a:extLst>
          </p:cNvPr>
          <p:cNvCxnSpPr>
            <a:cxnSpLocks/>
            <a:stCxn id="26" idx="0"/>
          </p:cNvCxnSpPr>
          <p:nvPr/>
        </p:nvCxnSpPr>
        <p:spPr>
          <a:xfrm flipH="1" flipV="1">
            <a:off x="9432241" y="2522803"/>
            <a:ext cx="1235616" cy="11005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7D18716-BD75-4730-91A7-9823CD6C5991}"/>
              </a:ext>
            </a:extLst>
          </p:cNvPr>
          <p:cNvSpPr txBox="1"/>
          <p:nvPr/>
        </p:nvSpPr>
        <p:spPr>
          <a:xfrm>
            <a:off x="1451195" y="3211827"/>
            <a:ext cx="291443" cy="369332"/>
          </a:xfrm>
          <a:prstGeom prst="rect">
            <a:avLst/>
          </a:prstGeom>
          <a:noFill/>
        </p:spPr>
        <p:txBody>
          <a:bodyPr wrap="square" rtlCol="0">
            <a:spAutoFit/>
          </a:bodyPr>
          <a:lstStyle/>
          <a:p>
            <a:r>
              <a:rPr lang="en-GB" dirty="0">
                <a:latin typeface="Comic Sans MS" panose="030F0702030302020204" pitchFamily="66" charset="0"/>
              </a:rPr>
              <a:t>1</a:t>
            </a:r>
          </a:p>
        </p:txBody>
      </p:sp>
      <p:sp>
        <p:nvSpPr>
          <p:cNvPr id="31" name="TextBox 30">
            <a:extLst>
              <a:ext uri="{FF2B5EF4-FFF2-40B4-BE49-F238E27FC236}">
                <a16:creationId xmlns:a16="http://schemas.microsoft.com/office/drawing/2014/main" id="{9353871B-44E7-407F-ADB6-05797AD25D8A}"/>
              </a:ext>
            </a:extLst>
          </p:cNvPr>
          <p:cNvSpPr txBox="1"/>
          <p:nvPr/>
        </p:nvSpPr>
        <p:spPr>
          <a:xfrm>
            <a:off x="3975739" y="3211827"/>
            <a:ext cx="291443" cy="369332"/>
          </a:xfrm>
          <a:prstGeom prst="rect">
            <a:avLst/>
          </a:prstGeom>
          <a:noFill/>
        </p:spPr>
        <p:txBody>
          <a:bodyPr wrap="square" rtlCol="0">
            <a:spAutoFit/>
          </a:bodyPr>
          <a:lstStyle/>
          <a:p>
            <a:r>
              <a:rPr lang="en-GB" dirty="0">
                <a:latin typeface="Comic Sans MS" panose="030F0702030302020204" pitchFamily="66" charset="0"/>
              </a:rPr>
              <a:t>1</a:t>
            </a:r>
          </a:p>
        </p:txBody>
      </p:sp>
      <p:sp>
        <p:nvSpPr>
          <p:cNvPr id="32" name="TextBox 31">
            <a:extLst>
              <a:ext uri="{FF2B5EF4-FFF2-40B4-BE49-F238E27FC236}">
                <a16:creationId xmlns:a16="http://schemas.microsoft.com/office/drawing/2014/main" id="{FA954C45-5F29-4945-9369-17753DF1EDE0}"/>
              </a:ext>
            </a:extLst>
          </p:cNvPr>
          <p:cNvSpPr txBox="1"/>
          <p:nvPr/>
        </p:nvSpPr>
        <p:spPr>
          <a:xfrm>
            <a:off x="7115676" y="4067758"/>
            <a:ext cx="658386" cy="923330"/>
          </a:xfrm>
          <a:prstGeom prst="rect">
            <a:avLst/>
          </a:prstGeom>
          <a:noFill/>
        </p:spPr>
        <p:txBody>
          <a:bodyPr wrap="square" rtlCol="0">
            <a:spAutoFit/>
          </a:bodyPr>
          <a:lstStyle/>
          <a:p>
            <a:r>
              <a:rPr lang="en-GB" sz="5400" dirty="0">
                <a:latin typeface="Comic Sans MS" panose="030F0702030302020204" pitchFamily="66" charset="0"/>
              </a:rPr>
              <a:t>1</a:t>
            </a:r>
          </a:p>
        </p:txBody>
      </p:sp>
      <p:sp>
        <p:nvSpPr>
          <p:cNvPr id="33" name="TextBox 32">
            <a:extLst>
              <a:ext uri="{FF2B5EF4-FFF2-40B4-BE49-F238E27FC236}">
                <a16:creationId xmlns:a16="http://schemas.microsoft.com/office/drawing/2014/main" id="{B1AFD434-1D52-4CF7-8C31-36BE27FE23A7}"/>
              </a:ext>
            </a:extLst>
          </p:cNvPr>
          <p:cNvSpPr txBox="1"/>
          <p:nvPr/>
        </p:nvSpPr>
        <p:spPr>
          <a:xfrm>
            <a:off x="10360356" y="4016457"/>
            <a:ext cx="615001" cy="923330"/>
          </a:xfrm>
          <a:prstGeom prst="rect">
            <a:avLst/>
          </a:prstGeom>
          <a:noFill/>
        </p:spPr>
        <p:txBody>
          <a:bodyPr wrap="square" rtlCol="0">
            <a:spAutoFit/>
          </a:bodyPr>
          <a:lstStyle/>
          <a:p>
            <a:r>
              <a:rPr lang="en-GB" sz="5400" dirty="0">
                <a:latin typeface="Comic Sans MS" panose="030F0702030302020204" pitchFamily="66" charset="0"/>
              </a:rPr>
              <a:t>1</a:t>
            </a:r>
          </a:p>
        </p:txBody>
      </p:sp>
      <p:sp>
        <p:nvSpPr>
          <p:cNvPr id="34" name="TextBox 33">
            <a:extLst>
              <a:ext uri="{FF2B5EF4-FFF2-40B4-BE49-F238E27FC236}">
                <a16:creationId xmlns:a16="http://schemas.microsoft.com/office/drawing/2014/main" id="{AE46BF00-B718-436E-8781-7F755B7E2BF4}"/>
              </a:ext>
            </a:extLst>
          </p:cNvPr>
          <p:cNvSpPr txBox="1"/>
          <p:nvPr/>
        </p:nvSpPr>
        <p:spPr>
          <a:xfrm>
            <a:off x="8566020" y="1412846"/>
            <a:ext cx="652387" cy="923330"/>
          </a:xfrm>
          <a:prstGeom prst="rect">
            <a:avLst/>
          </a:prstGeom>
          <a:noFill/>
        </p:spPr>
        <p:txBody>
          <a:bodyPr wrap="square" rtlCol="0">
            <a:spAutoFit/>
          </a:bodyPr>
          <a:lstStyle/>
          <a:p>
            <a:r>
              <a:rPr lang="en-GB" sz="5400" dirty="0">
                <a:latin typeface="Comic Sans MS" panose="030F0702030302020204" pitchFamily="66" charset="0"/>
              </a:rPr>
              <a:t>2</a:t>
            </a:r>
          </a:p>
        </p:txBody>
      </p:sp>
      <p:sp>
        <p:nvSpPr>
          <p:cNvPr id="42" name="TextBox 41">
            <a:extLst>
              <a:ext uri="{FF2B5EF4-FFF2-40B4-BE49-F238E27FC236}">
                <a16:creationId xmlns:a16="http://schemas.microsoft.com/office/drawing/2014/main" id="{0DE52853-14D5-4CE6-823F-1F3E9B614FC4}"/>
              </a:ext>
            </a:extLst>
          </p:cNvPr>
          <p:cNvSpPr txBox="1"/>
          <p:nvPr/>
        </p:nvSpPr>
        <p:spPr>
          <a:xfrm>
            <a:off x="2186369" y="5764043"/>
            <a:ext cx="7235605" cy="584775"/>
          </a:xfrm>
          <a:prstGeom prst="rect">
            <a:avLst/>
          </a:prstGeom>
          <a:noFill/>
        </p:spPr>
        <p:txBody>
          <a:bodyPr wrap="square" rtlCol="0">
            <a:spAutoFit/>
          </a:bodyPr>
          <a:lstStyle/>
          <a:p>
            <a:pPr algn="ctr"/>
            <a:r>
              <a:rPr lang="en-GB" sz="3200" dirty="0"/>
              <a:t>One and another one makes two</a:t>
            </a:r>
          </a:p>
        </p:txBody>
      </p:sp>
      <p:sp>
        <p:nvSpPr>
          <p:cNvPr id="36" name="TextBox 35">
            <a:extLst>
              <a:ext uri="{FF2B5EF4-FFF2-40B4-BE49-F238E27FC236}">
                <a16:creationId xmlns:a16="http://schemas.microsoft.com/office/drawing/2014/main" id="{D75466C8-4DF9-4B4E-A6AE-E49B3AB240E9}"/>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spTree>
    <p:extLst>
      <p:ext uri="{BB962C8B-B14F-4D97-AF65-F5344CB8AC3E}">
        <p14:creationId xmlns:p14="http://schemas.microsoft.com/office/powerpoint/2010/main" val="19606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9D0B7D-D624-48F0-B786-FD2608784E01}"/>
              </a:ext>
            </a:extLst>
          </p:cNvPr>
          <p:cNvGrpSpPr/>
          <p:nvPr/>
        </p:nvGrpSpPr>
        <p:grpSpPr>
          <a:xfrm>
            <a:off x="102704" y="-10391"/>
            <a:ext cx="11986591" cy="6968378"/>
            <a:chOff x="102701" y="-66526"/>
            <a:chExt cx="11986591" cy="6968378"/>
          </a:xfrm>
        </p:grpSpPr>
        <p:sp>
          <p:nvSpPr>
            <p:cNvPr id="11" name="Rectangle 10">
              <a:extLst>
                <a:ext uri="{FF2B5EF4-FFF2-40B4-BE49-F238E27FC236}">
                  <a16:creationId xmlns:a16="http://schemas.microsoft.com/office/drawing/2014/main" id="{97909ED8-87FA-498E-8226-52AD50A1A57B}"/>
                </a:ext>
              </a:extLst>
            </p:cNvPr>
            <p:cNvSpPr/>
            <p:nvPr/>
          </p:nvSpPr>
          <p:spPr>
            <a:xfrm>
              <a:off x="102701"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picture containing whistle, bin&#10;&#10;Description automatically generated">
              <a:extLst>
                <a:ext uri="{FF2B5EF4-FFF2-40B4-BE49-F238E27FC236}">
                  <a16:creationId xmlns:a16="http://schemas.microsoft.com/office/drawing/2014/main" id="{274B5B6B-95C2-464D-BE89-344DAA7A5A6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13" name="Picture 12" descr="Logo&#10;&#10;Description automatically generated">
              <a:extLst>
                <a:ext uri="{FF2B5EF4-FFF2-40B4-BE49-F238E27FC236}">
                  <a16:creationId xmlns:a16="http://schemas.microsoft.com/office/drawing/2014/main" id="{945B6628-8069-44E0-B35E-497343096A8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pic>
        <p:nvPicPr>
          <p:cNvPr id="3" name="Picture 2" descr="Shape&#10;&#10;Description automatically generated">
            <a:extLst>
              <a:ext uri="{FF2B5EF4-FFF2-40B4-BE49-F238E27FC236}">
                <a16:creationId xmlns:a16="http://schemas.microsoft.com/office/drawing/2014/main" id="{408A9995-3539-4B08-861C-4B0CD9FFBEA7}"/>
              </a:ext>
            </a:extLst>
          </p:cNvPr>
          <p:cNvPicPr/>
          <p:nvPr/>
        </p:nvPicPr>
        <p:blipFill rotWithShape="1">
          <a:blip r:embed="rId6">
            <a:extLst>
              <a:ext uri="{BEBA8EAE-BF5A-486C-A8C5-ECC9F3942E4B}">
                <a14:imgProps xmlns:a14="http://schemas.microsoft.com/office/drawing/2010/main">
                  <a14:imgLayer r:embed="rId7">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9207652" y="1708890"/>
            <a:ext cx="1494928" cy="2224478"/>
          </a:xfrm>
          <a:prstGeom prst="rect">
            <a:avLst/>
          </a:prstGeom>
          <a:ln>
            <a:noFill/>
          </a:ln>
          <a:extLst>
            <a:ext uri="{53640926-AAD7-44D8-BBD7-CCE9431645EC}">
              <a14:shadowObscured xmlns:a14="http://schemas.microsoft.com/office/drawing/2010/main"/>
            </a:ext>
          </a:extLst>
        </p:spPr>
      </p:pic>
      <p:pic>
        <p:nvPicPr>
          <p:cNvPr id="24" name="Picture 23" descr="A picture containing icon&#10;&#10;Description automatically generated">
            <a:extLst>
              <a:ext uri="{FF2B5EF4-FFF2-40B4-BE49-F238E27FC236}">
                <a16:creationId xmlns:a16="http://schemas.microsoft.com/office/drawing/2014/main" id="{D5474084-9290-482E-A5A4-5F534177F03E}"/>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1416850" y="2154502"/>
            <a:ext cx="2295936" cy="1751576"/>
          </a:xfrm>
          <a:prstGeom prst="rect">
            <a:avLst/>
          </a:prstGeom>
          <a:ln>
            <a:noFill/>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1ED80C87-BDE2-421D-8155-95A3CDE72EC2}"/>
              </a:ext>
            </a:extLst>
          </p:cNvPr>
          <p:cNvSpPr txBox="1"/>
          <p:nvPr/>
        </p:nvSpPr>
        <p:spPr>
          <a:xfrm>
            <a:off x="2661523" y="1785170"/>
            <a:ext cx="326127" cy="369332"/>
          </a:xfrm>
          <a:prstGeom prst="rect">
            <a:avLst/>
          </a:prstGeom>
          <a:noFill/>
        </p:spPr>
        <p:txBody>
          <a:bodyPr wrap="square" rtlCol="0">
            <a:spAutoFit/>
          </a:bodyPr>
          <a:lstStyle/>
          <a:p>
            <a:r>
              <a:rPr lang="en-GB" dirty="0">
                <a:latin typeface="Comic Sans MS" panose="030F0702030302020204" pitchFamily="66" charset="0"/>
              </a:rPr>
              <a:t>1</a:t>
            </a:r>
          </a:p>
        </p:txBody>
      </p:sp>
      <p:pic>
        <p:nvPicPr>
          <p:cNvPr id="36" name="Picture 35" descr="A picture containing icon&#10;&#10;Description automatically generated">
            <a:extLst>
              <a:ext uri="{FF2B5EF4-FFF2-40B4-BE49-F238E27FC236}">
                <a16:creationId xmlns:a16="http://schemas.microsoft.com/office/drawing/2014/main" id="{8016EFAF-CB5D-49E9-9688-E03DBE4238AE}"/>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4948032" y="2154502"/>
            <a:ext cx="2295936" cy="1751576"/>
          </a:xfrm>
          <a:prstGeom prst="rect">
            <a:avLst/>
          </a:prstGeom>
          <a:ln>
            <a:noFill/>
          </a:ln>
          <a:extLst>
            <a:ext uri="{53640926-AAD7-44D8-BBD7-CCE9431645EC}">
              <a14:shadowObscured xmlns:a14="http://schemas.microsoft.com/office/drawing/2010/main"/>
            </a:ext>
          </a:extLst>
        </p:spPr>
      </p:pic>
      <p:sp>
        <p:nvSpPr>
          <p:cNvPr id="37" name="TextBox 36">
            <a:extLst>
              <a:ext uri="{FF2B5EF4-FFF2-40B4-BE49-F238E27FC236}">
                <a16:creationId xmlns:a16="http://schemas.microsoft.com/office/drawing/2014/main" id="{95708998-0FCD-4308-86F9-C5529E5D4946}"/>
              </a:ext>
            </a:extLst>
          </p:cNvPr>
          <p:cNvSpPr txBox="1"/>
          <p:nvPr/>
        </p:nvSpPr>
        <p:spPr>
          <a:xfrm>
            <a:off x="6202009" y="1785170"/>
            <a:ext cx="326127" cy="369332"/>
          </a:xfrm>
          <a:prstGeom prst="rect">
            <a:avLst/>
          </a:prstGeom>
          <a:noFill/>
        </p:spPr>
        <p:txBody>
          <a:bodyPr wrap="square" rtlCol="0">
            <a:spAutoFit/>
          </a:bodyPr>
          <a:lstStyle/>
          <a:p>
            <a:r>
              <a:rPr lang="en-GB" dirty="0">
                <a:latin typeface="Comic Sans MS" panose="030F0702030302020204" pitchFamily="66" charset="0"/>
              </a:rPr>
              <a:t>1</a:t>
            </a:r>
          </a:p>
        </p:txBody>
      </p:sp>
      <p:sp>
        <p:nvSpPr>
          <p:cNvPr id="4" name="TextBox 3">
            <a:extLst>
              <a:ext uri="{FF2B5EF4-FFF2-40B4-BE49-F238E27FC236}">
                <a16:creationId xmlns:a16="http://schemas.microsoft.com/office/drawing/2014/main" id="{D72F828A-7B11-463F-A725-71EC647A9385}"/>
              </a:ext>
            </a:extLst>
          </p:cNvPr>
          <p:cNvSpPr txBox="1"/>
          <p:nvPr/>
        </p:nvSpPr>
        <p:spPr>
          <a:xfrm>
            <a:off x="4414840" y="2723034"/>
            <a:ext cx="717483" cy="646331"/>
          </a:xfrm>
          <a:prstGeom prst="rect">
            <a:avLst/>
          </a:prstGeom>
          <a:noFill/>
        </p:spPr>
        <p:txBody>
          <a:bodyPr wrap="square" rtlCol="0">
            <a:spAutoFit/>
          </a:bodyPr>
          <a:lstStyle/>
          <a:p>
            <a:r>
              <a:rPr lang="en-GB" sz="3600" dirty="0"/>
              <a:t>+</a:t>
            </a:r>
          </a:p>
        </p:txBody>
      </p:sp>
      <p:sp>
        <p:nvSpPr>
          <p:cNvPr id="38" name="TextBox 37">
            <a:extLst>
              <a:ext uri="{FF2B5EF4-FFF2-40B4-BE49-F238E27FC236}">
                <a16:creationId xmlns:a16="http://schemas.microsoft.com/office/drawing/2014/main" id="{9415136A-8137-4AEC-ADEB-7D78EA1D2277}"/>
              </a:ext>
            </a:extLst>
          </p:cNvPr>
          <p:cNvSpPr txBox="1"/>
          <p:nvPr/>
        </p:nvSpPr>
        <p:spPr>
          <a:xfrm>
            <a:off x="8000066" y="2671754"/>
            <a:ext cx="717483" cy="646331"/>
          </a:xfrm>
          <a:prstGeom prst="rect">
            <a:avLst/>
          </a:prstGeom>
          <a:noFill/>
        </p:spPr>
        <p:txBody>
          <a:bodyPr wrap="square" rtlCol="0">
            <a:spAutoFit/>
          </a:bodyPr>
          <a:lstStyle/>
          <a:p>
            <a:r>
              <a:rPr lang="en-GB" sz="3600" dirty="0"/>
              <a:t>=</a:t>
            </a:r>
          </a:p>
        </p:txBody>
      </p:sp>
      <p:sp>
        <p:nvSpPr>
          <p:cNvPr id="39" name="TextBox 38">
            <a:extLst>
              <a:ext uri="{FF2B5EF4-FFF2-40B4-BE49-F238E27FC236}">
                <a16:creationId xmlns:a16="http://schemas.microsoft.com/office/drawing/2014/main" id="{A6975C3B-3C7B-4162-AAF0-83D84C9D5C80}"/>
              </a:ext>
            </a:extLst>
          </p:cNvPr>
          <p:cNvSpPr txBox="1"/>
          <p:nvPr/>
        </p:nvSpPr>
        <p:spPr>
          <a:xfrm>
            <a:off x="2186369" y="5764043"/>
            <a:ext cx="7235605" cy="584775"/>
          </a:xfrm>
          <a:prstGeom prst="rect">
            <a:avLst/>
          </a:prstGeom>
          <a:noFill/>
        </p:spPr>
        <p:txBody>
          <a:bodyPr wrap="square" rtlCol="0">
            <a:spAutoFit/>
          </a:bodyPr>
          <a:lstStyle/>
          <a:p>
            <a:pPr algn="ctr"/>
            <a:r>
              <a:rPr lang="en-GB" sz="3200" dirty="0"/>
              <a:t>One and another one makes two</a:t>
            </a:r>
          </a:p>
        </p:txBody>
      </p:sp>
      <p:sp>
        <p:nvSpPr>
          <p:cNvPr id="14" name="TextBox 13">
            <a:extLst>
              <a:ext uri="{FF2B5EF4-FFF2-40B4-BE49-F238E27FC236}">
                <a16:creationId xmlns:a16="http://schemas.microsoft.com/office/drawing/2014/main" id="{B9639803-62EB-41DB-9A27-20987BA003B3}"/>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spTree>
    <p:extLst>
      <p:ext uri="{BB962C8B-B14F-4D97-AF65-F5344CB8AC3E}">
        <p14:creationId xmlns:p14="http://schemas.microsoft.com/office/powerpoint/2010/main" val="29570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ABA5B47-66AF-4D19-8D74-5630D6A6CC4C}"/>
              </a:ext>
            </a:extLst>
          </p:cNvPr>
          <p:cNvGrpSpPr/>
          <p:nvPr/>
        </p:nvGrpSpPr>
        <p:grpSpPr>
          <a:xfrm>
            <a:off x="91206" y="-55190"/>
            <a:ext cx="11986591" cy="6968378"/>
            <a:chOff x="102701" y="-66526"/>
            <a:chExt cx="11986591" cy="6968378"/>
          </a:xfrm>
        </p:grpSpPr>
        <p:sp>
          <p:nvSpPr>
            <p:cNvPr id="8" name="Rectangle 7">
              <a:extLst>
                <a:ext uri="{FF2B5EF4-FFF2-40B4-BE49-F238E27FC236}">
                  <a16:creationId xmlns:a16="http://schemas.microsoft.com/office/drawing/2014/main" id="{72E7228B-BABA-4F95-B0B4-A0562D6C3A59}"/>
                </a:ext>
              </a:extLst>
            </p:cNvPr>
            <p:cNvSpPr/>
            <p:nvPr/>
          </p:nvSpPr>
          <p:spPr>
            <a:xfrm>
              <a:off x="102701" y="745434"/>
              <a:ext cx="11986591" cy="573317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whistle, bin&#10;&#10;Description automatically generated">
              <a:extLst>
                <a:ext uri="{FF2B5EF4-FFF2-40B4-BE49-F238E27FC236}">
                  <a16:creationId xmlns:a16="http://schemas.microsoft.com/office/drawing/2014/main" id="{5301A586-ED2C-4E90-9570-8CC154E52D4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10" name="Picture 9" descr="Logo&#10;&#10;Description automatically generated">
              <a:extLst>
                <a:ext uri="{FF2B5EF4-FFF2-40B4-BE49-F238E27FC236}">
                  <a16:creationId xmlns:a16="http://schemas.microsoft.com/office/drawing/2014/main" id="{39E04ADE-382C-40C5-B175-D03D39CA88B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sp>
        <p:nvSpPr>
          <p:cNvPr id="2" name="TextBox 1">
            <a:extLst>
              <a:ext uri="{FF2B5EF4-FFF2-40B4-BE49-F238E27FC236}">
                <a16:creationId xmlns:a16="http://schemas.microsoft.com/office/drawing/2014/main" id="{BF0493C5-860E-4A66-B3B6-EDA937CF981F}"/>
              </a:ext>
            </a:extLst>
          </p:cNvPr>
          <p:cNvSpPr txBox="1"/>
          <p:nvPr/>
        </p:nvSpPr>
        <p:spPr>
          <a:xfrm>
            <a:off x="3174982" y="2982409"/>
            <a:ext cx="326127" cy="1015663"/>
          </a:xfrm>
          <a:prstGeom prst="rect">
            <a:avLst/>
          </a:prstGeom>
          <a:noFill/>
        </p:spPr>
        <p:txBody>
          <a:bodyPr wrap="square" rtlCol="0">
            <a:spAutoFit/>
          </a:bodyPr>
          <a:lstStyle/>
          <a:p>
            <a:r>
              <a:rPr lang="en-GB" sz="6000" dirty="0">
                <a:latin typeface="Comic Sans MS" panose="030F0702030302020204" pitchFamily="66" charset="0"/>
              </a:rPr>
              <a:t>1</a:t>
            </a:r>
          </a:p>
        </p:txBody>
      </p:sp>
      <p:sp>
        <p:nvSpPr>
          <p:cNvPr id="3" name="TextBox 2">
            <a:extLst>
              <a:ext uri="{FF2B5EF4-FFF2-40B4-BE49-F238E27FC236}">
                <a16:creationId xmlns:a16="http://schemas.microsoft.com/office/drawing/2014/main" id="{AE76EB3F-9D48-4989-AFE7-F0D759A749F9}"/>
              </a:ext>
            </a:extLst>
          </p:cNvPr>
          <p:cNvSpPr txBox="1"/>
          <p:nvPr/>
        </p:nvSpPr>
        <p:spPr>
          <a:xfrm>
            <a:off x="6829158" y="3157114"/>
            <a:ext cx="326127" cy="830997"/>
          </a:xfrm>
          <a:prstGeom prst="rect">
            <a:avLst/>
          </a:prstGeom>
          <a:noFill/>
        </p:spPr>
        <p:txBody>
          <a:bodyPr wrap="square" rtlCol="0">
            <a:spAutoFit/>
          </a:bodyPr>
          <a:lstStyle/>
          <a:p>
            <a:r>
              <a:rPr lang="en-GB" sz="4800" dirty="0">
                <a:latin typeface="Comic Sans MS" panose="030F0702030302020204" pitchFamily="66" charset="0"/>
              </a:rPr>
              <a:t>1</a:t>
            </a:r>
          </a:p>
        </p:txBody>
      </p:sp>
      <p:sp>
        <p:nvSpPr>
          <p:cNvPr id="4" name="TextBox 3">
            <a:extLst>
              <a:ext uri="{FF2B5EF4-FFF2-40B4-BE49-F238E27FC236}">
                <a16:creationId xmlns:a16="http://schemas.microsoft.com/office/drawing/2014/main" id="{3F0F2A0D-6B82-48A6-B055-3CF746D4A9FE}"/>
              </a:ext>
            </a:extLst>
          </p:cNvPr>
          <p:cNvSpPr txBox="1"/>
          <p:nvPr/>
        </p:nvSpPr>
        <p:spPr>
          <a:xfrm>
            <a:off x="4840867" y="3157114"/>
            <a:ext cx="717483" cy="646331"/>
          </a:xfrm>
          <a:prstGeom prst="rect">
            <a:avLst/>
          </a:prstGeom>
          <a:noFill/>
        </p:spPr>
        <p:txBody>
          <a:bodyPr wrap="square" rtlCol="0">
            <a:spAutoFit/>
          </a:bodyPr>
          <a:lstStyle/>
          <a:p>
            <a:r>
              <a:rPr lang="en-GB" sz="3600" dirty="0"/>
              <a:t>+</a:t>
            </a:r>
          </a:p>
        </p:txBody>
      </p:sp>
      <p:sp>
        <p:nvSpPr>
          <p:cNvPr id="5" name="TextBox 4">
            <a:extLst>
              <a:ext uri="{FF2B5EF4-FFF2-40B4-BE49-F238E27FC236}">
                <a16:creationId xmlns:a16="http://schemas.microsoft.com/office/drawing/2014/main" id="{D35021F5-FE39-4E4F-B1C9-7CC0C96C8A6D}"/>
              </a:ext>
            </a:extLst>
          </p:cNvPr>
          <p:cNvSpPr txBox="1"/>
          <p:nvPr/>
        </p:nvSpPr>
        <p:spPr>
          <a:xfrm>
            <a:off x="8426093" y="3105834"/>
            <a:ext cx="717483" cy="646331"/>
          </a:xfrm>
          <a:prstGeom prst="rect">
            <a:avLst/>
          </a:prstGeom>
          <a:noFill/>
        </p:spPr>
        <p:txBody>
          <a:bodyPr wrap="square" rtlCol="0">
            <a:spAutoFit/>
          </a:bodyPr>
          <a:lstStyle/>
          <a:p>
            <a:r>
              <a:rPr lang="en-GB" sz="3600" dirty="0"/>
              <a:t>=</a:t>
            </a:r>
          </a:p>
        </p:txBody>
      </p:sp>
      <p:sp>
        <p:nvSpPr>
          <p:cNvPr id="11" name="TextBox 10">
            <a:extLst>
              <a:ext uri="{FF2B5EF4-FFF2-40B4-BE49-F238E27FC236}">
                <a16:creationId xmlns:a16="http://schemas.microsoft.com/office/drawing/2014/main" id="{66ACAFFD-C2D8-43DF-832A-6A860B384C7D}"/>
              </a:ext>
            </a:extLst>
          </p:cNvPr>
          <p:cNvSpPr txBox="1"/>
          <p:nvPr/>
        </p:nvSpPr>
        <p:spPr>
          <a:xfrm>
            <a:off x="2186369" y="5764043"/>
            <a:ext cx="7235605" cy="584775"/>
          </a:xfrm>
          <a:prstGeom prst="rect">
            <a:avLst/>
          </a:prstGeom>
          <a:noFill/>
        </p:spPr>
        <p:txBody>
          <a:bodyPr wrap="square" rtlCol="0">
            <a:spAutoFit/>
          </a:bodyPr>
          <a:lstStyle/>
          <a:p>
            <a:pPr algn="ctr"/>
            <a:r>
              <a:rPr lang="en-GB" sz="3200" dirty="0"/>
              <a:t>One and another one makes _____</a:t>
            </a:r>
          </a:p>
        </p:txBody>
      </p:sp>
      <p:sp>
        <p:nvSpPr>
          <p:cNvPr id="12" name="TextBox 11">
            <a:extLst>
              <a:ext uri="{FF2B5EF4-FFF2-40B4-BE49-F238E27FC236}">
                <a16:creationId xmlns:a16="http://schemas.microsoft.com/office/drawing/2014/main" id="{6CA6EC55-995D-497F-9642-A27E31A44F20}"/>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You do</a:t>
            </a:r>
          </a:p>
        </p:txBody>
      </p:sp>
      <p:pic>
        <p:nvPicPr>
          <p:cNvPr id="14" name="Picture 13" descr="A picture containing icon&#10;&#10;Description automatically generated">
            <a:extLst>
              <a:ext uri="{FF2B5EF4-FFF2-40B4-BE49-F238E27FC236}">
                <a16:creationId xmlns:a16="http://schemas.microsoft.com/office/drawing/2014/main" id="{8AD09A52-4A18-428A-926B-6EF882F45A0B}"/>
              </a:ext>
            </a:extLst>
          </p:cNvPr>
          <p:cNvPicPr/>
          <p:nvPr/>
        </p:nvPicPr>
        <p:blipFill rotWithShape="1">
          <a:blip r:embed="rId6">
            <a:extLst>
              <a:ext uri="{BEBA8EAE-BF5A-486C-A8C5-ECC9F3942E4B}">
                <a14:imgProps xmlns:a14="http://schemas.microsoft.com/office/drawing/2010/main">
                  <a14:imgLayer r:embed="rId7">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2862777" y="2270089"/>
            <a:ext cx="950536" cy="646331"/>
          </a:xfrm>
          <a:prstGeom prst="rect">
            <a:avLst/>
          </a:prstGeom>
          <a:ln>
            <a:noFill/>
          </a:ln>
          <a:extLst>
            <a:ext uri="{53640926-AAD7-44D8-BBD7-CCE9431645EC}">
              <a14:shadowObscured xmlns:a14="http://schemas.microsoft.com/office/drawing/2010/main"/>
            </a:ext>
          </a:extLst>
        </p:spPr>
      </p:pic>
      <p:pic>
        <p:nvPicPr>
          <p:cNvPr id="15" name="Picture 14" descr="A picture containing icon&#10;&#10;Description automatically generated">
            <a:extLst>
              <a:ext uri="{FF2B5EF4-FFF2-40B4-BE49-F238E27FC236}">
                <a16:creationId xmlns:a16="http://schemas.microsoft.com/office/drawing/2014/main" id="{BC48BB6F-ABE6-4AC3-B388-B4F025A0AAA6}"/>
              </a:ext>
            </a:extLst>
          </p:cNvPr>
          <p:cNvPicPr/>
          <p:nvPr/>
        </p:nvPicPr>
        <p:blipFill rotWithShape="1">
          <a:blip r:embed="rId6">
            <a:extLst>
              <a:ext uri="{BEBA8EAE-BF5A-486C-A8C5-ECC9F3942E4B}">
                <a14:imgProps xmlns:a14="http://schemas.microsoft.com/office/drawing/2010/main">
                  <a14:imgLayer r:embed="rId7">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6493313" y="2299746"/>
            <a:ext cx="950536" cy="6463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29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BCB2238-1D5A-4DBC-8C25-2ABDC4E5CD09}"/>
              </a:ext>
            </a:extLst>
          </p:cNvPr>
          <p:cNvGrpSpPr/>
          <p:nvPr/>
        </p:nvGrpSpPr>
        <p:grpSpPr>
          <a:xfrm>
            <a:off x="102704" y="-55189"/>
            <a:ext cx="11986591" cy="6968378"/>
            <a:chOff x="102701" y="-66526"/>
            <a:chExt cx="11986591" cy="6968378"/>
          </a:xfrm>
        </p:grpSpPr>
        <p:sp>
          <p:nvSpPr>
            <p:cNvPr id="9" name="Rectangle 8">
              <a:extLst>
                <a:ext uri="{FF2B5EF4-FFF2-40B4-BE49-F238E27FC236}">
                  <a16:creationId xmlns:a16="http://schemas.microsoft.com/office/drawing/2014/main" id="{17D28961-4288-4662-A9D9-C9E526B35527}"/>
                </a:ext>
              </a:extLst>
            </p:cNvPr>
            <p:cNvSpPr/>
            <p:nvPr/>
          </p:nvSpPr>
          <p:spPr>
            <a:xfrm>
              <a:off x="102701"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whistle, bin&#10;&#10;Description automatically generated">
              <a:extLst>
                <a:ext uri="{FF2B5EF4-FFF2-40B4-BE49-F238E27FC236}">
                  <a16:creationId xmlns:a16="http://schemas.microsoft.com/office/drawing/2014/main" id="{7CE8A96B-40E0-44FD-99DA-D59F17B7F47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12" name="Picture 11" descr="Logo&#10;&#10;Description automatically generated">
              <a:extLst>
                <a:ext uri="{FF2B5EF4-FFF2-40B4-BE49-F238E27FC236}">
                  <a16:creationId xmlns:a16="http://schemas.microsoft.com/office/drawing/2014/main" id="{7B423BFE-0391-444C-A70E-9FB72F4570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pic>
        <p:nvPicPr>
          <p:cNvPr id="3" name="Picture 2" descr="Shape&#10;&#10;Description automatically generated">
            <a:extLst>
              <a:ext uri="{FF2B5EF4-FFF2-40B4-BE49-F238E27FC236}">
                <a16:creationId xmlns:a16="http://schemas.microsoft.com/office/drawing/2014/main" id="{408A9995-3539-4B08-861C-4B0CD9FFBEA7}"/>
              </a:ext>
            </a:extLst>
          </p:cNvPr>
          <p:cNvPicPr/>
          <p:nvPr/>
        </p:nvPicPr>
        <p:blipFill rotWithShape="1">
          <a:blip r:embed="rId6">
            <a:extLst>
              <a:ext uri="{BEBA8EAE-BF5A-486C-A8C5-ECC9F3942E4B}">
                <a14:imgProps xmlns:a14="http://schemas.microsoft.com/office/drawing/2010/main">
                  <a14:imgLayer r:embed="rId7">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3190364" y="1842777"/>
            <a:ext cx="2295935" cy="3098353"/>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85770EA8-6BA8-452D-8C74-70318FB71DCD}"/>
              </a:ext>
            </a:extLst>
          </p:cNvPr>
          <p:cNvSpPr txBox="1"/>
          <p:nvPr/>
        </p:nvSpPr>
        <p:spPr>
          <a:xfrm>
            <a:off x="2675418" y="5549913"/>
            <a:ext cx="6958146" cy="584775"/>
          </a:xfrm>
          <a:prstGeom prst="rect">
            <a:avLst/>
          </a:prstGeom>
          <a:noFill/>
        </p:spPr>
        <p:txBody>
          <a:bodyPr wrap="square" rtlCol="0">
            <a:spAutoFit/>
          </a:bodyPr>
          <a:lstStyle/>
          <a:p>
            <a:pPr algn="ctr"/>
            <a:r>
              <a:rPr lang="en-GB" sz="3200" dirty="0"/>
              <a:t>Two is the same as one and another one</a:t>
            </a:r>
          </a:p>
        </p:txBody>
      </p:sp>
      <p:sp>
        <p:nvSpPr>
          <p:cNvPr id="38" name="TextBox 37">
            <a:extLst>
              <a:ext uri="{FF2B5EF4-FFF2-40B4-BE49-F238E27FC236}">
                <a16:creationId xmlns:a16="http://schemas.microsoft.com/office/drawing/2014/main" id="{9415136A-8137-4AEC-ADEB-7D78EA1D2277}"/>
              </a:ext>
            </a:extLst>
          </p:cNvPr>
          <p:cNvSpPr txBox="1"/>
          <p:nvPr/>
        </p:nvSpPr>
        <p:spPr>
          <a:xfrm>
            <a:off x="5928999" y="3068787"/>
            <a:ext cx="717483" cy="646331"/>
          </a:xfrm>
          <a:prstGeom prst="rect">
            <a:avLst/>
          </a:prstGeom>
          <a:noFill/>
        </p:spPr>
        <p:txBody>
          <a:bodyPr wrap="square" rtlCol="0">
            <a:spAutoFit/>
          </a:bodyPr>
          <a:lstStyle/>
          <a:p>
            <a:r>
              <a:rPr lang="en-GB" sz="3600" dirty="0"/>
              <a:t>=</a:t>
            </a:r>
          </a:p>
        </p:txBody>
      </p:sp>
      <p:pic>
        <p:nvPicPr>
          <p:cNvPr id="13" name="Picture 12" descr="A picture containing icon&#10;&#10;Description automatically generated">
            <a:extLst>
              <a:ext uri="{FF2B5EF4-FFF2-40B4-BE49-F238E27FC236}">
                <a16:creationId xmlns:a16="http://schemas.microsoft.com/office/drawing/2014/main" id="{23C1BC28-24B8-4C66-912F-60B017B348B3}"/>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6773548" y="2936027"/>
            <a:ext cx="2295936" cy="1751576"/>
          </a:xfrm>
          <a:prstGeom prst="rect">
            <a:avLst/>
          </a:prstGeom>
          <a:ln>
            <a:noFill/>
          </a:ln>
          <a:extLst>
            <a:ext uri="{53640926-AAD7-44D8-BBD7-CCE9431645EC}">
              <a14:shadowObscured xmlns:a14="http://schemas.microsoft.com/office/drawing/2010/main"/>
            </a:ext>
          </a:extLst>
        </p:spPr>
      </p:pic>
      <p:pic>
        <p:nvPicPr>
          <p:cNvPr id="15" name="Picture 14" descr="A picture containing icon&#10;&#10;Description automatically generated">
            <a:extLst>
              <a:ext uri="{FF2B5EF4-FFF2-40B4-BE49-F238E27FC236}">
                <a16:creationId xmlns:a16="http://schemas.microsoft.com/office/drawing/2014/main" id="{A668ADBA-9E9C-4075-B70E-826D1B070FD8}"/>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6738111" y="2151634"/>
            <a:ext cx="2295936" cy="1751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530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79167E-6 -0.00047 L -4.79167E-6 -0.00024 C 0.0004 -0.01227 0.00066 -0.02385 0.00144 -0.03542 C 0.0017 -0.03889 0.00248 -0.04213 0.00326 -0.04561 C 0.00456 -0.05417 0.00612 -0.06088 0.0086 -0.06875 C 0.01068 -0.07524 0.01394 -0.08056 0.01537 -0.0875 C 0.01576 -0.08913 0.01576 -0.09075 0.01628 -0.0919 C 0.0168 -0.09399 0.02032 -0.09838 0.02084 -0.09954 C 0.02292 -0.10463 0.02396 -0.10718 0.02592 -0.11389 C 0.02657 -0.11598 0.02709 -0.11852 0.02748 -0.1213 C 0.02865 -0.12848 0.03047 -0.13565 0.03165 -0.14306 C 0.03204 -0.14538 0.03178 -0.14792 0.0323 -0.15024 C 0.03672 -0.16575 0.03711 -0.16158 0.04389 -0.17338 C 0.04493 -0.1757 0.04597 -0.17825 0.04701 -0.18056 C 0.05157 -0.19005 0.04857 -0.18334 0.05352 -0.19075 C 0.05482 -0.1926 0.05547 -0.19514 0.05691 -0.19653 C 0.05821 -0.19838 0.06016 -0.19931 0.06172 -0.20093 C 0.06654 -0.20625 0.05912 -0.20186 0.06667 -0.20533 C 0.06823 -0.20718 0.0698 -0.20973 0.07136 -0.21112 C 0.07331 -0.2125 0.0754 -0.21274 0.07722 -0.21413 C 0.08099 -0.21667 0.08503 -0.21922 0.08868 -0.22269 C 0.09115 -0.22524 0.09323 -0.22825 0.09597 -0.22987 C 0.09779 -0.23125 0.09974 -0.23102 0.1017 -0.23149 L 0.10899 -0.23288 L 0.12201 -0.23588 C 0.12422 -0.23681 0.12631 -0.23843 0.12865 -0.23866 C 0.14688 -0.24144 0.15665 -0.23982 0.175 -0.23866 C 0.18373 -0.23241 0.17422 -0.23913 0.18399 -0.23288 C 0.1862 -0.23149 0.18842 -0.23033 0.1905 -0.22848 C 0.19167 -0.22755 0.20261 -0.21644 0.20521 -0.2125 C 0.20665 -0.21042 0.20782 -0.20741 0.20925 -0.20533 C 0.21107 -0.20255 0.21303 -0.20024 0.21498 -0.19815 C 0.2168 -0.19584 0.21915 -0.19491 0.22071 -0.19237 C 0.22448 -0.18588 0.23178 -0.17038 0.23542 -0.16042 C 0.23659 -0.15718 0.23711 -0.15301 0.23868 -0.15024 C 0.24284 -0.14237 0.24792 -0.13565 0.25248 -0.12848 C 0.25469 -0.125 0.25704 -0.122 0.25899 -0.11806 C 0.26719 -0.10163 0.26381 -0.10996 0.26967 -0.09329 C 0.27253 -0.07246 0.26928 -0.09746 0.27123 -0.04399 C 0.27149 -0.03635 0.27149 -0.02825 0.27292 -0.02084 C 0.275 -0.0095 0.27683 0.14398 0.27357 0.09652 " pathEditMode="relative" rAng="0" ptsTypes="AAAAAAAAAAAAAAAAAAAAAAAAAAAAAAAAAAAAAAAAA">
                                      <p:cBhvr>
                                        <p:cTn id="10" dur="2000" fill="hold"/>
                                        <p:tgtEl>
                                          <p:spTgt spid="15"/>
                                        </p:tgtEl>
                                        <p:attrNameLst>
                                          <p:attrName>ppt_x</p:attrName>
                                          <p:attrName>ppt_y</p:attrName>
                                        </p:attrNameLst>
                                      </p:cBhvr>
                                      <p:rCtr x="13763" y="-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whistle, bin&#10;&#10;Description automatically generated">
            <a:extLst>
              <a:ext uri="{FF2B5EF4-FFF2-40B4-BE49-F238E27FC236}">
                <a16:creationId xmlns:a16="http://schemas.microsoft.com/office/drawing/2014/main" id="{F4113040-45A0-4155-90B5-396443B32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680" y="6353175"/>
            <a:ext cx="700639" cy="357256"/>
          </a:xfrm>
          <a:prstGeom prst="rect">
            <a:avLst/>
          </a:prstGeom>
        </p:spPr>
      </p:pic>
      <p:sp>
        <p:nvSpPr>
          <p:cNvPr id="3" name="Title 1">
            <a:extLst>
              <a:ext uri="{FF2B5EF4-FFF2-40B4-BE49-F238E27FC236}">
                <a16:creationId xmlns:a16="http://schemas.microsoft.com/office/drawing/2014/main" id="{6087D267-CA93-4BFF-825A-8D1AFDD47B86}"/>
              </a:ext>
            </a:extLst>
          </p:cNvPr>
          <p:cNvSpPr txBox="1">
            <a:spLocks/>
          </p:cNvSpPr>
          <p:nvPr/>
        </p:nvSpPr>
        <p:spPr>
          <a:xfrm>
            <a:off x="509587" y="2308194"/>
            <a:ext cx="11172825" cy="646591"/>
          </a:xfrm>
          <a:prstGeom prst="rect">
            <a:avLst/>
          </a:prstGeom>
          <a:solidFill>
            <a:schemeClr val="accent1">
              <a:lumMod val="20000"/>
              <a:lumOff val="80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u="sng" dirty="0"/>
              <a:t>LO: Understand the cardinality of the number 2 </a:t>
            </a:r>
          </a:p>
        </p:txBody>
      </p:sp>
      <p:pic>
        <p:nvPicPr>
          <p:cNvPr id="4" name="Picture 3" descr="Logo&#10;&#10;Description automatically generated">
            <a:extLst>
              <a:ext uri="{FF2B5EF4-FFF2-40B4-BE49-F238E27FC236}">
                <a16:creationId xmlns:a16="http://schemas.microsoft.com/office/drawing/2014/main" id="{F489CB4D-82E9-4F4C-A61F-FEB02E856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089" y="322330"/>
            <a:ext cx="3093820" cy="925854"/>
          </a:xfrm>
          <a:prstGeom prst="rect">
            <a:avLst/>
          </a:prstGeom>
        </p:spPr>
      </p:pic>
      <p:sp>
        <p:nvSpPr>
          <p:cNvPr id="8" name="TextBox 7">
            <a:extLst>
              <a:ext uri="{FF2B5EF4-FFF2-40B4-BE49-F238E27FC236}">
                <a16:creationId xmlns:a16="http://schemas.microsoft.com/office/drawing/2014/main" id="{A3D623C5-91A7-49EB-8A0E-AF8BDC9F07D3}"/>
              </a:ext>
            </a:extLst>
          </p:cNvPr>
          <p:cNvSpPr txBox="1"/>
          <p:nvPr/>
        </p:nvSpPr>
        <p:spPr>
          <a:xfrm>
            <a:off x="7989299" y="4642744"/>
            <a:ext cx="3693113" cy="1815882"/>
          </a:xfrm>
          <a:prstGeom prst="rect">
            <a:avLst/>
          </a:prstGeom>
          <a:noFill/>
          <a:ln w="38100">
            <a:solidFill>
              <a:schemeClr val="accent1"/>
            </a:solidFill>
          </a:ln>
        </p:spPr>
        <p:txBody>
          <a:bodyPr wrap="square">
            <a:spAutoFit/>
          </a:bodyPr>
          <a:lstStyle/>
          <a:p>
            <a:pPr algn="ctr"/>
            <a:r>
              <a:rPr lang="en-GB" sz="1400" dirty="0"/>
              <a:t>A key objective of the Early Years and Foundation Stage is for children to understand the cardinality of numbers (know what a number means in terms of how many things they refer to). Many children can rote count (say the numbers in sequence) but are unable to use counting as a tool to work out how many there are within a group. </a:t>
            </a:r>
          </a:p>
        </p:txBody>
      </p:sp>
      <p:cxnSp>
        <p:nvCxnSpPr>
          <p:cNvPr id="11" name="Straight Arrow Connector 10">
            <a:extLst>
              <a:ext uri="{FF2B5EF4-FFF2-40B4-BE49-F238E27FC236}">
                <a16:creationId xmlns:a16="http://schemas.microsoft.com/office/drawing/2014/main" id="{F3EC5872-246B-45FA-B9A0-71DFB314EDFD}"/>
              </a:ext>
            </a:extLst>
          </p:cNvPr>
          <p:cNvCxnSpPr>
            <a:cxnSpLocks/>
          </p:cNvCxnSpPr>
          <p:nvPr/>
        </p:nvCxnSpPr>
        <p:spPr>
          <a:xfrm flipV="1">
            <a:off x="1500326" y="2977332"/>
            <a:ext cx="834501" cy="7335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197CB41-D964-41B9-A4DE-ADF922FE4508}"/>
              </a:ext>
            </a:extLst>
          </p:cNvPr>
          <p:cNvSpPr txBox="1"/>
          <p:nvPr/>
        </p:nvSpPr>
        <p:spPr>
          <a:xfrm>
            <a:off x="338227" y="3710866"/>
            <a:ext cx="3693113" cy="523220"/>
          </a:xfrm>
          <a:prstGeom prst="rect">
            <a:avLst/>
          </a:prstGeom>
          <a:noFill/>
          <a:ln w="38100">
            <a:solidFill>
              <a:schemeClr val="accent1"/>
            </a:solidFill>
          </a:ln>
        </p:spPr>
        <p:txBody>
          <a:bodyPr wrap="square">
            <a:spAutoFit/>
          </a:bodyPr>
          <a:lstStyle/>
          <a:p>
            <a:pPr algn="ctr"/>
            <a:r>
              <a:rPr lang="en-GB" sz="1400" dirty="0"/>
              <a:t>Lesson objective – what we are planning to achieve in this session.</a:t>
            </a:r>
          </a:p>
        </p:txBody>
      </p:sp>
      <p:pic>
        <p:nvPicPr>
          <p:cNvPr id="1028" name="Picture 4" descr="See the source image">
            <a:extLst>
              <a:ext uri="{FF2B5EF4-FFF2-40B4-BE49-F238E27FC236}">
                <a16:creationId xmlns:a16="http://schemas.microsoft.com/office/drawing/2014/main" id="{D7C9D64E-66B1-40AA-A4E2-0940C1C50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5327" y="3715874"/>
            <a:ext cx="681056" cy="790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4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D41AAD-50F3-4CC6-ACEE-8CA92777D14A}"/>
              </a:ext>
            </a:extLst>
          </p:cNvPr>
          <p:cNvGrpSpPr/>
          <p:nvPr/>
        </p:nvGrpSpPr>
        <p:grpSpPr>
          <a:xfrm>
            <a:off x="0" y="-110378"/>
            <a:ext cx="11986591" cy="6968378"/>
            <a:chOff x="102701" y="-66526"/>
            <a:chExt cx="11986591" cy="6968378"/>
          </a:xfrm>
        </p:grpSpPr>
        <p:sp>
          <p:nvSpPr>
            <p:cNvPr id="3" name="Rectangle 2">
              <a:extLst>
                <a:ext uri="{FF2B5EF4-FFF2-40B4-BE49-F238E27FC236}">
                  <a16:creationId xmlns:a16="http://schemas.microsoft.com/office/drawing/2014/main" id="{54577945-5068-4AEB-8DE5-8BEC0A549319}"/>
                </a:ext>
              </a:extLst>
            </p:cNvPr>
            <p:cNvSpPr/>
            <p:nvPr/>
          </p:nvSpPr>
          <p:spPr>
            <a:xfrm>
              <a:off x="102701"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A picture containing whistle, bin&#10;&#10;Description automatically generated">
              <a:extLst>
                <a:ext uri="{FF2B5EF4-FFF2-40B4-BE49-F238E27FC236}">
                  <a16:creationId xmlns:a16="http://schemas.microsoft.com/office/drawing/2014/main" id="{EF53BA87-D02F-44C7-BDDF-5C6387B7CD8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5" name="Picture 4" descr="Logo&#10;&#10;Description automatically generated">
              <a:extLst>
                <a:ext uri="{FF2B5EF4-FFF2-40B4-BE49-F238E27FC236}">
                  <a16:creationId xmlns:a16="http://schemas.microsoft.com/office/drawing/2014/main" id="{17FC21A1-0BEE-4031-92DE-8987017FE54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pic>
        <p:nvPicPr>
          <p:cNvPr id="6" name="Picture 5" descr="Shape&#10;&#10;Description automatically generated">
            <a:extLst>
              <a:ext uri="{FF2B5EF4-FFF2-40B4-BE49-F238E27FC236}">
                <a16:creationId xmlns:a16="http://schemas.microsoft.com/office/drawing/2014/main" id="{9DC7CFC3-B579-41D3-8983-0B19108F5261}"/>
              </a:ext>
            </a:extLst>
          </p:cNvPr>
          <p:cNvPicPr/>
          <p:nvPr/>
        </p:nvPicPr>
        <p:blipFill rotWithShape="1">
          <a:blip r:embed="rId6">
            <a:extLst>
              <a:ext uri="{BEBA8EAE-BF5A-486C-A8C5-ECC9F3942E4B}">
                <a14:imgProps xmlns:a14="http://schemas.microsoft.com/office/drawing/2010/main">
                  <a14:imgLayer r:embed="rId7">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2000933" y="1767333"/>
            <a:ext cx="1494928" cy="2224478"/>
          </a:xfrm>
          <a:prstGeom prst="rect">
            <a:avLst/>
          </a:prstGeom>
          <a:ln>
            <a:noFill/>
          </a:ln>
          <a:extLst>
            <a:ext uri="{53640926-AAD7-44D8-BBD7-CCE9431645EC}">
              <a14:shadowObscured xmlns:a14="http://schemas.microsoft.com/office/drawing/2010/main"/>
            </a:ext>
          </a:extLst>
        </p:spPr>
      </p:pic>
      <p:pic>
        <p:nvPicPr>
          <p:cNvPr id="7" name="Picture 6" descr="A picture containing icon&#10;&#10;Description automatically generated">
            <a:extLst>
              <a:ext uri="{FF2B5EF4-FFF2-40B4-BE49-F238E27FC236}">
                <a16:creationId xmlns:a16="http://schemas.microsoft.com/office/drawing/2014/main" id="{7249E502-F038-4FAA-BE9A-7084DBCAF10F}"/>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7713150" y="2181336"/>
            <a:ext cx="2295936" cy="1751576"/>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24931694-FD16-4D22-8611-84E39613AD2B}"/>
              </a:ext>
            </a:extLst>
          </p:cNvPr>
          <p:cNvSpPr txBox="1"/>
          <p:nvPr/>
        </p:nvSpPr>
        <p:spPr>
          <a:xfrm>
            <a:off x="9002427" y="1930793"/>
            <a:ext cx="326127" cy="369332"/>
          </a:xfrm>
          <a:prstGeom prst="rect">
            <a:avLst/>
          </a:prstGeom>
          <a:noFill/>
        </p:spPr>
        <p:txBody>
          <a:bodyPr wrap="square" rtlCol="0">
            <a:spAutoFit/>
          </a:bodyPr>
          <a:lstStyle/>
          <a:p>
            <a:r>
              <a:rPr lang="en-GB" dirty="0">
                <a:latin typeface="Comic Sans MS" panose="030F0702030302020204" pitchFamily="66" charset="0"/>
              </a:rPr>
              <a:t>1</a:t>
            </a:r>
          </a:p>
        </p:txBody>
      </p:sp>
      <p:sp>
        <p:nvSpPr>
          <p:cNvPr id="9" name="TextBox 8">
            <a:extLst>
              <a:ext uri="{FF2B5EF4-FFF2-40B4-BE49-F238E27FC236}">
                <a16:creationId xmlns:a16="http://schemas.microsoft.com/office/drawing/2014/main" id="{DF4B8814-C73E-469C-8D92-22A4FEE99B50}"/>
              </a:ext>
            </a:extLst>
          </p:cNvPr>
          <p:cNvSpPr txBox="1"/>
          <p:nvPr/>
        </p:nvSpPr>
        <p:spPr>
          <a:xfrm>
            <a:off x="3932246" y="2612511"/>
            <a:ext cx="717483" cy="646331"/>
          </a:xfrm>
          <a:prstGeom prst="rect">
            <a:avLst/>
          </a:prstGeom>
          <a:noFill/>
        </p:spPr>
        <p:txBody>
          <a:bodyPr wrap="square" rtlCol="0">
            <a:spAutoFit/>
          </a:bodyPr>
          <a:lstStyle/>
          <a:p>
            <a:r>
              <a:rPr lang="en-GB" sz="3600" dirty="0"/>
              <a:t>=</a:t>
            </a:r>
          </a:p>
        </p:txBody>
      </p:sp>
      <p:sp>
        <p:nvSpPr>
          <p:cNvPr id="10" name="TextBox 9">
            <a:extLst>
              <a:ext uri="{FF2B5EF4-FFF2-40B4-BE49-F238E27FC236}">
                <a16:creationId xmlns:a16="http://schemas.microsoft.com/office/drawing/2014/main" id="{AAE9AFDF-E401-4A8E-91A2-E0D73D56DBFE}"/>
              </a:ext>
            </a:extLst>
          </p:cNvPr>
          <p:cNvSpPr txBox="1"/>
          <p:nvPr/>
        </p:nvSpPr>
        <p:spPr>
          <a:xfrm>
            <a:off x="7164632" y="2733958"/>
            <a:ext cx="717483" cy="646331"/>
          </a:xfrm>
          <a:prstGeom prst="rect">
            <a:avLst/>
          </a:prstGeom>
          <a:noFill/>
        </p:spPr>
        <p:txBody>
          <a:bodyPr wrap="square" rtlCol="0">
            <a:spAutoFit/>
          </a:bodyPr>
          <a:lstStyle/>
          <a:p>
            <a:r>
              <a:rPr lang="en-GB" sz="3600" dirty="0"/>
              <a:t>+</a:t>
            </a:r>
          </a:p>
        </p:txBody>
      </p:sp>
      <p:pic>
        <p:nvPicPr>
          <p:cNvPr id="11" name="Picture 10" descr="A picture containing icon&#10;&#10;Description automatically generated">
            <a:extLst>
              <a:ext uri="{FF2B5EF4-FFF2-40B4-BE49-F238E27FC236}">
                <a16:creationId xmlns:a16="http://schemas.microsoft.com/office/drawing/2014/main" id="{7CDC42CA-2CC6-4DDF-BE0C-E806EF2143A1}"/>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4446388" y="2212242"/>
            <a:ext cx="2295936" cy="1751576"/>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04CF4887-145A-4E33-8FFD-3209B56E5A1F}"/>
              </a:ext>
            </a:extLst>
          </p:cNvPr>
          <p:cNvSpPr txBox="1"/>
          <p:nvPr/>
        </p:nvSpPr>
        <p:spPr>
          <a:xfrm>
            <a:off x="5785889" y="2027576"/>
            <a:ext cx="334623" cy="369332"/>
          </a:xfrm>
          <a:prstGeom prst="rect">
            <a:avLst/>
          </a:prstGeom>
          <a:noFill/>
        </p:spPr>
        <p:txBody>
          <a:bodyPr wrap="square" rtlCol="0">
            <a:spAutoFit/>
          </a:bodyPr>
          <a:lstStyle/>
          <a:p>
            <a:r>
              <a:rPr lang="en-GB" dirty="0">
                <a:latin typeface="Comic Sans MS" panose="030F0702030302020204" pitchFamily="66" charset="0"/>
              </a:rPr>
              <a:t>1</a:t>
            </a:r>
          </a:p>
        </p:txBody>
      </p:sp>
      <p:sp>
        <p:nvSpPr>
          <p:cNvPr id="13" name="TextBox 12">
            <a:extLst>
              <a:ext uri="{FF2B5EF4-FFF2-40B4-BE49-F238E27FC236}">
                <a16:creationId xmlns:a16="http://schemas.microsoft.com/office/drawing/2014/main" id="{7CF065E7-A57C-4222-84CA-567C6F1C8897}"/>
              </a:ext>
            </a:extLst>
          </p:cNvPr>
          <p:cNvSpPr txBox="1"/>
          <p:nvPr/>
        </p:nvSpPr>
        <p:spPr>
          <a:xfrm>
            <a:off x="2675418" y="5549913"/>
            <a:ext cx="6958146" cy="584775"/>
          </a:xfrm>
          <a:prstGeom prst="rect">
            <a:avLst/>
          </a:prstGeom>
          <a:noFill/>
        </p:spPr>
        <p:txBody>
          <a:bodyPr wrap="square" rtlCol="0">
            <a:spAutoFit/>
          </a:bodyPr>
          <a:lstStyle/>
          <a:p>
            <a:pPr algn="ctr"/>
            <a:r>
              <a:rPr lang="en-GB" sz="3200" dirty="0"/>
              <a:t>Two is the same as one and another one</a:t>
            </a:r>
          </a:p>
        </p:txBody>
      </p:sp>
    </p:spTree>
    <p:extLst>
      <p:ext uri="{BB962C8B-B14F-4D97-AF65-F5344CB8AC3E}">
        <p14:creationId xmlns:p14="http://schemas.microsoft.com/office/powerpoint/2010/main" val="12079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49C9A7D-AC73-4B88-B090-9D4B74589161}"/>
              </a:ext>
            </a:extLst>
          </p:cNvPr>
          <p:cNvGrpSpPr/>
          <p:nvPr/>
        </p:nvGrpSpPr>
        <p:grpSpPr>
          <a:xfrm>
            <a:off x="-9525" y="-110378"/>
            <a:ext cx="11986591" cy="6968378"/>
            <a:chOff x="102701" y="-66526"/>
            <a:chExt cx="11986591" cy="6968378"/>
          </a:xfrm>
        </p:grpSpPr>
        <p:sp>
          <p:nvSpPr>
            <p:cNvPr id="21" name="Rectangle 20">
              <a:extLst>
                <a:ext uri="{FF2B5EF4-FFF2-40B4-BE49-F238E27FC236}">
                  <a16:creationId xmlns:a16="http://schemas.microsoft.com/office/drawing/2014/main" id="{50DAE619-63C7-4B12-99E3-A66B2AFC8E09}"/>
                </a:ext>
              </a:extLst>
            </p:cNvPr>
            <p:cNvSpPr/>
            <p:nvPr/>
          </p:nvSpPr>
          <p:spPr>
            <a:xfrm>
              <a:off x="102701"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descr="A picture containing whistle, bin&#10;&#10;Description automatically generated">
              <a:extLst>
                <a:ext uri="{FF2B5EF4-FFF2-40B4-BE49-F238E27FC236}">
                  <a16:creationId xmlns:a16="http://schemas.microsoft.com/office/drawing/2014/main" id="{0D45390F-037D-4BE2-8BBA-72114AAE598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804169" y="6544596"/>
              <a:ext cx="700639" cy="357256"/>
            </a:xfrm>
            <a:prstGeom prst="rect">
              <a:avLst/>
            </a:prstGeom>
          </p:spPr>
        </p:pic>
        <p:pic>
          <p:nvPicPr>
            <p:cNvPr id="23" name="Picture 22" descr="Logo&#10;&#10;Description automatically generated">
              <a:extLst>
                <a:ext uri="{FF2B5EF4-FFF2-40B4-BE49-F238E27FC236}">
                  <a16:creationId xmlns:a16="http://schemas.microsoft.com/office/drawing/2014/main" id="{4DEE2ED5-B6E0-44E3-979D-0E69472C53C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grpSp>
      <p:pic>
        <p:nvPicPr>
          <p:cNvPr id="2" name="Picture 1" descr="Shape&#10;&#10;Description automatically generated">
            <a:extLst>
              <a:ext uri="{FF2B5EF4-FFF2-40B4-BE49-F238E27FC236}">
                <a16:creationId xmlns:a16="http://schemas.microsoft.com/office/drawing/2014/main" id="{C002D8EE-CCDF-46A9-A313-D9E497B2A863}"/>
              </a:ext>
            </a:extLst>
          </p:cNvPr>
          <p:cNvPicPr/>
          <p:nvPr/>
        </p:nvPicPr>
        <p:blipFill rotWithShape="1">
          <a:blip r:embed="rId6">
            <a:extLst>
              <a:ext uri="{BEBA8EAE-BF5A-486C-A8C5-ECC9F3942E4B}">
                <a14:imgProps xmlns:a14="http://schemas.microsoft.com/office/drawing/2010/main">
                  <a14:imgLayer r:embed="rId7">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2663235" y="1547628"/>
            <a:ext cx="1113183" cy="1597656"/>
          </a:xfrm>
          <a:prstGeom prst="rect">
            <a:avLst/>
          </a:prstGeom>
          <a:ln>
            <a:noFill/>
          </a:ln>
          <a:extLst>
            <a:ext uri="{53640926-AAD7-44D8-BBD7-CCE9431645EC}">
              <a14:shadowObscured xmlns:a14="http://schemas.microsoft.com/office/drawing/2010/main"/>
            </a:ext>
          </a:extLst>
        </p:spPr>
      </p:pic>
      <p:pic>
        <p:nvPicPr>
          <p:cNvPr id="3" name="Picture 2" descr="A picture containing icon&#10;&#10;Description automatically generated">
            <a:extLst>
              <a:ext uri="{FF2B5EF4-FFF2-40B4-BE49-F238E27FC236}">
                <a16:creationId xmlns:a16="http://schemas.microsoft.com/office/drawing/2014/main" id="{897508DE-F1B8-4773-8423-27FB99C50F89}"/>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3587574" y="3871526"/>
            <a:ext cx="1749286" cy="1261995"/>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6D47E854-6B09-4C00-B69A-59DB5BDD9873}"/>
              </a:ext>
            </a:extLst>
          </p:cNvPr>
          <p:cNvSpPr/>
          <p:nvPr/>
        </p:nvSpPr>
        <p:spPr>
          <a:xfrm>
            <a:off x="1102792" y="3587986"/>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1279084-E3CD-4949-9A9D-31DA336B84F4}"/>
              </a:ext>
            </a:extLst>
          </p:cNvPr>
          <p:cNvSpPr/>
          <p:nvPr/>
        </p:nvSpPr>
        <p:spPr>
          <a:xfrm>
            <a:off x="3759852" y="3647757"/>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79C62126-71DF-43EB-9646-DAD083650343}"/>
              </a:ext>
            </a:extLst>
          </p:cNvPr>
          <p:cNvSpPr/>
          <p:nvPr/>
        </p:nvSpPr>
        <p:spPr>
          <a:xfrm>
            <a:off x="2345183" y="1547625"/>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8CEB91B7-810F-4659-B0FB-D5BCC171EF97}"/>
              </a:ext>
            </a:extLst>
          </p:cNvPr>
          <p:cNvCxnSpPr>
            <a:cxnSpLocks/>
          </p:cNvCxnSpPr>
          <p:nvPr/>
        </p:nvCxnSpPr>
        <p:spPr>
          <a:xfrm flipV="1">
            <a:off x="1937673" y="3006801"/>
            <a:ext cx="623925" cy="581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5100A3-A66E-438B-9BB6-D9F3F24CABC1}"/>
              </a:ext>
            </a:extLst>
          </p:cNvPr>
          <p:cNvCxnSpPr>
            <a:cxnSpLocks/>
          </p:cNvCxnSpPr>
          <p:nvPr/>
        </p:nvCxnSpPr>
        <p:spPr>
          <a:xfrm flipH="1" flipV="1">
            <a:off x="3844920" y="2991963"/>
            <a:ext cx="617297" cy="655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CC465921-6996-4293-9A85-DE5CDAF4BA9A}"/>
              </a:ext>
            </a:extLst>
          </p:cNvPr>
          <p:cNvSpPr/>
          <p:nvPr/>
        </p:nvSpPr>
        <p:spPr>
          <a:xfrm>
            <a:off x="6456674" y="3660873"/>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8D60A74-0ACA-436F-ADC3-945F68CE6AE6}"/>
              </a:ext>
            </a:extLst>
          </p:cNvPr>
          <p:cNvSpPr/>
          <p:nvPr/>
        </p:nvSpPr>
        <p:spPr>
          <a:xfrm>
            <a:off x="9113734" y="3720644"/>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02115D4A-C144-4FC1-8140-325A0DD1997C}"/>
              </a:ext>
            </a:extLst>
          </p:cNvPr>
          <p:cNvSpPr/>
          <p:nvPr/>
        </p:nvSpPr>
        <p:spPr>
          <a:xfrm>
            <a:off x="7699065" y="1620512"/>
            <a:ext cx="1749286" cy="17095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a:extLst>
              <a:ext uri="{FF2B5EF4-FFF2-40B4-BE49-F238E27FC236}">
                <a16:creationId xmlns:a16="http://schemas.microsoft.com/office/drawing/2014/main" id="{C0020FEF-23C2-486D-A5B9-9199C58EF7DE}"/>
              </a:ext>
            </a:extLst>
          </p:cNvPr>
          <p:cNvCxnSpPr>
            <a:cxnSpLocks/>
          </p:cNvCxnSpPr>
          <p:nvPr/>
        </p:nvCxnSpPr>
        <p:spPr>
          <a:xfrm flipV="1">
            <a:off x="7331317" y="3079687"/>
            <a:ext cx="623925" cy="581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1CC391-2CC8-45BB-8583-B70255CB9D6E}"/>
              </a:ext>
            </a:extLst>
          </p:cNvPr>
          <p:cNvCxnSpPr>
            <a:cxnSpLocks/>
          </p:cNvCxnSpPr>
          <p:nvPr/>
        </p:nvCxnSpPr>
        <p:spPr>
          <a:xfrm flipH="1" flipV="1">
            <a:off x="9198802" y="3064850"/>
            <a:ext cx="617297" cy="655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F6F70C8-71C3-49FB-8B56-8EBBC9A12053}"/>
              </a:ext>
            </a:extLst>
          </p:cNvPr>
          <p:cNvSpPr txBox="1"/>
          <p:nvPr/>
        </p:nvSpPr>
        <p:spPr>
          <a:xfrm>
            <a:off x="4462217" y="3680751"/>
            <a:ext cx="248478" cy="369332"/>
          </a:xfrm>
          <a:prstGeom prst="rect">
            <a:avLst/>
          </a:prstGeom>
          <a:noFill/>
        </p:spPr>
        <p:txBody>
          <a:bodyPr wrap="square" rtlCol="0">
            <a:spAutoFit/>
          </a:bodyPr>
          <a:lstStyle/>
          <a:p>
            <a:r>
              <a:rPr lang="en-GB" dirty="0">
                <a:latin typeface="Comic Sans MS" panose="030F0702030302020204" pitchFamily="66" charset="0"/>
              </a:rPr>
              <a:t>1</a:t>
            </a:r>
          </a:p>
        </p:txBody>
      </p:sp>
      <p:sp>
        <p:nvSpPr>
          <p:cNvPr id="15" name="TextBox 14">
            <a:extLst>
              <a:ext uri="{FF2B5EF4-FFF2-40B4-BE49-F238E27FC236}">
                <a16:creationId xmlns:a16="http://schemas.microsoft.com/office/drawing/2014/main" id="{914CE5E0-029F-41B8-B00B-3495B4FF0C44}"/>
              </a:ext>
            </a:extLst>
          </p:cNvPr>
          <p:cNvSpPr txBox="1"/>
          <p:nvPr/>
        </p:nvSpPr>
        <p:spPr>
          <a:xfrm>
            <a:off x="7082839" y="4053973"/>
            <a:ext cx="248478" cy="923330"/>
          </a:xfrm>
          <a:prstGeom prst="rect">
            <a:avLst/>
          </a:prstGeom>
          <a:noFill/>
        </p:spPr>
        <p:txBody>
          <a:bodyPr wrap="square" rtlCol="0">
            <a:spAutoFit/>
          </a:bodyPr>
          <a:lstStyle/>
          <a:p>
            <a:r>
              <a:rPr lang="en-GB" sz="5400" dirty="0">
                <a:latin typeface="Comic Sans MS" panose="030F0702030302020204" pitchFamily="66" charset="0"/>
              </a:rPr>
              <a:t>1</a:t>
            </a:r>
          </a:p>
        </p:txBody>
      </p:sp>
      <p:sp>
        <p:nvSpPr>
          <p:cNvPr id="16" name="TextBox 15">
            <a:extLst>
              <a:ext uri="{FF2B5EF4-FFF2-40B4-BE49-F238E27FC236}">
                <a16:creationId xmlns:a16="http://schemas.microsoft.com/office/drawing/2014/main" id="{FCD2E28E-0E45-4AE8-8213-1CBAA7F4D649}"/>
              </a:ext>
            </a:extLst>
          </p:cNvPr>
          <p:cNvSpPr txBox="1"/>
          <p:nvPr/>
        </p:nvSpPr>
        <p:spPr>
          <a:xfrm>
            <a:off x="9812790" y="4115304"/>
            <a:ext cx="248478" cy="923330"/>
          </a:xfrm>
          <a:prstGeom prst="rect">
            <a:avLst/>
          </a:prstGeom>
          <a:noFill/>
        </p:spPr>
        <p:txBody>
          <a:bodyPr wrap="square" rtlCol="0">
            <a:spAutoFit/>
          </a:bodyPr>
          <a:lstStyle/>
          <a:p>
            <a:r>
              <a:rPr lang="en-GB" sz="5400" dirty="0">
                <a:latin typeface="Comic Sans MS" panose="030F0702030302020204" pitchFamily="66" charset="0"/>
              </a:rPr>
              <a:t>1</a:t>
            </a:r>
          </a:p>
        </p:txBody>
      </p:sp>
      <p:sp>
        <p:nvSpPr>
          <p:cNvPr id="17" name="TextBox 16">
            <a:extLst>
              <a:ext uri="{FF2B5EF4-FFF2-40B4-BE49-F238E27FC236}">
                <a16:creationId xmlns:a16="http://schemas.microsoft.com/office/drawing/2014/main" id="{2A46497D-4DB7-4F95-85D3-DF4525A1073E}"/>
              </a:ext>
            </a:extLst>
          </p:cNvPr>
          <p:cNvSpPr txBox="1"/>
          <p:nvPr/>
        </p:nvSpPr>
        <p:spPr>
          <a:xfrm>
            <a:off x="8302042" y="1940725"/>
            <a:ext cx="248478" cy="923330"/>
          </a:xfrm>
          <a:prstGeom prst="rect">
            <a:avLst/>
          </a:prstGeom>
          <a:noFill/>
        </p:spPr>
        <p:txBody>
          <a:bodyPr wrap="square" rtlCol="0">
            <a:spAutoFit/>
          </a:bodyPr>
          <a:lstStyle/>
          <a:p>
            <a:r>
              <a:rPr lang="en-GB" sz="5400" dirty="0">
                <a:latin typeface="Comic Sans MS" panose="030F0702030302020204" pitchFamily="66" charset="0"/>
              </a:rPr>
              <a:t>2</a:t>
            </a:r>
          </a:p>
        </p:txBody>
      </p:sp>
      <p:pic>
        <p:nvPicPr>
          <p:cNvPr id="18" name="Picture 17" descr="A picture containing icon&#10;&#10;Description automatically generated">
            <a:extLst>
              <a:ext uri="{FF2B5EF4-FFF2-40B4-BE49-F238E27FC236}">
                <a16:creationId xmlns:a16="http://schemas.microsoft.com/office/drawing/2014/main" id="{1867D356-B60B-4095-B586-DFFA8C61938F}"/>
              </a:ext>
            </a:extLst>
          </p:cNvPr>
          <p:cNvPicPr/>
          <p:nvPr/>
        </p:nvPicPr>
        <p:blipFill rotWithShape="1">
          <a:blip r:embed="rId8">
            <a:extLst>
              <a:ext uri="{BEBA8EAE-BF5A-486C-A8C5-ECC9F3942E4B}">
                <a14:imgProps xmlns:a14="http://schemas.microsoft.com/office/drawing/2010/main">
                  <a14:imgLayer r:embed="rId9">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963645" y="3927646"/>
            <a:ext cx="1749286" cy="1261995"/>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F9AC0BE0-13FC-4EC4-B5FF-64CFBB8B8334}"/>
              </a:ext>
            </a:extLst>
          </p:cNvPr>
          <p:cNvSpPr txBox="1"/>
          <p:nvPr/>
        </p:nvSpPr>
        <p:spPr>
          <a:xfrm>
            <a:off x="1853196" y="3680751"/>
            <a:ext cx="248478" cy="369332"/>
          </a:xfrm>
          <a:prstGeom prst="rect">
            <a:avLst/>
          </a:prstGeom>
          <a:noFill/>
        </p:spPr>
        <p:txBody>
          <a:bodyPr wrap="square" rtlCol="0">
            <a:spAutoFit/>
          </a:bodyPr>
          <a:lstStyle/>
          <a:p>
            <a:r>
              <a:rPr lang="en-GB" dirty="0">
                <a:latin typeface="Comic Sans MS" panose="030F0702030302020204" pitchFamily="66" charset="0"/>
              </a:rPr>
              <a:t>1</a:t>
            </a:r>
          </a:p>
        </p:txBody>
      </p:sp>
      <p:sp>
        <p:nvSpPr>
          <p:cNvPr id="24" name="TextBox 23">
            <a:extLst>
              <a:ext uri="{FF2B5EF4-FFF2-40B4-BE49-F238E27FC236}">
                <a16:creationId xmlns:a16="http://schemas.microsoft.com/office/drawing/2014/main" id="{E3080AC2-BACA-4FC7-ACFF-E69B518F22CE}"/>
              </a:ext>
            </a:extLst>
          </p:cNvPr>
          <p:cNvSpPr txBox="1"/>
          <p:nvPr/>
        </p:nvSpPr>
        <p:spPr>
          <a:xfrm>
            <a:off x="2736572" y="5733066"/>
            <a:ext cx="6958146" cy="584775"/>
          </a:xfrm>
          <a:prstGeom prst="rect">
            <a:avLst/>
          </a:prstGeom>
          <a:noFill/>
        </p:spPr>
        <p:txBody>
          <a:bodyPr wrap="square" rtlCol="0">
            <a:spAutoFit/>
          </a:bodyPr>
          <a:lstStyle/>
          <a:p>
            <a:pPr algn="ctr"/>
            <a:r>
              <a:rPr lang="en-GB" sz="3200" dirty="0"/>
              <a:t>Two is the same as one and another one</a:t>
            </a:r>
          </a:p>
        </p:txBody>
      </p:sp>
      <p:sp>
        <p:nvSpPr>
          <p:cNvPr id="25" name="TextBox 24">
            <a:extLst>
              <a:ext uri="{FF2B5EF4-FFF2-40B4-BE49-F238E27FC236}">
                <a16:creationId xmlns:a16="http://schemas.microsoft.com/office/drawing/2014/main" id="{64406AC0-83E7-4775-9D00-3835BE99D4CE}"/>
              </a:ext>
            </a:extLst>
          </p:cNvPr>
          <p:cNvSpPr txBox="1"/>
          <p:nvPr/>
        </p:nvSpPr>
        <p:spPr>
          <a:xfrm>
            <a:off x="8998373" y="1035736"/>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the representation of 2 has been varied. This ‘part whole’ or ‘cherry model’ introduces children to the concept of subtraction, that a whole can be partitioned into two parts.</a:t>
            </a:r>
          </a:p>
        </p:txBody>
      </p:sp>
      <p:pic>
        <p:nvPicPr>
          <p:cNvPr id="26" name="Picture 4" descr="See the source image">
            <a:extLst>
              <a:ext uri="{FF2B5EF4-FFF2-40B4-BE49-F238E27FC236}">
                <a16:creationId xmlns:a16="http://schemas.microsoft.com/office/drawing/2014/main" id="{0715D2B6-1851-46E1-B7B5-4357C30CEA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54658" y="86062"/>
            <a:ext cx="681056" cy="790054"/>
          </a:xfrm>
          <a:prstGeom prst="rect">
            <a:avLst/>
          </a:prstGeom>
          <a:solidFill>
            <a:schemeClr val="bg1"/>
          </a:solidFill>
        </p:spPr>
      </p:pic>
      <p:sp>
        <p:nvSpPr>
          <p:cNvPr id="27" name="TextBox 26">
            <a:extLst>
              <a:ext uri="{FF2B5EF4-FFF2-40B4-BE49-F238E27FC236}">
                <a16:creationId xmlns:a16="http://schemas.microsoft.com/office/drawing/2014/main" id="{34215059-BB68-4ADB-990A-F4F9C1FAD89E}"/>
              </a:ext>
            </a:extLst>
          </p:cNvPr>
          <p:cNvSpPr txBox="1"/>
          <p:nvPr/>
        </p:nvSpPr>
        <p:spPr>
          <a:xfrm>
            <a:off x="9007898" y="1035736"/>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the representation of 2 has been varied. This ‘part whole’ or ‘cherry model’ introduces children to the concept of subtraction, that a whole can be partitioned into two parts.</a:t>
            </a:r>
          </a:p>
        </p:txBody>
      </p:sp>
      <p:pic>
        <p:nvPicPr>
          <p:cNvPr id="28" name="Picture 4" descr="See the source image">
            <a:extLst>
              <a:ext uri="{FF2B5EF4-FFF2-40B4-BE49-F238E27FC236}">
                <a16:creationId xmlns:a16="http://schemas.microsoft.com/office/drawing/2014/main" id="{2A12B89A-A701-4216-AD1D-11A44ECA59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64183" y="86062"/>
            <a:ext cx="681056" cy="790054"/>
          </a:xfrm>
          <a:prstGeom prst="rect">
            <a:avLst/>
          </a:prstGeom>
          <a:solidFill>
            <a:schemeClr val="bg1"/>
          </a:solidFill>
        </p:spPr>
      </p:pic>
    </p:spTree>
    <p:extLst>
      <p:ext uri="{BB962C8B-B14F-4D97-AF65-F5344CB8AC3E}">
        <p14:creationId xmlns:p14="http://schemas.microsoft.com/office/powerpoint/2010/main" val="42659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4" grpId="0"/>
      <p:bldP spid="15" grpId="0"/>
      <p:bldP spid="16" grpId="0"/>
      <p:bldP spid="17" grpId="0"/>
      <p:bldP spid="19" grpId="0"/>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3" y="896680"/>
            <a:ext cx="11986591" cy="564791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A picture containing whistle, bin&#10;&#10;Description automatically generated">
            <a:extLst>
              <a:ext uri="{FF2B5EF4-FFF2-40B4-BE49-F238E27FC236}">
                <a16:creationId xmlns:a16="http://schemas.microsoft.com/office/drawing/2014/main" id="{67BFA3F8-94EA-4C74-91DF-77EBEFDAB9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987953" y="6553747"/>
            <a:ext cx="700639" cy="357256"/>
          </a:xfrm>
          <a:prstGeom prst="rect">
            <a:avLst/>
          </a:prstGeom>
        </p:spPr>
      </p:pic>
      <p:pic>
        <p:nvPicPr>
          <p:cNvPr id="19" name="Picture 18" descr="Logo&#10;&#10;Description automatically generated">
            <a:extLst>
              <a:ext uri="{FF2B5EF4-FFF2-40B4-BE49-F238E27FC236}">
                <a16:creationId xmlns:a16="http://schemas.microsoft.com/office/drawing/2014/main" id="{DCE805AD-AF1C-4CAD-B7DA-F994EA807D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pic>
        <p:nvPicPr>
          <p:cNvPr id="23" name="Picture 22" descr="Shape&#10;&#10;Description automatically generated">
            <a:extLst>
              <a:ext uri="{FF2B5EF4-FFF2-40B4-BE49-F238E27FC236}">
                <a16:creationId xmlns:a16="http://schemas.microsoft.com/office/drawing/2014/main" id="{6099A6C0-024F-45B4-A8D0-C0E84D6D8113}"/>
              </a:ext>
            </a:extLst>
          </p:cNvPr>
          <p:cNvPicPr/>
          <p:nvPr/>
        </p:nvPicPr>
        <p:blipFill rotWithShape="1">
          <a:blip r:embed="rId6">
            <a:extLst>
              <a:ext uri="{BEBA8EAE-BF5A-486C-A8C5-ECC9F3942E4B}">
                <a14:imgProps xmlns:a14="http://schemas.microsoft.com/office/drawing/2010/main">
                  <a14:imgLayer r:embed="rId7">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9406927" y="1583203"/>
            <a:ext cx="2355763" cy="3619679"/>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3303DC6F-985A-4989-8138-2CD68A9C8381}"/>
              </a:ext>
            </a:extLst>
          </p:cNvPr>
          <p:cNvSpPr txBox="1"/>
          <p:nvPr/>
        </p:nvSpPr>
        <p:spPr>
          <a:xfrm>
            <a:off x="3082709" y="3243783"/>
            <a:ext cx="2001831" cy="769441"/>
          </a:xfrm>
          <a:prstGeom prst="rect">
            <a:avLst/>
          </a:prstGeom>
          <a:noFill/>
        </p:spPr>
        <p:txBody>
          <a:bodyPr wrap="square" rtlCol="0">
            <a:spAutoFit/>
          </a:bodyPr>
          <a:lstStyle/>
          <a:p>
            <a:r>
              <a:rPr lang="en-GB" sz="4400" dirty="0"/>
              <a:t>jump</a:t>
            </a:r>
          </a:p>
        </p:txBody>
      </p:sp>
      <p:sp>
        <p:nvSpPr>
          <p:cNvPr id="25" name="TextBox 24">
            <a:extLst>
              <a:ext uri="{FF2B5EF4-FFF2-40B4-BE49-F238E27FC236}">
                <a16:creationId xmlns:a16="http://schemas.microsoft.com/office/drawing/2014/main" id="{8D24473D-4130-4902-B4DD-E5A5AD836306}"/>
              </a:ext>
            </a:extLst>
          </p:cNvPr>
          <p:cNvSpPr txBox="1"/>
          <p:nvPr/>
        </p:nvSpPr>
        <p:spPr>
          <a:xfrm>
            <a:off x="564875" y="4561247"/>
            <a:ext cx="3160643" cy="769441"/>
          </a:xfrm>
          <a:prstGeom prst="rect">
            <a:avLst/>
          </a:prstGeom>
          <a:noFill/>
        </p:spPr>
        <p:txBody>
          <a:bodyPr wrap="square" rtlCol="0">
            <a:spAutoFit/>
          </a:bodyPr>
          <a:lstStyle/>
          <a:p>
            <a:r>
              <a:rPr lang="en-GB" sz="4400" dirty="0"/>
              <a:t>hop</a:t>
            </a:r>
          </a:p>
        </p:txBody>
      </p:sp>
      <p:sp>
        <p:nvSpPr>
          <p:cNvPr id="26" name="TextBox 25">
            <a:extLst>
              <a:ext uri="{FF2B5EF4-FFF2-40B4-BE49-F238E27FC236}">
                <a16:creationId xmlns:a16="http://schemas.microsoft.com/office/drawing/2014/main" id="{3377D723-E756-4356-9ABE-6CEFE1528FBD}"/>
              </a:ext>
            </a:extLst>
          </p:cNvPr>
          <p:cNvSpPr txBox="1"/>
          <p:nvPr/>
        </p:nvSpPr>
        <p:spPr>
          <a:xfrm>
            <a:off x="5574842" y="4632819"/>
            <a:ext cx="3160643" cy="769441"/>
          </a:xfrm>
          <a:prstGeom prst="rect">
            <a:avLst/>
          </a:prstGeom>
          <a:noFill/>
        </p:spPr>
        <p:txBody>
          <a:bodyPr wrap="square" rtlCol="0">
            <a:spAutoFit/>
          </a:bodyPr>
          <a:lstStyle/>
          <a:p>
            <a:r>
              <a:rPr lang="en-GB" sz="4400" dirty="0"/>
              <a:t>skip</a:t>
            </a:r>
          </a:p>
        </p:txBody>
      </p:sp>
      <p:sp>
        <p:nvSpPr>
          <p:cNvPr id="27" name="TextBox 26">
            <a:extLst>
              <a:ext uri="{FF2B5EF4-FFF2-40B4-BE49-F238E27FC236}">
                <a16:creationId xmlns:a16="http://schemas.microsoft.com/office/drawing/2014/main" id="{1A24B89F-4DAD-491C-80DE-E7387A88B37D}"/>
              </a:ext>
            </a:extLst>
          </p:cNvPr>
          <p:cNvSpPr txBox="1"/>
          <p:nvPr/>
        </p:nvSpPr>
        <p:spPr>
          <a:xfrm>
            <a:off x="5951283" y="1697888"/>
            <a:ext cx="3160643" cy="769441"/>
          </a:xfrm>
          <a:prstGeom prst="rect">
            <a:avLst/>
          </a:prstGeom>
          <a:noFill/>
        </p:spPr>
        <p:txBody>
          <a:bodyPr wrap="square" rtlCol="0">
            <a:spAutoFit/>
          </a:bodyPr>
          <a:lstStyle/>
          <a:p>
            <a:r>
              <a:rPr lang="en-GB" sz="4400" dirty="0"/>
              <a:t>clap</a:t>
            </a:r>
          </a:p>
        </p:txBody>
      </p:sp>
      <p:sp>
        <p:nvSpPr>
          <p:cNvPr id="28" name="TextBox 27">
            <a:extLst>
              <a:ext uri="{FF2B5EF4-FFF2-40B4-BE49-F238E27FC236}">
                <a16:creationId xmlns:a16="http://schemas.microsoft.com/office/drawing/2014/main" id="{6F7A0AA8-3178-4BE0-98B4-EF6B28335B57}"/>
              </a:ext>
            </a:extLst>
          </p:cNvPr>
          <p:cNvSpPr txBox="1"/>
          <p:nvPr/>
        </p:nvSpPr>
        <p:spPr>
          <a:xfrm>
            <a:off x="1040294" y="1209516"/>
            <a:ext cx="3160643" cy="769441"/>
          </a:xfrm>
          <a:prstGeom prst="rect">
            <a:avLst/>
          </a:prstGeom>
          <a:noFill/>
        </p:spPr>
        <p:txBody>
          <a:bodyPr wrap="square" rtlCol="0">
            <a:spAutoFit/>
          </a:bodyPr>
          <a:lstStyle/>
          <a:p>
            <a:r>
              <a:rPr lang="en-GB" sz="4400" dirty="0"/>
              <a:t>step</a:t>
            </a:r>
          </a:p>
        </p:txBody>
      </p:sp>
      <p:sp>
        <p:nvSpPr>
          <p:cNvPr id="11" name="TextBox 10">
            <a:extLst>
              <a:ext uri="{FF2B5EF4-FFF2-40B4-BE49-F238E27FC236}">
                <a16:creationId xmlns:a16="http://schemas.microsoft.com/office/drawing/2014/main" id="{4C0C89F4-21E9-4B5C-8039-1ACB4A164D88}"/>
              </a:ext>
            </a:extLst>
          </p:cNvPr>
          <p:cNvSpPr txBox="1"/>
          <p:nvPr/>
        </p:nvSpPr>
        <p:spPr>
          <a:xfrm>
            <a:off x="7501316" y="5434417"/>
            <a:ext cx="3193627" cy="954107"/>
          </a:xfrm>
          <a:prstGeom prst="rect">
            <a:avLst/>
          </a:prstGeom>
          <a:solidFill>
            <a:schemeClr val="bg1"/>
          </a:solidFill>
          <a:ln w="38100">
            <a:solidFill>
              <a:schemeClr val="accent1"/>
            </a:solidFill>
          </a:ln>
        </p:spPr>
        <p:txBody>
          <a:bodyPr wrap="square">
            <a:spAutoFit/>
          </a:bodyPr>
          <a:lstStyle/>
          <a:p>
            <a:pPr algn="ctr"/>
            <a:r>
              <a:rPr lang="en-GB" sz="1400" dirty="0"/>
              <a:t>To complete this abstract slide children will be need to be secure in their understanding that 2 is made up of 1 and another 1 in order to clap twice.</a:t>
            </a:r>
          </a:p>
        </p:txBody>
      </p:sp>
      <p:pic>
        <p:nvPicPr>
          <p:cNvPr id="12" name="Picture 4" descr="See the source image">
            <a:extLst>
              <a:ext uri="{FF2B5EF4-FFF2-40B4-BE49-F238E27FC236}">
                <a16:creationId xmlns:a16="http://schemas.microsoft.com/office/drawing/2014/main" id="{532D35A3-F822-4C18-B372-67B1052ED4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57601" y="4484743"/>
            <a:ext cx="681056" cy="790054"/>
          </a:xfrm>
          <a:prstGeom prst="rect">
            <a:avLst/>
          </a:prstGeom>
          <a:solidFill>
            <a:schemeClr val="bg1"/>
          </a:solidFill>
        </p:spPr>
      </p:pic>
      <p:sp>
        <p:nvSpPr>
          <p:cNvPr id="2" name="TextBox 1">
            <a:extLst>
              <a:ext uri="{FF2B5EF4-FFF2-40B4-BE49-F238E27FC236}">
                <a16:creationId xmlns:a16="http://schemas.microsoft.com/office/drawing/2014/main" id="{D458B308-F909-4847-B7F2-B0D666F678D9}"/>
              </a:ext>
            </a:extLst>
          </p:cNvPr>
          <p:cNvSpPr txBox="1"/>
          <p:nvPr/>
        </p:nvSpPr>
        <p:spPr>
          <a:xfrm>
            <a:off x="4549089" y="957041"/>
            <a:ext cx="4098234" cy="584775"/>
          </a:xfrm>
          <a:prstGeom prst="rect">
            <a:avLst/>
          </a:prstGeom>
          <a:noFill/>
        </p:spPr>
        <p:txBody>
          <a:bodyPr wrap="square" rtlCol="0">
            <a:spAutoFit/>
          </a:bodyPr>
          <a:lstStyle/>
          <a:p>
            <a:r>
              <a:rPr lang="en-GB" sz="3200" dirty="0"/>
              <a:t>Simon says 2 times …</a:t>
            </a:r>
          </a:p>
        </p:txBody>
      </p:sp>
    </p:spTree>
    <p:extLst>
      <p:ext uri="{BB962C8B-B14F-4D97-AF65-F5344CB8AC3E}">
        <p14:creationId xmlns:p14="http://schemas.microsoft.com/office/powerpoint/2010/main" val="19805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EC36C7-A3B6-4EA5-BE1C-15679B81CBC5}"/>
              </a:ext>
            </a:extLst>
          </p:cNvPr>
          <p:cNvSpPr txBox="1"/>
          <p:nvPr/>
        </p:nvSpPr>
        <p:spPr>
          <a:xfrm>
            <a:off x="856646" y="1515178"/>
            <a:ext cx="10478702" cy="707886"/>
          </a:xfrm>
          <a:prstGeom prst="rect">
            <a:avLst/>
          </a:prstGeom>
          <a:noFill/>
        </p:spPr>
        <p:txBody>
          <a:bodyPr wrap="square" rtlCol="0">
            <a:spAutoFit/>
          </a:bodyPr>
          <a:lstStyle/>
          <a:p>
            <a:pPr algn="ctr"/>
            <a:r>
              <a:rPr lang="en-GB" sz="4000" dirty="0"/>
              <a:t>I now know …</a:t>
            </a:r>
          </a:p>
        </p:txBody>
      </p:sp>
      <p:pic>
        <p:nvPicPr>
          <p:cNvPr id="18" name="Picture 17" descr="A picture containing whistle, bin&#10;&#10;Description automatically generated">
            <a:extLst>
              <a:ext uri="{FF2B5EF4-FFF2-40B4-BE49-F238E27FC236}">
                <a16:creationId xmlns:a16="http://schemas.microsoft.com/office/drawing/2014/main" id="{67BFA3F8-94EA-4C74-91DF-77EBEFDAB9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61294" y="6471376"/>
            <a:ext cx="700639" cy="357256"/>
          </a:xfrm>
          <a:prstGeom prst="rect">
            <a:avLst/>
          </a:prstGeom>
        </p:spPr>
      </p:pic>
      <p:pic>
        <p:nvPicPr>
          <p:cNvPr id="19" name="Picture 18" descr="Logo&#10;&#10;Description automatically generated">
            <a:extLst>
              <a:ext uri="{FF2B5EF4-FFF2-40B4-BE49-F238E27FC236}">
                <a16:creationId xmlns:a16="http://schemas.microsoft.com/office/drawing/2014/main" id="{DCE805AD-AF1C-4CAD-B7DA-F994EA807D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16" name="TextBox 15">
            <a:extLst>
              <a:ext uri="{FF2B5EF4-FFF2-40B4-BE49-F238E27FC236}">
                <a16:creationId xmlns:a16="http://schemas.microsoft.com/office/drawing/2014/main" id="{9BC80DA5-AEB0-4441-9E43-ED951172146F}"/>
              </a:ext>
            </a:extLst>
          </p:cNvPr>
          <p:cNvSpPr txBox="1"/>
          <p:nvPr/>
        </p:nvSpPr>
        <p:spPr>
          <a:xfrm>
            <a:off x="8596691" y="4988932"/>
            <a:ext cx="3193627" cy="954107"/>
          </a:xfrm>
          <a:prstGeom prst="rect">
            <a:avLst/>
          </a:prstGeom>
          <a:solidFill>
            <a:schemeClr val="bg1"/>
          </a:solidFill>
          <a:ln w="38100">
            <a:solidFill>
              <a:schemeClr val="accent1"/>
            </a:solidFill>
          </a:ln>
        </p:spPr>
        <p:txBody>
          <a:bodyPr wrap="square">
            <a:spAutoFit/>
          </a:bodyPr>
          <a:lstStyle/>
          <a:p>
            <a:pPr algn="ctr"/>
            <a:r>
              <a:rPr lang="en-GB" sz="1400" dirty="0"/>
              <a:t>This provides children with an opportunity to reflect upon what they have learnt in this session and the tutor to once again assess the learning.</a:t>
            </a:r>
          </a:p>
        </p:txBody>
      </p:sp>
      <p:pic>
        <p:nvPicPr>
          <p:cNvPr id="20" name="Picture 4" descr="See the source image">
            <a:extLst>
              <a:ext uri="{FF2B5EF4-FFF2-40B4-BE49-F238E27FC236}">
                <a16:creationId xmlns:a16="http://schemas.microsoft.com/office/drawing/2014/main" id="{21EC09AB-3BDC-4A4F-8A93-BAAA07AF80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2976" y="4039258"/>
            <a:ext cx="681056" cy="790054"/>
          </a:xfrm>
          <a:prstGeom prst="rect">
            <a:avLst/>
          </a:prstGeom>
          <a:solidFill>
            <a:schemeClr val="bg1"/>
          </a:solidFill>
        </p:spPr>
      </p:pic>
    </p:spTree>
    <p:extLst>
      <p:ext uri="{BB962C8B-B14F-4D97-AF65-F5344CB8AC3E}">
        <p14:creationId xmlns:p14="http://schemas.microsoft.com/office/powerpoint/2010/main" val="326509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rgbClr val="E1C0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EC36C7-A3B6-4EA5-BE1C-15679B81CBC5}"/>
              </a:ext>
            </a:extLst>
          </p:cNvPr>
          <p:cNvSpPr txBox="1"/>
          <p:nvPr/>
        </p:nvSpPr>
        <p:spPr>
          <a:xfrm>
            <a:off x="856646" y="915663"/>
            <a:ext cx="10478702" cy="707886"/>
          </a:xfrm>
          <a:prstGeom prst="rect">
            <a:avLst/>
          </a:prstGeom>
          <a:noFill/>
        </p:spPr>
        <p:txBody>
          <a:bodyPr wrap="square" rtlCol="0">
            <a:spAutoFit/>
          </a:bodyPr>
          <a:lstStyle/>
          <a:p>
            <a:pPr algn="ctr"/>
            <a:r>
              <a:rPr lang="en-GB" sz="4000" dirty="0"/>
              <a:t>Session Report:</a:t>
            </a:r>
          </a:p>
        </p:txBody>
      </p:sp>
      <p:pic>
        <p:nvPicPr>
          <p:cNvPr id="18" name="Picture 17" descr="A picture containing whistle, bin&#10;&#10;Description automatically generated">
            <a:extLst>
              <a:ext uri="{FF2B5EF4-FFF2-40B4-BE49-F238E27FC236}">
                <a16:creationId xmlns:a16="http://schemas.microsoft.com/office/drawing/2014/main" id="{67BFA3F8-94EA-4C74-91DF-77EBEFDAB9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61294" y="6471376"/>
            <a:ext cx="700639" cy="357256"/>
          </a:xfrm>
          <a:prstGeom prst="rect">
            <a:avLst/>
          </a:prstGeom>
        </p:spPr>
      </p:pic>
      <p:pic>
        <p:nvPicPr>
          <p:cNvPr id="19" name="Picture 18" descr="Logo&#10;&#10;Description automatically generated">
            <a:extLst>
              <a:ext uri="{FF2B5EF4-FFF2-40B4-BE49-F238E27FC236}">
                <a16:creationId xmlns:a16="http://schemas.microsoft.com/office/drawing/2014/main" id="{DCE805AD-AF1C-4CAD-B7DA-F994EA807D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14" name="TextBox 13">
            <a:extLst>
              <a:ext uri="{FF2B5EF4-FFF2-40B4-BE49-F238E27FC236}">
                <a16:creationId xmlns:a16="http://schemas.microsoft.com/office/drawing/2014/main" id="{6F6F246A-C17A-4EFA-8C60-DC8D7CC4A7AD}"/>
              </a:ext>
            </a:extLst>
          </p:cNvPr>
          <p:cNvSpPr txBox="1"/>
          <p:nvPr/>
        </p:nvSpPr>
        <p:spPr>
          <a:xfrm>
            <a:off x="8157974" y="4885085"/>
            <a:ext cx="3693113" cy="1600438"/>
          </a:xfrm>
          <a:prstGeom prst="rect">
            <a:avLst/>
          </a:prstGeom>
          <a:solidFill>
            <a:schemeClr val="bg1"/>
          </a:solidFill>
          <a:ln w="38100">
            <a:solidFill>
              <a:schemeClr val="accent1"/>
            </a:solidFill>
          </a:ln>
        </p:spPr>
        <p:txBody>
          <a:bodyPr wrap="square">
            <a:spAutoFit/>
          </a:bodyPr>
          <a:lstStyle/>
          <a:p>
            <a:pPr algn="ctr"/>
            <a:r>
              <a:rPr lang="en-GB" sz="1400" dirty="0"/>
              <a:t>At the end of each lesson a session report will be sent to you. This will provide a brief description of the work completed during the lesson and will reflect upon your child’s progress towards their current target. Additional practise assigned during the lesson will also be stated here. </a:t>
            </a:r>
          </a:p>
        </p:txBody>
      </p:sp>
      <p:pic>
        <p:nvPicPr>
          <p:cNvPr id="8" name="Picture 7">
            <a:extLst>
              <a:ext uri="{FF2B5EF4-FFF2-40B4-BE49-F238E27FC236}">
                <a16:creationId xmlns:a16="http://schemas.microsoft.com/office/drawing/2014/main" id="{66E400BC-23ED-4E25-9241-2E10EC786429}"/>
              </a:ext>
            </a:extLst>
          </p:cNvPr>
          <p:cNvPicPr>
            <a:picLocks noChangeAspect="1"/>
          </p:cNvPicPr>
          <p:nvPr/>
        </p:nvPicPr>
        <p:blipFill>
          <a:blip r:embed="rId6"/>
          <a:stretch>
            <a:fillRect/>
          </a:stretch>
        </p:blipFill>
        <p:spPr>
          <a:xfrm>
            <a:off x="4705581" y="1808121"/>
            <a:ext cx="2937328" cy="4189849"/>
          </a:xfrm>
          <a:prstGeom prst="rect">
            <a:avLst/>
          </a:prstGeom>
        </p:spPr>
      </p:pic>
      <p:pic>
        <p:nvPicPr>
          <p:cNvPr id="16" name="Picture 4" descr="See the source image">
            <a:extLst>
              <a:ext uri="{FF2B5EF4-FFF2-40B4-BE49-F238E27FC236}">
                <a16:creationId xmlns:a16="http://schemas.microsoft.com/office/drawing/2014/main" id="{6AEE7F9C-EAF0-4801-B538-8ECABEF8CE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4002" y="3982108"/>
            <a:ext cx="681056" cy="790054"/>
          </a:xfrm>
          <a:prstGeom prst="rect">
            <a:avLst/>
          </a:prstGeom>
          <a:solidFill>
            <a:schemeClr val="bg1"/>
          </a:solidFill>
        </p:spPr>
      </p:pic>
    </p:spTree>
    <p:extLst>
      <p:ext uri="{BB962C8B-B14F-4D97-AF65-F5344CB8AC3E}">
        <p14:creationId xmlns:p14="http://schemas.microsoft.com/office/powerpoint/2010/main" val="418198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1D8B43A-2D89-47CA-A8BA-1E03255650A3}"/>
              </a:ext>
            </a:extLst>
          </p:cNvPr>
          <p:cNvSpPr/>
          <p:nvPr/>
        </p:nvSpPr>
        <p:spPr>
          <a:xfrm>
            <a:off x="102702" y="914961"/>
            <a:ext cx="11986591" cy="5267581"/>
          </a:xfrm>
          <a:prstGeom prst="rect">
            <a:avLst/>
          </a:prstGeom>
          <a:solidFill>
            <a:srgbClr val="E1C0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DEC36C7-A3B6-4EA5-BE1C-15679B81CBC5}"/>
              </a:ext>
            </a:extLst>
          </p:cNvPr>
          <p:cNvSpPr txBox="1"/>
          <p:nvPr/>
        </p:nvSpPr>
        <p:spPr>
          <a:xfrm>
            <a:off x="856647" y="1296103"/>
            <a:ext cx="10478702" cy="707886"/>
          </a:xfrm>
          <a:prstGeom prst="rect">
            <a:avLst/>
          </a:prstGeom>
          <a:noFill/>
        </p:spPr>
        <p:txBody>
          <a:bodyPr wrap="square" rtlCol="0">
            <a:spAutoFit/>
          </a:bodyPr>
          <a:lstStyle/>
          <a:p>
            <a:pPr algn="ctr"/>
            <a:r>
              <a:rPr lang="en-GB" sz="4000" dirty="0"/>
              <a:t>Which is the odd one out? Which is different?</a:t>
            </a:r>
          </a:p>
        </p:txBody>
      </p:sp>
      <p:pic>
        <p:nvPicPr>
          <p:cNvPr id="4" name="Picture 3" descr="A picture containing icon&#10;&#10;Description automatically generated">
            <a:extLst>
              <a:ext uri="{FF2B5EF4-FFF2-40B4-BE49-F238E27FC236}">
                <a16:creationId xmlns:a16="http://schemas.microsoft.com/office/drawing/2014/main" id="{2C09CA70-89C7-47EB-B922-2936426AC92E}"/>
              </a:ext>
            </a:extLst>
          </p:cNvPr>
          <p:cNvPicPr/>
          <p:nvPr/>
        </p:nvPicPr>
        <p:blipFill rotWithShape="1">
          <a:blip r:embed="rId2">
            <a:extLst>
              <a:ext uri="{BEBA8EAE-BF5A-486C-A8C5-ECC9F3942E4B}">
                <a14:imgProps xmlns:a14="http://schemas.microsoft.com/office/drawing/2010/main">
                  <a14:imgLayer r:embed="rId3">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6461933" y="2650079"/>
            <a:ext cx="1602364" cy="1034814"/>
          </a:xfrm>
          <a:prstGeom prst="rect">
            <a:avLst/>
          </a:prstGeom>
          <a:ln>
            <a:noFill/>
          </a:ln>
          <a:extLst>
            <a:ext uri="{53640926-AAD7-44D8-BBD7-CCE9431645EC}">
              <a14:shadowObscured xmlns:a14="http://schemas.microsoft.com/office/drawing/2010/main"/>
            </a:ext>
          </a:extLst>
        </p:spPr>
      </p:pic>
      <p:grpSp>
        <p:nvGrpSpPr>
          <p:cNvPr id="13" name="Group 12">
            <a:extLst>
              <a:ext uri="{FF2B5EF4-FFF2-40B4-BE49-F238E27FC236}">
                <a16:creationId xmlns:a16="http://schemas.microsoft.com/office/drawing/2014/main" id="{87CF4900-5A7B-4231-B48A-C1A96227A42E}"/>
              </a:ext>
            </a:extLst>
          </p:cNvPr>
          <p:cNvGrpSpPr/>
          <p:nvPr/>
        </p:nvGrpSpPr>
        <p:grpSpPr>
          <a:xfrm>
            <a:off x="1890879" y="2184628"/>
            <a:ext cx="1734499" cy="1868525"/>
            <a:chOff x="3934599" y="4021970"/>
            <a:chExt cx="2350242" cy="2601989"/>
          </a:xfrm>
        </p:grpSpPr>
        <p:pic>
          <p:nvPicPr>
            <p:cNvPr id="5" name="Picture 4" descr="A picture containing icon&#10;&#10;Description automatically generated">
              <a:extLst>
                <a:ext uri="{FF2B5EF4-FFF2-40B4-BE49-F238E27FC236}">
                  <a16:creationId xmlns:a16="http://schemas.microsoft.com/office/drawing/2014/main" id="{CE4888D4-353C-432F-B8D4-1C58F2543DE3}"/>
                </a:ext>
              </a:extLst>
            </p:cNvPr>
            <p:cNvPicPr/>
            <p:nvPr/>
          </p:nvPicPr>
          <p:blipFill rotWithShape="1">
            <a:blip r:embed="rId2">
              <a:extLst>
                <a:ext uri="{BEBA8EAE-BF5A-486C-A8C5-ECC9F3942E4B}">
                  <a14:imgProps xmlns:a14="http://schemas.microsoft.com/office/drawing/2010/main">
                    <a14:imgLayer r:embed="rId3">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3988905" y="4872383"/>
              <a:ext cx="2295936" cy="1751576"/>
            </a:xfrm>
            <a:prstGeom prst="rect">
              <a:avLst/>
            </a:prstGeom>
            <a:ln>
              <a:noFill/>
            </a:ln>
            <a:extLst>
              <a:ext uri="{53640926-AAD7-44D8-BBD7-CCE9431645EC}">
                <a14:shadowObscured xmlns:a14="http://schemas.microsoft.com/office/drawing/2010/main"/>
              </a:ext>
            </a:extLst>
          </p:spPr>
        </p:pic>
        <p:pic>
          <p:nvPicPr>
            <p:cNvPr id="6" name="Picture 5" descr="A picture containing icon&#10;&#10;Description automatically generated">
              <a:extLst>
                <a:ext uri="{FF2B5EF4-FFF2-40B4-BE49-F238E27FC236}">
                  <a16:creationId xmlns:a16="http://schemas.microsoft.com/office/drawing/2014/main" id="{665A66C2-A0C9-4556-B2C3-78835AB3B145}"/>
                </a:ext>
              </a:extLst>
            </p:cNvPr>
            <p:cNvPicPr/>
            <p:nvPr/>
          </p:nvPicPr>
          <p:blipFill rotWithShape="1">
            <a:blip r:embed="rId2">
              <a:extLst>
                <a:ext uri="{BEBA8EAE-BF5A-486C-A8C5-ECC9F3942E4B}">
                  <a14:imgProps xmlns:a14="http://schemas.microsoft.com/office/drawing/2010/main">
                    <a14:imgLayer r:embed="rId3">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3934599" y="4021970"/>
              <a:ext cx="2295936" cy="1751576"/>
            </a:xfrm>
            <a:prstGeom prst="rect">
              <a:avLst/>
            </a:prstGeom>
            <a:ln>
              <a:noFill/>
            </a:ln>
            <a:extLst>
              <a:ext uri="{53640926-AAD7-44D8-BBD7-CCE9431645EC}">
                <a14:shadowObscured xmlns:a14="http://schemas.microsoft.com/office/drawing/2010/main"/>
              </a:ext>
            </a:extLst>
          </p:spPr>
        </p:pic>
      </p:grpSp>
      <p:pic>
        <p:nvPicPr>
          <p:cNvPr id="7" name="Picture 6" descr="See the source image">
            <a:extLst>
              <a:ext uri="{FF2B5EF4-FFF2-40B4-BE49-F238E27FC236}">
                <a16:creationId xmlns:a16="http://schemas.microsoft.com/office/drawing/2014/main" id="{4DF505C1-C072-495E-AC13-A4879E8DA6B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26654" y="2813543"/>
            <a:ext cx="751540" cy="707886"/>
          </a:xfrm>
          <a:prstGeom prst="rect">
            <a:avLst/>
          </a:prstGeom>
          <a:noFill/>
          <a:ln>
            <a:noFill/>
          </a:ln>
        </p:spPr>
      </p:pic>
      <p:pic>
        <p:nvPicPr>
          <p:cNvPr id="18" name="Picture 17" descr="A picture containing whistle, bin&#10;&#10;Description automatically generated">
            <a:extLst>
              <a:ext uri="{FF2B5EF4-FFF2-40B4-BE49-F238E27FC236}">
                <a16:creationId xmlns:a16="http://schemas.microsoft.com/office/drawing/2014/main" id="{67BFA3F8-94EA-4C74-91DF-77EBEFDAB98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61294" y="6471376"/>
            <a:ext cx="700639" cy="357256"/>
          </a:xfrm>
          <a:prstGeom prst="rect">
            <a:avLst/>
          </a:prstGeom>
        </p:spPr>
      </p:pic>
      <p:pic>
        <p:nvPicPr>
          <p:cNvPr id="19" name="Picture 18" descr="Logo&#10;&#10;Description automatically generated">
            <a:extLst>
              <a:ext uri="{FF2B5EF4-FFF2-40B4-BE49-F238E27FC236}">
                <a16:creationId xmlns:a16="http://schemas.microsoft.com/office/drawing/2014/main" id="{DCE805AD-AF1C-4CAD-B7DA-F994EA807D5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12" name="Star: 5 Points 11">
            <a:extLst>
              <a:ext uri="{FF2B5EF4-FFF2-40B4-BE49-F238E27FC236}">
                <a16:creationId xmlns:a16="http://schemas.microsoft.com/office/drawing/2014/main" id="{9D240772-1B8A-4A09-A598-AAEF5BBD7CD0}"/>
              </a:ext>
            </a:extLst>
          </p:cNvPr>
          <p:cNvSpPr/>
          <p:nvPr/>
        </p:nvSpPr>
        <p:spPr>
          <a:xfrm>
            <a:off x="8566624" y="2440775"/>
            <a:ext cx="1298863" cy="108065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F6F246A-C17A-4EFA-8C60-DC8D7CC4A7AD}"/>
              </a:ext>
            </a:extLst>
          </p:cNvPr>
          <p:cNvSpPr txBox="1"/>
          <p:nvPr/>
        </p:nvSpPr>
        <p:spPr>
          <a:xfrm>
            <a:off x="8157974" y="4885085"/>
            <a:ext cx="3693113" cy="1169551"/>
          </a:xfrm>
          <a:prstGeom prst="rect">
            <a:avLst/>
          </a:prstGeom>
          <a:solidFill>
            <a:schemeClr val="bg1"/>
          </a:solidFill>
          <a:ln w="38100">
            <a:solidFill>
              <a:schemeClr val="accent1"/>
            </a:solidFill>
          </a:ln>
        </p:spPr>
        <p:txBody>
          <a:bodyPr wrap="square">
            <a:spAutoFit/>
          </a:bodyPr>
          <a:lstStyle/>
          <a:p>
            <a:pPr algn="ctr"/>
            <a:r>
              <a:rPr lang="en-GB" sz="1400" dirty="0"/>
              <a:t>Purple slides review the learning from the previous lesson. This is an essential step which supports children to convert new learning from their short to long term memory. Regular practise at home will also be set to support this.</a:t>
            </a:r>
          </a:p>
        </p:txBody>
      </p:sp>
      <p:pic>
        <p:nvPicPr>
          <p:cNvPr id="15" name="Picture 4" descr="See the source image">
            <a:extLst>
              <a:ext uri="{FF2B5EF4-FFF2-40B4-BE49-F238E27FC236}">
                <a16:creationId xmlns:a16="http://schemas.microsoft.com/office/drawing/2014/main" id="{BBE09B69-B1DE-463E-9769-8E443AC46A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4002" y="4014697"/>
            <a:ext cx="681056" cy="790054"/>
          </a:xfrm>
          <a:prstGeom prst="rect">
            <a:avLst/>
          </a:prstGeom>
          <a:solidFill>
            <a:schemeClr val="bg1"/>
          </a:solidFill>
        </p:spPr>
      </p:pic>
    </p:spTree>
    <p:extLst>
      <p:ext uri="{BB962C8B-B14F-4D97-AF65-F5344CB8AC3E}">
        <p14:creationId xmlns:p14="http://schemas.microsoft.com/office/powerpoint/2010/main" val="33257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99390" y="745434"/>
            <a:ext cx="11986591" cy="57331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pic>
        <p:nvPicPr>
          <p:cNvPr id="8" name="Picture 7">
            <a:extLst>
              <a:ext uri="{FF2B5EF4-FFF2-40B4-BE49-F238E27FC236}">
                <a16:creationId xmlns:a16="http://schemas.microsoft.com/office/drawing/2014/main" id="{1B2828D6-6DDE-4967-988B-B7A97695112F}"/>
              </a:ext>
            </a:extLst>
          </p:cNvPr>
          <p:cNvPicPr>
            <a:picLocks noChangeAspect="1"/>
          </p:cNvPicPr>
          <p:nvPr/>
        </p:nvPicPr>
        <p:blipFill>
          <a:blip r:embed="rId8"/>
          <a:stretch>
            <a:fillRect/>
          </a:stretch>
        </p:blipFill>
        <p:spPr>
          <a:xfrm>
            <a:off x="1855711" y="1761340"/>
            <a:ext cx="8212748" cy="4351226"/>
          </a:xfrm>
          <a:prstGeom prst="rect">
            <a:avLst/>
          </a:prstGeom>
        </p:spPr>
      </p:pic>
      <p:sp>
        <p:nvSpPr>
          <p:cNvPr id="9" name="TextBox 8">
            <a:extLst>
              <a:ext uri="{FF2B5EF4-FFF2-40B4-BE49-F238E27FC236}">
                <a16:creationId xmlns:a16="http://schemas.microsoft.com/office/drawing/2014/main" id="{26C596A1-6DD1-4D35-A251-4A6B97E048CA}"/>
              </a:ext>
            </a:extLst>
          </p:cNvPr>
          <p:cNvSpPr txBox="1"/>
          <p:nvPr/>
        </p:nvSpPr>
        <p:spPr>
          <a:xfrm>
            <a:off x="3455980" y="1120581"/>
            <a:ext cx="6097656" cy="369332"/>
          </a:xfrm>
          <a:prstGeom prst="rect">
            <a:avLst/>
          </a:prstGeom>
          <a:noFill/>
        </p:spPr>
        <p:txBody>
          <a:bodyPr wrap="square">
            <a:spAutoFit/>
          </a:bodyPr>
          <a:lstStyle/>
          <a:p>
            <a:r>
              <a:rPr lang="en-GB" dirty="0">
                <a:hlinkClick r:id="rId9"/>
              </a:rPr>
              <a:t>BBC iPlayer - Numberblocks - Series 1: Another One</a:t>
            </a:r>
            <a:endParaRPr lang="en-GB" dirty="0"/>
          </a:p>
        </p:txBody>
      </p:sp>
      <p:sp>
        <p:nvSpPr>
          <p:cNvPr id="10" name="TextBox 9">
            <a:extLst>
              <a:ext uri="{FF2B5EF4-FFF2-40B4-BE49-F238E27FC236}">
                <a16:creationId xmlns:a16="http://schemas.microsoft.com/office/drawing/2014/main" id="{765CBD29-50EE-4FF5-95CC-3E36B754D1A2}"/>
              </a:ext>
            </a:extLst>
          </p:cNvPr>
          <p:cNvSpPr txBox="1"/>
          <p:nvPr/>
        </p:nvSpPr>
        <p:spPr>
          <a:xfrm>
            <a:off x="8444278" y="5458102"/>
            <a:ext cx="3693113" cy="1169551"/>
          </a:xfrm>
          <a:prstGeom prst="rect">
            <a:avLst/>
          </a:prstGeom>
          <a:solidFill>
            <a:schemeClr val="bg1"/>
          </a:solidFill>
          <a:ln w="38100">
            <a:solidFill>
              <a:schemeClr val="accent1"/>
            </a:solidFill>
          </a:ln>
        </p:spPr>
        <p:txBody>
          <a:bodyPr wrap="square">
            <a:spAutoFit/>
          </a:bodyPr>
          <a:lstStyle/>
          <a:p>
            <a:pPr algn="ctr"/>
            <a:r>
              <a:rPr lang="en-GB" sz="1400" dirty="0"/>
              <a:t>Green slides are for teaching. Learning is broken down into small manageable steps that follow an I do, we do, you do cycle. This pattern of  teaching promotes independence and ensures success by the end of the lesson .</a:t>
            </a:r>
          </a:p>
        </p:txBody>
      </p:sp>
      <p:pic>
        <p:nvPicPr>
          <p:cNvPr id="11" name="Picture 4" descr="See the source image">
            <a:extLst>
              <a:ext uri="{FF2B5EF4-FFF2-40B4-BE49-F238E27FC236}">
                <a16:creationId xmlns:a16="http://schemas.microsoft.com/office/drawing/2014/main" id="{9026B17F-C2D8-418A-89FC-949E6FCFC0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50306" y="4657095"/>
            <a:ext cx="681056" cy="790054"/>
          </a:xfrm>
          <a:prstGeom prst="rect">
            <a:avLst/>
          </a:prstGeom>
          <a:solidFill>
            <a:schemeClr val="bg1"/>
          </a:solidFill>
        </p:spPr>
      </p:pic>
      <p:sp>
        <p:nvSpPr>
          <p:cNvPr id="5" name="TextBox 4">
            <a:extLst>
              <a:ext uri="{FF2B5EF4-FFF2-40B4-BE49-F238E27FC236}">
                <a16:creationId xmlns:a16="http://schemas.microsoft.com/office/drawing/2014/main" id="{7BE42FBC-9C6B-470C-B603-30FF6419798F}"/>
              </a:ext>
            </a:extLst>
          </p:cNvPr>
          <p:cNvSpPr txBox="1"/>
          <p:nvPr/>
        </p:nvSpPr>
        <p:spPr>
          <a:xfrm>
            <a:off x="11020425" y="1120581"/>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12" name="Picture 11" descr="A picture containing whistle, bin&#10;&#10;Description automatically generated">
            <a:extLst>
              <a:ext uri="{FF2B5EF4-FFF2-40B4-BE49-F238E27FC236}">
                <a16:creationId xmlns:a16="http://schemas.microsoft.com/office/drawing/2014/main" id="{E2885F20-37BA-488A-BD62-D79296ADEA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39405" y="6496498"/>
            <a:ext cx="700639" cy="357256"/>
          </a:xfrm>
          <a:prstGeom prst="rect">
            <a:avLst/>
          </a:prstGeom>
        </p:spPr>
      </p:pic>
    </p:spTree>
    <p:extLst>
      <p:ext uri="{BB962C8B-B14F-4D97-AF65-F5344CB8AC3E}">
        <p14:creationId xmlns:p14="http://schemas.microsoft.com/office/powerpoint/2010/main" val="335913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99390" y="745434"/>
            <a:ext cx="11986591" cy="5607741"/>
          </a:xfrm>
          <a:prstGeom prst="rect">
            <a:avLst/>
          </a:prstGeom>
          <a:solidFill>
            <a:srgbClr val="B3F9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pic>
        <p:nvPicPr>
          <p:cNvPr id="10" name="Picture 9" descr="A group of people in clothing&#10;&#10;Description automatically generated with medium confidence">
            <a:extLst>
              <a:ext uri="{FF2B5EF4-FFF2-40B4-BE49-F238E27FC236}">
                <a16:creationId xmlns:a16="http://schemas.microsoft.com/office/drawing/2014/main" id="{5DC93DB0-1344-4D78-914F-DE986A2B733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86" b="92776" l="9359" r="95058">
                        <a14:foregroundMark x1="11987" y1="84791" x2="11041" y2="87452"/>
                        <a14:foregroundMark x1="27024" y1="84791" x2="30074" y2="63878"/>
                        <a14:foregroundMark x1="30074" y1="63878" x2="31546" y2="80228"/>
                        <a14:foregroundMark x1="31546" y1="80228" x2="27129" y2="87452"/>
                        <a14:foregroundMark x1="12408" y1="84411" x2="12093" y2="86692"/>
                        <a14:foregroundMark x1="9359" y1="84601" x2="16930" y2="87452"/>
                        <a14:foregroundMark x1="88433" y1="34221" x2="90221" y2="27186"/>
                        <a14:foregroundMark x1="90116" y1="29848" x2="95058" y2="24715"/>
                        <a14:foregroundMark x1="68034" y1="73764" x2="67508" y2="71483"/>
                        <a14:foregroundMark x1="57939" y1="73384" x2="57939" y2="73384"/>
                        <a14:foregroundMark x1="61409" y1="91825" x2="61409" y2="91825"/>
                        <a14:foregroundMark x1="65405" y1="91065" x2="65405" y2="91065"/>
                        <a14:foregroundMark x1="78549" y1="92586" x2="78549" y2="92586"/>
                        <a14:foregroundMark x1="82860" y1="91825" x2="82860" y2="91825"/>
                        <a14:foregroundMark x1="62671" y1="85741" x2="62461" y2="53802"/>
                        <a14:foregroundMark x1="46162" y1="80228" x2="45952" y2="36502"/>
                        <a14:foregroundMark x1="26709" y1="92776" x2="26604" y2="90684"/>
                        <a14:foregroundMark x1="30705" y1="92776" x2="30705" y2="92015"/>
                        <a14:foregroundMark x1="33754" y1="85741" x2="31546" y2="76426"/>
                        <a14:foregroundMark x1="23764" y1="85741" x2="23764" y2="85741"/>
                      </a14:backgroundRemoval>
                    </a14:imgEffect>
                  </a14:imgLayer>
                </a14:imgProps>
              </a:ext>
              <a:ext uri="{28A0092B-C50C-407E-A947-70E740481C1C}">
                <a14:useLocalDpi xmlns:a14="http://schemas.microsoft.com/office/drawing/2010/main" val="0"/>
              </a:ext>
            </a:extLst>
          </a:blip>
          <a:srcRect t="67308" r="78329"/>
          <a:stretch/>
        </p:blipFill>
        <p:spPr bwMode="auto">
          <a:xfrm>
            <a:off x="3489184" y="2709582"/>
            <a:ext cx="2314985" cy="1931521"/>
          </a:xfrm>
          <a:prstGeom prst="rect">
            <a:avLst/>
          </a:prstGeom>
          <a:ln>
            <a:noFill/>
          </a:ln>
          <a:extLst>
            <a:ext uri="{53640926-AAD7-44D8-BBD7-CCE9431645EC}">
              <a14:shadowObscured xmlns:a14="http://schemas.microsoft.com/office/drawing/2010/main"/>
            </a:ext>
          </a:extLst>
        </p:spPr>
      </p:pic>
      <p:pic>
        <p:nvPicPr>
          <p:cNvPr id="11" name="Picture 10" descr="A group of people in clothing&#10;&#10;Description automatically generated with medium confidence">
            <a:extLst>
              <a:ext uri="{FF2B5EF4-FFF2-40B4-BE49-F238E27FC236}">
                <a16:creationId xmlns:a16="http://schemas.microsoft.com/office/drawing/2014/main" id="{92A6E74D-C545-49D4-87BE-55B326CCC09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86" b="92776" l="9359" r="95058">
                        <a14:foregroundMark x1="11987" y1="84791" x2="11041" y2="87452"/>
                        <a14:foregroundMark x1="27024" y1="84791" x2="30074" y2="63878"/>
                        <a14:foregroundMark x1="30074" y1="63878" x2="31546" y2="80228"/>
                        <a14:foregroundMark x1="31546" y1="80228" x2="27129" y2="87452"/>
                        <a14:foregroundMark x1="12408" y1="84411" x2="12093" y2="86692"/>
                        <a14:foregroundMark x1="9359" y1="84601" x2="16930" y2="87452"/>
                        <a14:foregroundMark x1="88433" y1="34221" x2="90221" y2="27186"/>
                        <a14:foregroundMark x1="90116" y1="29848" x2="95058" y2="24715"/>
                        <a14:foregroundMark x1="68034" y1="73764" x2="67508" y2="71483"/>
                        <a14:foregroundMark x1="57939" y1="73384" x2="57939" y2="73384"/>
                        <a14:foregroundMark x1="61409" y1="91825" x2="61409" y2="91825"/>
                        <a14:foregroundMark x1="65405" y1="91065" x2="65405" y2="91065"/>
                        <a14:foregroundMark x1="78549" y1="92586" x2="78549" y2="92586"/>
                        <a14:foregroundMark x1="82860" y1="91825" x2="82860" y2="91825"/>
                        <a14:foregroundMark x1="62671" y1="85741" x2="62461" y2="53802"/>
                        <a14:foregroundMark x1="46162" y1="80228" x2="45952" y2="36502"/>
                        <a14:foregroundMark x1="26709" y1="92776" x2="26604" y2="90684"/>
                        <a14:foregroundMark x1="30705" y1="92776" x2="30705" y2="92015"/>
                        <a14:foregroundMark x1="33754" y1="85741" x2="31546" y2="76426"/>
                        <a14:foregroundMark x1="23764" y1="85741" x2="23764" y2="85741"/>
                      </a14:backgroundRemoval>
                    </a14:imgEffect>
                  </a14:imgLayer>
                </a14:imgProps>
              </a:ext>
              <a:ext uri="{28A0092B-C50C-407E-A947-70E740481C1C}">
                <a14:useLocalDpi xmlns:a14="http://schemas.microsoft.com/office/drawing/2010/main" val="0"/>
              </a:ext>
            </a:extLst>
          </a:blip>
          <a:srcRect l="21405" t="53365" r="63838"/>
          <a:stretch/>
        </p:blipFill>
        <p:spPr bwMode="auto">
          <a:xfrm>
            <a:off x="6258984" y="1867520"/>
            <a:ext cx="1703727" cy="2977686"/>
          </a:xfrm>
          <a:prstGeom prst="rect">
            <a:avLst/>
          </a:prstGeom>
          <a:ln>
            <a:noFill/>
          </a:ln>
          <a:extLst>
            <a:ext uri="{53640926-AAD7-44D8-BBD7-CCE9431645EC}">
              <a14:shadowObscured xmlns:a14="http://schemas.microsoft.com/office/drawing/2010/main"/>
            </a:ext>
          </a:extLst>
        </p:spPr>
      </p:pic>
      <p:sp>
        <p:nvSpPr>
          <p:cNvPr id="12" name="Speech Bubble: Oval 11">
            <a:extLst>
              <a:ext uri="{FF2B5EF4-FFF2-40B4-BE49-F238E27FC236}">
                <a16:creationId xmlns:a16="http://schemas.microsoft.com/office/drawing/2014/main" id="{8E3B1E00-9ED0-473E-8495-CC3C78F454C3}"/>
              </a:ext>
            </a:extLst>
          </p:cNvPr>
          <p:cNvSpPr/>
          <p:nvPr/>
        </p:nvSpPr>
        <p:spPr>
          <a:xfrm>
            <a:off x="605088" y="1166994"/>
            <a:ext cx="3061252" cy="2445026"/>
          </a:xfrm>
          <a:prstGeom prst="wedgeEllipseCallout">
            <a:avLst>
              <a:gd name="adj1" fmla="val 60823"/>
              <a:gd name="adj2" fmla="val 469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7346594-0F2E-4DCF-A8AE-4F192C3FBBCA}"/>
              </a:ext>
            </a:extLst>
          </p:cNvPr>
          <p:cNvSpPr txBox="1"/>
          <p:nvPr/>
        </p:nvSpPr>
        <p:spPr>
          <a:xfrm>
            <a:off x="1017561" y="1770085"/>
            <a:ext cx="2236305" cy="1077218"/>
          </a:xfrm>
          <a:prstGeom prst="rect">
            <a:avLst/>
          </a:prstGeom>
          <a:noFill/>
        </p:spPr>
        <p:txBody>
          <a:bodyPr wrap="square" rtlCol="0">
            <a:spAutoFit/>
          </a:bodyPr>
          <a:lstStyle/>
          <a:p>
            <a:pPr algn="ctr"/>
            <a:r>
              <a:rPr lang="en-GB" sz="3200" dirty="0"/>
              <a:t>Can you find me? </a:t>
            </a:r>
          </a:p>
        </p:txBody>
      </p:sp>
      <p:sp>
        <p:nvSpPr>
          <p:cNvPr id="14" name="TextBox 13">
            <a:extLst>
              <a:ext uri="{FF2B5EF4-FFF2-40B4-BE49-F238E27FC236}">
                <a16:creationId xmlns:a16="http://schemas.microsoft.com/office/drawing/2014/main" id="{03F719C3-E6AB-4C2F-9609-0478E431C8D0}"/>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sp>
        <p:nvSpPr>
          <p:cNvPr id="15" name="TextBox 14">
            <a:extLst>
              <a:ext uri="{FF2B5EF4-FFF2-40B4-BE49-F238E27FC236}">
                <a16:creationId xmlns:a16="http://schemas.microsoft.com/office/drawing/2014/main" id="{55D1A63F-43ED-4FD3-831C-68D50F4D9E32}"/>
              </a:ext>
            </a:extLst>
          </p:cNvPr>
          <p:cNvSpPr txBox="1"/>
          <p:nvPr/>
        </p:nvSpPr>
        <p:spPr>
          <a:xfrm>
            <a:off x="8240932" y="5013335"/>
            <a:ext cx="3693113" cy="954107"/>
          </a:xfrm>
          <a:prstGeom prst="rect">
            <a:avLst/>
          </a:prstGeom>
          <a:solidFill>
            <a:schemeClr val="bg1"/>
          </a:solidFill>
          <a:ln w="38100">
            <a:solidFill>
              <a:schemeClr val="accent1"/>
            </a:solidFill>
          </a:ln>
        </p:spPr>
        <p:txBody>
          <a:bodyPr wrap="square">
            <a:spAutoFit/>
          </a:bodyPr>
          <a:lstStyle/>
          <a:p>
            <a:pPr algn="ctr"/>
            <a:r>
              <a:rPr lang="en-GB" sz="1400" dirty="0"/>
              <a:t>Concrete resources (physical blocks) would be used at this stage of the lesson. Using physical items that can be manipulated helps children to understand a new concept being introduced.</a:t>
            </a:r>
          </a:p>
        </p:txBody>
      </p:sp>
      <p:pic>
        <p:nvPicPr>
          <p:cNvPr id="16" name="Picture 4" descr="See the source image">
            <a:extLst>
              <a:ext uri="{FF2B5EF4-FFF2-40B4-BE49-F238E27FC236}">
                <a16:creationId xmlns:a16="http://schemas.microsoft.com/office/drawing/2014/main" id="{F3026BC4-A9D7-4DB2-ADB5-098E30457D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46960" y="4142947"/>
            <a:ext cx="681056" cy="790054"/>
          </a:xfrm>
          <a:prstGeom prst="rect">
            <a:avLst/>
          </a:prstGeom>
          <a:solidFill>
            <a:schemeClr val="bg1"/>
          </a:solidFill>
        </p:spPr>
      </p:pic>
      <p:pic>
        <p:nvPicPr>
          <p:cNvPr id="17" name="Picture 16" descr="A picture containing whistle, bin&#10;&#10;Description automatically generated">
            <a:extLst>
              <a:ext uri="{FF2B5EF4-FFF2-40B4-BE49-F238E27FC236}">
                <a16:creationId xmlns:a16="http://schemas.microsoft.com/office/drawing/2014/main" id="{878B0BFA-200A-4040-9F42-F66DD22E92A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2365" y="6452098"/>
            <a:ext cx="700639" cy="357256"/>
          </a:xfrm>
          <a:prstGeom prst="rect">
            <a:avLst/>
          </a:prstGeom>
        </p:spPr>
      </p:pic>
    </p:spTree>
    <p:extLst>
      <p:ext uri="{BB962C8B-B14F-4D97-AF65-F5344CB8AC3E}">
        <p14:creationId xmlns:p14="http://schemas.microsoft.com/office/powerpoint/2010/main" val="25198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99390" y="745434"/>
            <a:ext cx="11986591" cy="5560941"/>
          </a:xfrm>
          <a:prstGeom prst="rect">
            <a:avLst/>
          </a:prstGeom>
          <a:solidFill>
            <a:srgbClr val="B3F9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pic>
        <p:nvPicPr>
          <p:cNvPr id="10" name="Picture 9" descr="A group of people in clothing&#10;&#10;Description automatically generated with medium confidence">
            <a:extLst>
              <a:ext uri="{FF2B5EF4-FFF2-40B4-BE49-F238E27FC236}">
                <a16:creationId xmlns:a16="http://schemas.microsoft.com/office/drawing/2014/main" id="{5DC93DB0-1344-4D78-914F-DE986A2B733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86" b="92776" l="9359" r="95058">
                        <a14:foregroundMark x1="11987" y1="84791" x2="11041" y2="87452"/>
                        <a14:foregroundMark x1="27024" y1="84791" x2="30074" y2="63878"/>
                        <a14:foregroundMark x1="30074" y1="63878" x2="31546" y2="80228"/>
                        <a14:foregroundMark x1="31546" y1="80228" x2="27129" y2="87452"/>
                        <a14:foregroundMark x1="12408" y1="84411" x2="12093" y2="86692"/>
                        <a14:foregroundMark x1="9359" y1="84601" x2="16930" y2="87452"/>
                        <a14:foregroundMark x1="88433" y1="34221" x2="90221" y2="27186"/>
                        <a14:foregroundMark x1="90116" y1="29848" x2="95058" y2="24715"/>
                        <a14:foregroundMark x1="68034" y1="73764" x2="67508" y2="71483"/>
                        <a14:foregroundMark x1="57939" y1="73384" x2="57939" y2="73384"/>
                        <a14:foregroundMark x1="61409" y1="91825" x2="61409" y2="91825"/>
                        <a14:foregroundMark x1="65405" y1="91065" x2="65405" y2="91065"/>
                        <a14:foregroundMark x1="78549" y1="92586" x2="78549" y2="92586"/>
                        <a14:foregroundMark x1="82860" y1="91825" x2="82860" y2="91825"/>
                        <a14:foregroundMark x1="62671" y1="85741" x2="62461" y2="53802"/>
                        <a14:foregroundMark x1="46162" y1="80228" x2="45952" y2="36502"/>
                        <a14:foregroundMark x1="26709" y1="92776" x2="26604" y2="90684"/>
                        <a14:foregroundMark x1="30705" y1="92776" x2="30705" y2="92015"/>
                        <a14:foregroundMark x1="33754" y1="85741" x2="31546" y2="76426"/>
                        <a14:foregroundMark x1="23764" y1="85741" x2="23764" y2="85741"/>
                      </a14:backgroundRemoval>
                    </a14:imgEffect>
                  </a14:imgLayer>
                </a14:imgProps>
              </a:ext>
              <a:ext uri="{28A0092B-C50C-407E-A947-70E740481C1C}">
                <a14:useLocalDpi xmlns:a14="http://schemas.microsoft.com/office/drawing/2010/main" val="0"/>
              </a:ext>
            </a:extLst>
          </a:blip>
          <a:srcRect t="67308" r="78329"/>
          <a:stretch/>
        </p:blipFill>
        <p:spPr bwMode="auto">
          <a:xfrm>
            <a:off x="3489184" y="2709582"/>
            <a:ext cx="2314985" cy="1931521"/>
          </a:xfrm>
          <a:prstGeom prst="rect">
            <a:avLst/>
          </a:prstGeom>
          <a:ln>
            <a:noFill/>
          </a:ln>
          <a:extLst>
            <a:ext uri="{53640926-AAD7-44D8-BBD7-CCE9431645EC}">
              <a14:shadowObscured xmlns:a14="http://schemas.microsoft.com/office/drawing/2010/main"/>
            </a:ext>
          </a:extLst>
        </p:spPr>
      </p:pic>
      <p:pic>
        <p:nvPicPr>
          <p:cNvPr id="11" name="Picture 10" descr="A group of people in clothing&#10;&#10;Description automatically generated with medium confidence">
            <a:extLst>
              <a:ext uri="{FF2B5EF4-FFF2-40B4-BE49-F238E27FC236}">
                <a16:creationId xmlns:a16="http://schemas.microsoft.com/office/drawing/2014/main" id="{92A6E74D-C545-49D4-87BE-55B326CCC09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86" b="92776" l="9359" r="95058">
                        <a14:foregroundMark x1="11987" y1="84791" x2="11041" y2="87452"/>
                        <a14:foregroundMark x1="27024" y1="84791" x2="30074" y2="63878"/>
                        <a14:foregroundMark x1="30074" y1="63878" x2="31546" y2="80228"/>
                        <a14:foregroundMark x1="31546" y1="80228" x2="27129" y2="87452"/>
                        <a14:foregroundMark x1="12408" y1="84411" x2="12093" y2="86692"/>
                        <a14:foregroundMark x1="9359" y1="84601" x2="16930" y2="87452"/>
                        <a14:foregroundMark x1="88433" y1="34221" x2="90221" y2="27186"/>
                        <a14:foregroundMark x1="90116" y1="29848" x2="95058" y2="24715"/>
                        <a14:foregroundMark x1="68034" y1="73764" x2="67508" y2="71483"/>
                        <a14:foregroundMark x1="57939" y1="73384" x2="57939" y2="73384"/>
                        <a14:foregroundMark x1="61409" y1="91825" x2="61409" y2="91825"/>
                        <a14:foregroundMark x1="65405" y1="91065" x2="65405" y2="91065"/>
                        <a14:foregroundMark x1="78549" y1="92586" x2="78549" y2="92586"/>
                        <a14:foregroundMark x1="82860" y1="91825" x2="82860" y2="91825"/>
                        <a14:foregroundMark x1="62671" y1="85741" x2="62461" y2="53802"/>
                        <a14:foregroundMark x1="46162" y1="80228" x2="45952" y2="36502"/>
                        <a14:foregroundMark x1="26709" y1="92776" x2="26604" y2="90684"/>
                        <a14:foregroundMark x1="30705" y1="92776" x2="30705" y2="92015"/>
                        <a14:foregroundMark x1="33754" y1="85741" x2="31546" y2="76426"/>
                        <a14:foregroundMark x1="23764" y1="85741" x2="23764" y2="85741"/>
                      </a14:backgroundRemoval>
                    </a14:imgEffect>
                  </a14:imgLayer>
                </a14:imgProps>
              </a:ext>
              <a:ext uri="{28A0092B-C50C-407E-A947-70E740481C1C}">
                <a14:useLocalDpi xmlns:a14="http://schemas.microsoft.com/office/drawing/2010/main" val="0"/>
              </a:ext>
            </a:extLst>
          </a:blip>
          <a:srcRect l="21405" t="53365" r="63838"/>
          <a:stretch/>
        </p:blipFill>
        <p:spPr bwMode="auto">
          <a:xfrm>
            <a:off x="6258984" y="1867520"/>
            <a:ext cx="1703727" cy="2977686"/>
          </a:xfrm>
          <a:prstGeom prst="rect">
            <a:avLst/>
          </a:prstGeom>
          <a:ln>
            <a:noFill/>
          </a:ln>
          <a:extLst>
            <a:ext uri="{53640926-AAD7-44D8-BBD7-CCE9431645EC}">
              <a14:shadowObscured xmlns:a14="http://schemas.microsoft.com/office/drawing/2010/main"/>
            </a:ext>
          </a:extLst>
        </p:spPr>
      </p:pic>
      <p:sp>
        <p:nvSpPr>
          <p:cNvPr id="12" name="Speech Bubble: Oval 11">
            <a:extLst>
              <a:ext uri="{FF2B5EF4-FFF2-40B4-BE49-F238E27FC236}">
                <a16:creationId xmlns:a16="http://schemas.microsoft.com/office/drawing/2014/main" id="{8E3B1E00-9ED0-473E-8495-CC3C78F454C3}"/>
              </a:ext>
            </a:extLst>
          </p:cNvPr>
          <p:cNvSpPr/>
          <p:nvPr/>
        </p:nvSpPr>
        <p:spPr>
          <a:xfrm>
            <a:off x="8748372" y="859328"/>
            <a:ext cx="3061252" cy="2445026"/>
          </a:xfrm>
          <a:prstGeom prst="wedgeEllipseCallout">
            <a:avLst>
              <a:gd name="adj1" fmla="val -78345"/>
              <a:gd name="adj2" fmla="val 350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7346594-0F2E-4DCF-A8AE-4F192C3FBBCA}"/>
              </a:ext>
            </a:extLst>
          </p:cNvPr>
          <p:cNvSpPr txBox="1"/>
          <p:nvPr/>
        </p:nvSpPr>
        <p:spPr>
          <a:xfrm>
            <a:off x="9160845" y="1427185"/>
            <a:ext cx="2236305" cy="1077218"/>
          </a:xfrm>
          <a:prstGeom prst="rect">
            <a:avLst/>
          </a:prstGeom>
          <a:noFill/>
        </p:spPr>
        <p:txBody>
          <a:bodyPr wrap="square" rtlCol="0">
            <a:spAutoFit/>
          </a:bodyPr>
          <a:lstStyle/>
          <a:p>
            <a:pPr algn="ctr"/>
            <a:r>
              <a:rPr lang="en-GB" sz="3200" dirty="0"/>
              <a:t>Can you build me? </a:t>
            </a:r>
          </a:p>
        </p:txBody>
      </p:sp>
      <p:pic>
        <p:nvPicPr>
          <p:cNvPr id="14" name="Picture 13" descr="A picture containing whistle, bin&#10;&#10;Description automatically generated">
            <a:extLst>
              <a:ext uri="{FF2B5EF4-FFF2-40B4-BE49-F238E27FC236}">
                <a16:creationId xmlns:a16="http://schemas.microsoft.com/office/drawing/2014/main" id="{0092BF87-671D-474F-A827-8D35B3A75A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45680" y="6353175"/>
            <a:ext cx="700639" cy="357256"/>
          </a:xfrm>
          <a:prstGeom prst="rect">
            <a:avLst/>
          </a:prstGeom>
        </p:spPr>
      </p:pic>
      <p:sp>
        <p:nvSpPr>
          <p:cNvPr id="15" name="TextBox 14">
            <a:extLst>
              <a:ext uri="{FF2B5EF4-FFF2-40B4-BE49-F238E27FC236}">
                <a16:creationId xmlns:a16="http://schemas.microsoft.com/office/drawing/2014/main" id="{92107B48-80C2-4700-BF95-4FAA52B31723}"/>
              </a:ext>
            </a:extLst>
          </p:cNvPr>
          <p:cNvSpPr txBox="1"/>
          <p:nvPr/>
        </p:nvSpPr>
        <p:spPr>
          <a:xfrm>
            <a:off x="99390" y="1057853"/>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sp>
        <p:nvSpPr>
          <p:cNvPr id="16" name="TextBox 15">
            <a:extLst>
              <a:ext uri="{FF2B5EF4-FFF2-40B4-BE49-F238E27FC236}">
                <a16:creationId xmlns:a16="http://schemas.microsoft.com/office/drawing/2014/main" id="{10E1EFC3-4765-4705-AF49-87CB15E1E925}"/>
              </a:ext>
            </a:extLst>
          </p:cNvPr>
          <p:cNvSpPr txBox="1"/>
          <p:nvPr/>
        </p:nvSpPr>
        <p:spPr>
          <a:xfrm>
            <a:off x="8240932" y="5013335"/>
            <a:ext cx="3693113" cy="954107"/>
          </a:xfrm>
          <a:prstGeom prst="rect">
            <a:avLst/>
          </a:prstGeom>
          <a:solidFill>
            <a:schemeClr val="bg1"/>
          </a:solidFill>
          <a:ln w="38100">
            <a:solidFill>
              <a:schemeClr val="accent1"/>
            </a:solidFill>
          </a:ln>
        </p:spPr>
        <p:txBody>
          <a:bodyPr wrap="square">
            <a:spAutoFit/>
          </a:bodyPr>
          <a:lstStyle/>
          <a:p>
            <a:pPr algn="ctr"/>
            <a:r>
              <a:rPr lang="en-GB" sz="1400" dirty="0"/>
              <a:t>Concrete resources (physical blocks) would be used at this stage of the lesson. Using physical items that can be manipulated helps children to understand a new concept being introduced.</a:t>
            </a:r>
          </a:p>
        </p:txBody>
      </p:sp>
      <p:pic>
        <p:nvPicPr>
          <p:cNvPr id="17" name="Picture 4" descr="See the source image">
            <a:extLst>
              <a:ext uri="{FF2B5EF4-FFF2-40B4-BE49-F238E27FC236}">
                <a16:creationId xmlns:a16="http://schemas.microsoft.com/office/drawing/2014/main" id="{AEC9A04C-2D94-465A-844A-74701A5B32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46960" y="4095680"/>
            <a:ext cx="681056" cy="790054"/>
          </a:xfrm>
          <a:prstGeom prst="rect">
            <a:avLst/>
          </a:prstGeom>
          <a:solidFill>
            <a:schemeClr val="bg1"/>
          </a:solidFill>
        </p:spPr>
      </p:pic>
    </p:spTree>
    <p:extLst>
      <p:ext uri="{BB962C8B-B14F-4D97-AF65-F5344CB8AC3E}">
        <p14:creationId xmlns:p14="http://schemas.microsoft.com/office/powerpoint/2010/main" val="29595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99390" y="745434"/>
            <a:ext cx="11986591" cy="5514141"/>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pic>
        <p:nvPicPr>
          <p:cNvPr id="10" name="Picture 9" descr="A group of people in clothing&#10;&#10;Description automatically generated with medium confidence">
            <a:extLst>
              <a:ext uri="{FF2B5EF4-FFF2-40B4-BE49-F238E27FC236}">
                <a16:creationId xmlns:a16="http://schemas.microsoft.com/office/drawing/2014/main" id="{5DC93DB0-1344-4D78-914F-DE986A2B733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86" b="92776" l="9359" r="95058">
                        <a14:foregroundMark x1="11987" y1="84791" x2="11041" y2="87452"/>
                        <a14:foregroundMark x1="27024" y1="84791" x2="30074" y2="63878"/>
                        <a14:foregroundMark x1="30074" y1="63878" x2="31546" y2="80228"/>
                        <a14:foregroundMark x1="31546" y1="80228" x2="27129" y2="87452"/>
                        <a14:foregroundMark x1="12408" y1="84411" x2="12093" y2="86692"/>
                        <a14:foregroundMark x1="9359" y1="84601" x2="16930" y2="87452"/>
                        <a14:foregroundMark x1="88433" y1="34221" x2="90221" y2="27186"/>
                        <a14:foregroundMark x1="90116" y1="29848" x2="95058" y2="24715"/>
                        <a14:foregroundMark x1="68034" y1="73764" x2="67508" y2="71483"/>
                        <a14:foregroundMark x1="57939" y1="73384" x2="57939" y2="73384"/>
                        <a14:foregroundMark x1="61409" y1="91825" x2="61409" y2="91825"/>
                        <a14:foregroundMark x1="65405" y1="91065" x2="65405" y2="91065"/>
                        <a14:foregroundMark x1="78549" y1="92586" x2="78549" y2="92586"/>
                        <a14:foregroundMark x1="82860" y1="91825" x2="82860" y2="91825"/>
                        <a14:foregroundMark x1="62671" y1="85741" x2="62461" y2="53802"/>
                        <a14:foregroundMark x1="46162" y1="80228" x2="45952" y2="36502"/>
                        <a14:foregroundMark x1="26709" y1="92776" x2="26604" y2="90684"/>
                        <a14:foregroundMark x1="30705" y1="92776" x2="30705" y2="92015"/>
                        <a14:foregroundMark x1="33754" y1="85741" x2="31546" y2="76426"/>
                        <a14:foregroundMark x1="23764" y1="85741" x2="23764" y2="85741"/>
                      </a14:backgroundRemoval>
                    </a14:imgEffect>
                  </a14:imgLayer>
                </a14:imgProps>
              </a:ext>
              <a:ext uri="{28A0092B-C50C-407E-A947-70E740481C1C}">
                <a14:useLocalDpi xmlns:a14="http://schemas.microsoft.com/office/drawing/2010/main" val="0"/>
              </a:ext>
            </a:extLst>
          </a:blip>
          <a:srcRect t="67308" r="78329"/>
          <a:stretch/>
        </p:blipFill>
        <p:spPr bwMode="auto">
          <a:xfrm>
            <a:off x="3391596" y="2921431"/>
            <a:ext cx="2314985" cy="1931521"/>
          </a:xfrm>
          <a:prstGeom prst="rect">
            <a:avLst/>
          </a:prstGeom>
          <a:ln>
            <a:noFill/>
          </a:ln>
          <a:extLst>
            <a:ext uri="{53640926-AAD7-44D8-BBD7-CCE9431645EC}">
              <a14:shadowObscured xmlns:a14="http://schemas.microsoft.com/office/drawing/2010/main"/>
            </a:ext>
          </a:extLst>
        </p:spPr>
      </p:pic>
      <p:pic>
        <p:nvPicPr>
          <p:cNvPr id="11" name="Picture 10" descr="A group of people in clothing&#10;&#10;Description automatically generated with medium confidence">
            <a:extLst>
              <a:ext uri="{FF2B5EF4-FFF2-40B4-BE49-F238E27FC236}">
                <a16:creationId xmlns:a16="http://schemas.microsoft.com/office/drawing/2014/main" id="{92A6E74D-C545-49D4-87BE-55B326CCC09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9886" b="92776" l="9359" r="95058">
                        <a14:foregroundMark x1="11987" y1="84791" x2="11041" y2="87452"/>
                        <a14:foregroundMark x1="27024" y1="84791" x2="30074" y2="63878"/>
                        <a14:foregroundMark x1="30074" y1="63878" x2="31546" y2="80228"/>
                        <a14:foregroundMark x1="31546" y1="80228" x2="27129" y2="87452"/>
                        <a14:foregroundMark x1="12408" y1="84411" x2="12093" y2="86692"/>
                        <a14:foregroundMark x1="9359" y1="84601" x2="16930" y2="87452"/>
                        <a14:foregroundMark x1="88433" y1="34221" x2="90221" y2="27186"/>
                        <a14:foregroundMark x1="90116" y1="29848" x2="95058" y2="24715"/>
                        <a14:foregroundMark x1="68034" y1="73764" x2="67508" y2="71483"/>
                        <a14:foregroundMark x1="57939" y1="73384" x2="57939" y2="73384"/>
                        <a14:foregroundMark x1="61409" y1="91825" x2="61409" y2="91825"/>
                        <a14:foregroundMark x1="65405" y1="91065" x2="65405" y2="91065"/>
                        <a14:foregroundMark x1="78549" y1="92586" x2="78549" y2="92586"/>
                        <a14:foregroundMark x1="82860" y1="91825" x2="82860" y2="91825"/>
                        <a14:foregroundMark x1="62671" y1="85741" x2="62461" y2="53802"/>
                        <a14:foregroundMark x1="46162" y1="80228" x2="45952" y2="36502"/>
                        <a14:foregroundMark x1="26709" y1="92776" x2="26604" y2="90684"/>
                        <a14:foregroundMark x1="30705" y1="92776" x2="30705" y2="92015"/>
                        <a14:foregroundMark x1="33754" y1="85741" x2="31546" y2="76426"/>
                        <a14:foregroundMark x1="23764" y1="85741" x2="23764" y2="85741"/>
                      </a14:backgroundRemoval>
                    </a14:imgEffect>
                  </a14:imgLayer>
                </a14:imgProps>
              </a:ext>
              <a:ext uri="{28A0092B-C50C-407E-A947-70E740481C1C}">
                <a14:useLocalDpi xmlns:a14="http://schemas.microsoft.com/office/drawing/2010/main" val="0"/>
              </a:ext>
            </a:extLst>
          </a:blip>
          <a:srcRect l="21405" t="53365" r="63838"/>
          <a:stretch/>
        </p:blipFill>
        <p:spPr bwMode="auto">
          <a:xfrm>
            <a:off x="6204600" y="2036261"/>
            <a:ext cx="1703727" cy="2977686"/>
          </a:xfrm>
          <a:prstGeom prst="rect">
            <a:avLst/>
          </a:prstGeom>
          <a:ln>
            <a:noFill/>
          </a:ln>
          <a:extLst>
            <a:ext uri="{53640926-AAD7-44D8-BBD7-CCE9431645EC}">
              <a14:shadowObscured xmlns:a14="http://schemas.microsoft.com/office/drawing/2010/main"/>
            </a:ext>
          </a:extLst>
        </p:spPr>
      </p:pic>
      <p:sp>
        <p:nvSpPr>
          <p:cNvPr id="12" name="Speech Bubble: Oval 11">
            <a:extLst>
              <a:ext uri="{FF2B5EF4-FFF2-40B4-BE49-F238E27FC236}">
                <a16:creationId xmlns:a16="http://schemas.microsoft.com/office/drawing/2014/main" id="{8E3B1E00-9ED0-473E-8495-CC3C78F454C3}"/>
              </a:ext>
            </a:extLst>
          </p:cNvPr>
          <p:cNvSpPr/>
          <p:nvPr/>
        </p:nvSpPr>
        <p:spPr>
          <a:xfrm>
            <a:off x="8466528" y="1413285"/>
            <a:ext cx="3061252" cy="2445026"/>
          </a:xfrm>
          <a:prstGeom prst="wedgeEllipseCallout">
            <a:avLst>
              <a:gd name="adj1" fmla="val -78345"/>
              <a:gd name="adj2" fmla="val 350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27346594-0F2E-4DCF-A8AE-4F192C3FBBCA}"/>
              </a:ext>
            </a:extLst>
          </p:cNvPr>
          <p:cNvSpPr txBox="1"/>
          <p:nvPr/>
        </p:nvSpPr>
        <p:spPr>
          <a:xfrm>
            <a:off x="8784120" y="1270821"/>
            <a:ext cx="2236305" cy="2062103"/>
          </a:xfrm>
          <a:prstGeom prst="rect">
            <a:avLst/>
          </a:prstGeom>
          <a:noFill/>
        </p:spPr>
        <p:txBody>
          <a:bodyPr wrap="square" rtlCol="0">
            <a:spAutoFit/>
          </a:bodyPr>
          <a:lstStyle/>
          <a:p>
            <a:pPr algn="ctr"/>
            <a:endParaRPr lang="en-GB" sz="3200" dirty="0"/>
          </a:p>
          <a:p>
            <a:pPr algn="ctr"/>
            <a:r>
              <a:rPr lang="en-GB" sz="3200" dirty="0"/>
              <a:t>What’s different about me?</a:t>
            </a:r>
          </a:p>
        </p:txBody>
      </p:sp>
      <p:sp>
        <p:nvSpPr>
          <p:cNvPr id="14" name="TextBox 13">
            <a:extLst>
              <a:ext uri="{FF2B5EF4-FFF2-40B4-BE49-F238E27FC236}">
                <a16:creationId xmlns:a16="http://schemas.microsoft.com/office/drawing/2014/main" id="{A37127AD-ED11-44E0-8458-8E99A6EBB932}"/>
              </a:ext>
            </a:extLst>
          </p:cNvPr>
          <p:cNvSpPr txBox="1"/>
          <p:nvPr/>
        </p:nvSpPr>
        <p:spPr>
          <a:xfrm>
            <a:off x="11020425" y="1120581"/>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pic>
        <p:nvPicPr>
          <p:cNvPr id="15" name="Picture 14" descr="A picture containing whistle, bin&#10;&#10;Description automatically generated">
            <a:extLst>
              <a:ext uri="{FF2B5EF4-FFF2-40B4-BE49-F238E27FC236}">
                <a16:creationId xmlns:a16="http://schemas.microsoft.com/office/drawing/2014/main" id="{5AC71B34-1EE5-4700-9538-B13FCD1A13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4280" y="6346505"/>
            <a:ext cx="700639" cy="357256"/>
          </a:xfrm>
          <a:prstGeom prst="rect">
            <a:avLst/>
          </a:prstGeom>
        </p:spPr>
      </p:pic>
      <p:sp>
        <p:nvSpPr>
          <p:cNvPr id="16" name="TextBox 15">
            <a:extLst>
              <a:ext uri="{FF2B5EF4-FFF2-40B4-BE49-F238E27FC236}">
                <a16:creationId xmlns:a16="http://schemas.microsoft.com/office/drawing/2014/main" id="{540A267D-AF32-4582-A60E-F1E584CA5AA8}"/>
              </a:ext>
            </a:extLst>
          </p:cNvPr>
          <p:cNvSpPr txBox="1"/>
          <p:nvPr/>
        </p:nvSpPr>
        <p:spPr>
          <a:xfrm>
            <a:off x="7919922" y="5118054"/>
            <a:ext cx="3693113" cy="1384995"/>
          </a:xfrm>
          <a:prstGeom prst="rect">
            <a:avLst/>
          </a:prstGeom>
          <a:solidFill>
            <a:schemeClr val="bg1"/>
          </a:solidFill>
          <a:ln w="38100">
            <a:solidFill>
              <a:schemeClr val="accent1"/>
            </a:solidFill>
          </a:ln>
        </p:spPr>
        <p:txBody>
          <a:bodyPr wrap="square">
            <a:spAutoFit/>
          </a:bodyPr>
          <a:lstStyle/>
          <a:p>
            <a:pPr algn="ctr"/>
            <a:r>
              <a:rPr lang="en-GB" sz="1400" dirty="0"/>
              <a:t>Reasoning is an important part of the maths curriculum for all year groups. Children need to clearly share their understanding by explaining ‘why’. Although opportunities of reasoning are embedded throughout the lesson yellow slides provide an opportunity to dive deeper!</a:t>
            </a:r>
          </a:p>
        </p:txBody>
      </p:sp>
      <p:pic>
        <p:nvPicPr>
          <p:cNvPr id="17" name="Picture 4" descr="See the source image">
            <a:extLst>
              <a:ext uri="{FF2B5EF4-FFF2-40B4-BE49-F238E27FC236}">
                <a16:creationId xmlns:a16="http://schemas.microsoft.com/office/drawing/2014/main" id="{044BB7F4-B163-4FB6-9B04-9CFB8F42CC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25950" y="4200399"/>
            <a:ext cx="681056" cy="790054"/>
          </a:xfrm>
          <a:prstGeom prst="rect">
            <a:avLst/>
          </a:prstGeom>
          <a:solidFill>
            <a:schemeClr val="bg1"/>
          </a:solidFill>
        </p:spPr>
      </p:pic>
    </p:spTree>
    <p:extLst>
      <p:ext uri="{BB962C8B-B14F-4D97-AF65-F5344CB8AC3E}">
        <p14:creationId xmlns:p14="http://schemas.microsoft.com/office/powerpoint/2010/main" val="21953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99390" y="745434"/>
            <a:ext cx="11986591" cy="5545973"/>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pic>
        <p:nvPicPr>
          <p:cNvPr id="14" name="Picture 13" descr="Shape&#10;&#10;Description automatically generated">
            <a:extLst>
              <a:ext uri="{FF2B5EF4-FFF2-40B4-BE49-F238E27FC236}">
                <a16:creationId xmlns:a16="http://schemas.microsoft.com/office/drawing/2014/main" id="{B6480AE7-F97E-42C1-937F-7F4E5FB65F5C}"/>
              </a:ext>
            </a:extLst>
          </p:cNvPr>
          <p:cNvPicPr/>
          <p:nvPr/>
        </p:nvPicPr>
        <p:blipFill rotWithShape="1">
          <a:blip r:embed="rId8">
            <a:extLst>
              <a:ext uri="{BEBA8EAE-BF5A-486C-A8C5-ECC9F3942E4B}">
                <a14:imgProps xmlns:a14="http://schemas.microsoft.com/office/drawing/2010/main">
                  <a14:imgLayer r:embed="rId9">
                    <a14:imgEffect>
                      <a14:backgroundRemoval t="9915" b="94017" l="9972" r="89934">
                        <a14:foregroundMark x1="61430" y1="78632" x2="62371" y2="71111"/>
                        <a14:foregroundMark x1="75917" y1="94017" x2="73001" y2="90085"/>
                        <a14:foregroundMark x1="69332" y1="25470" x2="69332" y2="25470"/>
                        <a14:foregroundMark x1="65005" y1="39487" x2="73001" y2="32479"/>
                        <a14:foregroundMark x1="73001" y1="32479" x2="73283" y2="32479"/>
                        <a14:foregroundMark x1="72719" y1="41368" x2="72719" y2="36410"/>
                        <a14:foregroundMark x1="65005" y1="32479" x2="65005" y2="32479"/>
                      </a14:backgroundRemoval>
                    </a14:imgEffect>
                  </a14:imgLayer>
                </a14:imgProps>
              </a:ext>
            </a:extLst>
          </a:blip>
          <a:srcRect l="55113" t="10104" r="14909"/>
          <a:stretch/>
        </p:blipFill>
        <p:spPr bwMode="auto">
          <a:xfrm>
            <a:off x="3449803" y="1305247"/>
            <a:ext cx="2292635" cy="3410050"/>
          </a:xfrm>
          <a:prstGeom prst="rect">
            <a:avLst/>
          </a:prstGeom>
          <a:ln>
            <a:noFill/>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0F1E197C-5DCF-4BAA-B787-F9F14E6EE42C}"/>
              </a:ext>
            </a:extLst>
          </p:cNvPr>
          <p:cNvSpPr txBox="1"/>
          <p:nvPr/>
        </p:nvSpPr>
        <p:spPr>
          <a:xfrm>
            <a:off x="3834846" y="5268202"/>
            <a:ext cx="4870174" cy="584775"/>
          </a:xfrm>
          <a:prstGeom prst="rect">
            <a:avLst/>
          </a:prstGeom>
          <a:noFill/>
        </p:spPr>
        <p:txBody>
          <a:bodyPr wrap="square" rtlCol="0">
            <a:spAutoFit/>
          </a:bodyPr>
          <a:lstStyle/>
          <a:p>
            <a:pPr algn="ctr"/>
            <a:r>
              <a:rPr lang="en-GB" sz="3200" dirty="0"/>
              <a:t>One and another one is two</a:t>
            </a:r>
          </a:p>
        </p:txBody>
      </p:sp>
      <p:pic>
        <p:nvPicPr>
          <p:cNvPr id="16" name="Picture 15" descr="A picture containing icon&#10;&#10;Description automatically generated">
            <a:extLst>
              <a:ext uri="{FF2B5EF4-FFF2-40B4-BE49-F238E27FC236}">
                <a16:creationId xmlns:a16="http://schemas.microsoft.com/office/drawing/2014/main" id="{2FF680F9-45AC-48F4-87F6-10313FD6E846}"/>
              </a:ext>
            </a:extLst>
          </p:cNvPr>
          <p:cNvPicPr/>
          <p:nvPr/>
        </p:nvPicPr>
        <p:blipFill rotWithShape="1">
          <a:blip r:embed="rId10">
            <a:extLst>
              <a:ext uri="{BEBA8EAE-BF5A-486C-A8C5-ECC9F3942E4B}">
                <a14:imgProps xmlns:a14="http://schemas.microsoft.com/office/drawing/2010/main">
                  <a14:imgLayer r:embed="rId11">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6409084" y="2795877"/>
            <a:ext cx="2295936" cy="1751576"/>
          </a:xfrm>
          <a:prstGeom prst="rect">
            <a:avLst/>
          </a:prstGeom>
          <a:ln>
            <a:noFill/>
          </a:ln>
          <a:extLst>
            <a:ext uri="{53640926-AAD7-44D8-BBD7-CCE9431645EC}">
              <a14:shadowObscured xmlns:a14="http://schemas.microsoft.com/office/drawing/2010/main"/>
            </a:ext>
          </a:extLst>
        </p:spPr>
      </p:pic>
      <p:pic>
        <p:nvPicPr>
          <p:cNvPr id="17" name="Picture 16" descr="A picture containing icon&#10;&#10;Description automatically generated">
            <a:extLst>
              <a:ext uri="{FF2B5EF4-FFF2-40B4-BE49-F238E27FC236}">
                <a16:creationId xmlns:a16="http://schemas.microsoft.com/office/drawing/2014/main" id="{91470B69-543C-4DC5-A54F-2FF5D1CCEF74}"/>
              </a:ext>
            </a:extLst>
          </p:cNvPr>
          <p:cNvPicPr/>
          <p:nvPr/>
        </p:nvPicPr>
        <p:blipFill rotWithShape="1">
          <a:blip r:embed="rId10">
            <a:extLst>
              <a:ext uri="{BEBA8EAE-BF5A-486C-A8C5-ECC9F3942E4B}">
                <a14:imgProps xmlns:a14="http://schemas.microsoft.com/office/drawing/2010/main">
                  <a14:imgLayer r:embed="rId11">
                    <a14:imgEffect>
                      <a14:backgroundRemoval t="9857" b="96237" l="9990" r="89909">
                        <a14:foregroundMark x1="62866" y1="96237" x2="62866" y2="91398"/>
                        <a14:backgroundMark x1="19576" y1="55735" x2="39859" y2="47312"/>
                        <a14:backgroundMark x1="39859" y1="47312" x2="58022" y2="23118"/>
                        <a14:backgroundMark x1="58022" y1="23118" x2="73360" y2="32616"/>
                        <a14:backgroundMark x1="73360" y1="32616" x2="83653" y2="51434"/>
                        <a14:backgroundMark x1="72755" y1="46416" x2="57719" y2="39964"/>
                        <a14:backgroundMark x1="57719" y1="39964" x2="44702" y2="54122"/>
                      </a14:backgroundRemoval>
                    </a14:imgEffect>
                  </a14:imgLayer>
                </a14:imgProps>
              </a:ext>
            </a:extLst>
          </a:blip>
          <a:srcRect l="40368" t="47655" r="19502"/>
          <a:stretch/>
        </p:blipFill>
        <p:spPr bwMode="auto">
          <a:xfrm>
            <a:off x="5078895" y="2867716"/>
            <a:ext cx="2295936" cy="1751576"/>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2825BF5E-753E-48F0-981A-B232BEF1CCAF}"/>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I do</a:t>
            </a:r>
          </a:p>
        </p:txBody>
      </p:sp>
      <p:pic>
        <p:nvPicPr>
          <p:cNvPr id="11" name="Picture 10" descr="A picture containing whistle, bin&#10;&#10;Description automatically generated">
            <a:extLst>
              <a:ext uri="{FF2B5EF4-FFF2-40B4-BE49-F238E27FC236}">
                <a16:creationId xmlns:a16="http://schemas.microsoft.com/office/drawing/2014/main" id="{E6D78648-CED2-424B-BCE5-64199A7173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42438" y="6405882"/>
            <a:ext cx="700639" cy="357256"/>
          </a:xfrm>
          <a:prstGeom prst="rect">
            <a:avLst/>
          </a:prstGeom>
        </p:spPr>
      </p:pic>
    </p:spTree>
    <p:extLst>
      <p:ext uri="{BB962C8B-B14F-4D97-AF65-F5344CB8AC3E}">
        <p14:creationId xmlns:p14="http://schemas.microsoft.com/office/powerpoint/2010/main" val="339544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79 -0.08889 L 0.02279 -0.08843 C 0.02136 -0.11227 0.02214 -0.10811 0.01602 -0.13982 C 0.01406 -0.15093 0.01224 -0.16297 0.00873 -0.17315 C -1.66667E-6 -0.19815 -0.00664 -0.20093 -0.01979 -0.21644 C -0.03555 -0.23473 -0.02174 -0.22338 -0.04909 -0.2426 C -0.05364 -0.24584 -0.0582 -0.24931 -0.06302 -0.25116 C -0.06836 -0.25324 -0.07383 -0.25301 -0.0793 -0.25394 L -0.10052 -0.25255 C -0.10234 -0.25186 -0.10338 -0.24815 -0.10456 -0.24561 C -0.10781 -0.23704 -0.11354 -0.21922 -0.11354 -0.21898 C -0.11771 -0.19005 -0.1151 -0.21366 -0.11263 -0.15394 C -0.11159 -0.12639 -0.11094 -0.1463 -0.11094 -0.11806 " pathEditMode="relative" rAng="0" ptsTypes="AAAAAAAAAAAAA">
                                      <p:cBhvr>
                                        <p:cTn id="6" dur="2000" fill="hold"/>
                                        <p:tgtEl>
                                          <p:spTgt spid="16"/>
                                        </p:tgtEl>
                                        <p:attrNameLst>
                                          <p:attrName>ppt_x</p:attrName>
                                          <p:attrName>ppt_y</p:attrName>
                                        </p:attrNameLst>
                                      </p:cBhvr>
                                      <p:rCtr x="-6927" y="-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DD8A2E-F97A-440B-AB80-493FF6CA048A}"/>
              </a:ext>
            </a:extLst>
          </p:cNvPr>
          <p:cNvSpPr/>
          <p:nvPr/>
        </p:nvSpPr>
        <p:spPr>
          <a:xfrm>
            <a:off x="102704" y="745434"/>
            <a:ext cx="11986591" cy="5607741"/>
          </a:xfrm>
          <a:prstGeom prst="rect">
            <a:avLst/>
          </a:prstGeom>
          <a:solidFill>
            <a:srgbClr val="BFFD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123C50F5-5882-4E0B-A778-7B6852831D28}"/>
                  </a:ext>
                </a:extLst>
              </p14:cNvPr>
              <p14:cNvContentPartPr/>
              <p14:nvPr/>
            </p14:nvContentPartPr>
            <p14:xfrm>
              <a:off x="5939405" y="379393"/>
              <a:ext cx="22680" cy="46800"/>
            </p14:xfrm>
          </p:contentPart>
        </mc:Choice>
        <mc:Fallback xmlns="">
          <p:pic>
            <p:nvPicPr>
              <p:cNvPr id="2" name="Ink 1">
                <a:extLst>
                  <a:ext uri="{FF2B5EF4-FFF2-40B4-BE49-F238E27FC236}">
                    <a16:creationId xmlns:a16="http://schemas.microsoft.com/office/drawing/2014/main" id="{123C50F5-5882-4E0B-A778-7B6852831D28}"/>
                  </a:ext>
                </a:extLst>
              </p:cNvPr>
              <p:cNvPicPr/>
              <p:nvPr/>
            </p:nvPicPr>
            <p:blipFill>
              <a:blip r:embed="rId5"/>
              <a:stretch>
                <a:fillRect/>
              </a:stretch>
            </p:blipFill>
            <p:spPr>
              <a:xfrm>
                <a:off x="5930405" y="370393"/>
                <a:ext cx="40320" cy="64440"/>
              </a:xfrm>
              <a:prstGeom prst="rect">
                <a:avLst/>
              </a:prstGeom>
            </p:spPr>
          </p:pic>
        </mc:Fallback>
      </mc:AlternateContent>
      <p:pic>
        <p:nvPicPr>
          <p:cNvPr id="7" name="Picture 6" descr="Logo&#10;&#10;Description automatically generated">
            <a:extLst>
              <a:ext uri="{FF2B5EF4-FFF2-40B4-BE49-F238E27FC236}">
                <a16:creationId xmlns:a16="http://schemas.microsoft.com/office/drawing/2014/main" id="{A3B9D1A8-0CAA-4E63-B4FE-AFDBF83FA3B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01" b="89604" l="10000" r="93556">
                        <a14:foregroundMark x1="24519" y1="36634" x2="24519" y2="59158"/>
                        <a14:foregroundMark x1="36074" y1="54950" x2="36074" y2="54950"/>
                        <a14:foregroundMark x1="41185" y1="58168" x2="41185" y2="58168"/>
                        <a14:foregroundMark x1="43481" y1="59158" x2="43481" y2="59158"/>
                        <a14:foregroundMark x1="52815" y1="36634" x2="52815" y2="36634"/>
                        <a14:foregroundMark x1="57630" y1="60149" x2="57630" y2="60149"/>
                        <a14:foregroundMark x1="64000" y1="62376" x2="64000" y2="62376"/>
                        <a14:foregroundMark x1="67556" y1="54950" x2="67556" y2="54950"/>
                        <a14:foregroundMark x1="72667" y1="54950" x2="72667" y2="54950"/>
                        <a14:foregroundMark x1="76889" y1="59158" x2="76889" y2="59158"/>
                        <a14:foregroundMark x1="79778" y1="58168" x2="79778" y2="58168"/>
                        <a14:foregroundMark x1="51852" y1="40842" x2="51852" y2="40842"/>
                        <a14:foregroundMark x1="91037" y1="72030" x2="91037" y2="72030"/>
                        <a14:foregroundMark x1="93556" y1="72030" x2="93556" y2="72030"/>
                      </a14:backgroundRemoval>
                    </a14:imgEffect>
                  </a14:imgLayer>
                </a14:imgProps>
              </a:ext>
              <a:ext uri="{28A0092B-C50C-407E-A947-70E740481C1C}">
                <a14:useLocalDpi xmlns:a14="http://schemas.microsoft.com/office/drawing/2010/main" val="0"/>
              </a:ext>
            </a:extLst>
          </a:blip>
          <a:stretch>
            <a:fillRect/>
          </a:stretch>
        </p:blipFill>
        <p:spPr>
          <a:xfrm>
            <a:off x="4549089" y="-66526"/>
            <a:ext cx="3093820" cy="925854"/>
          </a:xfrm>
          <a:prstGeom prst="rect">
            <a:avLst/>
          </a:prstGeom>
        </p:spPr>
      </p:pic>
      <p:sp>
        <p:nvSpPr>
          <p:cNvPr id="10" name="Rectangle: Rounded Corners 9">
            <a:extLst>
              <a:ext uri="{FF2B5EF4-FFF2-40B4-BE49-F238E27FC236}">
                <a16:creationId xmlns:a16="http://schemas.microsoft.com/office/drawing/2014/main" id="{4159259E-5AC5-4021-8656-282104AFF02F}"/>
              </a:ext>
            </a:extLst>
          </p:cNvPr>
          <p:cNvSpPr/>
          <p:nvPr/>
        </p:nvSpPr>
        <p:spPr>
          <a:xfrm>
            <a:off x="5222730" y="3009624"/>
            <a:ext cx="1162878" cy="11231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65B2F87B-EA59-497D-89E3-AADE24EC197F}"/>
              </a:ext>
            </a:extLst>
          </p:cNvPr>
          <p:cNvSpPr/>
          <p:nvPr/>
        </p:nvSpPr>
        <p:spPr>
          <a:xfrm>
            <a:off x="5222730" y="1886502"/>
            <a:ext cx="1162878" cy="112312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5997B61-B58D-4549-8BED-E4896A3AD17D}"/>
              </a:ext>
            </a:extLst>
          </p:cNvPr>
          <p:cNvSpPr txBox="1"/>
          <p:nvPr/>
        </p:nvSpPr>
        <p:spPr>
          <a:xfrm>
            <a:off x="3543016" y="4866658"/>
            <a:ext cx="5058059" cy="584775"/>
          </a:xfrm>
          <a:prstGeom prst="rect">
            <a:avLst/>
          </a:prstGeom>
          <a:noFill/>
        </p:spPr>
        <p:txBody>
          <a:bodyPr wrap="square" rtlCol="0">
            <a:spAutoFit/>
          </a:bodyPr>
          <a:lstStyle/>
          <a:p>
            <a:pPr algn="ctr"/>
            <a:r>
              <a:rPr lang="en-GB" sz="3200" dirty="0"/>
              <a:t>One and another one is ____</a:t>
            </a:r>
          </a:p>
        </p:txBody>
      </p:sp>
      <p:sp>
        <p:nvSpPr>
          <p:cNvPr id="9" name="TextBox 8">
            <a:extLst>
              <a:ext uri="{FF2B5EF4-FFF2-40B4-BE49-F238E27FC236}">
                <a16:creationId xmlns:a16="http://schemas.microsoft.com/office/drawing/2014/main" id="{A8FC27AA-2BE0-4CCC-AE69-C0B45C77D8DE}"/>
              </a:ext>
            </a:extLst>
          </p:cNvPr>
          <p:cNvSpPr txBox="1"/>
          <p:nvPr/>
        </p:nvSpPr>
        <p:spPr>
          <a:xfrm>
            <a:off x="11020425" y="1166994"/>
            <a:ext cx="1065556" cy="369332"/>
          </a:xfrm>
          <a:prstGeom prst="rect">
            <a:avLst/>
          </a:prstGeom>
          <a:solidFill>
            <a:schemeClr val="bg1"/>
          </a:solidFill>
          <a:ln>
            <a:solidFill>
              <a:schemeClr val="accent1"/>
            </a:solidFill>
          </a:ln>
        </p:spPr>
        <p:txBody>
          <a:bodyPr wrap="square" rtlCol="0">
            <a:spAutoFit/>
          </a:bodyPr>
          <a:lstStyle/>
          <a:p>
            <a:r>
              <a:rPr lang="en-GB" dirty="0"/>
              <a:t>We do</a:t>
            </a:r>
          </a:p>
        </p:txBody>
      </p:sp>
      <p:pic>
        <p:nvPicPr>
          <p:cNvPr id="13" name="Picture 12" descr="A picture containing whistle, bin&#10;&#10;Description automatically generated">
            <a:extLst>
              <a:ext uri="{FF2B5EF4-FFF2-40B4-BE49-F238E27FC236}">
                <a16:creationId xmlns:a16="http://schemas.microsoft.com/office/drawing/2014/main" id="{2E991D6D-4CC4-485E-9AF2-05E31716B1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5679" y="6378852"/>
            <a:ext cx="700639" cy="357256"/>
          </a:xfrm>
          <a:prstGeom prst="rect">
            <a:avLst/>
          </a:prstGeom>
        </p:spPr>
      </p:pic>
      <p:sp>
        <p:nvSpPr>
          <p:cNvPr id="14" name="TextBox 13">
            <a:extLst>
              <a:ext uri="{FF2B5EF4-FFF2-40B4-BE49-F238E27FC236}">
                <a16:creationId xmlns:a16="http://schemas.microsoft.com/office/drawing/2014/main" id="{43418541-D209-4770-992B-F4B371A32912}"/>
              </a:ext>
            </a:extLst>
          </p:cNvPr>
          <p:cNvSpPr txBox="1"/>
          <p:nvPr/>
        </p:nvSpPr>
        <p:spPr>
          <a:xfrm>
            <a:off x="8677275" y="4943015"/>
            <a:ext cx="3193627" cy="1169551"/>
          </a:xfrm>
          <a:prstGeom prst="rect">
            <a:avLst/>
          </a:prstGeom>
          <a:solidFill>
            <a:schemeClr val="bg1"/>
          </a:solidFill>
          <a:ln w="38100">
            <a:solidFill>
              <a:schemeClr val="accent1"/>
            </a:solidFill>
          </a:ln>
        </p:spPr>
        <p:txBody>
          <a:bodyPr wrap="square">
            <a:spAutoFit/>
          </a:bodyPr>
          <a:lstStyle/>
          <a:p>
            <a:pPr algn="ctr"/>
            <a:r>
              <a:rPr lang="en-GB" sz="1400" dirty="0"/>
              <a:t>Here the representation of 2 has been varied. Variation is an essential component of maths lessons used to deeper understanding and avoid misconceptions. </a:t>
            </a:r>
          </a:p>
        </p:txBody>
      </p:sp>
      <p:pic>
        <p:nvPicPr>
          <p:cNvPr id="15" name="Picture 4" descr="See the source image">
            <a:extLst>
              <a:ext uri="{FF2B5EF4-FFF2-40B4-BE49-F238E27FC236}">
                <a16:creationId xmlns:a16="http://schemas.microsoft.com/office/drawing/2014/main" id="{51ACAA54-F0A3-46BB-B8AF-32AB27F8A1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33560" y="3993341"/>
            <a:ext cx="681056" cy="790054"/>
          </a:xfrm>
          <a:prstGeom prst="rect">
            <a:avLst/>
          </a:prstGeom>
          <a:solidFill>
            <a:schemeClr val="bg1"/>
          </a:solidFill>
        </p:spPr>
      </p:pic>
    </p:spTree>
    <p:extLst>
      <p:ext uri="{BB962C8B-B14F-4D97-AF65-F5344CB8AC3E}">
        <p14:creationId xmlns:p14="http://schemas.microsoft.com/office/powerpoint/2010/main" val="10897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969</Words>
  <Application>Microsoft Office PowerPoint</Application>
  <PresentationFormat>Widescreen</PresentationFormat>
  <Paragraphs>106</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Jull</dc:creator>
  <cp:lastModifiedBy>Emily Jull</cp:lastModifiedBy>
  <cp:revision>1</cp:revision>
  <dcterms:created xsi:type="dcterms:W3CDTF">2021-10-18T11:50:53Z</dcterms:created>
  <dcterms:modified xsi:type="dcterms:W3CDTF">2021-10-18T12:57:25Z</dcterms:modified>
</cp:coreProperties>
</file>