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1" r:id="rId2"/>
    <p:sldId id="2562" r:id="rId3"/>
    <p:sldId id="2563" r:id="rId4"/>
    <p:sldId id="2564" r:id="rId5"/>
    <p:sldId id="2565" r:id="rId6"/>
    <p:sldId id="2580" r:id="rId7"/>
    <p:sldId id="2581" r:id="rId8"/>
    <p:sldId id="2596" r:id="rId9"/>
    <p:sldId id="2582" r:id="rId10"/>
    <p:sldId id="2584" r:id="rId11"/>
    <p:sldId id="2588" r:id="rId12"/>
    <p:sldId id="2589" r:id="rId13"/>
    <p:sldId id="2587" r:id="rId14"/>
    <p:sldId id="2590" r:id="rId15"/>
    <p:sldId id="2591" r:id="rId16"/>
    <p:sldId id="2592" r:id="rId17"/>
    <p:sldId id="2593" r:id="rId18"/>
    <p:sldId id="2594" r:id="rId19"/>
    <p:sldId id="2595" r:id="rId20"/>
    <p:sldId id="2566" r:id="rId21"/>
    <p:sldId id="25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9150E-62C3-4227-87C6-A42C2A2C12C5}" v="10" dt="2026-03-19T12:04:36.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ny Li" userId="0cd150084b457257" providerId="LiveId" clId="{049A567B-0D27-4EAF-BD8D-ECE60A8DE66E}"/>
    <pc:docChg chg="undo custSel modSld">
      <pc:chgData name="Sunny Li" userId="0cd150084b457257" providerId="LiveId" clId="{049A567B-0D27-4EAF-BD8D-ECE60A8DE66E}" dt="2026-03-19T19:12:59.552" v="851" actId="20577"/>
      <pc:docMkLst>
        <pc:docMk/>
      </pc:docMkLst>
      <pc:sldChg chg="addSp modSp mod">
        <pc:chgData name="Sunny Li" userId="0cd150084b457257" providerId="LiveId" clId="{049A567B-0D27-4EAF-BD8D-ECE60A8DE66E}" dt="2026-03-19T12:07:15.527" v="604" actId="1076"/>
        <pc:sldMkLst>
          <pc:docMk/>
          <pc:sldMk cId="2172498438" sldId="2562"/>
        </pc:sldMkLst>
        <pc:spChg chg="add mod">
          <ac:chgData name="Sunny Li" userId="0cd150084b457257" providerId="LiveId" clId="{049A567B-0D27-4EAF-BD8D-ECE60A8DE66E}" dt="2026-03-19T12:07:09.352" v="602" actId="14100"/>
          <ac:spMkLst>
            <pc:docMk/>
            <pc:sldMk cId="2172498438" sldId="2562"/>
            <ac:spMk id="2" creationId="{15027407-8556-11E1-A7FD-ADE4395C8D35}"/>
          </ac:spMkLst>
        </pc:spChg>
        <pc:spChg chg="mod">
          <ac:chgData name="Sunny Li" userId="0cd150084b457257" providerId="LiveId" clId="{049A567B-0D27-4EAF-BD8D-ECE60A8DE66E}" dt="2026-03-19T12:07:13.299" v="603" actId="1076"/>
          <ac:spMkLst>
            <pc:docMk/>
            <pc:sldMk cId="2172498438" sldId="2562"/>
            <ac:spMk id="9" creationId="{6675E3CB-A786-4CAB-84B4-AD5F46F1264C}"/>
          </ac:spMkLst>
        </pc:spChg>
        <pc:spChg chg="mod">
          <ac:chgData name="Sunny Li" userId="0cd150084b457257" providerId="LiveId" clId="{049A567B-0D27-4EAF-BD8D-ECE60A8DE66E}" dt="2026-03-19T12:07:15.527" v="604" actId="1076"/>
          <ac:spMkLst>
            <pc:docMk/>
            <pc:sldMk cId="2172498438" sldId="2562"/>
            <ac:spMk id="10" creationId="{9EA2B5CD-CC3D-435F-8E4A-4F8540A054FD}"/>
          </ac:spMkLst>
        </pc:spChg>
      </pc:sldChg>
      <pc:sldChg chg="modSp mod">
        <pc:chgData name="Sunny Li" userId="0cd150084b457257" providerId="LiveId" clId="{049A567B-0D27-4EAF-BD8D-ECE60A8DE66E}" dt="2026-03-19T12:03:34.887" v="282" actId="20577"/>
        <pc:sldMkLst>
          <pc:docMk/>
          <pc:sldMk cId="4004703310" sldId="2565"/>
        </pc:sldMkLst>
        <pc:spChg chg="mod">
          <ac:chgData name="Sunny Li" userId="0cd150084b457257" providerId="LiveId" clId="{049A567B-0D27-4EAF-BD8D-ECE60A8DE66E}" dt="2026-03-19T12:03:34.887" v="282" actId="20577"/>
          <ac:spMkLst>
            <pc:docMk/>
            <pc:sldMk cId="4004703310" sldId="2565"/>
            <ac:spMk id="17" creationId="{94C46F02-4AC1-4B0E-B6D0-A0582B35C6B3}"/>
          </ac:spMkLst>
        </pc:spChg>
      </pc:sldChg>
      <pc:sldChg chg="modSp mod">
        <pc:chgData name="Sunny Li" userId="0cd150084b457257" providerId="LiveId" clId="{049A567B-0D27-4EAF-BD8D-ECE60A8DE66E}" dt="2026-03-19T12:10:32.245" v="753" actId="207"/>
        <pc:sldMkLst>
          <pc:docMk/>
          <pc:sldMk cId="4201271220" sldId="2566"/>
        </pc:sldMkLst>
        <pc:spChg chg="mod">
          <ac:chgData name="Sunny Li" userId="0cd150084b457257" providerId="LiveId" clId="{049A567B-0D27-4EAF-BD8D-ECE60A8DE66E}" dt="2026-03-19T12:10:25.456" v="750" actId="207"/>
          <ac:spMkLst>
            <pc:docMk/>
            <pc:sldMk cId="4201271220" sldId="2566"/>
            <ac:spMk id="8" creationId="{04525B4C-1DA0-4663-942E-DCC1B23663F2}"/>
          </ac:spMkLst>
        </pc:spChg>
        <pc:spChg chg="mod">
          <ac:chgData name="Sunny Li" userId="0cd150084b457257" providerId="LiveId" clId="{049A567B-0D27-4EAF-BD8D-ECE60A8DE66E}" dt="2026-03-19T12:10:32.245" v="753" actId="207"/>
          <ac:spMkLst>
            <pc:docMk/>
            <pc:sldMk cId="4201271220" sldId="2566"/>
            <ac:spMk id="10" creationId="{DB84659F-962A-488D-B645-C52900440EA7}"/>
          </ac:spMkLst>
        </pc:spChg>
      </pc:sldChg>
      <pc:sldChg chg="modSp mod">
        <pc:chgData name="Sunny Li" userId="0cd150084b457257" providerId="LiveId" clId="{049A567B-0D27-4EAF-BD8D-ECE60A8DE66E}" dt="2026-03-19T12:04:04.672" v="284" actId="113"/>
        <pc:sldMkLst>
          <pc:docMk/>
          <pc:sldMk cId="1876815141" sldId="2580"/>
        </pc:sldMkLst>
        <pc:spChg chg="mod">
          <ac:chgData name="Sunny Li" userId="0cd150084b457257" providerId="LiveId" clId="{049A567B-0D27-4EAF-BD8D-ECE60A8DE66E}" dt="2026-03-19T12:04:04.672" v="284" actId="113"/>
          <ac:spMkLst>
            <pc:docMk/>
            <pc:sldMk cId="1876815141" sldId="2580"/>
            <ac:spMk id="19" creationId="{3F294D65-5E31-967C-0CF8-DE5B4FC27FDB}"/>
          </ac:spMkLst>
        </pc:spChg>
      </pc:sldChg>
      <pc:sldChg chg="modSp mod">
        <pc:chgData name="Sunny Li" userId="0cd150084b457257" providerId="LiveId" clId="{049A567B-0D27-4EAF-BD8D-ECE60A8DE66E}" dt="2026-03-19T12:05:55.495" v="434" actId="20577"/>
        <pc:sldMkLst>
          <pc:docMk/>
          <pc:sldMk cId="4170296856" sldId="2581"/>
        </pc:sldMkLst>
        <pc:spChg chg="mod">
          <ac:chgData name="Sunny Li" userId="0cd150084b457257" providerId="LiveId" clId="{049A567B-0D27-4EAF-BD8D-ECE60A8DE66E}" dt="2026-03-19T12:05:55.495" v="434" actId="20577"/>
          <ac:spMkLst>
            <pc:docMk/>
            <pc:sldMk cId="4170296856" sldId="2581"/>
            <ac:spMk id="17" creationId="{6A9FB868-C9B3-DF6A-81D1-A1F7A4559C4E}"/>
          </ac:spMkLst>
        </pc:spChg>
      </pc:sldChg>
      <pc:sldChg chg="modSp mod">
        <pc:chgData name="Sunny Li" userId="0cd150084b457257" providerId="LiveId" clId="{049A567B-0D27-4EAF-BD8D-ECE60A8DE66E}" dt="2026-03-19T19:12:59.552" v="851" actId="20577"/>
        <pc:sldMkLst>
          <pc:docMk/>
          <pc:sldMk cId="2288582296" sldId="2582"/>
        </pc:sldMkLst>
        <pc:spChg chg="mod">
          <ac:chgData name="Sunny Li" userId="0cd150084b457257" providerId="LiveId" clId="{049A567B-0D27-4EAF-BD8D-ECE60A8DE66E}" dt="2026-03-19T19:12:59.552" v="851" actId="20577"/>
          <ac:spMkLst>
            <pc:docMk/>
            <pc:sldMk cId="2288582296" sldId="2582"/>
            <ac:spMk id="17" creationId="{4C6F585C-2ED8-39B1-6645-9772D46350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DF261-64E0-40A3-A969-0F1C68EC8DE9}"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95C14-35BA-4DA9-9A8A-F56A4B633684}" type="slidenum">
              <a:rPr lang="en-GB" smtClean="0"/>
              <a:t>‹#›</a:t>
            </a:fld>
            <a:endParaRPr lang="en-GB"/>
          </a:p>
        </p:txBody>
      </p:sp>
    </p:spTree>
    <p:extLst>
      <p:ext uri="{BB962C8B-B14F-4D97-AF65-F5344CB8AC3E}">
        <p14:creationId xmlns:p14="http://schemas.microsoft.com/office/powerpoint/2010/main" val="3438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1</a:t>
            </a:fld>
            <a:endParaRPr lang="en-GB"/>
          </a:p>
        </p:txBody>
      </p:sp>
    </p:spTree>
    <p:extLst>
      <p:ext uri="{BB962C8B-B14F-4D97-AF65-F5344CB8AC3E}">
        <p14:creationId xmlns:p14="http://schemas.microsoft.com/office/powerpoint/2010/main" val="3453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16B6-E6C0-4500-1CA7-D41FC28E6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18B69-C69F-7529-BC50-9CFAF6B4E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F6406-FE02-7DD9-3E8E-10E7BD2C72B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9CCBB499-948D-8166-09AE-DD5D6650A67C}"/>
              </a:ext>
            </a:extLst>
          </p:cNvPr>
          <p:cNvSpPr>
            <a:spLocks noGrp="1"/>
          </p:cNvSpPr>
          <p:nvPr>
            <p:ph type="sldNum" sz="quarter" idx="5"/>
          </p:nvPr>
        </p:nvSpPr>
        <p:spPr/>
        <p:txBody>
          <a:bodyPr/>
          <a:lstStyle/>
          <a:p>
            <a:fld id="{EE232770-89AC-4071-85D0-AA4E701BF3DD}" type="slidenum">
              <a:rPr lang="en-GB" smtClean="0"/>
              <a:t>10</a:t>
            </a:fld>
            <a:endParaRPr lang="en-GB"/>
          </a:p>
        </p:txBody>
      </p:sp>
    </p:spTree>
    <p:extLst>
      <p:ext uri="{BB962C8B-B14F-4D97-AF65-F5344CB8AC3E}">
        <p14:creationId xmlns:p14="http://schemas.microsoft.com/office/powerpoint/2010/main" val="312194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07981-E1B1-D621-B09C-7EF741ADE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FCDDD-394F-A72A-B04D-6A8665DAE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E81E5-5D4C-E861-57E6-1639E4712458}"/>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A283483D-2729-B3F5-3308-4A4412F3B180}"/>
              </a:ext>
            </a:extLst>
          </p:cNvPr>
          <p:cNvSpPr>
            <a:spLocks noGrp="1"/>
          </p:cNvSpPr>
          <p:nvPr>
            <p:ph type="sldNum" sz="quarter" idx="5"/>
          </p:nvPr>
        </p:nvSpPr>
        <p:spPr/>
        <p:txBody>
          <a:bodyPr/>
          <a:lstStyle/>
          <a:p>
            <a:fld id="{EE232770-89AC-4071-85D0-AA4E701BF3DD}" type="slidenum">
              <a:rPr lang="en-GB" smtClean="0"/>
              <a:t>11</a:t>
            </a:fld>
            <a:endParaRPr lang="en-GB"/>
          </a:p>
        </p:txBody>
      </p:sp>
    </p:spTree>
    <p:extLst>
      <p:ext uri="{BB962C8B-B14F-4D97-AF65-F5344CB8AC3E}">
        <p14:creationId xmlns:p14="http://schemas.microsoft.com/office/powerpoint/2010/main" val="166947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C4EA-8D3E-55F6-97CE-36E7AEF16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A7FB8-DE2B-EC1E-EC4B-FB9F710DB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0832F-24F3-7CE9-D0D2-E7381B5A247F}"/>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CC42B59C-C310-D3E7-92D2-81C25679F4E7}"/>
              </a:ext>
            </a:extLst>
          </p:cNvPr>
          <p:cNvSpPr>
            <a:spLocks noGrp="1"/>
          </p:cNvSpPr>
          <p:nvPr>
            <p:ph type="sldNum" sz="quarter" idx="5"/>
          </p:nvPr>
        </p:nvSpPr>
        <p:spPr/>
        <p:txBody>
          <a:bodyPr/>
          <a:lstStyle/>
          <a:p>
            <a:fld id="{EE232770-89AC-4071-85D0-AA4E701BF3DD}" type="slidenum">
              <a:rPr lang="en-GB" smtClean="0"/>
              <a:t>12</a:t>
            </a:fld>
            <a:endParaRPr lang="en-GB"/>
          </a:p>
        </p:txBody>
      </p:sp>
    </p:spTree>
    <p:extLst>
      <p:ext uri="{BB962C8B-B14F-4D97-AF65-F5344CB8AC3E}">
        <p14:creationId xmlns:p14="http://schemas.microsoft.com/office/powerpoint/2010/main" val="420164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85E59-6529-344B-7B3A-EBA01765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E686C-2DBF-924F-6B3F-6A22D342D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E93CF-C582-11B1-B44F-3E6F7AF31E8E}"/>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CA2D211B-B6C8-0E61-8F0D-70418AE8332D}"/>
              </a:ext>
            </a:extLst>
          </p:cNvPr>
          <p:cNvSpPr>
            <a:spLocks noGrp="1"/>
          </p:cNvSpPr>
          <p:nvPr>
            <p:ph type="sldNum" sz="quarter" idx="5"/>
          </p:nvPr>
        </p:nvSpPr>
        <p:spPr/>
        <p:txBody>
          <a:bodyPr/>
          <a:lstStyle/>
          <a:p>
            <a:fld id="{EE232770-89AC-4071-85D0-AA4E701BF3DD}" type="slidenum">
              <a:rPr lang="en-GB" smtClean="0"/>
              <a:t>13</a:t>
            </a:fld>
            <a:endParaRPr lang="en-GB"/>
          </a:p>
        </p:txBody>
      </p:sp>
    </p:spTree>
    <p:extLst>
      <p:ext uri="{BB962C8B-B14F-4D97-AF65-F5344CB8AC3E}">
        <p14:creationId xmlns:p14="http://schemas.microsoft.com/office/powerpoint/2010/main" val="69655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7213-028F-175B-32A0-CCBB610A8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087E0-1161-053B-626A-608AFA436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0C6BA-5C82-D671-D51B-BBE4F4493D1F}"/>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8E4CD510-DFAD-74BD-5497-A3B30039D36C}"/>
              </a:ext>
            </a:extLst>
          </p:cNvPr>
          <p:cNvSpPr>
            <a:spLocks noGrp="1"/>
          </p:cNvSpPr>
          <p:nvPr>
            <p:ph type="sldNum" sz="quarter" idx="5"/>
          </p:nvPr>
        </p:nvSpPr>
        <p:spPr/>
        <p:txBody>
          <a:bodyPr/>
          <a:lstStyle/>
          <a:p>
            <a:fld id="{EE232770-89AC-4071-85D0-AA4E701BF3DD}" type="slidenum">
              <a:rPr lang="en-GB" smtClean="0"/>
              <a:t>14</a:t>
            </a:fld>
            <a:endParaRPr lang="en-GB"/>
          </a:p>
        </p:txBody>
      </p:sp>
    </p:spTree>
    <p:extLst>
      <p:ext uri="{BB962C8B-B14F-4D97-AF65-F5344CB8AC3E}">
        <p14:creationId xmlns:p14="http://schemas.microsoft.com/office/powerpoint/2010/main" val="77487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CB3D-2A61-92C2-984E-F51A13B03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00F86-2B41-E039-5ED4-D364C75EF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0C265-929A-1516-7C08-8576F9FF5BC0}"/>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7C11C830-DF69-30B8-E5C4-B38D6DD12E7D}"/>
              </a:ext>
            </a:extLst>
          </p:cNvPr>
          <p:cNvSpPr>
            <a:spLocks noGrp="1"/>
          </p:cNvSpPr>
          <p:nvPr>
            <p:ph type="sldNum" sz="quarter" idx="5"/>
          </p:nvPr>
        </p:nvSpPr>
        <p:spPr/>
        <p:txBody>
          <a:bodyPr/>
          <a:lstStyle/>
          <a:p>
            <a:fld id="{EE232770-89AC-4071-85D0-AA4E701BF3DD}" type="slidenum">
              <a:rPr lang="en-GB" smtClean="0"/>
              <a:t>15</a:t>
            </a:fld>
            <a:endParaRPr lang="en-GB"/>
          </a:p>
        </p:txBody>
      </p:sp>
    </p:spTree>
    <p:extLst>
      <p:ext uri="{BB962C8B-B14F-4D97-AF65-F5344CB8AC3E}">
        <p14:creationId xmlns:p14="http://schemas.microsoft.com/office/powerpoint/2010/main" val="2291144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CDA66-A5D1-617D-9042-D9ADC67CF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3D297-75D1-C96C-83D2-881B44586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0427B-6F63-45FC-516D-C696686E004D}"/>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70B44AA2-1940-23BF-D8B9-F9000E9C95AF}"/>
              </a:ext>
            </a:extLst>
          </p:cNvPr>
          <p:cNvSpPr>
            <a:spLocks noGrp="1"/>
          </p:cNvSpPr>
          <p:nvPr>
            <p:ph type="sldNum" sz="quarter" idx="5"/>
          </p:nvPr>
        </p:nvSpPr>
        <p:spPr/>
        <p:txBody>
          <a:bodyPr/>
          <a:lstStyle/>
          <a:p>
            <a:fld id="{EE232770-89AC-4071-85D0-AA4E701BF3DD}" type="slidenum">
              <a:rPr lang="en-GB" smtClean="0"/>
              <a:t>16</a:t>
            </a:fld>
            <a:endParaRPr lang="en-GB"/>
          </a:p>
        </p:txBody>
      </p:sp>
    </p:spTree>
    <p:extLst>
      <p:ext uri="{BB962C8B-B14F-4D97-AF65-F5344CB8AC3E}">
        <p14:creationId xmlns:p14="http://schemas.microsoft.com/office/powerpoint/2010/main" val="342557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B384-6F8C-2F3B-0E89-DA3E576CE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43EB1-64ED-D810-B703-24562533D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92934-4D89-48C4-4B33-5DEDA15AEC2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EF575DA-1B92-833D-A1B8-C103B1448978}"/>
              </a:ext>
            </a:extLst>
          </p:cNvPr>
          <p:cNvSpPr>
            <a:spLocks noGrp="1"/>
          </p:cNvSpPr>
          <p:nvPr>
            <p:ph type="sldNum" sz="quarter" idx="5"/>
          </p:nvPr>
        </p:nvSpPr>
        <p:spPr/>
        <p:txBody>
          <a:bodyPr/>
          <a:lstStyle/>
          <a:p>
            <a:fld id="{EE232770-89AC-4071-85D0-AA4E701BF3DD}" type="slidenum">
              <a:rPr lang="en-GB" smtClean="0"/>
              <a:t>17</a:t>
            </a:fld>
            <a:endParaRPr lang="en-GB"/>
          </a:p>
        </p:txBody>
      </p:sp>
    </p:spTree>
    <p:extLst>
      <p:ext uri="{BB962C8B-B14F-4D97-AF65-F5344CB8AC3E}">
        <p14:creationId xmlns:p14="http://schemas.microsoft.com/office/powerpoint/2010/main" val="125248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63A2-E822-2E12-A669-3C420AF66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4BB63-5FC9-8827-8C53-271B9F8F4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BAF78-862D-5B53-5673-C4E88DC75DF6}"/>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F3538D5D-A59E-64E8-EB9E-3E35B7760D86}"/>
              </a:ext>
            </a:extLst>
          </p:cNvPr>
          <p:cNvSpPr>
            <a:spLocks noGrp="1"/>
          </p:cNvSpPr>
          <p:nvPr>
            <p:ph type="sldNum" sz="quarter" idx="5"/>
          </p:nvPr>
        </p:nvSpPr>
        <p:spPr/>
        <p:txBody>
          <a:bodyPr/>
          <a:lstStyle/>
          <a:p>
            <a:fld id="{EE232770-89AC-4071-85D0-AA4E701BF3DD}" type="slidenum">
              <a:rPr lang="en-GB" smtClean="0"/>
              <a:t>18</a:t>
            </a:fld>
            <a:endParaRPr lang="en-GB"/>
          </a:p>
        </p:txBody>
      </p:sp>
    </p:spTree>
    <p:extLst>
      <p:ext uri="{BB962C8B-B14F-4D97-AF65-F5344CB8AC3E}">
        <p14:creationId xmlns:p14="http://schemas.microsoft.com/office/powerpoint/2010/main" val="3283179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16923-6FA1-64C8-8D3B-FE09E48BF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18145-9F96-6774-735C-4E55432A1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DA3F4-4450-AFDA-6D4E-F1E071CAA3A6}"/>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C7F3956-C36F-2EC3-76CC-39A40694213B}"/>
              </a:ext>
            </a:extLst>
          </p:cNvPr>
          <p:cNvSpPr>
            <a:spLocks noGrp="1"/>
          </p:cNvSpPr>
          <p:nvPr>
            <p:ph type="sldNum" sz="quarter" idx="5"/>
          </p:nvPr>
        </p:nvSpPr>
        <p:spPr/>
        <p:txBody>
          <a:bodyPr/>
          <a:lstStyle/>
          <a:p>
            <a:fld id="{EE232770-89AC-4071-85D0-AA4E701BF3DD}" type="slidenum">
              <a:rPr lang="en-GB" smtClean="0"/>
              <a:t>19</a:t>
            </a:fld>
            <a:endParaRPr lang="en-GB"/>
          </a:p>
        </p:txBody>
      </p:sp>
    </p:spTree>
    <p:extLst>
      <p:ext uri="{BB962C8B-B14F-4D97-AF65-F5344CB8AC3E}">
        <p14:creationId xmlns:p14="http://schemas.microsoft.com/office/powerpoint/2010/main" val="203742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Overview of the Hong Kong BNO Settlement Route
 Common Application Pitfalls and Mistakes
 Legal and Administrative Challenges
 Practical Guidance for Successful Applications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2</a:t>
            </a:fld>
            <a:endParaRPr lang="en-GB"/>
          </a:p>
        </p:txBody>
      </p:sp>
    </p:spTree>
    <p:extLst>
      <p:ext uri="{BB962C8B-B14F-4D97-AF65-F5344CB8AC3E}">
        <p14:creationId xmlns:p14="http://schemas.microsoft.com/office/powerpoint/2010/main" val="326849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application process involves online submission of documents and fees, biometric appointments, medical surcharge payments, and final decision notifications. Typical durations range from 3 to 6 months but may extend due to high volumes or incomplete documentation. This stage-wise process includes initial eligibility checks, in-depth background verification, and final visa grant, with appeals available for rejections. Data from UK Home Office shows an 85% approval rate for first-time applicants meeting criteria.</a:t>
            </a:r>
          </a:p>
        </p:txBody>
      </p:sp>
      <p:sp>
        <p:nvSpPr>
          <p:cNvPr id="4" name="Slide Number Placeholder 3"/>
          <p:cNvSpPr>
            <a:spLocks noGrp="1"/>
          </p:cNvSpPr>
          <p:nvPr>
            <p:ph type="sldNum" sz="quarter" idx="5"/>
          </p:nvPr>
        </p:nvSpPr>
        <p:spPr/>
        <p:txBody>
          <a:bodyPr/>
          <a:lstStyle/>
          <a:p>
            <a:fld id="{EE232770-89AC-4071-85D0-AA4E701BF3DD}" type="slidenum">
              <a:rPr lang="en-GB" smtClean="0"/>
              <a:t>20</a:t>
            </a:fld>
            <a:endParaRPr lang="en-GB"/>
          </a:p>
        </p:txBody>
      </p:sp>
    </p:spTree>
    <p:extLst>
      <p:ext uri="{BB962C8B-B14F-4D97-AF65-F5344CB8AC3E}">
        <p14:creationId xmlns:p14="http://schemas.microsoft.com/office/powerpoint/2010/main" val="386467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Frequent monitoring of official UK government portals and subscribing to reputable immigration newsletters ensures applicants stay informed of any policy or procedural updates. Prompt adaptation to changes prevents surprises that could derail applications. Given the dynamic nature of immigration laws, proactive information gathering is crucial for success.</a:t>
            </a:r>
          </a:p>
        </p:txBody>
      </p:sp>
      <p:sp>
        <p:nvSpPr>
          <p:cNvPr id="4" name="Slide Number Placeholder 3"/>
          <p:cNvSpPr>
            <a:spLocks noGrp="1"/>
          </p:cNvSpPr>
          <p:nvPr>
            <p:ph type="sldNum" sz="quarter" idx="5"/>
          </p:nvPr>
        </p:nvSpPr>
        <p:spPr/>
        <p:txBody>
          <a:bodyPr/>
          <a:lstStyle/>
          <a:p>
            <a:fld id="{EE232770-89AC-4071-85D0-AA4E701BF3DD}" type="slidenum">
              <a:rPr lang="en-GB" smtClean="0"/>
              <a:t>21</a:t>
            </a:fld>
            <a:endParaRPr lang="en-GB"/>
          </a:p>
        </p:txBody>
      </p:sp>
    </p:spTree>
    <p:extLst>
      <p:ext uri="{BB962C8B-B14F-4D97-AF65-F5344CB8AC3E}">
        <p14:creationId xmlns:p14="http://schemas.microsoft.com/office/powerpoint/2010/main" val="32119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Background and Purpose of the BNO Route, Eligibility Criteria for Applicants, Key Stages in the Application Process</a:t>
            </a:r>
          </a:p>
        </p:txBody>
      </p:sp>
      <p:sp>
        <p:nvSpPr>
          <p:cNvPr id="4" name="Slide Number Placeholder 3"/>
          <p:cNvSpPr>
            <a:spLocks noGrp="1"/>
          </p:cNvSpPr>
          <p:nvPr>
            <p:ph type="sldNum" sz="quarter" idx="5"/>
          </p:nvPr>
        </p:nvSpPr>
        <p:spPr/>
        <p:txBody>
          <a:bodyPr/>
          <a:lstStyle/>
          <a:p>
            <a:fld id="{EE232770-89AC-4071-85D0-AA4E701BF3DD}" type="slidenum">
              <a:rPr lang="en-GB" smtClean="0"/>
              <a:t>3</a:t>
            </a:fld>
            <a:endParaRPr lang="en-GB"/>
          </a:p>
        </p:txBody>
      </p:sp>
    </p:spTree>
    <p:extLst>
      <p:ext uri="{BB962C8B-B14F-4D97-AF65-F5344CB8AC3E}">
        <p14:creationId xmlns:p14="http://schemas.microsoft.com/office/powerpoint/2010/main" val="377486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British National (Overseas) or BNO route was introduced by the UK government in response to political changes in Hong Kong, offering a pathway for eligible Hong Kong residents with BNO status to settle in the UK. The scheme aims to provide security and new opportunities for individuals facing uncertainties under the Hong Kong National Security Law. As of late 2023, over 150,000 BNO visas have been issued, reflecting the program’s significant impact on migration patterns.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4</a:t>
            </a:fld>
            <a:endParaRPr lang="en-GB"/>
          </a:p>
        </p:txBody>
      </p:sp>
    </p:spTree>
    <p:extLst>
      <p:ext uri="{BB962C8B-B14F-4D97-AF65-F5344CB8AC3E}">
        <p14:creationId xmlns:p14="http://schemas.microsoft.com/office/powerpoint/2010/main" val="61106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5</a:t>
            </a:fld>
            <a:endParaRPr lang="en-GB"/>
          </a:p>
        </p:txBody>
      </p:sp>
    </p:spTree>
    <p:extLst>
      <p:ext uri="{BB962C8B-B14F-4D97-AF65-F5344CB8AC3E}">
        <p14:creationId xmlns:p14="http://schemas.microsoft.com/office/powerpoint/2010/main" val="215318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495C-FE56-0E83-13A9-A47CC56BD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E4E4A-E756-E188-213A-1FC8544E9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88D26-8AB8-6F3B-290E-6BCF8C918CBB}"/>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8A1C4295-10E5-CC06-49FA-4743316F8D26}"/>
              </a:ext>
            </a:extLst>
          </p:cNvPr>
          <p:cNvSpPr>
            <a:spLocks noGrp="1"/>
          </p:cNvSpPr>
          <p:nvPr>
            <p:ph type="sldNum" sz="quarter" idx="5"/>
          </p:nvPr>
        </p:nvSpPr>
        <p:spPr/>
        <p:txBody>
          <a:bodyPr/>
          <a:lstStyle/>
          <a:p>
            <a:fld id="{EE232770-89AC-4071-85D0-AA4E701BF3DD}" type="slidenum">
              <a:rPr lang="en-GB" smtClean="0"/>
              <a:t>6</a:t>
            </a:fld>
            <a:endParaRPr lang="en-GB"/>
          </a:p>
        </p:txBody>
      </p:sp>
    </p:spTree>
    <p:extLst>
      <p:ext uri="{BB962C8B-B14F-4D97-AF65-F5344CB8AC3E}">
        <p14:creationId xmlns:p14="http://schemas.microsoft.com/office/powerpoint/2010/main" val="137506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0FFFE-2F35-5AEF-7683-F022540F7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2A4A9-C500-F270-E649-C6E05B653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D75C4-1D9A-464A-1110-680D1E2B4D9B}"/>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46EDE0A4-4688-99F8-F0BE-FCA9A8FE36E6}"/>
              </a:ext>
            </a:extLst>
          </p:cNvPr>
          <p:cNvSpPr>
            <a:spLocks noGrp="1"/>
          </p:cNvSpPr>
          <p:nvPr>
            <p:ph type="sldNum" sz="quarter" idx="5"/>
          </p:nvPr>
        </p:nvSpPr>
        <p:spPr/>
        <p:txBody>
          <a:bodyPr/>
          <a:lstStyle/>
          <a:p>
            <a:fld id="{EE232770-89AC-4071-85D0-AA4E701BF3DD}" type="slidenum">
              <a:rPr lang="en-GB" smtClean="0"/>
              <a:t>7</a:t>
            </a:fld>
            <a:endParaRPr lang="en-GB"/>
          </a:p>
        </p:txBody>
      </p:sp>
    </p:spTree>
    <p:extLst>
      <p:ext uri="{BB962C8B-B14F-4D97-AF65-F5344CB8AC3E}">
        <p14:creationId xmlns:p14="http://schemas.microsoft.com/office/powerpoint/2010/main" val="400905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9DD2-42B5-1054-75D5-6A7B4C943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17501-4E51-A471-01F6-1A4369A77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C4A62-E33D-248E-F202-537D389BC8BC}"/>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B05826D-4598-86DD-AF48-6E97EB42112A}"/>
              </a:ext>
            </a:extLst>
          </p:cNvPr>
          <p:cNvSpPr>
            <a:spLocks noGrp="1"/>
          </p:cNvSpPr>
          <p:nvPr>
            <p:ph type="sldNum" sz="quarter" idx="5"/>
          </p:nvPr>
        </p:nvSpPr>
        <p:spPr/>
        <p:txBody>
          <a:bodyPr/>
          <a:lstStyle/>
          <a:p>
            <a:fld id="{EE232770-89AC-4071-85D0-AA4E701BF3DD}" type="slidenum">
              <a:rPr lang="en-GB" smtClean="0"/>
              <a:t>8</a:t>
            </a:fld>
            <a:endParaRPr lang="en-GB"/>
          </a:p>
        </p:txBody>
      </p:sp>
    </p:spTree>
    <p:extLst>
      <p:ext uri="{BB962C8B-B14F-4D97-AF65-F5344CB8AC3E}">
        <p14:creationId xmlns:p14="http://schemas.microsoft.com/office/powerpoint/2010/main" val="116993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8CC5-2D0B-0448-4ACC-E1109731A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B0DCA-8178-3BF4-8C17-C8C3A3854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95B64-E4C6-38A6-53B7-09D5AAE01E1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018551B6-C1EE-F69E-783D-31F2CA05489D}"/>
              </a:ext>
            </a:extLst>
          </p:cNvPr>
          <p:cNvSpPr>
            <a:spLocks noGrp="1"/>
          </p:cNvSpPr>
          <p:nvPr>
            <p:ph type="sldNum" sz="quarter" idx="5"/>
          </p:nvPr>
        </p:nvSpPr>
        <p:spPr/>
        <p:txBody>
          <a:bodyPr/>
          <a:lstStyle/>
          <a:p>
            <a:fld id="{EE232770-89AC-4071-85D0-AA4E701BF3DD}" type="slidenum">
              <a:rPr lang="en-GB" smtClean="0"/>
              <a:t>9</a:t>
            </a:fld>
            <a:endParaRPr lang="en-GB"/>
          </a:p>
        </p:txBody>
      </p:sp>
    </p:spTree>
    <p:extLst>
      <p:ext uri="{BB962C8B-B14F-4D97-AF65-F5344CB8AC3E}">
        <p14:creationId xmlns:p14="http://schemas.microsoft.com/office/powerpoint/2010/main" val="3005842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2999" y="5172773"/>
            <a:ext cx="9906001" cy="770827"/>
          </a:xfrm>
        </p:spPr>
        <p:txBody>
          <a:bodyPr vert="horz" lIns="91440" tIns="45720" rIns="91440" bIns="45720" rtlCol="0" anchor="t">
            <a:normAutofit/>
          </a:bodyPr>
          <a:lstStyle>
            <a:lvl1pPr>
              <a:defRPr lang="en-US" sz="5400" dirty="0">
                <a:latin typeface="+mj-lt"/>
                <a:cs typeface="Mongolian Baiti" panose="03000500000000000000" pitchFamily="66" charset="0"/>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2999" y="4600446"/>
            <a:ext cx="9906001" cy="398304"/>
          </a:xfrm>
        </p:spPr>
        <p:txBody>
          <a:bodyPr vert="horz" lIns="91440" tIns="45720" rIns="91440" bIns="45720" rtlCol="0" anchor="b">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143001" y="685800"/>
            <a:ext cx="9906000" cy="3716559"/>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sz="1000"/>
            </a:lvl1pPr>
          </a:lstStyle>
          <a:p>
            <a:endParaRPr lang="en-US" sz="1000"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lvl1pPr>
              <a:defRPr sz="1000"/>
            </a:lvl1pPr>
          </a:lstStyle>
          <a:p>
            <a:fld id="{2953A48D-8978-4B7F-8BA5-7DDC44F9988C}" type="datetime1">
              <a:rPr lang="en-US" smtClean="0"/>
              <a:t>3/19/2026</a:t>
            </a:fld>
            <a:endParaRPr lang="en-US" sz="1000"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sz="1000"/>
            </a:lvl1pPr>
          </a:lstStyle>
          <a:p>
            <a:fld id="{AEAA3239-9EA4-4A65-A281-97F994456D9F}" type="slidenum">
              <a:rPr lang="en-US" smtClean="0"/>
              <a:pPr/>
              <a:t>‹#›</a:t>
            </a:fld>
            <a:endParaRPr lang="en-US" sz="1000" dirty="0"/>
          </a:p>
        </p:txBody>
      </p:sp>
      <p:cxnSp>
        <p:nvCxnSpPr>
          <p:cNvPr id="4" name="Straight Connector 3">
            <a:extLst>
              <a:ext uri="{FF2B5EF4-FFF2-40B4-BE49-F238E27FC236}">
                <a16:creationId xmlns:a16="http://schemas.microsoft.com/office/drawing/2014/main" id="{B2008A96-F52F-AB95-8185-940BB21AA1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68933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b">
            <a:normAutofit/>
          </a:bodyPr>
          <a:lstStyle>
            <a:lvl1pPr>
              <a:defRPr lang="en-US" sz="7400" dirty="0">
                <a:solidFill>
                  <a:schemeClr val="accent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F4D7CA4D-0419-44B1-A572-E2F0F89C5403}"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63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ctr">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3E86A8F3-65F3-4EB9-869C-76CEE4BDD77C}"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705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143000" y="685800"/>
            <a:ext cx="4343400" cy="5257800"/>
          </a:xfrm>
        </p:spPr>
        <p:txBody>
          <a:bodyPr anchor="ctr">
            <a:normAutofit/>
          </a:bodyPr>
          <a:lstStyle>
            <a:lvl1pPr>
              <a:defRPr sz="36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685801"/>
            <a:ext cx="4953000" cy="5257800"/>
          </a:xfrm>
        </p:spPr>
        <p:txBody>
          <a:bodyPr anchor="ctr">
            <a:normAutofit/>
          </a:bodyPr>
          <a:lstStyle>
            <a:lvl1pPr marL="457200" indent="-457200">
              <a:buClr>
                <a:schemeClr val="accent1"/>
              </a:buClr>
              <a:buFont typeface="+mj-lt"/>
              <a:buAutoNum type="arabicPeriod"/>
              <a:defRPr sz="1800"/>
            </a:lvl1pPr>
            <a:lvl2pPr marL="685800" indent="-4572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marL="1257300" indent="-342900">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1" y="6400800"/>
            <a:ext cx="990599" cy="457200"/>
          </a:xfrm>
        </p:spPr>
        <p:txBody>
          <a:bodyPr/>
          <a:lstStyle/>
          <a:p>
            <a:fld id="{8B41A39F-C131-47B8-AEC1-526A80C18BBA}" type="datetime1">
              <a:rPr lang="en-US" smtClean="0"/>
              <a:t>3/19/2026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CEEAC3E4-34A4-BAF1-4CEC-F3578B7F260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29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132492" y="685800"/>
            <a:ext cx="5916508" cy="1705362"/>
          </a:xfrm>
        </p:spPr>
        <p:txBody>
          <a:bodyPr anchor="b">
            <a:normAutofit/>
          </a:bodyPr>
          <a:lstStyle>
            <a:lvl1pPr>
              <a:defRPr sz="3600"/>
            </a:lvl1pPr>
          </a:lstStyle>
          <a:p>
            <a:r>
              <a:rPr lang="en-US" dirty="0"/>
              <a:t>Click to edit Master title style</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1143000" y="685800"/>
            <a:ext cx="327747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32493" y="2574043"/>
            <a:ext cx="5916507" cy="3369557"/>
          </a:xfrm>
        </p:spPr>
        <p:txBody>
          <a:bodyPr>
            <a:normAutofit/>
          </a:bodyPr>
          <a:lstStyle>
            <a:lvl1pPr marL="457200" indent="-457200">
              <a:buClr>
                <a:schemeClr val="accent1"/>
              </a:buClr>
              <a:buFont typeface="+mj-lt"/>
              <a:buAutoNum type="arabicPeriod"/>
              <a:defRPr sz="1800"/>
            </a:lvl1pPr>
            <a:lvl2pPr marL="571500" indent="-3429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0" y="6400800"/>
            <a:ext cx="990600" cy="457200"/>
          </a:xfrm>
        </p:spPr>
        <p:txBody>
          <a:bodyPr/>
          <a:lstStyle/>
          <a:p>
            <a:fld id="{A877CDC7-E2DA-405F-BDB4-4ED43CAA16E6}" type="datetime1">
              <a:rPr lang="en-US" smtClean="0"/>
              <a:t>3/19/2026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8522FD4-D873-5880-85CA-81907402906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760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95FE81-352A-04EE-D805-C0A4E238235A}"/>
              </a:ext>
            </a:extLst>
          </p:cNvPr>
          <p:cNvSpPr>
            <a:spLocks noGrp="1"/>
          </p:cNvSpPr>
          <p:nvPr>
            <p:ph type="title"/>
          </p:nvPr>
        </p:nvSpPr>
        <p:spPr>
          <a:xfrm>
            <a:off x="1143001" y="2438397"/>
            <a:ext cx="6623435" cy="1156423"/>
          </a:xfrm>
        </p:spPr>
        <p:txBody>
          <a:bodyPr anchor="b"/>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25ECE14C-6B0B-4298-B34D-766A34529CDF}"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8EE849E-3DB2-6D09-829E-63D97DAF47A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53380E56-1E9F-BBE4-3737-14FD20DDE33F}"/>
              </a:ext>
            </a:extLst>
          </p:cNvPr>
          <p:cNvSpPr>
            <a:spLocks noGrp="1"/>
          </p:cNvSpPr>
          <p:nvPr>
            <p:ph sz="quarter" idx="14"/>
          </p:nvPr>
        </p:nvSpPr>
        <p:spPr>
          <a:xfrm>
            <a:off x="1143000" y="3777702"/>
            <a:ext cx="4659735" cy="1632498"/>
          </a:xfrm>
        </p:spPr>
        <p:txBody>
          <a:bodyPr/>
          <a:lstStyle>
            <a:lvl1pPr>
              <a:spcBef>
                <a:spcPts val="0"/>
              </a:spcBef>
              <a:buNone/>
              <a:defRPr/>
            </a:lvl1pPr>
            <a:lvl2pPr>
              <a:spcBef>
                <a:spcPts val="0"/>
              </a:spcBef>
              <a:buNone/>
              <a:defRPr/>
            </a:lvl2pPr>
            <a:lvl3pPr>
              <a:spcBef>
                <a:spcPts val="0"/>
              </a:spcBef>
              <a:buNone/>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6882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3506558" cy="345689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02777" y="685800"/>
            <a:ext cx="4956175" cy="346121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D76CF820-C7DB-421D-8FD6-C430A9B1C2AC}"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F077C1-74FA-7247-9C7C-6A14D1FE584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04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62471" y="2102780"/>
            <a:ext cx="3923455" cy="3840819"/>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797941" y="685800"/>
            <a:ext cx="5251059"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F0E63EA5-332D-4604-BD2D-34B00B234EDE}"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0DACAA-0808-2D60-12F2-52C968353E1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71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1" y="702859"/>
            <a:ext cx="3048000" cy="5219330"/>
          </a:xfrm>
        </p:spPr>
        <p:txBody>
          <a:bodyPr anchor="b">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28417" y="724270"/>
            <a:ext cx="6120583" cy="521933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05145CA3-1D95-48B1-8239-73BFDAEAE6AF}"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103579D9-BC9D-2B0D-42FA-B8F3791ECB8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61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707549"/>
            <a:ext cx="2590800" cy="5236051"/>
          </a:xfrm>
        </p:spPr>
        <p:txBody>
          <a:bodyPr anchor="b">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45817" y="708184"/>
            <a:ext cx="6603184" cy="523541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1B80F9BF-B0F8-4A9E-9210-E35AD48EB15E}"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92C2954-C801-2F12-6B41-2D0F2CDE902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420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31931" y="719137"/>
            <a:ext cx="2717068" cy="1858941"/>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1143000"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6957"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48450" y="6400800"/>
            <a:ext cx="995575" cy="457200"/>
          </a:xfrm>
        </p:spPr>
        <p:txBody>
          <a:bodyPr/>
          <a:lstStyle>
            <a:lvl1pPr>
              <a:defRPr>
                <a:solidFill>
                  <a:schemeClr val="tx1"/>
                </a:solidFill>
                <a:effectLst/>
              </a:defRPr>
            </a:lvl1pPr>
          </a:lstStyle>
          <a:p>
            <a:fld id="{7030F05D-1D3B-4C2E-9FFA-DE29ED956270}"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4025" y="6400800"/>
            <a:ext cx="995575"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1AC5C24-4394-5215-8F84-119942C28BC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68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142999" y="1905008"/>
            <a:ext cx="9906001" cy="403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676A767-B18A-4D25-AB71-95C362FFA6CA}"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1E99ED41-DFA2-8D2F-7F31-B856DB6B81A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51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1"/>
            <a:ext cx="2717067" cy="1892277"/>
          </a:xfrm>
        </p:spPr>
        <p:txBody>
          <a:bodyPr anchor="t"/>
          <a:lstStyle/>
          <a:p>
            <a:r>
              <a:rPr lang="en-US" dirty="0"/>
              <a:t>Click to edit Master title style</a:t>
            </a:r>
          </a:p>
        </p:txBody>
      </p:sp>
      <p:sp>
        <p:nvSpPr>
          <p:cNvPr id="11" name="Content Placeholder 7">
            <a:extLst>
              <a:ext uri="{FF2B5EF4-FFF2-40B4-BE49-F238E27FC236}">
                <a16:creationId xmlns:a16="http://schemas.microsoft.com/office/drawing/2014/main" id="{B3FABB3D-30D3-4F01-12AE-0D7193700279}"/>
              </a:ext>
            </a:extLst>
          </p:cNvPr>
          <p:cNvSpPr>
            <a:spLocks noGrp="1"/>
          </p:cNvSpPr>
          <p:nvPr>
            <p:ph sz="quarter" idx="16"/>
          </p:nvPr>
        </p:nvSpPr>
        <p:spPr>
          <a:xfrm>
            <a:off x="1143000"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9">
            <a:extLst>
              <a:ext uri="{FF2B5EF4-FFF2-40B4-BE49-F238E27FC236}">
                <a16:creationId xmlns:a16="http://schemas.microsoft.com/office/drawing/2014/main" id="{DF247FF5-7041-6BAC-2B24-D38B5823FDD0}"/>
              </a:ext>
            </a:extLst>
          </p:cNvPr>
          <p:cNvSpPr>
            <a:spLocks noGrp="1"/>
          </p:cNvSpPr>
          <p:nvPr>
            <p:ph type="pic" sz="quarter" idx="15" hasCustomPrompt="1"/>
          </p:nvPr>
        </p:nvSpPr>
        <p:spPr>
          <a:xfrm>
            <a:off x="4572085"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399" y="6400800"/>
            <a:ext cx="990600" cy="457200"/>
          </a:xfrm>
        </p:spPr>
        <p:txBody>
          <a:bodyPr/>
          <a:lstStyle>
            <a:lvl1pPr>
              <a:defRPr>
                <a:solidFill>
                  <a:schemeClr val="tx1"/>
                </a:solidFill>
                <a:effectLst/>
              </a:defRPr>
            </a:lvl1pPr>
          </a:lstStyle>
          <a:p>
            <a:fld id="{1B2FE6D2-B81D-4429-A41B-DCED2913EA16}"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22B7EA7-2EEF-FFC6-041D-2A5C4363724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185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7762" y="4495800"/>
            <a:ext cx="3209368" cy="1447800"/>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799"/>
            <a:ext cx="9901238" cy="359504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572087" y="4495800"/>
            <a:ext cx="6476914" cy="1430536"/>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A986E4C-26E7-40BC-8DDD-DE3A2F7C8B9D}"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9A47364-66B2-3B4D-6600-100245734C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831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17489" y="685799"/>
            <a:ext cx="3620525" cy="927545"/>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417617"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36428" y="6400800"/>
            <a:ext cx="1001586" cy="457200"/>
          </a:xfrm>
        </p:spPr>
        <p:txBody>
          <a:bodyPr/>
          <a:lstStyle/>
          <a:p>
            <a:fld id="{F14D5DAB-1E00-43FC-9445-DAAD2ACAC73A}" type="datetime1">
              <a:rPr lang="en-US" smtClean="0"/>
              <a:t>3/19/2026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38014" y="6400800"/>
            <a:ext cx="1001586"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A7BBF56-9F54-91F7-8B07-3836137799C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731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0"/>
            <a:ext cx="3620524" cy="927544"/>
          </a:xfrm>
        </p:spPr>
        <p:txBody>
          <a:bodyPr anchor="t">
            <a:normAutofit/>
          </a:bodyPr>
          <a:lstStyle>
            <a:lvl1pPr>
              <a:defRPr sz="3600"/>
            </a:lvl1pPr>
          </a:lstStyle>
          <a:p>
            <a:r>
              <a:rPr lang="en-US" dirty="0"/>
              <a:t>Click to edit Master title style</a:t>
            </a:r>
          </a:p>
        </p:txBody>
      </p:sp>
      <p:sp>
        <p:nvSpPr>
          <p:cNvPr id="7" name="Content Placeholder 7">
            <a:extLst>
              <a:ext uri="{FF2B5EF4-FFF2-40B4-BE49-F238E27FC236}">
                <a16:creationId xmlns:a16="http://schemas.microsoft.com/office/drawing/2014/main" id="{A46DECC9-7986-BB68-7725-C840C27A8E91}"/>
              </a:ext>
            </a:extLst>
          </p:cNvPr>
          <p:cNvSpPr>
            <a:spLocks noGrp="1"/>
          </p:cNvSpPr>
          <p:nvPr>
            <p:ph sz="quarter" idx="18"/>
          </p:nvPr>
        </p:nvSpPr>
        <p:spPr>
          <a:xfrm>
            <a:off x="1143000"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7AACE2C-717B-D303-9874-EEBCB1CCD937}"/>
              </a:ext>
            </a:extLst>
          </p:cNvPr>
          <p:cNvSpPr>
            <a:spLocks noGrp="1"/>
          </p:cNvSpPr>
          <p:nvPr>
            <p:ph type="pic" sz="quarter" idx="13" hasCustomPrompt="1"/>
          </p:nvPr>
        </p:nvSpPr>
        <p:spPr>
          <a:xfrm>
            <a:off x="54864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58401" y="6400800"/>
            <a:ext cx="990598" cy="457200"/>
          </a:xfrm>
        </p:spPr>
        <p:txBody>
          <a:bodyPr/>
          <a:lstStyle/>
          <a:p>
            <a:fld id="{4989F924-B50F-4860-B10F-D52036B96E39}" type="datetime1">
              <a:rPr lang="en-US" smtClean="0"/>
              <a:t>3/19/2026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49000" y="6400800"/>
            <a:ext cx="990598"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A1B0D76A-CF8F-ABF7-FD42-BC815738E31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38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92241" y="685800"/>
            <a:ext cx="4546423" cy="914400"/>
          </a:xfrm>
        </p:spPr>
        <p:txBody>
          <a:bodyPr anchor="t">
            <a:normAutofit/>
          </a:bodyPr>
          <a:lstStyle>
            <a:lvl1pPr>
              <a:defRPr sz="3600"/>
            </a:lvl1pPr>
          </a:lstStyle>
          <a:p>
            <a:r>
              <a:rPr lang="en-US" dirty="0"/>
              <a:t>Click to edit Master title style</a:t>
            </a:r>
          </a:p>
        </p:txBody>
      </p:sp>
      <p:sp>
        <p:nvSpPr>
          <p:cNvPr id="13" name="Picture Placeholder 10">
            <a:extLst>
              <a:ext uri="{FF2B5EF4-FFF2-40B4-BE49-F238E27FC236}">
                <a16:creationId xmlns:a16="http://schemas.microsoft.com/office/drawing/2014/main" id="{373F0A7D-AD36-9BC0-CF3C-1985F174509D}"/>
              </a:ext>
            </a:extLst>
          </p:cNvPr>
          <p:cNvSpPr>
            <a:spLocks noGrp="1"/>
          </p:cNvSpPr>
          <p:nvPr>
            <p:ph type="pic" sz="quarter" idx="15" hasCustomPrompt="1"/>
          </p:nvPr>
        </p:nvSpPr>
        <p:spPr>
          <a:xfrm>
            <a:off x="1153336"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492241" y="1828300"/>
            <a:ext cx="4556759"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4316"/>
            <a:ext cx="5943600" cy="453684"/>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4316"/>
            <a:ext cx="990600" cy="453684"/>
          </a:xfrm>
        </p:spPr>
        <p:txBody>
          <a:bodyPr/>
          <a:lstStyle>
            <a:lvl1pPr>
              <a:defRPr>
                <a:solidFill>
                  <a:schemeClr val="tx1"/>
                </a:solidFill>
                <a:effectLst/>
              </a:defRPr>
            </a:lvl1pPr>
          </a:lstStyle>
          <a:p>
            <a:fld id="{4D02379D-477C-47F0-9322-3E7981CF2222}"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4316"/>
            <a:ext cx="990600" cy="453684"/>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520D0403-0661-B304-FC30-17B8CEC938C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784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64740" y="685800"/>
            <a:ext cx="4513154" cy="914400"/>
          </a:xfrm>
        </p:spPr>
        <p:txBody>
          <a:bodyPr anchor="t">
            <a:normAutofit/>
          </a:bodyPr>
          <a:lstStyle>
            <a:lvl1pPr>
              <a:defRPr sz="36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08C86B72-855F-890D-47EC-5A46EA634C56}"/>
              </a:ext>
            </a:extLst>
          </p:cNvPr>
          <p:cNvSpPr>
            <a:spLocks noGrp="1"/>
          </p:cNvSpPr>
          <p:nvPr>
            <p:ph sz="quarter" idx="14"/>
          </p:nvPr>
        </p:nvSpPr>
        <p:spPr>
          <a:xfrm>
            <a:off x="1164740" y="1828300"/>
            <a:ext cx="4513154"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0">
            <a:extLst>
              <a:ext uri="{FF2B5EF4-FFF2-40B4-BE49-F238E27FC236}">
                <a16:creationId xmlns:a16="http://schemas.microsoft.com/office/drawing/2014/main" id="{CBB37A90-5561-8836-19D2-B4DFB635D8F9}"/>
              </a:ext>
            </a:extLst>
          </p:cNvPr>
          <p:cNvSpPr>
            <a:spLocks noGrp="1"/>
          </p:cNvSpPr>
          <p:nvPr>
            <p:ph type="pic" sz="quarter" idx="15" hasCustomPrompt="1"/>
          </p:nvPr>
        </p:nvSpPr>
        <p:spPr>
          <a:xfrm>
            <a:off x="6389910"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599" cy="457200"/>
          </a:xfrm>
        </p:spPr>
        <p:txBody>
          <a:bodyPr/>
          <a:lstStyle>
            <a:lvl1pPr>
              <a:defRPr>
                <a:solidFill>
                  <a:schemeClr val="tx1"/>
                </a:solidFill>
                <a:effectLst/>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36535" y="6400800"/>
            <a:ext cx="990600" cy="457200"/>
          </a:xfrm>
        </p:spPr>
        <p:txBody>
          <a:bodyPr/>
          <a:lstStyle/>
          <a:p>
            <a:fld id="{30FBF84D-747E-4A2D-B74C-0D1ADB9D978A}"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lvl1pPr>
              <a:defRPr>
                <a:solidFill>
                  <a:schemeClr val="accent1"/>
                </a:solidFill>
                <a:effectLst/>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10804DAD-5BC0-9FC5-EC18-CDBE0EE36A9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728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3662043"/>
            <a:ext cx="2667001" cy="2281557"/>
          </a:xfrm>
        </p:spPr>
        <p:txBody>
          <a:bodyPr anchor="t">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2999" y="685800"/>
            <a:ext cx="9906001"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12F17FE-50B5-4F97-A5FE-D47BC058140D}"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F1B40F4D-4FD2-324C-CFF2-ADA23A35CFB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3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07477"/>
            <a:ext cx="2743106" cy="2330454"/>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01063" y="707476"/>
            <a:ext cx="6947938" cy="2685824"/>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142999" y="3607498"/>
            <a:ext cx="9906001" cy="233045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600" cy="457200"/>
          </a:xfrm>
        </p:spPr>
        <p:txBody>
          <a:bodyPr/>
          <a:lstStyle/>
          <a:p>
            <a:fld id="{398629FA-33AC-4B91-9F50-6A34C73DB4A5}"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F6F4162-8B6A-031F-A186-63503EB5CF2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62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1"/>
            <a:ext cx="2667001" cy="5257800"/>
          </a:xfrm>
        </p:spPr>
        <p:txBody>
          <a:bodyPr anchor="ctr">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024956" y="685800"/>
            <a:ext cx="7024044"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C54EB15-C6E9-4FB2-A00E-83F3272DC203}"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12BAF7E-DB4B-FC77-1D4B-2907E790CFE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154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4553" y="702859"/>
            <a:ext cx="5744447" cy="909869"/>
          </a:xfrm>
        </p:spPr>
        <p:txBody>
          <a:bodyPr anchor="t"/>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1143000"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5739" y="1828299"/>
            <a:ext cx="573778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10052921" y="6400800"/>
            <a:ext cx="990601" cy="457200"/>
          </a:xfrm>
        </p:spPr>
        <p:txBody>
          <a:bodyPr/>
          <a:lstStyle/>
          <a:p>
            <a:fld id="{F35C560A-6694-4C54-932B-EBD007D80457}" type="datetime1">
              <a:rPr lang="en-US" smtClean="0"/>
              <a:t>3/19/2026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234F062-E526-E361-D4BD-72E769199F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31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1" y="2327554"/>
            <a:ext cx="3914086" cy="3656368"/>
          </a:xfrm>
        </p:spPr>
        <p:txBody>
          <a:bodyPr vert="horz" lIns="91440" tIns="45720" rIns="91440" bIns="45720" rtlCol="0" anchor="t">
            <a:normAutofit/>
          </a:bodyPr>
          <a:lstStyle>
            <a:lvl1pPr>
              <a:defRPr lang="en-US" sz="48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64817" y="685799"/>
            <a:ext cx="3174160" cy="1458873"/>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769104" y="685800"/>
            <a:ext cx="525808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52400" y="6400800"/>
            <a:ext cx="5943600" cy="453602"/>
          </a:xfrm>
        </p:spPr>
        <p:txBody>
          <a:bodyPr/>
          <a:lstStyle/>
          <a:p>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0058400" y="6400800"/>
            <a:ext cx="990600" cy="453602"/>
          </a:xfrm>
        </p:spPr>
        <p:txBody>
          <a:bodyPr/>
          <a:lstStyle/>
          <a:p>
            <a:fld id="{8529DE94-2476-477B-981E-08C53D89AC9B}" type="datetime1">
              <a:rPr lang="en-US" smtClean="0"/>
              <a:t>3/19/2026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014B7BE-0A4F-0031-AC74-6519ACD526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8093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702859"/>
            <a:ext cx="5744448" cy="8948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3924"/>
            <a:ext cx="5744447" cy="409967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3">
            <a:extLst>
              <a:ext uri="{FF2B5EF4-FFF2-40B4-BE49-F238E27FC236}">
                <a16:creationId xmlns:a16="http://schemas.microsoft.com/office/drawing/2014/main" id="{D5B6C620-74FA-0279-5BC5-97091F2D268B}"/>
              </a:ext>
            </a:extLst>
          </p:cNvPr>
          <p:cNvSpPr>
            <a:spLocks noGrp="1"/>
          </p:cNvSpPr>
          <p:nvPr>
            <p:ph type="pic" sz="quarter" idx="13" hasCustomPrompt="1"/>
          </p:nvPr>
        </p:nvSpPr>
        <p:spPr>
          <a:xfrm>
            <a:off x="7631547"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152400" y="6400800"/>
            <a:ext cx="5943600" cy="457200"/>
          </a:xfrm>
        </p:spPr>
        <p:txBody>
          <a:bodyPr/>
          <a:lstStyle/>
          <a:p>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10058399" y="6400800"/>
            <a:ext cx="990600" cy="457200"/>
          </a:xfrm>
        </p:spPr>
        <p:txBody>
          <a:bodyPr/>
          <a:lstStyle/>
          <a:p>
            <a:fld id="{101DF975-D0C4-475F-9F7C-B84D5C6D229B}" type="datetime1">
              <a:rPr lang="en-US" smtClean="0"/>
              <a:t>3/19/2026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CD60DA1-4793-4BB1-35F1-0A144685020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008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685799"/>
            <a:ext cx="9905999" cy="948457"/>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70936" y="1849212"/>
            <a:ext cx="4569056"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452008" y="1849212"/>
            <a:ext cx="4596992" cy="409438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FD9AFD03-FE9C-40DF-B862-03968B25C24F}" type="datetime1">
              <a:rPr lang="en-US" smtClean="0"/>
              <a:t>3/19/2026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9177AF9D-3C1B-C06E-8ED0-0E93CB299E0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01220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845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9213"/>
            <a:ext cx="3886200"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41216" y="1849213"/>
            <a:ext cx="5307785" cy="4094387"/>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2FD384AD-C61A-48D6-93CC-8F2E0CDBE1F5}" type="datetime1">
              <a:rPr lang="en-US" smtClean="0"/>
              <a:t>3/19/2026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3068E299-4F76-11A9-0401-93911962B31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973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1832"/>
          </a:xfrm>
        </p:spPr>
        <p:txBody>
          <a:bodyPr anchor="t"/>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1143000" y="1855838"/>
            <a:ext cx="4678055" cy="4087762"/>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569855" y="1855839"/>
            <a:ext cx="4479145" cy="408776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flipH="1">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614BD192-03A5-4A45-AA3A-3048777F9DA1}" type="datetime1">
              <a:rPr lang="en-US" smtClean="0"/>
              <a:t>3/19/2026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495B70AA-3B93-7622-1DFB-94A2304AD14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814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685801"/>
            <a:ext cx="6416832" cy="914400"/>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828299"/>
            <a:ext cx="6416832" cy="4115300"/>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10058400" y="6400800"/>
            <a:ext cx="990600" cy="457200"/>
          </a:xfrm>
        </p:spPr>
        <p:txBody>
          <a:bodyPr/>
          <a:lstStyle/>
          <a:p>
            <a:fld id="{688BF943-8E28-4DFB-B0DE-F00AF9279F8D}" type="datetime1">
              <a:rPr lang="en-US" smtClean="0"/>
              <a:t>3/19/2026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239A83E-B0F1-03F6-74AC-D67E31FB986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9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94998"/>
            <a:ext cx="6407304" cy="914400"/>
          </a:xfrm>
        </p:spPr>
        <p:txBody>
          <a:bodyPr anchor="t"/>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2999" y="1828299"/>
            <a:ext cx="6407305" cy="4115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0">
            <a:extLst>
              <a:ext uri="{FF2B5EF4-FFF2-40B4-BE49-F238E27FC236}">
                <a16:creationId xmlns:a16="http://schemas.microsoft.com/office/drawing/2014/main" id="{A0F08A51-DDF0-F904-C832-37321BA8D046}"/>
              </a:ext>
            </a:extLst>
          </p:cNvPr>
          <p:cNvSpPr>
            <a:spLocks noGrp="1"/>
          </p:cNvSpPr>
          <p:nvPr>
            <p:ph type="pic" sz="quarter" idx="13" hasCustomPrompt="1"/>
          </p:nvPr>
        </p:nvSpPr>
        <p:spPr>
          <a:xfrm>
            <a:off x="8271848"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14FE1444-BD57-4488-BC66-780B65504E47}" type="datetime1">
              <a:rPr lang="en-US" smtClean="0"/>
              <a:t>3/19/2026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2500A44A-2759-A2C2-08DC-0AAFC6B55096}"/>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979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20467"/>
            <a:ext cx="3517146" cy="1628481"/>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1" y="2563904"/>
            <a:ext cx="3517146"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372162" y="685801"/>
            <a:ext cx="5676838"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C7D6AC0-AFBC-4BF8-914C-3A003B9A62FD}"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BEC98E67-C3DE-1B21-ADC4-8C5E2F6367F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41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72129" y="709098"/>
            <a:ext cx="2491239" cy="1639852"/>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72128" y="2563905"/>
            <a:ext cx="2491239"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375384" y="685800"/>
            <a:ext cx="6673616"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0800"/>
            <a:ext cx="990599" cy="457200"/>
          </a:xfrm>
        </p:spPr>
        <p:txBody>
          <a:bodyPr/>
          <a:lstStyle/>
          <a:p>
            <a:fld id="{2DA2328B-B1E6-45A4-86CF-8A83B4DA9E96}"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E70BF570-92F5-4B04-EE32-8093EAC2D17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85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143000" y="5243865"/>
            <a:ext cx="9906000" cy="709673"/>
          </a:xfrm>
        </p:spPr>
        <p:txBody>
          <a:bodyPr anchor="b">
            <a:normAutofit/>
          </a:bodyPr>
          <a:lstStyle>
            <a:lvl1pPr algn="ctr">
              <a:lnSpc>
                <a:spcPct val="110000"/>
              </a:lnSpc>
              <a:defRPr sz="2600" b="1" i="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143000" y="685801"/>
            <a:ext cx="9906000" cy="4329860"/>
          </a:xfrm>
        </p:spPr>
        <p:txBody>
          <a:bodyPr anchor="t">
            <a:normAutofit/>
          </a:bodyPr>
          <a:lstStyle>
            <a:lvl1pPr marL="0" indent="0" algn="ctr">
              <a:lnSpc>
                <a:spcPct val="90000"/>
              </a:lnSpc>
              <a:buNone/>
              <a:defRPr sz="25000" b="0">
                <a:solidFill>
                  <a:schemeClr val="bg1"/>
                </a:solidFill>
                <a:latin typeface="+mj-lt"/>
                <a:cs typeface="Mongolian Baiti" panose="03000500000000000000" pitchFamily="66" charset="0"/>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B38E9D8-4FC1-4DAE-99E4-835FCD288395}" type="datetime1">
              <a:rPr lang="en-US" smtClean="0"/>
              <a:t>3/19/2026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FA7AB40-CE07-6773-F477-107BB694C7B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3337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3CD651BA-50FB-2DF6-3F6E-69C4FCD7BA80}"/>
              </a:ext>
            </a:extLst>
          </p:cNvPr>
          <p:cNvSpPr>
            <a:spLocks noGrp="1"/>
          </p:cNvSpPr>
          <p:nvPr>
            <p:ph type="title"/>
          </p:nvPr>
        </p:nvSpPr>
        <p:spPr>
          <a:xfrm>
            <a:off x="6095999" y="4609809"/>
            <a:ext cx="4953001" cy="1343730"/>
          </a:xfrm>
        </p:spPr>
        <p:txBody>
          <a:bodyPr anchor="b"/>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FCA4E528-A76C-88B7-F866-78D030A514D8}"/>
              </a:ext>
            </a:extLst>
          </p:cNvPr>
          <p:cNvSpPr>
            <a:spLocks noGrp="1"/>
          </p:cNvSpPr>
          <p:nvPr>
            <p:ph sz="quarter" idx="14" hasCustomPrompt="1"/>
          </p:nvPr>
        </p:nvSpPr>
        <p:spPr>
          <a:xfrm>
            <a:off x="1143000" y="685801"/>
            <a:ext cx="9906000" cy="3276600"/>
          </a:xfrm>
        </p:spPr>
        <p:txBody>
          <a:bodyPr anchor="b"/>
          <a:lstStyle>
            <a:lvl1pPr>
              <a:lnSpc>
                <a:spcPct val="90000"/>
              </a:lnSpc>
              <a:buNone/>
              <a:defRPr sz="270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40BAEB1E-5971-4FE0-8556-E58B94C51D44}" type="datetime1">
              <a:rPr lang="en-US" smtClean="0"/>
              <a:t>3/19/2026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0EA5BF1-23C2-0F30-7510-43650AEC4DE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1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08017" y="2015442"/>
            <a:ext cx="4240984" cy="3960242"/>
          </a:xfrm>
        </p:spPr>
        <p:txBody>
          <a:bodyPr vert="horz" lIns="91440" tIns="45720" rIns="91440" bIns="45720" rtlCol="0" anchor="t">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08016" y="685800"/>
            <a:ext cx="3755116" cy="1114678"/>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1" y="685800"/>
            <a:ext cx="4952999"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tx1"/>
                </a:solidFill>
                <a:effectLst/>
              </a:defRPr>
            </a:lvl1pPr>
          </a:lstStyle>
          <a:p>
            <a:fld id="{EC51F7A3-E7CB-4889-B172-A123C630DC51}"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12" name="Straight Connector 11">
            <a:extLst>
              <a:ext uri="{FF2B5EF4-FFF2-40B4-BE49-F238E27FC236}">
                <a16:creationId xmlns:a16="http://schemas.microsoft.com/office/drawing/2014/main" id="{0E8BDBFD-5D03-F89B-C880-B0D233D5D48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51662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C3DADE7F-E67E-CAEA-8072-B9514E6E1175}"/>
              </a:ext>
            </a:extLst>
          </p:cNvPr>
          <p:cNvSpPr>
            <a:spLocks noGrp="1"/>
          </p:cNvSpPr>
          <p:nvPr>
            <p:ph type="title"/>
          </p:nvPr>
        </p:nvSpPr>
        <p:spPr>
          <a:xfrm>
            <a:off x="8153399" y="685800"/>
            <a:ext cx="2895601" cy="5267739"/>
          </a:xfrm>
        </p:spPr>
        <p:txBody>
          <a:bodyPr anchor="ctr"/>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64D4B29D-DD33-F8A0-6077-D56DBC08D2DB}"/>
              </a:ext>
            </a:extLst>
          </p:cNvPr>
          <p:cNvSpPr>
            <a:spLocks noGrp="1"/>
          </p:cNvSpPr>
          <p:nvPr>
            <p:ph sz="quarter" idx="14" hasCustomPrompt="1"/>
          </p:nvPr>
        </p:nvSpPr>
        <p:spPr>
          <a:xfrm>
            <a:off x="1143000" y="685800"/>
            <a:ext cx="6781800" cy="4191001"/>
          </a:xfrm>
        </p:spPr>
        <p:txBody>
          <a:bodyPr anchor="b"/>
          <a:lstStyle>
            <a:lvl1pPr>
              <a:lnSpc>
                <a:spcPct val="90000"/>
              </a:lnSpc>
              <a:buNone/>
              <a:defRPr sz="20000">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p>
            <a:fld id="{39DFF5D4-4547-4361-B250-BFE60A41E1A4}" type="datetime1">
              <a:rPr lang="en-US" smtClean="0"/>
              <a:t>3/19/2026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D002FC57-F63B-DF9D-9ACC-AC4696C03769}"/>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77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1D15B53-A6D4-5307-3354-15A2A777AAD6}"/>
              </a:ext>
            </a:extLst>
          </p:cNvPr>
          <p:cNvSpPr>
            <a:spLocks noGrp="1"/>
          </p:cNvSpPr>
          <p:nvPr>
            <p:ph sz="quarter" idx="14" hasCustomPrompt="1"/>
          </p:nvPr>
        </p:nvSpPr>
        <p:spPr>
          <a:xfrm>
            <a:off x="1143000" y="715425"/>
            <a:ext cx="9906000" cy="4217987"/>
          </a:xfrm>
        </p:spPr>
        <p:txBody>
          <a:bodyPr/>
          <a:lstStyle>
            <a:lvl1pPr>
              <a:lnSpc>
                <a:spcPct val="90000"/>
              </a:lnSpc>
              <a:buNone/>
              <a:defRPr sz="27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4499B2AA-EA1F-4808-8C25-C8FD26324E26}" type="datetime1">
              <a:rPr lang="en-US" smtClean="0"/>
              <a:t>3/19/2026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99D6B5B7-21A5-3BED-394A-5383E64E7DF5}"/>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3B1AF28-7C69-5D76-E7F7-FF9768CC36DF}"/>
              </a:ext>
            </a:extLst>
          </p:cNvPr>
          <p:cNvSpPr>
            <a:spLocks noGrp="1"/>
          </p:cNvSpPr>
          <p:nvPr>
            <p:ph type="title"/>
          </p:nvPr>
        </p:nvSpPr>
        <p:spPr>
          <a:xfrm>
            <a:off x="1143001" y="5166360"/>
            <a:ext cx="8759952" cy="786384"/>
          </a:xfrm>
        </p:spPr>
        <p:txBody>
          <a:bodyPr/>
          <a:lstStyle>
            <a:lvl1pPr>
              <a:lnSpc>
                <a:spcPct val="110000"/>
              </a:lnSpc>
              <a:defRPr sz="28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9201877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anchor="t">
            <a:normAutofit/>
          </a:bodyPr>
          <a:lstStyle>
            <a:lvl1pPr marL="0" indent="0">
              <a:lnSpc>
                <a:spcPct val="90000"/>
              </a:lnSpc>
              <a:buNone/>
              <a:defRPr sz="5400" b="0">
                <a:solidFill>
                  <a:schemeClr val="bg1"/>
                </a:solidFill>
                <a:latin typeface="+mj-lt"/>
                <a:cs typeface="Mongolian Baiti" panose="03000500000000000000" pitchFamily="66" charset="0"/>
              </a:defRPr>
            </a:lvl1pPr>
            <a:lvl2pPr marL="228600" indent="0">
              <a:lnSpc>
                <a:spcPct val="90000"/>
              </a:lnSpc>
              <a:buNone/>
              <a:defRPr sz="5400" b="0">
                <a:solidFill>
                  <a:schemeClr val="bg1"/>
                </a:solidFill>
                <a:latin typeface="+mj-lt"/>
                <a:cs typeface="Mongolian Baiti" panose="03000500000000000000" pitchFamily="66" charset="0"/>
              </a:defRPr>
            </a:lvl2pPr>
            <a:lvl3pPr marL="457200" indent="0">
              <a:lnSpc>
                <a:spcPct val="90000"/>
              </a:lnSpc>
              <a:buNone/>
              <a:defRPr sz="5400" b="0">
                <a:solidFill>
                  <a:schemeClr val="bg1"/>
                </a:solidFill>
                <a:latin typeface="+mj-lt"/>
                <a:cs typeface="Mongolian Baiti" panose="03000500000000000000" pitchFamily="66" charset="0"/>
              </a:defRPr>
            </a:lvl3pPr>
            <a:lvl4pPr marL="685800" indent="0">
              <a:lnSpc>
                <a:spcPct val="90000"/>
              </a:lnSpc>
              <a:buNone/>
              <a:defRPr sz="5400" b="0">
                <a:solidFill>
                  <a:schemeClr val="bg1"/>
                </a:solidFill>
                <a:latin typeface="+mj-lt"/>
                <a:cs typeface="Mongolian Baiti" panose="03000500000000000000" pitchFamily="66" charset="0"/>
              </a:defRPr>
            </a:lvl4pPr>
            <a:lvl5pPr marL="914400" indent="0">
              <a:lnSpc>
                <a:spcPct val="90000"/>
              </a:lnSpc>
              <a:buNone/>
              <a:defRPr sz="5400" b="0">
                <a:solidFill>
                  <a:schemeClr val="bg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7F8C9FE2-6DE5-4BD7-B30C-85A8ECDF0918}" type="datetime1">
              <a:rPr lang="en-US" smtClean="0"/>
              <a:t>3/19/2026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D9E59E0B-DA31-573A-9F4C-606FE4AAB022}"/>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1850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10439400" cy="5257800"/>
          </a:xfrm>
        </p:spPr>
        <p:txBody>
          <a:bodyPr anchor="t">
            <a:normAutofit/>
          </a:bodyPr>
          <a:lstStyle>
            <a:lvl1pPr marL="0" indent="0">
              <a:lnSpc>
                <a:spcPct val="90000"/>
              </a:lnSpc>
              <a:buNone/>
              <a:defRPr sz="5400" b="0">
                <a:solidFill>
                  <a:schemeClr val="tx1"/>
                </a:solidFill>
                <a:latin typeface="+mj-lt"/>
                <a:cs typeface="Mongolian Baiti" panose="03000500000000000000" pitchFamily="66" charset="0"/>
              </a:defRPr>
            </a:lvl1pPr>
            <a:lvl2pPr marL="228600" indent="0">
              <a:lnSpc>
                <a:spcPct val="90000"/>
              </a:lnSpc>
              <a:buNone/>
              <a:defRPr sz="5400" b="0">
                <a:solidFill>
                  <a:schemeClr val="tx1"/>
                </a:solidFill>
                <a:latin typeface="+mj-lt"/>
                <a:cs typeface="Mongolian Baiti" panose="03000500000000000000" pitchFamily="66" charset="0"/>
              </a:defRPr>
            </a:lvl2pPr>
            <a:lvl3pPr marL="457200" indent="0">
              <a:lnSpc>
                <a:spcPct val="90000"/>
              </a:lnSpc>
              <a:buNone/>
              <a:defRPr sz="5400" b="0">
                <a:solidFill>
                  <a:schemeClr val="tx1"/>
                </a:solidFill>
                <a:latin typeface="+mj-lt"/>
                <a:cs typeface="Mongolian Baiti" panose="03000500000000000000" pitchFamily="66" charset="0"/>
              </a:defRPr>
            </a:lvl3pPr>
            <a:lvl4pPr marL="685800" indent="0">
              <a:lnSpc>
                <a:spcPct val="90000"/>
              </a:lnSpc>
              <a:buNone/>
              <a:defRPr sz="5400" b="0">
                <a:solidFill>
                  <a:schemeClr val="tx1"/>
                </a:solidFill>
                <a:latin typeface="+mj-lt"/>
                <a:cs typeface="Mongolian Baiti" panose="03000500000000000000" pitchFamily="66" charset="0"/>
              </a:defRPr>
            </a:lvl4pPr>
            <a:lvl5pPr marL="914400" indent="0">
              <a:lnSpc>
                <a:spcPct val="90000"/>
              </a:lnSpc>
              <a:buNone/>
              <a:defRPr sz="5400" b="0">
                <a:solidFill>
                  <a:schemeClr val="tx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p>
            <a:fld id="{00D39FB3-A85A-4123-936A-B01B34283303}" type="datetime1">
              <a:rPr lang="en-US" smtClean="0"/>
              <a:t>3/19/2026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5E01FFB5-9AC9-5608-D38C-31B179F100F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016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1"/>
            <a:ext cx="9906000" cy="5257799"/>
          </a:xfrm>
        </p:spPr>
        <p:txBody>
          <a:bodyPr anchor="b">
            <a:normAutofit/>
          </a:bodyPr>
          <a:lstStyle>
            <a:lvl1pPr marL="0" indent="0">
              <a:lnSpc>
                <a:spcPct val="90000"/>
              </a:lnSpc>
              <a:buNone/>
              <a:defRPr sz="5400" b="0">
                <a:latin typeface="+mj-lt"/>
                <a:cs typeface="Mongolian Baiti" panose="03000500000000000000" pitchFamily="66" charset="0"/>
              </a:defRPr>
            </a:lvl1pPr>
            <a:lvl2pPr marL="228600" indent="0">
              <a:lnSpc>
                <a:spcPct val="90000"/>
              </a:lnSpc>
              <a:buNone/>
              <a:defRPr sz="5400" b="0">
                <a:latin typeface="+mj-lt"/>
                <a:cs typeface="Mongolian Baiti" panose="03000500000000000000" pitchFamily="66" charset="0"/>
              </a:defRPr>
            </a:lvl2pPr>
            <a:lvl3pPr marL="457200" indent="0">
              <a:lnSpc>
                <a:spcPct val="90000"/>
              </a:lnSpc>
              <a:buNone/>
              <a:defRPr sz="5400" b="0">
                <a:latin typeface="+mj-lt"/>
                <a:cs typeface="Mongolian Baiti" panose="03000500000000000000" pitchFamily="66" charset="0"/>
              </a:defRPr>
            </a:lvl3pPr>
            <a:lvl4pPr marL="685800" indent="0">
              <a:lnSpc>
                <a:spcPct val="90000"/>
              </a:lnSpc>
              <a:buNone/>
              <a:defRPr sz="5400" b="0">
                <a:latin typeface="+mj-lt"/>
                <a:cs typeface="Mongolian Baiti" panose="03000500000000000000" pitchFamily="66" charset="0"/>
              </a:defRPr>
            </a:lvl4pPr>
            <a:lvl5pPr marL="914400" indent="0">
              <a:lnSpc>
                <a:spcPct val="90000"/>
              </a:lnSpc>
              <a:buNone/>
              <a:defRPr sz="5400" b="0">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152400" y="6400800"/>
            <a:ext cx="5943599" cy="457200"/>
          </a:xfrm>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0" y="6400800"/>
            <a:ext cx="990600" cy="457200"/>
          </a:xfrm>
        </p:spPr>
        <p:txBody>
          <a:bodyPr/>
          <a:lstStyle/>
          <a:p>
            <a:fld id="{A70944E6-539A-4BC8-B250-092F2CE95E90}" type="datetime1">
              <a:rPr lang="en-US" smtClean="0"/>
              <a:t>3/19/2026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16CE4C6-A657-5805-17C1-DFBE412C51B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268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vert="horz" lIns="91440" tIns="45720" rIns="91440" bIns="45720" rtlCol="0" anchor="t">
            <a:normAutofit/>
          </a:bodyPr>
          <a:lstStyle>
            <a:lvl1pPr marL="0" indent="0">
              <a:lnSpc>
                <a:spcPct val="90000"/>
              </a:lnSpc>
              <a:buNone/>
              <a:defRPr lang="en-US" sz="5400" b="1" dirty="0">
                <a:solidFill>
                  <a:schemeClr val="bg1"/>
                </a:solidFill>
                <a:latin typeface="+mn-lt"/>
              </a:defRPr>
            </a:lvl1pPr>
            <a:lvl2pPr marL="228600" indent="0">
              <a:lnSpc>
                <a:spcPct val="90000"/>
              </a:lnSpc>
              <a:buNone/>
              <a:defRPr lang="en-US" sz="5400" b="1" dirty="0">
                <a:solidFill>
                  <a:schemeClr val="bg1"/>
                </a:solidFill>
                <a:latin typeface="+mn-lt"/>
              </a:defRPr>
            </a:lvl2pPr>
            <a:lvl3pPr marL="457200" indent="0">
              <a:lnSpc>
                <a:spcPct val="90000"/>
              </a:lnSpc>
              <a:buNone/>
              <a:defRPr lang="en-US" sz="5400" b="1" dirty="0">
                <a:solidFill>
                  <a:schemeClr val="bg1"/>
                </a:solidFill>
                <a:latin typeface="+mn-lt"/>
              </a:defRPr>
            </a:lvl3pPr>
            <a:lvl4pPr marL="685800" indent="0">
              <a:lnSpc>
                <a:spcPct val="90000"/>
              </a:lnSpc>
              <a:buNone/>
              <a:defRPr lang="en-US" sz="5400" b="1" dirty="0">
                <a:solidFill>
                  <a:schemeClr val="bg1"/>
                </a:solidFill>
                <a:latin typeface="+mn-lt"/>
              </a:defRPr>
            </a:lvl4pPr>
            <a:lvl5pPr marL="914400" indent="0">
              <a:lnSpc>
                <a:spcPct val="90000"/>
              </a:lnSpc>
              <a:buNone/>
              <a:defRPr lang="en-US" sz="5400" b="1" dirty="0">
                <a:solidFill>
                  <a:schemeClr val="bg1"/>
                </a:solidFill>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30B6F89-4209-4DBA-AE92-A89C4CA08C29}" type="datetime1">
              <a:rPr lang="en-US" smtClean="0"/>
              <a:t>3/19/2026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2C45B696-5A62-5895-72D9-DC0A3B3E2F8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62410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5029200"/>
            <a:ext cx="9906000" cy="914400"/>
          </a:xfrm>
        </p:spPr>
        <p:txBody>
          <a:bodyPr anchor="b">
            <a:normAutofit/>
          </a:bodyPr>
          <a:lstStyle>
            <a:lvl1pP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114800"/>
          </a:xfrm>
        </p:spPr>
        <p:txBody>
          <a:bodyPr anchor="b">
            <a:normAutofit/>
          </a:bodyPr>
          <a:lstStyle>
            <a:lvl1pPr marL="164592" indent="-164592">
              <a:lnSpc>
                <a:spcPct val="10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9C85BD29-F703-441C-BA70-A68EA51BEFAB}" type="datetime1">
              <a:rPr lang="en-US" smtClean="0"/>
              <a:t>3/19/2026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4A33729E-38D5-A1E3-A590-6B649D520DE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77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4955722"/>
            <a:ext cx="9906000" cy="987878"/>
          </a:xfrm>
        </p:spPr>
        <p:txBody>
          <a:bodyPr anchor="ctr">
            <a:normAutofit/>
          </a:bodyPr>
          <a:lstStyle>
            <a:lvl1pPr algn="r">
              <a:lnSpc>
                <a:spcPct val="120000"/>
              </a:lnSpc>
              <a:defRPr sz="2000" b="1" i="0" spc="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3950208"/>
          </a:xfrm>
        </p:spPr>
        <p:txBody>
          <a:bodyPr anchor="t">
            <a:normAutofit/>
          </a:bodyPr>
          <a:lstStyle>
            <a:lvl1pPr marL="164592" indent="-164592">
              <a:lnSpc>
                <a:spcPct val="100000"/>
              </a:lnSpc>
              <a:spcBef>
                <a:spcPts val="0"/>
              </a:spcBef>
              <a:buNone/>
              <a:defRPr sz="4800">
                <a:solidFill>
                  <a:schemeClr val="bg1"/>
                </a:solidFill>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8F5B9CFA-6593-4507-A356-FB73387E9819}" type="datetime1">
              <a:rPr lang="en-US" smtClean="0"/>
              <a:t>3/19/2026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EAB597FC-DDBE-CAE6-D19E-43EBC6822347}"/>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2597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5029200"/>
            <a:ext cx="6341532" cy="914399"/>
          </a:xfrm>
        </p:spPr>
        <p:txBody>
          <a:bodyPr anchor="b">
            <a:normAutofit/>
          </a:bodyPr>
          <a:lstStyle>
            <a:lvl1pPr algn="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073980"/>
          </a:xfrm>
        </p:spPr>
        <p:txBody>
          <a:bodyPr anchor="ctr">
            <a:normAutofit/>
          </a:bodyPr>
          <a:lstStyle>
            <a:lvl1pPr marL="164592" indent="-164592">
              <a:lnSpc>
                <a:spcPct val="11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6DF2A675-1020-4672-8497-CDB1190FE408}" type="datetime1">
              <a:rPr lang="en-US" smtClean="0"/>
              <a:t>3/19/2026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E0B72BA-2488-6234-EBE9-5F35F28FB99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253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9906000" cy="1828800"/>
          </a:xfrm>
        </p:spPr>
        <p:txBody>
          <a:bodyPr anchor="b">
            <a:normAutofit/>
          </a:bodyPr>
          <a:lstStyle>
            <a:lvl1pPr>
              <a:defRPr sz="7200">
                <a:solidFill>
                  <a:schemeClr val="tx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143000" y="2729555"/>
            <a:ext cx="9906000" cy="3214045"/>
          </a:xfrm>
        </p:spPr>
        <p:txBody>
          <a:bodyPr/>
          <a:lstStyle>
            <a:lvl1pPr marL="0" indent="0">
              <a:spcBef>
                <a:spcPts val="0"/>
              </a:spcBef>
              <a:buNone/>
              <a:defRPr>
                <a:solidFill>
                  <a:schemeClr val="tx1"/>
                </a:solidFill>
                <a:latin typeface="+mn-lt"/>
              </a:defRPr>
            </a:lvl1pPr>
            <a:lvl2pPr marL="228600" indent="0">
              <a:spcBef>
                <a:spcPts val="0"/>
              </a:spcBef>
              <a:buNone/>
              <a:defRPr>
                <a:solidFill>
                  <a:schemeClr val="tx1"/>
                </a:solidFill>
                <a:latin typeface="+mn-lt"/>
              </a:defRPr>
            </a:lvl2pPr>
            <a:lvl3pPr marL="457200" indent="0">
              <a:spcBef>
                <a:spcPts val="0"/>
              </a:spcBef>
              <a:buNone/>
              <a:defRPr>
                <a:solidFill>
                  <a:schemeClr val="tx1"/>
                </a:solidFill>
                <a:latin typeface="+mn-lt"/>
              </a:defRPr>
            </a:lvl3pPr>
            <a:lvl4pPr marL="685800" indent="0">
              <a:spcBef>
                <a:spcPts val="0"/>
              </a:spcBef>
              <a:buNone/>
              <a:defRPr>
                <a:solidFill>
                  <a:schemeClr val="tx1"/>
                </a:solidFill>
                <a:latin typeface="+mn-lt"/>
              </a:defRPr>
            </a:lvl4pPr>
            <a:lvl5pPr marL="914400" indent="0">
              <a:spcBef>
                <a:spcPts val="0"/>
              </a:spcBef>
              <a:buNone/>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5B21EF61-A901-4AB4-9C45-C45E4D36F49E}"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597917D3-DF16-9257-206A-EC4725B68DB8}"/>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4726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2990" y="2827402"/>
            <a:ext cx="3736010" cy="2845567"/>
          </a:xfrm>
        </p:spPr>
        <p:txBody>
          <a:bodyPr vert="horz" lIns="91440" tIns="45720" rIns="91440" bIns="45720" rtlCol="0" anchor="t">
            <a:normAutofit/>
          </a:bodyPr>
          <a:lstStyle>
            <a:lvl1pPr>
              <a:defRPr lang="en-US" sz="4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2988" y="1521399"/>
            <a:ext cx="3729915" cy="1123122"/>
          </a:xfrm>
        </p:spPr>
        <p:txBody>
          <a:bodyPr vert="horz" lIns="91440" tIns="45720" rIns="91440" bIns="45720" rtlCol="0" anchor="b">
            <a:normAutofit/>
          </a:bodyPr>
          <a:lstStyle>
            <a:lvl1pPr marL="0" indent="0">
              <a:spcBef>
                <a:spcPts val="0"/>
              </a:spcBef>
              <a:buNone/>
              <a:defRPr lang="en-US" sz="2000" b="1"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0" y="685800"/>
            <a:ext cx="5457968"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lvl1pPr>
              <a:defRPr>
                <a:solidFill>
                  <a:schemeClr val="tx1"/>
                </a:solidFill>
                <a:effectLst/>
              </a:defRPr>
            </a:lvl1pPr>
          </a:lstStyle>
          <a:p>
            <a:fld id="{7D8177C5-BD9A-4D23-83AF-F5B841ADF3F2}"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9" name="Straight Connector 8">
            <a:extLst>
              <a:ext uri="{FF2B5EF4-FFF2-40B4-BE49-F238E27FC236}">
                <a16:creationId xmlns:a16="http://schemas.microsoft.com/office/drawing/2014/main" id="{546E54C3-5CBC-D17E-9D7C-4FF681AFB4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419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2278617"/>
            <a:ext cx="8430767" cy="1842020"/>
          </a:xfrm>
        </p:spPr>
        <p:txBody>
          <a:bodyPr anchor="b">
            <a:noAutofit/>
          </a:bodyPr>
          <a:lstStyle>
            <a:lvl1pPr>
              <a:defRPr sz="7200">
                <a:solidFill>
                  <a:schemeClr val="bg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143128" y="4335592"/>
            <a:ext cx="8430639" cy="1608008"/>
          </a:xfrm>
        </p:spPr>
        <p:txBody>
          <a:bodyPr>
            <a:normAutofit/>
          </a:bodyPr>
          <a:lstStyle>
            <a:lvl1pPr marL="0" indent="0">
              <a:spcBef>
                <a:spcPts val="0"/>
              </a:spcBef>
              <a:buNone/>
              <a:defRPr sz="1800">
                <a:solidFill>
                  <a:schemeClr val="bg1"/>
                </a:solidFill>
              </a:defRPr>
            </a:lvl1pPr>
            <a:lvl2pPr marL="228600" indent="0">
              <a:spcBef>
                <a:spcPts val="0"/>
              </a:spcBef>
              <a:buNone/>
              <a:defRPr sz="1600">
                <a:solidFill>
                  <a:schemeClr val="bg1"/>
                </a:solidFill>
              </a:defRPr>
            </a:lvl2pPr>
            <a:lvl3pPr marL="457200" indent="0">
              <a:spcBef>
                <a:spcPts val="0"/>
              </a:spcBef>
              <a:buNone/>
              <a:defRPr sz="1400">
                <a:solidFill>
                  <a:schemeClr val="bg1"/>
                </a:solidFill>
              </a:defRPr>
            </a:lvl3pPr>
            <a:lvl4pPr marL="685800" indent="0">
              <a:spcBef>
                <a:spcPts val="0"/>
              </a:spcBef>
              <a:buNone/>
              <a:defRPr sz="1400">
                <a:solidFill>
                  <a:schemeClr val="bg1"/>
                </a:solidFill>
              </a:defRPr>
            </a:lvl4pPr>
            <a:lvl5pPr marL="91440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E99C0E38-0B6C-4F02-AE7F-390E700470CD}" type="datetime1">
              <a:rPr lang="en-US" smtClean="0"/>
              <a:t>3/19/2026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2972AAFA-E5BE-EBA1-7C6C-D6C7CA13C4A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77470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1036"/>
            <a:ext cx="9906000" cy="99986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1142999"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4305"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833FF731-0671-4E16-83B5-1527EB111BED}" type="datetime1">
              <a:rPr lang="en-US" smtClean="0"/>
              <a:t>3/19/2026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999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143000" y="685800"/>
            <a:ext cx="9906000" cy="857904"/>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143000"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1143000"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8116"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507162"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10058401" y="6400800"/>
            <a:ext cx="990599" cy="457200"/>
          </a:xfrm>
        </p:spPr>
        <p:txBody>
          <a:bodyPr/>
          <a:lstStyle/>
          <a:p>
            <a:fld id="{0522869C-8080-4F99-8FAC-1725E6C242DF}" type="datetime1">
              <a:rPr lang="en-US" smtClean="0"/>
              <a:t>3/19/2026</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BFE3AABC-393D-6A10-85E1-3DA5FCF6F28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70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143000" y="685800"/>
            <a:ext cx="9906000" cy="1124035"/>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10058401" y="6400800"/>
            <a:ext cx="990599" cy="457200"/>
          </a:xfrm>
        </p:spPr>
        <p:txBody>
          <a:bodyPr/>
          <a:lstStyle/>
          <a:p>
            <a:fld id="{8DF9FB6F-4F0B-43F9-AF69-3B0CAC3B888F}" type="datetime1">
              <a:rPr lang="en-US" smtClean="0"/>
              <a:t>3/19/2026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47143C1-3BF7-2821-826F-7956E68E4E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206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10058401" y="6400800"/>
            <a:ext cx="990599" cy="457200"/>
          </a:xfrm>
        </p:spPr>
        <p:txBody>
          <a:bodyPr/>
          <a:lstStyle/>
          <a:p>
            <a:fld id="{00E5B50F-7E5E-430D-954F-DEC2717D2CC8}" type="datetime1">
              <a:rPr lang="en-US" smtClean="0"/>
              <a:t>3/19/2026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332C6766-0277-BD60-47A7-70F9C799649E}"/>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61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166740" y="685801"/>
            <a:ext cx="3595634" cy="1808584"/>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166740" y="2743200"/>
            <a:ext cx="3595634" cy="320040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7" y="685801"/>
            <a:ext cx="5943599" cy="525779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10058401" y="6400800"/>
            <a:ext cx="990599" cy="457200"/>
          </a:xfrm>
        </p:spPr>
        <p:txBody>
          <a:bodyPr/>
          <a:lstStyle/>
          <a:p>
            <a:fld id="{F5570C49-D89B-4A85-81F2-2955DCD49ED2}" type="datetime1">
              <a:rPr lang="en-US" smtClean="0"/>
              <a:t>3/19/2026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0F52DA44-7B78-2397-2B78-AD0FE8DE32E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799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156692" y="685801"/>
            <a:ext cx="3595634" cy="1823162"/>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156692" y="2743200"/>
            <a:ext cx="3595634" cy="3200400"/>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34000" y="685802"/>
            <a:ext cx="5701308" cy="525779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10058401" y="6400800"/>
            <a:ext cx="990599" cy="457200"/>
          </a:xfrm>
        </p:spPr>
        <p:txBody>
          <a:bodyPr/>
          <a:lstStyle/>
          <a:p>
            <a:fld id="{E6CFD80B-F9FB-4989-A4EB-DBB19E6671FD}" type="datetime1">
              <a:rPr lang="en-US" smtClean="0"/>
              <a:t>3/19/2026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24420CDB-B7DC-0296-6DF4-02A4E776627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59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2097452"/>
            <a:ext cx="9906000" cy="3874222"/>
          </a:xfrm>
        </p:spPr>
        <p:txBody>
          <a:bodyPr vert="horz" lIns="91440" tIns="45720" rIns="91440" bIns="45720" rtlCol="0" anchor="t">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693821"/>
            <a:ext cx="7794754" cy="1200698"/>
          </a:xfrm>
        </p:spPr>
        <p:txBody>
          <a:bodyPr vert="horz" lIns="91440" tIns="45720" rIns="91440" bIns="45720" rtlCol="0" anchor="b">
            <a:normAutofit/>
          </a:bodyPr>
          <a:lstStyle>
            <a:lvl1pPr marL="0" indent="0">
              <a:buNone/>
              <a:defRPr lang="en-US" sz="2000" b="1" dirty="0">
                <a:solidFill>
                  <a:schemeClr val="accent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A5F493D0-2A08-42DB-964D-2E1108D4CB76}"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2E0F3FF5-645F-9896-EB7A-64D903F7754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8328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1903564"/>
            <a:ext cx="9140954" cy="2836729"/>
          </a:xfrm>
        </p:spPr>
        <p:txBody>
          <a:bodyPr vert="horz" lIns="91440" tIns="45720" rIns="91440" bIns="45720" rtlCol="0" anchor="b">
            <a:normAutofit/>
          </a:bodyPr>
          <a:lstStyle>
            <a:lvl1pPr>
              <a:defRPr lang="en-US" sz="6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4923173"/>
            <a:ext cx="7388353" cy="1014984"/>
          </a:xfrm>
        </p:spPr>
        <p:txBody>
          <a:bodyPr vert="horz" lIns="91440" tIns="45720" rIns="91440" bIns="45720" rtlCol="0">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57C23FB3-0824-43FF-8EA1-707169FC13FA}"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8D985B18-7603-5E0E-67B4-DFB03DB2AA5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8770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94490"/>
            <a:ext cx="8229600" cy="2379013"/>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2" y="3962400"/>
            <a:ext cx="7588155" cy="1029310"/>
          </a:xfrm>
        </p:spPr>
        <p:txBody>
          <a:bodyPr>
            <a:normAutofit/>
          </a:bodyPr>
          <a:lstStyle>
            <a:lvl1pPr marL="0" indent="0" algn="ctr">
              <a:buNone/>
              <a:defRPr sz="2000" b="1" i="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D26C4EF4-1425-499B-9B0A-3303E07CFD10}"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0D01BC5C-C61F-D922-112D-C75F3114252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9740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t">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A9FD4B53-E1EA-4DC9-BEB9-493B5BDE9305}" type="datetime1">
              <a:rPr lang="en-US" smtClean="0"/>
              <a:t>3/19/2026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8688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143001" y="698501"/>
            <a:ext cx="9906000" cy="101853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142999" y="1902460"/>
            <a:ext cx="9906001" cy="40411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400800"/>
            <a:ext cx="2155071" cy="457200"/>
          </a:xfrm>
          <a:prstGeom prst="rect">
            <a:avLst/>
          </a:prstGeom>
        </p:spPr>
        <p:txBody>
          <a:bodyPr vert="horz" lIns="91440" tIns="45720" rIns="91440" bIns="45720" rtlCol="0" anchor="ctr"/>
          <a:lstStyle>
            <a:lvl1pPr algn="r" rtl="0">
              <a:defRPr sz="1000" b="1" i="0">
                <a:solidFill>
                  <a:schemeClr val="tx1"/>
                </a:solidFill>
                <a:latin typeface="+mj-lt"/>
                <a:cs typeface="Mongolian Baiti" panose="03000500000000000000" pitchFamily="66" charset="0"/>
              </a:defRPr>
            </a:lvl1pPr>
          </a:lstStyle>
          <a:p>
            <a:fld id="{8FD589F1-8A4C-4250-9180-4AE033388C26}" type="datetime1">
              <a:rPr lang="en-US" smtClean="0"/>
              <a:t>3/19/2026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52400" y="6400800"/>
            <a:ext cx="5943599" cy="457200"/>
          </a:xfrm>
          <a:prstGeom prst="rect">
            <a:avLst/>
          </a:prstGeom>
        </p:spPr>
        <p:txBody>
          <a:bodyPr vert="horz" lIns="91440" tIns="45720" rIns="91440" bIns="45720" rtlCol="0" anchor="ctr"/>
          <a:lstStyle>
            <a:lvl1pPr algn="l" rtl="0">
              <a:defRPr sz="1000" b="1" i="0">
                <a:solidFill>
                  <a:schemeClr val="tx1"/>
                </a:solidFill>
                <a:latin typeface="+mj-lt"/>
                <a:cs typeface="Mongolian Baiti" panose="03000500000000000000" pitchFamily="66"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49000" y="6400800"/>
            <a:ext cx="990599" cy="457200"/>
          </a:xfrm>
          <a:prstGeom prst="rect">
            <a:avLst/>
          </a:prstGeom>
        </p:spPr>
        <p:txBody>
          <a:bodyPr vert="horz" lIns="91440" tIns="45720" rIns="91440" bIns="45720" rtlCol="0" anchor="ctr"/>
          <a:lstStyle>
            <a:lvl1pPr algn="r" rtl="0">
              <a:defRPr sz="1000" b="1" i="0">
                <a:solidFill>
                  <a:schemeClr val="accent1"/>
                </a:solidFill>
                <a:latin typeface="+mj-lt"/>
                <a:cs typeface="Mongolian Baiti" panose="03000500000000000000" pitchFamily="66"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676045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dt="0"/>
  <p:txStyles>
    <p:titleStyle>
      <a:lvl1pPr algn="l" defTabSz="914400" rtl="0" eaLnBrk="1" latinLnBrk="0" hangingPunct="1">
        <a:lnSpc>
          <a:spcPct val="80000"/>
        </a:lnSpc>
        <a:spcBef>
          <a:spcPct val="0"/>
        </a:spcBef>
        <a:buNone/>
        <a:defRPr sz="3600" b="0" i="0" kern="1200" spc="0" baseline="0">
          <a:solidFill>
            <a:schemeClr val="tx1"/>
          </a:solidFill>
          <a:latin typeface="+mj-lt"/>
          <a:ea typeface="+mj-ea"/>
          <a:cs typeface="Mongolian Baiti" panose="03000500000000000000" pitchFamily="66"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584" userDrawn="1">
          <p15:clr>
            <a:srgbClr val="F26B43"/>
          </p15:clr>
        </p15:guide>
        <p15:guide id="26" pos="96" userDrawn="1">
          <p15:clr>
            <a:srgbClr val="F26B43"/>
          </p15:clr>
        </p15:guide>
        <p15:guide id="27" pos="720" userDrawn="1">
          <p15:clr>
            <a:srgbClr val="F26B43"/>
          </p15:clr>
        </p15:guide>
        <p15:guide id="28" pos="6960" userDrawn="1">
          <p15:clr>
            <a:srgbClr val="F26B43"/>
          </p15:clr>
        </p15:guide>
        <p15:guide id="29" orient="horz" pos="4032" userDrawn="1">
          <p15:clr>
            <a:srgbClr val="F26B43"/>
          </p15:clr>
        </p15:guide>
        <p15:guide id="30" orient="horz" pos="432" userDrawn="1">
          <p15:clr>
            <a:srgbClr val="F26B43"/>
          </p15:clr>
        </p15:guide>
        <p15:guide id="31" orient="horz" pos="3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51.xml"/><Relationship Id="rId5" Type="http://schemas.openxmlformats.org/officeDocument/2006/relationships/hyperlink" Target="http://www.cantoneselawyer.co.uk/" TargetMode="External"/><Relationship Id="rId4" Type="http://schemas.openxmlformats.org/officeDocument/2006/relationships/hyperlink" Target="mailto:info@cantoneselawyer.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1.sv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hyperlink" Target="https://svgsilh.com/image/747290.html" TargetMode="External"/><Relationship Id="rId5" Type="http://schemas.openxmlformats.org/officeDocument/2006/relationships/image" Target="../media/image27.svg"/><Relationship Id="rId4" Type="http://schemas.openxmlformats.org/officeDocument/2006/relationships/image" Target="../media/image26.sv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B1ABADE-F3D6-4227-AE2D-DF82DDF9F90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premium, modern photograph of the Hong Kong skyline at dusk, with Victoria Harbour in the foreground and a subtle overlay of the British and Hong Kong flags blending into the sky. The lighting should be soft and atmospheric, conveying a sense of transition and international connection. The composition should allow for a centered title overlay and ensure high readability. No visible or implied text, letters, or words should appear anywhere in the image">
            <a:extLst>
              <a:ext uri="{FF2B5EF4-FFF2-40B4-BE49-F238E27FC236}">
                <a16:creationId xmlns:a16="http://schemas.microsoft.com/office/drawing/2014/main" id="{CE57156D-0D96-4EBE-BE9A-E988A53F5818}"/>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E67DAF9D-8C6A-6489-55C7-682FC78381CE}"/>
              </a:ext>
            </a:extLst>
          </p:cNvPr>
          <p:cNvSpPr>
            <a:spLocks noGrp="1"/>
          </p:cNvSpPr>
          <p:nvPr>
            <p:ph type="sldNum" sz="quarter" idx="12"/>
          </p:nvPr>
        </p:nvSpPr>
        <p:spPr/>
        <p:txBody>
          <a:bodyPr/>
          <a:lstStyle/>
          <a:p>
            <a:fld id="{AEAA3239-9EA4-4A65-A281-97F994456D9F}" type="slidenum">
              <a:rPr lang="en-US" smtClean="0"/>
              <a:t>1</a:t>
            </a:fld>
            <a:endParaRPr lang="en-US" dirty="0"/>
          </a:p>
        </p:txBody>
      </p:sp>
      <p:sp>
        <p:nvSpPr>
          <p:cNvPr id="9" name="TextBox 8">
            <a:extLst>
              <a:ext uri="{FF2B5EF4-FFF2-40B4-BE49-F238E27FC236}">
                <a16:creationId xmlns:a16="http://schemas.microsoft.com/office/drawing/2014/main" id="{21FAA58F-36AF-4B7F-A1E5-2E77997F0597}"/>
              </a:ext>
            </a:extLst>
          </p:cNvPr>
          <p:cNvSpPr txBox="1"/>
          <p:nvPr/>
        </p:nvSpPr>
        <p:spPr>
          <a:xfrm>
            <a:off x="619125" y="757386"/>
            <a:ext cx="4391025" cy="3136188"/>
          </a:xfrm>
          <a:prstGeom prst="rect">
            <a:avLst/>
          </a:prstGeom>
          <a:noFill/>
        </p:spPr>
        <p:txBody>
          <a:bodyPr wrap="square" rtlCol="0">
            <a:normAutofit/>
          </a:bodyPr>
          <a:lstStyle/>
          <a:p>
            <a:pPr marL="0" algn="l">
              <a:buNone/>
            </a:pPr>
            <a:r>
              <a:rPr sz="4800" b="0" dirty="0">
                <a:solidFill>
                  <a:srgbClr val="000000"/>
                </a:solidFill>
                <a:effectLst/>
                <a:latin typeface="Mongolian Baiti" panose="03000500000000000000" pitchFamily="66" charset="0"/>
              </a:rPr>
              <a:t>Application for Settlement</a:t>
            </a:r>
            <a:r>
              <a:rPr lang="en-GB" sz="4800" b="0" dirty="0">
                <a:solidFill>
                  <a:srgbClr val="000000"/>
                </a:solidFill>
                <a:effectLst/>
                <a:latin typeface="Mongolian Baiti" panose="03000500000000000000" pitchFamily="66" charset="0"/>
              </a:rPr>
              <a:t> under the Hong Kong BN(O) Route</a:t>
            </a:r>
            <a:r>
              <a:rPr dirty="0">
                <a:effectLst/>
              </a:rPr>
              <a:t> </a:t>
            </a:r>
            <a:endParaRPr lang="en-GB" dirty="0">
              <a:effectLst/>
            </a:endParaRPr>
          </a:p>
          <a:p>
            <a:pPr marL="0" algn="l">
              <a:buNone/>
            </a:pPr>
            <a:endParaRPr lang="en-GB" dirty="0"/>
          </a:p>
        </p:txBody>
      </p:sp>
      <p:sp>
        <p:nvSpPr>
          <p:cNvPr id="10" name="TextBox 9">
            <a:extLst>
              <a:ext uri="{FF2B5EF4-FFF2-40B4-BE49-F238E27FC236}">
                <a16:creationId xmlns:a16="http://schemas.microsoft.com/office/drawing/2014/main" id="{D28D07F0-DF9F-466B-86AF-B72E87F46945}"/>
              </a:ext>
            </a:extLst>
          </p:cNvPr>
          <p:cNvSpPr txBox="1"/>
          <p:nvPr/>
        </p:nvSpPr>
        <p:spPr>
          <a:xfrm>
            <a:off x="619125" y="5402023"/>
            <a:ext cx="4391025" cy="594121"/>
          </a:xfrm>
          <a:prstGeom prst="rect">
            <a:avLst/>
          </a:prstGeom>
          <a:noFill/>
        </p:spPr>
        <p:txBody>
          <a:bodyPr wrap="square" rtlCol="0">
            <a:normAutofit fontScale="55000" lnSpcReduction="20000"/>
          </a:bodyPr>
          <a:lstStyle/>
          <a:p>
            <a:pPr marL="0" algn="l">
              <a:buNone/>
            </a:pPr>
            <a:r>
              <a:rPr lang="en-GB" sz="1800" b="0" dirty="0">
                <a:solidFill>
                  <a:srgbClr val="DDA152"/>
                </a:solidFill>
                <a:effectLst/>
                <a:latin typeface="Avenir"/>
              </a:rPr>
              <a:t>Sunny H.S. Li</a:t>
            </a:r>
            <a:br>
              <a:rPr lang="en-GB" sz="1800" b="0" dirty="0">
                <a:solidFill>
                  <a:srgbClr val="DDA152"/>
                </a:solidFill>
                <a:effectLst/>
                <a:latin typeface="Avenir"/>
              </a:rPr>
            </a:br>
            <a:r>
              <a:rPr lang="en-GB" sz="1800" b="0" dirty="0">
                <a:solidFill>
                  <a:srgbClr val="DDA152"/>
                </a:solidFill>
                <a:effectLst/>
                <a:latin typeface="Avenir"/>
              </a:rPr>
              <a:t>Solicitor (E&amp;W) </a:t>
            </a:r>
            <a:br>
              <a:rPr lang="en-GB" sz="1800" b="0" dirty="0">
                <a:solidFill>
                  <a:srgbClr val="DDA152"/>
                </a:solidFill>
                <a:effectLst/>
                <a:latin typeface="Avenir"/>
              </a:rPr>
            </a:br>
            <a:r>
              <a:rPr lang="en-GB" sz="1800" b="0" dirty="0">
                <a:solidFill>
                  <a:srgbClr val="DDA152"/>
                </a:solidFill>
                <a:effectLst/>
                <a:latin typeface="Avenir"/>
              </a:rPr>
              <a:t>Solicitor (Hong Kong) (non-practising)</a:t>
            </a:r>
          </a:p>
          <a:p>
            <a:pPr marL="0" algn="l">
              <a:buNone/>
            </a:pPr>
            <a:r>
              <a:rPr lang="en-GB" dirty="0">
                <a:solidFill>
                  <a:srgbClr val="DDA152"/>
                </a:solidFill>
                <a:latin typeface="Avenir"/>
              </a:rPr>
              <a:t>© All Rights Reserved 2026 </a:t>
            </a:r>
          </a:p>
        </p:txBody>
      </p:sp>
    </p:spTree>
    <p:extLst>
      <p:ext uri="{BB962C8B-B14F-4D97-AF65-F5344CB8AC3E}">
        <p14:creationId xmlns:p14="http://schemas.microsoft.com/office/powerpoint/2010/main" val="48437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F592-908B-B01E-1C9C-6982F43039C4}"/>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5C2646-90F4-E22A-6A3C-4BFC3891050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7B72CDB-A28E-E35C-85F5-A4E312B86C9F}"/>
              </a:ext>
            </a:extLst>
          </p:cNvPr>
          <p:cNvSpPr>
            <a:spLocks noGrp="1"/>
          </p:cNvSpPr>
          <p:nvPr>
            <p:ph type="sldNum" sz="quarter" idx="12"/>
          </p:nvPr>
        </p:nvSpPr>
        <p:spPr/>
        <p:txBody>
          <a:bodyPr/>
          <a:lstStyle/>
          <a:p>
            <a:fld id="{AEAA3239-9EA4-4A65-A281-97F994456D9F}" type="slidenum">
              <a:rPr lang="en-US" smtClean="0"/>
              <a:t>10</a:t>
            </a:fld>
            <a:endParaRPr lang="en-US" dirty="0"/>
          </a:p>
        </p:txBody>
      </p:sp>
      <p:sp>
        <p:nvSpPr>
          <p:cNvPr id="16" name="TextBox 15">
            <a:extLst>
              <a:ext uri="{FF2B5EF4-FFF2-40B4-BE49-F238E27FC236}">
                <a16:creationId xmlns:a16="http://schemas.microsoft.com/office/drawing/2014/main" id="{B8F9D081-5B5E-08B7-6694-D38BED2F34C4}"/>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A0AB8AED-1A7A-BCC5-AFDF-4F99C773150E}"/>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000000"/>
                </a:solidFill>
                <a:effectLst/>
                <a:latin typeface="Avenir"/>
              </a:rPr>
              <a:t>“</a:t>
            </a:r>
            <a:r>
              <a:rPr lang="en-GB" b="1" dirty="0"/>
              <a:t> The applicant must have spent </a:t>
            </a:r>
            <a:r>
              <a:rPr lang="en-GB" b="1" dirty="0">
                <a:solidFill>
                  <a:srgbClr val="FF0000"/>
                </a:solidFill>
              </a:rPr>
              <a:t>a continuous period of 5 years</a:t>
            </a:r>
            <a:r>
              <a:rPr lang="en-GB" b="1" dirty="0"/>
              <a:t> </a:t>
            </a:r>
            <a:r>
              <a:rPr lang="en-GB" b="1" dirty="0">
                <a:solidFill>
                  <a:schemeClr val="accent5">
                    <a:lumMod val="75000"/>
                  </a:schemeClr>
                </a:solidFill>
              </a:rPr>
              <a:t>with permission in the UK </a:t>
            </a:r>
            <a:r>
              <a:rPr lang="en-GB" b="1" dirty="0">
                <a:solidFill>
                  <a:schemeClr val="accent4"/>
                </a:solidFill>
              </a:rPr>
              <a:t>on a route under which a person can settle</a:t>
            </a:r>
            <a:r>
              <a:rPr lang="en-GB" b="1" dirty="0"/>
              <a:t>, of which the most recent grant of permission must have been on the Hong Kong BN(O) route.”</a:t>
            </a:r>
            <a:endParaRPr lang="en-GB" sz="1600" b="1" dirty="0">
              <a:latin typeface="Avenir"/>
            </a:endParaRPr>
          </a:p>
        </p:txBody>
      </p:sp>
      <p:pic>
        <p:nvPicPr>
          <p:cNvPr id="3" name="Picture 2">
            <a:extLst>
              <a:ext uri="{FF2B5EF4-FFF2-40B4-BE49-F238E27FC236}">
                <a16:creationId xmlns:a16="http://schemas.microsoft.com/office/drawing/2014/main" id="{D5EE9C72-0D86-26D8-B1C2-7EF0F342F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26143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E4E1-6D2C-DAB9-C26C-8054D57634E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7CE717-10E3-F986-BB6A-9AF89D41BAC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87C4982D-1134-E0D6-9932-BB26423F1686}"/>
              </a:ext>
            </a:extLst>
          </p:cNvPr>
          <p:cNvSpPr>
            <a:spLocks noGrp="1"/>
          </p:cNvSpPr>
          <p:nvPr>
            <p:ph type="sldNum" sz="quarter" idx="12"/>
          </p:nvPr>
        </p:nvSpPr>
        <p:spPr/>
        <p:txBody>
          <a:bodyPr/>
          <a:lstStyle/>
          <a:p>
            <a:fld id="{AEAA3239-9EA4-4A65-A281-97F994456D9F}" type="slidenum">
              <a:rPr lang="en-US" smtClean="0"/>
              <a:t>11</a:t>
            </a:fld>
            <a:endParaRPr lang="en-US" dirty="0"/>
          </a:p>
        </p:txBody>
      </p:sp>
      <p:sp>
        <p:nvSpPr>
          <p:cNvPr id="16" name="TextBox 15">
            <a:extLst>
              <a:ext uri="{FF2B5EF4-FFF2-40B4-BE49-F238E27FC236}">
                <a16:creationId xmlns:a16="http://schemas.microsoft.com/office/drawing/2014/main" id="{DF9B40FD-8B92-D903-E1DF-0AD6F0014B0B}"/>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0D141D90-7FCA-64DD-4070-7565C825FC4A}"/>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Counting backwards from the date of the application for settlement</a:t>
            </a:r>
          </a:p>
          <a:p>
            <a:pPr lvl="1">
              <a:spcAft>
                <a:spcPts val="1200"/>
              </a:spcAft>
            </a:pPr>
            <a:r>
              <a:rPr lang="en-GB" sz="1600" i="1" dirty="0">
                <a:latin typeface="Avenir"/>
              </a:rPr>
              <a:t>(It is therefore a wrong question to ask whether the period begins on the date of the granting of view or the date of entry.)</a:t>
            </a: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p:txBody>
      </p:sp>
      <p:pic>
        <p:nvPicPr>
          <p:cNvPr id="3" name="Picture 2">
            <a:extLst>
              <a:ext uri="{FF2B5EF4-FFF2-40B4-BE49-F238E27FC236}">
                <a16:creationId xmlns:a16="http://schemas.microsoft.com/office/drawing/2014/main" id="{0C987A9F-B149-8F65-87FB-ADAFBBD5D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83925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7279-7A79-89EE-44E9-B7BC379D482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0CF126A-3903-863E-FBE4-F65A3CB3F58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CD6DD96-9190-D7BD-47E8-D59C2BC47F7E}"/>
              </a:ext>
            </a:extLst>
          </p:cNvPr>
          <p:cNvSpPr>
            <a:spLocks noGrp="1"/>
          </p:cNvSpPr>
          <p:nvPr>
            <p:ph type="sldNum" sz="quarter" idx="12"/>
          </p:nvPr>
        </p:nvSpPr>
        <p:spPr/>
        <p:txBody>
          <a:bodyPr/>
          <a:lstStyle/>
          <a:p>
            <a:fld id="{AEAA3239-9EA4-4A65-A281-97F994456D9F}" type="slidenum">
              <a:rPr lang="en-US" smtClean="0"/>
              <a:t>12</a:t>
            </a:fld>
            <a:endParaRPr lang="en-US" dirty="0"/>
          </a:p>
        </p:txBody>
      </p:sp>
      <p:sp>
        <p:nvSpPr>
          <p:cNvPr id="16" name="TextBox 15">
            <a:extLst>
              <a:ext uri="{FF2B5EF4-FFF2-40B4-BE49-F238E27FC236}">
                <a16:creationId xmlns:a16="http://schemas.microsoft.com/office/drawing/2014/main" id="{FF155009-F620-DDB3-AAAF-33EF01BC001F}"/>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5D7D7C91-F641-5A08-C7FF-B8DEA3DF6D41}"/>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a:p>
            <a:endParaRPr lang="en-GB" sz="1600" b="1" u="sng" dirty="0">
              <a:latin typeface="Avenir"/>
            </a:endParaRPr>
          </a:p>
          <a:p>
            <a:pPr marL="285750" indent="-285750">
              <a:spcAft>
                <a:spcPts val="1200"/>
              </a:spcAft>
              <a:buFont typeface="Arial" panose="020B0604020202020204" pitchFamily="34" charset="0"/>
              <a:buChar char="•"/>
            </a:pPr>
            <a:r>
              <a:rPr lang="en-GB" sz="1600" b="1" i="1" dirty="0">
                <a:latin typeface="Avenir"/>
              </a:rPr>
              <a:t>Only count on full-day of absence</a:t>
            </a:r>
          </a:p>
          <a:p>
            <a:pPr>
              <a:spcAft>
                <a:spcPts val="1200"/>
              </a:spcAft>
            </a:pPr>
            <a:r>
              <a:rPr lang="en-GB" sz="1600" i="1" dirty="0">
                <a:latin typeface="Avenir"/>
              </a:rPr>
              <a:t>Example</a:t>
            </a:r>
          </a:p>
          <a:p>
            <a:pPr>
              <a:spcAft>
                <a:spcPts val="1200"/>
              </a:spcAft>
            </a:pPr>
            <a:r>
              <a:rPr lang="en-GB" sz="1600" i="1" dirty="0">
                <a:latin typeface="Avenir"/>
              </a:rPr>
              <a:t>Alex left for a short trip on the last Eurostar 20:00 Friday, spent 2 nights in Paris, coming back in London at 23:30 on Sunday – 1 day of absence</a:t>
            </a:r>
          </a:p>
          <a:p>
            <a:pPr>
              <a:spcAft>
                <a:spcPts val="1200"/>
              </a:spcAft>
            </a:pPr>
            <a:r>
              <a:rPr lang="en-GB" sz="1600" i="1" dirty="0">
                <a:latin typeface="Avenir"/>
              </a:rPr>
              <a:t>However, the returning train is delayed, and it only arrives at 00:05 on ‘Sunday night’ – 2 days of absence</a:t>
            </a:r>
          </a:p>
          <a:p>
            <a:pPr>
              <a:spcAft>
                <a:spcPts val="1200"/>
              </a:spcAft>
            </a:pPr>
            <a:r>
              <a:rPr lang="en-GB" sz="1600" i="1" dirty="0">
                <a:latin typeface="Avenir"/>
              </a:rPr>
              <a:t>Beth is a member of the cabin crew of EasyJet.  She works 06:00-15:00 on 1, 2, 5, 7, 9, 13, 14, 18, 22, 25 February 2026.  She can record her absence as zero in February 2026 as she is in the UK for each of dates that she works.</a:t>
            </a:r>
          </a:p>
        </p:txBody>
      </p:sp>
      <p:pic>
        <p:nvPicPr>
          <p:cNvPr id="3" name="Picture 2">
            <a:extLst>
              <a:ext uri="{FF2B5EF4-FFF2-40B4-BE49-F238E27FC236}">
                <a16:creationId xmlns:a16="http://schemas.microsoft.com/office/drawing/2014/main" id="{B01EAAC9-E564-FBEF-0011-8F64F7D3A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98407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7DF0-0999-B4E7-18B3-ECE2674E1FBF}"/>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38AE6A9-EEA6-826C-7212-06E08530347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B928CC2-9E40-E7F0-BDBD-ED027262747C}"/>
              </a:ext>
            </a:extLst>
          </p:cNvPr>
          <p:cNvSpPr>
            <a:spLocks noGrp="1"/>
          </p:cNvSpPr>
          <p:nvPr>
            <p:ph type="sldNum" sz="quarter" idx="12"/>
          </p:nvPr>
        </p:nvSpPr>
        <p:spPr/>
        <p:txBody>
          <a:bodyPr/>
          <a:lstStyle/>
          <a:p>
            <a:fld id="{AEAA3239-9EA4-4A65-A281-97F994456D9F}" type="slidenum">
              <a:rPr lang="en-US" smtClean="0"/>
              <a:t>13</a:t>
            </a:fld>
            <a:endParaRPr lang="en-US" dirty="0"/>
          </a:p>
        </p:txBody>
      </p:sp>
      <p:sp>
        <p:nvSpPr>
          <p:cNvPr id="16" name="TextBox 15">
            <a:extLst>
              <a:ext uri="{FF2B5EF4-FFF2-40B4-BE49-F238E27FC236}">
                <a16:creationId xmlns:a16="http://schemas.microsoft.com/office/drawing/2014/main" id="{DF27F5BE-61BF-3737-020C-3A5A095857E2}"/>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187566E7-44C2-C1A4-29FC-D69BB53240DE}"/>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a:p>
            <a:pPr marL="285750" indent="-285750">
              <a:buFont typeface="Arial" panose="020B0604020202020204" pitchFamily="34" charset="0"/>
              <a:buChar char="•"/>
            </a:pPr>
            <a:endParaRPr lang="en-GB" sz="1600" b="1" i="1" u="sng" dirty="0">
              <a:latin typeface="Avenir"/>
            </a:endParaRPr>
          </a:p>
          <a:p>
            <a:r>
              <a:rPr lang="en-GB" sz="1600" i="1" dirty="0">
                <a:latin typeface="Avenir"/>
              </a:rPr>
              <a:t>It means on a rolling basis of </a:t>
            </a:r>
            <a:r>
              <a:rPr lang="en-GB" sz="1600" b="1" i="1" dirty="0">
                <a:solidFill>
                  <a:srgbClr val="FF0000"/>
                </a:solidFill>
                <a:latin typeface="Avenir"/>
              </a:rPr>
              <a:t>any</a:t>
            </a:r>
            <a:r>
              <a:rPr lang="en-GB" sz="1600" i="1" dirty="0">
                <a:latin typeface="Avenir"/>
              </a:rPr>
              <a:t> 12-month period, not on a calendar month basis</a:t>
            </a:r>
          </a:p>
          <a:p>
            <a:endParaRPr lang="en-GB" sz="1600" i="1" dirty="0">
              <a:latin typeface="Avenir"/>
            </a:endParaRPr>
          </a:p>
          <a:p>
            <a:pPr>
              <a:spcAft>
                <a:spcPts val="1200"/>
              </a:spcAft>
            </a:pPr>
            <a:r>
              <a:rPr lang="en-GB" sz="1600" i="1" dirty="0">
                <a:latin typeface="Avenir"/>
              </a:rPr>
              <a:t>Example:-</a:t>
            </a:r>
          </a:p>
          <a:p>
            <a:pPr>
              <a:spcAft>
                <a:spcPts val="1200"/>
              </a:spcAft>
            </a:pPr>
            <a:r>
              <a:rPr lang="en-GB" sz="1600" i="1" dirty="0">
                <a:latin typeface="Avenir"/>
              </a:rPr>
              <a:t>Chris travels back to Hong Kong from 01/09/2023 to 31/03/2024 – break the continuous residence even though he was absent only for 122 days in 2023 and 90 days in 2024, because he’s absent for 212 days  during the period 01/06/2023 to 31/05/2024</a:t>
            </a:r>
          </a:p>
        </p:txBody>
      </p:sp>
      <p:pic>
        <p:nvPicPr>
          <p:cNvPr id="3" name="Picture 2">
            <a:extLst>
              <a:ext uri="{FF2B5EF4-FFF2-40B4-BE49-F238E27FC236}">
                <a16:creationId xmlns:a16="http://schemas.microsoft.com/office/drawing/2014/main" id="{D2B3A70F-20E8-8137-C04E-90B6BD8A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238046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CBC7-F4FC-A3A4-9C6E-FE0A0EE74CC9}"/>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F22332D-70A6-A56E-A9F7-D2796DDDB05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78D6096-58CE-981C-E00C-76E915A9BD85}"/>
              </a:ext>
            </a:extLst>
          </p:cNvPr>
          <p:cNvSpPr>
            <a:spLocks noGrp="1"/>
          </p:cNvSpPr>
          <p:nvPr>
            <p:ph type="sldNum" sz="quarter" idx="12"/>
          </p:nvPr>
        </p:nvSpPr>
        <p:spPr/>
        <p:txBody>
          <a:bodyPr/>
          <a:lstStyle/>
          <a:p>
            <a:fld id="{AEAA3239-9EA4-4A65-A281-97F994456D9F}" type="slidenum">
              <a:rPr lang="en-US" smtClean="0"/>
              <a:t>14</a:t>
            </a:fld>
            <a:endParaRPr lang="en-US" dirty="0"/>
          </a:p>
        </p:txBody>
      </p:sp>
      <p:sp>
        <p:nvSpPr>
          <p:cNvPr id="16" name="TextBox 15">
            <a:extLst>
              <a:ext uri="{FF2B5EF4-FFF2-40B4-BE49-F238E27FC236}">
                <a16:creationId xmlns:a16="http://schemas.microsoft.com/office/drawing/2014/main" id="{904F8FF7-B418-D63E-64D2-34ECA1CB173D}"/>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B1A7CD5D-64E1-9FEE-E69E-28BBD6F554CD}"/>
              </a:ext>
            </a:extLst>
          </p:cNvPr>
          <p:cNvSpPr txBox="1"/>
          <p:nvPr/>
        </p:nvSpPr>
        <p:spPr>
          <a:xfrm>
            <a:off x="604762" y="1241231"/>
            <a:ext cx="7079071" cy="5335628"/>
          </a:xfrm>
          <a:prstGeom prst="rect">
            <a:avLst/>
          </a:prstGeom>
          <a:noFill/>
        </p:spPr>
        <p:txBody>
          <a:bodyPr wrap="square" rtlCol="0">
            <a:normAutofit fontScale="62500" lnSpcReduction="20000"/>
          </a:bodyPr>
          <a:lstStyle/>
          <a:p>
            <a:r>
              <a:rPr lang="en-GB" sz="2600" b="1" i="1" dirty="0">
                <a:solidFill>
                  <a:srgbClr val="FF0000"/>
                </a:solidFill>
                <a:latin typeface="Avenir"/>
              </a:rPr>
              <a:t>Permitted absence</a:t>
            </a:r>
          </a:p>
          <a:p>
            <a:endParaRPr lang="en-GB" sz="1600" b="1" i="1" dirty="0">
              <a:solidFill>
                <a:srgbClr val="FF0000"/>
              </a:solidFill>
              <a:latin typeface="Avenir"/>
            </a:endParaRPr>
          </a:p>
          <a:p>
            <a:r>
              <a:rPr lang="en-GB" dirty="0"/>
              <a:t>Any period spent outside the UK will not count where the absence was for any of the following reasons:</a:t>
            </a:r>
          </a:p>
          <a:p>
            <a:pPr lvl="1"/>
            <a:r>
              <a:rPr lang="en-GB" dirty="0"/>
              <a:t>(a) the applicant was assisting with a national or international humanitarian or environmental crisis overseas, providing, if on a sponsored route, their sponsor agreed to the absence for that purpose; or</a:t>
            </a:r>
          </a:p>
          <a:p>
            <a:pPr lvl="1"/>
            <a:r>
              <a:rPr lang="en-GB" dirty="0"/>
              <a:t>(b</a:t>
            </a:r>
            <a:r>
              <a:rPr lang="en-GB" b="1" dirty="0"/>
              <a:t>) travel disruption due to natural disaster, military conflict or pandemic</a:t>
            </a:r>
            <a:r>
              <a:rPr lang="en-GB" dirty="0"/>
              <a:t>; or</a:t>
            </a:r>
          </a:p>
          <a:p>
            <a:pPr lvl="1"/>
            <a:r>
              <a:rPr lang="en-GB" dirty="0"/>
              <a:t>(c) </a:t>
            </a:r>
            <a:r>
              <a:rPr lang="en-GB" b="1" dirty="0"/>
              <a:t>compelling and compassionate personal circumstances, such as the life-threatening illness of the applicant, or the life- threatening illness or death of a close family member</a:t>
            </a:r>
            <a:r>
              <a:rPr lang="en-GB" dirty="0"/>
              <a:t>; or</a:t>
            </a:r>
          </a:p>
          <a:p>
            <a:pPr lvl="1"/>
            <a:r>
              <a:rPr lang="en-GB" dirty="0"/>
              <a:t>(d) research activity undertaken by a Skilled Worker which was approved by their sponsor and where the applicant was sponsored for a job in one of the following SOC 2020 occupation codes:</a:t>
            </a:r>
          </a:p>
          <a:p>
            <a:pPr lvl="2"/>
            <a:r>
              <a:rPr lang="en-GB" dirty="0"/>
              <a:t>• 2111 Chemical scientists</a:t>
            </a:r>
          </a:p>
          <a:p>
            <a:pPr lvl="2"/>
            <a:r>
              <a:rPr lang="en-GB" dirty="0"/>
              <a:t>• 2112 Biological scientists</a:t>
            </a:r>
          </a:p>
          <a:p>
            <a:pPr lvl="2"/>
            <a:r>
              <a:rPr lang="en-GB" dirty="0"/>
              <a:t>• 2113 Biochemists and biomedical scientists</a:t>
            </a:r>
          </a:p>
          <a:p>
            <a:pPr lvl="2"/>
            <a:r>
              <a:rPr lang="en-GB" dirty="0"/>
              <a:t>• 2114 Physical scientists</a:t>
            </a:r>
          </a:p>
          <a:p>
            <a:pPr lvl="2"/>
            <a:r>
              <a:rPr lang="en-GB" dirty="0"/>
              <a:t>• 2115 Social and humanities scientists</a:t>
            </a:r>
          </a:p>
          <a:p>
            <a:pPr lvl="2"/>
            <a:r>
              <a:rPr lang="en-GB" dirty="0"/>
              <a:t>• 2119 Natural and social science professionals not elsewhere classified</a:t>
            </a:r>
          </a:p>
          <a:p>
            <a:pPr lvl="2"/>
            <a:r>
              <a:rPr lang="en-GB" dirty="0"/>
              <a:t>• 2161 Research and development (R&amp;D) managers</a:t>
            </a:r>
          </a:p>
          <a:p>
            <a:pPr lvl="2"/>
            <a:r>
              <a:rPr lang="en-GB" dirty="0"/>
              <a:t>• 2162 Other researchers, unspecified discipline</a:t>
            </a:r>
          </a:p>
          <a:p>
            <a:pPr lvl="2"/>
            <a:r>
              <a:rPr lang="en-GB" dirty="0"/>
              <a:t>• 2311 Higher education teaching professionals; or</a:t>
            </a:r>
          </a:p>
          <a:p>
            <a:pPr lvl="1"/>
            <a:r>
              <a:rPr lang="en-GB" dirty="0"/>
              <a:t>(e) research activity undertaken by a person on the Global Talent route who was endorsed by:</a:t>
            </a:r>
          </a:p>
          <a:p>
            <a:pPr lvl="2"/>
            <a:r>
              <a:rPr lang="en-GB" dirty="0"/>
              <a:t>(</a:t>
            </a:r>
            <a:r>
              <a:rPr lang="en-GB" dirty="0" err="1"/>
              <a:t>i</a:t>
            </a:r>
            <a:r>
              <a:rPr lang="en-GB" dirty="0"/>
              <a:t>) The Royal Society; or</a:t>
            </a:r>
          </a:p>
          <a:p>
            <a:pPr lvl="2"/>
            <a:r>
              <a:rPr lang="en-GB" dirty="0"/>
              <a:t>(ii) The British Academy; or</a:t>
            </a:r>
          </a:p>
          <a:p>
            <a:pPr lvl="2"/>
            <a:r>
              <a:rPr lang="en-GB" dirty="0"/>
              <a:t>(iii) The Royal Academy of Engineering; or</a:t>
            </a:r>
          </a:p>
          <a:p>
            <a:pPr lvl="2"/>
            <a:r>
              <a:rPr lang="en-GB" dirty="0"/>
              <a:t>(iv) UKRI; or</a:t>
            </a:r>
          </a:p>
          <a:p>
            <a:pPr lvl="1"/>
            <a:r>
              <a:rPr lang="en-GB" dirty="0"/>
              <a:t>(f) research activity undertaken by a person on the Global Talent route who qualified on the basis of a prize listed in table 6 of Appendix Global Talent: Prestigious Prizes; or</a:t>
            </a:r>
          </a:p>
          <a:p>
            <a:pPr lvl="1"/>
            <a:r>
              <a:rPr lang="en-GB" dirty="0"/>
              <a:t>(g) for an applicant under Appendix Settlement Family Life, absences for work, study or supporting family overseas, so long as the family have throughout the period of absence maintained a family life in the UK and the UK remained their place of permanent residence; or</a:t>
            </a:r>
          </a:p>
          <a:p>
            <a:pPr lvl="1"/>
            <a:r>
              <a:rPr lang="en-GB" dirty="0"/>
              <a:t>(h) where the applicant’s partner is absent from the UK on Crown service as:</a:t>
            </a:r>
          </a:p>
          <a:p>
            <a:pPr lvl="2"/>
            <a:r>
              <a:rPr lang="en-GB" dirty="0"/>
              <a:t>(</a:t>
            </a:r>
            <a:r>
              <a:rPr lang="en-GB" dirty="0" err="1"/>
              <a:t>i</a:t>
            </a:r>
            <a:r>
              <a:rPr lang="en-GB" dirty="0"/>
              <a:t>) a regular member of HM Armed Forces (the Royal Navy, the Royal Marines, the Army (including the Brigade of Gurkhas) and the Royal Air Force); or</a:t>
            </a:r>
          </a:p>
          <a:p>
            <a:pPr lvl="2"/>
            <a:r>
              <a:rPr lang="en-GB" dirty="0"/>
              <a:t>(ii) an employee of the UK Government, a Northern Ireland department, the Scottish Administration or the Welsh Government; or</a:t>
            </a:r>
          </a:p>
          <a:p>
            <a:pPr lvl="2"/>
            <a:r>
              <a:rPr lang="en-GB" dirty="0"/>
              <a:t>(iii) a permanent member of the British Council,</a:t>
            </a:r>
          </a:p>
          <a:p>
            <a:r>
              <a:rPr lang="en-GB" dirty="0"/>
              <a:t>and the applicant accompanies them overseas.</a:t>
            </a:r>
          </a:p>
          <a:p>
            <a:endParaRPr lang="en-GB" sz="1600" i="1" dirty="0">
              <a:latin typeface="Avenir"/>
            </a:endParaRPr>
          </a:p>
        </p:txBody>
      </p:sp>
      <p:pic>
        <p:nvPicPr>
          <p:cNvPr id="3" name="Picture 2">
            <a:extLst>
              <a:ext uri="{FF2B5EF4-FFF2-40B4-BE49-F238E27FC236}">
                <a16:creationId xmlns:a16="http://schemas.microsoft.com/office/drawing/2014/main" id="{067D73A1-395B-997A-D985-BAAC5810F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47340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687AA-066A-3AEF-498A-7F24AE347601}"/>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0B2CE93-138F-26ED-09FD-2C3BE067A0F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E019EF-9FE4-12F9-4BA1-0F722970E590}"/>
              </a:ext>
            </a:extLst>
          </p:cNvPr>
          <p:cNvSpPr>
            <a:spLocks noGrp="1"/>
          </p:cNvSpPr>
          <p:nvPr>
            <p:ph type="sldNum" sz="quarter" idx="12"/>
          </p:nvPr>
        </p:nvSpPr>
        <p:spPr/>
        <p:txBody>
          <a:bodyPr/>
          <a:lstStyle/>
          <a:p>
            <a:fld id="{AEAA3239-9EA4-4A65-A281-97F994456D9F}" type="slidenum">
              <a:rPr lang="en-US" smtClean="0"/>
              <a:t>15</a:t>
            </a:fld>
            <a:endParaRPr lang="en-US" dirty="0"/>
          </a:p>
        </p:txBody>
      </p:sp>
      <p:sp>
        <p:nvSpPr>
          <p:cNvPr id="16" name="TextBox 15">
            <a:extLst>
              <a:ext uri="{FF2B5EF4-FFF2-40B4-BE49-F238E27FC236}">
                <a16:creationId xmlns:a16="http://schemas.microsoft.com/office/drawing/2014/main" id="{FC48FA95-F4DF-DC00-FF79-8779D3FB470E}"/>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7998175C-B0A9-6F2A-9AFC-1E38AA136D4C}"/>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b="1" dirty="0">
                <a:latin typeface="Avenir"/>
              </a:rPr>
              <a:t>LOTR doesn’t count</a:t>
            </a:r>
          </a:p>
          <a:p>
            <a:pPr marL="285750" indent="-285750">
              <a:buFont typeface="Arial" panose="020B0604020202020204" pitchFamily="34" charset="0"/>
              <a:buChar char="•"/>
            </a:pPr>
            <a:r>
              <a:rPr lang="en-GB" sz="1600" b="1" dirty="0">
                <a:latin typeface="Avenir"/>
              </a:rPr>
              <a:t>Staying as a visitor doesn’t count</a:t>
            </a:r>
          </a:p>
          <a:p>
            <a:pPr marL="285750" indent="-285750">
              <a:buFont typeface="Arial" panose="020B0604020202020204" pitchFamily="34" charset="0"/>
              <a:buChar char="•"/>
            </a:pPr>
            <a:r>
              <a:rPr lang="en-GB" sz="1600" b="1" dirty="0">
                <a:latin typeface="Avenir"/>
              </a:rPr>
              <a:t>Some visa routes don’t count: for example, student visas</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b="1" dirty="0">
                <a:latin typeface="Avenir"/>
              </a:rPr>
              <a:t>There must be no break between the visas</a:t>
            </a:r>
          </a:p>
          <a:p>
            <a:pPr marL="285750" indent="-285750">
              <a:buFont typeface="Arial" panose="020B0604020202020204" pitchFamily="34" charset="0"/>
              <a:buChar char="•"/>
            </a:pPr>
            <a:endParaRPr lang="en-GB" sz="1600" b="1" dirty="0">
              <a:latin typeface="Avenir"/>
            </a:endParaRPr>
          </a:p>
          <a:p>
            <a:endParaRPr lang="en-GB" sz="2800" b="1" dirty="0">
              <a:solidFill>
                <a:schemeClr val="accent5">
                  <a:lumMod val="75000"/>
                </a:schemeClr>
              </a:solidFill>
            </a:endParaRPr>
          </a:p>
          <a:p>
            <a:pPr marL="285750" indent="-285750">
              <a:buFont typeface="Arial" panose="020B0604020202020204" pitchFamily="34" charset="0"/>
              <a:buChar char="•"/>
            </a:pPr>
            <a:endParaRPr lang="en-GB" sz="1600" i="1" dirty="0">
              <a:latin typeface="Avenir"/>
            </a:endParaRPr>
          </a:p>
        </p:txBody>
      </p:sp>
      <p:pic>
        <p:nvPicPr>
          <p:cNvPr id="3" name="Picture 2">
            <a:extLst>
              <a:ext uri="{FF2B5EF4-FFF2-40B4-BE49-F238E27FC236}">
                <a16:creationId xmlns:a16="http://schemas.microsoft.com/office/drawing/2014/main" id="{51F5C774-3BA4-C7A7-D116-292607F22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290076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E3F5-C648-E033-5E4E-6D1D87F001A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104A14A-9A69-38C2-67E1-3F74DB207DC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60ED660C-7E21-12AE-62FA-9B5F35E0BA66}"/>
              </a:ext>
            </a:extLst>
          </p:cNvPr>
          <p:cNvSpPr>
            <a:spLocks noGrp="1"/>
          </p:cNvSpPr>
          <p:nvPr>
            <p:ph type="sldNum" sz="quarter" idx="12"/>
          </p:nvPr>
        </p:nvSpPr>
        <p:spPr/>
        <p:txBody>
          <a:bodyPr/>
          <a:lstStyle/>
          <a:p>
            <a:fld id="{AEAA3239-9EA4-4A65-A281-97F994456D9F}" type="slidenum">
              <a:rPr lang="en-US" smtClean="0"/>
              <a:t>16</a:t>
            </a:fld>
            <a:endParaRPr lang="en-US" dirty="0"/>
          </a:p>
        </p:txBody>
      </p:sp>
      <p:sp>
        <p:nvSpPr>
          <p:cNvPr id="16" name="TextBox 15">
            <a:extLst>
              <a:ext uri="{FF2B5EF4-FFF2-40B4-BE49-F238E27FC236}">
                <a16:creationId xmlns:a16="http://schemas.microsoft.com/office/drawing/2014/main" id="{EF18D251-F965-DED2-DE43-47BA38DAD1A1}"/>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14EDD5E6-9621-3A9C-E75C-60DC3CE5FCBB}"/>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endParaRPr lang="en-GB" sz="1600" i="1" dirty="0">
              <a:latin typeface="Avenir"/>
            </a:endParaRPr>
          </a:p>
          <a:p>
            <a:r>
              <a:rPr lang="en-GB" sz="1600" i="1" dirty="0">
                <a:latin typeface="Avenir"/>
              </a:rPr>
              <a:t>Dave came to the UK on a student visa on 21/09/2015 to commence his undergraduate course.  His </a:t>
            </a:r>
            <a:r>
              <a:rPr lang="en-GB" sz="1600" i="1">
                <a:latin typeface="Avenir"/>
              </a:rPr>
              <a:t>visa expired </a:t>
            </a:r>
            <a:r>
              <a:rPr lang="en-GB" sz="1600" i="1" dirty="0">
                <a:latin typeface="Avenir"/>
              </a:rPr>
              <a:t>on 31/08/2018, but he obtained a skilled work visa commencing on 01/09/2018  He was unfortunately terminated during COVID-19 and he returned to Hong Kong on 31/12/2020 when his visa expired.  He got a BN(O) visa on 01/02/2021, and returned to the UK later on that visa.</a:t>
            </a:r>
          </a:p>
          <a:p>
            <a:pPr marL="285750" indent="-285750">
              <a:buFont typeface="Arial" panose="020B0604020202020204" pitchFamily="34" charset="0"/>
              <a:buChar char="•"/>
            </a:pPr>
            <a:endParaRPr lang="en-GB" sz="1600" b="1" dirty="0">
              <a:latin typeface="Avenir"/>
            </a:endParaRPr>
          </a:p>
          <a:p>
            <a:endParaRPr lang="en-GB" sz="2800" b="1" dirty="0">
              <a:solidFill>
                <a:schemeClr val="accent5">
                  <a:lumMod val="75000"/>
                </a:schemeClr>
              </a:solidFill>
            </a:endParaRPr>
          </a:p>
          <a:p>
            <a:pPr marL="285750" indent="-285750">
              <a:buFont typeface="Arial" panose="020B0604020202020204" pitchFamily="34" charset="0"/>
              <a:buChar char="•"/>
            </a:pPr>
            <a:endParaRPr lang="en-GB" sz="1600" i="1" dirty="0">
              <a:latin typeface="Avenir"/>
            </a:endParaRPr>
          </a:p>
        </p:txBody>
      </p:sp>
      <p:pic>
        <p:nvPicPr>
          <p:cNvPr id="3" name="Picture 2">
            <a:extLst>
              <a:ext uri="{FF2B5EF4-FFF2-40B4-BE49-F238E27FC236}">
                <a16:creationId xmlns:a16="http://schemas.microsoft.com/office/drawing/2014/main" id="{AA8FDD46-F0DB-4115-C1B3-E24BF9A05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60444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73BC1-8655-1238-442C-92EA7EA5BF5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3E7B1D-80A8-A5ED-9CEC-B8B4A0F5FDF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3D58177D-0BFD-3AC4-7CCC-C6957F64C714}"/>
              </a:ext>
            </a:extLst>
          </p:cNvPr>
          <p:cNvSpPr>
            <a:spLocks noGrp="1"/>
          </p:cNvSpPr>
          <p:nvPr>
            <p:ph type="sldNum" sz="quarter" idx="12"/>
          </p:nvPr>
        </p:nvSpPr>
        <p:spPr/>
        <p:txBody>
          <a:bodyPr/>
          <a:lstStyle/>
          <a:p>
            <a:fld id="{AEAA3239-9EA4-4A65-A281-97F994456D9F}" type="slidenum">
              <a:rPr lang="en-US" smtClean="0"/>
              <a:t>17</a:t>
            </a:fld>
            <a:endParaRPr lang="en-US" dirty="0"/>
          </a:p>
        </p:txBody>
      </p:sp>
      <p:sp>
        <p:nvSpPr>
          <p:cNvPr id="16" name="TextBox 15">
            <a:extLst>
              <a:ext uri="{FF2B5EF4-FFF2-40B4-BE49-F238E27FC236}">
                <a16:creationId xmlns:a16="http://schemas.microsoft.com/office/drawing/2014/main" id="{0F5632F8-1566-CDF8-A2DA-3FDB875B4B77}"/>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8B87EF22-5D3F-CBB6-8D15-B96333C313BE}"/>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r>
              <a:rPr lang="en-GB" sz="1600" i="1" dirty="0">
                <a:latin typeface="Avenir"/>
              </a:rPr>
              <a:t>Dave came to the UK on a student visa on 21/09/2015 to commence his undergraduate course.  His visa expires on 31/08/2018, but he obtained a skilled work visa commencing on 01/09/2018. He was unfortunately terminated during COVID-19, and he returned to Hong Kong on 31/12/2020 when his visa expired.  He got a BN(O) visa on 01/02/2021, and returned to the UK later on that visa.</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i="1" dirty="0">
                <a:latin typeface="Avenir"/>
              </a:rPr>
              <a:t>He could not apply for settlement on 30/12/2020 even though he had been the UK since 21/09/2025 because the student visa </a:t>
            </a:r>
            <a:r>
              <a:rPr lang="en-GB" sz="1600" i="1" dirty="0">
                <a:solidFill>
                  <a:schemeClr val="accent4"/>
                </a:solidFill>
                <a:latin typeface="Avenir"/>
              </a:rPr>
              <a:t>is not a route under which a person can settle</a:t>
            </a:r>
            <a:r>
              <a:rPr lang="en-GB" sz="1600" i="1" dirty="0">
                <a:latin typeface="Avenir"/>
              </a:rPr>
              <a:t>.</a:t>
            </a:r>
          </a:p>
          <a:p>
            <a:pPr marL="285750" indent="-285750">
              <a:buFont typeface="Arial" panose="020B0604020202020204" pitchFamily="34" charset="0"/>
              <a:buChar char="•"/>
            </a:pPr>
            <a:r>
              <a:rPr lang="en-GB" sz="1600" i="1" dirty="0">
                <a:latin typeface="Avenir"/>
              </a:rPr>
              <a:t>He could not rely on the period on the work visa, because during the period from 1/1/2021 to 31/01/2021 he was </a:t>
            </a:r>
            <a:r>
              <a:rPr lang="en-GB" sz="1600" i="1" dirty="0">
                <a:solidFill>
                  <a:schemeClr val="accent5">
                    <a:lumMod val="75000"/>
                  </a:schemeClr>
                </a:solidFill>
                <a:latin typeface="Avenir"/>
              </a:rPr>
              <a:t>without permission in the UK.  </a:t>
            </a:r>
            <a:r>
              <a:rPr lang="en-GB" sz="1600" i="1" dirty="0">
                <a:latin typeface="Avenir"/>
              </a:rPr>
              <a:t>This period broke his </a:t>
            </a:r>
            <a:r>
              <a:rPr lang="en-GB" sz="1600" i="1" dirty="0">
                <a:solidFill>
                  <a:srgbClr val="FF0000"/>
                </a:solidFill>
                <a:latin typeface="Avenir"/>
              </a:rPr>
              <a:t>continuous residence</a:t>
            </a:r>
            <a:r>
              <a:rPr lang="en-GB" sz="1600" i="1" dirty="0">
                <a:latin typeface="Avenir"/>
              </a:rPr>
              <a:t>.</a:t>
            </a:r>
            <a:endParaRPr lang="en-GB" sz="1600" i="1" dirty="0">
              <a:solidFill>
                <a:schemeClr val="accent5">
                  <a:lumMod val="75000"/>
                </a:schemeClr>
              </a:solidFill>
              <a:latin typeface="Avenir"/>
            </a:endParaRPr>
          </a:p>
          <a:p>
            <a:pPr marL="285750" indent="-285750">
              <a:buFont typeface="Arial" panose="020B0604020202020204" pitchFamily="34" charset="0"/>
              <a:buChar char="•"/>
            </a:pPr>
            <a:r>
              <a:rPr lang="en-GB" sz="1600" i="1" dirty="0">
                <a:latin typeface="Avenir"/>
              </a:rPr>
              <a:t>He could start accumulating his continuous period from 01/02/2021.  </a:t>
            </a:r>
          </a:p>
        </p:txBody>
      </p:sp>
      <p:pic>
        <p:nvPicPr>
          <p:cNvPr id="3" name="Picture 2">
            <a:extLst>
              <a:ext uri="{FF2B5EF4-FFF2-40B4-BE49-F238E27FC236}">
                <a16:creationId xmlns:a16="http://schemas.microsoft.com/office/drawing/2014/main" id="{1B9570F8-099C-FE60-7AD9-233C5C828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383913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7CD3-302B-FB91-1A1E-079E0EA333E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6F43F5C-ABC1-0662-BEAA-43D8A080E42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37B8FF4-7F1F-AD4B-4029-683F009D912D}"/>
              </a:ext>
            </a:extLst>
          </p:cNvPr>
          <p:cNvSpPr>
            <a:spLocks noGrp="1"/>
          </p:cNvSpPr>
          <p:nvPr>
            <p:ph type="sldNum" sz="quarter" idx="12"/>
          </p:nvPr>
        </p:nvSpPr>
        <p:spPr/>
        <p:txBody>
          <a:bodyPr/>
          <a:lstStyle/>
          <a:p>
            <a:fld id="{AEAA3239-9EA4-4A65-A281-97F994456D9F}" type="slidenum">
              <a:rPr lang="en-US" smtClean="0"/>
              <a:t>18</a:t>
            </a:fld>
            <a:endParaRPr lang="en-US" dirty="0"/>
          </a:p>
        </p:txBody>
      </p:sp>
      <p:sp>
        <p:nvSpPr>
          <p:cNvPr id="16" name="TextBox 15">
            <a:extLst>
              <a:ext uri="{FF2B5EF4-FFF2-40B4-BE49-F238E27FC236}">
                <a16:creationId xmlns:a16="http://schemas.microsoft.com/office/drawing/2014/main" id="{74E66A19-8596-852F-BDE7-37CE02240CF2}"/>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64C8DA5B-18A7-3ED9-4D33-0CB94972C41F}"/>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r>
              <a:rPr lang="en-GB" sz="1600" i="1" dirty="0">
                <a:latin typeface="Avenir"/>
              </a:rPr>
              <a:t>Edith’s BN(O) visa was approved on 01/05/2021.  She arrived in the UK on 01/07/2021.  She was very busy settling in with her family and looking for her job, and therefore she didn’t travel until a trip to Paris Disneyland with her husband and kids in the Christmas of 2023.  There after, she has a few short trips that lasted no more than 5 days.</a:t>
            </a:r>
          </a:p>
          <a:p>
            <a:pPr marL="285750" indent="-285750">
              <a:buFont typeface="Arial" panose="020B0604020202020204" pitchFamily="34" charset="0"/>
              <a:buChar char="•"/>
            </a:pPr>
            <a:r>
              <a:rPr lang="en-GB" sz="1600" b="1" dirty="0">
                <a:latin typeface="Avenir"/>
              </a:rPr>
              <a:t>She can apply for settlement after 03/04/2026 (28 days before the expiry of her visa).</a:t>
            </a:r>
          </a:p>
          <a:p>
            <a:pPr marL="285750" indent="-285750">
              <a:buFont typeface="Arial" panose="020B0604020202020204" pitchFamily="34" charset="0"/>
              <a:buChar char="•"/>
            </a:pPr>
            <a:r>
              <a:rPr lang="en-GB" sz="1600" b="1" dirty="0">
                <a:latin typeface="Avenir"/>
              </a:rPr>
              <a:t>The period from 01/05/2021 to 30/06/2021 is a period during which Edith </a:t>
            </a:r>
            <a:r>
              <a:rPr lang="en-GB" sz="1600" b="1" dirty="0">
                <a:solidFill>
                  <a:srgbClr val="0070C0"/>
                </a:solidFill>
                <a:latin typeface="Avenir"/>
              </a:rPr>
              <a:t>has permission in the UK</a:t>
            </a:r>
            <a:r>
              <a:rPr lang="en-GB" sz="1600" b="1" dirty="0">
                <a:latin typeface="Avenir"/>
              </a:rPr>
              <a:t> </a:t>
            </a:r>
            <a:r>
              <a:rPr lang="en-GB" sz="1600" b="1" dirty="0">
                <a:solidFill>
                  <a:srgbClr val="00B050"/>
                </a:solidFill>
                <a:latin typeface="Avenir"/>
              </a:rPr>
              <a:t>on a route under which she can settle. </a:t>
            </a:r>
            <a:r>
              <a:rPr lang="en-GB" sz="1600" b="1" dirty="0">
                <a:latin typeface="Avenir"/>
              </a:rPr>
              <a:t>It is </a:t>
            </a:r>
            <a:r>
              <a:rPr lang="en-GB" sz="1600" b="1" dirty="0">
                <a:solidFill>
                  <a:srgbClr val="FF0000"/>
                </a:solidFill>
                <a:latin typeface="Avenir"/>
              </a:rPr>
              <a:t>less than 180 days and can count towards (or doesn’t break) her continuous residence</a:t>
            </a:r>
            <a:r>
              <a:rPr lang="en-GB" sz="1600" b="1" dirty="0">
                <a:latin typeface="Avenir"/>
              </a:rPr>
              <a:t>.</a:t>
            </a:r>
            <a:endParaRPr lang="en-GB" sz="1600" b="1" dirty="0">
              <a:solidFill>
                <a:srgbClr val="00B050"/>
              </a:solidFill>
              <a:latin typeface="Avenir"/>
            </a:endParaRPr>
          </a:p>
        </p:txBody>
      </p:sp>
      <p:pic>
        <p:nvPicPr>
          <p:cNvPr id="3" name="Picture 2">
            <a:extLst>
              <a:ext uri="{FF2B5EF4-FFF2-40B4-BE49-F238E27FC236}">
                <a16:creationId xmlns:a16="http://schemas.microsoft.com/office/drawing/2014/main" id="{E5A172A9-C255-22D1-E375-E7E83B1C7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98764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EF03-1EFB-BF0B-A2B1-7DA57AC66B0A}"/>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48B0437-6A23-0318-D79C-61588A12891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F3155D9-D753-8933-5796-09BBA608976F}"/>
              </a:ext>
            </a:extLst>
          </p:cNvPr>
          <p:cNvSpPr>
            <a:spLocks noGrp="1"/>
          </p:cNvSpPr>
          <p:nvPr>
            <p:ph type="sldNum" sz="quarter" idx="12"/>
          </p:nvPr>
        </p:nvSpPr>
        <p:spPr/>
        <p:txBody>
          <a:bodyPr/>
          <a:lstStyle/>
          <a:p>
            <a:fld id="{AEAA3239-9EA4-4A65-A281-97F994456D9F}" type="slidenum">
              <a:rPr lang="en-US" smtClean="0"/>
              <a:t>19</a:t>
            </a:fld>
            <a:endParaRPr lang="en-US" dirty="0"/>
          </a:p>
        </p:txBody>
      </p:sp>
      <p:sp>
        <p:nvSpPr>
          <p:cNvPr id="16" name="TextBox 15">
            <a:extLst>
              <a:ext uri="{FF2B5EF4-FFF2-40B4-BE49-F238E27FC236}">
                <a16:creationId xmlns:a16="http://schemas.microsoft.com/office/drawing/2014/main" id="{0626B9D6-E0CF-DC5F-E6EB-0071071D1C77}"/>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2B730715-7709-B78F-ABA4-9942B5CFA0D1}"/>
              </a:ext>
            </a:extLst>
          </p:cNvPr>
          <p:cNvSpPr txBox="1"/>
          <p:nvPr/>
        </p:nvSpPr>
        <p:spPr>
          <a:xfrm>
            <a:off x="604762" y="1241231"/>
            <a:ext cx="7079071" cy="5335628"/>
          </a:xfrm>
          <a:prstGeom prst="rect">
            <a:avLst/>
          </a:prstGeom>
          <a:noFill/>
        </p:spPr>
        <p:txBody>
          <a:bodyPr wrap="square" rtlCol="0">
            <a:normAutofit/>
          </a:bodyPr>
          <a:lstStyle/>
          <a:p>
            <a:r>
              <a:rPr lang="en-GB" sz="2000" b="1" dirty="0">
                <a:solidFill>
                  <a:srgbClr val="FF0000"/>
                </a:solidFill>
              </a:rPr>
              <a:t>Proof of continuous residence</a:t>
            </a:r>
          </a:p>
          <a:p>
            <a:pPr marL="285750" indent="-285750">
              <a:buFont typeface="Arial" panose="020B0604020202020204" pitchFamily="34" charset="0"/>
              <a:buChar char="•"/>
            </a:pPr>
            <a:endParaRPr lang="en-GB" sz="1600" b="1" dirty="0">
              <a:latin typeface="Avenir"/>
            </a:endParaRPr>
          </a:p>
          <a:p>
            <a:pPr lvl="0"/>
            <a:r>
              <a:rPr lang="en-GB" dirty="0"/>
              <a:t>No list of documents provided by the Government</a:t>
            </a:r>
          </a:p>
          <a:p>
            <a:pPr lvl="0"/>
            <a:endParaRPr lang="en-GB" dirty="0"/>
          </a:p>
          <a:p>
            <a:pPr lvl="0"/>
            <a:r>
              <a:rPr lang="en-GB" dirty="0"/>
              <a:t>Suggestion:-</a:t>
            </a:r>
          </a:p>
          <a:p>
            <a:pPr marL="285750" lvl="0" indent="-285750">
              <a:buFont typeface="Arial" panose="020B0604020202020204" pitchFamily="34" charset="0"/>
              <a:buChar char="•"/>
            </a:pPr>
            <a:r>
              <a:rPr lang="en-GB" dirty="0"/>
              <a:t>P60s of all years if you have employment in the UK</a:t>
            </a:r>
          </a:p>
          <a:p>
            <a:pPr marL="285750" lvl="0" indent="-285750">
              <a:buFont typeface="Arial" panose="020B0604020202020204" pitchFamily="34" charset="0"/>
              <a:buChar char="•"/>
            </a:pPr>
            <a:r>
              <a:rPr lang="en-GB" dirty="0"/>
              <a:t>Self-assessment calculations and business bank account statements if you are self-employed</a:t>
            </a:r>
          </a:p>
          <a:p>
            <a:pPr marL="285750" lvl="0" indent="-285750">
              <a:buFont typeface="Arial" panose="020B0604020202020204" pitchFamily="34" charset="0"/>
              <a:buChar char="•"/>
            </a:pPr>
            <a:r>
              <a:rPr lang="en-GB" dirty="0"/>
              <a:t>Student records, letter from school/university</a:t>
            </a:r>
          </a:p>
          <a:p>
            <a:pPr marL="285750" lvl="0" indent="-285750">
              <a:buFont typeface="Arial" panose="020B0604020202020204" pitchFamily="34" charset="0"/>
              <a:buChar char="•"/>
            </a:pPr>
            <a:r>
              <a:rPr lang="en-GB" dirty="0"/>
              <a:t>Council Tax bills for the past five years</a:t>
            </a:r>
          </a:p>
          <a:p>
            <a:pPr marL="285750" indent="-285750">
              <a:buFont typeface="Arial" panose="020B0604020202020204" pitchFamily="34" charset="0"/>
              <a:buChar char="•"/>
            </a:pPr>
            <a:r>
              <a:rPr lang="en-GB" dirty="0"/>
              <a:t>GP / medical records showing consultations in the UK</a:t>
            </a:r>
          </a:p>
          <a:p>
            <a:pPr lvl="1"/>
            <a:endParaRPr lang="en-GB" dirty="0"/>
          </a:p>
          <a:p>
            <a:r>
              <a:rPr lang="en-GB" dirty="0">
                <a:solidFill>
                  <a:srgbClr val="FF0000"/>
                </a:solidFill>
                <a:sym typeface="Wingdings" panose="05000000000000000000" pitchFamily="2" charset="2"/>
              </a:rPr>
              <a:t> </a:t>
            </a:r>
            <a:r>
              <a:rPr lang="en-GB" dirty="0"/>
              <a:t>Utilities bills, credit cards and current account statements </a:t>
            </a:r>
          </a:p>
          <a:p>
            <a:r>
              <a:rPr lang="en-GB" dirty="0"/>
              <a:t>(but really?)</a:t>
            </a:r>
          </a:p>
          <a:p>
            <a:pPr lvl="1"/>
            <a:endParaRPr lang="en-GB" dirty="0"/>
          </a:p>
          <a:p>
            <a:endParaRPr lang="en-GB" sz="1600" b="1" dirty="0">
              <a:solidFill>
                <a:srgbClr val="00B050"/>
              </a:solidFill>
              <a:latin typeface="Avenir"/>
            </a:endParaRPr>
          </a:p>
        </p:txBody>
      </p:sp>
      <p:pic>
        <p:nvPicPr>
          <p:cNvPr id="3" name="Picture 2">
            <a:extLst>
              <a:ext uri="{FF2B5EF4-FFF2-40B4-BE49-F238E27FC236}">
                <a16:creationId xmlns:a16="http://schemas.microsoft.com/office/drawing/2014/main" id="{4792BFDB-7806-6E93-EA88-FA35B8413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68274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5BA4D5-A00F-49AD-9413-62414CC1391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modern, high-angle cityscape of Hong Kong with distinctive skyscrapers and Victoria Harbour, captured during daylight with clear skies. The image should convey a sense of international movement and opportunity, with a professional, welcoming atmosphere. The composition should allow for a centered agenda overlay and ensure high readability. No visible or implied text, signage, or words should appear anywhere in the image">
            <a:extLst>
              <a:ext uri="{FF2B5EF4-FFF2-40B4-BE49-F238E27FC236}">
                <a16:creationId xmlns:a16="http://schemas.microsoft.com/office/drawing/2014/main" id="{04C95973-0502-415A-A91C-344664B9A23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Slide Number Placeholder 5">
            <a:extLst>
              <a:ext uri="{FF2B5EF4-FFF2-40B4-BE49-F238E27FC236}">
                <a16:creationId xmlns:a16="http://schemas.microsoft.com/office/drawing/2014/main" id="{34DD162C-D60C-B229-6334-E46BF2019A17}"/>
              </a:ext>
            </a:extLst>
          </p:cNvPr>
          <p:cNvSpPr>
            <a:spLocks noGrp="1"/>
          </p:cNvSpPr>
          <p:nvPr>
            <p:ph type="sldNum" sz="quarter" idx="12"/>
          </p:nvPr>
        </p:nvSpPr>
        <p:spPr/>
        <p:txBody>
          <a:bodyPr/>
          <a:lstStyle/>
          <a:p>
            <a:fld id="{AEAA3239-9EA4-4A65-A281-97F994456D9F}" type="slidenum">
              <a:rPr lang="en-US" smtClean="0"/>
              <a:t>2</a:t>
            </a:fld>
            <a:endParaRPr lang="en-US" dirty="0"/>
          </a:p>
        </p:txBody>
      </p:sp>
      <p:sp>
        <p:nvSpPr>
          <p:cNvPr id="9" name="TextBox 8">
            <a:extLst>
              <a:ext uri="{FF2B5EF4-FFF2-40B4-BE49-F238E27FC236}">
                <a16:creationId xmlns:a16="http://schemas.microsoft.com/office/drawing/2014/main" id="{6675E3CB-A786-4CAB-84B4-AD5F46F1264C}"/>
              </a:ext>
            </a:extLst>
          </p:cNvPr>
          <p:cNvSpPr txBox="1"/>
          <p:nvPr/>
        </p:nvSpPr>
        <p:spPr>
          <a:xfrm>
            <a:off x="5343525" y="685479"/>
            <a:ext cx="6477000" cy="609600"/>
          </a:xfrm>
          <a:prstGeom prst="rect">
            <a:avLst/>
          </a:prstGeom>
          <a:noFill/>
        </p:spPr>
        <p:txBody>
          <a:bodyPr wrap="square" rtlCol="0">
            <a:normAutofit fontScale="85000" lnSpcReduction="20000"/>
          </a:bodyPr>
          <a:lstStyle/>
          <a:p>
            <a:pPr marL="0" algn="l">
              <a:buNone/>
            </a:pPr>
            <a:r>
              <a:rPr sz="4800" dirty="0">
                <a:solidFill>
                  <a:srgbClr val="DDA152"/>
                </a:solidFill>
                <a:effectLst/>
                <a:latin typeface="Mongolian Baiti" panose="03000500000000000000" pitchFamily="66" charset="0"/>
              </a:rPr>
              <a:t>Agenda</a:t>
            </a:r>
            <a:r>
              <a:rPr dirty="0">
                <a:effectLst/>
              </a:rPr>
              <a:t> </a:t>
            </a:r>
            <a:endParaRPr lang="en-GB" dirty="0"/>
          </a:p>
        </p:txBody>
      </p:sp>
      <p:sp>
        <p:nvSpPr>
          <p:cNvPr id="10" name="TextBox 9">
            <a:extLst>
              <a:ext uri="{FF2B5EF4-FFF2-40B4-BE49-F238E27FC236}">
                <a16:creationId xmlns:a16="http://schemas.microsoft.com/office/drawing/2014/main" id="{9EA2B5CD-CC3D-435F-8E4A-4F8540A054FD}"/>
              </a:ext>
            </a:extLst>
          </p:cNvPr>
          <p:cNvSpPr txBox="1"/>
          <p:nvPr/>
        </p:nvSpPr>
        <p:spPr>
          <a:xfrm>
            <a:off x="5343525" y="1727450"/>
            <a:ext cx="6477000" cy="2242839"/>
          </a:xfrm>
          <a:prstGeom prst="rect">
            <a:avLst/>
          </a:prstGeom>
          <a:noFill/>
        </p:spPr>
        <p:txBody>
          <a:bodyPr wrap="square" rtlCol="0">
            <a:normAutofit/>
          </a:bodyPr>
          <a:lstStyle/>
          <a:p>
            <a:pPr marL="0" algn="l">
              <a:buNone/>
            </a:pPr>
            <a:r>
              <a:rPr sz="2025" b="0" dirty="0">
                <a:solidFill>
                  <a:srgbClr val="000000"/>
                </a:solidFill>
                <a:effectLst/>
                <a:latin typeface="Avenir"/>
              </a:rPr>
              <a:t>• Overview of the Hong Kong BNO Settlement Route</a:t>
            </a:r>
            <a:r>
              <a:rPr dirty="0">
                <a:effectLst/>
              </a:rPr>
              <a:t> </a:t>
            </a:r>
          </a:p>
          <a:p>
            <a:pPr marL="0" algn="l">
              <a:spcBef>
                <a:spcPts val="1500"/>
              </a:spcBef>
              <a:buNone/>
            </a:pPr>
            <a:r>
              <a:rPr sz="2025" b="0" dirty="0">
                <a:solidFill>
                  <a:srgbClr val="000000"/>
                </a:solidFill>
                <a:effectLst/>
                <a:latin typeface="Avenir"/>
              </a:rPr>
              <a:t>• </a:t>
            </a:r>
            <a:r>
              <a:rPr lang="en-GB" sz="2025" dirty="0">
                <a:solidFill>
                  <a:srgbClr val="000000"/>
                </a:solidFill>
                <a:latin typeface="Avenir"/>
              </a:rPr>
              <a:t>Validity &amp; Suitability Criteria</a:t>
            </a:r>
            <a:endParaRPr dirty="0">
              <a:effectLst/>
            </a:endParaRPr>
          </a:p>
          <a:p>
            <a:pPr marL="0" algn="l">
              <a:spcBef>
                <a:spcPts val="1500"/>
              </a:spcBef>
              <a:buNone/>
            </a:pPr>
            <a:r>
              <a:rPr sz="2025" b="0" dirty="0">
                <a:solidFill>
                  <a:srgbClr val="000000"/>
                </a:solidFill>
                <a:effectLst/>
                <a:latin typeface="Avenir"/>
              </a:rPr>
              <a:t>• </a:t>
            </a:r>
            <a:r>
              <a:rPr lang="en-GB" sz="2025" b="0" dirty="0">
                <a:solidFill>
                  <a:srgbClr val="000000"/>
                </a:solidFill>
                <a:effectLst/>
                <a:latin typeface="Avenir"/>
              </a:rPr>
              <a:t>Eligibility Criteria</a:t>
            </a:r>
            <a:endParaRPr dirty="0">
              <a:effectLst/>
            </a:endParaRPr>
          </a:p>
          <a:p>
            <a:pPr marL="0" algn="l">
              <a:spcBef>
                <a:spcPts val="1500"/>
              </a:spcBef>
              <a:buNone/>
            </a:pPr>
            <a:r>
              <a:rPr sz="2025" b="0" dirty="0">
                <a:solidFill>
                  <a:srgbClr val="000000"/>
                </a:solidFill>
                <a:effectLst/>
                <a:latin typeface="Avenir"/>
              </a:rPr>
              <a:t>• </a:t>
            </a:r>
            <a:r>
              <a:rPr lang="en-GB" sz="2025" b="0" dirty="0">
                <a:solidFill>
                  <a:srgbClr val="000000"/>
                </a:solidFill>
                <a:effectLst/>
                <a:latin typeface="Avenir"/>
              </a:rPr>
              <a:t>Q&amp;A</a:t>
            </a:r>
          </a:p>
          <a:p>
            <a:pPr marL="0" algn="l">
              <a:spcBef>
                <a:spcPts val="1500"/>
              </a:spcBef>
              <a:buNone/>
            </a:pPr>
            <a:endParaRPr lang="en-GB" sz="2025" dirty="0">
              <a:solidFill>
                <a:srgbClr val="000000"/>
              </a:solidFill>
              <a:latin typeface="Avenir"/>
            </a:endParaRPr>
          </a:p>
          <a:p>
            <a:pPr marL="0" algn="l">
              <a:spcBef>
                <a:spcPts val="1500"/>
              </a:spcBef>
              <a:buNone/>
            </a:pPr>
            <a:endParaRPr lang="en-GB" dirty="0"/>
          </a:p>
        </p:txBody>
      </p:sp>
      <p:sp>
        <p:nvSpPr>
          <p:cNvPr id="2" name="TextBox 1">
            <a:extLst>
              <a:ext uri="{FF2B5EF4-FFF2-40B4-BE49-F238E27FC236}">
                <a16:creationId xmlns:a16="http://schemas.microsoft.com/office/drawing/2014/main" id="{15027407-8556-11E1-A7FD-ADE4395C8D35}"/>
              </a:ext>
            </a:extLst>
          </p:cNvPr>
          <p:cNvSpPr txBox="1"/>
          <p:nvPr/>
        </p:nvSpPr>
        <p:spPr>
          <a:xfrm>
            <a:off x="6431622" y="4598075"/>
            <a:ext cx="5607977" cy="1754326"/>
          </a:xfrm>
          <a:prstGeom prst="rect">
            <a:avLst/>
          </a:prstGeom>
          <a:noFill/>
        </p:spPr>
        <p:txBody>
          <a:bodyPr wrap="square" rtlCol="0">
            <a:spAutoFit/>
          </a:bodyPr>
          <a:lstStyle/>
          <a:p>
            <a:pPr algn="r"/>
            <a:r>
              <a:rPr lang="en-GB" dirty="0"/>
              <a:t>** </a:t>
            </a:r>
            <a:r>
              <a:rPr lang="en-US" altLang="zh-TW" dirty="0"/>
              <a:t>This presentation is made on the basis of the law as of 19 March 2026.  </a:t>
            </a:r>
          </a:p>
          <a:p>
            <a:pPr algn="r"/>
            <a:r>
              <a:rPr lang="en-US" altLang="zh-TW" dirty="0"/>
              <a:t>**This presentation addresses settlement application under BN(O) route only.  The rules applicable to other visa types can be different.</a:t>
            </a:r>
          </a:p>
          <a:p>
            <a:pPr algn="r"/>
            <a:r>
              <a:rPr lang="en-US" altLang="zh-TW" dirty="0"/>
              <a:t>**Immigration rules are always subject to change.  </a:t>
            </a:r>
            <a:endParaRPr lang="en-GB" dirty="0"/>
          </a:p>
        </p:txBody>
      </p:sp>
    </p:spTree>
    <p:extLst>
      <p:ext uri="{BB962C8B-B14F-4D97-AF65-F5344CB8AC3E}">
        <p14:creationId xmlns:p14="http://schemas.microsoft.com/office/powerpoint/2010/main" val="217249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263712F-16AA-4811-AAD5-85B6EF13095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016E3F9-F189-A11F-07B6-1CCBFE39766A}"/>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a:solidFill>
                  <a:srgbClr val="000000"/>
                </a:solidFill>
                <a:effectLst/>
                <a:latin typeface="Mongolian Baiti" panose="03000500000000000000" pitchFamily="66" charset="0"/>
              </a:rPr>
              <a:t>Key Stages in the Application Process</a:t>
            </a:r>
            <a:r>
              <a:rPr>
                <a:effectLst/>
              </a:rPr>
              <a:t> </a:t>
            </a:r>
            <a:endParaRPr lang="en-GB"/>
          </a:p>
        </p:txBody>
      </p:sp>
      <p:sp>
        <p:nvSpPr>
          <p:cNvPr id="6" name="Slide Number Placeholder 5">
            <a:extLst>
              <a:ext uri="{FF2B5EF4-FFF2-40B4-BE49-F238E27FC236}">
                <a16:creationId xmlns:a16="http://schemas.microsoft.com/office/drawing/2014/main" id="{561D330C-97B6-B8E5-7FC7-361B88F52E72}"/>
              </a:ext>
            </a:extLst>
          </p:cNvPr>
          <p:cNvSpPr>
            <a:spLocks noGrp="1"/>
          </p:cNvSpPr>
          <p:nvPr>
            <p:ph type="sldNum" sz="quarter" idx="12"/>
          </p:nvPr>
        </p:nvSpPr>
        <p:spPr/>
        <p:txBody>
          <a:bodyPr/>
          <a:lstStyle/>
          <a:p>
            <a:fld id="{AEAA3239-9EA4-4A65-A281-97F994456D9F}" type="slidenum">
              <a:rPr lang="en-US" smtClean="0"/>
              <a:t>20</a:t>
            </a:fld>
            <a:endParaRPr lang="en-US" dirty="0"/>
          </a:p>
        </p:txBody>
      </p:sp>
      <p:sp>
        <p:nvSpPr>
          <p:cNvPr id="8" name="TextBox 7">
            <a:extLst>
              <a:ext uri="{FF2B5EF4-FFF2-40B4-BE49-F238E27FC236}">
                <a16:creationId xmlns:a16="http://schemas.microsoft.com/office/drawing/2014/main" id="{04525B4C-1DA0-4663-942E-DCC1B23663F2}"/>
              </a:ext>
            </a:extLst>
          </p:cNvPr>
          <p:cNvSpPr txBox="1"/>
          <p:nvPr/>
        </p:nvSpPr>
        <p:spPr>
          <a:xfrm>
            <a:off x="619125" y="2890822"/>
            <a:ext cx="1600200" cy="2400463"/>
          </a:xfrm>
          <a:prstGeom prst="rect">
            <a:avLst/>
          </a:prstGeom>
          <a:noFill/>
        </p:spPr>
        <p:txBody>
          <a:bodyPr wrap="square" rtlCol="0">
            <a:normAutofit lnSpcReduction="10000"/>
          </a:bodyPr>
          <a:lstStyle/>
          <a:p>
            <a:pPr marL="0" algn="l">
              <a:spcAft>
                <a:spcPts val="1200"/>
              </a:spcAft>
              <a:buNone/>
            </a:pPr>
            <a:r>
              <a:rPr sz="4200" b="1" dirty="0">
                <a:solidFill>
                  <a:srgbClr val="000000"/>
                </a:solidFill>
                <a:effectLst/>
                <a:latin typeface="Avenir"/>
              </a:rPr>
              <a:t>01</a:t>
            </a:r>
            <a:r>
              <a:rPr dirty="0">
                <a:effectLst/>
              </a:rPr>
              <a:t> </a:t>
            </a:r>
          </a:p>
          <a:p>
            <a:pPr marL="0" algn="l">
              <a:spcAft>
                <a:spcPts val="600"/>
              </a:spcAft>
              <a:buNone/>
            </a:pPr>
            <a:r>
              <a:rPr lang="en-GB" sz="1350" b="1" dirty="0">
                <a:solidFill>
                  <a:srgbClr val="000000"/>
                </a:solidFill>
                <a:effectLst/>
                <a:latin typeface="Avenir"/>
              </a:rPr>
              <a:t>Create an online account, form filling, and payment</a:t>
            </a:r>
          </a:p>
          <a:p>
            <a:pPr marL="0" algn="l">
              <a:spcAft>
                <a:spcPts val="600"/>
              </a:spcAft>
              <a:buNone/>
            </a:pPr>
            <a:endParaRPr lang="en-GB" sz="1350" b="1" dirty="0">
              <a:solidFill>
                <a:srgbClr val="000000"/>
              </a:solidFill>
              <a:latin typeface="Avenir"/>
            </a:endParaRPr>
          </a:p>
          <a:p>
            <a:pPr marL="0" algn="l">
              <a:spcAft>
                <a:spcPts val="600"/>
              </a:spcAft>
              <a:buNone/>
            </a:pPr>
            <a:r>
              <a:rPr lang="en-GB" sz="1350" b="1" i="1" dirty="0">
                <a:solidFill>
                  <a:schemeClr val="accent1"/>
                </a:solidFill>
                <a:effectLst/>
                <a:latin typeface="Avenir"/>
              </a:rPr>
              <a:t>After 8 April: ID Check online</a:t>
            </a:r>
            <a:endParaRPr i="1" dirty="0">
              <a:solidFill>
                <a:schemeClr val="accent1"/>
              </a:solidFill>
              <a:effectLst/>
            </a:endParaRPr>
          </a:p>
        </p:txBody>
      </p:sp>
      <p:sp>
        <p:nvSpPr>
          <p:cNvPr id="9" name="TextBox 8">
            <a:extLst>
              <a:ext uri="{FF2B5EF4-FFF2-40B4-BE49-F238E27FC236}">
                <a16:creationId xmlns:a16="http://schemas.microsoft.com/office/drawing/2014/main" id="{35C275EC-82FE-4CFE-B901-5A750D13ACE2}"/>
              </a:ext>
            </a:extLst>
          </p:cNvPr>
          <p:cNvSpPr txBox="1"/>
          <p:nvPr/>
        </p:nvSpPr>
        <p:spPr>
          <a:xfrm>
            <a:off x="2447925" y="2808535"/>
            <a:ext cx="1600200" cy="2045642"/>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02</a:t>
            </a:r>
            <a:r>
              <a:rPr dirty="0">
                <a:effectLst/>
              </a:rPr>
              <a:t> </a:t>
            </a:r>
          </a:p>
          <a:p>
            <a:pPr marL="0" algn="l">
              <a:spcAft>
                <a:spcPts val="600"/>
              </a:spcAft>
              <a:buNone/>
            </a:pPr>
            <a:r>
              <a:rPr lang="en-GB" sz="1350" b="1" dirty="0">
                <a:solidFill>
                  <a:srgbClr val="000000"/>
                </a:solidFill>
                <a:effectLst/>
                <a:latin typeface="Avenir"/>
              </a:rPr>
              <a:t>Upload supporting documents</a:t>
            </a:r>
            <a:r>
              <a:rPr dirty="0">
                <a:effectLst/>
              </a:rPr>
              <a:t> </a:t>
            </a:r>
            <a:endParaRPr lang="en-GB" dirty="0"/>
          </a:p>
        </p:txBody>
      </p:sp>
      <p:sp>
        <p:nvSpPr>
          <p:cNvPr id="10" name="TextBox 9">
            <a:extLst>
              <a:ext uri="{FF2B5EF4-FFF2-40B4-BE49-F238E27FC236}">
                <a16:creationId xmlns:a16="http://schemas.microsoft.com/office/drawing/2014/main" id="{DB84659F-962A-488D-B645-C52900440EA7}"/>
              </a:ext>
            </a:extLst>
          </p:cNvPr>
          <p:cNvSpPr txBox="1"/>
          <p:nvPr/>
        </p:nvSpPr>
        <p:spPr>
          <a:xfrm>
            <a:off x="4276725" y="2834282"/>
            <a:ext cx="1600200" cy="2277070"/>
          </a:xfrm>
          <a:prstGeom prst="rect">
            <a:avLst/>
          </a:prstGeom>
          <a:noFill/>
        </p:spPr>
        <p:txBody>
          <a:bodyPr wrap="square" rtlCol="0">
            <a:normAutofit lnSpcReduction="10000"/>
          </a:bodyPr>
          <a:lstStyle/>
          <a:p>
            <a:pPr marL="0" algn="l">
              <a:spcAft>
                <a:spcPts val="1200"/>
              </a:spcAft>
              <a:buNone/>
            </a:pPr>
            <a:r>
              <a:rPr sz="4200" b="1" dirty="0">
                <a:solidFill>
                  <a:srgbClr val="000000"/>
                </a:solidFill>
                <a:effectLst/>
                <a:latin typeface="Avenir"/>
              </a:rPr>
              <a:t>03</a:t>
            </a:r>
            <a:r>
              <a:rPr dirty="0">
                <a:effectLst/>
              </a:rPr>
              <a:t> </a:t>
            </a:r>
          </a:p>
          <a:p>
            <a:pPr marL="0" algn="l">
              <a:spcAft>
                <a:spcPts val="600"/>
              </a:spcAft>
              <a:buNone/>
            </a:pPr>
            <a:r>
              <a:rPr sz="1350" b="1" dirty="0">
                <a:solidFill>
                  <a:srgbClr val="000000"/>
                </a:solidFill>
                <a:effectLst/>
                <a:latin typeface="Avenir"/>
              </a:rPr>
              <a:t>Biometric Appointment</a:t>
            </a:r>
            <a:endParaRPr lang="en-GB" sz="1350" b="1" dirty="0">
              <a:solidFill>
                <a:srgbClr val="000000"/>
              </a:solidFill>
              <a:latin typeface="Avenir"/>
            </a:endParaRPr>
          </a:p>
          <a:p>
            <a:pPr marL="0" algn="l">
              <a:spcAft>
                <a:spcPts val="600"/>
              </a:spcAft>
              <a:buNone/>
            </a:pPr>
            <a:endParaRPr lang="en-GB" sz="1350" b="1" dirty="0">
              <a:solidFill>
                <a:srgbClr val="000000"/>
              </a:solidFill>
              <a:effectLst/>
              <a:latin typeface="Avenir"/>
            </a:endParaRPr>
          </a:p>
          <a:p>
            <a:pPr marL="0" algn="l">
              <a:spcAft>
                <a:spcPts val="600"/>
              </a:spcAft>
              <a:buNone/>
            </a:pPr>
            <a:r>
              <a:rPr lang="en-GB" sz="1350" b="1" i="1" dirty="0">
                <a:solidFill>
                  <a:schemeClr val="accent1"/>
                </a:solidFill>
                <a:latin typeface="Avenir"/>
              </a:rPr>
              <a:t>After 8 April: Can be unnecessary unless you cannot use ID Check App</a:t>
            </a:r>
            <a:endParaRPr lang="en-GB" i="1" dirty="0">
              <a:solidFill>
                <a:schemeClr val="accent1"/>
              </a:solidFill>
              <a:effectLst/>
            </a:endParaRPr>
          </a:p>
        </p:txBody>
      </p:sp>
      <p:sp>
        <p:nvSpPr>
          <p:cNvPr id="11" name="TextBox 10">
            <a:extLst>
              <a:ext uri="{FF2B5EF4-FFF2-40B4-BE49-F238E27FC236}">
                <a16:creationId xmlns:a16="http://schemas.microsoft.com/office/drawing/2014/main" id="{784E4586-A084-414D-9B2C-F6A3365B1ECB}"/>
              </a:ext>
            </a:extLst>
          </p:cNvPr>
          <p:cNvSpPr txBox="1"/>
          <p:nvPr/>
        </p:nvSpPr>
        <p:spPr>
          <a:xfrm>
            <a:off x="6105525" y="2808535"/>
            <a:ext cx="1600200" cy="2482750"/>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04</a:t>
            </a:r>
            <a:r>
              <a:rPr dirty="0">
                <a:effectLst/>
              </a:rPr>
              <a:t> </a:t>
            </a:r>
          </a:p>
          <a:p>
            <a:pPr marL="0" algn="l">
              <a:spcAft>
                <a:spcPts val="600"/>
              </a:spcAft>
              <a:buNone/>
            </a:pPr>
            <a:r>
              <a:rPr lang="en-GB" sz="1350" b="1" dirty="0">
                <a:solidFill>
                  <a:srgbClr val="000000"/>
                </a:solidFill>
                <a:effectLst/>
                <a:latin typeface="Avenir"/>
              </a:rPr>
              <a:t>UKVI may request further evidence and clarification, or interview</a:t>
            </a:r>
            <a:endParaRPr dirty="0">
              <a:effectLst/>
            </a:endParaRPr>
          </a:p>
        </p:txBody>
      </p:sp>
      <p:sp>
        <p:nvSpPr>
          <p:cNvPr id="13" name="TextBox 12">
            <a:extLst>
              <a:ext uri="{FF2B5EF4-FFF2-40B4-BE49-F238E27FC236}">
                <a16:creationId xmlns:a16="http://schemas.microsoft.com/office/drawing/2014/main" id="{E9468870-D52C-4DE7-9A83-8F334F329090}"/>
              </a:ext>
            </a:extLst>
          </p:cNvPr>
          <p:cNvSpPr txBox="1"/>
          <p:nvPr/>
        </p:nvSpPr>
        <p:spPr>
          <a:xfrm>
            <a:off x="7826170" y="2834282"/>
            <a:ext cx="1600200" cy="3566518"/>
          </a:xfrm>
          <a:prstGeom prst="rect">
            <a:avLst/>
          </a:prstGeom>
          <a:noFill/>
        </p:spPr>
        <p:txBody>
          <a:bodyPr wrap="square" rtlCol="0">
            <a:normAutofit/>
          </a:bodyPr>
          <a:lstStyle/>
          <a:p>
            <a:pPr marL="0" algn="l">
              <a:spcAft>
                <a:spcPts val="1200"/>
              </a:spcAft>
              <a:buNone/>
            </a:pPr>
            <a:r>
              <a:rPr lang="en-GB" sz="4200" b="1" dirty="0">
                <a:solidFill>
                  <a:srgbClr val="000000"/>
                </a:solidFill>
                <a:effectLst/>
                <a:latin typeface="Avenir"/>
              </a:rPr>
              <a:t>05</a:t>
            </a:r>
            <a:endParaRPr dirty="0">
              <a:effectLst/>
            </a:endParaRPr>
          </a:p>
          <a:p>
            <a:pPr marL="0" algn="l">
              <a:spcAft>
                <a:spcPts val="600"/>
              </a:spcAft>
              <a:buNone/>
            </a:pPr>
            <a:r>
              <a:rPr sz="1350" b="1" dirty="0">
                <a:solidFill>
                  <a:srgbClr val="000000"/>
                </a:solidFill>
                <a:effectLst/>
                <a:latin typeface="Avenir"/>
              </a:rPr>
              <a:t>Decision Notification</a:t>
            </a:r>
            <a:endParaRPr lang="en-GB" sz="1350" b="1" dirty="0">
              <a:solidFill>
                <a:srgbClr val="000000"/>
              </a:solidFill>
              <a:effectLst/>
              <a:latin typeface="Avenir"/>
            </a:endParaRPr>
          </a:p>
          <a:p>
            <a:pPr marL="285750" indent="-285750" algn="l">
              <a:spcAft>
                <a:spcPts val="600"/>
              </a:spcAft>
              <a:buFont typeface="Arial" panose="020B0604020202020204" pitchFamily="34" charset="0"/>
              <a:buChar char="•"/>
            </a:pPr>
            <a:r>
              <a:rPr lang="en-GB" sz="1350" dirty="0">
                <a:solidFill>
                  <a:srgbClr val="000000"/>
                </a:solidFill>
                <a:latin typeface="Avenir"/>
              </a:rPr>
              <a:t>Approved</a:t>
            </a:r>
          </a:p>
          <a:p>
            <a:pPr marL="285750" indent="-285750" algn="l">
              <a:spcAft>
                <a:spcPts val="600"/>
              </a:spcAft>
              <a:buFont typeface="Arial" panose="020B0604020202020204" pitchFamily="34" charset="0"/>
              <a:buChar char="•"/>
            </a:pPr>
            <a:r>
              <a:rPr lang="en-GB" sz="1350" dirty="0">
                <a:solidFill>
                  <a:srgbClr val="000000"/>
                </a:solidFill>
                <a:latin typeface="Avenir"/>
              </a:rPr>
              <a:t>Reject but treat it as a</a:t>
            </a:r>
            <a:r>
              <a:rPr sz="1350" b="1" dirty="0">
                <a:solidFill>
                  <a:srgbClr val="000000"/>
                </a:solidFill>
                <a:effectLst/>
                <a:latin typeface="Avenir"/>
              </a:rPr>
              <a:t> </a:t>
            </a:r>
            <a:r>
              <a:rPr lang="en-GB" sz="1350" b="1" dirty="0">
                <a:solidFill>
                  <a:srgbClr val="000000"/>
                </a:solidFill>
                <a:effectLst/>
                <a:latin typeface="Avenir"/>
              </a:rPr>
              <a:t>BN(O) Visa</a:t>
            </a:r>
            <a:r>
              <a:rPr lang="en-GB" sz="1350" dirty="0">
                <a:solidFill>
                  <a:srgbClr val="000000"/>
                </a:solidFill>
                <a:effectLst/>
                <a:latin typeface="Avenir"/>
              </a:rPr>
              <a:t> application and grant a 2.5 year visa extension</a:t>
            </a:r>
          </a:p>
          <a:p>
            <a:pPr marL="285750" indent="-285750" algn="l">
              <a:spcAft>
                <a:spcPts val="600"/>
              </a:spcAft>
              <a:buFont typeface="Arial" panose="020B0604020202020204" pitchFamily="34" charset="0"/>
              <a:buChar char="•"/>
            </a:pPr>
            <a:r>
              <a:rPr lang="en-GB" sz="1350" dirty="0">
                <a:solidFill>
                  <a:srgbClr val="000000"/>
                </a:solidFill>
                <a:latin typeface="Avenir"/>
              </a:rPr>
              <a:t>Reject</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endParaRPr lang="en-GB" sz="1350" b="1" dirty="0">
              <a:solidFill>
                <a:srgbClr val="000000"/>
              </a:solidFill>
              <a:effectLst/>
              <a:latin typeface="Avenir"/>
            </a:endParaRPr>
          </a:p>
        </p:txBody>
      </p:sp>
      <p:sp>
        <p:nvSpPr>
          <p:cNvPr id="2" name="TextBox 1">
            <a:extLst>
              <a:ext uri="{FF2B5EF4-FFF2-40B4-BE49-F238E27FC236}">
                <a16:creationId xmlns:a16="http://schemas.microsoft.com/office/drawing/2014/main" id="{D03A7C2A-6763-C93A-B14D-468FD49C6417}"/>
              </a:ext>
            </a:extLst>
          </p:cNvPr>
          <p:cNvSpPr txBox="1"/>
          <p:nvPr/>
        </p:nvSpPr>
        <p:spPr>
          <a:xfrm>
            <a:off x="9448800" y="2808535"/>
            <a:ext cx="1600200" cy="3566518"/>
          </a:xfrm>
          <a:prstGeom prst="rect">
            <a:avLst/>
          </a:prstGeom>
          <a:noFill/>
        </p:spPr>
        <p:txBody>
          <a:bodyPr wrap="square" rtlCol="0">
            <a:normAutofit lnSpcReduction="10000"/>
          </a:bodyPr>
          <a:lstStyle/>
          <a:p>
            <a:pPr marL="0" algn="l">
              <a:spcAft>
                <a:spcPts val="1200"/>
              </a:spcAft>
              <a:buNone/>
            </a:pPr>
            <a:r>
              <a:rPr lang="en-GB" sz="4200" b="1" dirty="0">
                <a:solidFill>
                  <a:srgbClr val="000000"/>
                </a:solidFill>
                <a:effectLst/>
                <a:latin typeface="Avenir"/>
              </a:rPr>
              <a:t>06</a:t>
            </a:r>
            <a:endParaRPr dirty="0">
              <a:effectLst/>
            </a:endParaRPr>
          </a:p>
          <a:p>
            <a:pPr marL="0" algn="l">
              <a:spcAft>
                <a:spcPts val="600"/>
              </a:spcAft>
              <a:buNone/>
            </a:pPr>
            <a:r>
              <a:rPr lang="en-GB" sz="1350" b="1" dirty="0">
                <a:solidFill>
                  <a:srgbClr val="000000"/>
                </a:solidFill>
                <a:effectLst/>
                <a:latin typeface="Avenir"/>
              </a:rPr>
              <a:t>Follow up</a:t>
            </a:r>
          </a:p>
          <a:p>
            <a:pPr marL="285750" indent="-285750" algn="l">
              <a:spcAft>
                <a:spcPts val="600"/>
              </a:spcAft>
              <a:buFont typeface="Arial" panose="020B0604020202020204" pitchFamily="34" charset="0"/>
              <a:buChar char="•"/>
            </a:pPr>
            <a:r>
              <a:rPr lang="en-GB" sz="1350" dirty="0">
                <a:solidFill>
                  <a:srgbClr val="000000"/>
                </a:solidFill>
                <a:latin typeface="Avenir"/>
              </a:rPr>
              <a:t>Pay IHS surcharge within 14 days if BN(O) visa is granted instead</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r>
              <a:rPr lang="en-GB" sz="1350" dirty="0">
                <a:solidFill>
                  <a:srgbClr val="000000"/>
                </a:solidFill>
                <a:latin typeface="Avenir"/>
              </a:rPr>
              <a:t>If rejected, consider administrative review, judicial review or request for reconsideration</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endParaRPr lang="en-GB" sz="1350" b="1" dirty="0">
              <a:solidFill>
                <a:srgbClr val="000000"/>
              </a:solidFill>
              <a:effectLst/>
              <a:latin typeface="Avenir"/>
            </a:endParaRPr>
          </a:p>
        </p:txBody>
      </p:sp>
    </p:spTree>
    <p:extLst>
      <p:ext uri="{BB962C8B-B14F-4D97-AF65-F5344CB8AC3E}">
        <p14:creationId xmlns:p14="http://schemas.microsoft.com/office/powerpoint/2010/main" val="420127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E3D1576-5252-4D22-9341-C2E7F6978D7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44842"/>
            <a:ext cx="12192000" cy="6858000"/>
          </a:xfrm>
          <a:prstGeom prst="rect">
            <a:avLst/>
          </a:prstGeom>
        </p:spPr>
      </p:pic>
      <p:sp>
        <p:nvSpPr>
          <p:cNvPr id="4" name="Content Placeholder 3">
            <a:extLst>
              <a:ext uri="{FF2B5EF4-FFF2-40B4-BE49-F238E27FC236}">
                <a16:creationId xmlns:a16="http://schemas.microsoft.com/office/drawing/2014/main" id="{930DB92F-060C-A3D7-4FE3-689BEFC33590}"/>
              </a:ext>
            </a:extLst>
          </p:cNvPr>
          <p:cNvSpPr>
            <a:spLocks noGrp="1"/>
          </p:cNvSpPr>
          <p:nvPr>
            <p:ph sz="quarter" idx="16"/>
          </p:nvPr>
        </p:nvSpPr>
        <p:spPr>
          <a:xfrm>
            <a:off x="828675" y="3609975"/>
            <a:ext cx="10534650" cy="2419350"/>
          </a:xfrm>
        </p:spPr>
        <p:txBody>
          <a:bodyPr>
            <a:normAutofit/>
          </a:bodyPr>
          <a:lstStyle/>
          <a:p>
            <a:pPr marL="0" lvl="2" indent="0">
              <a:buNone/>
            </a:pPr>
            <a:endParaRPr lang="en-GB" altLang="zh-HK" dirty="0"/>
          </a:p>
          <a:p>
            <a:pPr marL="0" lvl="2" indent="0">
              <a:buNone/>
            </a:pPr>
            <a:endParaRPr lang="en-GB" altLang="zh-HK" dirty="0"/>
          </a:p>
          <a:p>
            <a:pPr marL="0" lvl="2" indent="0" algn="r">
              <a:buNone/>
            </a:pPr>
            <a:endParaRPr lang="en-GB" altLang="zh-HK" dirty="0"/>
          </a:p>
          <a:p>
            <a:pPr marL="0" lvl="2" indent="0" algn="r">
              <a:buNone/>
            </a:pPr>
            <a:r>
              <a:rPr lang="en-GB" altLang="zh-HK" dirty="0"/>
              <a:t>© 2026 Sunny H.S. Li, Solicitor</a:t>
            </a:r>
          </a:p>
          <a:p>
            <a:pPr marL="0" lvl="2" indent="0" algn="r">
              <a:buNone/>
            </a:pPr>
            <a:r>
              <a:rPr lang="en-GB" altLang="zh-HK" dirty="0"/>
              <a:t>Email: </a:t>
            </a:r>
            <a:r>
              <a:rPr lang="en-GB" altLang="zh-HK" dirty="0">
                <a:hlinkClick r:id="rId4"/>
              </a:rPr>
              <a:t>info@cantoneselawyer.co.uk</a:t>
            </a:r>
            <a:endParaRPr lang="en-GB" altLang="zh-HK" dirty="0"/>
          </a:p>
          <a:p>
            <a:pPr marL="0" lvl="2" indent="0" algn="r">
              <a:buNone/>
            </a:pPr>
            <a:r>
              <a:rPr lang="en-GB" altLang="zh-HK" dirty="0"/>
              <a:t>Web: </a:t>
            </a:r>
            <a:r>
              <a:rPr lang="en-GB" altLang="zh-HK" dirty="0">
                <a:hlinkClick r:id="rId5"/>
              </a:rPr>
              <a:t>www.cantoneselawyer.co.uk</a:t>
            </a:r>
            <a:endParaRPr lang="en-GB" altLang="zh-HK" dirty="0"/>
          </a:p>
          <a:p>
            <a:pPr marL="0" lvl="2" indent="0" algn="r">
              <a:buNone/>
            </a:pPr>
            <a:r>
              <a:rPr lang="en-GB" altLang="zh-HK" dirty="0"/>
              <a:t>Facebook:</a:t>
            </a:r>
            <a:r>
              <a:rPr lang="zh-TW" altLang="en-US" dirty="0"/>
              <a:t>英倫狀棍</a:t>
            </a:r>
            <a:endParaRPr lang="en-GB" altLang="zh-HK" dirty="0"/>
          </a:p>
          <a:p>
            <a:pPr marL="0" lvl="2" indent="0" algn="r">
              <a:buNone/>
            </a:pPr>
            <a:r>
              <a:rPr lang="en-GB" altLang="zh-HK" dirty="0" err="1"/>
              <a:t>ig</a:t>
            </a:r>
            <a:r>
              <a:rPr lang="en-GB" altLang="zh-HK" dirty="0"/>
              <a:t> / thread : </a:t>
            </a:r>
            <a:r>
              <a:rPr lang="en-GB" altLang="zh-TW" dirty="0"/>
              <a:t>@bromleylawyer</a:t>
            </a:r>
          </a:p>
          <a:p>
            <a:pPr marL="0" lvl="2" indent="0">
              <a:buNone/>
            </a:pPr>
            <a:endParaRPr lang="en-GB" altLang="zh-HK" dirty="0"/>
          </a:p>
          <a:p>
            <a:pPr marL="0" lvl="2" indent="0" algn="r">
              <a:buNone/>
            </a:pPr>
            <a:endParaRPr lang="zh-HK" altLang="en-US" dirty="0"/>
          </a:p>
        </p:txBody>
      </p:sp>
      <p:sp>
        <p:nvSpPr>
          <p:cNvPr id="6" name="Slide Number Placeholder 5">
            <a:extLst>
              <a:ext uri="{FF2B5EF4-FFF2-40B4-BE49-F238E27FC236}">
                <a16:creationId xmlns:a16="http://schemas.microsoft.com/office/drawing/2014/main" id="{A13AC692-D462-B4BD-9CBB-0E3E27409279}"/>
              </a:ext>
            </a:extLst>
          </p:cNvPr>
          <p:cNvSpPr>
            <a:spLocks noGrp="1"/>
          </p:cNvSpPr>
          <p:nvPr>
            <p:ph type="sldNum" sz="quarter" idx="12"/>
          </p:nvPr>
        </p:nvSpPr>
        <p:spPr/>
        <p:txBody>
          <a:bodyPr/>
          <a:lstStyle/>
          <a:p>
            <a:fld id="{AEAA3239-9EA4-4A65-A281-97F994456D9F}" type="slidenum">
              <a:rPr lang="en-US" smtClean="0"/>
              <a:t>21</a:t>
            </a:fld>
            <a:endParaRPr lang="en-US" dirty="0"/>
          </a:p>
        </p:txBody>
      </p:sp>
      <p:sp>
        <p:nvSpPr>
          <p:cNvPr id="2" name="TextBox 1">
            <a:extLst>
              <a:ext uri="{FF2B5EF4-FFF2-40B4-BE49-F238E27FC236}">
                <a16:creationId xmlns:a16="http://schemas.microsoft.com/office/drawing/2014/main" id="{26602D6E-F3F9-3F79-143E-9E918B38A1B1}"/>
              </a:ext>
            </a:extLst>
          </p:cNvPr>
          <p:cNvSpPr txBox="1"/>
          <p:nvPr/>
        </p:nvSpPr>
        <p:spPr>
          <a:xfrm>
            <a:off x="4202130" y="1642743"/>
            <a:ext cx="3524036" cy="769441"/>
          </a:xfrm>
          <a:prstGeom prst="rect">
            <a:avLst/>
          </a:prstGeom>
          <a:noFill/>
        </p:spPr>
        <p:txBody>
          <a:bodyPr wrap="square" rtlCol="0">
            <a:spAutoFit/>
          </a:bodyPr>
          <a:lstStyle/>
          <a:p>
            <a:pPr algn="ctr"/>
            <a:r>
              <a:rPr lang="en-GB" sz="4400" b="1" dirty="0"/>
              <a:t>Q&amp;A</a:t>
            </a:r>
          </a:p>
        </p:txBody>
      </p:sp>
    </p:spTree>
    <p:extLst>
      <p:ext uri="{BB962C8B-B14F-4D97-AF65-F5344CB8AC3E}">
        <p14:creationId xmlns:p14="http://schemas.microsoft.com/office/powerpoint/2010/main" val="177552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C41493E-4423-47C2-A589-3F580CFF909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D9C1E0F-0A09-9E04-22B7-950F8F7AFBAB}"/>
              </a:ext>
            </a:extLst>
          </p:cNvPr>
          <p:cNvSpPr>
            <a:spLocks noGrp="1"/>
          </p:cNvSpPr>
          <p:nvPr>
            <p:ph sz="quarter" idx="16"/>
          </p:nvPr>
        </p:nvSpPr>
        <p:spPr>
          <a:xfrm>
            <a:off x="828675" y="2400300"/>
            <a:ext cx="10534650" cy="3629025"/>
          </a:xfrm>
        </p:spPr>
        <p:txBody>
          <a:bodyPr>
            <a:normAutofit fontScale="92500" lnSpcReduction="20000"/>
          </a:bodyPr>
          <a:lstStyle/>
          <a:p>
            <a:pPr marL="0" marR="0" indent="0" algn="l" fontAlgn="b">
              <a:buNone/>
            </a:pPr>
            <a:r>
              <a:rPr sz="8250">
                <a:solidFill>
                  <a:srgbClr val="000000"/>
                </a:solidFill>
                <a:effectLst/>
                <a:latin typeface="Mongolian Baiti" panose="03000500000000000000" pitchFamily="66" charset="0"/>
              </a:rPr>
              <a:t>Overview of the Hong Kong BNO Settlement Route</a:t>
            </a:r>
            <a:r>
              <a:rPr>
                <a:effectLst/>
              </a:rPr>
              <a:t> </a:t>
            </a:r>
            <a:endParaRPr lang="en-GB"/>
          </a:p>
        </p:txBody>
      </p:sp>
      <p:sp>
        <p:nvSpPr>
          <p:cNvPr id="6" name="Slide Number Placeholder 5">
            <a:extLst>
              <a:ext uri="{FF2B5EF4-FFF2-40B4-BE49-F238E27FC236}">
                <a16:creationId xmlns:a16="http://schemas.microsoft.com/office/drawing/2014/main" id="{22038D2E-7ACB-E8A5-14B6-61A62651A791}"/>
              </a:ext>
            </a:extLst>
          </p:cNvPr>
          <p:cNvSpPr>
            <a:spLocks noGrp="1"/>
          </p:cNvSpPr>
          <p:nvPr>
            <p:ph type="sldNum" sz="quarter" idx="12"/>
          </p:nvPr>
        </p:nvSpPr>
        <p:spPr/>
        <p:txBody>
          <a:bodyPr/>
          <a:lstStyle/>
          <a:p>
            <a:fld id="{AEAA3239-9EA4-4A65-A281-97F994456D9F}" type="slidenum">
              <a:rPr lang="en-US" smtClean="0"/>
              <a:t>3</a:t>
            </a:fld>
            <a:endParaRPr lang="en-US" dirty="0"/>
          </a:p>
        </p:txBody>
      </p:sp>
    </p:spTree>
    <p:extLst>
      <p:ext uri="{BB962C8B-B14F-4D97-AF65-F5344CB8AC3E}">
        <p14:creationId xmlns:p14="http://schemas.microsoft.com/office/powerpoint/2010/main" val="12028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65FDFBD-BB55-4D66-A1E5-3CA877C828C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descr="A detailed illustration showing a timeline with key milestones: the introduction of the BNO route, major political events in Hong Kong leading up to the scheme, and a visual marker for 150,000+ BNO visas issued by late 2023. The timeline should include visual elements like a UK passport, the Hong Kong skyline, and directional arrows indicating migration. The style should be clean and modern, with a focus on clarity and storytelling. No visible or implied text, letters, or words should appear anywhere in the image">
            <a:extLst>
              <a:ext uri="{FF2B5EF4-FFF2-40B4-BE49-F238E27FC236}">
                <a16:creationId xmlns:a16="http://schemas.microsoft.com/office/drawing/2014/main" id="{08F14D9C-4481-4565-AA75-6211CD1EA3B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FEC7C9D9-5ACE-3B2A-0F9B-362E41B49EAB}"/>
              </a:ext>
            </a:extLst>
          </p:cNvPr>
          <p:cNvSpPr>
            <a:spLocks noGrp="1"/>
          </p:cNvSpPr>
          <p:nvPr>
            <p:ph type="sldNum" sz="quarter" idx="12"/>
          </p:nvPr>
        </p:nvSpPr>
        <p:spPr/>
        <p:txBody>
          <a:bodyPr/>
          <a:lstStyle/>
          <a:p>
            <a:fld id="{AEAA3239-9EA4-4A65-A281-97F994456D9F}" type="slidenum">
              <a:rPr lang="en-US" smtClean="0"/>
              <a:t>4</a:t>
            </a:fld>
            <a:endParaRPr lang="en-US" dirty="0"/>
          </a:p>
        </p:txBody>
      </p:sp>
      <p:sp>
        <p:nvSpPr>
          <p:cNvPr id="9" name="TextBox 8">
            <a:extLst>
              <a:ext uri="{FF2B5EF4-FFF2-40B4-BE49-F238E27FC236}">
                <a16:creationId xmlns:a16="http://schemas.microsoft.com/office/drawing/2014/main" id="{1EC5B7BF-3A03-483F-887D-CF471F235BA7}"/>
              </a:ext>
            </a:extLst>
          </p:cNvPr>
          <p:cNvSpPr txBox="1"/>
          <p:nvPr/>
        </p:nvSpPr>
        <p:spPr>
          <a:xfrm>
            <a:off x="619125" y="581025"/>
            <a:ext cx="4391025" cy="1508670"/>
          </a:xfrm>
          <a:prstGeom prst="rect">
            <a:avLst/>
          </a:prstGeom>
          <a:noFill/>
        </p:spPr>
        <p:txBody>
          <a:bodyPr wrap="square" rtlCol="0">
            <a:normAutofit fontScale="92500" lnSpcReduction="10000"/>
          </a:bodyPr>
          <a:lstStyle/>
          <a:p>
            <a:pPr marL="0" algn="l">
              <a:buNone/>
            </a:pPr>
            <a:r>
              <a:rPr sz="3600" dirty="0">
                <a:solidFill>
                  <a:schemeClr val="accent1"/>
                </a:solidFill>
                <a:effectLst/>
                <a:latin typeface="Mongolian Baiti" panose="03000500000000000000" pitchFamily="66" charset="0"/>
              </a:rPr>
              <a:t>Background and Purpose of the BNO Route</a:t>
            </a:r>
            <a:r>
              <a:rPr dirty="0">
                <a:solidFill>
                  <a:schemeClr val="accent1"/>
                </a:solidFill>
                <a:effectLst/>
              </a:rPr>
              <a:t> </a:t>
            </a:r>
            <a:endParaRPr lang="en-GB" dirty="0">
              <a:solidFill>
                <a:schemeClr val="accent1"/>
              </a:solidFill>
            </a:endParaRPr>
          </a:p>
        </p:txBody>
      </p:sp>
      <p:sp>
        <p:nvSpPr>
          <p:cNvPr id="10" name="TextBox 9">
            <a:extLst>
              <a:ext uri="{FF2B5EF4-FFF2-40B4-BE49-F238E27FC236}">
                <a16:creationId xmlns:a16="http://schemas.microsoft.com/office/drawing/2014/main" id="{7C8C34BC-40C1-4B4B-9454-9FB7BC35F989}"/>
              </a:ext>
            </a:extLst>
          </p:cNvPr>
          <p:cNvSpPr txBox="1"/>
          <p:nvPr/>
        </p:nvSpPr>
        <p:spPr>
          <a:xfrm>
            <a:off x="619125" y="2432595"/>
            <a:ext cx="4391025" cy="217140"/>
          </a:xfrm>
          <a:prstGeom prst="rect">
            <a:avLst/>
          </a:prstGeom>
          <a:noFill/>
        </p:spPr>
        <p:txBody>
          <a:bodyPr wrap="square" rtlCol="0">
            <a:noAutofit/>
          </a:bodyPr>
          <a:lstStyle/>
          <a:p>
            <a:pPr marL="0" algn="l">
              <a:buNone/>
            </a:pPr>
            <a:r>
              <a:rPr sz="1400" b="1" i="1" dirty="0">
                <a:solidFill>
                  <a:srgbClr val="000000"/>
                </a:solidFill>
                <a:effectLst/>
                <a:latin typeface="Avenir"/>
              </a:rPr>
              <a:t>Why it was introduced</a:t>
            </a:r>
            <a:r>
              <a:rPr sz="1400" i="1" dirty="0">
                <a:effectLst/>
              </a:rPr>
              <a:t> </a:t>
            </a:r>
            <a:endParaRPr lang="en-GB" sz="1400" i="1" dirty="0"/>
          </a:p>
        </p:txBody>
      </p:sp>
      <p:sp>
        <p:nvSpPr>
          <p:cNvPr id="11" name="TextBox 10">
            <a:extLst>
              <a:ext uri="{FF2B5EF4-FFF2-40B4-BE49-F238E27FC236}">
                <a16:creationId xmlns:a16="http://schemas.microsoft.com/office/drawing/2014/main" id="{B41F6D16-2C74-457F-B621-1490AFF02D5E}"/>
              </a:ext>
            </a:extLst>
          </p:cNvPr>
          <p:cNvSpPr txBox="1"/>
          <p:nvPr/>
        </p:nvSpPr>
        <p:spPr>
          <a:xfrm>
            <a:off x="619125" y="2744985"/>
            <a:ext cx="4391025" cy="434280"/>
          </a:xfrm>
          <a:prstGeom prst="rect">
            <a:avLst/>
          </a:prstGeom>
          <a:noFill/>
        </p:spPr>
        <p:txBody>
          <a:bodyPr wrap="square" rtlCol="0">
            <a:normAutofit fontScale="85000" lnSpcReduction="10000"/>
          </a:bodyPr>
          <a:lstStyle/>
          <a:p>
            <a:pPr marL="0" marR="0" algn="l">
              <a:spcBef>
                <a:spcPts val="750"/>
              </a:spcBef>
              <a:buNone/>
            </a:pPr>
            <a:r>
              <a:rPr sz="1425" b="0" dirty="0">
                <a:solidFill>
                  <a:srgbClr val="000000"/>
                </a:solidFill>
                <a:effectLst/>
                <a:latin typeface="Avenir"/>
              </a:rPr>
              <a:t>UK response to Hong Kong’s political changes and new security law.</a:t>
            </a:r>
            <a:r>
              <a:rPr dirty="0">
                <a:effectLst/>
              </a:rPr>
              <a:t> </a:t>
            </a:r>
            <a:endParaRPr lang="en-GB" dirty="0"/>
          </a:p>
        </p:txBody>
      </p:sp>
      <p:sp>
        <p:nvSpPr>
          <p:cNvPr id="13" name="TextBox 12">
            <a:extLst>
              <a:ext uri="{FF2B5EF4-FFF2-40B4-BE49-F238E27FC236}">
                <a16:creationId xmlns:a16="http://schemas.microsoft.com/office/drawing/2014/main" id="{B91070A5-885E-41CC-A2EA-4C77DA706EF5}"/>
              </a:ext>
            </a:extLst>
          </p:cNvPr>
          <p:cNvSpPr txBox="1"/>
          <p:nvPr/>
        </p:nvSpPr>
        <p:spPr>
          <a:xfrm>
            <a:off x="619124" y="3179265"/>
            <a:ext cx="4391025" cy="434280"/>
          </a:xfrm>
          <a:prstGeom prst="rect">
            <a:avLst/>
          </a:prstGeom>
          <a:noFill/>
        </p:spPr>
        <p:txBody>
          <a:bodyPr wrap="square" rtlCol="0">
            <a:normAutofit fontScale="85000" lnSpcReduction="20000"/>
          </a:bodyPr>
          <a:lstStyle/>
          <a:p>
            <a:pPr marL="0" marR="0" algn="l">
              <a:spcBef>
                <a:spcPts val="750"/>
              </a:spcBef>
              <a:buNone/>
            </a:pPr>
            <a:r>
              <a:rPr sz="1425" b="0" dirty="0">
                <a:solidFill>
                  <a:srgbClr val="000000"/>
                </a:solidFill>
                <a:effectLst/>
                <a:latin typeface="Avenir"/>
              </a:rPr>
              <a:t>Provides a secure pathway and new opportunities for eligible BNO holders.</a:t>
            </a:r>
            <a:r>
              <a:rPr dirty="0">
                <a:effectLst/>
              </a:rPr>
              <a:t> </a:t>
            </a:r>
            <a:endParaRPr lang="en-GB" dirty="0"/>
          </a:p>
        </p:txBody>
      </p:sp>
      <p:sp>
        <p:nvSpPr>
          <p:cNvPr id="14" name="TextBox 13">
            <a:extLst>
              <a:ext uri="{FF2B5EF4-FFF2-40B4-BE49-F238E27FC236}">
                <a16:creationId xmlns:a16="http://schemas.microsoft.com/office/drawing/2014/main" id="{11C18EEF-97F6-49EC-9209-0010E8AE87FC}"/>
              </a:ext>
            </a:extLst>
          </p:cNvPr>
          <p:cNvSpPr txBox="1"/>
          <p:nvPr/>
        </p:nvSpPr>
        <p:spPr>
          <a:xfrm>
            <a:off x="619125" y="4116437"/>
            <a:ext cx="4391025" cy="217140"/>
          </a:xfrm>
          <a:prstGeom prst="rect">
            <a:avLst/>
          </a:prstGeom>
          <a:noFill/>
        </p:spPr>
        <p:txBody>
          <a:bodyPr wrap="square" rtlCol="0">
            <a:noAutofit/>
          </a:bodyPr>
          <a:lstStyle/>
          <a:p>
            <a:pPr>
              <a:spcBef>
                <a:spcPts val="750"/>
              </a:spcBef>
            </a:pPr>
            <a:r>
              <a:rPr sz="1400" b="1" i="1" dirty="0">
                <a:solidFill>
                  <a:srgbClr val="000000"/>
                </a:solidFill>
                <a:latin typeface="Avenir"/>
              </a:rPr>
              <a:t>Impact and scale </a:t>
            </a:r>
            <a:endParaRPr lang="en-GB" sz="1400" b="1" i="1" dirty="0">
              <a:solidFill>
                <a:srgbClr val="000000"/>
              </a:solidFill>
              <a:latin typeface="Avenir"/>
            </a:endParaRPr>
          </a:p>
        </p:txBody>
      </p:sp>
      <p:sp>
        <p:nvSpPr>
          <p:cNvPr id="15" name="TextBox 14">
            <a:extLst>
              <a:ext uri="{FF2B5EF4-FFF2-40B4-BE49-F238E27FC236}">
                <a16:creationId xmlns:a16="http://schemas.microsoft.com/office/drawing/2014/main" id="{2AC3AF87-9440-4968-881E-6CA15063B330}"/>
              </a:ext>
            </a:extLst>
          </p:cNvPr>
          <p:cNvSpPr txBox="1"/>
          <p:nvPr/>
        </p:nvSpPr>
        <p:spPr>
          <a:xfrm>
            <a:off x="619125" y="4428827"/>
            <a:ext cx="4391025" cy="1848148"/>
          </a:xfrm>
          <a:prstGeom prst="rect">
            <a:avLst/>
          </a:prstGeom>
          <a:noFill/>
        </p:spPr>
        <p:txBody>
          <a:bodyPr wrap="square" rtlCol="0">
            <a:normAutofit/>
          </a:bodyPr>
          <a:lstStyle/>
          <a:p>
            <a:pPr marL="0" marR="0" algn="l">
              <a:spcBef>
                <a:spcPts val="750"/>
              </a:spcBef>
              <a:buNone/>
            </a:pPr>
            <a:r>
              <a:rPr lang="en-GB" sz="1425" b="0" dirty="0">
                <a:solidFill>
                  <a:srgbClr val="000000"/>
                </a:solidFill>
                <a:effectLst/>
                <a:latin typeface="Avenir"/>
              </a:rPr>
              <a:t>230,000</a:t>
            </a:r>
            <a:r>
              <a:rPr sz="1425" b="0" dirty="0">
                <a:solidFill>
                  <a:srgbClr val="000000"/>
                </a:solidFill>
                <a:effectLst/>
                <a:latin typeface="Avenir"/>
              </a:rPr>
              <a:t> visas</a:t>
            </a:r>
            <a:r>
              <a:rPr lang="en-GB" sz="1425" b="0" dirty="0">
                <a:solidFill>
                  <a:srgbClr val="000000"/>
                </a:solidFill>
                <a:effectLst/>
                <a:latin typeface="Avenir"/>
              </a:rPr>
              <a:t> were</a:t>
            </a:r>
            <a:r>
              <a:rPr sz="1425" b="0" dirty="0">
                <a:solidFill>
                  <a:srgbClr val="000000"/>
                </a:solidFill>
                <a:effectLst/>
                <a:latin typeface="Avenir"/>
              </a:rPr>
              <a:t> issued </a:t>
            </a:r>
            <a:r>
              <a:rPr lang="en-GB" sz="1425" b="0" dirty="0">
                <a:solidFill>
                  <a:srgbClr val="000000"/>
                </a:solidFill>
                <a:effectLst/>
                <a:latin typeface="Avenir"/>
              </a:rPr>
              <a:t>since Jan 2021</a:t>
            </a:r>
          </a:p>
          <a:p>
            <a:pPr marL="0" marR="0" algn="l">
              <a:spcBef>
                <a:spcPts val="750"/>
              </a:spcBef>
              <a:buNone/>
            </a:pPr>
            <a:r>
              <a:rPr lang="en-GB" sz="1425" dirty="0">
                <a:solidFill>
                  <a:srgbClr val="000000"/>
                </a:solidFill>
                <a:latin typeface="Avenir"/>
              </a:rPr>
              <a:t>170,000 people have relocated as of Jan 2026</a:t>
            </a:r>
          </a:p>
          <a:p>
            <a:pPr marL="0" marR="0" algn="l">
              <a:spcBef>
                <a:spcPts val="750"/>
              </a:spcBef>
              <a:buNone/>
            </a:pPr>
            <a:r>
              <a:rPr lang="en-GB" sz="1425" dirty="0">
                <a:solidFill>
                  <a:srgbClr val="000000"/>
                </a:solidFill>
                <a:latin typeface="Avenir"/>
              </a:rPr>
              <a:t>97,000 BN(O) visas were granted in 2021.</a:t>
            </a:r>
          </a:p>
          <a:p>
            <a:pPr marL="0" marR="0" algn="l">
              <a:spcBef>
                <a:spcPts val="750"/>
              </a:spcBef>
              <a:buNone/>
            </a:pPr>
            <a:r>
              <a:rPr lang="en-GB" sz="1425" dirty="0">
                <a:solidFill>
                  <a:srgbClr val="000000"/>
                </a:solidFill>
                <a:latin typeface="Avenir"/>
              </a:rPr>
              <a:t>Est. 70,000 may be eligible for settlement under the BN(O) route in 2026</a:t>
            </a:r>
            <a:endParaRPr lang="en-GB" dirty="0"/>
          </a:p>
        </p:txBody>
      </p:sp>
    </p:spTree>
    <p:extLst>
      <p:ext uri="{BB962C8B-B14F-4D97-AF65-F5344CB8AC3E}">
        <p14:creationId xmlns:p14="http://schemas.microsoft.com/office/powerpoint/2010/main" val="345615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9EE0395-796C-4A2D-AEFE-8DABD2C8DA8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4ABD5602-60FA-4743-A78A-822DC5169F7D}"/>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885824" y="2376784"/>
            <a:ext cx="752475" cy="752475"/>
          </a:xfrm>
          <a:prstGeom prst="rect">
            <a:avLst/>
          </a:prstGeom>
        </p:spPr>
      </p:pic>
      <p:sp>
        <p:nvSpPr>
          <p:cNvPr id="6" name="Slide Number Placeholder 5">
            <a:extLst>
              <a:ext uri="{FF2B5EF4-FFF2-40B4-BE49-F238E27FC236}">
                <a16:creationId xmlns:a16="http://schemas.microsoft.com/office/drawing/2014/main" id="{27E5D72B-7DA3-836E-95CD-BED6BAD497C8}"/>
              </a:ext>
            </a:extLst>
          </p:cNvPr>
          <p:cNvSpPr>
            <a:spLocks noGrp="1"/>
          </p:cNvSpPr>
          <p:nvPr>
            <p:ph type="sldNum" sz="quarter" idx="12"/>
          </p:nvPr>
        </p:nvSpPr>
        <p:spPr/>
        <p:txBody>
          <a:bodyPr/>
          <a:lstStyle/>
          <a:p>
            <a:fld id="{AEAA3239-9EA4-4A65-A281-97F994456D9F}" type="slidenum">
              <a:rPr lang="en-US" smtClean="0"/>
              <a:t>5</a:t>
            </a:fld>
            <a:endParaRPr lang="en-US" dirty="0"/>
          </a:p>
        </p:txBody>
      </p:sp>
      <p:pic>
        <p:nvPicPr>
          <p:cNvPr id="10" name="Graphic 9">
            <a:extLst>
              <a:ext uri="{FF2B5EF4-FFF2-40B4-BE49-F238E27FC236}">
                <a16:creationId xmlns:a16="http://schemas.microsoft.com/office/drawing/2014/main" id="{4493D10E-40EF-4ADA-BEDC-F075302968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a:extLst>
              <a:ext uri="{FF2B5EF4-FFF2-40B4-BE49-F238E27FC236}">
                <a16:creationId xmlns:a16="http://schemas.microsoft.com/office/drawing/2014/main" id="{8B18CD7C-C45A-4D14-9671-033B61CEA6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a:extLst>
              <a:ext uri="{FF2B5EF4-FFF2-40B4-BE49-F238E27FC236}">
                <a16:creationId xmlns:a16="http://schemas.microsoft.com/office/drawing/2014/main" id="{6F10E056-FBC9-470C-8B61-11F2540E31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5" name="Graphic 14">
            <a:extLst>
              <a:ext uri="{FF2B5EF4-FFF2-40B4-BE49-F238E27FC236}">
                <a16:creationId xmlns:a16="http://schemas.microsoft.com/office/drawing/2014/main" id="{A9E027DF-C1F5-43A2-877F-10D3688AC2FB}"/>
              </a:ext>
            </a:extLst>
          </p:cNvPr>
          <p:cNvPicPr>
            <a:picLocks noChangeAspect="1"/>
          </p:cNvPicPr>
          <p:nvPr/>
        </p:nvPicPr>
        <p:blipFill>
          <a:blip>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rcRect/>
          <a:stretch/>
        </p:blipFill>
        <p:spPr>
          <a:xfrm>
            <a:off x="6534150" y="4910170"/>
            <a:ext cx="647700" cy="452669"/>
          </a:xfrm>
          <a:prstGeom prst="rect">
            <a:avLst/>
          </a:prstGeom>
        </p:spPr>
      </p:pic>
      <p:sp>
        <p:nvSpPr>
          <p:cNvPr id="16" name="TextBox 15">
            <a:extLst>
              <a:ext uri="{FF2B5EF4-FFF2-40B4-BE49-F238E27FC236}">
                <a16:creationId xmlns:a16="http://schemas.microsoft.com/office/drawing/2014/main" id="{04671A5B-3A81-4B63-868F-C019C6D93CFC}"/>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lang="en-GB" sz="3600" b="0" dirty="0">
                <a:solidFill>
                  <a:schemeClr val="accent1"/>
                </a:solidFill>
                <a:effectLst/>
                <a:latin typeface="Mongolian Baiti" panose="03000500000000000000" pitchFamily="66" charset="0"/>
              </a:rPr>
              <a:t>Validity </a:t>
            </a:r>
            <a:r>
              <a:rPr sz="3600" b="0" dirty="0">
                <a:solidFill>
                  <a:schemeClr val="accent1"/>
                </a:solidFill>
                <a:effectLst/>
                <a:latin typeface="Mongolian Baiti" panose="03000500000000000000" pitchFamily="66" charset="0"/>
              </a:rPr>
              <a:t>Criteria</a:t>
            </a:r>
            <a:endParaRPr lang="en-GB" dirty="0">
              <a:solidFill>
                <a:schemeClr val="accent1"/>
              </a:solidFill>
            </a:endParaRPr>
          </a:p>
        </p:txBody>
      </p:sp>
      <p:sp>
        <p:nvSpPr>
          <p:cNvPr id="17" name="TextBox 16">
            <a:extLst>
              <a:ext uri="{FF2B5EF4-FFF2-40B4-BE49-F238E27FC236}">
                <a16:creationId xmlns:a16="http://schemas.microsoft.com/office/drawing/2014/main" id="{94C46F02-4AC1-4B0E-B6D0-A0582B35C6B3}"/>
              </a:ext>
            </a:extLst>
          </p:cNvPr>
          <p:cNvSpPr txBox="1"/>
          <p:nvPr/>
        </p:nvSpPr>
        <p:spPr>
          <a:xfrm>
            <a:off x="1866900" y="2357735"/>
            <a:ext cx="3810000" cy="1367432"/>
          </a:xfrm>
          <a:prstGeom prst="rect">
            <a:avLst/>
          </a:prstGeom>
          <a:noFill/>
        </p:spPr>
        <p:txBody>
          <a:bodyPr wrap="square" rtlCol="0">
            <a:normAutofit/>
          </a:bodyPr>
          <a:lstStyle/>
          <a:p>
            <a:pPr marL="0" algn="l">
              <a:buNone/>
            </a:pPr>
            <a:r>
              <a:rPr lang="en-GB" sz="1575" b="1" dirty="0">
                <a:solidFill>
                  <a:srgbClr val="000000"/>
                </a:solidFill>
                <a:effectLst/>
                <a:latin typeface="Avenir"/>
              </a:rPr>
              <a:t>Correct Form</a:t>
            </a:r>
            <a:endParaRPr dirty="0">
              <a:effectLst/>
            </a:endParaRPr>
          </a:p>
          <a:p>
            <a:pPr marL="0" algn="l">
              <a:spcBef>
                <a:spcPts val="900"/>
              </a:spcBef>
              <a:buNone/>
            </a:pPr>
            <a:r>
              <a:rPr lang="en-GB" sz="1500" b="0" dirty="0">
                <a:solidFill>
                  <a:srgbClr val="000000"/>
                </a:solidFill>
                <a:effectLst/>
                <a:latin typeface="Avenir"/>
              </a:rPr>
              <a:t>Set(O) / After 8 Apr – new form</a:t>
            </a:r>
          </a:p>
          <a:p>
            <a:pPr marL="0" algn="l">
              <a:spcBef>
                <a:spcPts val="900"/>
              </a:spcBef>
              <a:buNone/>
            </a:pPr>
            <a:r>
              <a:rPr lang="en-GB" sz="1500" dirty="0">
                <a:solidFill>
                  <a:srgbClr val="000000"/>
                </a:solidFill>
                <a:latin typeface="Avenir"/>
              </a:rPr>
              <a:t>Google the correct form</a:t>
            </a:r>
            <a:r>
              <a:rPr lang="en-GB" sz="1425" dirty="0">
                <a:solidFill>
                  <a:srgbClr val="000000"/>
                </a:solidFill>
                <a:latin typeface="Avenir"/>
              </a:rPr>
              <a:t>!</a:t>
            </a:r>
            <a:endParaRPr lang="en-GB" dirty="0"/>
          </a:p>
        </p:txBody>
      </p:sp>
      <p:sp>
        <p:nvSpPr>
          <p:cNvPr id="18" name="TextBox 17">
            <a:extLst>
              <a:ext uri="{FF2B5EF4-FFF2-40B4-BE49-F238E27FC236}">
                <a16:creationId xmlns:a16="http://schemas.microsoft.com/office/drawing/2014/main" id="{D591F436-B3AD-4BAD-8C5B-155D70FDBFBE}"/>
              </a:ext>
            </a:extLst>
          </p:cNvPr>
          <p:cNvSpPr txBox="1"/>
          <p:nvPr/>
        </p:nvSpPr>
        <p:spPr>
          <a:xfrm>
            <a:off x="7458075" y="2357735"/>
            <a:ext cx="3810000" cy="1114127"/>
          </a:xfrm>
          <a:prstGeom prst="rect">
            <a:avLst/>
          </a:prstGeom>
          <a:noFill/>
        </p:spPr>
        <p:txBody>
          <a:bodyPr wrap="square" rtlCol="0">
            <a:normAutofit fontScale="85000" lnSpcReduction="20000"/>
          </a:bodyPr>
          <a:lstStyle/>
          <a:p>
            <a:pPr marL="0" algn="l">
              <a:buNone/>
            </a:pPr>
            <a:r>
              <a:rPr lang="en-GB" sz="1575" b="1" dirty="0">
                <a:solidFill>
                  <a:srgbClr val="000000"/>
                </a:solidFill>
                <a:latin typeface="Avenir"/>
              </a:rPr>
              <a:t>Proof of ID</a:t>
            </a:r>
            <a:endParaRPr dirty="0">
              <a:effectLst/>
            </a:endParaRPr>
          </a:p>
          <a:p>
            <a:pPr>
              <a:spcBef>
                <a:spcPts val="900"/>
              </a:spcBef>
            </a:pPr>
            <a:r>
              <a:rPr lang="en-GB" dirty="0"/>
              <a:t>The applicant must have provided a passport or other travel document which satisfactorily establishes their identity and nationality</a:t>
            </a:r>
          </a:p>
        </p:txBody>
      </p:sp>
      <p:sp>
        <p:nvSpPr>
          <p:cNvPr id="19" name="TextBox 18">
            <a:extLst>
              <a:ext uri="{FF2B5EF4-FFF2-40B4-BE49-F238E27FC236}">
                <a16:creationId xmlns:a16="http://schemas.microsoft.com/office/drawing/2014/main" id="{8FA3CC85-FA56-42E9-B421-A0C3E110B6F5}"/>
              </a:ext>
            </a:extLst>
          </p:cNvPr>
          <p:cNvSpPr txBox="1"/>
          <p:nvPr/>
        </p:nvSpPr>
        <p:spPr>
          <a:xfrm>
            <a:off x="1866900" y="4793605"/>
            <a:ext cx="3810000" cy="1367432"/>
          </a:xfrm>
          <a:prstGeom prst="rect">
            <a:avLst/>
          </a:prstGeom>
          <a:noFill/>
        </p:spPr>
        <p:txBody>
          <a:bodyPr wrap="square" rtlCol="0">
            <a:normAutofit/>
          </a:bodyPr>
          <a:lstStyle/>
          <a:p>
            <a:pPr marL="0" algn="l">
              <a:buNone/>
            </a:pPr>
            <a:r>
              <a:rPr lang="en-GB" sz="1575" b="1" dirty="0">
                <a:solidFill>
                  <a:srgbClr val="000000"/>
                </a:solidFill>
                <a:effectLst/>
                <a:latin typeface="Avenir"/>
              </a:rPr>
              <a:t>Last On BN(O) route</a:t>
            </a:r>
            <a:endParaRPr dirty="0">
              <a:effectLst/>
            </a:endParaRPr>
          </a:p>
          <a:p>
            <a:pPr>
              <a:spcBef>
                <a:spcPts val="900"/>
              </a:spcBef>
            </a:pPr>
            <a:r>
              <a:rPr lang="en-GB" sz="1500" dirty="0"/>
              <a:t>The applicant must have, or have last had, permission on the Hong Kong BN(O) route</a:t>
            </a:r>
          </a:p>
        </p:txBody>
      </p:sp>
      <p:sp>
        <p:nvSpPr>
          <p:cNvPr id="20" name="TextBox 19">
            <a:extLst>
              <a:ext uri="{FF2B5EF4-FFF2-40B4-BE49-F238E27FC236}">
                <a16:creationId xmlns:a16="http://schemas.microsoft.com/office/drawing/2014/main" id="{38FBF894-3F22-4BB6-81F1-B81FE152CD80}"/>
              </a:ext>
            </a:extLst>
          </p:cNvPr>
          <p:cNvSpPr txBox="1"/>
          <p:nvPr/>
        </p:nvSpPr>
        <p:spPr>
          <a:xfrm>
            <a:off x="7458075" y="4793605"/>
            <a:ext cx="3810000" cy="1114127"/>
          </a:xfrm>
          <a:prstGeom prst="rect">
            <a:avLst/>
          </a:prstGeom>
          <a:noFill/>
        </p:spPr>
        <p:txBody>
          <a:bodyPr wrap="square" rtlCol="0">
            <a:normAutofit/>
          </a:bodyPr>
          <a:lstStyle/>
          <a:p>
            <a:pPr marL="0" algn="l">
              <a:buNone/>
            </a:pPr>
            <a:r>
              <a:rPr lang="en-GB" sz="1575" b="1" dirty="0">
                <a:solidFill>
                  <a:srgbClr val="000000"/>
                </a:solidFill>
                <a:effectLst/>
                <a:latin typeface="Avenir"/>
              </a:rPr>
              <a:t>In the UK</a:t>
            </a:r>
            <a:endParaRPr dirty="0">
              <a:effectLst/>
            </a:endParaRPr>
          </a:p>
          <a:p>
            <a:pPr>
              <a:spcBef>
                <a:spcPts val="900"/>
              </a:spcBef>
            </a:pPr>
            <a:r>
              <a:rPr lang="en-GB" sz="1500" dirty="0"/>
              <a:t>The applicant must be in the UK at the time of the application.</a:t>
            </a:r>
          </a:p>
        </p:txBody>
      </p:sp>
      <p:pic>
        <p:nvPicPr>
          <p:cNvPr id="4" name="Graphic 3" descr="Document with solid fill">
            <a:extLst>
              <a:ext uri="{FF2B5EF4-FFF2-40B4-BE49-F238E27FC236}">
                <a16:creationId xmlns:a16="http://schemas.microsoft.com/office/drawing/2014/main" id="{2D4C1E2B-D2AD-638E-1A2B-149822B71A1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9830" y="2480024"/>
            <a:ext cx="544461" cy="544461"/>
          </a:xfrm>
          <a:prstGeom prst="rect">
            <a:avLst/>
          </a:prstGeom>
        </p:spPr>
      </p:pic>
      <p:pic>
        <p:nvPicPr>
          <p:cNvPr id="5" name="Graphic 4" descr="A vector illustration icon of a passport with a Hong Kong emblem, representing residency and status, on a transparent background">
            <a:extLst>
              <a:ext uri="{FF2B5EF4-FFF2-40B4-BE49-F238E27FC236}">
                <a16:creationId xmlns:a16="http://schemas.microsoft.com/office/drawing/2014/main" id="{7DBDFEF0-3EA0-942E-32C1-C5F837F9527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63635" y="2376785"/>
            <a:ext cx="647700" cy="647700"/>
          </a:xfrm>
          <a:prstGeom prst="rect">
            <a:avLst/>
          </a:prstGeom>
        </p:spPr>
      </p:pic>
      <p:pic>
        <p:nvPicPr>
          <p:cNvPr id="29" name="Graphic 28" descr="Badge Tick1 with solid fill">
            <a:extLst>
              <a:ext uri="{FF2B5EF4-FFF2-40B4-BE49-F238E27FC236}">
                <a16:creationId xmlns:a16="http://schemas.microsoft.com/office/drawing/2014/main" id="{EECB6434-AC59-0352-E8E4-51ADDEE7405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2475" y="4679304"/>
            <a:ext cx="914400" cy="914400"/>
          </a:xfrm>
          <a:prstGeom prst="rect">
            <a:avLst/>
          </a:prstGeom>
        </p:spPr>
      </p:pic>
    </p:spTree>
    <p:extLst>
      <p:ext uri="{BB962C8B-B14F-4D97-AF65-F5344CB8AC3E}">
        <p14:creationId xmlns:p14="http://schemas.microsoft.com/office/powerpoint/2010/main" val="400470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921F-CF46-8084-26A6-5F9E757E78E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CBC835-C8A4-6954-31ED-EE2D4DE01068}"/>
              </a:ext>
            </a:extLst>
          </p:cNvPr>
          <p:cNvSpPr>
            <a:spLocks noGrp="1"/>
          </p:cNvSpPr>
          <p:nvPr>
            <p:ph type="sldNum" sz="quarter" idx="12"/>
          </p:nvPr>
        </p:nvSpPr>
        <p:spPr/>
        <p:txBody>
          <a:bodyPr/>
          <a:lstStyle/>
          <a:p>
            <a:fld id="{AEAA3239-9EA4-4A65-A281-97F994456D9F}" type="slidenum">
              <a:rPr lang="en-US" smtClean="0"/>
              <a:t>6</a:t>
            </a:fld>
            <a:endParaRPr lang="en-US" dirty="0"/>
          </a:p>
        </p:txBody>
      </p:sp>
      <p:sp>
        <p:nvSpPr>
          <p:cNvPr id="16" name="TextBox 15">
            <a:extLst>
              <a:ext uri="{FF2B5EF4-FFF2-40B4-BE49-F238E27FC236}">
                <a16:creationId xmlns:a16="http://schemas.microsoft.com/office/drawing/2014/main" id="{8C14C16E-C169-FCB4-4A32-5D800EE95FD9}"/>
              </a:ext>
            </a:extLst>
          </p:cNvPr>
          <p:cNvSpPr txBox="1"/>
          <p:nvPr/>
        </p:nvSpPr>
        <p:spPr>
          <a:xfrm>
            <a:off x="5116615" y="559717"/>
            <a:ext cx="5761396" cy="502890"/>
          </a:xfrm>
          <a:prstGeom prst="rect">
            <a:avLst/>
          </a:prstGeom>
          <a:noFill/>
        </p:spPr>
        <p:txBody>
          <a:bodyPr wrap="square" rtlCol="0">
            <a:normAutofit fontScale="92500" lnSpcReduction="20000"/>
          </a:bodyPr>
          <a:lstStyle/>
          <a:p>
            <a:pPr marL="0" algn="l">
              <a:buNone/>
            </a:pPr>
            <a:r>
              <a:rPr lang="en-GB" sz="3600" b="0" dirty="0">
                <a:solidFill>
                  <a:schemeClr val="accent1"/>
                </a:solidFill>
                <a:effectLst/>
                <a:latin typeface="Mongolian Baiti" panose="03000500000000000000" pitchFamily="66" charset="0"/>
              </a:rPr>
              <a:t>Suitability </a:t>
            </a:r>
            <a:r>
              <a:rPr sz="3600" b="0" dirty="0">
                <a:solidFill>
                  <a:schemeClr val="accent1"/>
                </a:solidFill>
                <a:effectLst/>
                <a:latin typeface="Mongolian Baiti" panose="03000500000000000000" pitchFamily="66" charset="0"/>
              </a:rPr>
              <a:t>Criteria</a:t>
            </a:r>
            <a:endParaRPr lang="en-GB" dirty="0">
              <a:solidFill>
                <a:schemeClr val="accent1"/>
              </a:solidFill>
            </a:endParaRPr>
          </a:p>
        </p:txBody>
      </p:sp>
      <p:sp>
        <p:nvSpPr>
          <p:cNvPr id="19" name="TextBox 18">
            <a:extLst>
              <a:ext uri="{FF2B5EF4-FFF2-40B4-BE49-F238E27FC236}">
                <a16:creationId xmlns:a16="http://schemas.microsoft.com/office/drawing/2014/main" id="{3F294D65-5E31-967C-0CF8-DE5B4FC27FDB}"/>
              </a:ext>
            </a:extLst>
          </p:cNvPr>
          <p:cNvSpPr txBox="1"/>
          <p:nvPr/>
        </p:nvSpPr>
        <p:spPr>
          <a:xfrm>
            <a:off x="5116615" y="1253447"/>
            <a:ext cx="5761395" cy="4793391"/>
          </a:xfrm>
          <a:prstGeom prst="rect">
            <a:avLst/>
          </a:prstGeom>
          <a:noFill/>
        </p:spPr>
        <p:txBody>
          <a:bodyPr wrap="square" rtlCol="0">
            <a:normAutofit/>
          </a:bodyPr>
          <a:lstStyle/>
          <a:p>
            <a:pPr>
              <a:spcBef>
                <a:spcPts val="900"/>
              </a:spcBef>
            </a:pPr>
            <a:r>
              <a:rPr lang="en-GB" sz="1600" b="1" dirty="0">
                <a:latin typeface="Avenir"/>
              </a:rPr>
              <a:t>Application must be refused:-</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Serious </a:t>
            </a:r>
            <a:r>
              <a:rPr lang="en-GB" sz="1600" dirty="0">
                <a:solidFill>
                  <a:srgbClr val="000000"/>
                </a:solidFill>
                <a:latin typeface="Avenir"/>
              </a:rPr>
              <a:t>c</a:t>
            </a:r>
            <a:r>
              <a:rPr lang="en-GB" sz="1600" b="0" dirty="0">
                <a:solidFill>
                  <a:srgbClr val="000000"/>
                </a:solidFill>
                <a:effectLst/>
                <a:latin typeface="Avenir"/>
              </a:rPr>
              <a:t>riminal record (12-month sentence test)</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Persistent offender who shows a particular disregard of the law</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a criminal offence, or offences, which caused serious harm.</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In breach of immigration law</a:t>
            </a:r>
            <a:r>
              <a:rPr lang="en-GB" sz="1600" dirty="0">
                <a:solidFill>
                  <a:srgbClr val="000000"/>
                </a:solidFill>
                <a:latin typeface="Avenir"/>
              </a:rPr>
              <a:t> or on immigration bail</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Deception or mis</a:t>
            </a:r>
            <a:r>
              <a:rPr lang="en-GB" sz="1600" dirty="0">
                <a:solidFill>
                  <a:srgbClr val="000000"/>
                </a:solidFill>
                <a:latin typeface="Avenir"/>
              </a:rPr>
              <a:t>representation in the application</a:t>
            </a:r>
            <a:endParaRPr lang="en-GB" sz="1600" b="0" dirty="0">
              <a:solidFill>
                <a:srgbClr val="000000"/>
              </a:solidFill>
              <a:effectLst/>
              <a:latin typeface="Avenir"/>
            </a:endParaRPr>
          </a:p>
          <a:p>
            <a:pPr>
              <a:spcBef>
                <a:spcPts val="900"/>
              </a:spcBef>
            </a:pPr>
            <a:r>
              <a:rPr lang="en-GB" sz="1600" b="1" dirty="0">
                <a:effectLst/>
                <a:latin typeface="Avenir"/>
              </a:rPr>
              <a:t>Application may be refused:-</a:t>
            </a:r>
          </a:p>
          <a:p>
            <a:pPr marL="285750" indent="-285750" algn="l">
              <a:spcBef>
                <a:spcPts val="900"/>
              </a:spcBef>
              <a:buFont typeface="Arial" panose="020B0604020202020204" pitchFamily="34" charset="0"/>
              <a:buChar char="•"/>
            </a:pPr>
            <a:r>
              <a:rPr lang="en-GB" sz="1600" dirty="0">
                <a:solidFill>
                  <a:srgbClr val="000000"/>
                </a:solidFill>
                <a:latin typeface="Avenir"/>
              </a:rPr>
              <a:t>Less serious criminal record</a:t>
            </a:r>
          </a:p>
          <a:p>
            <a:pPr marL="285750" indent="-285750" algn="l">
              <a:spcBef>
                <a:spcPts val="900"/>
              </a:spcBef>
              <a:buFont typeface="Arial" panose="020B0604020202020204" pitchFamily="34" charset="0"/>
              <a:buChar char="•"/>
            </a:pPr>
            <a:r>
              <a:rPr lang="en-GB" sz="1600" dirty="0">
                <a:solidFill>
                  <a:srgbClr val="000000"/>
                </a:solidFill>
                <a:latin typeface="Avenir"/>
              </a:rPr>
              <a:t>Bad character (“non-conducive” grounds)</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NHS debt</a:t>
            </a:r>
          </a:p>
          <a:p>
            <a:pPr marL="285750" indent="-285750" algn="l">
              <a:spcBef>
                <a:spcPts val="900"/>
              </a:spcBef>
              <a:buFont typeface="Arial" panose="020B0604020202020204" pitchFamily="34" charset="0"/>
              <a:buChar char="•"/>
            </a:pPr>
            <a:r>
              <a:rPr lang="en-GB" sz="1600" dirty="0">
                <a:solidFill>
                  <a:srgbClr val="000000"/>
                </a:solidFill>
                <a:latin typeface="Avenir"/>
              </a:rPr>
              <a:t>Unpaid litigation costs</a:t>
            </a:r>
            <a:endParaRPr lang="en-GB" sz="1600" b="0" dirty="0">
              <a:solidFill>
                <a:srgbClr val="000000"/>
              </a:solidFill>
              <a:effectLst/>
              <a:latin typeface="Avenir"/>
            </a:endParaRPr>
          </a:p>
          <a:p>
            <a:pPr>
              <a:spcBef>
                <a:spcPts val="900"/>
              </a:spcBef>
            </a:pPr>
            <a:r>
              <a:rPr lang="en-GB" b="1" i="1" dirty="0">
                <a:solidFill>
                  <a:schemeClr val="accent1"/>
                </a:solidFill>
                <a:latin typeface="Avenir"/>
              </a:rPr>
              <a:t>Note: These suitability criteria apply to both visa and settlement applications</a:t>
            </a:r>
            <a:endParaRPr lang="en-GB" b="1" dirty="0"/>
          </a:p>
        </p:txBody>
      </p:sp>
      <p:pic>
        <p:nvPicPr>
          <p:cNvPr id="26" name="Picture 25">
            <a:extLst>
              <a:ext uri="{FF2B5EF4-FFF2-40B4-BE49-F238E27FC236}">
                <a16:creationId xmlns:a16="http://schemas.microsoft.com/office/drawing/2014/main" id="{39A2E11A-4045-1C50-D872-8310662E6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45626" cy="6858000"/>
          </a:xfrm>
          <a:prstGeom prst="rect">
            <a:avLst/>
          </a:prstGeom>
        </p:spPr>
      </p:pic>
    </p:spTree>
    <p:extLst>
      <p:ext uri="{BB962C8B-B14F-4D97-AF65-F5344CB8AC3E}">
        <p14:creationId xmlns:p14="http://schemas.microsoft.com/office/powerpoint/2010/main" val="1876815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2FF2-43D6-1BEA-F816-DE489BDC816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C86E8E-7347-51FD-4DAB-53124266441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8EBC4548-743E-33F3-E08F-A575EF9DD6D2}"/>
              </a:ext>
            </a:extLst>
          </p:cNvPr>
          <p:cNvSpPr>
            <a:spLocks noGrp="1"/>
          </p:cNvSpPr>
          <p:nvPr>
            <p:ph type="sldNum" sz="quarter" idx="12"/>
          </p:nvPr>
        </p:nvSpPr>
        <p:spPr/>
        <p:txBody>
          <a:bodyPr/>
          <a:lstStyle/>
          <a:p>
            <a:fld id="{AEAA3239-9EA4-4A65-A281-97F994456D9F}" type="slidenum">
              <a:rPr lang="en-US" smtClean="0"/>
              <a:t>7</a:t>
            </a:fld>
            <a:endParaRPr lang="en-US" dirty="0"/>
          </a:p>
        </p:txBody>
      </p:sp>
      <p:sp>
        <p:nvSpPr>
          <p:cNvPr id="16" name="TextBox 15">
            <a:extLst>
              <a:ext uri="{FF2B5EF4-FFF2-40B4-BE49-F238E27FC236}">
                <a16:creationId xmlns:a16="http://schemas.microsoft.com/office/drawing/2014/main" id="{33855E42-A479-A34E-BBAC-66A9CCF98016}"/>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1 - Dependants</a:t>
            </a:r>
            <a:endParaRPr lang="en-GB" dirty="0">
              <a:solidFill>
                <a:schemeClr val="accent1"/>
              </a:solidFill>
            </a:endParaRPr>
          </a:p>
        </p:txBody>
      </p:sp>
      <p:sp>
        <p:nvSpPr>
          <p:cNvPr id="17" name="TextBox 16">
            <a:extLst>
              <a:ext uri="{FF2B5EF4-FFF2-40B4-BE49-F238E27FC236}">
                <a16:creationId xmlns:a16="http://schemas.microsoft.com/office/drawing/2014/main" id="{6A9FB868-C9B3-DF6A-81D1-A1F7A4559C4E}"/>
              </a:ext>
            </a:extLst>
          </p:cNvPr>
          <p:cNvSpPr txBox="1"/>
          <p:nvPr/>
        </p:nvSpPr>
        <p:spPr>
          <a:xfrm>
            <a:off x="604762" y="1241231"/>
            <a:ext cx="7079071" cy="5335628"/>
          </a:xfrm>
          <a:prstGeom prst="rect">
            <a:avLst/>
          </a:prstGeom>
          <a:noFill/>
        </p:spPr>
        <p:txBody>
          <a:bodyPr wrap="square" rtlCol="0">
            <a:normAutofit/>
          </a:bodyPr>
          <a:lstStyle/>
          <a:p>
            <a:pPr marL="0" algn="l">
              <a:buNone/>
            </a:pPr>
            <a:r>
              <a:rPr lang="en-GB" sz="1600" b="1" dirty="0">
                <a:solidFill>
                  <a:srgbClr val="000000"/>
                </a:solidFill>
                <a:effectLst/>
                <a:latin typeface="Avenir"/>
              </a:rPr>
              <a:t>Dependent Child</a:t>
            </a:r>
            <a:endParaRPr sz="2000" dirty="0">
              <a:effectLst/>
            </a:endParaRPr>
          </a:p>
          <a:p>
            <a:pPr marL="285750" indent="-285750" algn="l">
              <a:spcBef>
                <a:spcPts val="900"/>
              </a:spcBef>
              <a:buFont typeface="Arial" panose="020B0604020202020204" pitchFamily="34" charset="0"/>
              <a:buChar char="•"/>
            </a:pPr>
            <a:r>
              <a:rPr lang="en-GB" sz="1600" b="0" dirty="0">
                <a:solidFill>
                  <a:srgbClr val="000000"/>
                </a:solidFill>
                <a:effectLst/>
                <a:latin typeface="Avenir"/>
              </a:rPr>
              <a:t>A dependent child </a:t>
            </a:r>
            <a:r>
              <a:rPr lang="en-GB" sz="1600" b="0" u="sng" dirty="0">
                <a:solidFill>
                  <a:srgbClr val="000000"/>
                </a:solidFill>
                <a:effectLst/>
                <a:latin typeface="Avenir"/>
              </a:rPr>
              <a:t>under the age of 18 </a:t>
            </a:r>
            <a:r>
              <a:rPr lang="en-GB" sz="1600" b="0" dirty="0">
                <a:solidFill>
                  <a:srgbClr val="000000"/>
                </a:solidFill>
                <a:effectLst/>
                <a:latin typeface="Avenir"/>
              </a:rPr>
              <a:t>must apply with both parents, </a:t>
            </a:r>
            <a:r>
              <a:rPr lang="en-GB" sz="1600" dirty="0">
                <a:solidFill>
                  <a:srgbClr val="000000"/>
                </a:solidFill>
                <a:latin typeface="Avenir"/>
              </a:rPr>
              <a:t>unless </a:t>
            </a:r>
          </a:p>
          <a:p>
            <a:pPr marL="342900" indent="-342900" algn="l">
              <a:spcBef>
                <a:spcPts val="900"/>
              </a:spcBef>
              <a:buAutoNum type="alphaLcParenBoth"/>
            </a:pPr>
            <a:r>
              <a:rPr lang="en-GB" sz="1600" dirty="0">
                <a:solidFill>
                  <a:srgbClr val="000000"/>
                </a:solidFill>
                <a:latin typeface="Avenir"/>
              </a:rPr>
              <a:t>one or both parents have already settled</a:t>
            </a:r>
            <a:r>
              <a:rPr lang="en-GB" sz="1600" b="0" dirty="0">
                <a:solidFill>
                  <a:srgbClr val="000000"/>
                </a:solidFill>
                <a:effectLst/>
                <a:latin typeface="Avenir"/>
              </a:rPr>
              <a:t>, or </a:t>
            </a:r>
          </a:p>
          <a:p>
            <a:pPr marL="342900" indent="-342900" algn="l">
              <a:spcBef>
                <a:spcPts val="900"/>
              </a:spcBef>
              <a:buAutoNum type="alphaLcParenBoth"/>
            </a:pPr>
            <a:r>
              <a:rPr lang="en-GB" sz="1600" b="0" dirty="0">
                <a:solidFill>
                  <a:srgbClr val="000000"/>
                </a:solidFill>
                <a:effectLst/>
                <a:latin typeface="Avenir"/>
              </a:rPr>
              <a:t>one parent has ‘sole responsibility</a:t>
            </a:r>
            <a:r>
              <a:rPr lang="en-GB" sz="1600" dirty="0">
                <a:solidFill>
                  <a:srgbClr val="000000"/>
                </a:solidFill>
                <a:latin typeface="Avenir"/>
              </a:rPr>
              <a:t>’</a:t>
            </a:r>
            <a:r>
              <a:rPr lang="en-GB" sz="1600" b="0" dirty="0">
                <a:solidFill>
                  <a:srgbClr val="000000"/>
                </a:solidFill>
                <a:effectLst/>
                <a:latin typeface="Avenir"/>
              </a:rPr>
              <a:t>.</a:t>
            </a:r>
          </a:p>
          <a:p>
            <a:pPr lvl="1">
              <a:spcBef>
                <a:spcPts val="900"/>
              </a:spcBef>
            </a:pPr>
            <a:r>
              <a:rPr lang="en-GB" sz="1400" dirty="0">
                <a:solidFill>
                  <a:srgbClr val="000000"/>
                </a:solidFill>
                <a:latin typeface="Avenir"/>
              </a:rPr>
              <a:t>‘Sole responsibility’ is a matter of fact assessed on a case-by-case basis.</a:t>
            </a:r>
          </a:p>
          <a:p>
            <a:pPr lvl="1">
              <a:spcBef>
                <a:spcPts val="900"/>
              </a:spcBef>
            </a:pPr>
            <a:r>
              <a:rPr lang="en-GB" sz="1400" dirty="0">
                <a:solidFill>
                  <a:srgbClr val="000000"/>
                </a:solidFill>
                <a:latin typeface="Avenir"/>
              </a:rPr>
              <a:t>‘Sole responsibility’ ≠ ‘Sole Custody’ in family court order</a:t>
            </a:r>
          </a:p>
          <a:p>
            <a:pPr marL="285750" indent="-285750">
              <a:spcBef>
                <a:spcPts val="900"/>
              </a:spcBef>
              <a:buFont typeface="Arial" panose="020B0604020202020204" pitchFamily="34" charset="0"/>
              <a:buChar char="•"/>
            </a:pPr>
            <a:r>
              <a:rPr lang="en-GB" sz="1600" dirty="0">
                <a:solidFill>
                  <a:srgbClr val="000000"/>
                </a:solidFill>
                <a:latin typeface="Avenir"/>
              </a:rPr>
              <a:t>There must be suitable arrangements for the child’s care and accommodation in the UK which must comply with relevant UK law.</a:t>
            </a:r>
          </a:p>
          <a:p>
            <a:pPr marL="285750" indent="-285750" algn="l">
              <a:spcBef>
                <a:spcPts val="900"/>
              </a:spcBef>
              <a:buFont typeface="Arial" panose="020B0604020202020204" pitchFamily="34" charset="0"/>
              <a:buChar char="•"/>
            </a:pPr>
            <a:r>
              <a:rPr lang="en-GB" sz="1600" dirty="0">
                <a:solidFill>
                  <a:srgbClr val="000000"/>
                </a:solidFill>
                <a:latin typeface="Avenir"/>
              </a:rPr>
              <a:t>A child does not need apply with their parents if they are 18 or above, even if they previously applied to come to the UK as a dependent child of their parents under the BN(O) route.</a:t>
            </a:r>
          </a:p>
        </p:txBody>
      </p:sp>
      <p:pic>
        <p:nvPicPr>
          <p:cNvPr id="22" name="Picture 21">
            <a:extLst>
              <a:ext uri="{FF2B5EF4-FFF2-40B4-BE49-F238E27FC236}">
                <a16:creationId xmlns:a16="http://schemas.microsoft.com/office/drawing/2014/main" id="{3CBEE75C-B317-54CD-7C9B-A6735340B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594" y="0"/>
            <a:ext cx="3903405" cy="6858000"/>
          </a:xfrm>
          <a:prstGeom prst="rect">
            <a:avLst/>
          </a:prstGeom>
        </p:spPr>
      </p:pic>
    </p:spTree>
    <p:extLst>
      <p:ext uri="{BB962C8B-B14F-4D97-AF65-F5344CB8AC3E}">
        <p14:creationId xmlns:p14="http://schemas.microsoft.com/office/powerpoint/2010/main" val="41702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D4B19-1310-0DE0-3D42-2D1E593324A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10A4D57-6A0A-8179-7BDA-B876FD79935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3F013BC-2BC5-7DAD-729E-9237CCDBA906}"/>
              </a:ext>
            </a:extLst>
          </p:cNvPr>
          <p:cNvSpPr>
            <a:spLocks noGrp="1"/>
          </p:cNvSpPr>
          <p:nvPr>
            <p:ph type="sldNum" sz="quarter" idx="12"/>
          </p:nvPr>
        </p:nvSpPr>
        <p:spPr/>
        <p:txBody>
          <a:bodyPr/>
          <a:lstStyle/>
          <a:p>
            <a:fld id="{AEAA3239-9EA4-4A65-A281-97F994456D9F}" type="slidenum">
              <a:rPr lang="en-US" smtClean="0"/>
              <a:t>8</a:t>
            </a:fld>
            <a:endParaRPr lang="en-US" dirty="0"/>
          </a:p>
        </p:txBody>
      </p:sp>
      <p:sp>
        <p:nvSpPr>
          <p:cNvPr id="16" name="TextBox 15">
            <a:extLst>
              <a:ext uri="{FF2B5EF4-FFF2-40B4-BE49-F238E27FC236}">
                <a16:creationId xmlns:a16="http://schemas.microsoft.com/office/drawing/2014/main" id="{0AFD44D3-56A0-C452-C379-C7FE98B20074}"/>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1 - Dependants</a:t>
            </a:r>
            <a:endParaRPr lang="en-GB" dirty="0">
              <a:solidFill>
                <a:schemeClr val="accent1"/>
              </a:solidFill>
            </a:endParaRPr>
          </a:p>
        </p:txBody>
      </p:sp>
      <p:sp>
        <p:nvSpPr>
          <p:cNvPr id="17" name="TextBox 16">
            <a:extLst>
              <a:ext uri="{FF2B5EF4-FFF2-40B4-BE49-F238E27FC236}">
                <a16:creationId xmlns:a16="http://schemas.microsoft.com/office/drawing/2014/main" id="{267DC4EE-4DD1-7E20-4702-3BA8F6B04708}"/>
              </a:ext>
            </a:extLst>
          </p:cNvPr>
          <p:cNvSpPr txBox="1"/>
          <p:nvPr/>
        </p:nvSpPr>
        <p:spPr>
          <a:xfrm>
            <a:off x="604762" y="1241231"/>
            <a:ext cx="7079071" cy="5335628"/>
          </a:xfrm>
          <a:prstGeom prst="rect">
            <a:avLst/>
          </a:prstGeom>
          <a:noFill/>
        </p:spPr>
        <p:txBody>
          <a:bodyPr wrap="square" rtlCol="0">
            <a:normAutofit/>
          </a:bodyPr>
          <a:lstStyle/>
          <a:p>
            <a:pPr>
              <a:spcBef>
                <a:spcPts val="900"/>
              </a:spcBef>
            </a:pPr>
            <a:endParaRPr lang="en-GB" sz="1600" dirty="0">
              <a:solidFill>
                <a:srgbClr val="000000"/>
              </a:solidFill>
              <a:latin typeface="Avenir"/>
            </a:endParaRPr>
          </a:p>
          <a:p>
            <a:pPr>
              <a:spcBef>
                <a:spcPts val="900"/>
              </a:spcBef>
            </a:pPr>
            <a:r>
              <a:rPr lang="en-GB" sz="1600" b="1" dirty="0">
                <a:solidFill>
                  <a:srgbClr val="000000"/>
                </a:solidFill>
                <a:latin typeface="Avenir"/>
              </a:rPr>
              <a:t>Adult Dependant</a:t>
            </a:r>
          </a:p>
          <a:p>
            <a:pPr>
              <a:spcBef>
                <a:spcPts val="900"/>
              </a:spcBef>
            </a:pPr>
            <a:r>
              <a:rPr lang="en-GB" sz="1400" dirty="0">
                <a:solidFill>
                  <a:srgbClr val="000000"/>
                </a:solidFill>
                <a:latin typeface="Avenir"/>
              </a:rPr>
              <a:t>‘</a:t>
            </a:r>
            <a:r>
              <a:rPr lang="en-GB" sz="1600" dirty="0">
                <a:latin typeface="Avenir"/>
              </a:rPr>
              <a:t>they must be the parent, grandparent, brother, sister, son or daughter of a person who (a) applied with them together; (b) already settled; or (c) a British citizen.</a:t>
            </a:r>
          </a:p>
          <a:p>
            <a:pPr>
              <a:spcBef>
                <a:spcPts val="900"/>
              </a:spcBef>
            </a:pPr>
            <a:endParaRPr lang="en-GB" sz="1600" dirty="0">
              <a:latin typeface="Avenir"/>
            </a:endParaRPr>
          </a:p>
          <a:p>
            <a:pPr>
              <a:spcBef>
                <a:spcPts val="900"/>
              </a:spcBef>
            </a:pPr>
            <a:endParaRPr lang="en-GB" sz="1600" dirty="0">
              <a:latin typeface="Avenir"/>
            </a:endParaRPr>
          </a:p>
        </p:txBody>
      </p:sp>
      <p:pic>
        <p:nvPicPr>
          <p:cNvPr id="22" name="Picture 21">
            <a:extLst>
              <a:ext uri="{FF2B5EF4-FFF2-40B4-BE49-F238E27FC236}">
                <a16:creationId xmlns:a16="http://schemas.microsoft.com/office/drawing/2014/main" id="{85C8435D-4745-B5C5-B3F4-009C86035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594" y="0"/>
            <a:ext cx="3903405" cy="6858000"/>
          </a:xfrm>
          <a:prstGeom prst="rect">
            <a:avLst/>
          </a:prstGeom>
        </p:spPr>
      </p:pic>
    </p:spTree>
    <p:extLst>
      <p:ext uri="{BB962C8B-B14F-4D97-AF65-F5344CB8AC3E}">
        <p14:creationId xmlns:p14="http://schemas.microsoft.com/office/powerpoint/2010/main" val="1762080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1102-2A84-3946-C723-F686AEF9C7D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5B27819-1E0E-6D60-C51E-371E1C6C04F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A8862E9-8B52-0020-CB4F-C330E9337C2B}"/>
              </a:ext>
            </a:extLst>
          </p:cNvPr>
          <p:cNvSpPr>
            <a:spLocks noGrp="1"/>
          </p:cNvSpPr>
          <p:nvPr>
            <p:ph type="sldNum" sz="quarter" idx="12"/>
          </p:nvPr>
        </p:nvSpPr>
        <p:spPr/>
        <p:txBody>
          <a:bodyPr/>
          <a:lstStyle/>
          <a:p>
            <a:fld id="{AEAA3239-9EA4-4A65-A281-97F994456D9F}" type="slidenum">
              <a:rPr lang="en-US" smtClean="0"/>
              <a:t>9</a:t>
            </a:fld>
            <a:endParaRPr lang="en-US" dirty="0"/>
          </a:p>
        </p:txBody>
      </p:sp>
      <p:sp>
        <p:nvSpPr>
          <p:cNvPr id="16" name="TextBox 15">
            <a:extLst>
              <a:ext uri="{FF2B5EF4-FFF2-40B4-BE49-F238E27FC236}">
                <a16:creationId xmlns:a16="http://schemas.microsoft.com/office/drawing/2014/main" id="{6D1AC3EE-953F-DACB-7B4E-887AEB2B6E69}"/>
              </a:ext>
            </a:extLst>
          </p:cNvPr>
          <p:cNvSpPr txBox="1"/>
          <p:nvPr/>
        </p:nvSpPr>
        <p:spPr>
          <a:xfrm>
            <a:off x="3966085" y="395441"/>
            <a:ext cx="6406947" cy="502890"/>
          </a:xfrm>
          <a:prstGeom prst="rect">
            <a:avLst/>
          </a:prstGeom>
          <a:noFill/>
        </p:spPr>
        <p:txBody>
          <a:bodyPr wrap="square" rtlCol="0">
            <a:normAutofit fontScale="700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2 – English and KOLUK</a:t>
            </a:r>
            <a:endParaRPr lang="en-GB" dirty="0">
              <a:solidFill>
                <a:schemeClr val="accent1"/>
              </a:solidFill>
            </a:endParaRPr>
          </a:p>
        </p:txBody>
      </p:sp>
      <p:sp>
        <p:nvSpPr>
          <p:cNvPr id="17" name="TextBox 16">
            <a:extLst>
              <a:ext uri="{FF2B5EF4-FFF2-40B4-BE49-F238E27FC236}">
                <a16:creationId xmlns:a16="http://schemas.microsoft.com/office/drawing/2014/main" id="{4C6F585C-2ED8-39B1-6645-9772D463508C}"/>
              </a:ext>
            </a:extLst>
          </p:cNvPr>
          <p:cNvSpPr txBox="1"/>
          <p:nvPr/>
        </p:nvSpPr>
        <p:spPr>
          <a:xfrm>
            <a:off x="4081615" y="1210351"/>
            <a:ext cx="7079071" cy="5335628"/>
          </a:xfrm>
          <a:prstGeom prst="rect">
            <a:avLst/>
          </a:prstGeom>
          <a:noFill/>
        </p:spPr>
        <p:txBody>
          <a:bodyPr wrap="square" rtlCol="0">
            <a:normAutofit/>
          </a:bodyPr>
          <a:lstStyle/>
          <a:p>
            <a:pPr marL="0" algn="l">
              <a:buNone/>
            </a:pPr>
            <a:r>
              <a:rPr lang="en-GB" sz="1600" b="1" dirty="0">
                <a:solidFill>
                  <a:srgbClr val="000000"/>
                </a:solidFill>
                <a:effectLst/>
                <a:latin typeface="Avenir"/>
              </a:rPr>
              <a:t>English Language requirements</a:t>
            </a:r>
            <a:endParaRPr lang="en-GB" sz="2000" dirty="0">
              <a:effectLst/>
            </a:endParaRPr>
          </a:p>
          <a:p>
            <a:pPr marL="285750" indent="-285750" algn="l">
              <a:spcBef>
                <a:spcPts val="900"/>
              </a:spcBef>
              <a:buFont typeface="Arial" panose="020B0604020202020204" pitchFamily="34" charset="0"/>
              <a:buChar char="•"/>
            </a:pPr>
            <a:r>
              <a:rPr lang="en-GB" sz="1600" dirty="0">
                <a:solidFill>
                  <a:srgbClr val="000000"/>
                </a:solidFill>
                <a:latin typeface="Avenir"/>
              </a:rPr>
              <a:t>Passed an approved English language test to a B1 Level </a:t>
            </a:r>
            <a:r>
              <a:rPr lang="en-US" altLang="zh-TW" sz="1600" dirty="0">
                <a:solidFill>
                  <a:srgbClr val="000000"/>
                </a:solidFill>
                <a:latin typeface="Avenir"/>
              </a:rPr>
              <a:t>(subject to change?)</a:t>
            </a:r>
          </a:p>
          <a:p>
            <a:pPr marL="285750" indent="-285750" algn="l">
              <a:spcBef>
                <a:spcPts val="900"/>
              </a:spcBef>
              <a:buFont typeface="Arial" panose="020B0604020202020204" pitchFamily="34" charset="0"/>
              <a:buChar char="•"/>
            </a:pPr>
            <a:r>
              <a:rPr lang="en-US" sz="1600" dirty="0">
                <a:solidFill>
                  <a:srgbClr val="000000"/>
                </a:solidFill>
                <a:latin typeface="Avenir"/>
              </a:rPr>
              <a:t>Bachelor’s degree, Master degree or Doctorate awarded in the UK</a:t>
            </a:r>
          </a:p>
          <a:p>
            <a:pPr marL="285750" indent="-285750" algn="l">
              <a:spcBef>
                <a:spcPts val="900"/>
              </a:spcBef>
              <a:buFont typeface="Arial" panose="020B0604020202020204" pitchFamily="34" charset="0"/>
              <a:buChar char="•"/>
            </a:pPr>
            <a:r>
              <a:rPr lang="en-US" sz="1600" dirty="0">
                <a:solidFill>
                  <a:srgbClr val="000000"/>
                </a:solidFill>
                <a:latin typeface="Avenir"/>
              </a:rPr>
              <a:t>A degree taught in an English-speaking country (Hong Kong and Canada don’t count!)</a:t>
            </a:r>
          </a:p>
          <a:p>
            <a:pPr marL="285750" indent="-285750" algn="l">
              <a:spcBef>
                <a:spcPts val="900"/>
              </a:spcBef>
              <a:buFont typeface="Arial" panose="020B0604020202020204" pitchFamily="34" charset="0"/>
              <a:buChar char="•"/>
            </a:pPr>
            <a:r>
              <a:rPr lang="en-US" sz="1600" dirty="0">
                <a:solidFill>
                  <a:srgbClr val="000000"/>
                </a:solidFill>
                <a:latin typeface="Avenir"/>
              </a:rPr>
              <a:t>A degree taught in English with ECCTIS Certification</a:t>
            </a:r>
          </a:p>
          <a:p>
            <a:pPr marL="285750" indent="-285750" algn="l">
              <a:spcBef>
                <a:spcPts val="900"/>
              </a:spcBef>
              <a:buFont typeface="Arial" panose="020B0604020202020204" pitchFamily="34" charset="0"/>
              <a:buChar char="•"/>
            </a:pPr>
            <a:r>
              <a:rPr lang="en-US" sz="1600" dirty="0">
                <a:solidFill>
                  <a:srgbClr val="000000"/>
                </a:solidFill>
                <a:latin typeface="Avenir"/>
              </a:rPr>
              <a:t>GCSE or A-Level in English following education </a:t>
            </a:r>
            <a:r>
              <a:rPr lang="en-US" sz="1600" u="sng" dirty="0">
                <a:solidFill>
                  <a:srgbClr val="000000"/>
                </a:solidFill>
                <a:latin typeface="Avenir"/>
              </a:rPr>
              <a:t>in a </a:t>
            </a:r>
            <a:r>
              <a:rPr lang="en-US" sz="1600" u="sng">
                <a:solidFill>
                  <a:srgbClr val="000000"/>
                </a:solidFill>
                <a:latin typeface="Avenir"/>
              </a:rPr>
              <a:t>UK-based school </a:t>
            </a:r>
            <a:r>
              <a:rPr lang="en-US" sz="1600" dirty="0">
                <a:solidFill>
                  <a:srgbClr val="000000"/>
                </a:solidFill>
                <a:latin typeface="Avenir"/>
              </a:rPr>
              <a:t>begun when the applicant was under 18</a:t>
            </a:r>
          </a:p>
          <a:p>
            <a:pPr marL="285750" indent="-285750" algn="l">
              <a:spcBef>
                <a:spcPts val="900"/>
              </a:spcBef>
              <a:buFont typeface="Arial" panose="020B0604020202020204" pitchFamily="34" charset="0"/>
              <a:buChar char="•"/>
            </a:pPr>
            <a:r>
              <a:rPr lang="en-GB" sz="1600" dirty="0">
                <a:solidFill>
                  <a:srgbClr val="000000"/>
                </a:solidFill>
                <a:latin typeface="Avenir"/>
              </a:rPr>
              <a:t>Met in a previous application</a:t>
            </a:r>
          </a:p>
          <a:p>
            <a:pPr marL="0" algn="l">
              <a:spcBef>
                <a:spcPts val="900"/>
              </a:spcBef>
              <a:buNone/>
            </a:pPr>
            <a:endParaRPr lang="en-GB" sz="1600" dirty="0">
              <a:solidFill>
                <a:srgbClr val="000000"/>
              </a:solidFill>
              <a:latin typeface="Avenir"/>
            </a:endParaRPr>
          </a:p>
          <a:p>
            <a:pPr marL="0" algn="l">
              <a:spcBef>
                <a:spcPts val="900"/>
              </a:spcBef>
              <a:buNone/>
            </a:pPr>
            <a:r>
              <a:rPr lang="en-GB" sz="1600" b="1" dirty="0">
                <a:solidFill>
                  <a:srgbClr val="000000"/>
                </a:solidFill>
                <a:latin typeface="Avenir"/>
              </a:rPr>
              <a:t>Life in the</a:t>
            </a:r>
            <a:r>
              <a:rPr lang="zh-TW" altLang="en-US" sz="1600" b="1" dirty="0">
                <a:solidFill>
                  <a:srgbClr val="000000"/>
                </a:solidFill>
                <a:latin typeface="Avenir"/>
              </a:rPr>
              <a:t> </a:t>
            </a:r>
            <a:r>
              <a:rPr lang="en-GB" altLang="zh-TW" sz="1600" b="1" dirty="0">
                <a:solidFill>
                  <a:srgbClr val="000000"/>
                </a:solidFill>
                <a:latin typeface="Avenir"/>
              </a:rPr>
              <a:t>UK</a:t>
            </a:r>
            <a:r>
              <a:rPr lang="zh-TW" altLang="en-US" sz="1600" b="1" dirty="0">
                <a:solidFill>
                  <a:srgbClr val="000000"/>
                </a:solidFill>
                <a:latin typeface="Avenir"/>
              </a:rPr>
              <a:t> </a:t>
            </a:r>
            <a:r>
              <a:rPr lang="en-GB" altLang="zh-TW" sz="1600" b="1" dirty="0">
                <a:solidFill>
                  <a:srgbClr val="000000"/>
                </a:solidFill>
                <a:latin typeface="Avenir"/>
              </a:rPr>
              <a:t>Test</a:t>
            </a:r>
            <a:endParaRPr lang="en-GB" sz="1600" b="1" dirty="0">
              <a:solidFill>
                <a:srgbClr val="000000"/>
              </a:solidFill>
              <a:latin typeface="Avenir"/>
            </a:endParaRPr>
          </a:p>
          <a:p>
            <a:pPr>
              <a:spcBef>
                <a:spcPts val="900"/>
              </a:spcBef>
            </a:pPr>
            <a:endParaRPr lang="en-GB" sz="1600" dirty="0">
              <a:latin typeface="Avenir"/>
            </a:endParaRPr>
          </a:p>
          <a:p>
            <a:pPr>
              <a:spcBef>
                <a:spcPts val="900"/>
              </a:spcBef>
            </a:pPr>
            <a:r>
              <a:rPr lang="en-GB" sz="1600" b="1" dirty="0">
                <a:latin typeface="Avenir"/>
              </a:rPr>
              <a:t>Exemption: </a:t>
            </a:r>
            <a:r>
              <a:rPr lang="en-GB" sz="1600" dirty="0">
                <a:latin typeface="Avenir"/>
              </a:rPr>
              <a:t> Under 18 years of age, or at least 65 years of age, or with a disability</a:t>
            </a:r>
            <a:endParaRPr lang="en-GB" sz="1600" b="1" dirty="0">
              <a:latin typeface="Avenir"/>
            </a:endParaRPr>
          </a:p>
        </p:txBody>
      </p:sp>
      <p:pic>
        <p:nvPicPr>
          <p:cNvPr id="3" name="Picture 2">
            <a:extLst>
              <a:ext uri="{FF2B5EF4-FFF2-40B4-BE49-F238E27FC236}">
                <a16:creationId xmlns:a16="http://schemas.microsoft.com/office/drawing/2014/main" id="{80C3404B-C94E-F993-1C9D-17C8ABB53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6858000"/>
          </a:xfrm>
          <a:prstGeom prst="rect">
            <a:avLst/>
          </a:prstGeom>
        </p:spPr>
      </p:pic>
    </p:spTree>
    <p:extLst>
      <p:ext uri="{BB962C8B-B14F-4D97-AF65-F5344CB8AC3E}">
        <p14:creationId xmlns:p14="http://schemas.microsoft.com/office/powerpoint/2010/main" val="2288582296"/>
      </p:ext>
    </p:extLst>
  </p:cSld>
  <p:clrMapOvr>
    <a:masterClrMapping/>
  </p:clrMapOvr>
</p:sld>
</file>

<file path=ppt/theme/theme1.xml><?xml version="1.0" encoding="utf-8"?>
<a:theme xmlns:a="http://schemas.openxmlformats.org/drawingml/2006/main" name="Quick study">
  <a:themeElements>
    <a:clrScheme name="Custom 2">
      <a:dk1>
        <a:srgbClr val="000000"/>
      </a:dk1>
      <a:lt1>
        <a:srgbClr val="FFFFFF"/>
      </a:lt1>
      <a:dk2>
        <a:srgbClr val="6B6969"/>
      </a:dk2>
      <a:lt2>
        <a:srgbClr val="FFFEFA"/>
      </a:lt2>
      <a:accent1>
        <a:srgbClr val="DDA151"/>
      </a:accent1>
      <a:accent2>
        <a:srgbClr val="FFD33F"/>
      </a:accent2>
      <a:accent3>
        <a:srgbClr val="E0D9BE"/>
      </a:accent3>
      <a:accent4>
        <a:srgbClr val="0FAE60"/>
      </a:accent4>
      <a:accent5>
        <a:srgbClr val="2B8AD4"/>
      </a:accent5>
      <a:accent6>
        <a:srgbClr val="E1612E"/>
      </a:accent6>
      <a:hlink>
        <a:srgbClr val="467886"/>
      </a:hlink>
      <a:folHlink>
        <a:srgbClr val="96607D"/>
      </a:folHlink>
    </a:clrScheme>
    <a:fontScheme name="Quick study">
      <a:majorFont>
        <a:latin typeface="Mongolian Bait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ick Study_win32_SD_V4" id="{62319037-9F07-4567-B4F2-AF117ABC5CCB}" vid="{0BC39864-9F70-40C9-9CA9-1A6913D50B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TotalTime>
  <Words>3827</Words>
  <Application>Microsoft Office PowerPoint</Application>
  <PresentationFormat>Widescreen</PresentationFormat>
  <Paragraphs>265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Avenir</vt:lpstr>
      <vt:lpstr>Aptos</vt:lpstr>
      <vt:lpstr>Arial</vt:lpstr>
      <vt:lpstr>Avenir Next LT Pro</vt:lpstr>
      <vt:lpstr>Mongolian Baiti</vt:lpstr>
      <vt:lpstr>Wingdings</vt:lpstr>
      <vt:lpstr>Quick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Sunny Li</dc:creator>
  <cp:lastModifiedBy>Sunny Li</cp:lastModifiedBy>
  <cp:revision>2</cp:revision>
  <dcterms:created xsi:type="dcterms:W3CDTF">2026-02-10T23:26:14Z</dcterms:created>
  <dcterms:modified xsi:type="dcterms:W3CDTF">2026-03-19T19:13:01Z</dcterms:modified>
</cp:coreProperties>
</file>