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77" r:id="rId15"/>
    <p:sldId id="268" r:id="rId16"/>
    <p:sldId id="269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634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smile.amazon.com/ch/23-73932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wdkfoundation.org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A13D4-059C-44B0-8B72-A28083DBCC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800" b="1" dirty="0"/>
              <a:t>State of the Foundation 2018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4DA67-374A-4FEB-9978-5CB749E6E5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Marge Carrithers - President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66276-A90A-476D-9712-BA023D9F9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92" y="788276"/>
            <a:ext cx="4850227" cy="32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66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0288-DD1A-44BD-92DA-A629F06E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B76FE-EC7C-4AC2-9718-A75AE34EA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highlight>
                  <a:srgbClr val="0000FF"/>
                </a:highlight>
              </a:rPr>
              <a:t>SW CKI at ICON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DA44E-C8CF-4F12-B974-A8C4DA467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68" y="1742739"/>
            <a:ext cx="4877995" cy="36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3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CDEEC-9E10-4885-AA42-D06F4EB50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67036-7383-4711-BDD4-BBF54D8D2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highlight>
                  <a:srgbClr val="00FFFF"/>
                </a:highlight>
              </a:rPr>
              <a:t>SW Key Club at ICON- Chicago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04BDF-0F31-406C-9C4A-1C9DBCEF4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17" y="1925619"/>
            <a:ext cx="5510883" cy="3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5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7A7D-D33A-4B36-9E7C-D45E9C45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Please choose SWDK Foundation as your Amazon Smile Charity and we get .5%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281DE-35AA-4754-BA34-866B3D970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Step One – Follow link to Smile.amazon.com – and log in</a:t>
            </a:r>
          </a:p>
          <a:p>
            <a:r>
              <a:rPr lang="en-US" sz="2000" b="1" u="sng" dirty="0">
                <a:hlinkClick r:id="rId2"/>
              </a:rPr>
              <a:t>https://smile.amazon.com/ch/23-7393201</a:t>
            </a:r>
            <a:endParaRPr lang="en-US" sz="2000" b="1" u="sng" dirty="0"/>
          </a:p>
          <a:p>
            <a:r>
              <a:rPr lang="en-US" sz="2000" b="1" u="sng" dirty="0"/>
              <a:t>Select Southwest District Kiwanis Foundation as your Charity.</a:t>
            </a:r>
          </a:p>
          <a:p>
            <a:r>
              <a:rPr lang="en-US" sz="2000" b="1" u="sng" dirty="0"/>
              <a:t>Shop in your regular manner – items that quality will say so- </a:t>
            </a:r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1BD70-3EE5-490F-928D-86412EFB6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103" y="4311650"/>
            <a:ext cx="3287557" cy="2465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B868E-FD55-4B2E-8E5A-F279C3C89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67114"/>
            <a:ext cx="3080273" cy="23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7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58512-6E90-4A64-9408-5D02A4D1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DD029-BDED-4B5A-B0AF-59B36E07C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</a:rPr>
              <a:t>More money for scholarships - $4,000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Roadrunner Silent Auction Grant - $1500- due Feb. 1</a:t>
            </a:r>
            <a:r>
              <a:rPr lang="en-US" sz="2000" b="1" baseline="30000" dirty="0">
                <a:solidFill>
                  <a:schemeClr val="tx1"/>
                </a:solidFill>
              </a:rPr>
              <a:t>st</a:t>
            </a:r>
            <a:r>
              <a:rPr lang="en-US" sz="2000" b="1" dirty="0">
                <a:solidFill>
                  <a:schemeClr val="tx1"/>
                </a:solidFill>
              </a:rPr>
              <a:t> – to support Youth 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Turquoise Award – Certificate and turquoise Jewelry for $650</a:t>
            </a: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endParaRPr lang="en-US" sz="2000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F934B-A5FE-4589-842E-F0EA46D28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05" y="4311650"/>
            <a:ext cx="2848113" cy="2136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B1C39C-D3B3-4BE7-997C-B14F4C5FF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98880" y="4580419"/>
            <a:ext cx="2602949" cy="1952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72735-9ABC-424A-BB86-4BAD3DCCE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512" y="4283074"/>
            <a:ext cx="2425839" cy="2425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70A65-A9AA-4033-B970-7258A87E9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402" y="4255050"/>
            <a:ext cx="3444459" cy="25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61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AB8C8-8980-4D76-8F6F-F5F83CEC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What is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B61B-869C-48A1-8A4E-C8E215054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3837057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Smile.Amazon.com account set up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Please register your high school students for Key Leader, Feb. 16-18, 2019, links available soon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Thanks to our wonderful 19 Board of Directors and 5 Officers, 4 Ex Officio members- current, future, and past Governors, and our 4 advisors for your service to the Foundation!!  You all rock!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3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8FB6-C72A-46AF-B069-9FE20CB6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Check out our Website and Facebook pages and please “like” our Facebook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AEF55-502F-4C6F-8CDC-363DA416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3119718"/>
            <a:ext cx="8825659" cy="2900082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·</a:t>
            </a:r>
            <a:r>
              <a:rPr lang="en-US" sz="2800" b="1" dirty="0">
                <a:highlight>
                  <a:srgbClr val="FFFF00"/>
                </a:highlight>
              </a:rPr>
              <a:t> Website— at </a:t>
            </a:r>
            <a:r>
              <a:rPr lang="en-US" sz="2800" b="1" dirty="0">
                <a:highlight>
                  <a:srgbClr val="FFFF00"/>
                </a:highlight>
                <a:hlinkClick r:id="rId2"/>
              </a:rPr>
              <a:t>https://www.swdkfoundation.org</a:t>
            </a:r>
            <a:endParaRPr lang="en-US" sz="2800" b="1" dirty="0">
              <a:highlight>
                <a:srgbClr val="FFFF00"/>
              </a:highlight>
            </a:endParaRPr>
          </a:p>
          <a:p>
            <a:endParaRPr lang="en-US" sz="2800" b="1" dirty="0">
              <a:highlight>
                <a:srgbClr val="000000"/>
              </a:highlight>
            </a:endParaRPr>
          </a:p>
          <a:p>
            <a:pPr marL="0" indent="0">
              <a:buNone/>
            </a:pPr>
            <a:endParaRPr lang="en-US" sz="2800" b="1" dirty="0">
              <a:highlight>
                <a:srgbClr val="000000"/>
              </a:highlight>
            </a:endParaRPr>
          </a:p>
          <a:p>
            <a:r>
              <a:rPr lang="en-US" sz="2800" b="1" dirty="0">
                <a:highlight>
                  <a:srgbClr val="FFFF00"/>
                </a:highlight>
              </a:rPr>
              <a:t>· Facebook page at Southwest District Kiwanis </a:t>
            </a:r>
          </a:p>
          <a:p>
            <a:pPr marL="0" indent="0">
              <a:buNone/>
            </a:pPr>
            <a:r>
              <a:rPr lang="en-US" sz="2800" b="1" dirty="0">
                <a:highlight>
                  <a:srgbClr val="FFFF00"/>
                </a:highlight>
              </a:rPr>
              <a:t>                  Foundation</a:t>
            </a:r>
          </a:p>
          <a:p>
            <a:pPr marL="0" indent="0">
              <a:buNone/>
            </a:pPr>
            <a:r>
              <a:rPr lang="en-US" sz="2800" b="1" dirty="0">
                <a:highlight>
                  <a:srgbClr val="FFFF00"/>
                </a:highlight>
              </a:rPr>
              <a:t>           https://www.facebook.com/swdkfoundation</a:t>
            </a:r>
          </a:p>
          <a:p>
            <a:pPr marL="0" indent="0">
              <a:buNone/>
            </a:pPr>
            <a:r>
              <a:rPr lang="en-US" dirty="0">
                <a:highlight>
                  <a:srgbClr val="0000FF"/>
                </a:highlight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53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741F-0938-462D-A21E-0BDBFBCCB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331843"/>
            <a:ext cx="8825658" cy="2673627"/>
          </a:xfrm>
        </p:spPr>
        <p:txBody>
          <a:bodyPr/>
          <a:lstStyle/>
          <a:p>
            <a:pPr algn="ctr"/>
            <a:r>
              <a:rPr lang="en-US" sz="3600" b="1" dirty="0"/>
              <a:t>Thank You for Your Support of Our Foundation- Sustaining Members, Legacy  Society, Kachina Recipients, and Blazer and Turquoise Award </a:t>
            </a:r>
            <a:r>
              <a:rPr lang="en-US" sz="3600" b="1" dirty="0" err="1"/>
              <a:t>Recepients</a:t>
            </a:r>
            <a:r>
              <a:rPr lang="en-US" sz="3600" b="1" dirty="0"/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C3959-1B06-46A8-8A58-18718124A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353339"/>
            <a:ext cx="8825658" cy="128546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53 Kiwanis clubs in the southwest district are in our </a:t>
            </a:r>
            <a:r>
              <a:rPr lang="en-US" sz="2800" b="1" dirty="0" err="1"/>
              <a:t>irs</a:t>
            </a:r>
            <a:r>
              <a:rPr lang="en-US" sz="2800" b="1" dirty="0"/>
              <a:t> group exemption</a:t>
            </a:r>
          </a:p>
        </p:txBody>
      </p:sp>
    </p:spTree>
    <p:extLst>
      <p:ext uri="{BB962C8B-B14F-4D97-AF65-F5344CB8AC3E}">
        <p14:creationId xmlns:p14="http://schemas.microsoft.com/office/powerpoint/2010/main" val="2700758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4154" y="2256130"/>
            <a:ext cx="4351025" cy="228382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“We are Family”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71" y="465081"/>
            <a:ext cx="2460406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281925"/>
            <a:ext cx="1989110" cy="1981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572000"/>
            <a:ext cx="1950720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772057"/>
            <a:ext cx="2195102" cy="1247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20" y="5499862"/>
            <a:ext cx="3454400" cy="86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73" y="3299789"/>
            <a:ext cx="4497916" cy="95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"/>
            <a:ext cx="2326086" cy="212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44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A8C50-4DC2-4690-92BB-469E1789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Accomplishments 17-18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77A94-3FC1-47E0-BBE7-D5B43313B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·</a:t>
            </a:r>
            <a:r>
              <a:rPr lang="en-US" sz="2200" b="1" dirty="0"/>
              <a:t> Kamp Kiwanis Improvements </a:t>
            </a:r>
            <a:r>
              <a:rPr lang="en-US" sz="2200" b="1" u="sng" dirty="0"/>
              <a:t>on Target</a:t>
            </a:r>
            <a:r>
              <a:rPr lang="en-US" sz="2200" b="1" dirty="0"/>
              <a:t>– about 1400 people used Kamp     </a:t>
            </a:r>
          </a:p>
          <a:p>
            <a:pPr marL="0" indent="0">
              <a:buNone/>
            </a:pPr>
            <a:r>
              <a:rPr lang="en-US" sz="2200" b="1" dirty="0"/>
              <a:t>                       Kiwanis last year!</a:t>
            </a:r>
          </a:p>
          <a:p>
            <a:r>
              <a:rPr lang="en-US" sz="2200" b="1" dirty="0"/>
              <a:t>	A.  Replacing siding on two dorm buildings—$8000– Governor project</a:t>
            </a:r>
          </a:p>
          <a:p>
            <a:r>
              <a:rPr lang="en-US" sz="2200" b="1" dirty="0"/>
              <a:t>	B.  Installation of two sets of swings which include ADA swings– completed</a:t>
            </a:r>
          </a:p>
          <a:p>
            <a:r>
              <a:rPr lang="en-US" sz="2200" b="1" dirty="0"/>
              <a:t>	C.  Received donations for replacing windows-$900- Juniper, gazebo reroof-</a:t>
            </a:r>
          </a:p>
          <a:p>
            <a:pPr marL="0" indent="0">
              <a:buNone/>
            </a:pPr>
            <a:r>
              <a:rPr lang="en-US" sz="2200" b="1" dirty="0"/>
              <a:t>             $7200 Carefree Kiwanis</a:t>
            </a:r>
          </a:p>
          <a:p>
            <a:r>
              <a:rPr lang="en-US" sz="2200" b="1" dirty="0"/>
              <a:t>	D.  Resurface bath and shower floors for dorms—$4,000– in progress</a:t>
            </a:r>
          </a:p>
          <a:p>
            <a:r>
              <a:rPr lang="en-US" sz="2200" b="1" dirty="0"/>
              <a:t>	E.  Received $2500 donation from KI Children’s fund for Kamp Improvements</a:t>
            </a:r>
          </a:p>
          <a:p>
            <a:pPr marL="0" indent="0">
              <a:buNone/>
            </a:pPr>
            <a:r>
              <a:rPr lang="en-US" sz="2200" b="1" dirty="0"/>
              <a:t> 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08303-D0BD-4307-82C0-82F552B4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428" y="5034477"/>
            <a:ext cx="2266278" cy="16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2286-3587-439F-AD76-24D67BAE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Accomplishments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698BF-2AD7-4215-AA0C-44C4E411A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F. Placed ads in the Gallup newspaper– increased bookings and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          weddings– 9 weddings last year!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	G.  New climbing net for Challenge Course/ new sign on entrance of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            Kamp/ New sofas donated by Carefree Kiwanis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· Support for CKI to attend ICON- $2500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· Support for Key Club officers/Governor  to attend Int. convention—$2795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· Agreed to sponsor Key Leader Training at Kamp Kiwanis Feb. 17-19, 2018-  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       $7,000 commitment– 46 students attended this year! 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751D8-2B4C-4DE8-BB12-6BCE0641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333" y="1839557"/>
            <a:ext cx="2041264" cy="272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5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BFF50-40A9-4A18-ACB3-853B7436F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Check it out- Key Leader 2018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DAED69-3927-409E-9523-DD99A054CB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0373" y="2603500"/>
            <a:ext cx="4555066" cy="34163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689878-3FE4-460C-A0C8-BA399BE253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43386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134213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E8FC6F-9AC9-4AE1-96C6-8822358C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1AA1C-D03F-4363-B994-3B2E5A16E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highlight>
                  <a:srgbClr val="0000FF"/>
                </a:highlight>
              </a:rPr>
              <a:t>Kamp Kiwanis new ADA swings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CB618D-8E19-44B4-BF0D-89EDD9152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057" y="830944"/>
            <a:ext cx="4876690" cy="36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8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42B6-F97B-4818-9E98-8FF910CE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Accomplishments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A2408-1D24-4584-B257-920C11C01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· Scholarships presented to : four students—$3000</a:t>
            </a:r>
          </a:p>
          <a:p>
            <a:r>
              <a:rPr lang="en-US" sz="2000" b="1" dirty="0"/>
              <a:t>· Student Recognition Program—working well in about 30 schools or </a:t>
            </a:r>
          </a:p>
          <a:p>
            <a:pPr marL="0" indent="0">
              <a:buNone/>
            </a:pPr>
            <a:r>
              <a:rPr lang="en-US" sz="2000" b="1" dirty="0"/>
              <a:t>         grades</a:t>
            </a:r>
          </a:p>
          <a:p>
            <a:r>
              <a:rPr lang="en-US" sz="2000" b="1" dirty="0"/>
              <a:t>· Kachinas presented this year—10</a:t>
            </a:r>
          </a:p>
          <a:p>
            <a:r>
              <a:rPr lang="en-US" sz="2000" b="1" dirty="0"/>
              <a:t>· NEW TURQUOISE AWARD –fundraising initiative $650, forms</a:t>
            </a:r>
          </a:p>
          <a:p>
            <a:pPr marL="0" indent="0">
              <a:buNone/>
            </a:pPr>
            <a:r>
              <a:rPr lang="en-US" sz="2000" b="1" dirty="0"/>
              <a:t>       and sample items on our website.</a:t>
            </a:r>
          </a:p>
          <a:p>
            <a:r>
              <a:rPr lang="en-US" sz="2000" b="1" dirty="0"/>
              <a:t>· Sustaining Members—290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DD6D7-D590-4CF1-8CEE-06B8F4102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057" y="3708041"/>
            <a:ext cx="1490478" cy="2831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708613-E68F-49BB-BEC4-661446D80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40552" y="5043805"/>
            <a:ext cx="1987304" cy="149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2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A2C8A-6869-4A42-8729-9C8FC752E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Student Recognition in Silver City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9FAF28-8108-4A0B-A505-DF44A8B90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988" y="2150551"/>
            <a:ext cx="5985163" cy="44888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10295-3BBE-4C91-BC7D-C0AB23CFB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875" y="2189080"/>
            <a:ext cx="4577480" cy="45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7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868BA-9F1F-4651-8C4B-A1936D5F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549101"/>
            <a:ext cx="4351025" cy="3412368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rgbClr val="92D050"/>
                </a:solidFill>
              </a:rPr>
              <a:t>NEWS FLASH!!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C18B4-4E53-45E7-A5D7-383298044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559" y="1312433"/>
            <a:ext cx="4351025" cy="4378362"/>
          </a:xfrm>
        </p:spPr>
        <p:txBody>
          <a:bodyPr>
            <a:noAutofit/>
          </a:bodyPr>
          <a:lstStyle/>
          <a:p>
            <a:r>
              <a:rPr lang="en-US" sz="4000" b="1" dirty="0">
                <a:highlight>
                  <a:srgbClr val="0000FF"/>
                </a:highlight>
              </a:rPr>
              <a:t>I AM GETTING OLD…</a:t>
            </a:r>
            <a:r>
              <a:rPr lang="en-US" sz="4000" b="1" dirty="0">
                <a:highlight>
                  <a:srgbClr val="0000FF"/>
                </a:highlight>
                <a:sym typeface="Wingdings" panose="05000000000000000000" pitchFamily="2" charset="2"/>
              </a:rPr>
              <a:t></a:t>
            </a:r>
          </a:p>
          <a:p>
            <a:r>
              <a:rPr lang="en-US" sz="4000" b="1" dirty="0">
                <a:highlight>
                  <a:srgbClr val="0000FF"/>
                </a:highlight>
                <a:sym typeface="Wingdings" panose="05000000000000000000" pitchFamily="2" charset="2"/>
              </a:rPr>
              <a:t>Time to withdraw from my IRA account.</a:t>
            </a:r>
            <a:endParaRPr lang="en-US" sz="4000" b="1" dirty="0">
              <a:highlight>
                <a:srgbClr val="00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43935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11B5-EFF1-4E5A-A846-A657D420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Consider Donating from IRA to SWDK Foundation and save on Taxes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6652C-0887-4D8C-B6FC-56DC957D0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Donations I will make anyway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14686-1309-4676-9856-B1766D514E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My church</a:t>
            </a:r>
          </a:p>
          <a:p>
            <a:r>
              <a:rPr lang="en-US" b="1" dirty="0"/>
              <a:t>SWDK Foundation</a:t>
            </a:r>
          </a:p>
          <a:p>
            <a:r>
              <a:rPr lang="en-US" b="1" dirty="0"/>
              <a:t>If I donate from my IRA to a 501c3, I will save on taxes. </a:t>
            </a:r>
          </a:p>
          <a:p>
            <a:r>
              <a:rPr lang="en-US" b="1" dirty="0"/>
              <a:t>Talk to your financial advisor, it is easy, you just notify them of your donation, how much, and EIN numbers.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3F9EB-97EF-428E-9482-2FB9DAD0F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dirty="0"/>
              <a:t>Example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73E9A6-D140-4FEF-885A-1EA0AEAD225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/>
              <a:t>IRA annual withdrawal</a:t>
            </a:r>
          </a:p>
          <a:p>
            <a:r>
              <a:rPr lang="en-US" b="1" dirty="0"/>
              <a:t>$5000 – 20% taxes owed - $1000</a:t>
            </a:r>
          </a:p>
          <a:p>
            <a:r>
              <a:rPr lang="en-US" b="1" dirty="0"/>
              <a:t>Donate $1000 straight from IRA to a 501c3</a:t>
            </a:r>
          </a:p>
          <a:p>
            <a:r>
              <a:rPr lang="en-US" b="1" dirty="0"/>
              <a:t>Taxes owed on $4000 @ 20% =$800</a:t>
            </a:r>
          </a:p>
          <a:p>
            <a:r>
              <a:rPr lang="en-US" b="1" dirty="0"/>
              <a:t>I will pledge the money through the Foundation Legacy Society for the next several years.</a:t>
            </a:r>
          </a:p>
        </p:txBody>
      </p:sp>
    </p:spTree>
    <p:extLst>
      <p:ext uri="{BB962C8B-B14F-4D97-AF65-F5344CB8AC3E}">
        <p14:creationId xmlns:p14="http://schemas.microsoft.com/office/powerpoint/2010/main" val="21955614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136</TotalTime>
  <Words>418</Words>
  <Application>Microsoft Office PowerPoint</Application>
  <PresentationFormat>Widescreen</PresentationFormat>
  <Paragraphs>74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Wingdings</vt:lpstr>
      <vt:lpstr>Wingdings 3</vt:lpstr>
      <vt:lpstr>Ion Boardroom</vt:lpstr>
      <vt:lpstr>State of the Foundation 2018</vt:lpstr>
      <vt:lpstr>Accomplishments 17-18</vt:lpstr>
      <vt:lpstr>Accomplishments Continued</vt:lpstr>
      <vt:lpstr>Check it out- Key Leader 2018</vt:lpstr>
      <vt:lpstr>PowerPoint Presentation</vt:lpstr>
      <vt:lpstr>Accomplishments Continued</vt:lpstr>
      <vt:lpstr>Student Recognition in Silver City</vt:lpstr>
      <vt:lpstr>NEWS FLASH!!</vt:lpstr>
      <vt:lpstr>Consider Donating from IRA to SWDK Foundation and save on Taxes</vt:lpstr>
      <vt:lpstr>PowerPoint Presentation</vt:lpstr>
      <vt:lpstr>PowerPoint Presentation</vt:lpstr>
      <vt:lpstr>Please choose SWDK Foundation as your Amazon Smile Charity and we get .5%</vt:lpstr>
      <vt:lpstr>What is New?</vt:lpstr>
      <vt:lpstr>What is New?</vt:lpstr>
      <vt:lpstr>Check out our Website and Facebook pages and please “like” our Facebook page</vt:lpstr>
      <vt:lpstr>Thank You for Your Support of Our Foundation- Sustaining Members, Legacy  Society, Kachina Recipients, and Blazer and Turquoise Award Recepients!</vt:lpstr>
      <vt:lpstr>“We are Family”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Foundation 2018</dc:title>
  <dc:creator>Marge</dc:creator>
  <cp:lastModifiedBy>Marge Carrithers</cp:lastModifiedBy>
  <cp:revision>15</cp:revision>
  <dcterms:created xsi:type="dcterms:W3CDTF">2018-07-30T22:22:52Z</dcterms:created>
  <dcterms:modified xsi:type="dcterms:W3CDTF">2018-09-01T19:28:54Z</dcterms:modified>
</cp:coreProperties>
</file>