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543" r:id="rId2"/>
    <p:sldId id="350" r:id="rId3"/>
    <p:sldId id="364" r:id="rId4"/>
    <p:sldId id="375" r:id="rId5"/>
    <p:sldId id="678" r:id="rId6"/>
    <p:sldId id="656" r:id="rId7"/>
    <p:sldId id="666" r:id="rId8"/>
    <p:sldId id="550" r:id="rId9"/>
    <p:sldId id="668" r:id="rId10"/>
    <p:sldId id="669" r:id="rId11"/>
    <p:sldId id="670" r:id="rId12"/>
    <p:sldId id="667" r:id="rId13"/>
    <p:sldId id="672" r:id="rId14"/>
    <p:sldId id="675" r:id="rId15"/>
    <p:sldId id="673" r:id="rId16"/>
    <p:sldId id="67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2">
          <p15:clr>
            <a:srgbClr val="A4A3A4"/>
          </p15:clr>
        </p15:guide>
        <p15:guide id="2" pos="3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07E"/>
    <a:srgbClr val="2B2D2C"/>
    <a:srgbClr val="090D0E"/>
    <a:srgbClr val="111516"/>
    <a:srgbClr val="232524"/>
    <a:srgbClr val="212226"/>
    <a:srgbClr val="2A2A2A"/>
    <a:srgbClr val="2C2C2C"/>
    <a:srgbClr val="282828"/>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0" autoAdjust="0"/>
  </p:normalViewPr>
  <p:slideViewPr>
    <p:cSldViewPr snapToGrid="0">
      <p:cViewPr varScale="1">
        <p:scale>
          <a:sx n="80" d="100"/>
          <a:sy n="80" d="100"/>
        </p:scale>
        <p:origin x="754" y="62"/>
      </p:cViewPr>
      <p:guideLst>
        <p:guide orient="horz" pos="2052"/>
        <p:guide pos="3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8A081-C101-4C04-8A93-B45037D41F20}" type="datetimeFigureOut">
              <a:rPr lang="zh-CN" altLang="en-US" smtClean="0"/>
              <a:t>2019/9/9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4311-4766-49D6-999F-2921BF181D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01DAE0F-5D6A-4B44-B9AA-A90C0C19BEBE}" type="datetimeFigureOut">
              <a:rPr lang="zh-CN" altLang="en-US" smtClean="0">
                <a:solidFill>
                  <a:prstClr val="black">
                    <a:tint val="75000"/>
                  </a:prstClr>
                </a:solidFill>
              </a:rPr>
              <a:t>2019/9/9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2C883-9E47-4B15-B5E9-C3EB1EADFA5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0E55ADC-9086-44BD-AF55-998EF314F627}" type="datetimeFigureOut">
              <a:rPr lang="zh-CN" altLang="en-US" smtClean="0"/>
              <a:t>2019/9/9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3FD362-844A-417A-8105-2707644DD9E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55ADC-9086-44BD-AF55-998EF314F627}" type="datetimeFigureOut">
              <a:rPr lang="zh-CN" altLang="en-US" smtClean="0"/>
              <a:t>2019/9/9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FD362-844A-417A-8105-2707644DD9E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16578-5434-434F-AD96-C73742E7F1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495" y="1376168"/>
            <a:ext cx="4191009" cy="41056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6228" y="865761"/>
            <a:ext cx="10090421" cy="1040859"/>
          </a:xfrm>
        </p:spPr>
        <p:txBody>
          <a:bodyPr>
            <a:normAutofit fontScale="90000"/>
          </a:bodyPr>
          <a:lstStyle/>
          <a:p>
            <a:r>
              <a:rPr dirty="0">
                <a:solidFill>
                  <a:schemeClr val="bg1"/>
                </a:solidFill>
                <a:latin typeface="Calibri" panose="020F0502020204030204" pitchFamily="34" charset="0"/>
                <a:cs typeface="Calibri" panose="020F0502020204030204" pitchFamily="34" charset="0"/>
              </a:rPr>
              <a:t>How to prolong lighting time in Rainy/cloudy days</a:t>
            </a:r>
            <a:r>
              <a:rPr lang="en-US" dirty="0">
                <a:solidFill>
                  <a:schemeClr val="bg1"/>
                </a:solidFill>
                <a:latin typeface="Calibri" panose="020F0502020204030204" pitchFamily="34" charset="0"/>
                <a:cs typeface="Calibri" panose="020F0502020204030204" pitchFamily="34" charset="0"/>
              </a:rPr>
              <a:t>?</a:t>
            </a:r>
          </a:p>
        </p:txBody>
      </p:sp>
      <p:sp>
        <p:nvSpPr>
          <p:cNvPr id="3" name="内容占位符 2"/>
          <p:cNvSpPr>
            <a:spLocks noGrp="1"/>
          </p:cNvSpPr>
          <p:nvPr>
            <p:ph idx="1"/>
          </p:nvPr>
        </p:nvSpPr>
        <p:spPr>
          <a:xfrm>
            <a:off x="1206229" y="2013625"/>
            <a:ext cx="10758791" cy="4315419"/>
          </a:xfrm>
        </p:spPr>
        <p:txBody>
          <a:bodyPr>
            <a:normAutofit fontScale="82500" lnSpcReduction="20000"/>
          </a:bodyPr>
          <a:lstStyle/>
          <a:p>
            <a:r>
              <a:rPr lang="zh-CN" altLang="en-US" sz="4000" dirty="0">
                <a:solidFill>
                  <a:schemeClr val="bg1"/>
                </a:solidFill>
              </a:rPr>
              <a:t>What is ALS2.0(patent invent) technology ? </a:t>
            </a:r>
            <a:endParaRPr lang="zh-CN" altLang="en-US" dirty="0">
              <a:solidFill>
                <a:schemeClr val="bg1"/>
              </a:solidFill>
            </a:endParaRPr>
          </a:p>
          <a:p>
            <a:r>
              <a:rPr lang="zh-CN" altLang="en-US" dirty="0">
                <a:solidFill>
                  <a:schemeClr val="bg1"/>
                </a:solidFill>
              </a:rPr>
              <a:t>ALS full name:  Adaptive Lighting System , it is a new technology developed by Sresky and a solution for short lighting time in solar industry to prolong the lighting time in cloudy / rainy days.As you know, if rainy or cloudy for 4-5days, the battery can not be charged fully,then the light will off after 2-3days,the clients will complain if the lights has any problem.We explore this technology to solve this problem and prolong lighting time to 5-7 nights.</a:t>
            </a:r>
          </a:p>
          <a:p>
            <a:pPr marL="0" indent="0">
              <a:buNone/>
            </a:pPr>
            <a:endParaRPr lang="zh-CN" altLang="en-US" dirty="0">
              <a:solidFill>
                <a:schemeClr val="bg1"/>
              </a:solidFill>
            </a:endParaRPr>
          </a:p>
          <a:p>
            <a:r>
              <a:rPr lang="zh-CN" altLang="en-US" sz="3600" dirty="0">
                <a:solidFill>
                  <a:schemeClr val="bg1"/>
                </a:solidFill>
              </a:rPr>
              <a:t>How does this ALS Technology work?</a:t>
            </a:r>
            <a:endParaRPr lang="zh-CN" altLang="en-US" dirty="0">
              <a:solidFill>
                <a:schemeClr val="bg1"/>
              </a:solidFill>
            </a:endParaRPr>
          </a:p>
          <a:p>
            <a:r>
              <a:rPr lang="zh-CN" altLang="en-US" dirty="0">
                <a:solidFill>
                  <a:schemeClr val="bg1"/>
                </a:solidFill>
              </a:rPr>
              <a:t>When there is a cloudy/rainy day and lack of enough sunshine charging, ALS technology will make a calculation smartly for the battery capacity then control the led output to save battery energy to ensure the lamp never stop lighting in rainy/cloudy day . The working method similar like frequency-alterable air-conditioner, save energy and prolong the working time.</a:t>
            </a:r>
          </a:p>
        </p:txBody>
      </p:sp>
      <p:pic>
        <p:nvPicPr>
          <p:cNvPr id="5" name="Picture 4">
            <a:extLst>
              <a:ext uri="{FF2B5EF4-FFF2-40B4-BE49-F238E27FC236}">
                <a16:creationId xmlns:a16="http://schemas.microsoft.com/office/drawing/2014/main" id="{9C036832-578E-4944-827E-83D81EB97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84849" cy="15525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1050" y="194945"/>
            <a:ext cx="10515600" cy="1325563"/>
          </a:xfrm>
        </p:spPr>
        <p:txBody>
          <a:bodyPr>
            <a:normAutofit fontScale="90000"/>
          </a:bodyPr>
          <a:lstStyle/>
          <a:p>
            <a:r>
              <a:rPr lang="zh-CN" altLang="en-US" sz="2800">
                <a:solidFill>
                  <a:srgbClr val="00B050"/>
                </a:solidFill>
                <a:latin typeface="Calibri" panose="020F0502020204030204" pitchFamily="34" charset="0"/>
                <a:cs typeface="Calibri" panose="020F0502020204030204" pitchFamily="34" charset="0"/>
              </a:rPr>
              <a:t>Your're professional, as you know battery is the most important part for solar lights,it's like the heart for human beings.</a:t>
            </a:r>
            <a:br>
              <a:rPr lang="zh-CN" altLang="en-US" sz="2800">
                <a:solidFill>
                  <a:srgbClr val="00B050"/>
                </a:solidFill>
                <a:latin typeface="Calibri" panose="020F0502020204030204" pitchFamily="34" charset="0"/>
                <a:cs typeface="Calibri" panose="020F0502020204030204" pitchFamily="34" charset="0"/>
              </a:rPr>
            </a:br>
            <a:r>
              <a:rPr lang="zh-CN" altLang="en-US" sz="2800">
                <a:solidFill>
                  <a:srgbClr val="00B050"/>
                </a:solidFill>
                <a:latin typeface="Calibri" panose="020F0502020204030204" pitchFamily="34" charset="0"/>
                <a:cs typeface="Calibri" panose="020F0502020204030204" pitchFamily="34" charset="0"/>
              </a:rPr>
              <a:t>But the killer for battery is high temperature especially in your country.</a:t>
            </a:r>
            <a:br>
              <a:rPr lang="zh-CN" altLang="en-US" sz="2800">
                <a:solidFill>
                  <a:srgbClr val="00B050"/>
                </a:solidFill>
                <a:latin typeface="Calibri" panose="020F0502020204030204" pitchFamily="34" charset="0"/>
                <a:cs typeface="Calibri" panose="020F0502020204030204" pitchFamily="34" charset="0"/>
              </a:rPr>
            </a:br>
            <a:r>
              <a:rPr lang="zh-CN" altLang="en-US" sz="1800">
                <a:solidFill>
                  <a:srgbClr val="FF0000"/>
                </a:solidFill>
                <a:latin typeface="Calibri" panose="020F0502020204030204" pitchFamily="34" charset="0"/>
                <a:cs typeface="Calibri" panose="020F0502020204030204" pitchFamily="34" charset="0"/>
              </a:rPr>
              <a:t>                           </a:t>
            </a:r>
            <a:r>
              <a:rPr lang="en-US" altLang="zh-CN" sz="1800">
                <a:solidFill>
                  <a:srgbClr val="FF0000"/>
                </a:solidFill>
                <a:latin typeface="Calibri" panose="020F0502020204030204" pitchFamily="34" charset="0"/>
                <a:cs typeface="Calibri" panose="020F0502020204030204" pitchFamily="34" charset="0"/>
              </a:rPr>
              <a:t>Below is 5 step we do to protect the battery from high temperature damage:</a:t>
            </a:r>
          </a:p>
        </p:txBody>
      </p:sp>
      <p:sp>
        <p:nvSpPr>
          <p:cNvPr id="3" name="内容占位符 2"/>
          <p:cNvSpPr>
            <a:spLocks noGrp="1"/>
          </p:cNvSpPr>
          <p:nvPr>
            <p:ph idx="1"/>
          </p:nvPr>
        </p:nvSpPr>
        <p:spPr>
          <a:xfrm>
            <a:off x="526415" y="1891665"/>
            <a:ext cx="10769600" cy="4437380"/>
          </a:xfrm>
        </p:spPr>
        <p:txBody>
          <a:bodyPr>
            <a:normAutofit fontScale="80000" lnSpcReduction="20000"/>
          </a:bodyPr>
          <a:lstStyle/>
          <a:p>
            <a:r>
              <a:rPr lang="zh-CN" altLang="en-US">
                <a:solidFill>
                  <a:schemeClr val="bg1"/>
                </a:solidFill>
              </a:rPr>
              <a:t>1.Put battery cell in low/high temperature room to select the ones meet our standard.</a:t>
            </a:r>
          </a:p>
          <a:p>
            <a:r>
              <a:rPr lang="zh-CN" altLang="en-US">
                <a:solidFill>
                  <a:schemeClr val="bg1"/>
                </a:solidFill>
              </a:rPr>
              <a:t>2.(voltage ,resistance are similar )Then we assemble them together to reach the max1.Put battery cell in low/high temperature room to select the ones meet our standard.</a:t>
            </a:r>
          </a:p>
          <a:p>
            <a:r>
              <a:rPr lang="zh-CN" altLang="en-US">
                <a:solidFill>
                  <a:schemeClr val="bg1"/>
                </a:solidFill>
              </a:rPr>
              <a:t>2.(voltage ,resistance are similar )Then we assemble them together to reach the max input.</a:t>
            </a:r>
          </a:p>
          <a:p>
            <a:r>
              <a:rPr lang="zh-CN" altLang="en-US">
                <a:solidFill>
                  <a:schemeClr val="bg1"/>
                </a:solidFill>
              </a:rPr>
              <a:t>3.We will put the whole battery pack in high temperature machine(65℃) to check if it work normal.</a:t>
            </a:r>
          </a:p>
          <a:p>
            <a:r>
              <a:rPr lang="zh-CN" altLang="en-US">
                <a:solidFill>
                  <a:schemeClr val="bg1"/>
                </a:solidFill>
              </a:rPr>
              <a:t>4.We put anti-heat cotton to wrap the pack to prevent temperature to reach the battery pack.For example, if outside temperature reach more than 50℃, it will take 2-3hours to reach the battery.</a:t>
            </a:r>
          </a:p>
          <a:p>
            <a:r>
              <a:rPr lang="zh-CN" altLang="en-US">
                <a:solidFill>
                  <a:schemeClr val="bg1"/>
                </a:solidFill>
              </a:rPr>
              <a:t>5.The last importance point is we use temperature switch between solar panel and battery, if inside temperature more than 50℃, the switch will power off,the solar panel stop to charge the battery.Till the temperature lower than 45, it will connect again.</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How to protect battery"/>
          <p:cNvPicPr>
            <a:picLocks noChangeAspect="1"/>
          </p:cNvPicPr>
          <p:nvPr/>
        </p:nvPicPr>
        <p:blipFill>
          <a:blip r:embed="rId2"/>
          <a:stretch>
            <a:fillRect/>
          </a:stretch>
        </p:blipFill>
        <p:spPr>
          <a:xfrm>
            <a:off x="871855" y="654050"/>
            <a:ext cx="10448290" cy="5882005"/>
          </a:xfrm>
          <a:prstGeom prst="rect">
            <a:avLst/>
          </a:prstGeom>
        </p:spPr>
      </p:pic>
      <p:pic>
        <p:nvPicPr>
          <p:cNvPr id="5" name="Picture 4">
            <a:extLst>
              <a:ext uri="{FF2B5EF4-FFF2-40B4-BE49-F238E27FC236}">
                <a16:creationId xmlns:a16="http://schemas.microsoft.com/office/drawing/2014/main" id="{905C2CFC-794C-4702-9AF1-BAD387612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62633" cy="16287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bg1"/>
                </a:solidFill>
              </a:rPr>
              <a:t>         Project case</a:t>
            </a:r>
            <a:br>
              <a:rPr lang="en-US" altLang="zh-CN">
                <a:solidFill>
                  <a:schemeClr val="bg1"/>
                </a:solidFill>
              </a:rPr>
            </a:br>
            <a:r>
              <a:rPr lang="en-US" altLang="zh-CN" sz="2000">
                <a:solidFill>
                  <a:schemeClr val="bg1"/>
                </a:solidFill>
              </a:rPr>
              <a:t>100W SSL-310 for Vietname project.</a:t>
            </a:r>
          </a:p>
        </p:txBody>
      </p:sp>
      <p:pic>
        <p:nvPicPr>
          <p:cNvPr id="4" name="图片 3" descr="100W SSL-310 Vietnam   12m height"/>
          <p:cNvPicPr>
            <a:picLocks noChangeAspect="1"/>
          </p:cNvPicPr>
          <p:nvPr/>
        </p:nvPicPr>
        <p:blipFill>
          <a:blip r:embed="rId2"/>
          <a:stretch>
            <a:fillRect/>
          </a:stretch>
        </p:blipFill>
        <p:spPr>
          <a:xfrm>
            <a:off x="337820" y="1691005"/>
            <a:ext cx="6256020" cy="4692650"/>
          </a:xfrm>
          <a:prstGeom prst="rect">
            <a:avLst/>
          </a:prstGeom>
        </p:spPr>
      </p:pic>
      <p:pic>
        <p:nvPicPr>
          <p:cNvPr id="5" name="内容占位符 4"/>
          <p:cNvPicPr>
            <a:picLocks noGrp="1" noChangeAspect="1"/>
          </p:cNvPicPr>
          <p:nvPr>
            <p:ph idx="1"/>
          </p:nvPr>
        </p:nvPicPr>
        <p:blipFill>
          <a:blip r:embed="rId3"/>
          <a:stretch>
            <a:fillRect/>
          </a:stretch>
        </p:blipFill>
        <p:spPr>
          <a:xfrm>
            <a:off x="6726555" y="1664970"/>
            <a:ext cx="4759325" cy="4718685"/>
          </a:xfrm>
          <a:prstGeom prst="rect">
            <a:avLst/>
          </a:prstGeom>
        </p:spPr>
      </p:pic>
      <p:pic>
        <p:nvPicPr>
          <p:cNvPr id="7" name="Picture 6">
            <a:extLst>
              <a:ext uri="{FF2B5EF4-FFF2-40B4-BE49-F238E27FC236}">
                <a16:creationId xmlns:a16="http://schemas.microsoft.com/office/drawing/2014/main" id="{9DDD5B06-06E4-48BC-9C61-BBE711BE2D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584849" cy="15525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solidFill>
                  <a:srgbClr val="E0B07E"/>
                </a:solidFill>
                <a:latin typeface="Segoe UI" panose="020B0502040204020203" pitchFamily="34" charset="0"/>
                <a:ea typeface="宋体" panose="02010600030101010101" pitchFamily="2" charset="-122"/>
                <a:cs typeface="Segoe UI" panose="020B0502040204020203" pitchFamily="34" charset="0"/>
                <a:sym typeface="+mn-ea"/>
              </a:rPr>
              <a:t>Project in Nigeria 100W SSL-310</a:t>
            </a:r>
            <a:br>
              <a:rPr lang="en-US" altLang="zh-CN" b="1" dirty="0">
                <a:solidFill>
                  <a:srgbClr val="E0B07E"/>
                </a:solidFill>
                <a:latin typeface="Segoe UI" panose="020B0502040204020203" pitchFamily="34" charset="0"/>
                <a:ea typeface="宋体" panose="02010600030101010101" pitchFamily="2" charset="-122"/>
                <a:cs typeface="Segoe UI" panose="020B0502040204020203" pitchFamily="34" charset="0"/>
              </a:rPr>
            </a:br>
            <a:endParaRPr lang="zh-CN" altLang="en-US"/>
          </a:p>
        </p:txBody>
      </p:sp>
      <p:pic>
        <p:nvPicPr>
          <p:cNvPr id="4" name="内容占位符 3" descr="SSL-36"/>
          <p:cNvPicPr>
            <a:picLocks noGrp="1" noChangeAspect="1"/>
          </p:cNvPicPr>
          <p:nvPr>
            <p:ph idx="1"/>
          </p:nvPr>
        </p:nvPicPr>
        <p:blipFill>
          <a:blip r:embed="rId2"/>
          <a:stretch>
            <a:fillRect/>
          </a:stretch>
        </p:blipFill>
        <p:spPr>
          <a:xfrm>
            <a:off x="1490345" y="1303655"/>
            <a:ext cx="3850005" cy="5133975"/>
          </a:xfrm>
          <a:prstGeom prst="rect">
            <a:avLst/>
          </a:prstGeom>
        </p:spPr>
      </p:pic>
      <p:pic>
        <p:nvPicPr>
          <p:cNvPr id="5" name="图片 4" descr="VIVI ATLAS 100W IN UAE 201810"/>
          <p:cNvPicPr>
            <a:picLocks noChangeAspect="1"/>
          </p:cNvPicPr>
          <p:nvPr/>
        </p:nvPicPr>
        <p:blipFill>
          <a:blip r:embed="rId3"/>
          <a:stretch>
            <a:fillRect/>
          </a:stretch>
        </p:blipFill>
        <p:spPr>
          <a:xfrm>
            <a:off x="5801360" y="1007110"/>
            <a:ext cx="4072255" cy="5430520"/>
          </a:xfrm>
          <a:prstGeom prst="rect">
            <a:avLst/>
          </a:prstGeom>
        </p:spPr>
      </p:pic>
      <p:pic>
        <p:nvPicPr>
          <p:cNvPr id="6" name="Picture 5">
            <a:extLst>
              <a:ext uri="{FF2B5EF4-FFF2-40B4-BE49-F238E27FC236}">
                <a16:creationId xmlns:a16="http://schemas.microsoft.com/office/drawing/2014/main" id="{42BB51BA-8A41-4CC9-BBAC-9566D8C2A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4625"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bg1"/>
                </a:solidFill>
              </a:rPr>
              <a:t>60W SSL-36 in Nigeria project</a:t>
            </a:r>
          </a:p>
        </p:txBody>
      </p:sp>
      <p:pic>
        <p:nvPicPr>
          <p:cNvPr id="4" name="内容占位符 3"/>
          <p:cNvPicPr>
            <a:picLocks noGrp="1" noChangeAspect="1"/>
          </p:cNvPicPr>
          <p:nvPr>
            <p:ph idx="1"/>
          </p:nvPr>
        </p:nvPicPr>
        <p:blipFill>
          <a:blip r:embed="rId2"/>
          <a:stretch>
            <a:fillRect/>
          </a:stretch>
        </p:blipFill>
        <p:spPr>
          <a:xfrm>
            <a:off x="838200" y="1833245"/>
            <a:ext cx="3261995" cy="4351655"/>
          </a:xfrm>
          <a:prstGeom prst="rect">
            <a:avLst/>
          </a:prstGeom>
        </p:spPr>
      </p:pic>
      <p:pic>
        <p:nvPicPr>
          <p:cNvPr id="5" name="图片 4"/>
          <p:cNvPicPr>
            <a:picLocks noChangeAspect="1"/>
          </p:cNvPicPr>
          <p:nvPr/>
        </p:nvPicPr>
        <p:blipFill>
          <a:blip r:embed="rId3"/>
          <a:stretch>
            <a:fillRect/>
          </a:stretch>
        </p:blipFill>
        <p:spPr>
          <a:xfrm>
            <a:off x="4320540" y="1724025"/>
            <a:ext cx="3373120" cy="4460875"/>
          </a:xfrm>
          <a:prstGeom prst="rect">
            <a:avLst/>
          </a:prstGeom>
        </p:spPr>
      </p:pic>
      <p:pic>
        <p:nvPicPr>
          <p:cNvPr id="6" name="图片 5"/>
          <p:cNvPicPr>
            <a:picLocks noChangeAspect="1"/>
          </p:cNvPicPr>
          <p:nvPr/>
        </p:nvPicPr>
        <p:blipFill>
          <a:blip r:embed="rId4"/>
          <a:stretch>
            <a:fillRect/>
          </a:stretch>
        </p:blipFill>
        <p:spPr>
          <a:xfrm>
            <a:off x="8025765" y="1833245"/>
            <a:ext cx="3328035" cy="4424680"/>
          </a:xfrm>
          <a:prstGeom prst="rect">
            <a:avLst/>
          </a:prstGeom>
        </p:spPr>
      </p:pic>
      <p:pic>
        <p:nvPicPr>
          <p:cNvPr id="8" name="Picture 7">
            <a:extLst>
              <a:ext uri="{FF2B5EF4-FFF2-40B4-BE49-F238E27FC236}">
                <a16:creationId xmlns:a16="http://schemas.microsoft.com/office/drawing/2014/main" id="{22EEC56D-BBF8-4BCB-A891-BB52A44893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4625"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bg1"/>
                </a:solidFill>
              </a:rPr>
              <a:t>40W SSL-34 in Dubai</a:t>
            </a:r>
          </a:p>
        </p:txBody>
      </p:sp>
      <p:pic>
        <p:nvPicPr>
          <p:cNvPr id="4" name="内容占位符 3"/>
          <p:cNvPicPr>
            <a:picLocks noGrp="1" noChangeAspect="1"/>
          </p:cNvPicPr>
          <p:nvPr>
            <p:ph idx="1"/>
          </p:nvPr>
        </p:nvPicPr>
        <p:blipFill>
          <a:blip r:embed="rId2"/>
          <a:stretch>
            <a:fillRect/>
          </a:stretch>
        </p:blipFill>
        <p:spPr>
          <a:xfrm>
            <a:off x="167640" y="2592070"/>
            <a:ext cx="5528310" cy="3983990"/>
          </a:xfrm>
          <a:prstGeom prst="rect">
            <a:avLst/>
          </a:prstGeom>
        </p:spPr>
      </p:pic>
      <p:pic>
        <p:nvPicPr>
          <p:cNvPr id="5" name="图片 4"/>
          <p:cNvPicPr>
            <a:picLocks noChangeAspect="1"/>
          </p:cNvPicPr>
          <p:nvPr/>
        </p:nvPicPr>
        <p:blipFill>
          <a:blip r:embed="rId3"/>
          <a:stretch>
            <a:fillRect/>
          </a:stretch>
        </p:blipFill>
        <p:spPr>
          <a:xfrm>
            <a:off x="5899150" y="2726055"/>
            <a:ext cx="5283200" cy="3585210"/>
          </a:xfrm>
          <a:prstGeom prst="rect">
            <a:avLst/>
          </a:prstGeom>
        </p:spPr>
      </p:pic>
      <p:pic>
        <p:nvPicPr>
          <p:cNvPr id="7" name="Picture 6">
            <a:extLst>
              <a:ext uri="{FF2B5EF4-FFF2-40B4-BE49-F238E27FC236}">
                <a16:creationId xmlns:a16="http://schemas.microsoft.com/office/drawing/2014/main" id="{4E783A56-7354-4120-9E66-F0A139D06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4625"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202289"/>
            <a:ext cx="2865922" cy="398780"/>
          </a:xfrm>
          <a:prstGeom prst="rect">
            <a:avLst/>
          </a:prstGeom>
          <a:noFill/>
        </p:spPr>
        <p:txBody>
          <a:bodyPr wrap="square" rtlCol="0">
            <a:spAutoFit/>
          </a:bodyPr>
          <a:lstStyle/>
          <a:p>
            <a:pPr algn="ctr"/>
            <a:r>
              <a:rPr lang="en-US" altLang="zh-CN" sz="2000" dirty="0">
                <a:solidFill>
                  <a:schemeClr val="accent2">
                    <a:lumMod val="75000"/>
                  </a:schemeClr>
                </a:solidFill>
                <a:latin typeface="Segoe UI" panose="020B0502040204020203" pitchFamily="34" charset="0"/>
                <a:ea typeface="宋体" panose="02010600030101010101" pitchFamily="2" charset="-122"/>
                <a:cs typeface="Segoe UI" panose="020B0502040204020203" pitchFamily="34" charset="0"/>
              </a:rPr>
              <a:t>QC  Control Process</a:t>
            </a:r>
            <a:endParaRPr lang="zh-CN" altLang="en-US" sz="2000" dirty="0">
              <a:solidFill>
                <a:schemeClr val="accent2">
                  <a:lumMod val="75000"/>
                </a:schemeClr>
              </a:solidFill>
              <a:latin typeface="Segoe UI" panose="020B0502040204020203" pitchFamily="34" charset="0"/>
              <a:ea typeface="宋体" panose="02010600030101010101" pitchFamily="2" charset="-122"/>
              <a:cs typeface="Segoe UI" panose="020B0502040204020203" pitchFamily="34" charset="0"/>
            </a:endParaRPr>
          </a:p>
        </p:txBody>
      </p:sp>
      <p:cxnSp>
        <p:nvCxnSpPr>
          <p:cNvPr id="5" name="直接连接符 4"/>
          <p:cNvCxnSpPr/>
          <p:nvPr/>
        </p:nvCxnSpPr>
        <p:spPr>
          <a:xfrm>
            <a:off x="314158" y="633969"/>
            <a:ext cx="2347762"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 idx="1"/>
            <a:endCxn id="16" idx="3"/>
          </p:cNvCxnSpPr>
          <p:nvPr/>
        </p:nvCxnSpPr>
        <p:spPr>
          <a:xfrm flipV="1">
            <a:off x="267319" y="3383898"/>
            <a:ext cx="11502183" cy="14071"/>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889424" y="2019414"/>
            <a:ext cx="802" cy="1296431"/>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070268" y="3455816"/>
            <a:ext cx="802" cy="1296431"/>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514249" y="3135780"/>
            <a:ext cx="1093779" cy="726831"/>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IPQC routing inspection</a:t>
            </a:r>
          </a:p>
        </p:txBody>
      </p:sp>
      <p:sp>
        <p:nvSpPr>
          <p:cNvPr id="27" name="矩形 26"/>
          <p:cNvSpPr/>
          <p:nvPr/>
        </p:nvSpPr>
        <p:spPr>
          <a:xfrm>
            <a:off x="6280755" y="3140593"/>
            <a:ext cx="986319" cy="556495"/>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FQC test</a:t>
            </a:r>
          </a:p>
        </p:txBody>
      </p:sp>
      <p:sp>
        <p:nvSpPr>
          <p:cNvPr id="2" name="矩形 1"/>
          <p:cNvSpPr/>
          <p:nvPr/>
        </p:nvSpPr>
        <p:spPr>
          <a:xfrm>
            <a:off x="1832958" y="3165232"/>
            <a:ext cx="1359861" cy="609599"/>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Inspection of each process</a:t>
            </a:r>
            <a:endParaRPr lang="zh-CN" altLang="en-US" sz="14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矩形 2"/>
          <p:cNvSpPr/>
          <p:nvPr/>
        </p:nvSpPr>
        <p:spPr>
          <a:xfrm>
            <a:off x="267319" y="3163922"/>
            <a:ext cx="1244209" cy="468094"/>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eiryo UI" panose="020B0604030504040204" pitchFamily="34" charset="-128"/>
                <a:ea typeface="Meiryo UI" panose="020B0604030504040204" pitchFamily="34" charset="-128"/>
                <a:cs typeface="Meiryo UI" panose="020B0604030504040204" pitchFamily="34" charset="-128"/>
              </a:rPr>
              <a:t>Production</a:t>
            </a:r>
            <a:endParaRPr lang="zh-CN" altLang="en-US" sz="16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7" name="矩形 6"/>
          <p:cNvSpPr/>
          <p:nvPr/>
        </p:nvSpPr>
        <p:spPr>
          <a:xfrm>
            <a:off x="4963369" y="3135781"/>
            <a:ext cx="1056133" cy="561308"/>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Full-inspection</a:t>
            </a:r>
          </a:p>
        </p:txBody>
      </p:sp>
      <p:sp>
        <p:nvSpPr>
          <p:cNvPr id="8" name="矩形 7"/>
          <p:cNvSpPr/>
          <p:nvPr/>
        </p:nvSpPr>
        <p:spPr>
          <a:xfrm>
            <a:off x="7567086" y="3135780"/>
            <a:ext cx="923493" cy="561308"/>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Packing</a:t>
            </a:r>
          </a:p>
        </p:txBody>
      </p:sp>
      <p:sp>
        <p:nvSpPr>
          <p:cNvPr id="10" name="矩形 9"/>
          <p:cNvSpPr/>
          <p:nvPr/>
        </p:nvSpPr>
        <p:spPr>
          <a:xfrm>
            <a:off x="8773854" y="3142632"/>
            <a:ext cx="1364078" cy="561307"/>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QA random inspection</a:t>
            </a:r>
          </a:p>
        </p:txBody>
      </p:sp>
      <p:sp>
        <p:nvSpPr>
          <p:cNvPr id="24" name="矩形 23"/>
          <p:cNvSpPr/>
          <p:nvPr/>
        </p:nvSpPr>
        <p:spPr>
          <a:xfrm>
            <a:off x="243830" y="1619207"/>
            <a:ext cx="1362232" cy="566256"/>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eiryo UI" panose="020B0604030504040204" pitchFamily="34" charset="-128"/>
                <a:ea typeface="Meiryo UI" panose="020B0604030504040204" pitchFamily="34" charset="-128"/>
                <a:cs typeface="Meiryo UI" panose="020B0604030504040204" pitchFamily="34" charset="-128"/>
              </a:rPr>
              <a:t>Place order </a:t>
            </a:r>
            <a:endParaRPr lang="zh-CN" altLang="en-US" sz="16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16" name="矩形 15"/>
          <p:cNvSpPr/>
          <p:nvPr/>
        </p:nvSpPr>
        <p:spPr>
          <a:xfrm>
            <a:off x="10421208" y="3135780"/>
            <a:ext cx="1348294" cy="496236"/>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Warehousing</a:t>
            </a:r>
          </a:p>
        </p:txBody>
      </p:sp>
      <p:cxnSp>
        <p:nvCxnSpPr>
          <p:cNvPr id="20" name="直接连接符 19"/>
          <p:cNvCxnSpPr/>
          <p:nvPr/>
        </p:nvCxnSpPr>
        <p:spPr>
          <a:xfrm flipH="1">
            <a:off x="7267074" y="4645660"/>
            <a:ext cx="3339465" cy="0"/>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526525" y="4376428"/>
            <a:ext cx="1430386" cy="538463"/>
          </a:xfrm>
          <a:prstGeom prst="rect">
            <a:avLst/>
          </a:prstGeom>
          <a:solidFill>
            <a:srgbClr val="C00000"/>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Customer Dissatisfaction</a:t>
            </a:r>
          </a:p>
        </p:txBody>
      </p:sp>
      <p:cxnSp>
        <p:nvCxnSpPr>
          <p:cNvPr id="28" name="直接连接符 27"/>
          <p:cNvCxnSpPr/>
          <p:nvPr/>
        </p:nvCxnSpPr>
        <p:spPr>
          <a:xfrm>
            <a:off x="11082165" y="4679872"/>
            <a:ext cx="802" cy="1296431"/>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439945" y="4471542"/>
            <a:ext cx="1195563" cy="452218"/>
          </a:xfrm>
          <a:prstGeom prst="rect">
            <a:avLst/>
          </a:prstGeom>
          <a:solidFill>
            <a:schemeClr val="tx1">
              <a:lumMod val="65000"/>
              <a:lumOff val="35000"/>
            </a:schemeClr>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Meiryo UI" panose="020B0604030504040204" pitchFamily="34" charset="-128"/>
                <a:ea typeface="Meiryo UI" panose="020B0604030504040204" pitchFamily="34" charset="-128"/>
                <a:cs typeface="Meiryo UI" panose="020B0604030504040204" pitchFamily="34" charset="-128"/>
              </a:rPr>
              <a:t>Shipment </a:t>
            </a:r>
          </a:p>
        </p:txBody>
      </p:sp>
      <p:cxnSp>
        <p:nvCxnSpPr>
          <p:cNvPr id="32" name="直接连接符 31"/>
          <p:cNvCxnSpPr/>
          <p:nvPr/>
        </p:nvCxnSpPr>
        <p:spPr>
          <a:xfrm>
            <a:off x="7567086" y="4645660"/>
            <a:ext cx="802" cy="1296431"/>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34" idx="1"/>
          </p:cNvCxnSpPr>
          <p:nvPr/>
        </p:nvCxnSpPr>
        <p:spPr>
          <a:xfrm flipH="1" flipV="1">
            <a:off x="6893170" y="6162883"/>
            <a:ext cx="3833886" cy="26286"/>
          </a:xfrm>
          <a:prstGeom prst="line">
            <a:avLst/>
          </a:prstGeom>
          <a:ln>
            <a:gradFill flip="none" rotWithShape="1">
              <a:gsLst>
                <a:gs pos="38500">
                  <a:srgbClr val="E1E1E2"/>
                </a:gs>
                <a:gs pos="20000">
                  <a:schemeClr val="tx1">
                    <a:lumMod val="50000"/>
                    <a:lumOff val="50000"/>
                  </a:schemeClr>
                </a:gs>
                <a:gs pos="0">
                  <a:schemeClr val="accent1">
                    <a:lumMod val="5000"/>
                    <a:lumOff val="95000"/>
                  </a:schemeClr>
                </a:gs>
                <a:gs pos="85500">
                  <a:schemeClr val="tx1">
                    <a:lumMod val="65000"/>
                    <a:lumOff val="35000"/>
                  </a:schemeClr>
                </a:gs>
                <a:gs pos="71000">
                  <a:schemeClr val="bg1">
                    <a:lumMod val="75000"/>
                  </a:schemeClr>
                </a:gs>
                <a:gs pos="54000">
                  <a:schemeClr val="bg1">
                    <a:lumMod val="85000"/>
                  </a:schemeClr>
                </a:gs>
                <a:gs pos="0">
                  <a:srgbClr val="232524"/>
                </a:gs>
                <a:gs pos="99000">
                  <a:srgbClr val="2C2C2C"/>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0222523" y="5872480"/>
            <a:ext cx="1688123" cy="587314"/>
          </a:xfrm>
          <a:prstGeom prst="rect">
            <a:avLst/>
          </a:prstGeom>
          <a:solidFill>
            <a:srgbClr val="FFFF00"/>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Customer Satisfaction</a:t>
            </a:r>
          </a:p>
        </p:txBody>
      </p:sp>
      <p:sp>
        <p:nvSpPr>
          <p:cNvPr id="34" name="矩形 33"/>
          <p:cNvSpPr/>
          <p:nvPr/>
        </p:nvSpPr>
        <p:spPr>
          <a:xfrm>
            <a:off x="6893170" y="5856612"/>
            <a:ext cx="1395045" cy="612541"/>
          </a:xfrm>
          <a:prstGeom prst="rect">
            <a:avLst/>
          </a:prstGeom>
          <a:solidFill>
            <a:srgbClr val="C00000"/>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eiryo UI" panose="020B0604030504040204" pitchFamily="34" charset="-128"/>
                <a:ea typeface="Meiryo UI" panose="020B0604030504040204" pitchFamily="34" charset="-128"/>
                <a:cs typeface="Meiryo UI" panose="020B0604030504040204" pitchFamily="34" charset="-128"/>
                <a:sym typeface="+mn-ea"/>
              </a:rPr>
              <a:t>I</a:t>
            </a:r>
            <a:r>
              <a:rPr lang="en-US" altLang="zh-CN" sz="1400" dirty="0">
                <a:latin typeface="Meiryo UI" panose="020B0604030504040204" pitchFamily="34" charset="-128"/>
                <a:ea typeface="Meiryo UI" panose="020B0604030504040204" pitchFamily="34" charset="-128"/>
                <a:cs typeface="Meiryo UI" panose="020B0604030504040204" pitchFamily="34" charset="-128"/>
              </a:rPr>
              <a:t>mprovement</a:t>
            </a:r>
            <a:endParaRPr sz="1400"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0" name="矩形 29"/>
          <p:cNvSpPr/>
          <p:nvPr/>
        </p:nvSpPr>
        <p:spPr>
          <a:xfrm>
            <a:off x="6893170" y="4376428"/>
            <a:ext cx="1296425" cy="493421"/>
          </a:xfrm>
          <a:prstGeom prst="rect">
            <a:avLst/>
          </a:prstGeom>
          <a:solidFill>
            <a:srgbClr val="C00000"/>
          </a:solidFill>
          <a:ln>
            <a:noFill/>
          </a:ln>
          <a:effectLst>
            <a:outerShdw blurRad="139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eiryo UI" panose="020B0604030504040204" pitchFamily="34" charset="-128"/>
                <a:ea typeface="Meiryo UI" panose="020B0604030504040204" pitchFamily="34" charset="-128"/>
                <a:cs typeface="Meiryo UI" panose="020B0604030504040204" pitchFamily="34" charset="-128"/>
              </a:rPr>
              <a:t>Check</a:t>
            </a:r>
            <a:endParaRPr sz="14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31" name="Picture 30">
            <a:extLst>
              <a:ext uri="{FF2B5EF4-FFF2-40B4-BE49-F238E27FC236}">
                <a16:creationId xmlns:a16="http://schemas.microsoft.com/office/drawing/2014/main" id="{D94A2365-2FEA-4E08-9082-A5511EAD9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625" y="-2092"/>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TLAS两款透镜主图-1"/>
          <p:cNvPicPr>
            <a:picLocks noChangeAspect="1"/>
          </p:cNvPicPr>
          <p:nvPr/>
        </p:nvPicPr>
        <p:blipFill>
          <a:blip r:embed="rId2" cstate="print"/>
          <a:stretch>
            <a:fillRect/>
          </a:stretch>
        </p:blipFill>
        <p:spPr>
          <a:xfrm>
            <a:off x="-52070" y="-9525"/>
            <a:ext cx="12290425" cy="7548880"/>
          </a:xfrm>
          <a:prstGeom prst="rect">
            <a:avLst/>
          </a:prstGeom>
        </p:spPr>
      </p:pic>
      <p:sp>
        <p:nvSpPr>
          <p:cNvPr id="14" name="矩形 13"/>
          <p:cNvSpPr/>
          <p:nvPr/>
        </p:nvSpPr>
        <p:spPr>
          <a:xfrm>
            <a:off x="339090" y="459740"/>
            <a:ext cx="3147060" cy="475615"/>
          </a:xfrm>
          <a:prstGeom prst="rect">
            <a:avLst/>
          </a:prstGeom>
        </p:spPr>
        <p:txBody>
          <a:bodyPr wrap="square">
            <a:spAutoFit/>
          </a:bodyPr>
          <a:lstStyle/>
          <a:p>
            <a:r>
              <a:rPr lang="en-US" altLang="zh-CN" sz="2500" dirty="0">
                <a:solidFill>
                  <a:schemeClr val="bg1"/>
                </a:solidFill>
                <a:latin typeface="Segoe UI" panose="020B0502040204020203" pitchFamily="34" charset="0"/>
                <a:ea typeface="Segoe UI Symbol" panose="020B0502040204020203" pitchFamily="34" charset="0"/>
                <a:cs typeface="Segoe UI" panose="020B0502040204020203" pitchFamily="34" charset="0"/>
              </a:rPr>
              <a:t>ATLAS Series</a:t>
            </a:r>
          </a:p>
        </p:txBody>
      </p:sp>
      <p:pic>
        <p:nvPicPr>
          <p:cNvPr id="5" name="Picture 4">
            <a:extLst>
              <a:ext uri="{FF2B5EF4-FFF2-40B4-BE49-F238E27FC236}">
                <a16:creationId xmlns:a16="http://schemas.microsoft.com/office/drawing/2014/main" id="{E4ACFEA2-EE8B-41F9-93CC-54B92DFA6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625" y="-2092"/>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全系灯盘特写"/>
          <p:cNvPicPr>
            <a:picLocks noChangeAspect="1"/>
          </p:cNvPicPr>
          <p:nvPr/>
        </p:nvPicPr>
        <p:blipFill>
          <a:blip r:embed="rId2" cstate="print"/>
          <a:stretch>
            <a:fillRect/>
          </a:stretch>
        </p:blipFill>
        <p:spPr>
          <a:xfrm>
            <a:off x="-10160" y="-18415"/>
            <a:ext cx="12243435" cy="6885940"/>
          </a:xfrm>
          <a:prstGeom prst="rect">
            <a:avLst/>
          </a:prstGeom>
        </p:spPr>
      </p:pic>
      <p:pic>
        <p:nvPicPr>
          <p:cNvPr id="4" name="Picture 3">
            <a:extLst>
              <a:ext uri="{FF2B5EF4-FFF2-40B4-BE49-F238E27FC236}">
                <a16:creationId xmlns:a16="http://schemas.microsoft.com/office/drawing/2014/main" id="{52555E2C-F329-4E99-BD17-064245D23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625" y="-2092"/>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82493"/>
            <a:ext cx="10515600" cy="1070043"/>
          </a:xfrm>
        </p:spPr>
        <p:txBody>
          <a:bodyPr/>
          <a:lstStyle/>
          <a:p>
            <a:r>
              <a:rPr lang="en-US" altLang="zh-CN" dirty="0">
                <a:solidFill>
                  <a:schemeClr val="bg1"/>
                </a:solidFill>
              </a:rPr>
              <a:t>How to select a good solar light product ? </a:t>
            </a:r>
          </a:p>
        </p:txBody>
      </p:sp>
      <p:sp>
        <p:nvSpPr>
          <p:cNvPr id="3" name="内容占位符 2"/>
          <p:cNvSpPr>
            <a:spLocks noGrp="1"/>
          </p:cNvSpPr>
          <p:nvPr>
            <p:ph idx="1"/>
          </p:nvPr>
        </p:nvSpPr>
        <p:spPr>
          <a:xfrm>
            <a:off x="838200" y="2169267"/>
            <a:ext cx="10515600" cy="4007695"/>
          </a:xfrm>
        </p:spPr>
        <p:txBody>
          <a:bodyPr>
            <a:noAutofit/>
          </a:bodyPr>
          <a:lstStyle/>
          <a:p>
            <a:r>
              <a:rPr lang="zh-CN" altLang="en-US" sz="1700" dirty="0">
                <a:solidFill>
                  <a:schemeClr val="bg1"/>
                </a:solidFill>
              </a:rPr>
              <a:t>Integrated design  Solar light mainly consist of three main components :  Battery (life time 2- 8 years ) ,led  (over 10 years ), solar panel (over 10 years )</a:t>
            </a:r>
          </a:p>
          <a:p>
            <a:r>
              <a:rPr lang="zh-CN" altLang="en-US" sz="1700" dirty="0">
                <a:solidFill>
                  <a:schemeClr val="bg1"/>
                </a:solidFill>
              </a:rPr>
              <a:t>From above , we can know That the main concern is Battery .</a:t>
            </a:r>
          </a:p>
          <a:p>
            <a:r>
              <a:rPr lang="zh-CN" altLang="en-US" sz="1700" dirty="0">
                <a:solidFill>
                  <a:schemeClr val="bg1"/>
                </a:solidFill>
              </a:rPr>
              <a:t>Why same kinds battery will  have big different lifetime ?</a:t>
            </a:r>
          </a:p>
          <a:p>
            <a:r>
              <a:rPr lang="zh-CN" altLang="en-US" sz="1700" dirty="0">
                <a:solidFill>
                  <a:schemeClr val="bg1"/>
                </a:solidFill>
              </a:rPr>
              <a:t>During using</a:t>
            </a:r>
            <a:r>
              <a:rPr lang="en-US" altLang="zh-CN" sz="1700" dirty="0">
                <a:solidFill>
                  <a:schemeClr val="bg1"/>
                </a:solidFill>
              </a:rPr>
              <a:t>.</a:t>
            </a:r>
            <a:r>
              <a:rPr lang="zh-CN" altLang="en-US" sz="1700" dirty="0">
                <a:solidFill>
                  <a:schemeClr val="bg1"/>
                </a:solidFill>
              </a:rPr>
              <a:t>Battery charging life will decay quickly  under high temperature ( battery will suffer high temperature from solar ultraviolet light and solar panel heating )-- The "Double high temperature" is the main killer  of solar street light, and it is also the disadvantage (shortage) for all solar light . That is mean :  A good solar light product . It</a:t>
            </a:r>
            <a:r>
              <a:rPr lang="en-US" altLang="zh-CN" sz="1700" dirty="0">
                <a:solidFill>
                  <a:schemeClr val="bg1"/>
                </a:solidFill>
              </a:rPr>
              <a:t>'s</a:t>
            </a:r>
            <a:r>
              <a:rPr lang="zh-CN" altLang="en-US" sz="1700" dirty="0">
                <a:solidFill>
                  <a:schemeClr val="bg1"/>
                </a:solidFill>
              </a:rPr>
              <a:t>  not only to have high class battery , but also need Good technology for battery temperature control system .  </a:t>
            </a:r>
          </a:p>
          <a:p>
            <a:r>
              <a:rPr lang="zh-CN" altLang="en-US" sz="1700" dirty="0">
                <a:solidFill>
                  <a:schemeClr val="bg1"/>
                </a:solidFill>
              </a:rPr>
              <a:t>SRESKY solar street light choose A class Li-ion Battery : 1500 circles   (low class battery only 500 circles  ) </a:t>
            </a:r>
            <a:r>
              <a:rPr lang="en-US" altLang="zh-CN" sz="1700" dirty="0">
                <a:solidFill>
                  <a:schemeClr val="bg1"/>
                </a:solidFill>
              </a:rPr>
              <a:t>and also do many steps to protect battery from high temperature.</a:t>
            </a:r>
          </a:p>
        </p:txBody>
      </p:sp>
      <p:pic>
        <p:nvPicPr>
          <p:cNvPr id="5" name="Picture 4">
            <a:extLst>
              <a:ext uri="{FF2B5EF4-FFF2-40B4-BE49-F238E27FC236}">
                <a16:creationId xmlns:a16="http://schemas.microsoft.com/office/drawing/2014/main" id="{839191AA-CFD7-48F0-80E7-95DEA5CF7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等腰三角形 30"/>
          <p:cNvSpPr/>
          <p:nvPr/>
        </p:nvSpPr>
        <p:spPr>
          <a:xfrm rot="10800000">
            <a:off x="10092055" y="4356100"/>
            <a:ext cx="155575" cy="97790"/>
          </a:xfrm>
          <a:prstGeom prst="triangl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 name="标题 1"/>
          <p:cNvSpPr>
            <a:spLocks noGrp="1"/>
          </p:cNvSpPr>
          <p:nvPr>
            <p:ph type="title"/>
          </p:nvPr>
        </p:nvSpPr>
        <p:spPr/>
        <p:txBody>
          <a:bodyPr/>
          <a:lstStyle/>
          <a:p>
            <a:pPr algn="ctr"/>
            <a:r>
              <a:rPr lang="en-US" altLang="zh-CN" sz="3600">
                <a:solidFill>
                  <a:schemeClr val="bg1"/>
                </a:solidFill>
              </a:rPr>
              <a:t>Advantages of ATLAS SERIES</a:t>
            </a:r>
          </a:p>
        </p:txBody>
      </p:sp>
      <p:pic>
        <p:nvPicPr>
          <p:cNvPr id="10" name="内容占位符 9"/>
          <p:cNvPicPr>
            <a:picLocks noGrp="1" noChangeAspect="1"/>
          </p:cNvPicPr>
          <p:nvPr>
            <p:ph idx="1"/>
          </p:nvPr>
        </p:nvPicPr>
        <p:blipFill>
          <a:blip r:embed="rId2"/>
          <a:stretch>
            <a:fillRect/>
          </a:stretch>
        </p:blipFill>
        <p:spPr>
          <a:xfrm>
            <a:off x="2986405" y="2028825"/>
            <a:ext cx="3914775" cy="762000"/>
          </a:xfrm>
          <a:prstGeom prst="rect">
            <a:avLst/>
          </a:prstGeom>
        </p:spPr>
      </p:pic>
      <p:pic>
        <p:nvPicPr>
          <p:cNvPr id="11" name="图片 10"/>
          <p:cNvPicPr>
            <a:picLocks noChangeAspect="1"/>
          </p:cNvPicPr>
          <p:nvPr/>
        </p:nvPicPr>
        <p:blipFill>
          <a:blip r:embed="rId3"/>
          <a:stretch>
            <a:fillRect/>
          </a:stretch>
        </p:blipFill>
        <p:spPr>
          <a:xfrm>
            <a:off x="2986405" y="3020060"/>
            <a:ext cx="5429250" cy="666750"/>
          </a:xfrm>
          <a:prstGeom prst="rect">
            <a:avLst/>
          </a:prstGeom>
        </p:spPr>
      </p:pic>
      <p:pic>
        <p:nvPicPr>
          <p:cNvPr id="12" name="图片 11"/>
          <p:cNvPicPr>
            <a:picLocks noChangeAspect="1"/>
          </p:cNvPicPr>
          <p:nvPr/>
        </p:nvPicPr>
        <p:blipFill>
          <a:blip r:embed="rId4"/>
          <a:stretch>
            <a:fillRect/>
          </a:stretch>
        </p:blipFill>
        <p:spPr>
          <a:xfrm>
            <a:off x="2986405" y="3942715"/>
            <a:ext cx="5791200" cy="923925"/>
          </a:xfrm>
          <a:prstGeom prst="rect">
            <a:avLst/>
          </a:prstGeom>
        </p:spPr>
      </p:pic>
      <p:pic>
        <p:nvPicPr>
          <p:cNvPr id="8" name="Picture 7">
            <a:extLst>
              <a:ext uri="{FF2B5EF4-FFF2-40B4-BE49-F238E27FC236}">
                <a16:creationId xmlns:a16="http://schemas.microsoft.com/office/drawing/2014/main" id="{CDFAB082-FEE6-4E2F-8204-58074D5278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7792" y="365125"/>
            <a:ext cx="10276008" cy="2557145"/>
          </a:xfrm>
        </p:spPr>
        <p:txBody>
          <a:bodyPr>
            <a:normAutofit/>
          </a:bodyPr>
          <a:lstStyle/>
          <a:p>
            <a:r>
              <a:rPr lang="en-US" altLang="zh-CN" dirty="0">
                <a:solidFill>
                  <a:schemeClr val="bg1"/>
                </a:solidFill>
              </a:rPr>
              <a:t>3 lighting mode to choose as below:</a:t>
            </a:r>
            <a:br>
              <a:rPr lang="en-US" altLang="zh-CN" dirty="0">
                <a:solidFill>
                  <a:schemeClr val="bg1"/>
                </a:solidFill>
              </a:rPr>
            </a:br>
            <a:br>
              <a:rPr lang="en-US" altLang="zh-CN" dirty="0">
                <a:solidFill>
                  <a:schemeClr val="bg1"/>
                </a:solidFill>
              </a:rPr>
            </a:br>
            <a:r>
              <a:rPr lang="en-US" altLang="zh-CN" sz="1800" dirty="0">
                <a:solidFill>
                  <a:srgbClr val="FF0000"/>
                </a:solidFill>
              </a:rPr>
              <a:t>M1:</a:t>
            </a:r>
            <a:r>
              <a:rPr lang="en-US" altLang="zh-CN" sz="1800" dirty="0">
                <a:solidFill>
                  <a:schemeClr val="bg1"/>
                </a:solidFill>
              </a:rPr>
              <a:t>  30% brightness +PIR till dawn</a:t>
            </a:r>
            <a:br>
              <a:rPr lang="en-US" altLang="zh-CN" sz="1800" dirty="0">
                <a:solidFill>
                  <a:schemeClr val="bg1"/>
                </a:solidFill>
              </a:rPr>
            </a:br>
            <a:r>
              <a:rPr lang="en-US" altLang="zh-CN" sz="1800" dirty="0">
                <a:solidFill>
                  <a:schemeClr val="accent6"/>
                </a:solidFill>
              </a:rPr>
              <a:t>M2:</a:t>
            </a:r>
            <a:r>
              <a:rPr lang="en-US" altLang="zh-CN" sz="1800" dirty="0">
                <a:solidFill>
                  <a:schemeClr val="bg1"/>
                </a:solidFill>
              </a:rPr>
              <a:t>  5 </a:t>
            </a:r>
            <a:r>
              <a:rPr lang="en-US" altLang="zh-CN" sz="1800" dirty="0" err="1">
                <a:solidFill>
                  <a:schemeClr val="bg1"/>
                </a:solidFill>
              </a:rPr>
              <a:t>hrs</a:t>
            </a:r>
            <a:r>
              <a:rPr lang="en-US" altLang="zh-CN" sz="1800" dirty="0">
                <a:solidFill>
                  <a:schemeClr val="bg1"/>
                </a:solidFill>
              </a:rPr>
              <a:t> 100%  brightness + 5 </a:t>
            </a:r>
            <a:r>
              <a:rPr lang="en-US" altLang="zh-CN" sz="1800" dirty="0" err="1">
                <a:solidFill>
                  <a:schemeClr val="bg1"/>
                </a:solidFill>
              </a:rPr>
              <a:t>hrs</a:t>
            </a:r>
            <a:r>
              <a:rPr lang="en-US" altLang="zh-CN" sz="1800" dirty="0">
                <a:solidFill>
                  <a:schemeClr val="bg1"/>
                </a:solidFill>
              </a:rPr>
              <a:t> PIR with 25% dim light + 70% brightness till dawn</a:t>
            </a:r>
            <a:br>
              <a:rPr lang="en-US" altLang="zh-CN" sz="1800" dirty="0">
                <a:solidFill>
                  <a:schemeClr val="bg1"/>
                </a:solidFill>
              </a:rPr>
            </a:br>
            <a:r>
              <a:rPr lang="en-US" altLang="zh-CN" sz="1800" dirty="0">
                <a:solidFill>
                  <a:srgbClr val="FFC000"/>
                </a:solidFill>
              </a:rPr>
              <a:t>M3:</a:t>
            </a:r>
            <a:r>
              <a:rPr lang="en-US" altLang="zh-CN" sz="1800" dirty="0">
                <a:solidFill>
                  <a:schemeClr val="bg1"/>
                </a:solidFill>
              </a:rPr>
              <a:t>  70% brightness till dawn</a:t>
            </a:r>
          </a:p>
        </p:txBody>
      </p:sp>
      <p:pic>
        <p:nvPicPr>
          <p:cNvPr id="4" name="内容占位符 3"/>
          <p:cNvPicPr>
            <a:picLocks noGrp="1" noChangeAspect="1"/>
          </p:cNvPicPr>
          <p:nvPr>
            <p:ph idx="1"/>
          </p:nvPr>
        </p:nvPicPr>
        <p:blipFill>
          <a:blip r:embed="rId2"/>
          <a:stretch>
            <a:fillRect/>
          </a:stretch>
        </p:blipFill>
        <p:spPr>
          <a:xfrm>
            <a:off x="838200" y="4086860"/>
            <a:ext cx="6781165" cy="2348865"/>
          </a:xfrm>
          <a:prstGeom prst="rect">
            <a:avLst/>
          </a:prstGeom>
        </p:spPr>
      </p:pic>
      <p:pic>
        <p:nvPicPr>
          <p:cNvPr id="5" name="图片 4"/>
          <p:cNvPicPr>
            <a:picLocks noChangeAspect="1"/>
          </p:cNvPicPr>
          <p:nvPr/>
        </p:nvPicPr>
        <p:blipFill>
          <a:blip r:embed="rId3"/>
          <a:stretch>
            <a:fillRect/>
          </a:stretch>
        </p:blipFill>
        <p:spPr>
          <a:xfrm>
            <a:off x="904240" y="3033395"/>
            <a:ext cx="3657600" cy="790575"/>
          </a:xfrm>
          <a:prstGeom prst="rect">
            <a:avLst/>
          </a:prstGeom>
        </p:spPr>
      </p:pic>
      <p:sp>
        <p:nvSpPr>
          <p:cNvPr id="6" name="标题 1"/>
          <p:cNvSpPr>
            <a:spLocks noGrp="1"/>
          </p:cNvSpPr>
          <p:nvPr/>
        </p:nvSpPr>
        <p:spPr>
          <a:xfrm>
            <a:off x="4649470" y="2817495"/>
            <a:ext cx="6935470" cy="1222375"/>
          </a:xfrm>
          <a:prstGeom prst="rect">
            <a:avLst/>
          </a:prstGeom>
        </p:spPr>
        <p:txBody>
          <a:bodyPr vert="horz" lIns="91440" tIns="45720" rIns="91440" bIns="45720" rtlCol="0" anchor="ctr">
            <a:normAutofit fontScale="8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solidFill>
                  <a:schemeClr val="bg1"/>
                </a:solidFill>
              </a:rPr>
              <a:t>Mark:</a:t>
            </a:r>
            <a:br>
              <a:rPr lang="en-US" altLang="zh-CN">
                <a:solidFill>
                  <a:schemeClr val="bg1"/>
                </a:solidFill>
              </a:rPr>
            </a:br>
            <a:r>
              <a:rPr lang="en-US" altLang="zh-CN" sz="1800">
                <a:solidFill>
                  <a:srgbClr val="FF0000"/>
                </a:solidFill>
              </a:rPr>
              <a:t>M1:</a:t>
            </a:r>
            <a:r>
              <a:rPr lang="en-US" altLang="zh-CN" sz="1800">
                <a:solidFill>
                  <a:schemeClr val="bg1"/>
                </a:solidFill>
              </a:rPr>
              <a:t>  this mode with motion sensor all night.</a:t>
            </a:r>
          </a:p>
          <a:p>
            <a:r>
              <a:rPr lang="en-US" altLang="zh-CN" sz="1800">
                <a:solidFill>
                  <a:schemeClr val="accent6"/>
                </a:solidFill>
              </a:rPr>
              <a:t>M2:</a:t>
            </a:r>
            <a:r>
              <a:rPr lang="en-US" altLang="zh-CN" sz="1800">
                <a:solidFill>
                  <a:schemeClr val="bg1"/>
                </a:solidFill>
              </a:rPr>
              <a:t>  this mode,after first 5 hours ,will be in dim with motion sensor</a:t>
            </a:r>
            <a:br>
              <a:rPr lang="en-US" altLang="zh-CN" sz="1800">
                <a:solidFill>
                  <a:schemeClr val="bg1"/>
                </a:solidFill>
              </a:rPr>
            </a:br>
            <a:r>
              <a:rPr lang="en-US" altLang="zh-CN" sz="1800">
                <a:solidFill>
                  <a:srgbClr val="FFC000"/>
                </a:solidFill>
              </a:rPr>
              <a:t>M3:</a:t>
            </a:r>
            <a:r>
              <a:rPr lang="en-US" altLang="zh-CN" sz="1800">
                <a:solidFill>
                  <a:schemeClr val="bg1"/>
                </a:solidFill>
              </a:rPr>
              <a:t>  this mode keep constant 70% brightness all night</a:t>
            </a:r>
          </a:p>
        </p:txBody>
      </p:sp>
      <p:pic>
        <p:nvPicPr>
          <p:cNvPr id="8" name="Picture 7">
            <a:extLst>
              <a:ext uri="{FF2B5EF4-FFF2-40B4-BE49-F238E27FC236}">
                <a16:creationId xmlns:a16="http://schemas.microsoft.com/office/drawing/2014/main" id="{B5B2BDD1-6882-45F1-A4B2-4053D06B8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4625"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616575" y="529590"/>
            <a:ext cx="5768340" cy="5799455"/>
          </a:xfrm>
          <a:prstGeom prst="rect">
            <a:avLst/>
          </a:prstGeom>
        </p:spPr>
      </p:pic>
      <p:sp>
        <p:nvSpPr>
          <p:cNvPr id="6" name="标题 5"/>
          <p:cNvSpPr>
            <a:spLocks noGrp="1"/>
          </p:cNvSpPr>
          <p:nvPr>
            <p:ph type="title"/>
          </p:nvPr>
        </p:nvSpPr>
        <p:spPr>
          <a:xfrm>
            <a:off x="807085" y="1637665"/>
            <a:ext cx="4122420" cy="1449070"/>
          </a:xfrm>
        </p:spPr>
        <p:txBody>
          <a:bodyPr>
            <a:normAutofit fontScale="90000"/>
          </a:bodyPr>
          <a:lstStyle/>
          <a:p>
            <a:r>
              <a:rPr lang="en-US" altLang="zh-CN" sz="1800" dirty="0">
                <a:solidFill>
                  <a:schemeClr val="bg1"/>
                </a:solidFill>
              </a:rPr>
              <a:t>140</a:t>
            </a:r>
            <a:r>
              <a:rPr lang="zh-CN" altLang="zh-CN" sz="1800" dirty="0">
                <a:solidFill>
                  <a:schemeClr val="bg1"/>
                </a:solidFill>
              </a:rPr>
              <a:t>°</a:t>
            </a:r>
            <a:r>
              <a:rPr lang="en-US" altLang="zh-CN" sz="1800" dirty="0">
                <a:solidFill>
                  <a:schemeClr val="bg1"/>
                </a:solidFill>
              </a:rPr>
              <a:t>lighting angel.</a:t>
            </a:r>
            <a:br>
              <a:rPr lang="en-US" altLang="zh-CN" sz="1800" dirty="0">
                <a:solidFill>
                  <a:schemeClr val="bg1"/>
                </a:solidFill>
              </a:rPr>
            </a:br>
            <a:br>
              <a:rPr lang="en-US" altLang="zh-CN" sz="1800" dirty="0">
                <a:solidFill>
                  <a:schemeClr val="bg1"/>
                </a:solidFill>
              </a:rPr>
            </a:br>
            <a:br>
              <a:rPr lang="en-US" altLang="zh-CN" sz="1800" dirty="0">
                <a:solidFill>
                  <a:schemeClr val="bg1"/>
                </a:solidFill>
              </a:rPr>
            </a:br>
            <a:br>
              <a:rPr lang="en-US" altLang="zh-CN" sz="1800" dirty="0">
                <a:solidFill>
                  <a:schemeClr val="bg1"/>
                </a:solidFill>
              </a:rPr>
            </a:br>
            <a:r>
              <a:rPr lang="en-US" altLang="zh-CN" sz="1800" b="1" dirty="0">
                <a:solidFill>
                  <a:schemeClr val="bg1"/>
                </a:solidFill>
              </a:rPr>
              <a:t>When in M1 </a:t>
            </a:r>
            <a:r>
              <a:rPr lang="en-US" altLang="zh-CN" sz="1800" b="1" dirty="0" err="1">
                <a:solidFill>
                  <a:schemeClr val="bg1"/>
                </a:solidFill>
              </a:rPr>
              <a:t>mode,when</a:t>
            </a:r>
            <a:r>
              <a:rPr lang="en-US" altLang="zh-CN" sz="1800" b="1" dirty="0">
                <a:solidFill>
                  <a:schemeClr val="bg1"/>
                </a:solidFill>
              </a:rPr>
              <a:t> people pass</a:t>
            </a:r>
            <a:br>
              <a:rPr lang="en-US" altLang="zh-CN" sz="1800" b="1" dirty="0">
                <a:solidFill>
                  <a:schemeClr val="bg1"/>
                </a:solidFill>
              </a:rPr>
            </a:br>
            <a:r>
              <a:rPr lang="en-US" altLang="zh-CN" sz="1800" b="1" dirty="0">
                <a:solidFill>
                  <a:schemeClr val="bg1"/>
                </a:solidFill>
              </a:rPr>
              <a:t>full brightness for 30S. When no </a:t>
            </a:r>
            <a:r>
              <a:rPr lang="en-US" altLang="zh-CN" sz="1800" b="1" dirty="0" err="1">
                <a:solidFill>
                  <a:schemeClr val="bg1"/>
                </a:solidFill>
              </a:rPr>
              <a:t>people,in</a:t>
            </a:r>
            <a:r>
              <a:rPr lang="en-US" altLang="zh-CN" sz="1800" b="1" dirty="0">
                <a:solidFill>
                  <a:schemeClr val="bg1"/>
                </a:solidFill>
              </a:rPr>
              <a:t> dim brightness.</a:t>
            </a:r>
          </a:p>
        </p:txBody>
      </p:sp>
      <p:pic>
        <p:nvPicPr>
          <p:cNvPr id="5" name="Picture 4">
            <a:extLst>
              <a:ext uri="{FF2B5EF4-FFF2-40B4-BE49-F238E27FC236}">
                <a16:creationId xmlns:a16="http://schemas.microsoft.com/office/drawing/2014/main" id="{9FFE28C2-F7D4-483A-B085-67D515E0A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53110" y="39370"/>
            <a:ext cx="11311255" cy="1311910"/>
          </a:xfrm>
        </p:spPr>
        <p:txBody>
          <a:bodyPr>
            <a:normAutofit fontScale="90000"/>
          </a:bodyPr>
          <a:lstStyle/>
          <a:p>
            <a:br>
              <a:rPr lang="en-US" altLang="zh-CN" sz="1800" b="1" dirty="0">
                <a:solidFill>
                  <a:schemeClr val="bg1"/>
                </a:solidFill>
              </a:rPr>
            </a:br>
            <a:r>
              <a:rPr lang="en-US" altLang="zh-CN" sz="3600" b="1" dirty="0">
                <a:solidFill>
                  <a:schemeClr val="accent6"/>
                </a:solidFill>
              </a:rPr>
              <a:t>What materials we use for main parts?</a:t>
            </a:r>
            <a:br>
              <a:rPr lang="en-US" altLang="zh-CN" sz="1800" b="1" dirty="0">
                <a:solidFill>
                  <a:schemeClr val="bg1"/>
                </a:solidFill>
              </a:rPr>
            </a:br>
            <a:r>
              <a:rPr lang="en-US" altLang="zh-CN" sz="1800" b="1" dirty="0">
                <a:solidFill>
                  <a:schemeClr val="bg1"/>
                </a:solidFill>
              </a:rPr>
              <a:t>1. LED is Osram chip from Germany which is 160lm/w.</a:t>
            </a:r>
            <a:br>
              <a:rPr lang="en-US" altLang="zh-CN" sz="1800" b="1" dirty="0">
                <a:solidFill>
                  <a:schemeClr val="bg1"/>
                </a:solidFill>
              </a:rPr>
            </a:br>
            <a:r>
              <a:rPr lang="en-US" altLang="zh-CN" sz="1800" b="1" dirty="0">
                <a:solidFill>
                  <a:schemeClr val="bg1"/>
                </a:solidFill>
              </a:rPr>
              <a:t>2. Solar panel is imported   from Taiwan, transfer rate is over 18.5%.</a:t>
            </a:r>
            <a:br>
              <a:rPr lang="en-US" altLang="zh-CN" sz="1800" b="1" dirty="0">
                <a:solidFill>
                  <a:schemeClr val="bg1"/>
                </a:solidFill>
              </a:rPr>
            </a:br>
            <a:r>
              <a:rPr lang="en-US" altLang="zh-CN" sz="1800" b="1" dirty="0">
                <a:solidFill>
                  <a:schemeClr val="bg1"/>
                </a:solidFill>
              </a:rPr>
              <a:t>3. Battery is grand A 18650 power Lithium  battery, 1500 cycles/ 8-10 years life time, </a:t>
            </a:r>
          </a:p>
        </p:txBody>
      </p:sp>
      <p:pic>
        <p:nvPicPr>
          <p:cNvPr id="4" name="图片 3"/>
          <p:cNvPicPr>
            <a:picLocks noChangeAspect="1"/>
          </p:cNvPicPr>
          <p:nvPr/>
        </p:nvPicPr>
        <p:blipFill>
          <a:blip r:embed="rId2"/>
          <a:stretch>
            <a:fillRect/>
          </a:stretch>
        </p:blipFill>
        <p:spPr>
          <a:xfrm>
            <a:off x="6253480" y="1811655"/>
            <a:ext cx="5172710" cy="4676140"/>
          </a:xfrm>
          <a:prstGeom prst="rect">
            <a:avLst/>
          </a:prstGeom>
        </p:spPr>
      </p:pic>
      <p:pic>
        <p:nvPicPr>
          <p:cNvPr id="2" name="图片 1"/>
          <p:cNvPicPr>
            <a:picLocks noChangeAspect="1"/>
          </p:cNvPicPr>
          <p:nvPr/>
        </p:nvPicPr>
        <p:blipFill>
          <a:blip r:embed="rId3"/>
          <a:stretch>
            <a:fillRect/>
          </a:stretch>
        </p:blipFill>
        <p:spPr>
          <a:xfrm>
            <a:off x="609600" y="1499235"/>
            <a:ext cx="5048885" cy="4988560"/>
          </a:xfrm>
          <a:prstGeom prst="rect">
            <a:avLst/>
          </a:prstGeom>
        </p:spPr>
      </p:pic>
      <p:pic>
        <p:nvPicPr>
          <p:cNvPr id="5" name="Picture 4">
            <a:extLst>
              <a:ext uri="{FF2B5EF4-FFF2-40B4-BE49-F238E27FC236}">
                <a16:creationId xmlns:a16="http://schemas.microsoft.com/office/drawing/2014/main" id="{3EB8F8B5-4AF1-45A8-AE29-4D1CE06B4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4625" y="0"/>
            <a:ext cx="1857375" cy="18195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drape"/>
      </p:transition>
    </mc:Choice>
    <mc:Fallback xmlns="">
      <p:transition spd="slow" advClick="0" advTm="400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1529</Words>
  <Application>Microsoft Office PowerPoint</Application>
  <PresentationFormat>Widescreen</PresentationFormat>
  <Paragraphs>45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等线</vt:lpstr>
      <vt:lpstr>等线 Light</vt:lpstr>
      <vt:lpstr>Meiryo UI</vt:lpstr>
      <vt:lpstr>Arial</vt:lpstr>
      <vt:lpstr>Calibri</vt:lpstr>
      <vt:lpstr>Segoe UI</vt:lpstr>
      <vt:lpstr>Office 主题​​</vt:lpstr>
      <vt:lpstr>PowerPoint Presentation</vt:lpstr>
      <vt:lpstr>PowerPoint Presentation</vt:lpstr>
      <vt:lpstr>PowerPoint Presentation</vt:lpstr>
      <vt:lpstr>PowerPoint Presentation</vt:lpstr>
      <vt:lpstr>How to select a good solar light product ? </vt:lpstr>
      <vt:lpstr>Advantages of ATLAS SERIES</vt:lpstr>
      <vt:lpstr>3 lighting mode to choose as below:  M1:  30% brightness +PIR till dawn M2:  5 hrs 100%  brightness + 5 hrs PIR with 25% dim light + 70% brightness till dawn M3:  70% brightness till dawn</vt:lpstr>
      <vt:lpstr>140°lighting angel.    When in M1 mode,when people pass full brightness for 30S. When no people,in dim brightness.</vt:lpstr>
      <vt:lpstr> What materials we use for main parts? 1. LED is Osram chip from Germany which is 160lm/w. 2. Solar panel is imported   from Taiwan, transfer rate is over 18.5%. 3. Battery is grand A 18650 power Lithium  battery, 1500 cycles/ 8-10 years life time, </vt:lpstr>
      <vt:lpstr>How to prolong lighting time in Rainy/cloudy days?</vt:lpstr>
      <vt:lpstr>Your're professional, as you know battery is the most important part for solar lights,it's like the heart for human beings. But the killer for battery is high temperature especially in your country.                            Below is 5 step we do to protect the battery from high temperature damage:</vt:lpstr>
      <vt:lpstr>PowerPoint Presentation</vt:lpstr>
      <vt:lpstr>         Project case 100W SSL-310 for Vietname project.</vt:lpstr>
      <vt:lpstr>Project in Nigeria 100W SSL-310 </vt:lpstr>
      <vt:lpstr>60W SSL-36 in Nigeria project</vt:lpstr>
      <vt:lpstr>40W SSL-34 in Dubai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tamzztino s</cp:lastModifiedBy>
  <cp:revision>708</cp:revision>
  <dcterms:created xsi:type="dcterms:W3CDTF">2017-03-18T02:52:00Z</dcterms:created>
  <dcterms:modified xsi:type="dcterms:W3CDTF">2019-09-09T09:59:36Z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