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0" r:id="rId2"/>
  </p:sldMasterIdLst>
  <p:notesMasterIdLst>
    <p:notesMasterId r:id="rId26"/>
  </p:notesMasterIdLst>
  <p:sldIdLst>
    <p:sldId id="257" r:id="rId3"/>
    <p:sldId id="270" r:id="rId4"/>
    <p:sldId id="258" r:id="rId5"/>
    <p:sldId id="259" r:id="rId6"/>
    <p:sldId id="271" r:id="rId7"/>
    <p:sldId id="272" r:id="rId8"/>
    <p:sldId id="273" r:id="rId9"/>
    <p:sldId id="274" r:id="rId10"/>
    <p:sldId id="275" r:id="rId11"/>
    <p:sldId id="279" r:id="rId12"/>
    <p:sldId id="276" r:id="rId13"/>
    <p:sldId id="261" r:id="rId14"/>
    <p:sldId id="260" r:id="rId15"/>
    <p:sldId id="262" r:id="rId16"/>
    <p:sldId id="263" r:id="rId17"/>
    <p:sldId id="264" r:id="rId18"/>
    <p:sldId id="265" r:id="rId19"/>
    <p:sldId id="267" r:id="rId20"/>
    <p:sldId id="268" r:id="rId21"/>
    <p:sldId id="278" r:id="rId22"/>
    <p:sldId id="277" r:id="rId23"/>
    <p:sldId id="269" r:id="rId24"/>
    <p:sldId id="280" r:id="rId25"/>
  </p:sldIdLst>
  <p:sldSz cx="18288000" cy="10287000"/>
  <p:notesSz cx="7315200" cy="9601200"/>
  <p:embeddedFontLst>
    <p:embeddedFont>
      <p:font typeface="Calibri" panose="020F0502020204030204" pitchFamily="34" charset="0"/>
      <p:regular r:id="rId27"/>
      <p:bold r:id="rId28"/>
      <p:italic r:id="rId29"/>
      <p:boldItalic r:id="rId30"/>
    </p:embeddedFont>
    <p:embeddedFont>
      <p:font typeface="Manrope" panose="020B0604020202020204" charset="0"/>
      <p:regular r:id="rId31"/>
      <p:bold r:id="rId3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2880">
          <p15:clr>
            <a:srgbClr val="000000"/>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3" roundtripDataSignature="AMtx7mjQ5G0sZhbrDJ1cKV8Co173B+mK4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1B04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77966" autoAdjust="0"/>
  </p:normalViewPr>
  <p:slideViewPr>
    <p:cSldViewPr snapToGrid="0">
      <p:cViewPr varScale="1">
        <p:scale>
          <a:sx n="74" d="100"/>
          <a:sy n="74" d="100"/>
        </p:scale>
        <p:origin x="534" y="8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customschemas.google.com/relationships/presentationmetadata" Target="meta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6.fntdata"/><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2.fntdata"/><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5.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31A8BB1-6FCC-4D18-A0DA-5F619CDDF0D6}"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lang="en-US"/>
        </a:p>
      </dgm:t>
    </dgm:pt>
    <dgm:pt modelId="{21D93305-AC2D-49B1-906C-0373469592BA}">
      <dgm:prSet/>
      <dgm:spPr/>
      <dgm:t>
        <a:bodyPr/>
        <a:lstStyle/>
        <a:p>
          <a:r>
            <a:rPr lang="en-US" b="1" dirty="0"/>
            <a:t>Mentor-Mentee Pairings:</a:t>
          </a:r>
          <a:endParaRPr lang="en-US" dirty="0"/>
        </a:p>
      </dgm:t>
    </dgm:pt>
    <dgm:pt modelId="{63DBC054-E558-43FF-B1EA-54BE3C918190}" type="parTrans" cxnId="{D5CC2E78-3949-480C-BF5C-7D75558388EA}">
      <dgm:prSet/>
      <dgm:spPr/>
      <dgm:t>
        <a:bodyPr/>
        <a:lstStyle/>
        <a:p>
          <a:endParaRPr lang="en-US"/>
        </a:p>
      </dgm:t>
    </dgm:pt>
    <dgm:pt modelId="{0F5754D9-27C4-42C2-B208-76322F05E52C}" type="sibTrans" cxnId="{D5CC2E78-3949-480C-BF5C-7D75558388EA}">
      <dgm:prSet/>
      <dgm:spPr>
        <a:solidFill>
          <a:srgbClr val="E1B047"/>
        </a:solidFill>
      </dgm:spPr>
      <dgm:t>
        <a:bodyPr/>
        <a:lstStyle/>
        <a:p>
          <a:endParaRPr lang="en-US"/>
        </a:p>
      </dgm:t>
    </dgm:pt>
    <dgm:pt modelId="{E0C4E49E-29B9-475A-9A66-4EEE68B13DD8}">
      <dgm:prSet/>
      <dgm:spPr/>
      <dgm:t>
        <a:bodyPr/>
        <a:lstStyle/>
        <a:p>
          <a:r>
            <a:rPr lang="en-US" dirty="0"/>
            <a:t>Thoughtfully matched pairs based on interests, career goals, and expertise.</a:t>
          </a:r>
        </a:p>
      </dgm:t>
    </dgm:pt>
    <dgm:pt modelId="{069CF410-9B5D-47D3-B875-554A1867A8C5}" type="parTrans" cxnId="{8A43E0C8-9893-46F9-9AF9-DA14F0D32FBA}">
      <dgm:prSet/>
      <dgm:spPr/>
      <dgm:t>
        <a:bodyPr/>
        <a:lstStyle/>
        <a:p>
          <a:endParaRPr lang="en-US"/>
        </a:p>
      </dgm:t>
    </dgm:pt>
    <dgm:pt modelId="{803C8F54-4143-4854-9D17-A1AC379770A8}" type="sibTrans" cxnId="{8A43E0C8-9893-46F9-9AF9-DA14F0D32FBA}">
      <dgm:prSet/>
      <dgm:spPr/>
      <dgm:t>
        <a:bodyPr/>
        <a:lstStyle/>
        <a:p>
          <a:endParaRPr lang="en-US"/>
        </a:p>
      </dgm:t>
    </dgm:pt>
    <dgm:pt modelId="{84D5ADB4-2B34-4F3A-9092-80007A1EFFD6}">
      <dgm:prSet/>
      <dgm:spPr/>
      <dgm:t>
        <a:bodyPr/>
        <a:lstStyle/>
        <a:p>
          <a:r>
            <a:rPr lang="en-US" dirty="0"/>
            <a:t>Fosters significant, beneficial relationships.</a:t>
          </a:r>
        </a:p>
      </dgm:t>
    </dgm:pt>
    <dgm:pt modelId="{7159F607-EDAE-4B10-8FFE-390CB6433720}" type="parTrans" cxnId="{19EDCB4A-E7FB-4BE6-857E-ADD5B339B6AE}">
      <dgm:prSet/>
      <dgm:spPr/>
      <dgm:t>
        <a:bodyPr/>
        <a:lstStyle/>
        <a:p>
          <a:endParaRPr lang="en-US"/>
        </a:p>
      </dgm:t>
    </dgm:pt>
    <dgm:pt modelId="{69A054AA-7339-4E8A-BB44-37E5D2203120}" type="sibTrans" cxnId="{19EDCB4A-E7FB-4BE6-857E-ADD5B339B6AE}">
      <dgm:prSet/>
      <dgm:spPr/>
      <dgm:t>
        <a:bodyPr/>
        <a:lstStyle/>
        <a:p>
          <a:endParaRPr lang="en-US"/>
        </a:p>
      </dgm:t>
    </dgm:pt>
    <dgm:pt modelId="{50C10222-0626-4A8B-900A-E474CD8CD9E0}">
      <dgm:prSet/>
      <dgm:spPr/>
      <dgm:t>
        <a:bodyPr/>
        <a:lstStyle/>
        <a:p>
          <a:r>
            <a:rPr lang="en-US" b="1" dirty="0"/>
            <a:t>Regular Mentorship Meetings:</a:t>
          </a:r>
          <a:endParaRPr lang="en-US" dirty="0"/>
        </a:p>
      </dgm:t>
    </dgm:pt>
    <dgm:pt modelId="{80F3C9DF-966F-4D35-B6C0-2C1E331339A5}" type="parTrans" cxnId="{E0DCE825-31AB-4ABA-BEBA-512D9AF7FE27}">
      <dgm:prSet/>
      <dgm:spPr/>
      <dgm:t>
        <a:bodyPr/>
        <a:lstStyle/>
        <a:p>
          <a:endParaRPr lang="en-US"/>
        </a:p>
      </dgm:t>
    </dgm:pt>
    <dgm:pt modelId="{0002A115-C2BC-4224-B6C7-2A46D3542918}" type="sibTrans" cxnId="{E0DCE825-31AB-4ABA-BEBA-512D9AF7FE27}">
      <dgm:prSet/>
      <dgm:spPr>
        <a:solidFill>
          <a:srgbClr val="E1B047"/>
        </a:solidFill>
      </dgm:spPr>
      <dgm:t>
        <a:bodyPr/>
        <a:lstStyle/>
        <a:p>
          <a:endParaRPr lang="en-US"/>
        </a:p>
      </dgm:t>
    </dgm:pt>
    <dgm:pt modelId="{B7514A38-48A6-4FB7-A9D6-48B06868A008}">
      <dgm:prSet/>
      <dgm:spPr/>
      <dgm:t>
        <a:bodyPr/>
        <a:lstStyle/>
        <a:p>
          <a:r>
            <a:rPr lang="en-US"/>
            <a:t>Regular in-person or virtual meet-ups.</a:t>
          </a:r>
        </a:p>
      </dgm:t>
    </dgm:pt>
    <dgm:pt modelId="{AEADB865-6169-41FA-8E37-D69112D10B3D}" type="parTrans" cxnId="{3A3D333E-EAE8-4DAB-9537-00CCAB9EDDA4}">
      <dgm:prSet/>
      <dgm:spPr/>
      <dgm:t>
        <a:bodyPr/>
        <a:lstStyle/>
        <a:p>
          <a:endParaRPr lang="en-US"/>
        </a:p>
      </dgm:t>
    </dgm:pt>
    <dgm:pt modelId="{44D8BB76-E27F-4190-A792-0DF78BE3A33B}" type="sibTrans" cxnId="{3A3D333E-EAE8-4DAB-9537-00CCAB9EDDA4}">
      <dgm:prSet/>
      <dgm:spPr/>
      <dgm:t>
        <a:bodyPr/>
        <a:lstStyle/>
        <a:p>
          <a:endParaRPr lang="en-US"/>
        </a:p>
      </dgm:t>
    </dgm:pt>
    <dgm:pt modelId="{C0524542-3F1C-43B8-8AF9-C153FBEC3B2D}">
      <dgm:prSet/>
      <dgm:spPr/>
      <dgm:t>
        <a:bodyPr/>
        <a:lstStyle/>
        <a:p>
          <a:r>
            <a:rPr lang="en-US" dirty="0"/>
            <a:t>Discuss career objectives, hurdles, and growth opportunities.</a:t>
          </a:r>
        </a:p>
      </dgm:t>
    </dgm:pt>
    <dgm:pt modelId="{95F2A267-63E4-47D0-BFC9-949A00F2FE4D}" type="parTrans" cxnId="{C4F603C7-778F-4DF2-893B-963111D8F91A}">
      <dgm:prSet/>
      <dgm:spPr/>
      <dgm:t>
        <a:bodyPr/>
        <a:lstStyle/>
        <a:p>
          <a:endParaRPr lang="en-US"/>
        </a:p>
      </dgm:t>
    </dgm:pt>
    <dgm:pt modelId="{253972A4-262F-4E01-9980-5447E9AB6357}" type="sibTrans" cxnId="{C4F603C7-778F-4DF2-893B-963111D8F91A}">
      <dgm:prSet/>
      <dgm:spPr/>
      <dgm:t>
        <a:bodyPr/>
        <a:lstStyle/>
        <a:p>
          <a:endParaRPr lang="en-US"/>
        </a:p>
      </dgm:t>
    </dgm:pt>
    <dgm:pt modelId="{17758F73-4CC5-4A47-915B-A2D339F925EF}">
      <dgm:prSet/>
      <dgm:spPr/>
      <dgm:t>
        <a:bodyPr/>
        <a:lstStyle/>
        <a:p>
          <a:r>
            <a:rPr lang="en-US" b="1" dirty="0"/>
            <a:t>Workshops &amp; Webinars:</a:t>
          </a:r>
          <a:endParaRPr lang="en-US" dirty="0"/>
        </a:p>
      </dgm:t>
    </dgm:pt>
    <dgm:pt modelId="{E51B50AB-D30B-46AD-8546-485546D20BEF}" type="parTrans" cxnId="{DD697F49-966E-47DB-AA2A-46CBE9E3C050}">
      <dgm:prSet/>
      <dgm:spPr/>
      <dgm:t>
        <a:bodyPr/>
        <a:lstStyle/>
        <a:p>
          <a:endParaRPr lang="en-US"/>
        </a:p>
      </dgm:t>
    </dgm:pt>
    <dgm:pt modelId="{5D4AB04D-09F3-469F-B74B-90FA625DF5CC}" type="sibTrans" cxnId="{DD697F49-966E-47DB-AA2A-46CBE9E3C050}">
      <dgm:prSet/>
      <dgm:spPr>
        <a:solidFill>
          <a:srgbClr val="E1B047"/>
        </a:solidFill>
      </dgm:spPr>
      <dgm:t>
        <a:bodyPr/>
        <a:lstStyle/>
        <a:p>
          <a:endParaRPr lang="en-US"/>
        </a:p>
      </dgm:t>
    </dgm:pt>
    <dgm:pt modelId="{428F2D9A-1786-47CC-9495-7D874DE352E8}">
      <dgm:prSet/>
      <dgm:spPr/>
      <dgm:t>
        <a:bodyPr/>
        <a:lstStyle/>
        <a:p>
          <a:r>
            <a:rPr lang="en-US" dirty="0"/>
            <a:t>Interactive sessions led by industry leaders.</a:t>
          </a:r>
        </a:p>
      </dgm:t>
    </dgm:pt>
    <dgm:pt modelId="{594F9BC2-E28C-4D15-AF5B-4F34AE47DCCA}" type="parTrans" cxnId="{6353FB9D-35A9-4720-A8FE-AA1A7D72F49B}">
      <dgm:prSet/>
      <dgm:spPr/>
      <dgm:t>
        <a:bodyPr/>
        <a:lstStyle/>
        <a:p>
          <a:endParaRPr lang="en-US"/>
        </a:p>
      </dgm:t>
    </dgm:pt>
    <dgm:pt modelId="{732E5C3A-0014-4BA2-8820-1ADA2A152B51}" type="sibTrans" cxnId="{6353FB9D-35A9-4720-A8FE-AA1A7D72F49B}">
      <dgm:prSet/>
      <dgm:spPr/>
      <dgm:t>
        <a:bodyPr/>
        <a:lstStyle/>
        <a:p>
          <a:endParaRPr lang="en-US"/>
        </a:p>
      </dgm:t>
    </dgm:pt>
    <dgm:pt modelId="{6DBA5280-4B6E-4545-9AC0-75AAB2B465D0}">
      <dgm:prSet/>
      <dgm:spPr/>
      <dgm:t>
        <a:bodyPr/>
        <a:lstStyle/>
        <a:p>
          <a:r>
            <a:rPr lang="en-US" dirty="0"/>
            <a:t>Topics span from ethics to corporate governance in compliance and risk management.</a:t>
          </a:r>
        </a:p>
      </dgm:t>
    </dgm:pt>
    <dgm:pt modelId="{152DAE5E-6FA5-4A15-AA9C-EA2CB8D73B77}" type="parTrans" cxnId="{80C8A8EC-17EA-459E-8166-C782B93B76AF}">
      <dgm:prSet/>
      <dgm:spPr/>
      <dgm:t>
        <a:bodyPr/>
        <a:lstStyle/>
        <a:p>
          <a:endParaRPr lang="en-US"/>
        </a:p>
      </dgm:t>
    </dgm:pt>
    <dgm:pt modelId="{C5B83774-8FB8-4608-AA5E-06230F781596}" type="sibTrans" cxnId="{80C8A8EC-17EA-459E-8166-C782B93B76AF}">
      <dgm:prSet/>
      <dgm:spPr/>
      <dgm:t>
        <a:bodyPr/>
        <a:lstStyle/>
        <a:p>
          <a:endParaRPr lang="en-US"/>
        </a:p>
      </dgm:t>
    </dgm:pt>
    <dgm:pt modelId="{C54CD69F-9E8C-4069-A304-EBB13D2203FD}">
      <dgm:prSet/>
      <dgm:spPr/>
      <dgm:t>
        <a:bodyPr/>
        <a:lstStyle/>
        <a:p>
          <a:r>
            <a:rPr lang="en-US" b="1"/>
            <a:t>Networking &amp; Conference Events:</a:t>
          </a:r>
          <a:endParaRPr lang="en-US"/>
        </a:p>
      </dgm:t>
    </dgm:pt>
    <dgm:pt modelId="{B4F399D4-C351-481B-B775-992ADD8E5E58}" type="parTrans" cxnId="{12D54671-BA0D-4F18-9DC5-A56A5B985E0A}">
      <dgm:prSet/>
      <dgm:spPr/>
      <dgm:t>
        <a:bodyPr/>
        <a:lstStyle/>
        <a:p>
          <a:endParaRPr lang="en-US"/>
        </a:p>
      </dgm:t>
    </dgm:pt>
    <dgm:pt modelId="{60FD04CE-D504-4337-9790-5A614BABBE94}" type="sibTrans" cxnId="{12D54671-BA0D-4F18-9DC5-A56A5B985E0A}">
      <dgm:prSet/>
      <dgm:spPr>
        <a:solidFill>
          <a:srgbClr val="E1B047"/>
        </a:solidFill>
      </dgm:spPr>
      <dgm:t>
        <a:bodyPr/>
        <a:lstStyle/>
        <a:p>
          <a:endParaRPr lang="en-US"/>
        </a:p>
      </dgm:t>
    </dgm:pt>
    <dgm:pt modelId="{B5518CA0-A889-4E27-9B65-E39639D2765C}">
      <dgm:prSet/>
      <dgm:spPr/>
      <dgm:t>
        <a:bodyPr/>
        <a:lstStyle/>
        <a:p>
          <a:r>
            <a:rPr lang="en-US" dirty="0"/>
            <a:t>Connect with professionals across various sectors.</a:t>
          </a:r>
        </a:p>
      </dgm:t>
    </dgm:pt>
    <dgm:pt modelId="{D3D192C8-C1E8-4F8A-A40D-9034ECCE7B61}" type="parTrans" cxnId="{47B9A16E-78EF-42CF-9D5F-E04089986A87}">
      <dgm:prSet/>
      <dgm:spPr/>
      <dgm:t>
        <a:bodyPr/>
        <a:lstStyle/>
        <a:p>
          <a:endParaRPr lang="en-US"/>
        </a:p>
      </dgm:t>
    </dgm:pt>
    <dgm:pt modelId="{FB7937E8-0B0C-466C-B54B-8F9CAD4BDF79}" type="sibTrans" cxnId="{47B9A16E-78EF-42CF-9D5F-E04089986A87}">
      <dgm:prSet/>
      <dgm:spPr/>
      <dgm:t>
        <a:bodyPr/>
        <a:lstStyle/>
        <a:p>
          <a:endParaRPr lang="en-US"/>
        </a:p>
      </dgm:t>
    </dgm:pt>
    <dgm:pt modelId="{2326AEB0-D3C6-440B-A84F-7A9BC87FA50C}">
      <dgm:prSet/>
      <dgm:spPr/>
      <dgm:t>
        <a:bodyPr/>
        <a:lstStyle/>
        <a:p>
          <a:r>
            <a:rPr lang="en-US" dirty="0"/>
            <a:t>Gain insights and broaden your network.</a:t>
          </a:r>
        </a:p>
      </dgm:t>
    </dgm:pt>
    <dgm:pt modelId="{BBE281C4-CEB2-435B-A8CF-79B138B992E9}" type="parTrans" cxnId="{5561E6C7-589F-4890-9DDC-171C9B822178}">
      <dgm:prSet/>
      <dgm:spPr/>
      <dgm:t>
        <a:bodyPr/>
        <a:lstStyle/>
        <a:p>
          <a:endParaRPr lang="en-US"/>
        </a:p>
      </dgm:t>
    </dgm:pt>
    <dgm:pt modelId="{30327B33-1DFD-4A72-B086-C88A2033F8C5}" type="sibTrans" cxnId="{5561E6C7-589F-4890-9DDC-171C9B822178}">
      <dgm:prSet/>
      <dgm:spPr/>
      <dgm:t>
        <a:bodyPr/>
        <a:lstStyle/>
        <a:p>
          <a:endParaRPr lang="en-US"/>
        </a:p>
      </dgm:t>
    </dgm:pt>
    <dgm:pt modelId="{C9FBBB76-7EE1-4669-8DFD-61C6B44A7EAE}">
      <dgm:prSet/>
      <dgm:spPr/>
      <dgm:t>
        <a:bodyPr/>
        <a:lstStyle/>
        <a:p>
          <a:r>
            <a:rPr lang="en-US"/>
            <a:t>Bonus: Complimentary passes to our annual summit &amp; awards event for mentees!</a:t>
          </a:r>
        </a:p>
      </dgm:t>
    </dgm:pt>
    <dgm:pt modelId="{CD61038B-687F-405E-A0AB-55E8B43C01BD}" type="parTrans" cxnId="{C65E418E-576C-4651-8BEA-6612946F9D77}">
      <dgm:prSet/>
      <dgm:spPr/>
      <dgm:t>
        <a:bodyPr/>
        <a:lstStyle/>
        <a:p>
          <a:endParaRPr lang="en-US"/>
        </a:p>
      </dgm:t>
    </dgm:pt>
    <dgm:pt modelId="{DB44911D-98BD-4C0A-82C1-5E0D9EB0270A}" type="sibTrans" cxnId="{C65E418E-576C-4651-8BEA-6612946F9D77}">
      <dgm:prSet/>
      <dgm:spPr/>
      <dgm:t>
        <a:bodyPr/>
        <a:lstStyle/>
        <a:p>
          <a:endParaRPr lang="en-US"/>
        </a:p>
      </dgm:t>
    </dgm:pt>
    <dgm:pt modelId="{0729821C-FEB5-4A11-BB34-F0542344809F}">
      <dgm:prSet/>
      <dgm:spPr/>
      <dgm:t>
        <a:bodyPr/>
        <a:lstStyle/>
        <a:p>
          <a:r>
            <a:rPr lang="en-US" b="1" dirty="0"/>
            <a:t>Professional Resources:</a:t>
          </a:r>
          <a:endParaRPr lang="en-US" dirty="0"/>
        </a:p>
      </dgm:t>
    </dgm:pt>
    <dgm:pt modelId="{9F7EE207-B985-4568-A1E6-A423731A80E1}" type="parTrans" cxnId="{F7B77C72-85BA-4F11-A348-1BDF1F021A4C}">
      <dgm:prSet/>
      <dgm:spPr/>
      <dgm:t>
        <a:bodyPr/>
        <a:lstStyle/>
        <a:p>
          <a:endParaRPr lang="en-US"/>
        </a:p>
      </dgm:t>
    </dgm:pt>
    <dgm:pt modelId="{504C4A4F-52F8-4895-82AB-348820A3545D}" type="sibTrans" cxnId="{F7B77C72-85BA-4F11-A348-1BDF1F021A4C}">
      <dgm:prSet/>
      <dgm:spPr>
        <a:solidFill>
          <a:srgbClr val="E1B047"/>
        </a:solidFill>
        <a:ln>
          <a:solidFill>
            <a:srgbClr val="E1B047"/>
          </a:solidFill>
        </a:ln>
      </dgm:spPr>
      <dgm:t>
        <a:bodyPr/>
        <a:lstStyle/>
        <a:p>
          <a:endParaRPr lang="en-US"/>
        </a:p>
      </dgm:t>
    </dgm:pt>
    <dgm:pt modelId="{2D4205EF-9020-4EA9-AE3B-94D6B00CE348}">
      <dgm:prSet/>
      <dgm:spPr/>
      <dgm:t>
        <a:bodyPr/>
        <a:lstStyle/>
        <a:p>
          <a:r>
            <a:rPr lang="en-US"/>
            <a:t>Exclusive access to curated industry resources.</a:t>
          </a:r>
        </a:p>
      </dgm:t>
    </dgm:pt>
    <dgm:pt modelId="{45B39EA4-719C-4B9E-9E6E-35C05D51A2F9}" type="parTrans" cxnId="{EF36BD96-F1C6-4B5A-8F0E-D449C60B9228}">
      <dgm:prSet/>
      <dgm:spPr/>
      <dgm:t>
        <a:bodyPr/>
        <a:lstStyle/>
        <a:p>
          <a:endParaRPr lang="en-US"/>
        </a:p>
      </dgm:t>
    </dgm:pt>
    <dgm:pt modelId="{DB92490B-E4C7-41C6-8D84-0F2A6B9B141A}" type="sibTrans" cxnId="{EF36BD96-F1C6-4B5A-8F0E-D449C60B9228}">
      <dgm:prSet/>
      <dgm:spPr/>
      <dgm:t>
        <a:bodyPr/>
        <a:lstStyle/>
        <a:p>
          <a:endParaRPr lang="en-US"/>
        </a:p>
      </dgm:t>
    </dgm:pt>
    <dgm:pt modelId="{4F931F3A-12AC-4673-B6A4-A54565016A18}">
      <dgm:prSet/>
      <dgm:spPr/>
      <dgm:t>
        <a:bodyPr/>
        <a:lstStyle/>
        <a:p>
          <a:r>
            <a:rPr lang="en-US" dirty="0"/>
            <a:t>Articles, webinars, and online learning tools to support your journey.</a:t>
          </a:r>
        </a:p>
      </dgm:t>
    </dgm:pt>
    <dgm:pt modelId="{11BB7089-9635-4098-970B-E11504FDF67B}" type="parTrans" cxnId="{13B4508D-0E18-4C67-B69D-54E573A87235}">
      <dgm:prSet/>
      <dgm:spPr/>
      <dgm:t>
        <a:bodyPr/>
        <a:lstStyle/>
        <a:p>
          <a:endParaRPr lang="en-US"/>
        </a:p>
      </dgm:t>
    </dgm:pt>
    <dgm:pt modelId="{0161F7A6-D60F-43B8-8D96-80DC2204A7DF}" type="sibTrans" cxnId="{13B4508D-0E18-4C67-B69D-54E573A87235}">
      <dgm:prSet/>
      <dgm:spPr/>
      <dgm:t>
        <a:bodyPr/>
        <a:lstStyle/>
        <a:p>
          <a:endParaRPr lang="en-US"/>
        </a:p>
      </dgm:t>
    </dgm:pt>
    <dgm:pt modelId="{DFAB5AD0-5751-4BDF-8316-B970A75960AF}">
      <dgm:prSet/>
      <dgm:spPr/>
      <dgm:t>
        <a:bodyPr/>
        <a:lstStyle/>
        <a:p>
          <a:r>
            <a:rPr lang="en-US" b="1"/>
            <a:t>Evaluation &amp; Feedback:</a:t>
          </a:r>
          <a:endParaRPr lang="en-US"/>
        </a:p>
      </dgm:t>
    </dgm:pt>
    <dgm:pt modelId="{A3529F7D-3F3C-400B-8699-1C99C058B661}" type="parTrans" cxnId="{D23DC0F8-CE75-45E9-91B0-994E471C028E}">
      <dgm:prSet/>
      <dgm:spPr/>
      <dgm:t>
        <a:bodyPr/>
        <a:lstStyle/>
        <a:p>
          <a:endParaRPr lang="en-US"/>
        </a:p>
      </dgm:t>
    </dgm:pt>
    <dgm:pt modelId="{66ABF4CC-2317-4C5E-BEB7-4FFE546482CE}" type="sibTrans" cxnId="{D23DC0F8-CE75-45E9-91B0-994E471C028E}">
      <dgm:prSet/>
      <dgm:spPr>
        <a:solidFill>
          <a:srgbClr val="E1B047"/>
        </a:solidFill>
      </dgm:spPr>
      <dgm:t>
        <a:bodyPr/>
        <a:lstStyle/>
        <a:p>
          <a:endParaRPr lang="en-US"/>
        </a:p>
      </dgm:t>
    </dgm:pt>
    <dgm:pt modelId="{ADB236EE-59DA-46F8-ADD5-D0ED8973A566}">
      <dgm:prSet/>
      <dgm:spPr/>
      <dgm:t>
        <a:bodyPr/>
        <a:lstStyle/>
        <a:p>
          <a:r>
            <a:rPr lang="en-US" dirty="0"/>
            <a:t>Ongoing assessment of the program's impact.</a:t>
          </a:r>
        </a:p>
      </dgm:t>
    </dgm:pt>
    <dgm:pt modelId="{1EBA37CB-D571-4062-BE0C-36C9F4E8A8D8}" type="parTrans" cxnId="{4C6D80F2-DF5A-4A4F-B76A-D97A516E73E6}">
      <dgm:prSet/>
      <dgm:spPr/>
      <dgm:t>
        <a:bodyPr/>
        <a:lstStyle/>
        <a:p>
          <a:endParaRPr lang="en-US"/>
        </a:p>
      </dgm:t>
    </dgm:pt>
    <dgm:pt modelId="{F293AA49-60B6-46BC-8FBB-D466064B965D}" type="sibTrans" cxnId="{4C6D80F2-DF5A-4A4F-B76A-D97A516E73E6}">
      <dgm:prSet/>
      <dgm:spPr/>
      <dgm:t>
        <a:bodyPr/>
        <a:lstStyle/>
        <a:p>
          <a:endParaRPr lang="en-US"/>
        </a:p>
      </dgm:t>
    </dgm:pt>
    <dgm:pt modelId="{EB99C2BC-F8A8-4078-A835-F3414370310A}">
      <dgm:prSet/>
      <dgm:spPr/>
      <dgm:t>
        <a:bodyPr/>
        <a:lstStyle/>
        <a:p>
          <a:r>
            <a:rPr lang="en-US" dirty="0"/>
            <a:t>Regular check-ins and surveys to ensure we're meeting needs and adapting effectively.</a:t>
          </a:r>
        </a:p>
      </dgm:t>
    </dgm:pt>
    <dgm:pt modelId="{89692222-AD61-4995-9F65-A281906D8453}" type="parTrans" cxnId="{C257C5FF-B91E-4A21-9969-124329E81D88}">
      <dgm:prSet/>
      <dgm:spPr/>
      <dgm:t>
        <a:bodyPr/>
        <a:lstStyle/>
        <a:p>
          <a:endParaRPr lang="en-US"/>
        </a:p>
      </dgm:t>
    </dgm:pt>
    <dgm:pt modelId="{3999AB24-C155-4CFD-981E-F0185D9794ED}" type="sibTrans" cxnId="{C257C5FF-B91E-4A21-9969-124329E81D88}">
      <dgm:prSet/>
      <dgm:spPr/>
      <dgm:t>
        <a:bodyPr/>
        <a:lstStyle/>
        <a:p>
          <a:endParaRPr lang="en-US"/>
        </a:p>
      </dgm:t>
    </dgm:pt>
    <dgm:pt modelId="{7390A616-6355-4F66-BD37-91DC07AA7BB3}" type="pres">
      <dgm:prSet presAssocID="{631A8BB1-6FCC-4D18-A0DA-5F619CDDF0D6}" presName="cycle" presStyleCnt="0">
        <dgm:presLayoutVars>
          <dgm:dir/>
          <dgm:resizeHandles val="exact"/>
        </dgm:presLayoutVars>
      </dgm:prSet>
      <dgm:spPr/>
    </dgm:pt>
    <dgm:pt modelId="{32C616D5-A561-473B-80F4-4BB715A7272C}" type="pres">
      <dgm:prSet presAssocID="{21D93305-AC2D-49B1-906C-0373469592BA}" presName="dummy" presStyleCnt="0"/>
      <dgm:spPr/>
    </dgm:pt>
    <dgm:pt modelId="{163B97DE-6685-464F-9495-6DB2707AA6C5}" type="pres">
      <dgm:prSet presAssocID="{21D93305-AC2D-49B1-906C-0373469592BA}" presName="node" presStyleLbl="revTx" presStyleIdx="0" presStyleCnt="6">
        <dgm:presLayoutVars>
          <dgm:bulletEnabled val="1"/>
        </dgm:presLayoutVars>
      </dgm:prSet>
      <dgm:spPr/>
    </dgm:pt>
    <dgm:pt modelId="{664D08ED-C9C4-482F-BE5D-BE4A64EA79B5}" type="pres">
      <dgm:prSet presAssocID="{0F5754D9-27C4-42C2-B208-76322F05E52C}" presName="sibTrans" presStyleLbl="node1" presStyleIdx="0" presStyleCnt="6"/>
      <dgm:spPr/>
    </dgm:pt>
    <dgm:pt modelId="{F15485EC-4806-440A-8361-67EB9CE725A4}" type="pres">
      <dgm:prSet presAssocID="{50C10222-0626-4A8B-900A-E474CD8CD9E0}" presName="dummy" presStyleCnt="0"/>
      <dgm:spPr/>
    </dgm:pt>
    <dgm:pt modelId="{382FAD41-2480-46D4-A847-F85999788E85}" type="pres">
      <dgm:prSet presAssocID="{50C10222-0626-4A8B-900A-E474CD8CD9E0}" presName="node" presStyleLbl="revTx" presStyleIdx="1" presStyleCnt="6">
        <dgm:presLayoutVars>
          <dgm:bulletEnabled val="1"/>
        </dgm:presLayoutVars>
      </dgm:prSet>
      <dgm:spPr/>
    </dgm:pt>
    <dgm:pt modelId="{69C90A33-1180-4CF3-A5B6-7E453D6E6288}" type="pres">
      <dgm:prSet presAssocID="{0002A115-C2BC-4224-B6C7-2A46D3542918}" presName="sibTrans" presStyleLbl="node1" presStyleIdx="1" presStyleCnt="6"/>
      <dgm:spPr/>
    </dgm:pt>
    <dgm:pt modelId="{E13EC0E8-7283-4DC9-92FB-CBA604B17D4A}" type="pres">
      <dgm:prSet presAssocID="{17758F73-4CC5-4A47-915B-A2D339F925EF}" presName="dummy" presStyleCnt="0"/>
      <dgm:spPr/>
    </dgm:pt>
    <dgm:pt modelId="{C7337E17-87D7-494E-91CF-627B70606F1C}" type="pres">
      <dgm:prSet presAssocID="{17758F73-4CC5-4A47-915B-A2D339F925EF}" presName="node" presStyleLbl="revTx" presStyleIdx="2" presStyleCnt="6">
        <dgm:presLayoutVars>
          <dgm:bulletEnabled val="1"/>
        </dgm:presLayoutVars>
      </dgm:prSet>
      <dgm:spPr/>
    </dgm:pt>
    <dgm:pt modelId="{0C169DD1-E3CB-4393-9094-87D1556AB5FB}" type="pres">
      <dgm:prSet presAssocID="{5D4AB04D-09F3-469F-B74B-90FA625DF5CC}" presName="sibTrans" presStyleLbl="node1" presStyleIdx="2" presStyleCnt="6"/>
      <dgm:spPr/>
    </dgm:pt>
    <dgm:pt modelId="{3C46D6D6-D781-4338-8B1E-BAF20691BD06}" type="pres">
      <dgm:prSet presAssocID="{C54CD69F-9E8C-4069-A304-EBB13D2203FD}" presName="dummy" presStyleCnt="0"/>
      <dgm:spPr/>
    </dgm:pt>
    <dgm:pt modelId="{E7D0BE89-FA28-4234-8744-2853A979B75E}" type="pres">
      <dgm:prSet presAssocID="{C54CD69F-9E8C-4069-A304-EBB13D2203FD}" presName="node" presStyleLbl="revTx" presStyleIdx="3" presStyleCnt="6">
        <dgm:presLayoutVars>
          <dgm:bulletEnabled val="1"/>
        </dgm:presLayoutVars>
      </dgm:prSet>
      <dgm:spPr/>
    </dgm:pt>
    <dgm:pt modelId="{8E06CA4C-E3CF-4F8C-B5A5-67CB69BA2C7A}" type="pres">
      <dgm:prSet presAssocID="{60FD04CE-D504-4337-9790-5A614BABBE94}" presName="sibTrans" presStyleLbl="node1" presStyleIdx="3" presStyleCnt="6"/>
      <dgm:spPr/>
    </dgm:pt>
    <dgm:pt modelId="{850C2CB7-21DD-468E-B6BF-32783661ED88}" type="pres">
      <dgm:prSet presAssocID="{0729821C-FEB5-4A11-BB34-F0542344809F}" presName="dummy" presStyleCnt="0"/>
      <dgm:spPr/>
    </dgm:pt>
    <dgm:pt modelId="{D6B0B50A-7140-4A16-AB2E-8F88E66DAE5D}" type="pres">
      <dgm:prSet presAssocID="{0729821C-FEB5-4A11-BB34-F0542344809F}" presName="node" presStyleLbl="revTx" presStyleIdx="4" presStyleCnt="6">
        <dgm:presLayoutVars>
          <dgm:bulletEnabled val="1"/>
        </dgm:presLayoutVars>
      </dgm:prSet>
      <dgm:spPr/>
    </dgm:pt>
    <dgm:pt modelId="{C8C74B80-F412-47B1-893C-BFD086AA1073}" type="pres">
      <dgm:prSet presAssocID="{504C4A4F-52F8-4895-82AB-348820A3545D}" presName="sibTrans" presStyleLbl="node1" presStyleIdx="4" presStyleCnt="6"/>
      <dgm:spPr/>
    </dgm:pt>
    <dgm:pt modelId="{C96FBEBE-9BCB-43BE-88D2-4A95CDC60983}" type="pres">
      <dgm:prSet presAssocID="{DFAB5AD0-5751-4BDF-8316-B970A75960AF}" presName="dummy" presStyleCnt="0"/>
      <dgm:spPr/>
    </dgm:pt>
    <dgm:pt modelId="{4B770C6C-9EFA-4A72-9CC8-1CE68068F56E}" type="pres">
      <dgm:prSet presAssocID="{DFAB5AD0-5751-4BDF-8316-B970A75960AF}" presName="node" presStyleLbl="revTx" presStyleIdx="5" presStyleCnt="6">
        <dgm:presLayoutVars>
          <dgm:bulletEnabled val="1"/>
        </dgm:presLayoutVars>
      </dgm:prSet>
      <dgm:spPr/>
    </dgm:pt>
    <dgm:pt modelId="{24C9AD1D-DBA9-4DB2-AA5D-9528C648F193}" type="pres">
      <dgm:prSet presAssocID="{66ABF4CC-2317-4C5E-BEB7-4FFE546482CE}" presName="sibTrans" presStyleLbl="node1" presStyleIdx="5" presStyleCnt="6"/>
      <dgm:spPr/>
    </dgm:pt>
  </dgm:ptLst>
  <dgm:cxnLst>
    <dgm:cxn modelId="{A9902704-E340-4325-8D81-E0307305FBF8}" type="presOf" srcId="{504C4A4F-52F8-4895-82AB-348820A3545D}" destId="{C8C74B80-F412-47B1-893C-BFD086AA1073}" srcOrd="0" destOrd="0" presId="urn:microsoft.com/office/officeart/2005/8/layout/cycle1"/>
    <dgm:cxn modelId="{C5E9240A-F9F4-44E7-BF1B-36E35310238D}" type="presOf" srcId="{6DBA5280-4B6E-4545-9AC0-75AAB2B465D0}" destId="{C7337E17-87D7-494E-91CF-627B70606F1C}" srcOrd="0" destOrd="2" presId="urn:microsoft.com/office/officeart/2005/8/layout/cycle1"/>
    <dgm:cxn modelId="{1D6EAC0A-90BF-44B8-AAA4-2749F8835B4E}" type="presOf" srcId="{0F5754D9-27C4-42C2-B208-76322F05E52C}" destId="{664D08ED-C9C4-482F-BE5D-BE4A64EA79B5}" srcOrd="0" destOrd="0" presId="urn:microsoft.com/office/officeart/2005/8/layout/cycle1"/>
    <dgm:cxn modelId="{7DAC1F1C-2377-453B-A1EF-8F15F1C80F63}" type="presOf" srcId="{21D93305-AC2D-49B1-906C-0373469592BA}" destId="{163B97DE-6685-464F-9495-6DB2707AA6C5}" srcOrd="0" destOrd="0" presId="urn:microsoft.com/office/officeart/2005/8/layout/cycle1"/>
    <dgm:cxn modelId="{39AF2324-8424-450A-923C-03BD5AB13C42}" type="presOf" srcId="{EB99C2BC-F8A8-4078-A835-F3414370310A}" destId="{4B770C6C-9EFA-4A72-9CC8-1CE68068F56E}" srcOrd="0" destOrd="2" presId="urn:microsoft.com/office/officeart/2005/8/layout/cycle1"/>
    <dgm:cxn modelId="{D2BF0E25-7DB3-4B98-899D-47337BBC337B}" type="presOf" srcId="{631A8BB1-6FCC-4D18-A0DA-5F619CDDF0D6}" destId="{7390A616-6355-4F66-BD37-91DC07AA7BB3}" srcOrd="0" destOrd="0" presId="urn:microsoft.com/office/officeart/2005/8/layout/cycle1"/>
    <dgm:cxn modelId="{E0DCE825-31AB-4ABA-BEBA-512D9AF7FE27}" srcId="{631A8BB1-6FCC-4D18-A0DA-5F619CDDF0D6}" destId="{50C10222-0626-4A8B-900A-E474CD8CD9E0}" srcOrd="1" destOrd="0" parTransId="{80F3C9DF-966F-4D35-B6C0-2C1E331339A5}" sibTransId="{0002A115-C2BC-4224-B6C7-2A46D3542918}"/>
    <dgm:cxn modelId="{26F3B72D-9D71-418A-B5FD-6980F35CD8E2}" type="presOf" srcId="{B7514A38-48A6-4FB7-A9D6-48B06868A008}" destId="{382FAD41-2480-46D4-A847-F85999788E85}" srcOrd="0" destOrd="1" presId="urn:microsoft.com/office/officeart/2005/8/layout/cycle1"/>
    <dgm:cxn modelId="{8D19CB32-D127-4081-9603-E6519D7B922C}" type="presOf" srcId="{84D5ADB4-2B34-4F3A-9092-80007A1EFFD6}" destId="{163B97DE-6685-464F-9495-6DB2707AA6C5}" srcOrd="0" destOrd="2" presId="urn:microsoft.com/office/officeart/2005/8/layout/cycle1"/>
    <dgm:cxn modelId="{68E2863B-FEA5-4BA4-80D3-D427A94A8C1F}" type="presOf" srcId="{C54CD69F-9E8C-4069-A304-EBB13D2203FD}" destId="{E7D0BE89-FA28-4234-8744-2853A979B75E}" srcOrd="0" destOrd="0" presId="urn:microsoft.com/office/officeart/2005/8/layout/cycle1"/>
    <dgm:cxn modelId="{3A3D333E-EAE8-4DAB-9537-00CCAB9EDDA4}" srcId="{50C10222-0626-4A8B-900A-E474CD8CD9E0}" destId="{B7514A38-48A6-4FB7-A9D6-48B06868A008}" srcOrd="0" destOrd="0" parTransId="{AEADB865-6169-41FA-8E37-D69112D10B3D}" sibTransId="{44D8BB76-E27F-4190-A792-0DF78BE3A33B}"/>
    <dgm:cxn modelId="{9C936943-692D-43B8-BE27-DA26B7B39453}" type="presOf" srcId="{2326AEB0-D3C6-440B-A84F-7A9BC87FA50C}" destId="{E7D0BE89-FA28-4234-8744-2853A979B75E}" srcOrd="0" destOrd="2" presId="urn:microsoft.com/office/officeart/2005/8/layout/cycle1"/>
    <dgm:cxn modelId="{08C55043-217F-435B-B5AF-28BDA0C1541E}" type="presOf" srcId="{66ABF4CC-2317-4C5E-BEB7-4FFE546482CE}" destId="{24C9AD1D-DBA9-4DB2-AA5D-9528C648F193}" srcOrd="0" destOrd="0" presId="urn:microsoft.com/office/officeart/2005/8/layout/cycle1"/>
    <dgm:cxn modelId="{01E96445-5E0D-4595-BAC5-2D87A87D0FA9}" type="presOf" srcId="{428F2D9A-1786-47CC-9495-7D874DE352E8}" destId="{C7337E17-87D7-494E-91CF-627B70606F1C}" srcOrd="0" destOrd="1" presId="urn:microsoft.com/office/officeart/2005/8/layout/cycle1"/>
    <dgm:cxn modelId="{DD697F49-966E-47DB-AA2A-46CBE9E3C050}" srcId="{631A8BB1-6FCC-4D18-A0DA-5F619CDDF0D6}" destId="{17758F73-4CC5-4A47-915B-A2D339F925EF}" srcOrd="2" destOrd="0" parTransId="{E51B50AB-D30B-46AD-8546-485546D20BEF}" sibTransId="{5D4AB04D-09F3-469F-B74B-90FA625DF5CC}"/>
    <dgm:cxn modelId="{19EDCB4A-E7FB-4BE6-857E-ADD5B339B6AE}" srcId="{21D93305-AC2D-49B1-906C-0373469592BA}" destId="{84D5ADB4-2B34-4F3A-9092-80007A1EFFD6}" srcOrd="1" destOrd="0" parTransId="{7159F607-EDAE-4B10-8FFE-390CB6433720}" sibTransId="{69A054AA-7339-4E8A-BB44-37E5D2203120}"/>
    <dgm:cxn modelId="{47B9A16E-78EF-42CF-9D5F-E04089986A87}" srcId="{C54CD69F-9E8C-4069-A304-EBB13D2203FD}" destId="{B5518CA0-A889-4E27-9B65-E39639D2765C}" srcOrd="0" destOrd="0" parTransId="{D3D192C8-C1E8-4F8A-A40D-9034ECCE7B61}" sibTransId="{FB7937E8-0B0C-466C-B54B-8F9CAD4BDF79}"/>
    <dgm:cxn modelId="{9C4C6370-85FE-447E-AF36-E6D19D613199}" type="presOf" srcId="{17758F73-4CC5-4A47-915B-A2D339F925EF}" destId="{C7337E17-87D7-494E-91CF-627B70606F1C}" srcOrd="0" destOrd="0" presId="urn:microsoft.com/office/officeart/2005/8/layout/cycle1"/>
    <dgm:cxn modelId="{12D54671-BA0D-4F18-9DC5-A56A5B985E0A}" srcId="{631A8BB1-6FCC-4D18-A0DA-5F619CDDF0D6}" destId="{C54CD69F-9E8C-4069-A304-EBB13D2203FD}" srcOrd="3" destOrd="0" parTransId="{B4F399D4-C351-481B-B775-992ADD8E5E58}" sibTransId="{60FD04CE-D504-4337-9790-5A614BABBE94}"/>
    <dgm:cxn modelId="{F7B77C72-85BA-4F11-A348-1BDF1F021A4C}" srcId="{631A8BB1-6FCC-4D18-A0DA-5F619CDDF0D6}" destId="{0729821C-FEB5-4A11-BB34-F0542344809F}" srcOrd="4" destOrd="0" parTransId="{9F7EE207-B985-4568-A1E6-A423731A80E1}" sibTransId="{504C4A4F-52F8-4895-82AB-348820A3545D}"/>
    <dgm:cxn modelId="{13D71174-D3D6-4EE0-B3B2-6505424E33E6}" type="presOf" srcId="{0002A115-C2BC-4224-B6C7-2A46D3542918}" destId="{69C90A33-1180-4CF3-A5B6-7E453D6E6288}" srcOrd="0" destOrd="0" presId="urn:microsoft.com/office/officeart/2005/8/layout/cycle1"/>
    <dgm:cxn modelId="{BD327654-B5E1-45F7-B594-43BEF682681F}" type="presOf" srcId="{5D4AB04D-09F3-469F-B74B-90FA625DF5CC}" destId="{0C169DD1-E3CB-4393-9094-87D1556AB5FB}" srcOrd="0" destOrd="0" presId="urn:microsoft.com/office/officeart/2005/8/layout/cycle1"/>
    <dgm:cxn modelId="{C6731758-3C51-4052-9612-F0EC4EDA5CD3}" type="presOf" srcId="{C0524542-3F1C-43B8-8AF9-C153FBEC3B2D}" destId="{382FAD41-2480-46D4-A847-F85999788E85}" srcOrd="0" destOrd="2" presId="urn:microsoft.com/office/officeart/2005/8/layout/cycle1"/>
    <dgm:cxn modelId="{D5CC2E78-3949-480C-BF5C-7D75558388EA}" srcId="{631A8BB1-6FCC-4D18-A0DA-5F619CDDF0D6}" destId="{21D93305-AC2D-49B1-906C-0373469592BA}" srcOrd="0" destOrd="0" parTransId="{63DBC054-E558-43FF-B1EA-54BE3C918190}" sibTransId="{0F5754D9-27C4-42C2-B208-76322F05E52C}"/>
    <dgm:cxn modelId="{13B4508D-0E18-4C67-B69D-54E573A87235}" srcId="{0729821C-FEB5-4A11-BB34-F0542344809F}" destId="{4F931F3A-12AC-4673-B6A4-A54565016A18}" srcOrd="1" destOrd="0" parTransId="{11BB7089-9635-4098-970B-E11504FDF67B}" sibTransId="{0161F7A6-D60F-43B8-8D96-80DC2204A7DF}"/>
    <dgm:cxn modelId="{C65E418E-576C-4651-8BEA-6612946F9D77}" srcId="{C54CD69F-9E8C-4069-A304-EBB13D2203FD}" destId="{C9FBBB76-7EE1-4669-8DFD-61C6B44A7EAE}" srcOrd="2" destOrd="0" parTransId="{CD61038B-687F-405E-A0AB-55E8B43C01BD}" sibTransId="{DB44911D-98BD-4C0A-82C1-5E0D9EB0270A}"/>
    <dgm:cxn modelId="{EF36BD96-F1C6-4B5A-8F0E-D449C60B9228}" srcId="{0729821C-FEB5-4A11-BB34-F0542344809F}" destId="{2D4205EF-9020-4EA9-AE3B-94D6B00CE348}" srcOrd="0" destOrd="0" parTransId="{45B39EA4-719C-4B9E-9E6E-35C05D51A2F9}" sibTransId="{DB92490B-E4C7-41C6-8D84-0F2A6B9B141A}"/>
    <dgm:cxn modelId="{A4893397-5C68-4BC4-AAF8-6F58080B7DA3}" type="presOf" srcId="{2D4205EF-9020-4EA9-AE3B-94D6B00CE348}" destId="{D6B0B50A-7140-4A16-AB2E-8F88E66DAE5D}" srcOrd="0" destOrd="1" presId="urn:microsoft.com/office/officeart/2005/8/layout/cycle1"/>
    <dgm:cxn modelId="{5871AA9B-7270-4852-872D-B5259BC5B7E0}" type="presOf" srcId="{60FD04CE-D504-4337-9790-5A614BABBE94}" destId="{8E06CA4C-E3CF-4F8C-B5A5-67CB69BA2C7A}" srcOrd="0" destOrd="0" presId="urn:microsoft.com/office/officeart/2005/8/layout/cycle1"/>
    <dgm:cxn modelId="{6353FB9D-35A9-4720-A8FE-AA1A7D72F49B}" srcId="{17758F73-4CC5-4A47-915B-A2D339F925EF}" destId="{428F2D9A-1786-47CC-9495-7D874DE352E8}" srcOrd="0" destOrd="0" parTransId="{594F9BC2-E28C-4D15-AF5B-4F34AE47DCCA}" sibTransId="{732E5C3A-0014-4BA2-8820-1ADA2A152B51}"/>
    <dgm:cxn modelId="{2FE000AC-9D77-436A-A680-BBE77F0031DC}" type="presOf" srcId="{C9FBBB76-7EE1-4669-8DFD-61C6B44A7EAE}" destId="{E7D0BE89-FA28-4234-8744-2853A979B75E}" srcOrd="0" destOrd="3" presId="urn:microsoft.com/office/officeart/2005/8/layout/cycle1"/>
    <dgm:cxn modelId="{5572B6BD-E6D8-4961-BDF1-FCDAFBD9EF8B}" type="presOf" srcId="{B5518CA0-A889-4E27-9B65-E39639D2765C}" destId="{E7D0BE89-FA28-4234-8744-2853A979B75E}" srcOrd="0" destOrd="1" presId="urn:microsoft.com/office/officeart/2005/8/layout/cycle1"/>
    <dgm:cxn modelId="{46115BBF-33AC-450E-BDC3-E183825B3529}" type="presOf" srcId="{E0C4E49E-29B9-475A-9A66-4EEE68B13DD8}" destId="{163B97DE-6685-464F-9495-6DB2707AA6C5}" srcOrd="0" destOrd="1" presId="urn:microsoft.com/office/officeart/2005/8/layout/cycle1"/>
    <dgm:cxn modelId="{096D48C2-8BB8-4EB1-A603-8FAF01F6A638}" type="presOf" srcId="{0729821C-FEB5-4A11-BB34-F0542344809F}" destId="{D6B0B50A-7140-4A16-AB2E-8F88E66DAE5D}" srcOrd="0" destOrd="0" presId="urn:microsoft.com/office/officeart/2005/8/layout/cycle1"/>
    <dgm:cxn modelId="{C4F603C7-778F-4DF2-893B-963111D8F91A}" srcId="{50C10222-0626-4A8B-900A-E474CD8CD9E0}" destId="{C0524542-3F1C-43B8-8AF9-C153FBEC3B2D}" srcOrd="1" destOrd="0" parTransId="{95F2A267-63E4-47D0-BFC9-949A00F2FE4D}" sibTransId="{253972A4-262F-4E01-9980-5447E9AB6357}"/>
    <dgm:cxn modelId="{5561E6C7-589F-4890-9DDC-171C9B822178}" srcId="{C54CD69F-9E8C-4069-A304-EBB13D2203FD}" destId="{2326AEB0-D3C6-440B-A84F-7A9BC87FA50C}" srcOrd="1" destOrd="0" parTransId="{BBE281C4-CEB2-435B-A8CF-79B138B992E9}" sibTransId="{30327B33-1DFD-4A72-B086-C88A2033F8C5}"/>
    <dgm:cxn modelId="{8A43E0C8-9893-46F9-9AF9-DA14F0D32FBA}" srcId="{21D93305-AC2D-49B1-906C-0373469592BA}" destId="{E0C4E49E-29B9-475A-9A66-4EEE68B13DD8}" srcOrd="0" destOrd="0" parTransId="{069CF410-9B5D-47D3-B875-554A1867A8C5}" sibTransId="{803C8F54-4143-4854-9D17-A1AC379770A8}"/>
    <dgm:cxn modelId="{11BC8ACF-329E-4E9F-8D0D-C024B6A2386F}" type="presOf" srcId="{50C10222-0626-4A8B-900A-E474CD8CD9E0}" destId="{382FAD41-2480-46D4-A847-F85999788E85}" srcOrd="0" destOrd="0" presId="urn:microsoft.com/office/officeart/2005/8/layout/cycle1"/>
    <dgm:cxn modelId="{50A5AFE5-08B7-41AB-8D53-9E11A1C69F6F}" type="presOf" srcId="{ADB236EE-59DA-46F8-ADD5-D0ED8973A566}" destId="{4B770C6C-9EFA-4A72-9CC8-1CE68068F56E}" srcOrd="0" destOrd="1" presId="urn:microsoft.com/office/officeart/2005/8/layout/cycle1"/>
    <dgm:cxn modelId="{4039DEE5-1053-411C-A5ED-36F1EE623F17}" type="presOf" srcId="{4F931F3A-12AC-4673-B6A4-A54565016A18}" destId="{D6B0B50A-7140-4A16-AB2E-8F88E66DAE5D}" srcOrd="0" destOrd="2" presId="urn:microsoft.com/office/officeart/2005/8/layout/cycle1"/>
    <dgm:cxn modelId="{80C8A8EC-17EA-459E-8166-C782B93B76AF}" srcId="{17758F73-4CC5-4A47-915B-A2D339F925EF}" destId="{6DBA5280-4B6E-4545-9AC0-75AAB2B465D0}" srcOrd="1" destOrd="0" parTransId="{152DAE5E-6FA5-4A15-AA9C-EA2CB8D73B77}" sibTransId="{C5B83774-8FB8-4608-AA5E-06230F781596}"/>
    <dgm:cxn modelId="{4C6D80F2-DF5A-4A4F-B76A-D97A516E73E6}" srcId="{DFAB5AD0-5751-4BDF-8316-B970A75960AF}" destId="{ADB236EE-59DA-46F8-ADD5-D0ED8973A566}" srcOrd="0" destOrd="0" parTransId="{1EBA37CB-D571-4062-BE0C-36C9F4E8A8D8}" sibTransId="{F293AA49-60B6-46BC-8FBB-D466064B965D}"/>
    <dgm:cxn modelId="{D23DC0F8-CE75-45E9-91B0-994E471C028E}" srcId="{631A8BB1-6FCC-4D18-A0DA-5F619CDDF0D6}" destId="{DFAB5AD0-5751-4BDF-8316-B970A75960AF}" srcOrd="5" destOrd="0" parTransId="{A3529F7D-3F3C-400B-8699-1C99C058B661}" sibTransId="{66ABF4CC-2317-4C5E-BEB7-4FFE546482CE}"/>
    <dgm:cxn modelId="{BA54B2FF-96DE-4A05-8025-39AD8D31A172}" type="presOf" srcId="{DFAB5AD0-5751-4BDF-8316-B970A75960AF}" destId="{4B770C6C-9EFA-4A72-9CC8-1CE68068F56E}" srcOrd="0" destOrd="0" presId="urn:microsoft.com/office/officeart/2005/8/layout/cycle1"/>
    <dgm:cxn modelId="{C257C5FF-B91E-4A21-9969-124329E81D88}" srcId="{DFAB5AD0-5751-4BDF-8316-B970A75960AF}" destId="{EB99C2BC-F8A8-4078-A835-F3414370310A}" srcOrd="1" destOrd="0" parTransId="{89692222-AD61-4995-9F65-A281906D8453}" sibTransId="{3999AB24-C155-4CFD-981E-F0185D9794ED}"/>
    <dgm:cxn modelId="{74A2F1B1-0438-4BB3-B84F-25E0FF43ADD5}" type="presParOf" srcId="{7390A616-6355-4F66-BD37-91DC07AA7BB3}" destId="{32C616D5-A561-473B-80F4-4BB715A7272C}" srcOrd="0" destOrd="0" presId="urn:microsoft.com/office/officeart/2005/8/layout/cycle1"/>
    <dgm:cxn modelId="{CC7901B0-1B22-477B-AF05-8B797E6F6558}" type="presParOf" srcId="{7390A616-6355-4F66-BD37-91DC07AA7BB3}" destId="{163B97DE-6685-464F-9495-6DB2707AA6C5}" srcOrd="1" destOrd="0" presId="urn:microsoft.com/office/officeart/2005/8/layout/cycle1"/>
    <dgm:cxn modelId="{702BFD0B-34F2-44C7-973E-412261B7A7EF}" type="presParOf" srcId="{7390A616-6355-4F66-BD37-91DC07AA7BB3}" destId="{664D08ED-C9C4-482F-BE5D-BE4A64EA79B5}" srcOrd="2" destOrd="0" presId="urn:microsoft.com/office/officeart/2005/8/layout/cycle1"/>
    <dgm:cxn modelId="{40CEB2AD-D280-4C7C-8C55-C92A72C0BDC8}" type="presParOf" srcId="{7390A616-6355-4F66-BD37-91DC07AA7BB3}" destId="{F15485EC-4806-440A-8361-67EB9CE725A4}" srcOrd="3" destOrd="0" presId="urn:microsoft.com/office/officeart/2005/8/layout/cycle1"/>
    <dgm:cxn modelId="{875900C1-A47A-4B26-98BB-53ADAC838AC0}" type="presParOf" srcId="{7390A616-6355-4F66-BD37-91DC07AA7BB3}" destId="{382FAD41-2480-46D4-A847-F85999788E85}" srcOrd="4" destOrd="0" presId="urn:microsoft.com/office/officeart/2005/8/layout/cycle1"/>
    <dgm:cxn modelId="{B0C98FAA-85E9-4A33-BDF4-82D2D73799C8}" type="presParOf" srcId="{7390A616-6355-4F66-BD37-91DC07AA7BB3}" destId="{69C90A33-1180-4CF3-A5B6-7E453D6E6288}" srcOrd="5" destOrd="0" presId="urn:microsoft.com/office/officeart/2005/8/layout/cycle1"/>
    <dgm:cxn modelId="{95E83115-0DAB-4078-BFF4-38C941815E6D}" type="presParOf" srcId="{7390A616-6355-4F66-BD37-91DC07AA7BB3}" destId="{E13EC0E8-7283-4DC9-92FB-CBA604B17D4A}" srcOrd="6" destOrd="0" presId="urn:microsoft.com/office/officeart/2005/8/layout/cycle1"/>
    <dgm:cxn modelId="{938CEFD7-116B-4DC8-9FCB-A9FF63508207}" type="presParOf" srcId="{7390A616-6355-4F66-BD37-91DC07AA7BB3}" destId="{C7337E17-87D7-494E-91CF-627B70606F1C}" srcOrd="7" destOrd="0" presId="urn:microsoft.com/office/officeart/2005/8/layout/cycle1"/>
    <dgm:cxn modelId="{2C3B934F-7BCF-4B48-982E-364BB7AE90F4}" type="presParOf" srcId="{7390A616-6355-4F66-BD37-91DC07AA7BB3}" destId="{0C169DD1-E3CB-4393-9094-87D1556AB5FB}" srcOrd="8" destOrd="0" presId="urn:microsoft.com/office/officeart/2005/8/layout/cycle1"/>
    <dgm:cxn modelId="{B7E4D13A-5EF7-4F23-B0FC-14DD15CE42FE}" type="presParOf" srcId="{7390A616-6355-4F66-BD37-91DC07AA7BB3}" destId="{3C46D6D6-D781-4338-8B1E-BAF20691BD06}" srcOrd="9" destOrd="0" presId="urn:microsoft.com/office/officeart/2005/8/layout/cycle1"/>
    <dgm:cxn modelId="{0BDC3433-4FAC-43CE-A74B-BA471B63821E}" type="presParOf" srcId="{7390A616-6355-4F66-BD37-91DC07AA7BB3}" destId="{E7D0BE89-FA28-4234-8744-2853A979B75E}" srcOrd="10" destOrd="0" presId="urn:microsoft.com/office/officeart/2005/8/layout/cycle1"/>
    <dgm:cxn modelId="{D8DE7D37-8A14-49B4-9785-8C9E5C543155}" type="presParOf" srcId="{7390A616-6355-4F66-BD37-91DC07AA7BB3}" destId="{8E06CA4C-E3CF-4F8C-B5A5-67CB69BA2C7A}" srcOrd="11" destOrd="0" presId="urn:microsoft.com/office/officeart/2005/8/layout/cycle1"/>
    <dgm:cxn modelId="{004E747F-5F8F-4922-A684-84FD8A2FA14B}" type="presParOf" srcId="{7390A616-6355-4F66-BD37-91DC07AA7BB3}" destId="{850C2CB7-21DD-468E-B6BF-32783661ED88}" srcOrd="12" destOrd="0" presId="urn:microsoft.com/office/officeart/2005/8/layout/cycle1"/>
    <dgm:cxn modelId="{C589713A-8080-4FD3-8A09-F866D221E191}" type="presParOf" srcId="{7390A616-6355-4F66-BD37-91DC07AA7BB3}" destId="{D6B0B50A-7140-4A16-AB2E-8F88E66DAE5D}" srcOrd="13" destOrd="0" presId="urn:microsoft.com/office/officeart/2005/8/layout/cycle1"/>
    <dgm:cxn modelId="{44ACFFE1-6807-43F9-8760-263B68A9241A}" type="presParOf" srcId="{7390A616-6355-4F66-BD37-91DC07AA7BB3}" destId="{C8C74B80-F412-47B1-893C-BFD086AA1073}" srcOrd="14" destOrd="0" presId="urn:microsoft.com/office/officeart/2005/8/layout/cycle1"/>
    <dgm:cxn modelId="{9258EFAC-1EA3-4538-AC20-D15ADA690420}" type="presParOf" srcId="{7390A616-6355-4F66-BD37-91DC07AA7BB3}" destId="{C96FBEBE-9BCB-43BE-88D2-4A95CDC60983}" srcOrd="15" destOrd="0" presId="urn:microsoft.com/office/officeart/2005/8/layout/cycle1"/>
    <dgm:cxn modelId="{5D74DBF3-BCDD-4930-9152-FEC69DE9C9D6}" type="presParOf" srcId="{7390A616-6355-4F66-BD37-91DC07AA7BB3}" destId="{4B770C6C-9EFA-4A72-9CC8-1CE68068F56E}" srcOrd="16" destOrd="0" presId="urn:microsoft.com/office/officeart/2005/8/layout/cycle1"/>
    <dgm:cxn modelId="{AC3770CE-3103-46ED-9222-C1A3912E4E31}" type="presParOf" srcId="{7390A616-6355-4F66-BD37-91DC07AA7BB3}" destId="{24C9AD1D-DBA9-4DB2-AA5D-9528C648F193}" srcOrd="17"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3B97DE-6685-464F-9495-6DB2707AA6C5}">
      <dsp:nvSpPr>
        <dsp:cNvPr id="0" name=""/>
        <dsp:cNvSpPr/>
      </dsp:nvSpPr>
      <dsp:spPr>
        <a:xfrm>
          <a:off x="8919443" y="18543"/>
          <a:ext cx="1544260" cy="1544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l" defTabSz="533400">
            <a:lnSpc>
              <a:spcPct val="90000"/>
            </a:lnSpc>
            <a:spcBef>
              <a:spcPct val="0"/>
            </a:spcBef>
            <a:spcAft>
              <a:spcPct val="35000"/>
            </a:spcAft>
            <a:buNone/>
          </a:pPr>
          <a:r>
            <a:rPr lang="en-US" sz="1200" b="1" kern="1200" dirty="0"/>
            <a:t>Mentor-Mentee Pairings:</a:t>
          </a:r>
          <a:endParaRPr lang="en-US" sz="1200" kern="1200" dirty="0"/>
        </a:p>
        <a:p>
          <a:pPr marL="57150" lvl="1" indent="-57150" algn="l" defTabSz="400050">
            <a:lnSpc>
              <a:spcPct val="90000"/>
            </a:lnSpc>
            <a:spcBef>
              <a:spcPct val="0"/>
            </a:spcBef>
            <a:spcAft>
              <a:spcPct val="15000"/>
            </a:spcAft>
            <a:buChar char="•"/>
          </a:pPr>
          <a:r>
            <a:rPr lang="en-US" sz="900" kern="1200" dirty="0"/>
            <a:t>Thoughtfully matched pairs based on interests, career goals, and expertise.</a:t>
          </a:r>
        </a:p>
        <a:p>
          <a:pPr marL="57150" lvl="1" indent="-57150" algn="l" defTabSz="400050">
            <a:lnSpc>
              <a:spcPct val="90000"/>
            </a:lnSpc>
            <a:spcBef>
              <a:spcPct val="0"/>
            </a:spcBef>
            <a:spcAft>
              <a:spcPct val="15000"/>
            </a:spcAft>
            <a:buChar char="•"/>
          </a:pPr>
          <a:r>
            <a:rPr lang="en-US" sz="900" kern="1200" dirty="0"/>
            <a:t>Fosters significant, beneficial relationships.</a:t>
          </a:r>
        </a:p>
      </dsp:txBody>
      <dsp:txXfrm>
        <a:off x="8919443" y="18543"/>
        <a:ext cx="1544260" cy="1544260"/>
      </dsp:txXfrm>
    </dsp:sp>
    <dsp:sp modelId="{664D08ED-C9C4-482F-BE5D-BE4A64EA79B5}">
      <dsp:nvSpPr>
        <dsp:cNvPr id="0" name=""/>
        <dsp:cNvSpPr/>
      </dsp:nvSpPr>
      <dsp:spPr>
        <a:xfrm>
          <a:off x="4189715" y="2179"/>
          <a:ext cx="7553295" cy="7553295"/>
        </a:xfrm>
        <a:prstGeom prst="circularArrow">
          <a:avLst>
            <a:gd name="adj1" fmla="val 3987"/>
            <a:gd name="adj2" fmla="val 250076"/>
            <a:gd name="adj3" fmla="val 20574061"/>
            <a:gd name="adj4" fmla="val 18982040"/>
            <a:gd name="adj5" fmla="val 4651"/>
          </a:avLst>
        </a:prstGeom>
        <a:solidFill>
          <a:srgbClr val="E1B047"/>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82FAD41-2480-46D4-A847-F85999788E85}">
      <dsp:nvSpPr>
        <dsp:cNvPr id="0" name=""/>
        <dsp:cNvSpPr/>
      </dsp:nvSpPr>
      <dsp:spPr>
        <a:xfrm>
          <a:off x="10644655" y="3006697"/>
          <a:ext cx="1544260" cy="1544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l" defTabSz="533400">
            <a:lnSpc>
              <a:spcPct val="90000"/>
            </a:lnSpc>
            <a:spcBef>
              <a:spcPct val="0"/>
            </a:spcBef>
            <a:spcAft>
              <a:spcPct val="35000"/>
            </a:spcAft>
            <a:buNone/>
          </a:pPr>
          <a:r>
            <a:rPr lang="en-US" sz="1200" b="1" kern="1200" dirty="0"/>
            <a:t>Regular Mentorship Meetings:</a:t>
          </a:r>
          <a:endParaRPr lang="en-US" sz="1200" kern="1200" dirty="0"/>
        </a:p>
        <a:p>
          <a:pPr marL="57150" lvl="1" indent="-57150" algn="l" defTabSz="400050">
            <a:lnSpc>
              <a:spcPct val="90000"/>
            </a:lnSpc>
            <a:spcBef>
              <a:spcPct val="0"/>
            </a:spcBef>
            <a:spcAft>
              <a:spcPct val="15000"/>
            </a:spcAft>
            <a:buChar char="•"/>
          </a:pPr>
          <a:r>
            <a:rPr lang="en-US" sz="900" kern="1200"/>
            <a:t>Regular in-person or virtual meet-ups.</a:t>
          </a:r>
        </a:p>
        <a:p>
          <a:pPr marL="57150" lvl="1" indent="-57150" algn="l" defTabSz="400050">
            <a:lnSpc>
              <a:spcPct val="90000"/>
            </a:lnSpc>
            <a:spcBef>
              <a:spcPct val="0"/>
            </a:spcBef>
            <a:spcAft>
              <a:spcPct val="15000"/>
            </a:spcAft>
            <a:buChar char="•"/>
          </a:pPr>
          <a:r>
            <a:rPr lang="en-US" sz="900" kern="1200" dirty="0"/>
            <a:t>Discuss career objectives, hurdles, and growth opportunities.</a:t>
          </a:r>
        </a:p>
      </dsp:txBody>
      <dsp:txXfrm>
        <a:off x="10644655" y="3006697"/>
        <a:ext cx="1544260" cy="1544260"/>
      </dsp:txXfrm>
    </dsp:sp>
    <dsp:sp modelId="{69C90A33-1180-4CF3-A5B6-7E453D6E6288}">
      <dsp:nvSpPr>
        <dsp:cNvPr id="0" name=""/>
        <dsp:cNvSpPr/>
      </dsp:nvSpPr>
      <dsp:spPr>
        <a:xfrm>
          <a:off x="4189715" y="2179"/>
          <a:ext cx="7553295" cy="7553295"/>
        </a:xfrm>
        <a:prstGeom prst="circularArrow">
          <a:avLst>
            <a:gd name="adj1" fmla="val 3987"/>
            <a:gd name="adj2" fmla="val 250076"/>
            <a:gd name="adj3" fmla="val 2367885"/>
            <a:gd name="adj4" fmla="val 775864"/>
            <a:gd name="adj5" fmla="val 4651"/>
          </a:avLst>
        </a:prstGeom>
        <a:solidFill>
          <a:srgbClr val="E1B047"/>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7337E17-87D7-494E-91CF-627B70606F1C}">
      <dsp:nvSpPr>
        <dsp:cNvPr id="0" name=""/>
        <dsp:cNvSpPr/>
      </dsp:nvSpPr>
      <dsp:spPr>
        <a:xfrm>
          <a:off x="8919443" y="5994850"/>
          <a:ext cx="1544260" cy="1544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l" defTabSz="533400">
            <a:lnSpc>
              <a:spcPct val="90000"/>
            </a:lnSpc>
            <a:spcBef>
              <a:spcPct val="0"/>
            </a:spcBef>
            <a:spcAft>
              <a:spcPct val="35000"/>
            </a:spcAft>
            <a:buNone/>
          </a:pPr>
          <a:r>
            <a:rPr lang="en-US" sz="1200" b="1" kern="1200" dirty="0"/>
            <a:t>Workshops &amp; Webinars:</a:t>
          </a:r>
          <a:endParaRPr lang="en-US" sz="1200" kern="1200" dirty="0"/>
        </a:p>
        <a:p>
          <a:pPr marL="57150" lvl="1" indent="-57150" algn="l" defTabSz="400050">
            <a:lnSpc>
              <a:spcPct val="90000"/>
            </a:lnSpc>
            <a:spcBef>
              <a:spcPct val="0"/>
            </a:spcBef>
            <a:spcAft>
              <a:spcPct val="15000"/>
            </a:spcAft>
            <a:buChar char="•"/>
          </a:pPr>
          <a:r>
            <a:rPr lang="en-US" sz="900" kern="1200" dirty="0"/>
            <a:t>Interactive sessions led by industry leaders.</a:t>
          </a:r>
        </a:p>
        <a:p>
          <a:pPr marL="57150" lvl="1" indent="-57150" algn="l" defTabSz="400050">
            <a:lnSpc>
              <a:spcPct val="90000"/>
            </a:lnSpc>
            <a:spcBef>
              <a:spcPct val="0"/>
            </a:spcBef>
            <a:spcAft>
              <a:spcPct val="15000"/>
            </a:spcAft>
            <a:buChar char="•"/>
          </a:pPr>
          <a:r>
            <a:rPr lang="en-US" sz="900" kern="1200" dirty="0"/>
            <a:t>Topics span from ethics to corporate governance in compliance and risk management.</a:t>
          </a:r>
        </a:p>
      </dsp:txBody>
      <dsp:txXfrm>
        <a:off x="8919443" y="5994850"/>
        <a:ext cx="1544260" cy="1544260"/>
      </dsp:txXfrm>
    </dsp:sp>
    <dsp:sp modelId="{0C169DD1-E3CB-4393-9094-87D1556AB5FB}">
      <dsp:nvSpPr>
        <dsp:cNvPr id="0" name=""/>
        <dsp:cNvSpPr/>
      </dsp:nvSpPr>
      <dsp:spPr>
        <a:xfrm>
          <a:off x="4189715" y="2179"/>
          <a:ext cx="7553295" cy="7553295"/>
        </a:xfrm>
        <a:prstGeom prst="circularArrow">
          <a:avLst>
            <a:gd name="adj1" fmla="val 3987"/>
            <a:gd name="adj2" fmla="val 250076"/>
            <a:gd name="adj3" fmla="val 6112014"/>
            <a:gd name="adj4" fmla="val 4437911"/>
            <a:gd name="adj5" fmla="val 4651"/>
          </a:avLst>
        </a:prstGeom>
        <a:solidFill>
          <a:srgbClr val="E1B047"/>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7D0BE89-FA28-4234-8744-2853A979B75E}">
      <dsp:nvSpPr>
        <dsp:cNvPr id="0" name=""/>
        <dsp:cNvSpPr/>
      </dsp:nvSpPr>
      <dsp:spPr>
        <a:xfrm>
          <a:off x="5469021" y="5994850"/>
          <a:ext cx="1544260" cy="1544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l" defTabSz="533400">
            <a:lnSpc>
              <a:spcPct val="90000"/>
            </a:lnSpc>
            <a:spcBef>
              <a:spcPct val="0"/>
            </a:spcBef>
            <a:spcAft>
              <a:spcPct val="35000"/>
            </a:spcAft>
            <a:buNone/>
          </a:pPr>
          <a:r>
            <a:rPr lang="en-US" sz="1200" b="1" kern="1200"/>
            <a:t>Networking &amp; Conference Events:</a:t>
          </a:r>
          <a:endParaRPr lang="en-US" sz="1200" kern="1200"/>
        </a:p>
        <a:p>
          <a:pPr marL="57150" lvl="1" indent="-57150" algn="l" defTabSz="400050">
            <a:lnSpc>
              <a:spcPct val="90000"/>
            </a:lnSpc>
            <a:spcBef>
              <a:spcPct val="0"/>
            </a:spcBef>
            <a:spcAft>
              <a:spcPct val="15000"/>
            </a:spcAft>
            <a:buChar char="•"/>
          </a:pPr>
          <a:r>
            <a:rPr lang="en-US" sz="900" kern="1200" dirty="0"/>
            <a:t>Connect with professionals across various sectors.</a:t>
          </a:r>
        </a:p>
        <a:p>
          <a:pPr marL="57150" lvl="1" indent="-57150" algn="l" defTabSz="400050">
            <a:lnSpc>
              <a:spcPct val="90000"/>
            </a:lnSpc>
            <a:spcBef>
              <a:spcPct val="0"/>
            </a:spcBef>
            <a:spcAft>
              <a:spcPct val="15000"/>
            </a:spcAft>
            <a:buChar char="•"/>
          </a:pPr>
          <a:r>
            <a:rPr lang="en-US" sz="900" kern="1200" dirty="0"/>
            <a:t>Gain insights and broaden your network.</a:t>
          </a:r>
        </a:p>
        <a:p>
          <a:pPr marL="57150" lvl="1" indent="-57150" algn="l" defTabSz="400050">
            <a:lnSpc>
              <a:spcPct val="90000"/>
            </a:lnSpc>
            <a:spcBef>
              <a:spcPct val="0"/>
            </a:spcBef>
            <a:spcAft>
              <a:spcPct val="15000"/>
            </a:spcAft>
            <a:buChar char="•"/>
          </a:pPr>
          <a:r>
            <a:rPr lang="en-US" sz="900" kern="1200"/>
            <a:t>Bonus: Complimentary passes to our annual summit &amp; awards event for mentees!</a:t>
          </a:r>
        </a:p>
      </dsp:txBody>
      <dsp:txXfrm>
        <a:off x="5469021" y="5994850"/>
        <a:ext cx="1544260" cy="1544260"/>
      </dsp:txXfrm>
    </dsp:sp>
    <dsp:sp modelId="{8E06CA4C-E3CF-4F8C-B5A5-67CB69BA2C7A}">
      <dsp:nvSpPr>
        <dsp:cNvPr id="0" name=""/>
        <dsp:cNvSpPr/>
      </dsp:nvSpPr>
      <dsp:spPr>
        <a:xfrm>
          <a:off x="4189715" y="2179"/>
          <a:ext cx="7553295" cy="7553295"/>
        </a:xfrm>
        <a:prstGeom prst="circularArrow">
          <a:avLst>
            <a:gd name="adj1" fmla="val 3987"/>
            <a:gd name="adj2" fmla="val 250076"/>
            <a:gd name="adj3" fmla="val 9774061"/>
            <a:gd name="adj4" fmla="val 8182040"/>
            <a:gd name="adj5" fmla="val 4651"/>
          </a:avLst>
        </a:prstGeom>
        <a:solidFill>
          <a:srgbClr val="E1B047"/>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6B0B50A-7140-4A16-AB2E-8F88E66DAE5D}">
      <dsp:nvSpPr>
        <dsp:cNvPr id="0" name=""/>
        <dsp:cNvSpPr/>
      </dsp:nvSpPr>
      <dsp:spPr>
        <a:xfrm>
          <a:off x="3743809" y="3006697"/>
          <a:ext cx="1544260" cy="1544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l" defTabSz="533400">
            <a:lnSpc>
              <a:spcPct val="90000"/>
            </a:lnSpc>
            <a:spcBef>
              <a:spcPct val="0"/>
            </a:spcBef>
            <a:spcAft>
              <a:spcPct val="35000"/>
            </a:spcAft>
            <a:buNone/>
          </a:pPr>
          <a:r>
            <a:rPr lang="en-US" sz="1200" b="1" kern="1200" dirty="0"/>
            <a:t>Professional Resources:</a:t>
          </a:r>
          <a:endParaRPr lang="en-US" sz="1200" kern="1200" dirty="0"/>
        </a:p>
        <a:p>
          <a:pPr marL="57150" lvl="1" indent="-57150" algn="l" defTabSz="400050">
            <a:lnSpc>
              <a:spcPct val="90000"/>
            </a:lnSpc>
            <a:spcBef>
              <a:spcPct val="0"/>
            </a:spcBef>
            <a:spcAft>
              <a:spcPct val="15000"/>
            </a:spcAft>
            <a:buChar char="•"/>
          </a:pPr>
          <a:r>
            <a:rPr lang="en-US" sz="900" kern="1200"/>
            <a:t>Exclusive access to curated industry resources.</a:t>
          </a:r>
        </a:p>
        <a:p>
          <a:pPr marL="57150" lvl="1" indent="-57150" algn="l" defTabSz="400050">
            <a:lnSpc>
              <a:spcPct val="90000"/>
            </a:lnSpc>
            <a:spcBef>
              <a:spcPct val="0"/>
            </a:spcBef>
            <a:spcAft>
              <a:spcPct val="15000"/>
            </a:spcAft>
            <a:buChar char="•"/>
          </a:pPr>
          <a:r>
            <a:rPr lang="en-US" sz="900" kern="1200" dirty="0"/>
            <a:t>Articles, webinars, and online learning tools to support your journey.</a:t>
          </a:r>
        </a:p>
      </dsp:txBody>
      <dsp:txXfrm>
        <a:off x="3743809" y="3006697"/>
        <a:ext cx="1544260" cy="1544260"/>
      </dsp:txXfrm>
    </dsp:sp>
    <dsp:sp modelId="{C8C74B80-F412-47B1-893C-BFD086AA1073}">
      <dsp:nvSpPr>
        <dsp:cNvPr id="0" name=""/>
        <dsp:cNvSpPr/>
      </dsp:nvSpPr>
      <dsp:spPr>
        <a:xfrm>
          <a:off x="4189715" y="2179"/>
          <a:ext cx="7553295" cy="7553295"/>
        </a:xfrm>
        <a:prstGeom prst="circularArrow">
          <a:avLst>
            <a:gd name="adj1" fmla="val 3987"/>
            <a:gd name="adj2" fmla="val 250076"/>
            <a:gd name="adj3" fmla="val 13167885"/>
            <a:gd name="adj4" fmla="val 11575864"/>
            <a:gd name="adj5" fmla="val 4651"/>
          </a:avLst>
        </a:prstGeom>
        <a:solidFill>
          <a:srgbClr val="E1B047"/>
        </a:solidFill>
        <a:ln w="25400" cap="flat" cmpd="sng" algn="ctr">
          <a:solidFill>
            <a:srgbClr val="E1B047"/>
          </a:solidFill>
          <a:prstDash val="solid"/>
        </a:ln>
        <a:effectLst/>
      </dsp:spPr>
      <dsp:style>
        <a:lnRef idx="2">
          <a:scrgbClr r="0" g="0" b="0"/>
        </a:lnRef>
        <a:fillRef idx="1">
          <a:scrgbClr r="0" g="0" b="0"/>
        </a:fillRef>
        <a:effectRef idx="0">
          <a:scrgbClr r="0" g="0" b="0"/>
        </a:effectRef>
        <a:fontRef idx="minor">
          <a:schemeClr val="lt1"/>
        </a:fontRef>
      </dsp:style>
    </dsp:sp>
    <dsp:sp modelId="{4B770C6C-9EFA-4A72-9CC8-1CE68068F56E}">
      <dsp:nvSpPr>
        <dsp:cNvPr id="0" name=""/>
        <dsp:cNvSpPr/>
      </dsp:nvSpPr>
      <dsp:spPr>
        <a:xfrm>
          <a:off x="5469021" y="18543"/>
          <a:ext cx="1544260" cy="1544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l" defTabSz="533400">
            <a:lnSpc>
              <a:spcPct val="90000"/>
            </a:lnSpc>
            <a:spcBef>
              <a:spcPct val="0"/>
            </a:spcBef>
            <a:spcAft>
              <a:spcPct val="35000"/>
            </a:spcAft>
            <a:buNone/>
          </a:pPr>
          <a:r>
            <a:rPr lang="en-US" sz="1200" b="1" kern="1200"/>
            <a:t>Evaluation &amp; Feedback:</a:t>
          </a:r>
          <a:endParaRPr lang="en-US" sz="1200" kern="1200"/>
        </a:p>
        <a:p>
          <a:pPr marL="57150" lvl="1" indent="-57150" algn="l" defTabSz="400050">
            <a:lnSpc>
              <a:spcPct val="90000"/>
            </a:lnSpc>
            <a:spcBef>
              <a:spcPct val="0"/>
            </a:spcBef>
            <a:spcAft>
              <a:spcPct val="15000"/>
            </a:spcAft>
            <a:buChar char="•"/>
          </a:pPr>
          <a:r>
            <a:rPr lang="en-US" sz="900" kern="1200" dirty="0"/>
            <a:t>Ongoing assessment of the program's impact.</a:t>
          </a:r>
        </a:p>
        <a:p>
          <a:pPr marL="57150" lvl="1" indent="-57150" algn="l" defTabSz="400050">
            <a:lnSpc>
              <a:spcPct val="90000"/>
            </a:lnSpc>
            <a:spcBef>
              <a:spcPct val="0"/>
            </a:spcBef>
            <a:spcAft>
              <a:spcPct val="15000"/>
            </a:spcAft>
            <a:buChar char="•"/>
          </a:pPr>
          <a:r>
            <a:rPr lang="en-US" sz="900" kern="1200" dirty="0"/>
            <a:t>Regular check-ins and surveys to ensure we're meeting needs and adapting effectively.</a:t>
          </a:r>
        </a:p>
      </dsp:txBody>
      <dsp:txXfrm>
        <a:off x="5469021" y="18543"/>
        <a:ext cx="1544260" cy="1544260"/>
      </dsp:txXfrm>
    </dsp:sp>
    <dsp:sp modelId="{24C9AD1D-DBA9-4DB2-AA5D-9528C648F193}">
      <dsp:nvSpPr>
        <dsp:cNvPr id="0" name=""/>
        <dsp:cNvSpPr/>
      </dsp:nvSpPr>
      <dsp:spPr>
        <a:xfrm>
          <a:off x="4189715" y="2179"/>
          <a:ext cx="7553295" cy="7553295"/>
        </a:xfrm>
        <a:prstGeom prst="circularArrow">
          <a:avLst>
            <a:gd name="adj1" fmla="val 3987"/>
            <a:gd name="adj2" fmla="val 250076"/>
            <a:gd name="adj3" fmla="val 16912014"/>
            <a:gd name="adj4" fmla="val 15237911"/>
            <a:gd name="adj5" fmla="val 4651"/>
          </a:avLst>
        </a:prstGeom>
        <a:solidFill>
          <a:srgbClr val="E1B047"/>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4226560" cy="360045"/>
          </a:xfrm>
          <a:prstGeom prst="rect">
            <a:avLst/>
          </a:prstGeom>
          <a:noFill/>
          <a:ln>
            <a:noFill/>
          </a:ln>
        </p:spPr>
        <p:txBody>
          <a:bodyPr spcFirstLastPara="1" wrap="square" lIns="96645" tIns="48309" rIns="96645" bIns="48309" anchor="t" anchorCtr="0">
            <a:noAutofit/>
          </a:bodyPr>
          <a:lstStyle>
            <a:lvl1pPr marR="0" lvl="0" algn="l" rtl="0">
              <a:spcBef>
                <a:spcPts val="0"/>
              </a:spcBef>
              <a:spcAft>
                <a:spcPts val="0"/>
              </a:spcAft>
              <a:buSzPts val="1400"/>
              <a:buNone/>
              <a:defRPr sz="13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5525347" y="0"/>
            <a:ext cx="4226560" cy="360045"/>
          </a:xfrm>
          <a:prstGeom prst="rect">
            <a:avLst/>
          </a:prstGeom>
          <a:noFill/>
          <a:ln>
            <a:noFill/>
          </a:ln>
        </p:spPr>
        <p:txBody>
          <a:bodyPr spcFirstLastPara="1" wrap="square" lIns="96645" tIns="48309" rIns="96645" bIns="48309" anchor="t" anchorCtr="0">
            <a:noAutofit/>
          </a:bodyPr>
          <a:lstStyle>
            <a:lvl1pPr marR="0" lvl="0" algn="r" rtl="0">
              <a:spcBef>
                <a:spcPts val="0"/>
              </a:spcBef>
              <a:spcAft>
                <a:spcPts val="0"/>
              </a:spcAft>
              <a:buSzPts val="1400"/>
              <a:buNone/>
              <a:defRPr sz="13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2481263" y="538163"/>
            <a:ext cx="4791075" cy="2695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975360" y="3413760"/>
            <a:ext cx="7802880" cy="3235405"/>
          </a:xfrm>
          <a:prstGeom prst="rect">
            <a:avLst/>
          </a:prstGeom>
          <a:noFill/>
          <a:ln>
            <a:noFill/>
          </a:ln>
        </p:spPr>
        <p:txBody>
          <a:bodyPr spcFirstLastPara="1" wrap="square" lIns="96645" tIns="48309" rIns="96645" bIns="48309"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6827520"/>
            <a:ext cx="4226560" cy="358379"/>
          </a:xfrm>
          <a:prstGeom prst="rect">
            <a:avLst/>
          </a:prstGeom>
          <a:noFill/>
          <a:ln>
            <a:noFill/>
          </a:ln>
        </p:spPr>
        <p:txBody>
          <a:bodyPr spcFirstLastPara="1" wrap="square" lIns="96645" tIns="48309" rIns="96645" bIns="48309" anchor="b" anchorCtr="0">
            <a:noAutofit/>
          </a:bodyPr>
          <a:lstStyle>
            <a:lvl1pPr marR="0" lvl="0" algn="l" rtl="0">
              <a:spcBef>
                <a:spcPts val="0"/>
              </a:spcBef>
              <a:spcAft>
                <a:spcPts val="0"/>
              </a:spcAft>
              <a:buSzPts val="1400"/>
              <a:buNone/>
              <a:defRPr sz="13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5525347" y="6827520"/>
            <a:ext cx="4226560" cy="358379"/>
          </a:xfrm>
          <a:prstGeom prst="rect">
            <a:avLst/>
          </a:prstGeom>
          <a:noFill/>
          <a:ln>
            <a:noFill/>
          </a:ln>
        </p:spPr>
        <p:txBody>
          <a:bodyPr spcFirstLastPara="1" wrap="square" lIns="96645" tIns="48309" rIns="96645" bIns="48309" anchor="b" anchorCtr="0">
            <a:noAutofit/>
          </a:bodyPr>
          <a:lstStyle/>
          <a:p>
            <a:pPr algn="r"/>
            <a:fld id="{00000000-1234-1234-1234-123412341234}" type="slidenum">
              <a:rPr lang="en-US" sz="1300" smtClean="0">
                <a:solidFill>
                  <a:schemeClr val="dk1"/>
                </a:solidFill>
                <a:latin typeface="Calibri"/>
                <a:ea typeface="Calibri"/>
                <a:cs typeface="Calibri"/>
                <a:sym typeface="Calibri"/>
              </a:rPr>
              <a:pPr algn="r"/>
              <a:t>‹#›</a:t>
            </a:fld>
            <a:endParaRPr lang="en-US" sz="1300">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helphub.mentorloop.com/hc/en-us/articles/4929689681551" TargetMode="External"/><Relationship Id="rId2" Type="http://schemas.openxmlformats.org/officeDocument/2006/relationships/slide" Target="../slides/slide18.xml"/><Relationship Id="rId1" Type="http://schemas.openxmlformats.org/officeDocument/2006/relationships/notesMaster" Target="../notesMasters/notesMaster1.xml"/><Relationship Id="rId5" Type="http://schemas.openxmlformats.org/officeDocument/2006/relationships/hyperlink" Target="https://helphub.mentorloop.com/hc/en-us/articles/4929721181839" TargetMode="External"/><Relationship Id="rId4" Type="http://schemas.openxmlformats.org/officeDocument/2006/relationships/hyperlink" Target="https://helphub.mentorloop.com/hc/en-us/articles/4929768408591"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p2:notes"/>
          <p:cNvSpPr txBox="1">
            <a:spLocks noGrp="1"/>
          </p:cNvSpPr>
          <p:nvPr>
            <p:ph type="body" idx="1"/>
          </p:nvPr>
        </p:nvSpPr>
        <p:spPr>
          <a:xfrm>
            <a:off x="975360" y="3413760"/>
            <a:ext cx="7802880" cy="3235405"/>
          </a:xfrm>
          <a:prstGeom prst="rect">
            <a:avLst/>
          </a:prstGeom>
        </p:spPr>
        <p:txBody>
          <a:bodyPr spcFirstLastPara="1" wrap="square" lIns="96645" tIns="48309" rIns="96645" bIns="48309" anchor="t" anchorCtr="0">
            <a:noAutofit/>
          </a:bodyPr>
          <a:lstStyle/>
          <a:p>
            <a:pPr marL="0" indent="0"/>
            <a:r>
              <a:rPr lang="en-US" dirty="0"/>
              <a:t>Jennifer D. Newton: Good evening, everyone, and thank you so much for joining us today. It's truly heartening to see such a keen interest in our </a:t>
            </a:r>
            <a:r>
              <a:rPr lang="en-US" dirty="0" err="1"/>
              <a:t>CoachLoop</a:t>
            </a:r>
            <a:r>
              <a:rPr lang="en-US" dirty="0"/>
              <a:t> program, which we believe holds immense potential in shaping the future of risk management and compliance through impactful mentorship.</a:t>
            </a:r>
          </a:p>
          <a:p>
            <a:pPr marL="0" indent="0"/>
            <a:endParaRPr lang="en-US" dirty="0"/>
          </a:p>
          <a:p>
            <a:pPr marL="0" indent="0"/>
            <a:r>
              <a:rPr lang="en-US" dirty="0"/>
              <a:t>I am Jennifer D. Newton, the Founder and CEO of </a:t>
            </a:r>
            <a:r>
              <a:rPr lang="en-US" dirty="0" err="1"/>
              <a:t>CoachLoop</a:t>
            </a:r>
            <a:r>
              <a:rPr lang="en-US" dirty="0"/>
              <a:t>. I've poured my passion and dedication into this initiative because I firmly believe in the power of mentorship. It's transformative, it's enlightening, and it's one of the best ways we can collectively uplift and guide the next generation of professionals in our field.</a:t>
            </a:r>
          </a:p>
          <a:p>
            <a:pPr marL="0" indent="0"/>
            <a:endParaRPr lang="en-US" dirty="0"/>
          </a:p>
          <a:p>
            <a:pPr marL="0" indent="0"/>
            <a:endParaRPr lang="en-US" dirty="0"/>
          </a:p>
          <a:p>
            <a:pPr marL="0" indent="0" defTabSz="966612">
              <a:defRPr/>
            </a:pPr>
            <a:r>
              <a:rPr lang="en-US" b="0" i="0" dirty="0">
                <a:solidFill>
                  <a:srgbClr val="374151"/>
                </a:solidFill>
                <a:effectLst/>
                <a:latin typeface="Söhne"/>
              </a:rPr>
              <a:t>Before we dive in, I'd like to mention that today's session is being recorded. For those who'd like to revisit the content or share it with colleagues, the recording and a copy of the slides will be available on our website shortly after this presentation.</a:t>
            </a:r>
            <a:r>
              <a:rPr lang="en-US" dirty="0"/>
              <a:t> </a:t>
            </a:r>
          </a:p>
          <a:p>
            <a:pPr marL="0" indent="0" defTabSz="966612">
              <a:defRPr/>
            </a:pPr>
            <a:endParaRPr lang="en-US" dirty="0"/>
          </a:p>
          <a:p>
            <a:pPr marL="0" indent="0" defTabSz="966612">
              <a:defRPr/>
            </a:pPr>
            <a:r>
              <a:rPr lang="en-US" dirty="0"/>
              <a:t>Now, let's dive deep into what </a:t>
            </a:r>
            <a:r>
              <a:rPr lang="en-US" dirty="0" err="1"/>
              <a:t>CoachLoop</a:t>
            </a:r>
            <a:r>
              <a:rPr lang="en-US" dirty="0"/>
              <a:t> is all about, and how you, as a part of the NABCRMP community, can benefit from and contribute to its success. I’ll leave some time at the end for Q&amp;A</a:t>
            </a:r>
          </a:p>
          <a:p>
            <a:pPr marL="0" indent="0"/>
            <a:endParaRPr dirty="0"/>
          </a:p>
        </p:txBody>
      </p:sp>
      <p:sp>
        <p:nvSpPr>
          <p:cNvPr id="167" name="Google Shape;167;p2:notes"/>
          <p:cNvSpPr>
            <a:spLocks noGrp="1" noRot="1" noChangeAspect="1"/>
          </p:cNvSpPr>
          <p:nvPr>
            <p:ph type="sldImg" idx="2"/>
          </p:nvPr>
        </p:nvSpPr>
        <p:spPr>
          <a:xfrm>
            <a:off x="2481263" y="538163"/>
            <a:ext cx="4791075" cy="2695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81263" y="538163"/>
            <a:ext cx="4791075" cy="2695575"/>
          </a:xfrm>
        </p:spPr>
      </p:sp>
      <p:sp>
        <p:nvSpPr>
          <p:cNvPr id="3" name="Notes Placeholder 2"/>
          <p:cNvSpPr>
            <a:spLocks noGrp="1"/>
          </p:cNvSpPr>
          <p:nvPr>
            <p:ph type="body" idx="1"/>
          </p:nvPr>
        </p:nvSpPr>
        <p:spPr/>
        <p:txBody>
          <a:bodyPr/>
          <a:lstStyle/>
          <a:p>
            <a:pPr algn="l"/>
            <a:r>
              <a:rPr lang="en-US" b="1" i="0" dirty="0">
                <a:solidFill>
                  <a:srgbClr val="374151"/>
                </a:solidFill>
                <a:effectLst/>
                <a:latin typeface="Söhne"/>
              </a:rPr>
              <a:t>Mentors:</a:t>
            </a:r>
            <a:endParaRPr lang="en-US" b="0" i="0" dirty="0">
              <a:solidFill>
                <a:srgbClr val="374151"/>
              </a:solidFill>
              <a:effectLst/>
              <a:latin typeface="Söhne"/>
            </a:endParaRPr>
          </a:p>
          <a:p>
            <a:pPr algn="l">
              <a:buFont typeface="Arial" panose="020B0604020202020204" pitchFamily="34" charset="0"/>
              <a:buChar char="•"/>
            </a:pPr>
            <a:r>
              <a:rPr lang="en-US" b="1" i="0" dirty="0">
                <a:solidFill>
                  <a:srgbClr val="374151"/>
                </a:solidFill>
                <a:effectLst/>
                <a:latin typeface="Söhne"/>
              </a:rPr>
              <a:t>Professionals from the NABCRMP Community:</a:t>
            </a:r>
            <a:r>
              <a:rPr lang="en-US" b="0" i="0" dirty="0">
                <a:solidFill>
                  <a:srgbClr val="374151"/>
                </a:solidFill>
                <a:effectLst/>
                <a:latin typeface="Söhne"/>
              </a:rPr>
              <a:t> We're seeking renowned figures with a significant experience, boasting over a decade in risk and compliance.</a:t>
            </a:r>
          </a:p>
          <a:p>
            <a:pPr algn="l">
              <a:buFont typeface="Arial" panose="020B0604020202020204" pitchFamily="34" charset="0"/>
              <a:buChar char="•"/>
            </a:pPr>
            <a:r>
              <a:rPr lang="en-US" b="1" i="0" dirty="0">
                <a:solidFill>
                  <a:srgbClr val="374151"/>
                </a:solidFill>
                <a:effectLst/>
                <a:latin typeface="Söhne"/>
              </a:rPr>
              <a:t>Alignment with NABCRMP's Core Values:</a:t>
            </a:r>
            <a:r>
              <a:rPr lang="en-US" b="0" i="0" dirty="0">
                <a:solidFill>
                  <a:srgbClr val="374151"/>
                </a:solidFill>
                <a:effectLst/>
                <a:latin typeface="Söhne"/>
              </a:rPr>
              <a:t> Our mentors truly resonate with NABCRMP's mission, vision, and overarching goals.</a:t>
            </a:r>
          </a:p>
          <a:p>
            <a:pPr algn="l">
              <a:buFont typeface="Arial" panose="020B0604020202020204" pitchFamily="34" charset="0"/>
              <a:buChar char="•"/>
            </a:pPr>
            <a:r>
              <a:rPr lang="en-US" b="1" i="0" dirty="0">
                <a:solidFill>
                  <a:srgbClr val="374151"/>
                </a:solidFill>
                <a:effectLst/>
                <a:latin typeface="Söhne"/>
              </a:rPr>
              <a:t>Active Membership:</a:t>
            </a:r>
            <a:r>
              <a:rPr lang="en-US" b="0" i="0" dirty="0">
                <a:solidFill>
                  <a:srgbClr val="374151"/>
                </a:solidFill>
                <a:effectLst/>
                <a:latin typeface="Söhne"/>
              </a:rPr>
              <a:t> All our mentors are proactive members of NABCRMP, ensuring they are continually updated on industry shifts and dynamics.</a:t>
            </a:r>
          </a:p>
          <a:p>
            <a:pPr algn="l"/>
            <a:r>
              <a:rPr lang="en-US" b="1" i="0" dirty="0">
                <a:solidFill>
                  <a:srgbClr val="374151"/>
                </a:solidFill>
                <a:effectLst/>
                <a:latin typeface="Söhne"/>
              </a:rPr>
              <a:t>Mentees:</a:t>
            </a:r>
            <a:endParaRPr lang="en-US" b="0" i="0" dirty="0">
              <a:solidFill>
                <a:srgbClr val="374151"/>
              </a:solidFill>
              <a:effectLst/>
              <a:latin typeface="Söhne"/>
            </a:endParaRPr>
          </a:p>
          <a:p>
            <a:pPr algn="l">
              <a:buFont typeface="Arial" panose="020B0604020202020204" pitchFamily="34" charset="0"/>
              <a:buChar char="•"/>
            </a:pPr>
            <a:r>
              <a:rPr lang="en-US" b="1" i="0" dirty="0">
                <a:solidFill>
                  <a:srgbClr val="374151"/>
                </a:solidFill>
                <a:effectLst/>
                <a:latin typeface="Söhne"/>
              </a:rPr>
              <a:t>Students:</a:t>
            </a:r>
            <a:r>
              <a:rPr lang="en-US" b="0" i="0" dirty="0">
                <a:solidFill>
                  <a:srgbClr val="374151"/>
                </a:solidFill>
                <a:effectLst/>
                <a:latin typeface="Söhne"/>
              </a:rPr>
              <a:t> This program warmly welcomes students, whether they are engaged in full-time or part-time academic pursuits. The only prerequisite? A genuine passion for risk management and compliance.</a:t>
            </a:r>
          </a:p>
          <a:p>
            <a:pPr algn="l">
              <a:buFont typeface="Arial" panose="020B0604020202020204" pitchFamily="34" charset="0"/>
              <a:buChar char="•"/>
            </a:pPr>
            <a:r>
              <a:rPr lang="en-US" b="1" i="0" dirty="0">
                <a:solidFill>
                  <a:srgbClr val="374151"/>
                </a:solidFill>
                <a:effectLst/>
                <a:latin typeface="Söhne"/>
              </a:rPr>
              <a:t>Early-career Professionals:</a:t>
            </a:r>
            <a:r>
              <a:rPr lang="en-US" b="0" i="0" dirty="0">
                <a:solidFill>
                  <a:srgbClr val="374151"/>
                </a:solidFill>
                <a:effectLst/>
                <a:latin typeface="Söhne"/>
              </a:rPr>
              <a:t> We understand the value of guidance in the initial stages of one's career. Hence, professionals with less than 5 years of experience in compliance or risk management are encouraged to join.</a:t>
            </a:r>
          </a:p>
          <a:p>
            <a:pPr algn="l">
              <a:buFont typeface="Arial" panose="020B0604020202020204" pitchFamily="34" charset="0"/>
              <a:buChar char="•"/>
            </a:pPr>
            <a:r>
              <a:rPr lang="en-US" b="1" i="0" dirty="0">
                <a:solidFill>
                  <a:srgbClr val="374151"/>
                </a:solidFill>
                <a:effectLst/>
                <a:latin typeface="Söhne"/>
              </a:rPr>
              <a:t>Identity:</a:t>
            </a:r>
            <a:r>
              <a:rPr lang="en-US" b="0" i="0" dirty="0">
                <a:solidFill>
                  <a:srgbClr val="374151"/>
                </a:solidFill>
                <a:effectLst/>
                <a:latin typeface="Söhne"/>
              </a:rPr>
              <a:t> In line with NABCRMP's vision of inclusivity, our mentees should identify as Black or African American. This encompasses individuals from African and Afro-Caribbean origins.</a:t>
            </a:r>
          </a:p>
          <a:p>
            <a:pPr algn="l"/>
            <a:r>
              <a:rPr lang="en-US" b="1" i="0" dirty="0">
                <a:solidFill>
                  <a:srgbClr val="374151"/>
                </a:solidFill>
                <a:effectLst/>
                <a:latin typeface="Söhne"/>
              </a:rPr>
              <a:t>Time Commitment:</a:t>
            </a:r>
            <a:endParaRPr lang="en-US" b="0" i="0" dirty="0">
              <a:solidFill>
                <a:srgbClr val="374151"/>
              </a:solidFill>
              <a:effectLst/>
              <a:latin typeface="Söhne"/>
            </a:endParaRPr>
          </a:p>
          <a:p>
            <a:pPr algn="l">
              <a:buFont typeface="Arial" panose="020B0604020202020204" pitchFamily="34" charset="0"/>
              <a:buChar char="•"/>
            </a:pPr>
            <a:r>
              <a:rPr lang="en-US" b="0" i="0" dirty="0">
                <a:solidFill>
                  <a:srgbClr val="374151"/>
                </a:solidFill>
                <a:effectLst/>
                <a:latin typeface="Söhne"/>
              </a:rPr>
              <a:t>Our program offers flexibility. The frequency and goals of the meetings are decided mutually by the mentor-mentee pair. However, a recommended time allocation is 1 to 2 hours each month.</a:t>
            </a:r>
          </a:p>
          <a:p>
            <a:pPr algn="l">
              <a:buFont typeface="Arial" panose="020B0604020202020204" pitchFamily="34" charset="0"/>
              <a:buChar char="•"/>
            </a:pPr>
            <a:r>
              <a:rPr lang="en-US" b="0" i="0" dirty="0">
                <a:solidFill>
                  <a:srgbClr val="374151"/>
                </a:solidFill>
                <a:effectLst/>
                <a:latin typeface="Söhne"/>
              </a:rPr>
              <a:t>An integral part of our mentorship program is the trio of professional development workshops. All mentees are expected to attend these workshops during their tenure in the program, ensuring a holistic growth.</a:t>
            </a:r>
          </a:p>
          <a:p>
            <a:endParaRPr lang="en-US" dirty="0"/>
          </a:p>
        </p:txBody>
      </p:sp>
      <p:sp>
        <p:nvSpPr>
          <p:cNvPr id="4" name="Slide Number Placeholder 3"/>
          <p:cNvSpPr>
            <a:spLocks noGrp="1"/>
          </p:cNvSpPr>
          <p:nvPr>
            <p:ph type="sldNum" idx="12"/>
          </p:nvPr>
        </p:nvSpPr>
        <p:spPr/>
        <p:txBody>
          <a:bodyPr/>
          <a:lstStyle/>
          <a:p>
            <a:pPr algn="r"/>
            <a:fld id="{00000000-1234-1234-1234-123412341234}" type="slidenum">
              <a:rPr lang="en-US" sz="1300">
                <a:solidFill>
                  <a:schemeClr val="dk1"/>
                </a:solidFill>
                <a:latin typeface="Calibri"/>
                <a:ea typeface="Calibri"/>
                <a:cs typeface="Calibri"/>
                <a:sym typeface="Calibri"/>
              </a:rPr>
              <a:pPr algn="r"/>
              <a:t>10</a:t>
            </a:fld>
            <a:endParaRPr lang="en-US" sz="13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794193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81263" y="538163"/>
            <a:ext cx="4791075" cy="2695575"/>
          </a:xfrm>
        </p:spPr>
      </p:sp>
      <p:sp>
        <p:nvSpPr>
          <p:cNvPr id="3" name="Notes Placeholder 2"/>
          <p:cNvSpPr>
            <a:spLocks noGrp="1"/>
          </p:cNvSpPr>
          <p:nvPr>
            <p:ph type="body" idx="1"/>
          </p:nvPr>
        </p:nvSpPr>
        <p:spPr/>
        <p:txBody>
          <a:bodyPr/>
          <a:lstStyle/>
          <a:p>
            <a:r>
              <a:rPr lang="en-US" b="0" i="0" dirty="0">
                <a:solidFill>
                  <a:srgbClr val="374151"/>
                </a:solidFill>
                <a:effectLst/>
                <a:latin typeface="Söhne"/>
              </a:rPr>
              <a:t>Encourage feedback from both mentees and mentors after every session.</a:t>
            </a:r>
          </a:p>
          <a:p>
            <a:r>
              <a:rPr lang="en-US" b="0" i="0" dirty="0">
                <a:solidFill>
                  <a:srgbClr val="374151"/>
                </a:solidFill>
                <a:effectLst/>
                <a:latin typeface="Söhne"/>
              </a:rPr>
              <a:t>Provide resources (books, online courses, tools) relevant to the mentee's goals.</a:t>
            </a:r>
          </a:p>
          <a:p>
            <a:r>
              <a:rPr lang="en-US" b="0" i="0" dirty="0">
                <a:solidFill>
                  <a:srgbClr val="374151"/>
                </a:solidFill>
                <a:effectLst/>
                <a:latin typeface="Söhne"/>
              </a:rPr>
              <a:t>Ensure clarity in roles: the mentor is a guide, not a decision-maker.</a:t>
            </a:r>
          </a:p>
          <a:p>
            <a:r>
              <a:rPr lang="en-US" b="0" i="0" dirty="0">
                <a:solidFill>
                  <a:srgbClr val="374151"/>
                </a:solidFill>
                <a:effectLst/>
                <a:latin typeface="Söhne"/>
              </a:rPr>
              <a:t>Walkthrough of Slides</a:t>
            </a:r>
          </a:p>
          <a:p>
            <a:r>
              <a:rPr lang="en-US" b="0" i="0" dirty="0">
                <a:solidFill>
                  <a:srgbClr val="374151"/>
                </a:solidFill>
                <a:effectLst/>
                <a:latin typeface="Söhne"/>
              </a:rPr>
              <a:t>Additional Tips </a:t>
            </a:r>
          </a:p>
          <a:p>
            <a:endParaRPr lang="en-US" b="0" i="0" dirty="0">
              <a:solidFill>
                <a:srgbClr val="374151"/>
              </a:solidFill>
              <a:effectLst/>
              <a:latin typeface="Söhne"/>
            </a:endParaRPr>
          </a:p>
          <a:p>
            <a:r>
              <a:rPr lang="en-US" b="0" i="0" dirty="0">
                <a:solidFill>
                  <a:srgbClr val="374151"/>
                </a:solidFill>
                <a:effectLst/>
                <a:latin typeface="Söhne"/>
              </a:rPr>
              <a:t>Facilitate any necessary mid-course corrections based on mentee progress.</a:t>
            </a:r>
          </a:p>
          <a:p>
            <a:r>
              <a:rPr lang="en-US" b="0" i="0" dirty="0">
                <a:solidFill>
                  <a:srgbClr val="374151"/>
                </a:solidFill>
                <a:effectLst/>
                <a:latin typeface="Söhne"/>
              </a:rPr>
              <a:t>Plan for potential additional touch-base sessions if needed.</a:t>
            </a:r>
          </a:p>
          <a:p>
            <a:r>
              <a:rPr lang="en-US" b="0" i="0" dirty="0">
                <a:solidFill>
                  <a:srgbClr val="374151"/>
                </a:solidFill>
                <a:effectLst/>
                <a:latin typeface="Söhne"/>
              </a:rPr>
              <a:t>Organize a network event for all mentor-mentee pairs to share experiences.</a:t>
            </a:r>
          </a:p>
          <a:p>
            <a:r>
              <a:rPr lang="en-US" b="0" i="0" dirty="0">
                <a:solidFill>
                  <a:srgbClr val="374151"/>
                </a:solidFill>
                <a:effectLst/>
                <a:latin typeface="Söhne"/>
              </a:rPr>
              <a:t>Include occasional guest speakers for specialized topics.</a:t>
            </a:r>
          </a:p>
          <a:p>
            <a:r>
              <a:rPr lang="en-US" b="0" i="0" dirty="0">
                <a:solidFill>
                  <a:srgbClr val="374151"/>
                </a:solidFill>
                <a:effectLst/>
                <a:latin typeface="Söhne"/>
              </a:rPr>
              <a:t>Ensure that both the mentor and mentee have a clear understanding of the expected outcomes.</a:t>
            </a:r>
          </a:p>
          <a:p>
            <a:r>
              <a:rPr lang="en-US" b="0" i="0" dirty="0">
                <a:solidFill>
                  <a:srgbClr val="374151"/>
                </a:solidFill>
                <a:effectLst/>
                <a:latin typeface="Söhne"/>
              </a:rPr>
              <a:t>Incorporate team-building or bonding activities in the sessions to strengthen the mentor-mentee relationship.</a:t>
            </a:r>
          </a:p>
          <a:p>
            <a:r>
              <a:rPr lang="en-US" b="0" i="0" dirty="0">
                <a:solidFill>
                  <a:srgbClr val="374151"/>
                </a:solidFill>
                <a:effectLst/>
                <a:latin typeface="Söhne"/>
              </a:rPr>
              <a:t>Keep a record of each session's topics and progress to track growth.</a:t>
            </a:r>
          </a:p>
          <a:p>
            <a:r>
              <a:rPr lang="en-US" b="0" i="0" dirty="0">
                <a:solidFill>
                  <a:srgbClr val="374151"/>
                </a:solidFill>
                <a:effectLst/>
                <a:latin typeface="Söhne"/>
              </a:rPr>
              <a:t>Promote the idea of reverse mentoring: where mentors can learn from the mentees.</a:t>
            </a:r>
          </a:p>
          <a:p>
            <a:r>
              <a:rPr lang="en-US" b="0" i="0" dirty="0">
                <a:solidFill>
                  <a:srgbClr val="374151"/>
                </a:solidFill>
                <a:effectLst/>
                <a:latin typeface="Söhne"/>
              </a:rPr>
              <a:t>End the six months with a recognition or certification for successful completion..</a:t>
            </a:r>
            <a:endParaRPr lang="en-US" dirty="0"/>
          </a:p>
        </p:txBody>
      </p:sp>
      <p:sp>
        <p:nvSpPr>
          <p:cNvPr id="4" name="Slide Number Placeholder 3"/>
          <p:cNvSpPr>
            <a:spLocks noGrp="1"/>
          </p:cNvSpPr>
          <p:nvPr>
            <p:ph type="sldNum" idx="12"/>
          </p:nvPr>
        </p:nvSpPr>
        <p:spPr/>
        <p:txBody>
          <a:bodyPr/>
          <a:lstStyle/>
          <a:p>
            <a:pPr algn="r"/>
            <a:fld id="{00000000-1234-1234-1234-123412341234}" type="slidenum">
              <a:rPr lang="en-US" sz="1300">
                <a:solidFill>
                  <a:schemeClr val="dk1"/>
                </a:solidFill>
                <a:latin typeface="Calibri"/>
                <a:ea typeface="Calibri"/>
                <a:cs typeface="Calibri"/>
                <a:sym typeface="Calibri"/>
              </a:rPr>
              <a:pPr algn="r"/>
              <a:t>11</a:t>
            </a:fld>
            <a:endParaRPr lang="en-US" sz="13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326007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22b0353da30_0_84:notes"/>
          <p:cNvSpPr txBox="1">
            <a:spLocks noGrp="1"/>
          </p:cNvSpPr>
          <p:nvPr>
            <p:ph type="body" idx="1"/>
          </p:nvPr>
        </p:nvSpPr>
        <p:spPr>
          <a:xfrm>
            <a:off x="975360" y="3413760"/>
            <a:ext cx="7802880" cy="3235365"/>
          </a:xfrm>
          <a:prstGeom prst="rect">
            <a:avLst/>
          </a:prstGeom>
          <a:noFill/>
          <a:ln>
            <a:noFill/>
          </a:ln>
        </p:spPr>
        <p:txBody>
          <a:bodyPr spcFirstLastPara="1" wrap="square" lIns="96645" tIns="48309" rIns="96645" bIns="48309" anchor="t" anchorCtr="0">
            <a:noAutofit/>
          </a:bodyPr>
          <a:lstStyle/>
          <a:p>
            <a:pPr algn="l"/>
            <a:r>
              <a:rPr lang="en-US" b="0" i="0" dirty="0">
                <a:solidFill>
                  <a:srgbClr val="374151"/>
                </a:solidFill>
                <a:effectLst/>
                <a:latin typeface="Söhne"/>
              </a:rPr>
              <a:t>To streamline this process, we proudly introduce </a:t>
            </a:r>
            <a:r>
              <a:rPr lang="en-US" b="0" i="0" dirty="0" err="1">
                <a:solidFill>
                  <a:srgbClr val="374151"/>
                </a:solidFill>
                <a:effectLst/>
                <a:latin typeface="Söhne"/>
              </a:rPr>
              <a:t>Mentorloop</a:t>
            </a:r>
            <a:r>
              <a:rPr lang="en-US" b="0" i="0" dirty="0">
                <a:solidFill>
                  <a:srgbClr val="374151"/>
                </a:solidFill>
                <a:effectLst/>
                <a:latin typeface="Söhne"/>
              </a:rPr>
              <a:t>."</a:t>
            </a:r>
          </a:p>
          <a:p>
            <a:pPr algn="l"/>
            <a:r>
              <a:rPr lang="en-US" b="0" i="0" dirty="0">
                <a:solidFill>
                  <a:srgbClr val="374151"/>
                </a:solidFill>
                <a:effectLst/>
                <a:latin typeface="Söhne"/>
              </a:rPr>
              <a:t>Narrator: "With </a:t>
            </a:r>
            <a:r>
              <a:rPr lang="en-US" b="0" i="0" dirty="0" err="1">
                <a:solidFill>
                  <a:srgbClr val="374151"/>
                </a:solidFill>
                <a:effectLst/>
                <a:latin typeface="Söhne"/>
              </a:rPr>
              <a:t>Mentorloop</a:t>
            </a:r>
            <a:r>
              <a:rPr lang="en-US" b="0" i="0" dirty="0">
                <a:solidFill>
                  <a:srgbClr val="374151"/>
                </a:solidFill>
                <a:effectLst/>
                <a:latin typeface="Söhne"/>
              </a:rPr>
              <a:t>, you're not just getting another tool; you're getting a comprehensive solution tailored for mentoring. Here's how </a:t>
            </a:r>
            <a:r>
              <a:rPr lang="en-US" b="0" i="0" dirty="0" err="1">
                <a:solidFill>
                  <a:srgbClr val="374151"/>
                </a:solidFill>
                <a:effectLst/>
                <a:latin typeface="Söhne"/>
              </a:rPr>
              <a:t>Mentorloop</a:t>
            </a:r>
            <a:r>
              <a:rPr lang="en-US" b="0" i="0" dirty="0">
                <a:solidFill>
                  <a:srgbClr val="374151"/>
                </a:solidFill>
                <a:effectLst/>
                <a:latin typeface="Söhne"/>
              </a:rPr>
              <a:t> can benefit you."</a:t>
            </a:r>
          </a:p>
          <a:p>
            <a:pPr algn="l"/>
            <a:r>
              <a:rPr lang="en-US" b="0" i="0" dirty="0">
                <a:solidFill>
                  <a:srgbClr val="374151"/>
                </a:solidFill>
                <a:effectLst/>
                <a:latin typeface="Söhne"/>
              </a:rPr>
              <a:t>[Narrator: "First, </a:t>
            </a:r>
            <a:r>
              <a:rPr lang="en-US" b="0" i="0" dirty="0" err="1">
                <a:solidFill>
                  <a:srgbClr val="374151"/>
                </a:solidFill>
                <a:effectLst/>
                <a:latin typeface="Söhne"/>
              </a:rPr>
              <a:t>Mentorloop</a:t>
            </a:r>
            <a:r>
              <a:rPr lang="en-US" b="0" i="0" dirty="0">
                <a:solidFill>
                  <a:srgbClr val="374151"/>
                </a:solidFill>
                <a:effectLst/>
                <a:latin typeface="Söhne"/>
              </a:rPr>
              <a:t> empowers you to manage and meticulously document every aspect of your mentoring relationship. Track progress, set milestones, and record invaluable feedback – all in one place."</a:t>
            </a:r>
          </a:p>
          <a:p>
            <a:pPr algn="l"/>
            <a:r>
              <a:rPr lang="en-US" b="0" i="0" dirty="0">
                <a:solidFill>
                  <a:srgbClr val="374151"/>
                </a:solidFill>
                <a:effectLst/>
                <a:latin typeface="Söhne"/>
              </a:rPr>
              <a:t>[Narrator: "And that's not all. </a:t>
            </a:r>
            <a:r>
              <a:rPr lang="en-US" b="0" i="0" dirty="0" err="1">
                <a:solidFill>
                  <a:srgbClr val="374151"/>
                </a:solidFill>
                <a:effectLst/>
                <a:latin typeface="Söhne"/>
              </a:rPr>
              <a:t>Mentorloop</a:t>
            </a:r>
            <a:r>
              <a:rPr lang="en-US" b="0" i="0" dirty="0">
                <a:solidFill>
                  <a:srgbClr val="374151"/>
                </a:solidFill>
                <a:effectLst/>
                <a:latin typeface="Söhne"/>
              </a:rPr>
              <a:t> is packed with resources and guidance tailored for your mentoring journey. Whether you're a mentor or a mentee, you'll find a wealth of information to guide and inspire you every step of the way."</a:t>
            </a:r>
          </a:p>
          <a:p>
            <a:pPr marL="0" indent="0"/>
            <a:endParaRPr dirty="0"/>
          </a:p>
        </p:txBody>
      </p:sp>
      <p:sp>
        <p:nvSpPr>
          <p:cNvPr id="227" name="Google Shape;227;g22b0353da30_0_84:notes"/>
          <p:cNvSpPr>
            <a:spLocks noGrp="1" noRot="1" noChangeAspect="1"/>
          </p:cNvSpPr>
          <p:nvPr>
            <p:ph type="sldImg" idx="2"/>
          </p:nvPr>
        </p:nvSpPr>
        <p:spPr>
          <a:xfrm>
            <a:off x="2481263" y="538163"/>
            <a:ext cx="4791075" cy="2695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p5:notes"/>
          <p:cNvSpPr txBox="1">
            <a:spLocks noGrp="1"/>
          </p:cNvSpPr>
          <p:nvPr>
            <p:ph type="body" idx="1"/>
          </p:nvPr>
        </p:nvSpPr>
        <p:spPr>
          <a:xfrm>
            <a:off x="975360" y="3413760"/>
            <a:ext cx="7802880" cy="3235405"/>
          </a:xfrm>
          <a:prstGeom prst="rect">
            <a:avLst/>
          </a:prstGeom>
        </p:spPr>
        <p:txBody>
          <a:bodyPr spcFirstLastPara="1" wrap="square" lIns="96645" tIns="48309" rIns="96645" bIns="48309" anchor="t" anchorCtr="0">
            <a:noAutofit/>
          </a:bodyPr>
          <a:lstStyle/>
          <a:p>
            <a:pPr marL="0" indent="0"/>
            <a:endParaRPr/>
          </a:p>
        </p:txBody>
      </p:sp>
      <p:sp>
        <p:nvSpPr>
          <p:cNvPr id="219" name="Google Shape;219;p5:notes"/>
          <p:cNvSpPr>
            <a:spLocks noGrp="1" noRot="1" noChangeAspect="1"/>
          </p:cNvSpPr>
          <p:nvPr>
            <p:ph type="sldImg" idx="2"/>
          </p:nvPr>
        </p:nvSpPr>
        <p:spPr>
          <a:xfrm>
            <a:off x="2481263" y="538163"/>
            <a:ext cx="4791075" cy="2695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22b0353da30_0_249:notes"/>
          <p:cNvSpPr txBox="1">
            <a:spLocks noGrp="1"/>
          </p:cNvSpPr>
          <p:nvPr>
            <p:ph type="body" idx="1"/>
          </p:nvPr>
        </p:nvSpPr>
        <p:spPr>
          <a:xfrm>
            <a:off x="975360" y="3413760"/>
            <a:ext cx="7802880" cy="3235365"/>
          </a:xfrm>
          <a:prstGeom prst="rect">
            <a:avLst/>
          </a:prstGeom>
          <a:noFill/>
          <a:ln>
            <a:noFill/>
          </a:ln>
        </p:spPr>
        <p:txBody>
          <a:bodyPr spcFirstLastPara="1" wrap="square" lIns="96645" tIns="48309" rIns="96645" bIns="48309" anchor="t" anchorCtr="0">
            <a:noAutofit/>
          </a:bodyPr>
          <a:lstStyle/>
          <a:p>
            <a:pPr algn="l"/>
            <a:r>
              <a:rPr lang="en-US" dirty="0"/>
              <a:t>Our matching methodology: </a:t>
            </a:r>
            <a:r>
              <a:rPr lang="en-US" sz="1900" b="1" dirty="0">
                <a:solidFill>
                  <a:srgbClr val="1A1A1A"/>
                </a:solidFill>
                <a:latin typeface="Calibri-Bold"/>
              </a:rPr>
              <a:t>Matching Based on Career Development or Professional Growth</a:t>
            </a:r>
          </a:p>
          <a:p>
            <a:pPr algn="l"/>
            <a:r>
              <a:rPr lang="en-US" sz="1900" dirty="0">
                <a:solidFill>
                  <a:srgbClr val="211D1E"/>
                </a:solidFill>
                <a:latin typeface="Calibri" panose="020F0502020204030204" pitchFamily="34" charset="0"/>
              </a:rPr>
              <a:t>We Identify specific career development or professional growth areas that drive the match criteria. For</a:t>
            </a:r>
          </a:p>
          <a:p>
            <a:pPr algn="l"/>
            <a:r>
              <a:rPr lang="en-US" sz="1900" dirty="0">
                <a:solidFill>
                  <a:srgbClr val="211D1E"/>
                </a:solidFill>
                <a:latin typeface="Calibri" panose="020F0502020204030204" pitchFamily="34" charset="0"/>
              </a:rPr>
              <a:t>example, if the development or growth area is focused on building leadership competencies, match</a:t>
            </a:r>
          </a:p>
          <a:p>
            <a:pPr algn="l"/>
            <a:r>
              <a:rPr lang="en-US" sz="1900" dirty="0">
                <a:solidFill>
                  <a:srgbClr val="211D1E"/>
                </a:solidFill>
                <a:latin typeface="Calibri" panose="020F0502020204030204" pitchFamily="34" charset="0"/>
              </a:rPr>
              <a:t>mentees having specific competency gaps with mentors who are strong in those competencies. Using</a:t>
            </a:r>
          </a:p>
          <a:p>
            <a:pPr algn="l"/>
            <a:r>
              <a:rPr lang="en-US" sz="1900" dirty="0">
                <a:solidFill>
                  <a:srgbClr val="211D1E"/>
                </a:solidFill>
                <a:latin typeface="Calibri" panose="020F0502020204030204" pitchFamily="34" charset="0"/>
              </a:rPr>
              <a:t>specific development and growth areas to define matching criteria helps avoid the unwanted: matches</a:t>
            </a:r>
          </a:p>
          <a:p>
            <a:pPr algn="l"/>
            <a:r>
              <a:rPr lang="en-US" sz="1900" dirty="0">
                <a:solidFill>
                  <a:srgbClr val="211D1E"/>
                </a:solidFill>
                <a:latin typeface="Calibri" panose="020F0502020204030204" pitchFamily="34" charset="0"/>
              </a:rPr>
              <a:t>based on personality traits and “similarity” alone – rather than on developmental goals.</a:t>
            </a:r>
            <a:endParaRPr dirty="0"/>
          </a:p>
        </p:txBody>
      </p:sp>
      <p:sp>
        <p:nvSpPr>
          <p:cNvPr id="236" name="Google Shape;236;g22b0353da30_0_249:notes"/>
          <p:cNvSpPr>
            <a:spLocks noGrp="1" noRot="1" noChangeAspect="1"/>
          </p:cNvSpPr>
          <p:nvPr>
            <p:ph type="sldImg" idx="2"/>
          </p:nvPr>
        </p:nvSpPr>
        <p:spPr>
          <a:xfrm>
            <a:off x="2481263" y="538163"/>
            <a:ext cx="4791075" cy="2695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22b0353da30_0_331:notes"/>
          <p:cNvSpPr txBox="1">
            <a:spLocks noGrp="1"/>
          </p:cNvSpPr>
          <p:nvPr>
            <p:ph type="body" idx="1"/>
          </p:nvPr>
        </p:nvSpPr>
        <p:spPr>
          <a:xfrm>
            <a:off x="975360" y="3413760"/>
            <a:ext cx="7802880" cy="3235365"/>
          </a:xfrm>
          <a:prstGeom prst="rect">
            <a:avLst/>
          </a:prstGeom>
          <a:noFill/>
          <a:ln>
            <a:noFill/>
          </a:ln>
        </p:spPr>
        <p:txBody>
          <a:bodyPr spcFirstLastPara="1" wrap="square" lIns="96645" tIns="48309" rIns="96645" bIns="48309" anchor="t" anchorCtr="0">
            <a:noAutofit/>
          </a:bodyPr>
          <a:lstStyle/>
          <a:p>
            <a:pPr marL="0" indent="0"/>
            <a:r>
              <a:rPr lang="en-US" dirty="0"/>
              <a:t>At the launch of program, we’ll have a specific training with staff members from </a:t>
            </a:r>
            <a:r>
              <a:rPr lang="en-US" dirty="0" err="1"/>
              <a:t>Mentorloop</a:t>
            </a:r>
            <a:r>
              <a:rPr lang="en-US" dirty="0"/>
              <a:t> who will walk participants through the </a:t>
            </a:r>
            <a:r>
              <a:rPr lang="en-US" dirty="0" err="1"/>
              <a:t>softward</a:t>
            </a:r>
            <a:r>
              <a:rPr lang="en-US" dirty="0"/>
              <a:t> and program</a:t>
            </a:r>
            <a:endParaRPr dirty="0"/>
          </a:p>
        </p:txBody>
      </p:sp>
      <p:sp>
        <p:nvSpPr>
          <p:cNvPr id="244" name="Google Shape;244;g22b0353da30_0_331:notes"/>
          <p:cNvSpPr>
            <a:spLocks noGrp="1" noRot="1" noChangeAspect="1"/>
          </p:cNvSpPr>
          <p:nvPr>
            <p:ph type="sldImg" idx="2"/>
          </p:nvPr>
        </p:nvSpPr>
        <p:spPr>
          <a:xfrm>
            <a:off x="2481263" y="538163"/>
            <a:ext cx="4791075" cy="2695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g22b0353da30_0_419:notes"/>
          <p:cNvSpPr txBox="1">
            <a:spLocks noGrp="1"/>
          </p:cNvSpPr>
          <p:nvPr>
            <p:ph type="body" idx="1"/>
          </p:nvPr>
        </p:nvSpPr>
        <p:spPr>
          <a:xfrm>
            <a:off x="975360" y="3413760"/>
            <a:ext cx="7802880" cy="3235365"/>
          </a:xfrm>
          <a:prstGeom prst="rect">
            <a:avLst/>
          </a:prstGeom>
          <a:noFill/>
          <a:ln>
            <a:noFill/>
          </a:ln>
        </p:spPr>
        <p:txBody>
          <a:bodyPr spcFirstLastPara="1" wrap="square" lIns="96645" tIns="48309" rIns="96645" bIns="48309" anchor="t" anchorCtr="0">
            <a:noAutofit/>
          </a:bodyPr>
          <a:lstStyle/>
          <a:p>
            <a:pPr marL="0" indent="0"/>
            <a:endParaRPr/>
          </a:p>
        </p:txBody>
      </p:sp>
      <p:sp>
        <p:nvSpPr>
          <p:cNvPr id="258" name="Google Shape;258;g22b0353da30_0_419:notes"/>
          <p:cNvSpPr>
            <a:spLocks noGrp="1" noRot="1" noChangeAspect="1"/>
          </p:cNvSpPr>
          <p:nvPr>
            <p:ph type="sldImg" idx="2"/>
          </p:nvPr>
        </p:nvSpPr>
        <p:spPr>
          <a:xfrm>
            <a:off x="2481263" y="538163"/>
            <a:ext cx="4791075" cy="2695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22b0353da30_0_505:notes"/>
          <p:cNvSpPr txBox="1">
            <a:spLocks noGrp="1"/>
          </p:cNvSpPr>
          <p:nvPr>
            <p:ph type="body" idx="1"/>
          </p:nvPr>
        </p:nvSpPr>
        <p:spPr>
          <a:xfrm>
            <a:off x="975360" y="3413760"/>
            <a:ext cx="7802880" cy="3235365"/>
          </a:xfrm>
          <a:prstGeom prst="rect">
            <a:avLst/>
          </a:prstGeom>
          <a:noFill/>
          <a:ln>
            <a:noFill/>
          </a:ln>
        </p:spPr>
        <p:txBody>
          <a:bodyPr spcFirstLastPara="1" wrap="square" lIns="96645" tIns="48309" rIns="96645" bIns="48309" anchor="t" anchorCtr="0">
            <a:noAutofit/>
          </a:bodyPr>
          <a:lstStyle/>
          <a:p>
            <a:pPr marL="0" indent="0"/>
            <a:endParaRPr/>
          </a:p>
        </p:txBody>
      </p:sp>
      <p:sp>
        <p:nvSpPr>
          <p:cNvPr id="270" name="Google Shape;270;g22b0353da30_0_505:notes"/>
          <p:cNvSpPr>
            <a:spLocks noGrp="1" noRot="1" noChangeAspect="1"/>
          </p:cNvSpPr>
          <p:nvPr>
            <p:ph type="sldImg" idx="2"/>
          </p:nvPr>
        </p:nvSpPr>
        <p:spPr>
          <a:xfrm>
            <a:off x="2481263" y="538163"/>
            <a:ext cx="4791075" cy="2695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g22b0353da30_0_677:notes"/>
          <p:cNvSpPr txBox="1">
            <a:spLocks noGrp="1"/>
          </p:cNvSpPr>
          <p:nvPr>
            <p:ph type="body" idx="1"/>
          </p:nvPr>
        </p:nvSpPr>
        <p:spPr>
          <a:xfrm>
            <a:off x="975360" y="3413760"/>
            <a:ext cx="7802880" cy="3235365"/>
          </a:xfrm>
          <a:prstGeom prst="rect">
            <a:avLst/>
          </a:prstGeom>
          <a:noFill/>
          <a:ln>
            <a:noFill/>
          </a:ln>
        </p:spPr>
        <p:txBody>
          <a:bodyPr spcFirstLastPara="1" wrap="square" lIns="96645" tIns="48309" rIns="96645" bIns="48309" anchor="t" anchorCtr="0">
            <a:noAutofit/>
          </a:bodyPr>
          <a:lstStyle/>
          <a:p>
            <a:pPr algn="l"/>
            <a:r>
              <a:rPr lang="en-US" b="0" i="0" dirty="0">
                <a:solidFill>
                  <a:srgbClr val="455056"/>
                </a:solidFill>
                <a:effectLst/>
                <a:latin typeface="Manrope" panose="020B0604020202020204" charset="0"/>
              </a:rPr>
              <a:t>Once you've been matched with someone, you will enter a loop with them. The purpose and power of loops go far beyond introductions. They provide a space for mentors and mentees to document their entire journeys together and keep track of their progress, throughout the entire relationship. A 1:1 loop is where you can record the happenings of your mentoring relationship with your mentor or mentee. Once you are matched with a mentor or mentee, you have access to a private 1:1 loop and have the ability to:</a:t>
            </a:r>
          </a:p>
          <a:p>
            <a:pPr algn="l">
              <a:buFont typeface="Arial" panose="020B0604020202020204" pitchFamily="34" charset="0"/>
              <a:buChar char="•"/>
            </a:pPr>
            <a:r>
              <a:rPr lang="en-US" b="0" i="0" dirty="0">
                <a:solidFill>
                  <a:srgbClr val="455056"/>
                </a:solidFill>
                <a:effectLst/>
                <a:latin typeface="Manrope" panose="020B0604020202020204" charset="0"/>
              </a:rPr>
              <a:t>Communicate with one another and record your meeting minutes</a:t>
            </a:r>
          </a:p>
          <a:p>
            <a:pPr algn="l">
              <a:buFont typeface="Arial" panose="020B0604020202020204" pitchFamily="34" charset="0"/>
              <a:buChar char="•"/>
            </a:pPr>
            <a:r>
              <a:rPr lang="en-US" b="0" i="0" u="none" strike="noStrike" dirty="0">
                <a:solidFill>
                  <a:srgbClr val="0072CC"/>
                </a:solidFill>
                <a:effectLst/>
                <a:latin typeface="Manrope" panose="020B0604020202020204" charset="0"/>
                <a:hlinkClick r:id="rId3"/>
              </a:rPr>
              <a:t>Share files</a:t>
            </a:r>
            <a:endParaRPr lang="en-US" b="0" i="0" dirty="0">
              <a:solidFill>
                <a:srgbClr val="455056"/>
              </a:solidFill>
              <a:effectLst/>
              <a:latin typeface="Manrope" panose="020B0604020202020204" charset="0"/>
            </a:endParaRPr>
          </a:p>
          <a:p>
            <a:pPr algn="l">
              <a:buFont typeface="Arial" panose="020B0604020202020204" pitchFamily="34" charset="0"/>
              <a:buChar char="•"/>
            </a:pPr>
            <a:r>
              <a:rPr lang="en-US" b="0" i="0" u="none" strike="noStrike" dirty="0">
                <a:solidFill>
                  <a:srgbClr val="0072CC"/>
                </a:solidFill>
                <a:effectLst/>
                <a:latin typeface="Manrope" panose="020B0604020202020204" charset="0"/>
                <a:hlinkClick r:id="rId4"/>
              </a:rPr>
              <a:t>Schedule and launch a meeting</a:t>
            </a:r>
            <a:endParaRPr lang="en-US" b="0" i="0" dirty="0">
              <a:solidFill>
                <a:srgbClr val="455056"/>
              </a:solidFill>
              <a:effectLst/>
              <a:latin typeface="Manrope" panose="020B0604020202020204" charset="0"/>
            </a:endParaRPr>
          </a:p>
          <a:p>
            <a:pPr algn="l">
              <a:buFont typeface="Arial" panose="020B0604020202020204" pitchFamily="34" charset="0"/>
              <a:buChar char="•"/>
            </a:pPr>
            <a:r>
              <a:rPr lang="en-US" b="0" i="0" u="none" strike="noStrike" dirty="0">
                <a:solidFill>
                  <a:srgbClr val="0072CC"/>
                </a:solidFill>
                <a:effectLst/>
                <a:latin typeface="Manrope" panose="020B0604020202020204" charset="0"/>
                <a:hlinkClick r:id="rId5"/>
              </a:rPr>
              <a:t>Create and share your goals</a:t>
            </a:r>
            <a:endParaRPr lang="en-US" b="0" i="0" dirty="0">
              <a:solidFill>
                <a:srgbClr val="455056"/>
              </a:solidFill>
              <a:effectLst/>
              <a:latin typeface="Manrope" panose="020B0604020202020204" charset="0"/>
            </a:endParaRPr>
          </a:p>
          <a:p>
            <a:pPr algn="l">
              <a:buFont typeface="Arial" panose="020B0604020202020204" pitchFamily="34" charset="0"/>
              <a:buChar char="•"/>
            </a:pPr>
            <a:r>
              <a:rPr lang="en-US" b="0" i="0" dirty="0">
                <a:solidFill>
                  <a:srgbClr val="455056"/>
                </a:solidFill>
                <a:effectLst/>
                <a:latin typeface="Manrope" panose="020B0604020202020204" charset="0"/>
              </a:rPr>
              <a:t>Preview your match's profile by click on their icon or name at the top </a:t>
            </a:r>
          </a:p>
          <a:p>
            <a:pPr algn="l"/>
            <a:r>
              <a:rPr lang="en-US" b="0" i="0" dirty="0">
                <a:solidFill>
                  <a:srgbClr val="455056"/>
                </a:solidFill>
                <a:effectLst/>
                <a:latin typeface="Manrope" panose="020B0604020202020204" charset="0"/>
              </a:rPr>
              <a:t>The beauty of this is that overtime, the loop becomes your own personal online journal that gives you an overview of your mentoring experience to date. </a:t>
            </a:r>
          </a:p>
          <a:p>
            <a:pPr marL="0" indent="0"/>
            <a:endParaRPr dirty="0"/>
          </a:p>
        </p:txBody>
      </p:sp>
      <p:sp>
        <p:nvSpPr>
          <p:cNvPr id="294" name="Google Shape;294;g22b0353da30_0_677:notes"/>
          <p:cNvSpPr>
            <a:spLocks noGrp="1" noRot="1" noChangeAspect="1"/>
          </p:cNvSpPr>
          <p:nvPr>
            <p:ph type="sldImg" idx="2"/>
          </p:nvPr>
        </p:nvSpPr>
        <p:spPr>
          <a:xfrm>
            <a:off x="2481263" y="538163"/>
            <a:ext cx="4791075" cy="2695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p11:notes"/>
          <p:cNvSpPr txBox="1">
            <a:spLocks noGrp="1"/>
          </p:cNvSpPr>
          <p:nvPr>
            <p:ph type="body" idx="1"/>
          </p:nvPr>
        </p:nvSpPr>
        <p:spPr>
          <a:xfrm>
            <a:off x="975360" y="3413760"/>
            <a:ext cx="7802880" cy="3235405"/>
          </a:xfrm>
          <a:prstGeom prst="rect">
            <a:avLst/>
          </a:prstGeom>
        </p:spPr>
        <p:txBody>
          <a:bodyPr spcFirstLastPara="1" wrap="square" lIns="96645" tIns="48309" rIns="96645" bIns="48309" anchor="t" anchorCtr="0">
            <a:noAutofit/>
          </a:bodyPr>
          <a:lstStyle/>
          <a:p>
            <a:pPr marL="0" indent="0"/>
            <a:endParaRPr/>
          </a:p>
        </p:txBody>
      </p:sp>
      <p:sp>
        <p:nvSpPr>
          <p:cNvPr id="302" name="Google Shape;302;p11:notes"/>
          <p:cNvSpPr>
            <a:spLocks noGrp="1" noRot="1" noChangeAspect="1"/>
          </p:cNvSpPr>
          <p:nvPr>
            <p:ph type="sldImg" idx="2"/>
          </p:nvPr>
        </p:nvSpPr>
        <p:spPr>
          <a:xfrm>
            <a:off x="2481263" y="538163"/>
            <a:ext cx="4791075" cy="2695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81263" y="538163"/>
            <a:ext cx="4791075" cy="2695575"/>
          </a:xfrm>
        </p:spPr>
      </p:sp>
      <p:sp>
        <p:nvSpPr>
          <p:cNvPr id="3" name="Notes Placeholder 2"/>
          <p:cNvSpPr>
            <a:spLocks noGrp="1"/>
          </p:cNvSpPr>
          <p:nvPr>
            <p:ph type="body" idx="1"/>
          </p:nvPr>
        </p:nvSpPr>
        <p:spPr/>
        <p:txBody>
          <a:bodyPr/>
          <a:lstStyle/>
          <a:p>
            <a:r>
              <a:rPr lang="en-US" b="0" i="0" dirty="0">
                <a:solidFill>
                  <a:srgbClr val="374151"/>
                </a:solidFill>
                <a:effectLst/>
                <a:latin typeface="Söhne"/>
              </a:rPr>
              <a:t>As we move forward, let's delve into the three foundational pillars that underpin our efforts at </a:t>
            </a:r>
            <a:r>
              <a:rPr lang="en-US" b="0" i="0" dirty="0" err="1">
                <a:solidFill>
                  <a:srgbClr val="374151"/>
                </a:solidFill>
                <a:effectLst/>
                <a:latin typeface="Söhne"/>
              </a:rPr>
              <a:t>CoachLoop</a:t>
            </a:r>
            <a:r>
              <a:rPr lang="en-US" b="0" i="0" dirty="0">
                <a:solidFill>
                  <a:srgbClr val="374151"/>
                </a:solidFill>
                <a:effectLst/>
                <a:latin typeface="Söhne"/>
              </a:rPr>
              <a:t>.</a:t>
            </a:r>
          </a:p>
          <a:p>
            <a:endParaRPr lang="en-US" b="0" i="0" dirty="0">
              <a:solidFill>
                <a:srgbClr val="374151"/>
              </a:solidFill>
              <a:effectLst/>
              <a:latin typeface="Söhne"/>
            </a:endParaRPr>
          </a:p>
          <a:p>
            <a:r>
              <a:rPr lang="en-US" b="0" i="0" dirty="0">
                <a:solidFill>
                  <a:srgbClr val="374151"/>
                </a:solidFill>
                <a:effectLst/>
                <a:latin typeface="Söhne"/>
              </a:rPr>
              <a:t>First, we focus on </a:t>
            </a:r>
            <a:r>
              <a:rPr lang="en-US" b="1" i="0" dirty="0">
                <a:effectLst/>
                <a:latin typeface="Söhne"/>
              </a:rPr>
              <a:t>Diversifying Talent Pools</a:t>
            </a:r>
            <a:r>
              <a:rPr lang="en-US" b="0" i="0" dirty="0">
                <a:solidFill>
                  <a:srgbClr val="374151"/>
                </a:solidFill>
                <a:effectLst/>
                <a:latin typeface="Söhne"/>
              </a:rPr>
              <a:t>. Our objective here is clear: to enrich the compliance and risk management sectors with a broad array of perspectives. Our strategy? We will proactively identify, mentor, and uplift professionals</a:t>
            </a:r>
          </a:p>
          <a:p>
            <a:r>
              <a:rPr lang="en-US" b="0" i="0" dirty="0">
                <a:solidFill>
                  <a:srgbClr val="374151"/>
                </a:solidFill>
                <a:effectLst/>
                <a:latin typeface="Söhne"/>
              </a:rPr>
              <a:t>from various backgrounds, ensuring that our field becomes as multifaceted as the world we serve.</a:t>
            </a:r>
          </a:p>
          <a:p>
            <a:endParaRPr lang="en-US" b="0" i="0" dirty="0">
              <a:solidFill>
                <a:srgbClr val="374151"/>
              </a:solidFill>
              <a:effectLst/>
              <a:latin typeface="Söhne"/>
            </a:endParaRPr>
          </a:p>
          <a:p>
            <a:r>
              <a:rPr lang="en-US" b="0" i="0" dirty="0">
                <a:solidFill>
                  <a:srgbClr val="374151"/>
                </a:solidFill>
                <a:effectLst/>
                <a:latin typeface="Söhne"/>
              </a:rPr>
              <a:t>Next is Inclusive Leadership. Leadership is not just about titles or positions; it's about understanding and valuing diversity at every echelon of the organization. Our objective is to cultivate leaders who embrace this ethos. And our strategy?</a:t>
            </a:r>
          </a:p>
          <a:p>
            <a:r>
              <a:rPr lang="en-US" b="0" i="0" dirty="0">
                <a:solidFill>
                  <a:srgbClr val="374151"/>
                </a:solidFill>
                <a:effectLst/>
                <a:latin typeface="Söhne"/>
              </a:rPr>
              <a:t>We will provide specialized mentorship initiatives that emphasize inclusive leadership approaches and thoughtful decision-making.</a:t>
            </a:r>
          </a:p>
          <a:p>
            <a:endParaRPr lang="en-US" b="0" i="0" dirty="0">
              <a:solidFill>
                <a:srgbClr val="374151"/>
              </a:solidFill>
              <a:effectLst/>
              <a:latin typeface="Söhne"/>
            </a:endParaRPr>
          </a:p>
          <a:p>
            <a:r>
              <a:rPr lang="en-US" b="0" i="0" dirty="0">
                <a:solidFill>
                  <a:srgbClr val="374151"/>
                </a:solidFill>
                <a:effectLst/>
                <a:latin typeface="Söhne"/>
              </a:rPr>
              <a:t>Finally, we champion </a:t>
            </a:r>
            <a:r>
              <a:rPr lang="en-US" b="1" i="0" dirty="0">
                <a:effectLst/>
                <a:latin typeface="Söhne"/>
              </a:rPr>
              <a:t>Equitable Opportunity</a:t>
            </a:r>
            <a:r>
              <a:rPr lang="en-US" b="0" i="0" dirty="0">
                <a:solidFill>
                  <a:srgbClr val="374151"/>
                </a:solidFill>
                <a:effectLst/>
                <a:latin typeface="Söhne"/>
              </a:rPr>
              <a:t>. We believe that every member, regardless of their background or journey, should have equal access to opportunities for growth and advancement. To achieve this, our strategy centers on mentor-mentee pairings that bridge experiential divides and foster networking avenues, especially for our underrepresented professionals. These pillars guide us, and with your involvement, we can shape an industry that is diverse, inclusive, and brimming with opportunities for all.</a:t>
            </a:r>
          </a:p>
          <a:p>
            <a:endParaRPr lang="en-US" b="0" i="0" dirty="0">
              <a:solidFill>
                <a:srgbClr val="374151"/>
              </a:solidFill>
              <a:effectLst/>
              <a:latin typeface="Söhne"/>
            </a:endParaRPr>
          </a:p>
          <a:p>
            <a:r>
              <a:rPr lang="en-US" b="0" i="0" dirty="0">
                <a:solidFill>
                  <a:srgbClr val="374151"/>
                </a:solidFill>
                <a:effectLst/>
                <a:latin typeface="Söhne"/>
              </a:rPr>
              <a:t>These pillars guide us, and with your involvement, we can shape an industry that is diverse, inclusive, and brimming with opportunities for all.</a:t>
            </a:r>
            <a:endParaRPr lang="en-US" dirty="0"/>
          </a:p>
        </p:txBody>
      </p:sp>
      <p:sp>
        <p:nvSpPr>
          <p:cNvPr id="4" name="Slide Number Placeholder 3"/>
          <p:cNvSpPr>
            <a:spLocks noGrp="1"/>
          </p:cNvSpPr>
          <p:nvPr>
            <p:ph type="sldNum" idx="12"/>
          </p:nvPr>
        </p:nvSpPr>
        <p:spPr/>
        <p:txBody>
          <a:bodyPr/>
          <a:lstStyle/>
          <a:p>
            <a:pPr algn="r"/>
            <a:fld id="{00000000-1234-1234-1234-123412341234}" type="slidenum">
              <a:rPr lang="en-US" sz="1300">
                <a:solidFill>
                  <a:schemeClr val="dk1"/>
                </a:solidFill>
                <a:latin typeface="Calibri"/>
                <a:ea typeface="Calibri"/>
                <a:cs typeface="Calibri"/>
                <a:sym typeface="Calibri"/>
              </a:rPr>
              <a:pPr algn="r"/>
              <a:t>2</a:t>
            </a:fld>
            <a:endParaRPr lang="en-US" sz="13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510669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81263" y="538163"/>
            <a:ext cx="4791075" cy="2695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algn="r"/>
            <a:fld id="{00000000-1234-1234-1234-123412341234}" type="slidenum">
              <a:rPr lang="en-US" sz="1300">
                <a:solidFill>
                  <a:schemeClr val="dk1"/>
                </a:solidFill>
                <a:latin typeface="Calibri"/>
                <a:ea typeface="Calibri"/>
                <a:cs typeface="Calibri"/>
                <a:sym typeface="Calibri"/>
              </a:rPr>
              <a:pPr algn="r"/>
              <a:t>20</a:t>
            </a:fld>
            <a:endParaRPr lang="en-US" sz="13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009243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p13:notes"/>
          <p:cNvSpPr txBox="1">
            <a:spLocks noGrp="1"/>
          </p:cNvSpPr>
          <p:nvPr>
            <p:ph type="body" idx="1"/>
          </p:nvPr>
        </p:nvSpPr>
        <p:spPr>
          <a:xfrm>
            <a:off x="975360" y="3413760"/>
            <a:ext cx="7802880" cy="3235405"/>
          </a:xfrm>
          <a:prstGeom prst="rect">
            <a:avLst/>
          </a:prstGeom>
        </p:spPr>
        <p:txBody>
          <a:bodyPr spcFirstLastPara="1" wrap="square" lIns="96645" tIns="48309" rIns="96645" bIns="48309" anchor="t" anchorCtr="0">
            <a:noAutofit/>
          </a:bodyPr>
          <a:lstStyle/>
          <a:p>
            <a:pPr marL="0" indent="0"/>
            <a:endParaRPr/>
          </a:p>
        </p:txBody>
      </p:sp>
      <p:sp>
        <p:nvSpPr>
          <p:cNvPr id="309" name="Google Shape;309;p13:notes"/>
          <p:cNvSpPr>
            <a:spLocks noGrp="1" noRot="1" noChangeAspect="1"/>
          </p:cNvSpPr>
          <p:nvPr>
            <p:ph type="sldImg" idx="2"/>
          </p:nvPr>
        </p:nvSpPr>
        <p:spPr>
          <a:xfrm>
            <a:off x="2481263" y="538163"/>
            <a:ext cx="4791075" cy="2695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3:notes"/>
          <p:cNvSpPr txBox="1">
            <a:spLocks noGrp="1"/>
          </p:cNvSpPr>
          <p:nvPr>
            <p:ph type="hdr" idx="2"/>
          </p:nvPr>
        </p:nvSpPr>
        <p:spPr>
          <a:xfrm>
            <a:off x="0" y="0"/>
            <a:ext cx="4226560" cy="360045"/>
          </a:xfrm>
          <a:prstGeom prst="rect">
            <a:avLst/>
          </a:prstGeom>
          <a:noFill/>
          <a:ln>
            <a:noFill/>
          </a:ln>
        </p:spPr>
        <p:txBody>
          <a:bodyPr spcFirstLastPara="1" wrap="square" lIns="96645" tIns="48309" rIns="96645" bIns="48309" anchor="t" anchorCtr="0">
            <a:noAutofit/>
          </a:bodyPr>
          <a:lstStyle/>
          <a:p>
            <a:endParaRPr/>
          </a:p>
        </p:txBody>
      </p:sp>
      <p:sp>
        <p:nvSpPr>
          <p:cNvPr id="174" name="Google Shape;174;p3:notes"/>
          <p:cNvSpPr txBox="1">
            <a:spLocks noGrp="1"/>
          </p:cNvSpPr>
          <p:nvPr>
            <p:ph type="dt" idx="10"/>
          </p:nvPr>
        </p:nvSpPr>
        <p:spPr>
          <a:xfrm>
            <a:off x="5525347" y="0"/>
            <a:ext cx="4226560" cy="360045"/>
          </a:xfrm>
          <a:prstGeom prst="rect">
            <a:avLst/>
          </a:prstGeom>
          <a:noFill/>
          <a:ln>
            <a:noFill/>
          </a:ln>
        </p:spPr>
        <p:txBody>
          <a:bodyPr spcFirstLastPara="1" wrap="square" lIns="96645" tIns="48309" rIns="96645" bIns="48309" anchor="t" anchorCtr="0">
            <a:noAutofit/>
          </a:bodyPr>
          <a:lstStyle/>
          <a:p>
            <a:r>
              <a:rPr lang="en-US"/>
              <a:t>1.7.2013</a:t>
            </a:r>
            <a:endParaRPr/>
          </a:p>
        </p:txBody>
      </p:sp>
      <p:sp>
        <p:nvSpPr>
          <p:cNvPr id="175" name="Google Shape;175;p3:notes"/>
          <p:cNvSpPr>
            <a:spLocks noGrp="1" noRot="1" noChangeAspect="1"/>
          </p:cNvSpPr>
          <p:nvPr>
            <p:ph type="sldImg" idx="3"/>
          </p:nvPr>
        </p:nvSpPr>
        <p:spPr>
          <a:xfrm>
            <a:off x="2481263" y="538163"/>
            <a:ext cx="4791075" cy="2695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6" name="Google Shape;176;p3:notes"/>
          <p:cNvSpPr txBox="1">
            <a:spLocks noGrp="1"/>
          </p:cNvSpPr>
          <p:nvPr>
            <p:ph type="body" idx="1"/>
          </p:nvPr>
        </p:nvSpPr>
        <p:spPr>
          <a:xfrm>
            <a:off x="975360" y="3413760"/>
            <a:ext cx="7802880" cy="3235405"/>
          </a:xfrm>
          <a:prstGeom prst="rect">
            <a:avLst/>
          </a:prstGeom>
          <a:noFill/>
          <a:ln>
            <a:noFill/>
          </a:ln>
        </p:spPr>
        <p:txBody>
          <a:bodyPr spcFirstLastPara="1" wrap="square" lIns="96645" tIns="48309" rIns="96645" bIns="48309" anchor="t" anchorCtr="0">
            <a:noAutofit/>
          </a:bodyPr>
          <a:lstStyle/>
          <a:p>
            <a:pPr marL="0" indent="0"/>
            <a:r>
              <a:rPr lang="en-US" b="0" i="0" dirty="0">
                <a:solidFill>
                  <a:srgbClr val="374151"/>
                </a:solidFill>
                <a:effectLst/>
                <a:latin typeface="Söhne"/>
              </a:rPr>
              <a:t>Firstly, </a:t>
            </a:r>
            <a:r>
              <a:rPr lang="en-US" b="1" i="0" dirty="0">
                <a:effectLst/>
                <a:latin typeface="Söhne"/>
              </a:rPr>
              <a:t>Leadership Development</a:t>
            </a:r>
            <a:r>
              <a:rPr lang="en-US" b="0" i="0" dirty="0">
                <a:solidFill>
                  <a:srgbClr val="374151"/>
                </a:solidFill>
                <a:effectLst/>
                <a:latin typeface="Söhne"/>
              </a:rPr>
              <a:t>. A mentoring program doesn't just introduce you to the basics of your profession. It molds you into a leader, ready to inspire and drive change. Through tailored guidance, you'll gain insights into effective leadership styles, decision-making processes, and how to galvanize teams towards common goals. Mentors report gaining more leadership identity and skills, as well as more confidence in leading projects the more they engaged in mentoring</a:t>
            </a:r>
          </a:p>
          <a:p>
            <a:pPr marL="0" indent="0"/>
            <a:endParaRPr lang="en-US" b="0" i="0" dirty="0">
              <a:solidFill>
                <a:srgbClr val="374151"/>
              </a:solidFill>
              <a:effectLst/>
              <a:latin typeface="Söhne"/>
            </a:endParaRPr>
          </a:p>
          <a:p>
            <a:pPr marL="0" indent="0"/>
            <a:r>
              <a:rPr lang="en-US" b="0" i="0" dirty="0">
                <a:solidFill>
                  <a:srgbClr val="374151"/>
                </a:solidFill>
                <a:effectLst/>
                <a:latin typeface="Söhne"/>
              </a:rPr>
              <a:t>The second draw is </a:t>
            </a:r>
            <a:r>
              <a:rPr lang="en-US" b="1" i="0" dirty="0">
                <a:effectLst/>
                <a:latin typeface="Söhne"/>
              </a:rPr>
              <a:t>Career Development</a:t>
            </a:r>
            <a:r>
              <a:rPr lang="en-US" b="0" i="0" dirty="0">
                <a:solidFill>
                  <a:srgbClr val="374151"/>
                </a:solidFill>
                <a:effectLst/>
                <a:latin typeface="Söhne"/>
              </a:rPr>
              <a:t>. Mentoring programs offer a roadmap for career growth. From networking opportunities to sharpening technical expertise, mentors guide you through the intricacies of the industry. They act as sounding boards, helping you align your passions with potential career pathways, and ensuring that you're always moving forward.</a:t>
            </a:r>
          </a:p>
          <a:p>
            <a:pPr marL="0" indent="0"/>
            <a:endParaRPr lang="en-US" b="0" i="0" dirty="0">
              <a:solidFill>
                <a:srgbClr val="374151"/>
              </a:solidFill>
              <a:effectLst/>
              <a:latin typeface="Söhne"/>
            </a:endParaRPr>
          </a:p>
          <a:p>
            <a:pPr marL="0" indent="0"/>
            <a:r>
              <a:rPr lang="en-US" b="0" i="0" dirty="0">
                <a:solidFill>
                  <a:srgbClr val="374151"/>
                </a:solidFill>
                <a:effectLst/>
                <a:latin typeface="Söhne"/>
              </a:rPr>
              <a:t>And last but not least, the focus on </a:t>
            </a:r>
            <a:r>
              <a:rPr lang="en-US" b="1" i="0" dirty="0">
                <a:effectLst/>
                <a:latin typeface="Söhne"/>
              </a:rPr>
              <a:t>DEI - Diversity, Equity, &amp; Inclusion</a:t>
            </a:r>
            <a:r>
              <a:rPr lang="en-US" b="0" i="0" dirty="0">
                <a:solidFill>
                  <a:srgbClr val="374151"/>
                </a:solidFill>
                <a:effectLst/>
                <a:latin typeface="Söhne"/>
              </a:rPr>
              <a:t>. In today's globalized world, understanding and valuing diverse perspectives is non-negotiable. A mentoring program with a DEI lens ensures that you're not only equipped to navigate diverse work environments but also to champion inclusivity, creating spaces where every voice is heard and valued.</a:t>
            </a:r>
          </a:p>
          <a:p>
            <a:pPr marL="0" indent="0"/>
            <a:endParaRPr lang="en-US" b="0" i="0" dirty="0">
              <a:solidFill>
                <a:srgbClr val="374151"/>
              </a:solidFill>
              <a:effectLst/>
              <a:latin typeface="Söhne"/>
            </a:endParaRPr>
          </a:p>
          <a:p>
            <a:pPr marL="0" indent="0"/>
            <a:r>
              <a:rPr lang="en-US" b="0" i="0" dirty="0">
                <a:solidFill>
                  <a:srgbClr val="374151"/>
                </a:solidFill>
                <a:effectLst/>
                <a:latin typeface="Söhne"/>
              </a:rPr>
              <a:t>In essence, joining a mentoring program is an investment. An investment in your leadership potential, your career trajectory, and in fostering a more inclusive professional landscape. The question isn't just "Why should you?" but "Why wouldn't you?"</a:t>
            </a:r>
            <a:br>
              <a:rPr lang="en-US" dirty="0"/>
            </a:br>
            <a:endParaRPr lang="en-US" dirty="0"/>
          </a:p>
        </p:txBody>
      </p:sp>
      <p:sp>
        <p:nvSpPr>
          <p:cNvPr id="177" name="Google Shape;177;p3:notes"/>
          <p:cNvSpPr txBox="1">
            <a:spLocks noGrp="1"/>
          </p:cNvSpPr>
          <p:nvPr>
            <p:ph type="ftr" idx="11"/>
          </p:nvPr>
        </p:nvSpPr>
        <p:spPr>
          <a:xfrm>
            <a:off x="0" y="6827520"/>
            <a:ext cx="4226560" cy="358379"/>
          </a:xfrm>
          <a:prstGeom prst="rect">
            <a:avLst/>
          </a:prstGeom>
          <a:noFill/>
          <a:ln>
            <a:noFill/>
          </a:ln>
        </p:spPr>
        <p:txBody>
          <a:bodyPr spcFirstLastPara="1" wrap="square" lIns="96645" tIns="48309" rIns="96645" bIns="48309" anchor="b" anchorCtr="0">
            <a:noAutofit/>
          </a:bodyPr>
          <a:lstStyle/>
          <a:p>
            <a:endParaRPr/>
          </a:p>
        </p:txBody>
      </p:sp>
      <p:sp>
        <p:nvSpPr>
          <p:cNvPr id="178" name="Google Shape;178;p3:notes"/>
          <p:cNvSpPr txBox="1">
            <a:spLocks noGrp="1"/>
          </p:cNvSpPr>
          <p:nvPr>
            <p:ph type="sldNum" idx="12"/>
          </p:nvPr>
        </p:nvSpPr>
        <p:spPr>
          <a:xfrm>
            <a:off x="5525347" y="6827520"/>
            <a:ext cx="4226560" cy="358379"/>
          </a:xfrm>
          <a:prstGeom prst="rect">
            <a:avLst/>
          </a:prstGeom>
          <a:noFill/>
          <a:ln>
            <a:noFill/>
          </a:ln>
        </p:spPr>
        <p:txBody>
          <a:bodyPr spcFirstLastPara="1" wrap="square" lIns="96645" tIns="48309" rIns="96645" bIns="48309" anchor="b" anchorCtr="0">
            <a:noAutofit/>
          </a:bodyPr>
          <a:lstStyle/>
          <a:p>
            <a:pPr algn="r"/>
            <a:fld id="{00000000-1234-1234-1234-123412341234}" type="slidenum">
              <a:rPr lang="en-US" sz="1300">
                <a:solidFill>
                  <a:schemeClr val="dk1"/>
                </a:solidFill>
                <a:latin typeface="Calibri"/>
                <a:ea typeface="Calibri"/>
                <a:cs typeface="Calibri"/>
                <a:sym typeface="Calibri"/>
              </a:rPr>
              <a:pPr algn="r"/>
              <a:t>3</a:t>
            </a:fld>
            <a:endParaRPr sz="1300">
              <a:solidFill>
                <a:schemeClr val="dk1"/>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4:notes"/>
          <p:cNvSpPr txBox="1">
            <a:spLocks noGrp="1"/>
          </p:cNvSpPr>
          <p:nvPr>
            <p:ph type="body" idx="1"/>
          </p:nvPr>
        </p:nvSpPr>
        <p:spPr>
          <a:xfrm>
            <a:off x="975360" y="3413760"/>
            <a:ext cx="7802880" cy="3235405"/>
          </a:xfrm>
          <a:prstGeom prst="rect">
            <a:avLst/>
          </a:prstGeom>
        </p:spPr>
        <p:txBody>
          <a:bodyPr spcFirstLastPara="1" wrap="square" lIns="96645" tIns="48309" rIns="96645" bIns="48309" anchor="t" anchorCtr="0">
            <a:noAutofit/>
          </a:bodyPr>
          <a:lstStyle/>
          <a:p>
            <a:pPr marL="0" indent="0"/>
            <a:r>
              <a:rPr lang="en-US" b="0" i="0" dirty="0">
                <a:solidFill>
                  <a:srgbClr val="374151"/>
                </a:solidFill>
                <a:effectLst/>
                <a:latin typeface="Söhne"/>
              </a:rPr>
              <a:t>While the earlier mentioned reasons are instrumental, there are more facets to consider when we think about the immense value of mentoring programs. Firstly, joining a mentoring program </a:t>
            </a:r>
            <a:r>
              <a:rPr lang="en-US" b="1" i="0" dirty="0">
                <a:effectLst/>
                <a:latin typeface="Söhne"/>
              </a:rPr>
              <a:t>Widens Your Network</a:t>
            </a:r>
            <a:r>
              <a:rPr lang="en-US" b="0" i="0" dirty="0">
                <a:solidFill>
                  <a:srgbClr val="374151"/>
                </a:solidFill>
                <a:effectLst/>
                <a:latin typeface="Söhne"/>
              </a:rPr>
              <a:t>. In the professional world, often, it's not just about what you know but who you know. Through mentoring, you gain access to a wealth of connections. It can open doors to opportunities, collaborations, and partnerships you might not have considered or had access to before.</a:t>
            </a:r>
          </a:p>
          <a:p>
            <a:pPr marL="0" indent="0"/>
            <a:endParaRPr lang="en-US" b="0" i="0" dirty="0">
              <a:solidFill>
                <a:srgbClr val="374151"/>
              </a:solidFill>
              <a:effectLst/>
              <a:latin typeface="Söhne"/>
            </a:endParaRPr>
          </a:p>
          <a:p>
            <a:pPr marL="0" indent="0"/>
            <a:r>
              <a:rPr lang="en-US" b="0" i="0" dirty="0">
                <a:solidFill>
                  <a:srgbClr val="374151"/>
                </a:solidFill>
                <a:effectLst/>
                <a:latin typeface="Söhne"/>
              </a:rPr>
              <a:t>Secondly, it allows you to </a:t>
            </a:r>
            <a:r>
              <a:rPr lang="en-US" b="1" i="0" dirty="0">
                <a:effectLst/>
                <a:latin typeface="Söhne"/>
              </a:rPr>
              <a:t>Gain a Support System</a:t>
            </a:r>
            <a:r>
              <a:rPr lang="en-US" b="0" i="0" dirty="0">
                <a:solidFill>
                  <a:srgbClr val="374151"/>
                </a:solidFill>
                <a:effectLst/>
                <a:latin typeface="Söhne"/>
              </a:rPr>
              <a:t>. The professional journey is filled with both highs and lows. A mentor serves as a pillar of support during challenging times and a cheerleader during your triumphs. They've been there, and their guidance can help you navigate the complexities with more confidence.</a:t>
            </a:r>
          </a:p>
          <a:p>
            <a:pPr marL="0" indent="0"/>
            <a:endParaRPr lang="en-US" b="0" i="0" dirty="0">
              <a:solidFill>
                <a:srgbClr val="374151"/>
              </a:solidFill>
              <a:effectLst/>
              <a:latin typeface="Söhne"/>
            </a:endParaRPr>
          </a:p>
          <a:p>
            <a:pPr marL="0" indent="0"/>
            <a:r>
              <a:rPr lang="en-US" b="0" i="0" dirty="0">
                <a:solidFill>
                  <a:srgbClr val="374151"/>
                </a:solidFill>
                <a:effectLst/>
                <a:latin typeface="Söhne"/>
              </a:rPr>
              <a:t>Next, a mentoring program introduces you to </a:t>
            </a:r>
            <a:r>
              <a:rPr lang="en-US" b="1" i="0" dirty="0">
                <a:effectLst/>
                <a:latin typeface="Söhne"/>
              </a:rPr>
              <a:t>New Ideas</a:t>
            </a:r>
            <a:r>
              <a:rPr lang="en-US" b="0" i="0" dirty="0">
                <a:solidFill>
                  <a:srgbClr val="374151"/>
                </a:solidFill>
                <a:effectLst/>
                <a:latin typeface="Söhne"/>
              </a:rPr>
              <a:t>. In an ever-evolving world, staying stagnant is not an option. Mentors provide fresh perspectives, new methodologies, and innovative solutions that can invigorate your approach to challenges.</a:t>
            </a:r>
          </a:p>
          <a:p>
            <a:pPr marL="0" indent="0"/>
            <a:endParaRPr lang="en-US" b="0" i="0" dirty="0">
              <a:solidFill>
                <a:srgbClr val="374151"/>
              </a:solidFill>
              <a:effectLst/>
              <a:latin typeface="Söhne"/>
            </a:endParaRPr>
          </a:p>
          <a:p>
            <a:pPr marL="0" indent="0"/>
            <a:r>
              <a:rPr lang="en-US" b="0" i="0" dirty="0">
                <a:solidFill>
                  <a:srgbClr val="374151"/>
                </a:solidFill>
                <a:effectLst/>
                <a:latin typeface="Söhne"/>
              </a:rPr>
              <a:t>And, of course, mentoring is a two-way street. It's an avenue to </a:t>
            </a:r>
            <a:r>
              <a:rPr lang="en-US" b="1" i="0" dirty="0">
                <a:effectLst/>
                <a:latin typeface="Söhne"/>
              </a:rPr>
              <a:t>Share &amp; Gain Knowledge and Skills</a:t>
            </a:r>
            <a:r>
              <a:rPr lang="en-US" b="0" i="0" dirty="0">
                <a:solidFill>
                  <a:srgbClr val="374151"/>
                </a:solidFill>
                <a:effectLst/>
                <a:latin typeface="Söhne"/>
              </a:rPr>
              <a:t>. While you imbibe wisdom from seasoned professionals, you also bring unique insights to the table, creating a rich tapestry of shared learning.</a:t>
            </a:r>
          </a:p>
          <a:p>
            <a:pPr marL="0" indent="0"/>
            <a:endParaRPr lang="en-US" b="0" i="0" dirty="0">
              <a:solidFill>
                <a:srgbClr val="374151"/>
              </a:solidFill>
              <a:effectLst/>
              <a:latin typeface="Söhne"/>
            </a:endParaRPr>
          </a:p>
          <a:p>
            <a:pPr marL="0" indent="0"/>
            <a:r>
              <a:rPr lang="en-US" b="0" i="0" dirty="0">
                <a:solidFill>
                  <a:srgbClr val="374151"/>
                </a:solidFill>
                <a:effectLst/>
                <a:latin typeface="Söhne"/>
              </a:rPr>
              <a:t>To sum it up, a mentoring program isn't just an initiative; it's a transformative journey. It enriches you professionally and personally, creating ripples of positive impact in both your career and the broader industry.</a:t>
            </a:r>
          </a:p>
          <a:p>
            <a:pPr marL="0" indent="0"/>
            <a:br>
              <a:rPr lang="en-US" dirty="0"/>
            </a:br>
            <a:endParaRPr lang="en-US" dirty="0"/>
          </a:p>
          <a:p>
            <a:pPr marL="0" indent="0"/>
            <a:br>
              <a:rPr lang="en-US" dirty="0"/>
            </a:br>
            <a:endParaRPr dirty="0"/>
          </a:p>
        </p:txBody>
      </p:sp>
      <p:sp>
        <p:nvSpPr>
          <p:cNvPr id="198" name="Google Shape;198;p4:notes"/>
          <p:cNvSpPr>
            <a:spLocks noGrp="1" noRot="1" noChangeAspect="1"/>
          </p:cNvSpPr>
          <p:nvPr>
            <p:ph type="sldImg" idx="2"/>
          </p:nvPr>
        </p:nvSpPr>
        <p:spPr>
          <a:xfrm>
            <a:off x="2481263" y="538163"/>
            <a:ext cx="4791075" cy="2695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81263" y="538163"/>
            <a:ext cx="4791075" cy="2695575"/>
          </a:xfrm>
        </p:spPr>
      </p:sp>
      <p:sp>
        <p:nvSpPr>
          <p:cNvPr id="3" name="Notes Placeholder 2"/>
          <p:cNvSpPr>
            <a:spLocks noGrp="1"/>
          </p:cNvSpPr>
          <p:nvPr>
            <p:ph type="body" idx="1"/>
          </p:nvPr>
        </p:nvSpPr>
        <p:spPr/>
        <p:txBody>
          <a:bodyPr/>
          <a:lstStyle/>
          <a:p>
            <a:pPr algn="l"/>
            <a:r>
              <a:rPr lang="en-US" b="1" i="0" dirty="0">
                <a:solidFill>
                  <a:srgbClr val="374151"/>
                </a:solidFill>
                <a:effectLst/>
                <a:latin typeface="Söhne"/>
              </a:rPr>
              <a:t>1. 🌱 Nurturing Growth:</a:t>
            </a:r>
            <a:r>
              <a:rPr lang="en-US" b="0" i="0" dirty="0">
                <a:solidFill>
                  <a:srgbClr val="374151"/>
                </a:solidFill>
                <a:effectLst/>
                <a:latin typeface="Söhne"/>
              </a:rPr>
              <a:t> Guide mentees in pinpointing and realizing their professional and personal goals, particularly in the compliance and risk management domains.</a:t>
            </a:r>
          </a:p>
          <a:p>
            <a:pPr algn="l"/>
            <a:r>
              <a:rPr lang="en-US" b="1" i="0" dirty="0">
                <a:solidFill>
                  <a:srgbClr val="374151"/>
                </a:solidFill>
                <a:effectLst/>
                <a:latin typeface="Söhne"/>
              </a:rPr>
              <a:t>2. 🤝 Establishing Trust:</a:t>
            </a:r>
            <a:r>
              <a:rPr lang="en-US" b="0" i="0" dirty="0">
                <a:solidFill>
                  <a:srgbClr val="374151"/>
                </a:solidFill>
                <a:effectLst/>
                <a:latin typeface="Söhne"/>
              </a:rPr>
              <a:t> It's essential to foster a safe and open environment where mentees can freely discuss challenges, seek advice, and ask questions with confidence.</a:t>
            </a:r>
          </a:p>
          <a:p>
            <a:pPr algn="l"/>
            <a:r>
              <a:rPr lang="en-US" b="1" i="0" dirty="0">
                <a:solidFill>
                  <a:srgbClr val="374151"/>
                </a:solidFill>
                <a:effectLst/>
                <a:latin typeface="Söhne"/>
              </a:rPr>
              <a:t>3. 📚 Sharing Knowledge:</a:t>
            </a:r>
            <a:r>
              <a:rPr lang="en-US" b="0" i="0" dirty="0">
                <a:solidFill>
                  <a:srgbClr val="374151"/>
                </a:solidFill>
                <a:effectLst/>
                <a:latin typeface="Söhne"/>
              </a:rPr>
              <a:t> Mentors should willingly share insights from their own journeys, offer valuable resources, and enlighten mentees on the current best practices in compliance and risk management.</a:t>
            </a:r>
          </a:p>
          <a:p>
            <a:pPr algn="l"/>
            <a:r>
              <a:rPr lang="en-US" b="1" i="0" dirty="0">
                <a:solidFill>
                  <a:srgbClr val="374151"/>
                </a:solidFill>
                <a:effectLst/>
                <a:latin typeface="Söhne"/>
              </a:rPr>
              <a:t>4. 🔍 Providing Constructive Feedback:</a:t>
            </a:r>
            <a:r>
              <a:rPr lang="en-US" b="0" i="0" dirty="0">
                <a:solidFill>
                  <a:srgbClr val="374151"/>
                </a:solidFill>
                <a:effectLst/>
                <a:latin typeface="Söhne"/>
              </a:rPr>
              <a:t> Your role includes giving honest, actionable feedback. This helps mentees identify areas they can improve on and equally importantly, celebrate their achievements.</a:t>
            </a:r>
          </a:p>
          <a:p>
            <a:pPr algn="l"/>
            <a:r>
              <a:rPr lang="en-US" b="1" i="0" dirty="0">
                <a:solidFill>
                  <a:srgbClr val="374151"/>
                </a:solidFill>
                <a:effectLst/>
                <a:latin typeface="Söhne"/>
              </a:rPr>
              <a:t>5. 🌐 Expanding Networks:</a:t>
            </a:r>
            <a:r>
              <a:rPr lang="en-US" b="0" i="0" dirty="0">
                <a:solidFill>
                  <a:srgbClr val="374151"/>
                </a:solidFill>
                <a:effectLst/>
                <a:latin typeface="Söhne"/>
              </a:rPr>
              <a:t> Introducing mentees to relevant professionals in the industry is crucial. This not only broadens their horizons but also helps them forge valuable connections.</a:t>
            </a:r>
          </a:p>
          <a:p>
            <a:pPr algn="l"/>
            <a:r>
              <a:rPr lang="en-US" b="1" i="0" dirty="0">
                <a:solidFill>
                  <a:srgbClr val="374151"/>
                </a:solidFill>
                <a:effectLst/>
                <a:latin typeface="Söhne"/>
              </a:rPr>
              <a:t>6. 📆 Regular Check-ins:</a:t>
            </a:r>
            <a:r>
              <a:rPr lang="en-US" b="0" i="0" dirty="0">
                <a:solidFill>
                  <a:srgbClr val="374151"/>
                </a:solidFill>
                <a:effectLst/>
                <a:latin typeface="Söhne"/>
              </a:rPr>
              <a:t> A commitment to consistent interactions ensures that the mentee's growth trajectory aligns with their goals. It's also an opportunity to address any new needs or concerns that might arise.</a:t>
            </a:r>
          </a:p>
          <a:p>
            <a:pPr algn="l"/>
            <a:r>
              <a:rPr lang="en-US" b="1" i="0" dirty="0">
                <a:solidFill>
                  <a:srgbClr val="374151"/>
                </a:solidFill>
                <a:effectLst/>
                <a:latin typeface="Söhne"/>
              </a:rPr>
              <a:t>7. 🌟 Leading by Example:</a:t>
            </a:r>
            <a:r>
              <a:rPr lang="en-US" b="0" i="0" dirty="0">
                <a:solidFill>
                  <a:srgbClr val="374151"/>
                </a:solidFill>
                <a:effectLst/>
                <a:latin typeface="Söhne"/>
              </a:rPr>
              <a:t> As mentors, always uphold the values and standards of NABCRMP. This serves as a foundation, showcasing a commitment to professionalism, ethics, and the importance of DEI initiatives.</a:t>
            </a:r>
          </a:p>
          <a:p>
            <a:endParaRPr lang="en-US" dirty="0"/>
          </a:p>
        </p:txBody>
      </p:sp>
      <p:sp>
        <p:nvSpPr>
          <p:cNvPr id="4" name="Slide Number Placeholder 3"/>
          <p:cNvSpPr>
            <a:spLocks noGrp="1"/>
          </p:cNvSpPr>
          <p:nvPr>
            <p:ph type="sldNum" idx="12"/>
          </p:nvPr>
        </p:nvSpPr>
        <p:spPr/>
        <p:txBody>
          <a:bodyPr/>
          <a:lstStyle/>
          <a:p>
            <a:pPr algn="r"/>
            <a:fld id="{00000000-1234-1234-1234-123412341234}" type="slidenum">
              <a:rPr lang="en-US" sz="1300">
                <a:solidFill>
                  <a:schemeClr val="dk1"/>
                </a:solidFill>
                <a:latin typeface="Calibri"/>
                <a:ea typeface="Calibri"/>
                <a:cs typeface="Calibri"/>
                <a:sym typeface="Calibri"/>
              </a:rPr>
              <a:pPr algn="r"/>
              <a:t>5</a:t>
            </a:fld>
            <a:endParaRPr lang="en-US" sz="13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163992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81263" y="538163"/>
            <a:ext cx="4791075" cy="2695575"/>
          </a:xfrm>
        </p:spPr>
      </p:sp>
      <p:sp>
        <p:nvSpPr>
          <p:cNvPr id="3" name="Notes Placeholder 2"/>
          <p:cNvSpPr>
            <a:spLocks noGrp="1"/>
          </p:cNvSpPr>
          <p:nvPr>
            <p:ph type="body" idx="1"/>
          </p:nvPr>
        </p:nvSpPr>
        <p:spPr/>
        <p:txBody>
          <a:bodyPr/>
          <a:lstStyle/>
          <a:p>
            <a:pPr algn="l"/>
            <a:br>
              <a:rPr lang="en-US" dirty="0"/>
            </a:br>
            <a:r>
              <a:rPr lang="en-US" b="1" i="0" dirty="0">
                <a:solidFill>
                  <a:srgbClr val="374151"/>
                </a:solidFill>
                <a:effectLst/>
                <a:latin typeface="Söhne"/>
              </a:rPr>
              <a:t>What a Mentor Is NOT</a:t>
            </a:r>
            <a:endParaRPr lang="en-US" b="0" i="0" dirty="0">
              <a:solidFill>
                <a:srgbClr val="374151"/>
              </a:solidFill>
              <a:effectLst/>
              <a:latin typeface="Söhne"/>
            </a:endParaRPr>
          </a:p>
          <a:p>
            <a:pPr algn="l"/>
            <a:r>
              <a:rPr lang="en-US" b="1" i="0" dirty="0">
                <a:solidFill>
                  <a:srgbClr val="374151"/>
                </a:solidFill>
                <a:effectLst/>
                <a:latin typeface="Söhne"/>
              </a:rPr>
              <a:t>1. 🚫 A Decision Maker:</a:t>
            </a:r>
            <a:r>
              <a:rPr lang="en-US" b="0" i="0" dirty="0">
                <a:solidFill>
                  <a:srgbClr val="374151"/>
                </a:solidFill>
                <a:effectLst/>
                <a:latin typeface="Söhne"/>
              </a:rPr>
              <a:t> While mentors share valuable insights from their experiences, they do not have the authority or responsibility to make life or career choices on behalf of their mentees.</a:t>
            </a:r>
          </a:p>
          <a:p>
            <a:pPr algn="l"/>
            <a:r>
              <a:rPr lang="en-US" b="1" i="0" dirty="0">
                <a:solidFill>
                  <a:srgbClr val="374151"/>
                </a:solidFill>
                <a:effectLst/>
                <a:latin typeface="Söhne"/>
              </a:rPr>
              <a:t>2. 🚫 A Miracle Worker:</a:t>
            </a:r>
            <a:r>
              <a:rPr lang="en-US" b="0" i="0" dirty="0">
                <a:solidFill>
                  <a:srgbClr val="374151"/>
                </a:solidFill>
                <a:effectLst/>
                <a:latin typeface="Söhne"/>
              </a:rPr>
              <a:t> Mentors offer tools, wisdom, and guidance. Yet, they cannot assure specific outcomes like promotions. It's a shared journey, with effort required from both parties.</a:t>
            </a:r>
          </a:p>
          <a:p>
            <a:pPr algn="l"/>
            <a:r>
              <a:rPr lang="en-US" b="1" i="0" dirty="0">
                <a:solidFill>
                  <a:srgbClr val="374151"/>
                </a:solidFill>
                <a:effectLst/>
                <a:latin typeface="Söhne"/>
              </a:rPr>
              <a:t>3. 🚫 A Therapist:</a:t>
            </a:r>
            <a:r>
              <a:rPr lang="en-US" b="0" i="0" dirty="0">
                <a:solidFill>
                  <a:srgbClr val="374151"/>
                </a:solidFill>
                <a:effectLst/>
                <a:latin typeface="Söhne"/>
              </a:rPr>
              <a:t> While mentors might lend a sympathetic ear, they are not equipped or licensed to delve into deep-seated personal or emotional challenges. Always consider professional therapy for such matters.</a:t>
            </a:r>
          </a:p>
          <a:p>
            <a:pPr algn="l"/>
            <a:r>
              <a:rPr lang="en-US" b="1" i="0" dirty="0">
                <a:solidFill>
                  <a:srgbClr val="374151"/>
                </a:solidFill>
                <a:effectLst/>
                <a:latin typeface="Söhne"/>
              </a:rPr>
              <a:t>4. 🚫 An ATM:</a:t>
            </a:r>
            <a:r>
              <a:rPr lang="en-US" b="0" i="0" dirty="0">
                <a:solidFill>
                  <a:srgbClr val="374151"/>
                </a:solidFill>
                <a:effectLst/>
                <a:latin typeface="Söhne"/>
              </a:rPr>
              <a:t> The mentor-mentee relationship is built on mutual respect and knowledge sharing. It isn't a financial partnership, and mentors should not be seen as a source of funds.</a:t>
            </a:r>
          </a:p>
          <a:p>
            <a:pPr algn="l"/>
            <a:r>
              <a:rPr lang="en-US" b="1" i="0" dirty="0">
                <a:solidFill>
                  <a:srgbClr val="374151"/>
                </a:solidFill>
                <a:effectLst/>
                <a:latin typeface="Söhne"/>
              </a:rPr>
              <a:t>5. 🚫 A Job Provider:</a:t>
            </a:r>
            <a:r>
              <a:rPr lang="en-US" b="0" i="0" dirty="0">
                <a:solidFill>
                  <a:srgbClr val="374151"/>
                </a:solidFill>
                <a:effectLst/>
                <a:latin typeface="Söhne"/>
              </a:rPr>
              <a:t> Although mentors can introduce mentees to their professional circles, they aren't recruiters or job agents. Securing a position remains the responsibility of the mentee.</a:t>
            </a:r>
          </a:p>
          <a:p>
            <a:pPr algn="l"/>
            <a:r>
              <a:rPr lang="en-US" b="1" i="0" dirty="0">
                <a:solidFill>
                  <a:srgbClr val="374151"/>
                </a:solidFill>
                <a:effectLst/>
                <a:latin typeface="Söhne"/>
              </a:rPr>
              <a:t>6. 🚫 A Replacement for Professional Advisors:</a:t>
            </a:r>
            <a:r>
              <a:rPr lang="en-US" b="0" i="0" dirty="0">
                <a:solidFill>
                  <a:srgbClr val="374151"/>
                </a:solidFill>
                <a:effectLst/>
                <a:latin typeface="Söhne"/>
              </a:rPr>
              <a:t> Mentors offer insights based on their personal experiences. For specialized guidance, especially in areas like law or finance, always turn to a dedicated professional.</a:t>
            </a:r>
          </a:p>
          <a:p>
            <a:pPr algn="l"/>
            <a:r>
              <a:rPr lang="en-US" b="1" i="0" dirty="0">
                <a:solidFill>
                  <a:srgbClr val="374151"/>
                </a:solidFill>
                <a:effectLst/>
                <a:latin typeface="Söhne"/>
              </a:rPr>
              <a:t>7. 🚫 Always Available:</a:t>
            </a:r>
            <a:r>
              <a:rPr lang="en-US" b="0" i="0" dirty="0">
                <a:solidFill>
                  <a:srgbClr val="374151"/>
                </a:solidFill>
                <a:effectLst/>
                <a:latin typeface="Söhne"/>
              </a:rPr>
              <a:t> Mentors, like everyone, have their commitments — both personal and professional. While they are passionate about mentoring, it's unreasonable to expect their undivided attention around the clock.</a:t>
            </a:r>
          </a:p>
          <a:p>
            <a:endParaRPr lang="en-US" dirty="0"/>
          </a:p>
        </p:txBody>
      </p:sp>
      <p:sp>
        <p:nvSpPr>
          <p:cNvPr id="4" name="Slide Number Placeholder 3"/>
          <p:cNvSpPr>
            <a:spLocks noGrp="1"/>
          </p:cNvSpPr>
          <p:nvPr>
            <p:ph type="sldNum" idx="12"/>
          </p:nvPr>
        </p:nvSpPr>
        <p:spPr/>
        <p:txBody>
          <a:bodyPr/>
          <a:lstStyle/>
          <a:p>
            <a:pPr algn="r"/>
            <a:fld id="{00000000-1234-1234-1234-123412341234}" type="slidenum">
              <a:rPr lang="en-US" sz="1300">
                <a:solidFill>
                  <a:schemeClr val="dk1"/>
                </a:solidFill>
                <a:latin typeface="Calibri"/>
                <a:ea typeface="Calibri"/>
                <a:cs typeface="Calibri"/>
                <a:sym typeface="Calibri"/>
              </a:rPr>
              <a:pPr algn="r"/>
              <a:t>6</a:t>
            </a:fld>
            <a:endParaRPr lang="en-US" sz="13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362845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81263" y="538163"/>
            <a:ext cx="4791075" cy="2695575"/>
          </a:xfrm>
        </p:spPr>
      </p:sp>
      <p:sp>
        <p:nvSpPr>
          <p:cNvPr id="3" name="Notes Placeholder 2"/>
          <p:cNvSpPr>
            <a:spLocks noGrp="1"/>
          </p:cNvSpPr>
          <p:nvPr>
            <p:ph type="body" idx="1"/>
          </p:nvPr>
        </p:nvSpPr>
        <p:spPr/>
        <p:txBody>
          <a:bodyPr/>
          <a:lstStyle/>
          <a:p>
            <a:pPr algn="l"/>
            <a:r>
              <a:rPr lang="en-US" b="0" i="0" dirty="0">
                <a:solidFill>
                  <a:srgbClr val="374151"/>
                </a:solidFill>
                <a:effectLst/>
                <a:latin typeface="Söhne"/>
              </a:rPr>
              <a:t>as a mentee, you should dive headfirst into the process. Bring your energy to every session!</a:t>
            </a:r>
          </a:p>
          <a:p>
            <a:pPr algn="l"/>
            <a:r>
              <a:rPr lang="en-US" b="0" i="0" dirty="0">
                <a:solidFill>
                  <a:srgbClr val="374151"/>
                </a:solidFill>
                <a:effectLst/>
                <a:latin typeface="Söhne"/>
              </a:rPr>
              <a:t>🎯 </a:t>
            </a:r>
            <a:r>
              <a:rPr lang="en-US" b="1" i="0" dirty="0">
                <a:solidFill>
                  <a:srgbClr val="374151"/>
                </a:solidFill>
                <a:effectLst/>
                <a:latin typeface="Söhne"/>
              </a:rPr>
              <a:t>Set Clear Goals:</a:t>
            </a:r>
            <a:r>
              <a:rPr lang="en-US" b="0" i="0" dirty="0">
                <a:solidFill>
                  <a:srgbClr val="374151"/>
                </a:solidFill>
                <a:effectLst/>
                <a:latin typeface="Söhne"/>
              </a:rPr>
              <a:t> Define your path. What do you want from this mentorship? Let your mentor know!</a:t>
            </a:r>
          </a:p>
          <a:p>
            <a:pPr algn="l"/>
            <a:r>
              <a:rPr lang="en-US" b="0" i="0" dirty="0">
                <a:solidFill>
                  <a:srgbClr val="374151"/>
                </a:solidFill>
                <a:effectLst/>
                <a:latin typeface="Söhne"/>
              </a:rPr>
              <a:t>🔄 </a:t>
            </a:r>
            <a:r>
              <a:rPr lang="en-US" b="1" i="0" dirty="0">
                <a:solidFill>
                  <a:srgbClr val="374151"/>
                </a:solidFill>
                <a:effectLst/>
                <a:latin typeface="Söhne"/>
              </a:rPr>
              <a:t>Provide Feedback:</a:t>
            </a:r>
            <a:r>
              <a:rPr lang="en-US" b="0" i="0" dirty="0">
                <a:solidFill>
                  <a:srgbClr val="374151"/>
                </a:solidFill>
                <a:effectLst/>
                <a:latin typeface="Söhne"/>
              </a:rPr>
              <a:t> Open communication is key. Discuss what you feel is working and where you need more guidance.</a:t>
            </a:r>
          </a:p>
          <a:p>
            <a:pPr algn="l"/>
            <a:r>
              <a:rPr lang="en-US" b="0" i="0" dirty="0">
                <a:solidFill>
                  <a:srgbClr val="374151"/>
                </a:solidFill>
                <a:effectLst/>
                <a:latin typeface="Söhne"/>
              </a:rPr>
              <a:t>📆 </a:t>
            </a:r>
            <a:r>
              <a:rPr lang="en-US" b="1" i="0" dirty="0">
                <a:solidFill>
                  <a:srgbClr val="374151"/>
                </a:solidFill>
                <a:effectLst/>
                <a:latin typeface="Söhne"/>
              </a:rPr>
              <a:t>Punctuality:</a:t>
            </a:r>
            <a:r>
              <a:rPr lang="en-US" b="0" i="0" dirty="0">
                <a:solidFill>
                  <a:srgbClr val="374151"/>
                </a:solidFill>
                <a:effectLst/>
                <a:latin typeface="Söhne"/>
              </a:rPr>
              <a:t> Jennifer, valuing time is crucial. Ensure you're always prompt and notify in advance if any changes.</a:t>
            </a:r>
          </a:p>
          <a:p>
            <a:pPr algn="l"/>
            <a:r>
              <a:rPr lang="en-US" b="0" i="0" dirty="0">
                <a:solidFill>
                  <a:srgbClr val="374151"/>
                </a:solidFill>
                <a:effectLst/>
                <a:latin typeface="Söhne"/>
              </a:rPr>
              <a:t>🧐 </a:t>
            </a:r>
            <a:r>
              <a:rPr lang="en-US" b="1" i="0" dirty="0">
                <a:solidFill>
                  <a:srgbClr val="374151"/>
                </a:solidFill>
                <a:effectLst/>
                <a:latin typeface="Söhne"/>
              </a:rPr>
              <a:t>Be Open to Constructive Feedback:</a:t>
            </a:r>
            <a:r>
              <a:rPr lang="en-US" b="0" i="0" dirty="0">
                <a:solidFill>
                  <a:srgbClr val="374151"/>
                </a:solidFill>
                <a:effectLst/>
                <a:latin typeface="Söhne"/>
              </a:rPr>
              <a:t> Take feedback positively. It's a tool for your growth.</a:t>
            </a:r>
          </a:p>
          <a:p>
            <a:pPr algn="l"/>
            <a:r>
              <a:rPr lang="en-US" b="0" i="0" dirty="0">
                <a:solidFill>
                  <a:srgbClr val="374151"/>
                </a:solidFill>
                <a:effectLst/>
                <a:latin typeface="Söhne"/>
              </a:rPr>
              <a:t>📝 </a:t>
            </a:r>
            <a:r>
              <a:rPr lang="en-US" b="1" i="0" dirty="0">
                <a:solidFill>
                  <a:srgbClr val="374151"/>
                </a:solidFill>
                <a:effectLst/>
                <a:latin typeface="Söhne"/>
              </a:rPr>
              <a:t>Complete Assigned Tasks:</a:t>
            </a:r>
            <a:r>
              <a:rPr lang="en-US" b="0" i="0" dirty="0">
                <a:solidFill>
                  <a:srgbClr val="374151"/>
                </a:solidFill>
                <a:effectLst/>
                <a:latin typeface="Söhne"/>
              </a:rPr>
              <a:t> Tasks and assignments? They're stepping stones to your learning. Make sure to complete them on time.</a:t>
            </a:r>
          </a:p>
          <a:p>
            <a:pPr algn="l"/>
            <a:r>
              <a:rPr lang="en-US" b="0" i="0" dirty="0">
                <a:solidFill>
                  <a:srgbClr val="374151"/>
                </a:solidFill>
                <a:effectLst/>
                <a:latin typeface="Söhne"/>
              </a:rPr>
              <a:t>🤔 </a:t>
            </a:r>
            <a:r>
              <a:rPr lang="en-US" b="1" i="0" dirty="0">
                <a:solidFill>
                  <a:srgbClr val="374151"/>
                </a:solidFill>
                <a:effectLst/>
                <a:latin typeface="Söhne"/>
              </a:rPr>
              <a:t>Self-reflection:</a:t>
            </a:r>
            <a:r>
              <a:rPr lang="en-US" b="0" i="0" dirty="0">
                <a:solidFill>
                  <a:srgbClr val="374151"/>
                </a:solidFill>
                <a:effectLst/>
                <a:latin typeface="Söhne"/>
              </a:rPr>
              <a:t> Look inward often. Assess your journey and identify areas for deeper exploration.</a:t>
            </a:r>
          </a:p>
          <a:p>
            <a:pPr algn="l"/>
            <a:r>
              <a:rPr lang="en-US" b="0" i="0" dirty="0">
                <a:solidFill>
                  <a:srgbClr val="374151"/>
                </a:solidFill>
                <a:effectLst/>
                <a:latin typeface="Söhne"/>
              </a:rPr>
              <a:t>🤝 </a:t>
            </a:r>
            <a:r>
              <a:rPr lang="en-US" b="1" i="0" dirty="0">
                <a:solidFill>
                  <a:srgbClr val="374151"/>
                </a:solidFill>
                <a:effectLst/>
                <a:latin typeface="Söhne"/>
              </a:rPr>
              <a:t>Foster Mutual Respect:</a:t>
            </a:r>
            <a:r>
              <a:rPr lang="en-US" b="0" i="0" dirty="0">
                <a:solidFill>
                  <a:srgbClr val="374151"/>
                </a:solidFill>
                <a:effectLst/>
                <a:latin typeface="Söhne"/>
              </a:rPr>
              <a:t> Remember, mentorship is reciprocal. Cherish the bond and the wisdom shared.</a:t>
            </a:r>
          </a:p>
          <a:p>
            <a:endParaRPr lang="en-US" dirty="0"/>
          </a:p>
        </p:txBody>
      </p:sp>
      <p:sp>
        <p:nvSpPr>
          <p:cNvPr id="4" name="Slide Number Placeholder 3"/>
          <p:cNvSpPr>
            <a:spLocks noGrp="1"/>
          </p:cNvSpPr>
          <p:nvPr>
            <p:ph type="sldNum" idx="12"/>
          </p:nvPr>
        </p:nvSpPr>
        <p:spPr/>
        <p:txBody>
          <a:bodyPr/>
          <a:lstStyle/>
          <a:p>
            <a:pPr algn="r"/>
            <a:fld id="{00000000-1234-1234-1234-123412341234}" type="slidenum">
              <a:rPr lang="en-US" sz="1300">
                <a:solidFill>
                  <a:schemeClr val="dk1"/>
                </a:solidFill>
                <a:latin typeface="Calibri"/>
                <a:ea typeface="Calibri"/>
                <a:cs typeface="Calibri"/>
                <a:sym typeface="Calibri"/>
              </a:rPr>
              <a:pPr algn="r"/>
              <a:t>7</a:t>
            </a:fld>
            <a:endParaRPr lang="en-US" sz="13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644564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81263" y="538163"/>
            <a:ext cx="4791075" cy="2695575"/>
          </a:xfrm>
        </p:spPr>
      </p:sp>
      <p:sp>
        <p:nvSpPr>
          <p:cNvPr id="3" name="Notes Placeholder 2"/>
          <p:cNvSpPr>
            <a:spLocks noGrp="1"/>
          </p:cNvSpPr>
          <p:nvPr>
            <p:ph type="body" idx="1"/>
          </p:nvPr>
        </p:nvSpPr>
        <p:spPr/>
        <p:txBody>
          <a:bodyPr/>
          <a:lstStyle/>
          <a:p>
            <a:pPr algn="l"/>
            <a:r>
              <a:rPr lang="en-US" b="1" i="0" dirty="0">
                <a:solidFill>
                  <a:srgbClr val="374151"/>
                </a:solidFill>
                <a:effectLst/>
                <a:latin typeface="Söhne"/>
              </a:rPr>
              <a:t>What a Mentee is NOT</a:t>
            </a:r>
            <a:endParaRPr lang="en-US" b="0" i="0" dirty="0">
              <a:solidFill>
                <a:srgbClr val="374151"/>
              </a:solidFill>
              <a:effectLst/>
              <a:latin typeface="Söhne"/>
            </a:endParaRPr>
          </a:p>
          <a:p>
            <a:pPr algn="l">
              <a:buFont typeface="+mj-lt"/>
              <a:buAutoNum type="arabicPeriod"/>
            </a:pPr>
            <a:r>
              <a:rPr lang="en-US" b="0" i="0" dirty="0">
                <a:solidFill>
                  <a:srgbClr val="374151"/>
                </a:solidFill>
                <a:effectLst/>
                <a:latin typeface="Söhne"/>
              </a:rPr>
              <a:t>🚫 </a:t>
            </a:r>
            <a:r>
              <a:rPr lang="en-US" b="1" i="0" dirty="0">
                <a:solidFill>
                  <a:srgbClr val="374151"/>
                </a:solidFill>
                <a:effectLst/>
                <a:latin typeface="Söhne"/>
              </a:rPr>
              <a:t>A Passive Participant</a:t>
            </a:r>
            <a:r>
              <a:rPr lang="en-US" b="0" i="0" dirty="0">
                <a:solidFill>
                  <a:srgbClr val="374151"/>
                </a:solidFill>
                <a:effectLst/>
                <a:latin typeface="Söhne"/>
              </a:rPr>
              <a:t>: Mentorship is not merely about listening. Active involvement, discussions, and feedback are essential components.</a:t>
            </a:r>
          </a:p>
          <a:p>
            <a:pPr algn="l">
              <a:buFont typeface="+mj-lt"/>
              <a:buAutoNum type="arabicPeriod"/>
            </a:pPr>
            <a:r>
              <a:rPr lang="en-US" b="0" i="0" dirty="0">
                <a:solidFill>
                  <a:srgbClr val="374151"/>
                </a:solidFill>
                <a:effectLst/>
                <a:latin typeface="Söhne"/>
              </a:rPr>
              <a:t>🚫 </a:t>
            </a:r>
            <a:r>
              <a:rPr lang="en-US" b="1" i="0" dirty="0">
                <a:solidFill>
                  <a:srgbClr val="374151"/>
                </a:solidFill>
                <a:effectLst/>
                <a:latin typeface="Söhne"/>
              </a:rPr>
              <a:t>Merely a Job Seeker</a:t>
            </a:r>
            <a:r>
              <a:rPr lang="en-US" b="0" i="0" dirty="0">
                <a:solidFill>
                  <a:srgbClr val="374151"/>
                </a:solidFill>
                <a:effectLst/>
                <a:latin typeface="Söhne"/>
              </a:rPr>
              <a:t>: While mentorship can open doors, it's primary goal is professional growth and development, not just an avenue to job opportunities.</a:t>
            </a:r>
          </a:p>
          <a:p>
            <a:pPr algn="l">
              <a:buFont typeface="+mj-lt"/>
              <a:buAutoNum type="arabicPeriod"/>
            </a:pPr>
            <a:r>
              <a:rPr lang="en-US" b="0" i="0" dirty="0">
                <a:solidFill>
                  <a:srgbClr val="374151"/>
                </a:solidFill>
                <a:effectLst/>
                <a:latin typeface="Söhne"/>
              </a:rPr>
              <a:t>🚫 </a:t>
            </a:r>
            <a:r>
              <a:rPr lang="en-US" b="1" i="0" dirty="0">
                <a:solidFill>
                  <a:srgbClr val="374151"/>
                </a:solidFill>
                <a:effectLst/>
                <a:latin typeface="Söhne"/>
              </a:rPr>
              <a:t>Fully Dependent</a:t>
            </a:r>
            <a:r>
              <a:rPr lang="en-US" b="0" i="0" dirty="0">
                <a:solidFill>
                  <a:srgbClr val="374151"/>
                </a:solidFill>
                <a:effectLst/>
                <a:latin typeface="Söhne"/>
              </a:rPr>
              <a:t>: While mentors provide guidance, mentees should be proactive, seeking solutions and pushing their own boundaries.</a:t>
            </a:r>
          </a:p>
          <a:p>
            <a:pPr algn="l">
              <a:buFont typeface="+mj-lt"/>
              <a:buAutoNum type="arabicPeriod"/>
            </a:pPr>
            <a:r>
              <a:rPr lang="en-US" b="0" i="0" dirty="0">
                <a:solidFill>
                  <a:srgbClr val="374151"/>
                </a:solidFill>
                <a:effectLst/>
                <a:latin typeface="Söhne"/>
              </a:rPr>
              <a:t>🚫 </a:t>
            </a:r>
            <a:r>
              <a:rPr lang="en-US" b="1" i="0" dirty="0">
                <a:solidFill>
                  <a:srgbClr val="374151"/>
                </a:solidFill>
                <a:effectLst/>
                <a:latin typeface="Söhne"/>
              </a:rPr>
              <a:t>Entitled to a Mentor's Time</a:t>
            </a:r>
            <a:r>
              <a:rPr lang="en-US" b="0" i="0" dirty="0">
                <a:solidFill>
                  <a:srgbClr val="374151"/>
                </a:solidFill>
                <a:effectLst/>
                <a:latin typeface="Söhne"/>
              </a:rPr>
              <a:t>: A mentor’s time is valuable. Respect their commitments and remember that their support is a privilege, not a right.</a:t>
            </a:r>
          </a:p>
          <a:p>
            <a:pPr algn="l">
              <a:buFont typeface="+mj-lt"/>
              <a:buAutoNum type="arabicPeriod"/>
            </a:pPr>
            <a:r>
              <a:rPr lang="en-US" b="0" i="0" dirty="0">
                <a:solidFill>
                  <a:srgbClr val="374151"/>
                </a:solidFill>
                <a:effectLst/>
                <a:latin typeface="Söhne"/>
              </a:rPr>
              <a:t>🚫 </a:t>
            </a:r>
            <a:r>
              <a:rPr lang="en-US" b="1" i="0" dirty="0">
                <a:solidFill>
                  <a:srgbClr val="374151"/>
                </a:solidFill>
                <a:effectLst/>
                <a:latin typeface="Söhne"/>
              </a:rPr>
              <a:t>Inflexible</a:t>
            </a:r>
            <a:r>
              <a:rPr lang="en-US" b="0" i="0" dirty="0">
                <a:solidFill>
                  <a:srgbClr val="374151"/>
                </a:solidFill>
                <a:effectLst/>
                <a:latin typeface="Söhne"/>
              </a:rPr>
              <a:t>: Growth often means adapting to new situations, information, or perspectives. Stay open-minded.</a:t>
            </a:r>
          </a:p>
          <a:p>
            <a:pPr algn="l">
              <a:buFont typeface="+mj-lt"/>
              <a:buAutoNum type="arabicPeriod"/>
            </a:pPr>
            <a:r>
              <a:rPr lang="en-US" b="0" i="0" dirty="0">
                <a:solidFill>
                  <a:srgbClr val="374151"/>
                </a:solidFill>
                <a:effectLst/>
                <a:latin typeface="Söhne"/>
              </a:rPr>
              <a:t>🚫 </a:t>
            </a:r>
            <a:r>
              <a:rPr lang="en-US" b="1" i="0" dirty="0">
                <a:solidFill>
                  <a:srgbClr val="374151"/>
                </a:solidFill>
                <a:effectLst/>
                <a:latin typeface="Söhne"/>
              </a:rPr>
              <a:t>Disengaged from Self-Growth</a:t>
            </a:r>
            <a:r>
              <a:rPr lang="en-US" b="0" i="0" dirty="0">
                <a:solidFill>
                  <a:srgbClr val="374151"/>
                </a:solidFill>
                <a:effectLst/>
                <a:latin typeface="Söhne"/>
              </a:rPr>
              <a:t>: Success in a mentorship stems from the mentee's drive and commitment to their own development.</a:t>
            </a:r>
          </a:p>
          <a:p>
            <a:pPr algn="l">
              <a:buFont typeface="+mj-lt"/>
              <a:buAutoNum type="arabicPeriod"/>
            </a:pPr>
            <a:r>
              <a:rPr lang="en-US" b="0" i="0" dirty="0">
                <a:solidFill>
                  <a:srgbClr val="374151"/>
                </a:solidFill>
                <a:effectLst/>
                <a:latin typeface="Söhne"/>
              </a:rPr>
              <a:t>🚫 </a:t>
            </a:r>
            <a:r>
              <a:rPr lang="en-US" b="1" i="0" dirty="0">
                <a:solidFill>
                  <a:srgbClr val="374151"/>
                </a:solidFill>
                <a:effectLst/>
                <a:latin typeface="Söhne"/>
              </a:rPr>
              <a:t>An </a:t>
            </a:r>
            <a:r>
              <a:rPr lang="en-US" b="1" i="0" dirty="0" err="1">
                <a:solidFill>
                  <a:srgbClr val="374151"/>
                </a:solidFill>
                <a:effectLst/>
                <a:latin typeface="Söhne"/>
              </a:rPr>
              <a:t>Expecter</a:t>
            </a:r>
            <a:r>
              <a:rPr lang="en-US" b="1" i="0" dirty="0">
                <a:solidFill>
                  <a:srgbClr val="374151"/>
                </a:solidFill>
                <a:effectLst/>
                <a:latin typeface="Söhne"/>
              </a:rPr>
              <a:t> of Immediate Results</a:t>
            </a:r>
            <a:r>
              <a:rPr lang="en-US" b="0" i="0" dirty="0">
                <a:solidFill>
                  <a:srgbClr val="374151"/>
                </a:solidFill>
                <a:effectLst/>
                <a:latin typeface="Söhne"/>
              </a:rPr>
              <a:t>: Real growth takes time. Mentorship is about long-term development, not instant solutions.</a:t>
            </a:r>
          </a:p>
          <a:p>
            <a:endParaRPr lang="en-US" dirty="0"/>
          </a:p>
        </p:txBody>
      </p:sp>
      <p:sp>
        <p:nvSpPr>
          <p:cNvPr id="4" name="Slide Number Placeholder 3"/>
          <p:cNvSpPr>
            <a:spLocks noGrp="1"/>
          </p:cNvSpPr>
          <p:nvPr>
            <p:ph type="sldNum" idx="12"/>
          </p:nvPr>
        </p:nvSpPr>
        <p:spPr/>
        <p:txBody>
          <a:bodyPr/>
          <a:lstStyle/>
          <a:p>
            <a:pPr algn="r"/>
            <a:fld id="{00000000-1234-1234-1234-123412341234}" type="slidenum">
              <a:rPr lang="en-US" sz="1300">
                <a:solidFill>
                  <a:schemeClr val="dk1"/>
                </a:solidFill>
                <a:latin typeface="Calibri"/>
                <a:ea typeface="Calibri"/>
                <a:cs typeface="Calibri"/>
                <a:sym typeface="Calibri"/>
              </a:rPr>
              <a:pPr algn="r"/>
              <a:t>8</a:t>
            </a:fld>
            <a:endParaRPr lang="en-US" sz="13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981325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81263" y="538163"/>
            <a:ext cx="4791075" cy="2695575"/>
          </a:xfrm>
        </p:spPr>
      </p:sp>
      <p:sp>
        <p:nvSpPr>
          <p:cNvPr id="3" name="Notes Placeholder 2"/>
          <p:cNvSpPr>
            <a:spLocks noGrp="1"/>
          </p:cNvSpPr>
          <p:nvPr>
            <p:ph type="body" idx="1"/>
          </p:nvPr>
        </p:nvSpPr>
        <p:spPr/>
        <p:txBody>
          <a:bodyPr/>
          <a:lstStyle/>
          <a:p>
            <a:pPr algn="l"/>
            <a:r>
              <a:rPr lang="en-US" b="1" i="0" dirty="0">
                <a:solidFill>
                  <a:srgbClr val="374151"/>
                </a:solidFill>
                <a:effectLst/>
                <a:latin typeface="Söhne"/>
              </a:rPr>
              <a:t>1. Mentor-Mentee Pairings:</a:t>
            </a:r>
            <a:endParaRPr lang="en-US" b="0" i="0" dirty="0">
              <a:solidFill>
                <a:srgbClr val="374151"/>
              </a:solidFill>
              <a:effectLst/>
              <a:latin typeface="Söhne"/>
            </a:endParaRPr>
          </a:p>
          <a:p>
            <a:pPr algn="l">
              <a:buFont typeface="Arial" panose="020B0604020202020204" pitchFamily="34" charset="0"/>
              <a:buChar char="•"/>
            </a:pPr>
            <a:r>
              <a:rPr lang="en-US" b="0" i="0" dirty="0">
                <a:solidFill>
                  <a:srgbClr val="374151"/>
                </a:solidFill>
                <a:effectLst/>
                <a:latin typeface="Söhne"/>
              </a:rPr>
              <a:t>At the heart of our program is the pairing of mentors with mentees. These aren't random matches. We thoughtfully pair individuals based on mutual interests, aligned career goals, and areas of expertise. Our main aim? To cultivate enriching and beneficial relationships that can truly make a difference.</a:t>
            </a:r>
          </a:p>
          <a:p>
            <a:pPr algn="l"/>
            <a:r>
              <a:rPr lang="en-US" b="1" i="0" dirty="0">
                <a:solidFill>
                  <a:srgbClr val="374151"/>
                </a:solidFill>
                <a:effectLst/>
                <a:latin typeface="Söhne"/>
              </a:rPr>
              <a:t>2. Regular Mentorship Meetings:</a:t>
            </a:r>
            <a:endParaRPr lang="en-US" b="0" i="0" dirty="0">
              <a:solidFill>
                <a:srgbClr val="374151"/>
              </a:solidFill>
              <a:effectLst/>
              <a:latin typeface="Söhne"/>
            </a:endParaRPr>
          </a:p>
          <a:p>
            <a:pPr algn="l">
              <a:buFont typeface="Arial" panose="020B0604020202020204" pitchFamily="34" charset="0"/>
              <a:buChar char="•"/>
            </a:pPr>
            <a:r>
              <a:rPr lang="en-US" b="0" i="0" dirty="0">
                <a:solidFill>
                  <a:srgbClr val="374151"/>
                </a:solidFill>
                <a:effectLst/>
                <a:latin typeface="Söhne"/>
              </a:rPr>
              <a:t>The success of mentorship lies in consistent communication. Whether it's in-person or virtual, regular meet-ups are scheduled to discuss and strategize on career objectives, overcome challenges, and identify potential growth avenues.</a:t>
            </a:r>
          </a:p>
          <a:p>
            <a:pPr algn="l"/>
            <a:r>
              <a:rPr lang="en-US" b="1" i="0" dirty="0">
                <a:solidFill>
                  <a:srgbClr val="374151"/>
                </a:solidFill>
                <a:effectLst/>
                <a:latin typeface="Söhne"/>
              </a:rPr>
              <a:t>3. Workshops &amp; Webinars:</a:t>
            </a:r>
            <a:endParaRPr lang="en-US" b="0" i="0" dirty="0">
              <a:solidFill>
                <a:srgbClr val="374151"/>
              </a:solidFill>
              <a:effectLst/>
              <a:latin typeface="Söhne"/>
            </a:endParaRPr>
          </a:p>
          <a:p>
            <a:pPr algn="l">
              <a:buFont typeface="Arial" panose="020B0604020202020204" pitchFamily="34" charset="0"/>
              <a:buChar char="•"/>
            </a:pPr>
            <a:r>
              <a:rPr lang="en-US" b="0" i="0" dirty="0">
                <a:solidFill>
                  <a:srgbClr val="374151"/>
                </a:solidFill>
                <a:effectLst/>
                <a:latin typeface="Söhne"/>
              </a:rPr>
              <a:t>To complement the one-on-one sessions, we host interactive workshops and webinars. These are led by renowned industry professionals, covering a range of topics from ethics to corporate governance in compliance and risk management.</a:t>
            </a:r>
          </a:p>
          <a:p>
            <a:pPr algn="l"/>
            <a:r>
              <a:rPr lang="en-US" b="1" i="0" dirty="0">
                <a:solidFill>
                  <a:srgbClr val="374151"/>
                </a:solidFill>
                <a:effectLst/>
                <a:latin typeface="Söhne"/>
              </a:rPr>
              <a:t>4. Networking &amp; Conference Events:</a:t>
            </a:r>
            <a:endParaRPr lang="en-US" b="0" i="0" dirty="0">
              <a:solidFill>
                <a:srgbClr val="374151"/>
              </a:solidFill>
              <a:effectLst/>
              <a:latin typeface="Söhne"/>
            </a:endParaRPr>
          </a:p>
          <a:p>
            <a:pPr algn="l">
              <a:buFont typeface="Arial" panose="020B0604020202020204" pitchFamily="34" charset="0"/>
              <a:buChar char="•"/>
            </a:pPr>
            <a:r>
              <a:rPr lang="en-US" b="0" i="0" dirty="0">
                <a:solidFill>
                  <a:srgbClr val="374151"/>
                </a:solidFill>
                <a:effectLst/>
                <a:latin typeface="Söhne"/>
              </a:rPr>
              <a:t>Networking is vital for career growth. Our program offers exclusive opportunities to connect with professionals across various sectors, allowing you to gain invaluable insights and expand your professional network. And here's a bonus for our mentees: Complimentary passes to our prestigious annual summit &amp; awards event!</a:t>
            </a:r>
          </a:p>
          <a:p>
            <a:pPr algn="l"/>
            <a:r>
              <a:rPr lang="en-US" b="1" i="0" dirty="0">
                <a:solidFill>
                  <a:srgbClr val="374151"/>
                </a:solidFill>
                <a:effectLst/>
                <a:latin typeface="Söhne"/>
              </a:rPr>
              <a:t>5. Professional Resources:</a:t>
            </a:r>
            <a:endParaRPr lang="en-US" b="0" i="0" dirty="0">
              <a:solidFill>
                <a:srgbClr val="374151"/>
              </a:solidFill>
              <a:effectLst/>
              <a:latin typeface="Söhne"/>
            </a:endParaRPr>
          </a:p>
          <a:p>
            <a:pPr algn="l">
              <a:buFont typeface="Arial" panose="020B0604020202020204" pitchFamily="34" charset="0"/>
              <a:buChar char="•"/>
            </a:pPr>
            <a:r>
              <a:rPr lang="en-US" b="0" i="0" dirty="0">
                <a:solidFill>
                  <a:srgbClr val="374151"/>
                </a:solidFill>
                <a:effectLst/>
                <a:latin typeface="Söhne"/>
              </a:rPr>
              <a:t>To further support your journey, mentees gain exclusive access to an array of curated industry resources. This includes insightful articles, webinars, and various online learning tools tailored to your needs.</a:t>
            </a:r>
          </a:p>
          <a:p>
            <a:pPr algn="l"/>
            <a:r>
              <a:rPr lang="en-US" b="1" i="0" dirty="0">
                <a:solidFill>
                  <a:srgbClr val="374151"/>
                </a:solidFill>
                <a:effectLst/>
                <a:latin typeface="Söhne"/>
              </a:rPr>
              <a:t>6. Evaluation &amp; Feedback:</a:t>
            </a:r>
            <a:endParaRPr lang="en-US" b="0" i="0" dirty="0">
              <a:solidFill>
                <a:srgbClr val="374151"/>
              </a:solidFill>
              <a:effectLst/>
              <a:latin typeface="Söhne"/>
            </a:endParaRPr>
          </a:p>
          <a:p>
            <a:pPr algn="l">
              <a:buFont typeface="Arial" panose="020B0604020202020204" pitchFamily="34" charset="0"/>
              <a:buChar char="•"/>
            </a:pPr>
            <a:r>
              <a:rPr lang="en-US" b="0" i="0" dirty="0">
                <a:solidFill>
                  <a:srgbClr val="374151"/>
                </a:solidFill>
                <a:effectLst/>
                <a:latin typeface="Söhne"/>
              </a:rPr>
              <a:t>Lastly, we believe in continuous improvement. Through ongoing assessments, regular check-ins, and feedback surveys, we ensure the program remains adaptive, meeting the evolving needs of our participants.</a:t>
            </a:r>
          </a:p>
          <a:p>
            <a:endParaRPr lang="en-US" dirty="0"/>
          </a:p>
        </p:txBody>
      </p:sp>
      <p:sp>
        <p:nvSpPr>
          <p:cNvPr id="4" name="Slide Number Placeholder 3"/>
          <p:cNvSpPr>
            <a:spLocks noGrp="1"/>
          </p:cNvSpPr>
          <p:nvPr>
            <p:ph type="sldNum" idx="12"/>
          </p:nvPr>
        </p:nvSpPr>
        <p:spPr/>
        <p:txBody>
          <a:bodyPr/>
          <a:lstStyle/>
          <a:p>
            <a:pPr algn="r"/>
            <a:fld id="{00000000-1234-1234-1234-123412341234}" type="slidenum">
              <a:rPr lang="en-US" sz="1300">
                <a:solidFill>
                  <a:schemeClr val="dk1"/>
                </a:solidFill>
                <a:latin typeface="Calibri"/>
                <a:ea typeface="Calibri"/>
                <a:cs typeface="Calibri"/>
                <a:sym typeface="Calibri"/>
              </a:rPr>
              <a:pPr algn="r"/>
              <a:t>9</a:t>
            </a:fld>
            <a:endParaRPr lang="en-US" sz="13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180169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1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1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1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2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24"/>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5" name="Google Shape;75;p2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2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2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25"/>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25"/>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1" name="Google Shape;81;p2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2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2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0"/>
        <p:cNvGrpSpPr/>
        <p:nvPr/>
      </p:nvGrpSpPr>
      <p:grpSpPr>
        <a:xfrm>
          <a:off x="0" y="0"/>
          <a:ext cx="0" cy="0"/>
          <a:chOff x="0" y="0"/>
          <a:chExt cx="0" cy="0"/>
        </a:xfrm>
      </p:grpSpPr>
      <p:sp>
        <p:nvSpPr>
          <p:cNvPr id="91" name="Google Shape;91;g22b0353da30_0_262"/>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92" name="Google Shape;92;g22b0353da30_0_262"/>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93" name="Google Shape;93;g22b0353da30_0_262"/>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4"/>
        <p:cNvGrpSpPr/>
        <p:nvPr/>
      </p:nvGrpSpPr>
      <p:grpSpPr>
        <a:xfrm>
          <a:off x="0" y="0"/>
          <a:ext cx="0" cy="0"/>
          <a:chOff x="0" y="0"/>
          <a:chExt cx="0" cy="0"/>
        </a:xfrm>
      </p:grpSpPr>
      <p:sp>
        <p:nvSpPr>
          <p:cNvPr id="95" name="Google Shape;95;g22b0353da30_0_266"/>
          <p:cNvSpPr txBox="1">
            <a:spLocks noGrp="1"/>
          </p:cNvSpPr>
          <p:nvPr>
            <p:ph type="ctrTitle"/>
          </p:nvPr>
        </p:nvSpPr>
        <p:spPr>
          <a:xfrm>
            <a:off x="685800" y="2130425"/>
            <a:ext cx="7772400" cy="1470000"/>
          </a:xfrm>
          <a:prstGeom prst="rect">
            <a:avLst/>
          </a:prstGeom>
          <a:noFill/>
          <a:ln>
            <a:noFill/>
          </a:ln>
        </p:spPr>
        <p:txBody>
          <a:bodyPr spcFirstLastPara="1" wrap="square" lIns="91425" tIns="45700" rIns="91425" bIns="45700" anchor="ctr" anchorCtr="0">
            <a:normAutofit/>
          </a:bodyPr>
          <a:lstStyle>
            <a:lvl1pPr lvl="0" algn="ctr" rtl="0">
              <a:lnSpc>
                <a:spcPct val="10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96" name="Google Shape;96;g22b0353da30_0_266"/>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rtl="0">
              <a:lnSpc>
                <a:spcPct val="100000"/>
              </a:lnSpc>
              <a:spcBef>
                <a:spcPts val="640"/>
              </a:spcBef>
              <a:spcAft>
                <a:spcPts val="0"/>
              </a:spcAft>
              <a:buClr>
                <a:srgbClr val="888888"/>
              </a:buClr>
              <a:buSzPts val="3200"/>
              <a:buNone/>
              <a:defRPr>
                <a:solidFill>
                  <a:srgbClr val="888888"/>
                </a:solidFill>
              </a:defRPr>
            </a:lvl1pPr>
            <a:lvl2pPr lvl="1" algn="ctr" rtl="0">
              <a:lnSpc>
                <a:spcPct val="100000"/>
              </a:lnSpc>
              <a:spcBef>
                <a:spcPts val="560"/>
              </a:spcBef>
              <a:spcAft>
                <a:spcPts val="0"/>
              </a:spcAft>
              <a:buClr>
                <a:srgbClr val="888888"/>
              </a:buClr>
              <a:buSzPts val="2800"/>
              <a:buNone/>
              <a:defRPr>
                <a:solidFill>
                  <a:srgbClr val="888888"/>
                </a:solidFill>
              </a:defRPr>
            </a:lvl2pPr>
            <a:lvl3pPr lvl="2" algn="ctr" rtl="0">
              <a:lnSpc>
                <a:spcPct val="100000"/>
              </a:lnSpc>
              <a:spcBef>
                <a:spcPts val="480"/>
              </a:spcBef>
              <a:spcAft>
                <a:spcPts val="0"/>
              </a:spcAft>
              <a:buClr>
                <a:srgbClr val="888888"/>
              </a:buClr>
              <a:buSzPts val="2400"/>
              <a:buNone/>
              <a:defRPr>
                <a:solidFill>
                  <a:srgbClr val="888888"/>
                </a:solidFill>
              </a:defRPr>
            </a:lvl3pPr>
            <a:lvl4pPr lvl="3" algn="ctr" rtl="0">
              <a:lnSpc>
                <a:spcPct val="100000"/>
              </a:lnSpc>
              <a:spcBef>
                <a:spcPts val="400"/>
              </a:spcBef>
              <a:spcAft>
                <a:spcPts val="0"/>
              </a:spcAft>
              <a:buClr>
                <a:srgbClr val="888888"/>
              </a:buClr>
              <a:buSzPts val="2000"/>
              <a:buNone/>
              <a:defRPr>
                <a:solidFill>
                  <a:srgbClr val="888888"/>
                </a:solidFill>
              </a:defRPr>
            </a:lvl4pPr>
            <a:lvl5pPr lvl="4" algn="ctr" rtl="0">
              <a:lnSpc>
                <a:spcPct val="100000"/>
              </a:lnSpc>
              <a:spcBef>
                <a:spcPts val="400"/>
              </a:spcBef>
              <a:spcAft>
                <a:spcPts val="0"/>
              </a:spcAft>
              <a:buClr>
                <a:srgbClr val="888888"/>
              </a:buClr>
              <a:buSzPts val="2000"/>
              <a:buNone/>
              <a:defRPr>
                <a:solidFill>
                  <a:srgbClr val="888888"/>
                </a:solidFill>
              </a:defRPr>
            </a:lvl5pPr>
            <a:lvl6pPr lvl="5" algn="ctr" rtl="0">
              <a:lnSpc>
                <a:spcPct val="100000"/>
              </a:lnSpc>
              <a:spcBef>
                <a:spcPts val="400"/>
              </a:spcBef>
              <a:spcAft>
                <a:spcPts val="0"/>
              </a:spcAft>
              <a:buClr>
                <a:srgbClr val="888888"/>
              </a:buClr>
              <a:buSzPts val="2000"/>
              <a:buNone/>
              <a:defRPr>
                <a:solidFill>
                  <a:srgbClr val="888888"/>
                </a:solidFill>
              </a:defRPr>
            </a:lvl6pPr>
            <a:lvl7pPr lvl="6" algn="ctr" rtl="0">
              <a:lnSpc>
                <a:spcPct val="100000"/>
              </a:lnSpc>
              <a:spcBef>
                <a:spcPts val="400"/>
              </a:spcBef>
              <a:spcAft>
                <a:spcPts val="0"/>
              </a:spcAft>
              <a:buClr>
                <a:srgbClr val="888888"/>
              </a:buClr>
              <a:buSzPts val="2000"/>
              <a:buNone/>
              <a:defRPr>
                <a:solidFill>
                  <a:srgbClr val="888888"/>
                </a:solidFill>
              </a:defRPr>
            </a:lvl7pPr>
            <a:lvl8pPr lvl="7" algn="ctr" rtl="0">
              <a:lnSpc>
                <a:spcPct val="100000"/>
              </a:lnSpc>
              <a:spcBef>
                <a:spcPts val="400"/>
              </a:spcBef>
              <a:spcAft>
                <a:spcPts val="0"/>
              </a:spcAft>
              <a:buClr>
                <a:srgbClr val="888888"/>
              </a:buClr>
              <a:buSzPts val="2000"/>
              <a:buNone/>
              <a:defRPr>
                <a:solidFill>
                  <a:srgbClr val="888888"/>
                </a:solidFill>
              </a:defRPr>
            </a:lvl8pPr>
            <a:lvl9pPr lvl="8" algn="ctr" rtl="0">
              <a:lnSpc>
                <a:spcPct val="100000"/>
              </a:lnSpc>
              <a:spcBef>
                <a:spcPts val="400"/>
              </a:spcBef>
              <a:spcAft>
                <a:spcPts val="0"/>
              </a:spcAft>
              <a:buClr>
                <a:srgbClr val="888888"/>
              </a:buClr>
              <a:buSzPts val="2000"/>
              <a:buNone/>
              <a:defRPr>
                <a:solidFill>
                  <a:srgbClr val="888888"/>
                </a:solidFill>
              </a:defRPr>
            </a:lvl9pPr>
          </a:lstStyle>
          <a:p>
            <a:endParaRPr/>
          </a:p>
        </p:txBody>
      </p:sp>
      <p:sp>
        <p:nvSpPr>
          <p:cNvPr id="97" name="Google Shape;97;g22b0353da30_0_266"/>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98" name="Google Shape;98;g22b0353da30_0_266"/>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99" name="Google Shape;99;g22b0353da30_0_266"/>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00"/>
        <p:cNvGrpSpPr/>
        <p:nvPr/>
      </p:nvGrpSpPr>
      <p:grpSpPr>
        <a:xfrm>
          <a:off x="0" y="0"/>
          <a:ext cx="0" cy="0"/>
          <a:chOff x="0" y="0"/>
          <a:chExt cx="0" cy="0"/>
        </a:xfrm>
      </p:grpSpPr>
      <p:sp>
        <p:nvSpPr>
          <p:cNvPr id="101" name="Google Shape;101;g22b0353da30_0_27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rtl="0">
              <a:lnSpc>
                <a:spcPct val="10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02" name="Google Shape;102;g22b0353da30_0_272"/>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normAutofit/>
          </a:bodyPr>
          <a:lstStyle>
            <a:lvl1pPr marL="457200" lvl="0" indent="-342900" algn="l" rtl="0">
              <a:lnSpc>
                <a:spcPct val="100000"/>
              </a:lnSpc>
              <a:spcBef>
                <a:spcPts val="360"/>
              </a:spcBef>
              <a:spcAft>
                <a:spcPts val="0"/>
              </a:spcAft>
              <a:buClr>
                <a:schemeClr val="dk1"/>
              </a:buClr>
              <a:buSzPts val="1800"/>
              <a:buChar char="•"/>
              <a:defRPr/>
            </a:lvl1pPr>
            <a:lvl2pPr marL="914400" lvl="1" indent="-342900" algn="l" rtl="0">
              <a:lnSpc>
                <a:spcPct val="100000"/>
              </a:lnSpc>
              <a:spcBef>
                <a:spcPts val="360"/>
              </a:spcBef>
              <a:spcAft>
                <a:spcPts val="0"/>
              </a:spcAft>
              <a:buClr>
                <a:schemeClr val="dk1"/>
              </a:buClr>
              <a:buSzPts val="1800"/>
              <a:buChar char="–"/>
              <a:defRPr/>
            </a:lvl2pPr>
            <a:lvl3pPr marL="1371600" lvl="2" indent="-342900" algn="l" rtl="0">
              <a:lnSpc>
                <a:spcPct val="100000"/>
              </a:lnSpc>
              <a:spcBef>
                <a:spcPts val="360"/>
              </a:spcBef>
              <a:spcAft>
                <a:spcPts val="0"/>
              </a:spcAft>
              <a:buClr>
                <a:schemeClr val="dk1"/>
              </a:buClr>
              <a:buSzPts val="1800"/>
              <a:buChar char="•"/>
              <a:defRPr/>
            </a:lvl3pPr>
            <a:lvl4pPr marL="1828800" lvl="3" indent="-342900" algn="l" rtl="0">
              <a:lnSpc>
                <a:spcPct val="100000"/>
              </a:lnSpc>
              <a:spcBef>
                <a:spcPts val="360"/>
              </a:spcBef>
              <a:spcAft>
                <a:spcPts val="0"/>
              </a:spcAft>
              <a:buClr>
                <a:schemeClr val="dk1"/>
              </a:buClr>
              <a:buSzPts val="1800"/>
              <a:buChar char="–"/>
              <a:defRPr/>
            </a:lvl4pPr>
            <a:lvl5pPr marL="2286000" lvl="4" indent="-342900" algn="l" rtl="0">
              <a:lnSpc>
                <a:spcPct val="100000"/>
              </a:lnSpc>
              <a:spcBef>
                <a:spcPts val="360"/>
              </a:spcBef>
              <a:spcAft>
                <a:spcPts val="0"/>
              </a:spcAft>
              <a:buClr>
                <a:schemeClr val="dk1"/>
              </a:buClr>
              <a:buSzPts val="1800"/>
              <a:buChar char="»"/>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103" name="Google Shape;103;g22b0353da30_0_272"/>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04" name="Google Shape;104;g22b0353da30_0_272"/>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05" name="Google Shape;105;g22b0353da30_0_272"/>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06"/>
        <p:cNvGrpSpPr/>
        <p:nvPr/>
      </p:nvGrpSpPr>
      <p:grpSpPr>
        <a:xfrm>
          <a:off x="0" y="0"/>
          <a:ext cx="0" cy="0"/>
          <a:chOff x="0" y="0"/>
          <a:chExt cx="0" cy="0"/>
        </a:xfrm>
      </p:grpSpPr>
      <p:sp>
        <p:nvSpPr>
          <p:cNvPr id="107" name="Google Shape;107;g22b0353da30_0_278"/>
          <p:cNvSpPr txBox="1">
            <a:spLocks noGrp="1"/>
          </p:cNvSpPr>
          <p:nvPr>
            <p:ph type="title"/>
          </p:nvPr>
        </p:nvSpPr>
        <p:spPr>
          <a:xfrm>
            <a:off x="722313" y="4406900"/>
            <a:ext cx="7772400" cy="1362000"/>
          </a:xfrm>
          <a:prstGeom prst="rect">
            <a:avLst/>
          </a:prstGeom>
          <a:noFill/>
          <a:ln>
            <a:noFill/>
          </a:ln>
        </p:spPr>
        <p:txBody>
          <a:bodyPr spcFirstLastPara="1" wrap="square" lIns="91425" tIns="45700" rIns="91425" bIns="45700" anchor="t" anchorCtr="0">
            <a:normAutofit/>
          </a:bodyPr>
          <a:lstStyle>
            <a:lvl1pPr lvl="0" algn="l" rtl="0">
              <a:lnSpc>
                <a:spcPct val="100000"/>
              </a:lnSpc>
              <a:spcBef>
                <a:spcPts val="0"/>
              </a:spcBef>
              <a:spcAft>
                <a:spcPts val="0"/>
              </a:spcAft>
              <a:buClr>
                <a:schemeClr val="dk1"/>
              </a:buClr>
              <a:buSzPts val="4000"/>
              <a:buFont typeface="Calibri"/>
              <a:buNone/>
              <a:defRPr sz="4000" b="1" cap="none"/>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08" name="Google Shape;108;g22b0353da30_0_278"/>
          <p:cNvSpPr txBox="1">
            <a:spLocks noGrp="1"/>
          </p:cNvSpPr>
          <p:nvPr>
            <p:ph type="body" idx="1"/>
          </p:nvPr>
        </p:nvSpPr>
        <p:spPr>
          <a:xfrm>
            <a:off x="722313" y="2906713"/>
            <a:ext cx="7772400" cy="1500300"/>
          </a:xfrm>
          <a:prstGeom prst="rect">
            <a:avLst/>
          </a:prstGeom>
          <a:noFill/>
          <a:ln>
            <a:noFill/>
          </a:ln>
        </p:spPr>
        <p:txBody>
          <a:bodyPr spcFirstLastPara="1" wrap="square" lIns="91425" tIns="45700" rIns="91425" bIns="45700" anchor="b" anchorCtr="0">
            <a:normAutofit/>
          </a:bodyPr>
          <a:lstStyle>
            <a:lvl1pPr marL="457200" lvl="0" indent="-228600" algn="l" rtl="0">
              <a:lnSpc>
                <a:spcPct val="100000"/>
              </a:lnSpc>
              <a:spcBef>
                <a:spcPts val="400"/>
              </a:spcBef>
              <a:spcAft>
                <a:spcPts val="0"/>
              </a:spcAft>
              <a:buClr>
                <a:srgbClr val="888888"/>
              </a:buClr>
              <a:buSzPts val="2000"/>
              <a:buNone/>
              <a:defRPr sz="2000">
                <a:solidFill>
                  <a:srgbClr val="888888"/>
                </a:solidFill>
              </a:defRPr>
            </a:lvl1pPr>
            <a:lvl2pPr marL="914400" lvl="1" indent="-228600" algn="l" rtl="0">
              <a:lnSpc>
                <a:spcPct val="100000"/>
              </a:lnSpc>
              <a:spcBef>
                <a:spcPts val="360"/>
              </a:spcBef>
              <a:spcAft>
                <a:spcPts val="0"/>
              </a:spcAft>
              <a:buClr>
                <a:srgbClr val="888888"/>
              </a:buClr>
              <a:buSzPts val="1800"/>
              <a:buNone/>
              <a:defRPr sz="1800">
                <a:solidFill>
                  <a:srgbClr val="888888"/>
                </a:solidFill>
              </a:defRPr>
            </a:lvl2pPr>
            <a:lvl3pPr marL="1371600" lvl="2" indent="-228600" algn="l" rtl="0">
              <a:lnSpc>
                <a:spcPct val="100000"/>
              </a:lnSpc>
              <a:spcBef>
                <a:spcPts val="320"/>
              </a:spcBef>
              <a:spcAft>
                <a:spcPts val="0"/>
              </a:spcAft>
              <a:buClr>
                <a:srgbClr val="888888"/>
              </a:buClr>
              <a:buSzPts val="1600"/>
              <a:buNone/>
              <a:defRPr sz="1600">
                <a:solidFill>
                  <a:srgbClr val="888888"/>
                </a:solidFill>
              </a:defRPr>
            </a:lvl3pPr>
            <a:lvl4pPr marL="1828800" lvl="3" indent="-228600" algn="l" rtl="0">
              <a:lnSpc>
                <a:spcPct val="100000"/>
              </a:lnSpc>
              <a:spcBef>
                <a:spcPts val="280"/>
              </a:spcBef>
              <a:spcAft>
                <a:spcPts val="0"/>
              </a:spcAft>
              <a:buClr>
                <a:srgbClr val="888888"/>
              </a:buClr>
              <a:buSzPts val="1400"/>
              <a:buNone/>
              <a:defRPr sz="1400">
                <a:solidFill>
                  <a:srgbClr val="888888"/>
                </a:solidFill>
              </a:defRPr>
            </a:lvl4pPr>
            <a:lvl5pPr marL="2286000" lvl="4" indent="-228600" algn="l" rtl="0">
              <a:lnSpc>
                <a:spcPct val="100000"/>
              </a:lnSpc>
              <a:spcBef>
                <a:spcPts val="280"/>
              </a:spcBef>
              <a:spcAft>
                <a:spcPts val="0"/>
              </a:spcAft>
              <a:buClr>
                <a:srgbClr val="888888"/>
              </a:buClr>
              <a:buSzPts val="1400"/>
              <a:buNone/>
              <a:defRPr sz="1400">
                <a:solidFill>
                  <a:srgbClr val="888888"/>
                </a:solidFill>
              </a:defRPr>
            </a:lvl5pPr>
            <a:lvl6pPr marL="2743200" lvl="5" indent="-228600" algn="l" rtl="0">
              <a:lnSpc>
                <a:spcPct val="100000"/>
              </a:lnSpc>
              <a:spcBef>
                <a:spcPts val="280"/>
              </a:spcBef>
              <a:spcAft>
                <a:spcPts val="0"/>
              </a:spcAft>
              <a:buClr>
                <a:srgbClr val="888888"/>
              </a:buClr>
              <a:buSzPts val="1400"/>
              <a:buNone/>
              <a:defRPr sz="1400">
                <a:solidFill>
                  <a:srgbClr val="888888"/>
                </a:solidFill>
              </a:defRPr>
            </a:lvl6pPr>
            <a:lvl7pPr marL="3200400" lvl="6" indent="-228600" algn="l" rtl="0">
              <a:lnSpc>
                <a:spcPct val="100000"/>
              </a:lnSpc>
              <a:spcBef>
                <a:spcPts val="280"/>
              </a:spcBef>
              <a:spcAft>
                <a:spcPts val="0"/>
              </a:spcAft>
              <a:buClr>
                <a:srgbClr val="888888"/>
              </a:buClr>
              <a:buSzPts val="1400"/>
              <a:buNone/>
              <a:defRPr sz="1400">
                <a:solidFill>
                  <a:srgbClr val="888888"/>
                </a:solidFill>
              </a:defRPr>
            </a:lvl7pPr>
            <a:lvl8pPr marL="3657600" lvl="7" indent="-228600" algn="l" rtl="0">
              <a:lnSpc>
                <a:spcPct val="100000"/>
              </a:lnSpc>
              <a:spcBef>
                <a:spcPts val="280"/>
              </a:spcBef>
              <a:spcAft>
                <a:spcPts val="0"/>
              </a:spcAft>
              <a:buClr>
                <a:srgbClr val="888888"/>
              </a:buClr>
              <a:buSzPts val="1400"/>
              <a:buNone/>
              <a:defRPr sz="1400">
                <a:solidFill>
                  <a:srgbClr val="888888"/>
                </a:solidFill>
              </a:defRPr>
            </a:lvl8pPr>
            <a:lvl9pPr marL="4114800" lvl="8" indent="-228600" algn="l" rtl="0">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109" name="Google Shape;109;g22b0353da30_0_278"/>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10" name="Google Shape;110;g22b0353da30_0_278"/>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11" name="Google Shape;111;g22b0353da30_0_278"/>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12"/>
        <p:cNvGrpSpPr/>
        <p:nvPr/>
      </p:nvGrpSpPr>
      <p:grpSpPr>
        <a:xfrm>
          <a:off x="0" y="0"/>
          <a:ext cx="0" cy="0"/>
          <a:chOff x="0" y="0"/>
          <a:chExt cx="0" cy="0"/>
        </a:xfrm>
      </p:grpSpPr>
      <p:sp>
        <p:nvSpPr>
          <p:cNvPr id="113" name="Google Shape;113;g22b0353da30_0_28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rtl="0">
              <a:lnSpc>
                <a:spcPct val="10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14" name="Google Shape;114;g22b0353da30_0_284"/>
          <p:cNvSpPr txBox="1">
            <a:spLocks noGrp="1"/>
          </p:cNvSpPr>
          <p:nvPr>
            <p:ph type="body" idx="1"/>
          </p:nvPr>
        </p:nvSpPr>
        <p:spPr>
          <a:xfrm>
            <a:off x="457200" y="1600200"/>
            <a:ext cx="4038600" cy="4526100"/>
          </a:xfrm>
          <a:prstGeom prst="rect">
            <a:avLst/>
          </a:prstGeom>
          <a:noFill/>
          <a:ln>
            <a:noFill/>
          </a:ln>
        </p:spPr>
        <p:txBody>
          <a:bodyPr spcFirstLastPara="1" wrap="square" lIns="91425" tIns="45700" rIns="91425" bIns="45700" anchor="t" anchorCtr="0">
            <a:normAutofit/>
          </a:bodyPr>
          <a:lstStyle>
            <a:lvl1pPr marL="457200" lvl="0" indent="-406400" algn="l" rtl="0">
              <a:lnSpc>
                <a:spcPct val="100000"/>
              </a:lnSpc>
              <a:spcBef>
                <a:spcPts val="560"/>
              </a:spcBef>
              <a:spcAft>
                <a:spcPts val="0"/>
              </a:spcAft>
              <a:buClr>
                <a:schemeClr val="dk1"/>
              </a:buClr>
              <a:buSzPts val="2800"/>
              <a:buChar char="•"/>
              <a:defRPr sz="2800"/>
            </a:lvl1pPr>
            <a:lvl2pPr marL="914400" lvl="1" indent="-381000" algn="l" rtl="0">
              <a:lnSpc>
                <a:spcPct val="100000"/>
              </a:lnSpc>
              <a:spcBef>
                <a:spcPts val="480"/>
              </a:spcBef>
              <a:spcAft>
                <a:spcPts val="0"/>
              </a:spcAft>
              <a:buClr>
                <a:schemeClr val="dk1"/>
              </a:buClr>
              <a:buSzPts val="2400"/>
              <a:buChar char="–"/>
              <a:defRPr sz="2400"/>
            </a:lvl2pPr>
            <a:lvl3pPr marL="1371600" lvl="2" indent="-355600" algn="l" rtl="0">
              <a:lnSpc>
                <a:spcPct val="100000"/>
              </a:lnSpc>
              <a:spcBef>
                <a:spcPts val="400"/>
              </a:spcBef>
              <a:spcAft>
                <a:spcPts val="0"/>
              </a:spcAft>
              <a:buClr>
                <a:schemeClr val="dk1"/>
              </a:buClr>
              <a:buSzPts val="2000"/>
              <a:buChar char="•"/>
              <a:defRPr sz="2000"/>
            </a:lvl3pPr>
            <a:lvl4pPr marL="1828800" lvl="3" indent="-342900" algn="l" rtl="0">
              <a:lnSpc>
                <a:spcPct val="100000"/>
              </a:lnSpc>
              <a:spcBef>
                <a:spcPts val="360"/>
              </a:spcBef>
              <a:spcAft>
                <a:spcPts val="0"/>
              </a:spcAft>
              <a:buClr>
                <a:schemeClr val="dk1"/>
              </a:buClr>
              <a:buSzPts val="1800"/>
              <a:buChar char="–"/>
              <a:defRPr sz="1800"/>
            </a:lvl4pPr>
            <a:lvl5pPr marL="2286000" lvl="4" indent="-342900" algn="l" rtl="0">
              <a:lnSpc>
                <a:spcPct val="100000"/>
              </a:lnSpc>
              <a:spcBef>
                <a:spcPts val="360"/>
              </a:spcBef>
              <a:spcAft>
                <a:spcPts val="0"/>
              </a:spcAft>
              <a:buClr>
                <a:schemeClr val="dk1"/>
              </a:buClr>
              <a:buSzPts val="1800"/>
              <a:buChar char="»"/>
              <a:defRPr sz="1800"/>
            </a:lvl5pPr>
            <a:lvl6pPr marL="2743200" lvl="5" indent="-342900" algn="l" rtl="0">
              <a:lnSpc>
                <a:spcPct val="100000"/>
              </a:lnSpc>
              <a:spcBef>
                <a:spcPts val="360"/>
              </a:spcBef>
              <a:spcAft>
                <a:spcPts val="0"/>
              </a:spcAft>
              <a:buClr>
                <a:schemeClr val="dk1"/>
              </a:buClr>
              <a:buSzPts val="1800"/>
              <a:buChar char="•"/>
              <a:defRPr sz="1800"/>
            </a:lvl6pPr>
            <a:lvl7pPr marL="3200400" lvl="6" indent="-342900" algn="l" rtl="0">
              <a:lnSpc>
                <a:spcPct val="100000"/>
              </a:lnSpc>
              <a:spcBef>
                <a:spcPts val="360"/>
              </a:spcBef>
              <a:spcAft>
                <a:spcPts val="0"/>
              </a:spcAft>
              <a:buClr>
                <a:schemeClr val="dk1"/>
              </a:buClr>
              <a:buSzPts val="1800"/>
              <a:buChar char="•"/>
              <a:defRPr sz="1800"/>
            </a:lvl7pPr>
            <a:lvl8pPr marL="3657600" lvl="7" indent="-342900" algn="l" rtl="0">
              <a:lnSpc>
                <a:spcPct val="100000"/>
              </a:lnSpc>
              <a:spcBef>
                <a:spcPts val="360"/>
              </a:spcBef>
              <a:spcAft>
                <a:spcPts val="0"/>
              </a:spcAft>
              <a:buClr>
                <a:schemeClr val="dk1"/>
              </a:buClr>
              <a:buSzPts val="1800"/>
              <a:buChar char="•"/>
              <a:defRPr sz="1800"/>
            </a:lvl8pPr>
            <a:lvl9pPr marL="4114800" lvl="8" indent="-342900" algn="l" rtl="0">
              <a:lnSpc>
                <a:spcPct val="100000"/>
              </a:lnSpc>
              <a:spcBef>
                <a:spcPts val="360"/>
              </a:spcBef>
              <a:spcAft>
                <a:spcPts val="0"/>
              </a:spcAft>
              <a:buClr>
                <a:schemeClr val="dk1"/>
              </a:buClr>
              <a:buSzPts val="1800"/>
              <a:buChar char="•"/>
              <a:defRPr sz="1800"/>
            </a:lvl9pPr>
          </a:lstStyle>
          <a:p>
            <a:endParaRPr/>
          </a:p>
        </p:txBody>
      </p:sp>
      <p:sp>
        <p:nvSpPr>
          <p:cNvPr id="115" name="Google Shape;115;g22b0353da30_0_284"/>
          <p:cNvSpPr txBox="1">
            <a:spLocks noGrp="1"/>
          </p:cNvSpPr>
          <p:nvPr>
            <p:ph type="body" idx="2"/>
          </p:nvPr>
        </p:nvSpPr>
        <p:spPr>
          <a:xfrm>
            <a:off x="4648200" y="1600200"/>
            <a:ext cx="4038600" cy="4526100"/>
          </a:xfrm>
          <a:prstGeom prst="rect">
            <a:avLst/>
          </a:prstGeom>
          <a:noFill/>
          <a:ln>
            <a:noFill/>
          </a:ln>
        </p:spPr>
        <p:txBody>
          <a:bodyPr spcFirstLastPara="1" wrap="square" lIns="91425" tIns="45700" rIns="91425" bIns="45700" anchor="t" anchorCtr="0">
            <a:normAutofit/>
          </a:bodyPr>
          <a:lstStyle>
            <a:lvl1pPr marL="457200" lvl="0" indent="-406400" algn="l" rtl="0">
              <a:lnSpc>
                <a:spcPct val="100000"/>
              </a:lnSpc>
              <a:spcBef>
                <a:spcPts val="560"/>
              </a:spcBef>
              <a:spcAft>
                <a:spcPts val="0"/>
              </a:spcAft>
              <a:buClr>
                <a:schemeClr val="dk1"/>
              </a:buClr>
              <a:buSzPts val="2800"/>
              <a:buChar char="•"/>
              <a:defRPr sz="2800"/>
            </a:lvl1pPr>
            <a:lvl2pPr marL="914400" lvl="1" indent="-381000" algn="l" rtl="0">
              <a:lnSpc>
                <a:spcPct val="100000"/>
              </a:lnSpc>
              <a:spcBef>
                <a:spcPts val="480"/>
              </a:spcBef>
              <a:spcAft>
                <a:spcPts val="0"/>
              </a:spcAft>
              <a:buClr>
                <a:schemeClr val="dk1"/>
              </a:buClr>
              <a:buSzPts val="2400"/>
              <a:buChar char="–"/>
              <a:defRPr sz="2400"/>
            </a:lvl2pPr>
            <a:lvl3pPr marL="1371600" lvl="2" indent="-355600" algn="l" rtl="0">
              <a:lnSpc>
                <a:spcPct val="100000"/>
              </a:lnSpc>
              <a:spcBef>
                <a:spcPts val="400"/>
              </a:spcBef>
              <a:spcAft>
                <a:spcPts val="0"/>
              </a:spcAft>
              <a:buClr>
                <a:schemeClr val="dk1"/>
              </a:buClr>
              <a:buSzPts val="2000"/>
              <a:buChar char="•"/>
              <a:defRPr sz="2000"/>
            </a:lvl3pPr>
            <a:lvl4pPr marL="1828800" lvl="3" indent="-342900" algn="l" rtl="0">
              <a:lnSpc>
                <a:spcPct val="100000"/>
              </a:lnSpc>
              <a:spcBef>
                <a:spcPts val="360"/>
              </a:spcBef>
              <a:spcAft>
                <a:spcPts val="0"/>
              </a:spcAft>
              <a:buClr>
                <a:schemeClr val="dk1"/>
              </a:buClr>
              <a:buSzPts val="1800"/>
              <a:buChar char="–"/>
              <a:defRPr sz="1800"/>
            </a:lvl4pPr>
            <a:lvl5pPr marL="2286000" lvl="4" indent="-342900" algn="l" rtl="0">
              <a:lnSpc>
                <a:spcPct val="100000"/>
              </a:lnSpc>
              <a:spcBef>
                <a:spcPts val="360"/>
              </a:spcBef>
              <a:spcAft>
                <a:spcPts val="0"/>
              </a:spcAft>
              <a:buClr>
                <a:schemeClr val="dk1"/>
              </a:buClr>
              <a:buSzPts val="1800"/>
              <a:buChar char="»"/>
              <a:defRPr sz="1800"/>
            </a:lvl5pPr>
            <a:lvl6pPr marL="2743200" lvl="5" indent="-342900" algn="l" rtl="0">
              <a:lnSpc>
                <a:spcPct val="100000"/>
              </a:lnSpc>
              <a:spcBef>
                <a:spcPts val="360"/>
              </a:spcBef>
              <a:spcAft>
                <a:spcPts val="0"/>
              </a:spcAft>
              <a:buClr>
                <a:schemeClr val="dk1"/>
              </a:buClr>
              <a:buSzPts val="1800"/>
              <a:buChar char="•"/>
              <a:defRPr sz="1800"/>
            </a:lvl6pPr>
            <a:lvl7pPr marL="3200400" lvl="6" indent="-342900" algn="l" rtl="0">
              <a:lnSpc>
                <a:spcPct val="100000"/>
              </a:lnSpc>
              <a:spcBef>
                <a:spcPts val="360"/>
              </a:spcBef>
              <a:spcAft>
                <a:spcPts val="0"/>
              </a:spcAft>
              <a:buClr>
                <a:schemeClr val="dk1"/>
              </a:buClr>
              <a:buSzPts val="1800"/>
              <a:buChar char="•"/>
              <a:defRPr sz="1800"/>
            </a:lvl7pPr>
            <a:lvl8pPr marL="3657600" lvl="7" indent="-342900" algn="l" rtl="0">
              <a:lnSpc>
                <a:spcPct val="100000"/>
              </a:lnSpc>
              <a:spcBef>
                <a:spcPts val="360"/>
              </a:spcBef>
              <a:spcAft>
                <a:spcPts val="0"/>
              </a:spcAft>
              <a:buClr>
                <a:schemeClr val="dk1"/>
              </a:buClr>
              <a:buSzPts val="1800"/>
              <a:buChar char="•"/>
              <a:defRPr sz="1800"/>
            </a:lvl8pPr>
            <a:lvl9pPr marL="4114800" lvl="8" indent="-342900" algn="l" rtl="0">
              <a:lnSpc>
                <a:spcPct val="100000"/>
              </a:lnSpc>
              <a:spcBef>
                <a:spcPts val="360"/>
              </a:spcBef>
              <a:spcAft>
                <a:spcPts val="0"/>
              </a:spcAft>
              <a:buClr>
                <a:schemeClr val="dk1"/>
              </a:buClr>
              <a:buSzPts val="1800"/>
              <a:buChar char="•"/>
              <a:defRPr sz="1800"/>
            </a:lvl9pPr>
          </a:lstStyle>
          <a:p>
            <a:endParaRPr/>
          </a:p>
        </p:txBody>
      </p:sp>
      <p:sp>
        <p:nvSpPr>
          <p:cNvPr id="116" name="Google Shape;116;g22b0353da30_0_284"/>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17" name="Google Shape;117;g22b0353da30_0_284"/>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18" name="Google Shape;118;g22b0353da30_0_284"/>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19"/>
        <p:cNvGrpSpPr/>
        <p:nvPr/>
      </p:nvGrpSpPr>
      <p:grpSpPr>
        <a:xfrm>
          <a:off x="0" y="0"/>
          <a:ext cx="0" cy="0"/>
          <a:chOff x="0" y="0"/>
          <a:chExt cx="0" cy="0"/>
        </a:xfrm>
      </p:grpSpPr>
      <p:sp>
        <p:nvSpPr>
          <p:cNvPr id="120" name="Google Shape;120;g22b0353da30_0_29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rtl="0">
              <a:lnSpc>
                <a:spcPct val="100000"/>
              </a:lnSpc>
              <a:spcBef>
                <a:spcPts val="0"/>
              </a:spcBef>
              <a:spcAft>
                <a:spcPts val="0"/>
              </a:spcAft>
              <a:buClr>
                <a:schemeClr val="dk1"/>
              </a:buClr>
              <a:buSzPts val="4400"/>
              <a:buFont typeface="Calibri"/>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21" name="Google Shape;121;g22b0353da30_0_291"/>
          <p:cNvSpPr txBox="1">
            <a:spLocks noGrp="1"/>
          </p:cNvSpPr>
          <p:nvPr>
            <p:ph type="body" idx="1"/>
          </p:nvPr>
        </p:nvSpPr>
        <p:spPr>
          <a:xfrm>
            <a:off x="457200" y="1535113"/>
            <a:ext cx="4040100" cy="639900"/>
          </a:xfrm>
          <a:prstGeom prst="rect">
            <a:avLst/>
          </a:prstGeom>
          <a:noFill/>
          <a:ln>
            <a:noFill/>
          </a:ln>
        </p:spPr>
        <p:txBody>
          <a:bodyPr spcFirstLastPara="1" wrap="square" lIns="91425" tIns="45700" rIns="91425" bIns="45700" anchor="b" anchorCtr="0">
            <a:normAutofit/>
          </a:bodyPr>
          <a:lstStyle>
            <a:lvl1pPr marL="457200" lvl="0" indent="-228600" algn="l" rtl="0">
              <a:lnSpc>
                <a:spcPct val="100000"/>
              </a:lnSpc>
              <a:spcBef>
                <a:spcPts val="480"/>
              </a:spcBef>
              <a:spcAft>
                <a:spcPts val="0"/>
              </a:spcAft>
              <a:buClr>
                <a:schemeClr val="dk1"/>
              </a:buClr>
              <a:buSzPts val="2400"/>
              <a:buNone/>
              <a:defRPr sz="2400" b="1"/>
            </a:lvl1pPr>
            <a:lvl2pPr marL="914400" lvl="1" indent="-228600" algn="l" rtl="0">
              <a:lnSpc>
                <a:spcPct val="100000"/>
              </a:lnSpc>
              <a:spcBef>
                <a:spcPts val="400"/>
              </a:spcBef>
              <a:spcAft>
                <a:spcPts val="0"/>
              </a:spcAft>
              <a:buClr>
                <a:schemeClr val="dk1"/>
              </a:buClr>
              <a:buSzPts val="2000"/>
              <a:buNone/>
              <a:defRPr sz="2000" b="1"/>
            </a:lvl2pPr>
            <a:lvl3pPr marL="1371600" lvl="2" indent="-228600" algn="l" rtl="0">
              <a:lnSpc>
                <a:spcPct val="100000"/>
              </a:lnSpc>
              <a:spcBef>
                <a:spcPts val="360"/>
              </a:spcBef>
              <a:spcAft>
                <a:spcPts val="0"/>
              </a:spcAft>
              <a:buClr>
                <a:schemeClr val="dk1"/>
              </a:buClr>
              <a:buSzPts val="1800"/>
              <a:buNone/>
              <a:defRPr sz="1800" b="1"/>
            </a:lvl3pPr>
            <a:lvl4pPr marL="1828800" lvl="3" indent="-228600" algn="l" rtl="0">
              <a:lnSpc>
                <a:spcPct val="100000"/>
              </a:lnSpc>
              <a:spcBef>
                <a:spcPts val="320"/>
              </a:spcBef>
              <a:spcAft>
                <a:spcPts val="0"/>
              </a:spcAft>
              <a:buClr>
                <a:schemeClr val="dk1"/>
              </a:buClr>
              <a:buSzPts val="1600"/>
              <a:buNone/>
              <a:defRPr sz="1600" b="1"/>
            </a:lvl4pPr>
            <a:lvl5pPr marL="2286000" lvl="4" indent="-228600" algn="l" rtl="0">
              <a:lnSpc>
                <a:spcPct val="100000"/>
              </a:lnSpc>
              <a:spcBef>
                <a:spcPts val="320"/>
              </a:spcBef>
              <a:spcAft>
                <a:spcPts val="0"/>
              </a:spcAft>
              <a:buClr>
                <a:schemeClr val="dk1"/>
              </a:buClr>
              <a:buSzPts val="1600"/>
              <a:buNone/>
              <a:defRPr sz="1600" b="1"/>
            </a:lvl5pPr>
            <a:lvl6pPr marL="2743200" lvl="5" indent="-228600" algn="l" rtl="0">
              <a:lnSpc>
                <a:spcPct val="100000"/>
              </a:lnSpc>
              <a:spcBef>
                <a:spcPts val="320"/>
              </a:spcBef>
              <a:spcAft>
                <a:spcPts val="0"/>
              </a:spcAft>
              <a:buClr>
                <a:schemeClr val="dk1"/>
              </a:buClr>
              <a:buSzPts val="1600"/>
              <a:buNone/>
              <a:defRPr sz="1600" b="1"/>
            </a:lvl6pPr>
            <a:lvl7pPr marL="3200400" lvl="6" indent="-228600" algn="l" rtl="0">
              <a:lnSpc>
                <a:spcPct val="100000"/>
              </a:lnSpc>
              <a:spcBef>
                <a:spcPts val="320"/>
              </a:spcBef>
              <a:spcAft>
                <a:spcPts val="0"/>
              </a:spcAft>
              <a:buClr>
                <a:schemeClr val="dk1"/>
              </a:buClr>
              <a:buSzPts val="1600"/>
              <a:buNone/>
              <a:defRPr sz="1600" b="1"/>
            </a:lvl7pPr>
            <a:lvl8pPr marL="3657600" lvl="7" indent="-228600" algn="l" rtl="0">
              <a:lnSpc>
                <a:spcPct val="100000"/>
              </a:lnSpc>
              <a:spcBef>
                <a:spcPts val="320"/>
              </a:spcBef>
              <a:spcAft>
                <a:spcPts val="0"/>
              </a:spcAft>
              <a:buClr>
                <a:schemeClr val="dk1"/>
              </a:buClr>
              <a:buSzPts val="1600"/>
              <a:buNone/>
              <a:defRPr sz="1600" b="1"/>
            </a:lvl8pPr>
            <a:lvl9pPr marL="4114800" lvl="8" indent="-228600" algn="l" rtl="0">
              <a:lnSpc>
                <a:spcPct val="100000"/>
              </a:lnSpc>
              <a:spcBef>
                <a:spcPts val="320"/>
              </a:spcBef>
              <a:spcAft>
                <a:spcPts val="0"/>
              </a:spcAft>
              <a:buClr>
                <a:schemeClr val="dk1"/>
              </a:buClr>
              <a:buSzPts val="1600"/>
              <a:buNone/>
              <a:defRPr sz="1600" b="1"/>
            </a:lvl9pPr>
          </a:lstStyle>
          <a:p>
            <a:endParaRPr/>
          </a:p>
        </p:txBody>
      </p:sp>
      <p:sp>
        <p:nvSpPr>
          <p:cNvPr id="122" name="Google Shape;122;g22b0353da30_0_291"/>
          <p:cNvSpPr txBox="1">
            <a:spLocks noGrp="1"/>
          </p:cNvSpPr>
          <p:nvPr>
            <p:ph type="body" idx="2"/>
          </p:nvPr>
        </p:nvSpPr>
        <p:spPr>
          <a:xfrm>
            <a:off x="457200" y="2174875"/>
            <a:ext cx="4040100" cy="3951300"/>
          </a:xfrm>
          <a:prstGeom prst="rect">
            <a:avLst/>
          </a:prstGeom>
          <a:noFill/>
          <a:ln>
            <a:noFill/>
          </a:ln>
        </p:spPr>
        <p:txBody>
          <a:bodyPr spcFirstLastPara="1" wrap="square" lIns="91425" tIns="45700" rIns="91425" bIns="45700" anchor="t" anchorCtr="0">
            <a:normAutofit/>
          </a:bodyPr>
          <a:lstStyle>
            <a:lvl1pPr marL="457200" lvl="0" indent="-381000" algn="l" rtl="0">
              <a:lnSpc>
                <a:spcPct val="100000"/>
              </a:lnSpc>
              <a:spcBef>
                <a:spcPts val="480"/>
              </a:spcBef>
              <a:spcAft>
                <a:spcPts val="0"/>
              </a:spcAft>
              <a:buClr>
                <a:schemeClr val="dk1"/>
              </a:buClr>
              <a:buSzPts val="2400"/>
              <a:buChar char="•"/>
              <a:defRPr sz="2400"/>
            </a:lvl1pPr>
            <a:lvl2pPr marL="914400" lvl="1" indent="-355600" algn="l" rtl="0">
              <a:lnSpc>
                <a:spcPct val="100000"/>
              </a:lnSpc>
              <a:spcBef>
                <a:spcPts val="400"/>
              </a:spcBef>
              <a:spcAft>
                <a:spcPts val="0"/>
              </a:spcAft>
              <a:buClr>
                <a:schemeClr val="dk1"/>
              </a:buClr>
              <a:buSzPts val="2000"/>
              <a:buChar char="–"/>
              <a:defRPr sz="2000"/>
            </a:lvl2pPr>
            <a:lvl3pPr marL="1371600" lvl="2" indent="-342900" algn="l" rtl="0">
              <a:lnSpc>
                <a:spcPct val="100000"/>
              </a:lnSpc>
              <a:spcBef>
                <a:spcPts val="360"/>
              </a:spcBef>
              <a:spcAft>
                <a:spcPts val="0"/>
              </a:spcAft>
              <a:buClr>
                <a:schemeClr val="dk1"/>
              </a:buClr>
              <a:buSzPts val="1800"/>
              <a:buChar char="•"/>
              <a:defRPr sz="1800"/>
            </a:lvl3pPr>
            <a:lvl4pPr marL="1828800" lvl="3" indent="-330200" algn="l" rtl="0">
              <a:lnSpc>
                <a:spcPct val="100000"/>
              </a:lnSpc>
              <a:spcBef>
                <a:spcPts val="320"/>
              </a:spcBef>
              <a:spcAft>
                <a:spcPts val="0"/>
              </a:spcAft>
              <a:buClr>
                <a:schemeClr val="dk1"/>
              </a:buClr>
              <a:buSzPts val="1600"/>
              <a:buChar char="–"/>
              <a:defRPr sz="1600"/>
            </a:lvl4pPr>
            <a:lvl5pPr marL="2286000" lvl="4" indent="-330200" algn="l" rtl="0">
              <a:lnSpc>
                <a:spcPct val="100000"/>
              </a:lnSpc>
              <a:spcBef>
                <a:spcPts val="320"/>
              </a:spcBef>
              <a:spcAft>
                <a:spcPts val="0"/>
              </a:spcAft>
              <a:buClr>
                <a:schemeClr val="dk1"/>
              </a:buClr>
              <a:buSzPts val="1600"/>
              <a:buChar char="»"/>
              <a:defRPr sz="1600"/>
            </a:lvl5pPr>
            <a:lvl6pPr marL="2743200" lvl="5" indent="-330200" algn="l" rtl="0">
              <a:lnSpc>
                <a:spcPct val="100000"/>
              </a:lnSpc>
              <a:spcBef>
                <a:spcPts val="320"/>
              </a:spcBef>
              <a:spcAft>
                <a:spcPts val="0"/>
              </a:spcAft>
              <a:buClr>
                <a:schemeClr val="dk1"/>
              </a:buClr>
              <a:buSzPts val="1600"/>
              <a:buChar char="•"/>
              <a:defRPr sz="1600"/>
            </a:lvl6pPr>
            <a:lvl7pPr marL="3200400" lvl="6" indent="-330200" algn="l" rtl="0">
              <a:lnSpc>
                <a:spcPct val="100000"/>
              </a:lnSpc>
              <a:spcBef>
                <a:spcPts val="320"/>
              </a:spcBef>
              <a:spcAft>
                <a:spcPts val="0"/>
              </a:spcAft>
              <a:buClr>
                <a:schemeClr val="dk1"/>
              </a:buClr>
              <a:buSzPts val="1600"/>
              <a:buChar char="•"/>
              <a:defRPr sz="1600"/>
            </a:lvl7pPr>
            <a:lvl8pPr marL="3657600" lvl="7" indent="-330200" algn="l" rtl="0">
              <a:lnSpc>
                <a:spcPct val="100000"/>
              </a:lnSpc>
              <a:spcBef>
                <a:spcPts val="320"/>
              </a:spcBef>
              <a:spcAft>
                <a:spcPts val="0"/>
              </a:spcAft>
              <a:buClr>
                <a:schemeClr val="dk1"/>
              </a:buClr>
              <a:buSzPts val="1600"/>
              <a:buChar char="•"/>
              <a:defRPr sz="1600"/>
            </a:lvl8pPr>
            <a:lvl9pPr marL="4114800" lvl="8" indent="-330200" algn="l" rtl="0">
              <a:lnSpc>
                <a:spcPct val="100000"/>
              </a:lnSpc>
              <a:spcBef>
                <a:spcPts val="320"/>
              </a:spcBef>
              <a:spcAft>
                <a:spcPts val="0"/>
              </a:spcAft>
              <a:buClr>
                <a:schemeClr val="dk1"/>
              </a:buClr>
              <a:buSzPts val="1600"/>
              <a:buChar char="•"/>
              <a:defRPr sz="1600"/>
            </a:lvl9pPr>
          </a:lstStyle>
          <a:p>
            <a:endParaRPr/>
          </a:p>
        </p:txBody>
      </p:sp>
      <p:sp>
        <p:nvSpPr>
          <p:cNvPr id="123" name="Google Shape;123;g22b0353da30_0_291"/>
          <p:cNvSpPr txBox="1">
            <a:spLocks noGrp="1"/>
          </p:cNvSpPr>
          <p:nvPr>
            <p:ph type="body" idx="3"/>
          </p:nvPr>
        </p:nvSpPr>
        <p:spPr>
          <a:xfrm>
            <a:off x="4645025" y="1535113"/>
            <a:ext cx="4041900" cy="639900"/>
          </a:xfrm>
          <a:prstGeom prst="rect">
            <a:avLst/>
          </a:prstGeom>
          <a:noFill/>
          <a:ln>
            <a:noFill/>
          </a:ln>
        </p:spPr>
        <p:txBody>
          <a:bodyPr spcFirstLastPara="1" wrap="square" lIns="91425" tIns="45700" rIns="91425" bIns="45700" anchor="b" anchorCtr="0">
            <a:normAutofit/>
          </a:bodyPr>
          <a:lstStyle>
            <a:lvl1pPr marL="457200" lvl="0" indent="-228600" algn="l" rtl="0">
              <a:lnSpc>
                <a:spcPct val="100000"/>
              </a:lnSpc>
              <a:spcBef>
                <a:spcPts val="480"/>
              </a:spcBef>
              <a:spcAft>
                <a:spcPts val="0"/>
              </a:spcAft>
              <a:buClr>
                <a:schemeClr val="dk1"/>
              </a:buClr>
              <a:buSzPts val="2400"/>
              <a:buNone/>
              <a:defRPr sz="2400" b="1"/>
            </a:lvl1pPr>
            <a:lvl2pPr marL="914400" lvl="1" indent="-228600" algn="l" rtl="0">
              <a:lnSpc>
                <a:spcPct val="100000"/>
              </a:lnSpc>
              <a:spcBef>
                <a:spcPts val="400"/>
              </a:spcBef>
              <a:spcAft>
                <a:spcPts val="0"/>
              </a:spcAft>
              <a:buClr>
                <a:schemeClr val="dk1"/>
              </a:buClr>
              <a:buSzPts val="2000"/>
              <a:buNone/>
              <a:defRPr sz="2000" b="1"/>
            </a:lvl2pPr>
            <a:lvl3pPr marL="1371600" lvl="2" indent="-228600" algn="l" rtl="0">
              <a:lnSpc>
                <a:spcPct val="100000"/>
              </a:lnSpc>
              <a:spcBef>
                <a:spcPts val="360"/>
              </a:spcBef>
              <a:spcAft>
                <a:spcPts val="0"/>
              </a:spcAft>
              <a:buClr>
                <a:schemeClr val="dk1"/>
              </a:buClr>
              <a:buSzPts val="1800"/>
              <a:buNone/>
              <a:defRPr sz="1800" b="1"/>
            </a:lvl3pPr>
            <a:lvl4pPr marL="1828800" lvl="3" indent="-228600" algn="l" rtl="0">
              <a:lnSpc>
                <a:spcPct val="100000"/>
              </a:lnSpc>
              <a:spcBef>
                <a:spcPts val="320"/>
              </a:spcBef>
              <a:spcAft>
                <a:spcPts val="0"/>
              </a:spcAft>
              <a:buClr>
                <a:schemeClr val="dk1"/>
              </a:buClr>
              <a:buSzPts val="1600"/>
              <a:buNone/>
              <a:defRPr sz="1600" b="1"/>
            </a:lvl4pPr>
            <a:lvl5pPr marL="2286000" lvl="4" indent="-228600" algn="l" rtl="0">
              <a:lnSpc>
                <a:spcPct val="100000"/>
              </a:lnSpc>
              <a:spcBef>
                <a:spcPts val="320"/>
              </a:spcBef>
              <a:spcAft>
                <a:spcPts val="0"/>
              </a:spcAft>
              <a:buClr>
                <a:schemeClr val="dk1"/>
              </a:buClr>
              <a:buSzPts val="1600"/>
              <a:buNone/>
              <a:defRPr sz="1600" b="1"/>
            </a:lvl5pPr>
            <a:lvl6pPr marL="2743200" lvl="5" indent="-228600" algn="l" rtl="0">
              <a:lnSpc>
                <a:spcPct val="100000"/>
              </a:lnSpc>
              <a:spcBef>
                <a:spcPts val="320"/>
              </a:spcBef>
              <a:spcAft>
                <a:spcPts val="0"/>
              </a:spcAft>
              <a:buClr>
                <a:schemeClr val="dk1"/>
              </a:buClr>
              <a:buSzPts val="1600"/>
              <a:buNone/>
              <a:defRPr sz="1600" b="1"/>
            </a:lvl6pPr>
            <a:lvl7pPr marL="3200400" lvl="6" indent="-228600" algn="l" rtl="0">
              <a:lnSpc>
                <a:spcPct val="100000"/>
              </a:lnSpc>
              <a:spcBef>
                <a:spcPts val="320"/>
              </a:spcBef>
              <a:spcAft>
                <a:spcPts val="0"/>
              </a:spcAft>
              <a:buClr>
                <a:schemeClr val="dk1"/>
              </a:buClr>
              <a:buSzPts val="1600"/>
              <a:buNone/>
              <a:defRPr sz="1600" b="1"/>
            </a:lvl7pPr>
            <a:lvl8pPr marL="3657600" lvl="7" indent="-228600" algn="l" rtl="0">
              <a:lnSpc>
                <a:spcPct val="100000"/>
              </a:lnSpc>
              <a:spcBef>
                <a:spcPts val="320"/>
              </a:spcBef>
              <a:spcAft>
                <a:spcPts val="0"/>
              </a:spcAft>
              <a:buClr>
                <a:schemeClr val="dk1"/>
              </a:buClr>
              <a:buSzPts val="1600"/>
              <a:buNone/>
              <a:defRPr sz="1600" b="1"/>
            </a:lvl8pPr>
            <a:lvl9pPr marL="4114800" lvl="8" indent="-228600" algn="l" rtl="0">
              <a:lnSpc>
                <a:spcPct val="100000"/>
              </a:lnSpc>
              <a:spcBef>
                <a:spcPts val="320"/>
              </a:spcBef>
              <a:spcAft>
                <a:spcPts val="0"/>
              </a:spcAft>
              <a:buClr>
                <a:schemeClr val="dk1"/>
              </a:buClr>
              <a:buSzPts val="1600"/>
              <a:buNone/>
              <a:defRPr sz="1600" b="1"/>
            </a:lvl9pPr>
          </a:lstStyle>
          <a:p>
            <a:endParaRPr/>
          </a:p>
        </p:txBody>
      </p:sp>
      <p:sp>
        <p:nvSpPr>
          <p:cNvPr id="124" name="Google Shape;124;g22b0353da30_0_291"/>
          <p:cNvSpPr txBox="1">
            <a:spLocks noGrp="1"/>
          </p:cNvSpPr>
          <p:nvPr>
            <p:ph type="body" idx="4"/>
          </p:nvPr>
        </p:nvSpPr>
        <p:spPr>
          <a:xfrm>
            <a:off x="4645025" y="2174875"/>
            <a:ext cx="4041900" cy="3951300"/>
          </a:xfrm>
          <a:prstGeom prst="rect">
            <a:avLst/>
          </a:prstGeom>
          <a:noFill/>
          <a:ln>
            <a:noFill/>
          </a:ln>
        </p:spPr>
        <p:txBody>
          <a:bodyPr spcFirstLastPara="1" wrap="square" lIns="91425" tIns="45700" rIns="91425" bIns="45700" anchor="t" anchorCtr="0">
            <a:normAutofit/>
          </a:bodyPr>
          <a:lstStyle>
            <a:lvl1pPr marL="457200" lvl="0" indent="-381000" algn="l" rtl="0">
              <a:lnSpc>
                <a:spcPct val="100000"/>
              </a:lnSpc>
              <a:spcBef>
                <a:spcPts val="480"/>
              </a:spcBef>
              <a:spcAft>
                <a:spcPts val="0"/>
              </a:spcAft>
              <a:buClr>
                <a:schemeClr val="dk1"/>
              </a:buClr>
              <a:buSzPts val="2400"/>
              <a:buChar char="•"/>
              <a:defRPr sz="2400"/>
            </a:lvl1pPr>
            <a:lvl2pPr marL="914400" lvl="1" indent="-355600" algn="l" rtl="0">
              <a:lnSpc>
                <a:spcPct val="100000"/>
              </a:lnSpc>
              <a:spcBef>
                <a:spcPts val="400"/>
              </a:spcBef>
              <a:spcAft>
                <a:spcPts val="0"/>
              </a:spcAft>
              <a:buClr>
                <a:schemeClr val="dk1"/>
              </a:buClr>
              <a:buSzPts val="2000"/>
              <a:buChar char="–"/>
              <a:defRPr sz="2000"/>
            </a:lvl2pPr>
            <a:lvl3pPr marL="1371600" lvl="2" indent="-342900" algn="l" rtl="0">
              <a:lnSpc>
                <a:spcPct val="100000"/>
              </a:lnSpc>
              <a:spcBef>
                <a:spcPts val="360"/>
              </a:spcBef>
              <a:spcAft>
                <a:spcPts val="0"/>
              </a:spcAft>
              <a:buClr>
                <a:schemeClr val="dk1"/>
              </a:buClr>
              <a:buSzPts val="1800"/>
              <a:buChar char="•"/>
              <a:defRPr sz="1800"/>
            </a:lvl3pPr>
            <a:lvl4pPr marL="1828800" lvl="3" indent="-330200" algn="l" rtl="0">
              <a:lnSpc>
                <a:spcPct val="100000"/>
              </a:lnSpc>
              <a:spcBef>
                <a:spcPts val="320"/>
              </a:spcBef>
              <a:spcAft>
                <a:spcPts val="0"/>
              </a:spcAft>
              <a:buClr>
                <a:schemeClr val="dk1"/>
              </a:buClr>
              <a:buSzPts val="1600"/>
              <a:buChar char="–"/>
              <a:defRPr sz="1600"/>
            </a:lvl4pPr>
            <a:lvl5pPr marL="2286000" lvl="4" indent="-330200" algn="l" rtl="0">
              <a:lnSpc>
                <a:spcPct val="100000"/>
              </a:lnSpc>
              <a:spcBef>
                <a:spcPts val="320"/>
              </a:spcBef>
              <a:spcAft>
                <a:spcPts val="0"/>
              </a:spcAft>
              <a:buClr>
                <a:schemeClr val="dk1"/>
              </a:buClr>
              <a:buSzPts val="1600"/>
              <a:buChar char="»"/>
              <a:defRPr sz="1600"/>
            </a:lvl5pPr>
            <a:lvl6pPr marL="2743200" lvl="5" indent="-330200" algn="l" rtl="0">
              <a:lnSpc>
                <a:spcPct val="100000"/>
              </a:lnSpc>
              <a:spcBef>
                <a:spcPts val="320"/>
              </a:spcBef>
              <a:spcAft>
                <a:spcPts val="0"/>
              </a:spcAft>
              <a:buClr>
                <a:schemeClr val="dk1"/>
              </a:buClr>
              <a:buSzPts val="1600"/>
              <a:buChar char="•"/>
              <a:defRPr sz="1600"/>
            </a:lvl6pPr>
            <a:lvl7pPr marL="3200400" lvl="6" indent="-330200" algn="l" rtl="0">
              <a:lnSpc>
                <a:spcPct val="100000"/>
              </a:lnSpc>
              <a:spcBef>
                <a:spcPts val="320"/>
              </a:spcBef>
              <a:spcAft>
                <a:spcPts val="0"/>
              </a:spcAft>
              <a:buClr>
                <a:schemeClr val="dk1"/>
              </a:buClr>
              <a:buSzPts val="1600"/>
              <a:buChar char="•"/>
              <a:defRPr sz="1600"/>
            </a:lvl7pPr>
            <a:lvl8pPr marL="3657600" lvl="7" indent="-330200" algn="l" rtl="0">
              <a:lnSpc>
                <a:spcPct val="100000"/>
              </a:lnSpc>
              <a:spcBef>
                <a:spcPts val="320"/>
              </a:spcBef>
              <a:spcAft>
                <a:spcPts val="0"/>
              </a:spcAft>
              <a:buClr>
                <a:schemeClr val="dk1"/>
              </a:buClr>
              <a:buSzPts val="1600"/>
              <a:buChar char="•"/>
              <a:defRPr sz="1600"/>
            </a:lvl8pPr>
            <a:lvl9pPr marL="4114800" lvl="8" indent="-330200" algn="l" rtl="0">
              <a:lnSpc>
                <a:spcPct val="100000"/>
              </a:lnSpc>
              <a:spcBef>
                <a:spcPts val="320"/>
              </a:spcBef>
              <a:spcAft>
                <a:spcPts val="0"/>
              </a:spcAft>
              <a:buClr>
                <a:schemeClr val="dk1"/>
              </a:buClr>
              <a:buSzPts val="1600"/>
              <a:buChar char="•"/>
              <a:defRPr sz="1600"/>
            </a:lvl9pPr>
          </a:lstStyle>
          <a:p>
            <a:endParaRPr/>
          </a:p>
        </p:txBody>
      </p:sp>
      <p:sp>
        <p:nvSpPr>
          <p:cNvPr id="125" name="Google Shape;125;g22b0353da30_0_291"/>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26" name="Google Shape;126;g22b0353da30_0_291"/>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27" name="Google Shape;127;g22b0353da30_0_291"/>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28"/>
        <p:cNvGrpSpPr/>
        <p:nvPr/>
      </p:nvGrpSpPr>
      <p:grpSpPr>
        <a:xfrm>
          <a:off x="0" y="0"/>
          <a:ext cx="0" cy="0"/>
          <a:chOff x="0" y="0"/>
          <a:chExt cx="0" cy="0"/>
        </a:xfrm>
      </p:grpSpPr>
      <p:sp>
        <p:nvSpPr>
          <p:cNvPr id="129" name="Google Shape;129;g22b0353da30_0_30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rtl="0">
              <a:lnSpc>
                <a:spcPct val="10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30" name="Google Shape;130;g22b0353da30_0_300"/>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31" name="Google Shape;131;g22b0353da30_0_300"/>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32" name="Google Shape;132;g22b0353da30_0_300"/>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33"/>
        <p:cNvGrpSpPr/>
        <p:nvPr/>
      </p:nvGrpSpPr>
      <p:grpSpPr>
        <a:xfrm>
          <a:off x="0" y="0"/>
          <a:ext cx="0" cy="0"/>
          <a:chOff x="0" y="0"/>
          <a:chExt cx="0" cy="0"/>
        </a:xfrm>
      </p:grpSpPr>
      <p:sp>
        <p:nvSpPr>
          <p:cNvPr id="134" name="Google Shape;134;g22b0353da30_0_305"/>
          <p:cNvSpPr txBox="1">
            <a:spLocks noGrp="1"/>
          </p:cNvSpPr>
          <p:nvPr>
            <p:ph type="title"/>
          </p:nvPr>
        </p:nvSpPr>
        <p:spPr>
          <a:xfrm>
            <a:off x="457200" y="273050"/>
            <a:ext cx="3008400" cy="1162200"/>
          </a:xfrm>
          <a:prstGeom prst="rect">
            <a:avLst/>
          </a:prstGeom>
          <a:noFill/>
          <a:ln>
            <a:noFill/>
          </a:ln>
        </p:spPr>
        <p:txBody>
          <a:bodyPr spcFirstLastPara="1" wrap="square" lIns="91425" tIns="45700" rIns="91425" bIns="45700" anchor="b" anchorCtr="0">
            <a:normAutofit/>
          </a:bodyPr>
          <a:lstStyle>
            <a:lvl1pPr lvl="0" algn="l" rtl="0">
              <a:lnSpc>
                <a:spcPct val="100000"/>
              </a:lnSpc>
              <a:spcBef>
                <a:spcPts val="0"/>
              </a:spcBef>
              <a:spcAft>
                <a:spcPts val="0"/>
              </a:spcAft>
              <a:buClr>
                <a:schemeClr val="dk1"/>
              </a:buClr>
              <a:buSzPts val="2000"/>
              <a:buFont typeface="Calibri"/>
              <a:buNone/>
              <a:defRPr sz="2000" b="1"/>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35" name="Google Shape;135;g22b0353da30_0_305"/>
          <p:cNvSpPr txBox="1">
            <a:spLocks noGrp="1"/>
          </p:cNvSpPr>
          <p:nvPr>
            <p:ph type="body" idx="1"/>
          </p:nvPr>
        </p:nvSpPr>
        <p:spPr>
          <a:xfrm>
            <a:off x="3575050" y="273050"/>
            <a:ext cx="5111700" cy="5853000"/>
          </a:xfrm>
          <a:prstGeom prst="rect">
            <a:avLst/>
          </a:prstGeom>
          <a:noFill/>
          <a:ln>
            <a:noFill/>
          </a:ln>
        </p:spPr>
        <p:txBody>
          <a:bodyPr spcFirstLastPara="1" wrap="square" lIns="91425" tIns="45700" rIns="91425" bIns="45700" anchor="t" anchorCtr="0">
            <a:normAutofit/>
          </a:bodyPr>
          <a:lstStyle>
            <a:lvl1pPr marL="457200" lvl="0" indent="-431800" algn="l" rtl="0">
              <a:lnSpc>
                <a:spcPct val="100000"/>
              </a:lnSpc>
              <a:spcBef>
                <a:spcPts val="640"/>
              </a:spcBef>
              <a:spcAft>
                <a:spcPts val="0"/>
              </a:spcAft>
              <a:buClr>
                <a:schemeClr val="dk1"/>
              </a:buClr>
              <a:buSzPts val="3200"/>
              <a:buChar char="•"/>
              <a:defRPr sz="3200"/>
            </a:lvl1pPr>
            <a:lvl2pPr marL="914400" lvl="1" indent="-406400" algn="l" rtl="0">
              <a:lnSpc>
                <a:spcPct val="100000"/>
              </a:lnSpc>
              <a:spcBef>
                <a:spcPts val="560"/>
              </a:spcBef>
              <a:spcAft>
                <a:spcPts val="0"/>
              </a:spcAft>
              <a:buClr>
                <a:schemeClr val="dk1"/>
              </a:buClr>
              <a:buSzPts val="2800"/>
              <a:buChar char="–"/>
              <a:defRPr sz="2800"/>
            </a:lvl2pPr>
            <a:lvl3pPr marL="1371600" lvl="2" indent="-381000" algn="l" rtl="0">
              <a:lnSpc>
                <a:spcPct val="100000"/>
              </a:lnSpc>
              <a:spcBef>
                <a:spcPts val="480"/>
              </a:spcBef>
              <a:spcAft>
                <a:spcPts val="0"/>
              </a:spcAft>
              <a:buClr>
                <a:schemeClr val="dk1"/>
              </a:buClr>
              <a:buSzPts val="2400"/>
              <a:buChar char="•"/>
              <a:defRPr sz="2400"/>
            </a:lvl3pPr>
            <a:lvl4pPr marL="1828800" lvl="3" indent="-355600" algn="l" rtl="0">
              <a:lnSpc>
                <a:spcPct val="100000"/>
              </a:lnSpc>
              <a:spcBef>
                <a:spcPts val="400"/>
              </a:spcBef>
              <a:spcAft>
                <a:spcPts val="0"/>
              </a:spcAft>
              <a:buClr>
                <a:schemeClr val="dk1"/>
              </a:buClr>
              <a:buSzPts val="2000"/>
              <a:buChar char="–"/>
              <a:defRPr sz="2000"/>
            </a:lvl4pPr>
            <a:lvl5pPr marL="2286000" lvl="4" indent="-355600" algn="l" rtl="0">
              <a:lnSpc>
                <a:spcPct val="100000"/>
              </a:lnSpc>
              <a:spcBef>
                <a:spcPts val="400"/>
              </a:spcBef>
              <a:spcAft>
                <a:spcPts val="0"/>
              </a:spcAft>
              <a:buClr>
                <a:schemeClr val="dk1"/>
              </a:buClr>
              <a:buSzPts val="2000"/>
              <a:buChar char="»"/>
              <a:defRPr sz="2000"/>
            </a:lvl5pPr>
            <a:lvl6pPr marL="2743200" lvl="5" indent="-355600" algn="l" rtl="0">
              <a:lnSpc>
                <a:spcPct val="100000"/>
              </a:lnSpc>
              <a:spcBef>
                <a:spcPts val="400"/>
              </a:spcBef>
              <a:spcAft>
                <a:spcPts val="0"/>
              </a:spcAft>
              <a:buClr>
                <a:schemeClr val="dk1"/>
              </a:buClr>
              <a:buSzPts val="2000"/>
              <a:buChar char="•"/>
              <a:defRPr sz="2000"/>
            </a:lvl6pPr>
            <a:lvl7pPr marL="3200400" lvl="6" indent="-355600" algn="l" rtl="0">
              <a:lnSpc>
                <a:spcPct val="100000"/>
              </a:lnSpc>
              <a:spcBef>
                <a:spcPts val="400"/>
              </a:spcBef>
              <a:spcAft>
                <a:spcPts val="0"/>
              </a:spcAft>
              <a:buClr>
                <a:schemeClr val="dk1"/>
              </a:buClr>
              <a:buSzPts val="2000"/>
              <a:buChar char="•"/>
              <a:defRPr sz="2000"/>
            </a:lvl7pPr>
            <a:lvl8pPr marL="3657600" lvl="7" indent="-355600" algn="l" rtl="0">
              <a:lnSpc>
                <a:spcPct val="100000"/>
              </a:lnSpc>
              <a:spcBef>
                <a:spcPts val="400"/>
              </a:spcBef>
              <a:spcAft>
                <a:spcPts val="0"/>
              </a:spcAft>
              <a:buClr>
                <a:schemeClr val="dk1"/>
              </a:buClr>
              <a:buSzPts val="2000"/>
              <a:buChar char="•"/>
              <a:defRPr sz="2000"/>
            </a:lvl8pPr>
            <a:lvl9pPr marL="4114800" lvl="8" indent="-355600" algn="l" rtl="0">
              <a:lnSpc>
                <a:spcPct val="100000"/>
              </a:lnSpc>
              <a:spcBef>
                <a:spcPts val="400"/>
              </a:spcBef>
              <a:spcAft>
                <a:spcPts val="0"/>
              </a:spcAft>
              <a:buClr>
                <a:schemeClr val="dk1"/>
              </a:buClr>
              <a:buSzPts val="2000"/>
              <a:buChar char="•"/>
              <a:defRPr sz="2000"/>
            </a:lvl9pPr>
          </a:lstStyle>
          <a:p>
            <a:endParaRPr/>
          </a:p>
        </p:txBody>
      </p:sp>
      <p:sp>
        <p:nvSpPr>
          <p:cNvPr id="136" name="Google Shape;136;g22b0353da30_0_305"/>
          <p:cNvSpPr txBox="1">
            <a:spLocks noGrp="1"/>
          </p:cNvSpPr>
          <p:nvPr>
            <p:ph type="body" idx="2"/>
          </p:nvPr>
        </p:nvSpPr>
        <p:spPr>
          <a:xfrm>
            <a:off x="457200" y="1435100"/>
            <a:ext cx="3008400" cy="4691100"/>
          </a:xfrm>
          <a:prstGeom prst="rect">
            <a:avLst/>
          </a:prstGeom>
          <a:noFill/>
          <a:ln>
            <a:noFill/>
          </a:ln>
        </p:spPr>
        <p:txBody>
          <a:bodyPr spcFirstLastPara="1" wrap="square" lIns="91425" tIns="45700" rIns="91425" bIns="45700" anchor="t" anchorCtr="0">
            <a:normAutofit/>
          </a:bodyPr>
          <a:lstStyle>
            <a:lvl1pPr marL="457200" lvl="0" indent="-228600" algn="l" rtl="0">
              <a:lnSpc>
                <a:spcPct val="100000"/>
              </a:lnSpc>
              <a:spcBef>
                <a:spcPts val="280"/>
              </a:spcBef>
              <a:spcAft>
                <a:spcPts val="0"/>
              </a:spcAft>
              <a:buClr>
                <a:schemeClr val="dk1"/>
              </a:buClr>
              <a:buSzPts val="1400"/>
              <a:buNone/>
              <a:defRPr sz="1400"/>
            </a:lvl1pPr>
            <a:lvl2pPr marL="914400" lvl="1" indent="-228600" algn="l" rtl="0">
              <a:lnSpc>
                <a:spcPct val="100000"/>
              </a:lnSpc>
              <a:spcBef>
                <a:spcPts val="240"/>
              </a:spcBef>
              <a:spcAft>
                <a:spcPts val="0"/>
              </a:spcAft>
              <a:buClr>
                <a:schemeClr val="dk1"/>
              </a:buClr>
              <a:buSzPts val="1200"/>
              <a:buNone/>
              <a:defRPr sz="1200"/>
            </a:lvl2pPr>
            <a:lvl3pPr marL="1371600" lvl="2" indent="-228600" algn="l" rtl="0">
              <a:lnSpc>
                <a:spcPct val="100000"/>
              </a:lnSpc>
              <a:spcBef>
                <a:spcPts val="200"/>
              </a:spcBef>
              <a:spcAft>
                <a:spcPts val="0"/>
              </a:spcAft>
              <a:buClr>
                <a:schemeClr val="dk1"/>
              </a:buClr>
              <a:buSzPts val="1000"/>
              <a:buNone/>
              <a:defRPr sz="1000"/>
            </a:lvl3pPr>
            <a:lvl4pPr marL="1828800" lvl="3" indent="-228600" algn="l" rtl="0">
              <a:lnSpc>
                <a:spcPct val="100000"/>
              </a:lnSpc>
              <a:spcBef>
                <a:spcPts val="180"/>
              </a:spcBef>
              <a:spcAft>
                <a:spcPts val="0"/>
              </a:spcAft>
              <a:buClr>
                <a:schemeClr val="dk1"/>
              </a:buClr>
              <a:buSzPts val="900"/>
              <a:buNone/>
              <a:defRPr sz="900"/>
            </a:lvl4pPr>
            <a:lvl5pPr marL="2286000" lvl="4" indent="-228600" algn="l" rtl="0">
              <a:lnSpc>
                <a:spcPct val="100000"/>
              </a:lnSpc>
              <a:spcBef>
                <a:spcPts val="180"/>
              </a:spcBef>
              <a:spcAft>
                <a:spcPts val="0"/>
              </a:spcAft>
              <a:buClr>
                <a:schemeClr val="dk1"/>
              </a:buClr>
              <a:buSzPts val="900"/>
              <a:buNone/>
              <a:defRPr sz="900"/>
            </a:lvl5pPr>
            <a:lvl6pPr marL="2743200" lvl="5" indent="-228600" algn="l" rtl="0">
              <a:lnSpc>
                <a:spcPct val="100000"/>
              </a:lnSpc>
              <a:spcBef>
                <a:spcPts val="180"/>
              </a:spcBef>
              <a:spcAft>
                <a:spcPts val="0"/>
              </a:spcAft>
              <a:buClr>
                <a:schemeClr val="dk1"/>
              </a:buClr>
              <a:buSzPts val="900"/>
              <a:buNone/>
              <a:defRPr sz="900"/>
            </a:lvl6pPr>
            <a:lvl7pPr marL="3200400" lvl="6" indent="-228600" algn="l" rtl="0">
              <a:lnSpc>
                <a:spcPct val="100000"/>
              </a:lnSpc>
              <a:spcBef>
                <a:spcPts val="180"/>
              </a:spcBef>
              <a:spcAft>
                <a:spcPts val="0"/>
              </a:spcAft>
              <a:buClr>
                <a:schemeClr val="dk1"/>
              </a:buClr>
              <a:buSzPts val="900"/>
              <a:buNone/>
              <a:defRPr sz="900"/>
            </a:lvl7pPr>
            <a:lvl8pPr marL="3657600" lvl="7" indent="-228600" algn="l" rtl="0">
              <a:lnSpc>
                <a:spcPct val="100000"/>
              </a:lnSpc>
              <a:spcBef>
                <a:spcPts val="180"/>
              </a:spcBef>
              <a:spcAft>
                <a:spcPts val="0"/>
              </a:spcAft>
              <a:buClr>
                <a:schemeClr val="dk1"/>
              </a:buClr>
              <a:buSzPts val="900"/>
              <a:buNone/>
              <a:defRPr sz="900"/>
            </a:lvl8pPr>
            <a:lvl9pPr marL="4114800" lvl="8" indent="-228600" algn="l" rtl="0">
              <a:lnSpc>
                <a:spcPct val="100000"/>
              </a:lnSpc>
              <a:spcBef>
                <a:spcPts val="180"/>
              </a:spcBef>
              <a:spcAft>
                <a:spcPts val="0"/>
              </a:spcAft>
              <a:buClr>
                <a:schemeClr val="dk1"/>
              </a:buClr>
              <a:buSzPts val="900"/>
              <a:buNone/>
              <a:defRPr sz="900"/>
            </a:lvl9pPr>
          </a:lstStyle>
          <a:p>
            <a:endParaRPr/>
          </a:p>
        </p:txBody>
      </p:sp>
      <p:sp>
        <p:nvSpPr>
          <p:cNvPr id="137" name="Google Shape;137;g22b0353da30_0_305"/>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38" name="Google Shape;138;g22b0353da30_0_305"/>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39" name="Google Shape;139;g22b0353da30_0_305"/>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9"/>
        <p:cNvGrpSpPr/>
        <p:nvPr/>
      </p:nvGrpSpPr>
      <p:grpSpPr>
        <a:xfrm>
          <a:off x="0" y="0"/>
          <a:ext cx="0" cy="0"/>
          <a:chOff x="0" y="0"/>
          <a:chExt cx="0" cy="0"/>
        </a:xfrm>
      </p:grpSpPr>
      <p:sp>
        <p:nvSpPr>
          <p:cNvPr id="20" name="Google Shape;20;p16"/>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16"/>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22" name="Google Shape;22;p1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1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1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40"/>
        <p:cNvGrpSpPr/>
        <p:nvPr/>
      </p:nvGrpSpPr>
      <p:grpSpPr>
        <a:xfrm>
          <a:off x="0" y="0"/>
          <a:ext cx="0" cy="0"/>
          <a:chOff x="0" y="0"/>
          <a:chExt cx="0" cy="0"/>
        </a:xfrm>
      </p:grpSpPr>
      <p:sp>
        <p:nvSpPr>
          <p:cNvPr id="141" name="Google Shape;141;g22b0353da30_0_312"/>
          <p:cNvSpPr txBox="1">
            <a:spLocks noGrp="1"/>
          </p:cNvSpPr>
          <p:nvPr>
            <p:ph type="title"/>
          </p:nvPr>
        </p:nvSpPr>
        <p:spPr>
          <a:xfrm>
            <a:off x="1792288" y="4800600"/>
            <a:ext cx="5486400" cy="566700"/>
          </a:xfrm>
          <a:prstGeom prst="rect">
            <a:avLst/>
          </a:prstGeom>
          <a:noFill/>
          <a:ln>
            <a:noFill/>
          </a:ln>
        </p:spPr>
        <p:txBody>
          <a:bodyPr spcFirstLastPara="1" wrap="square" lIns="91425" tIns="45700" rIns="91425" bIns="45700" anchor="b" anchorCtr="0">
            <a:normAutofit/>
          </a:bodyPr>
          <a:lstStyle>
            <a:lvl1pPr lvl="0" algn="l" rtl="0">
              <a:lnSpc>
                <a:spcPct val="100000"/>
              </a:lnSpc>
              <a:spcBef>
                <a:spcPts val="0"/>
              </a:spcBef>
              <a:spcAft>
                <a:spcPts val="0"/>
              </a:spcAft>
              <a:buClr>
                <a:schemeClr val="dk1"/>
              </a:buClr>
              <a:buSzPts val="2000"/>
              <a:buFont typeface="Calibri"/>
              <a:buNone/>
              <a:defRPr sz="2000" b="1"/>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42" name="Google Shape;142;g22b0353da30_0_312"/>
          <p:cNvSpPr>
            <a:spLocks noGrp="1"/>
          </p:cNvSpPr>
          <p:nvPr>
            <p:ph type="pic" idx="2"/>
          </p:nvPr>
        </p:nvSpPr>
        <p:spPr>
          <a:xfrm>
            <a:off x="1792288" y="612775"/>
            <a:ext cx="5486400" cy="4114800"/>
          </a:xfrm>
          <a:prstGeom prst="rect">
            <a:avLst/>
          </a:prstGeom>
          <a:noFill/>
          <a:ln>
            <a:noFill/>
          </a:ln>
        </p:spPr>
      </p:sp>
      <p:sp>
        <p:nvSpPr>
          <p:cNvPr id="143" name="Google Shape;143;g22b0353da30_0_312"/>
          <p:cNvSpPr txBox="1">
            <a:spLocks noGrp="1"/>
          </p:cNvSpPr>
          <p:nvPr>
            <p:ph type="body" idx="1"/>
          </p:nvPr>
        </p:nvSpPr>
        <p:spPr>
          <a:xfrm>
            <a:off x="1792288" y="5367338"/>
            <a:ext cx="5486400" cy="804900"/>
          </a:xfrm>
          <a:prstGeom prst="rect">
            <a:avLst/>
          </a:prstGeom>
          <a:noFill/>
          <a:ln>
            <a:noFill/>
          </a:ln>
        </p:spPr>
        <p:txBody>
          <a:bodyPr spcFirstLastPara="1" wrap="square" lIns="91425" tIns="45700" rIns="91425" bIns="45700" anchor="t" anchorCtr="0">
            <a:normAutofit/>
          </a:bodyPr>
          <a:lstStyle>
            <a:lvl1pPr marL="457200" lvl="0" indent="-228600" algn="l" rtl="0">
              <a:lnSpc>
                <a:spcPct val="100000"/>
              </a:lnSpc>
              <a:spcBef>
                <a:spcPts val="280"/>
              </a:spcBef>
              <a:spcAft>
                <a:spcPts val="0"/>
              </a:spcAft>
              <a:buClr>
                <a:schemeClr val="dk1"/>
              </a:buClr>
              <a:buSzPts val="1400"/>
              <a:buNone/>
              <a:defRPr sz="1400"/>
            </a:lvl1pPr>
            <a:lvl2pPr marL="914400" lvl="1" indent="-228600" algn="l" rtl="0">
              <a:lnSpc>
                <a:spcPct val="100000"/>
              </a:lnSpc>
              <a:spcBef>
                <a:spcPts val="240"/>
              </a:spcBef>
              <a:spcAft>
                <a:spcPts val="0"/>
              </a:spcAft>
              <a:buClr>
                <a:schemeClr val="dk1"/>
              </a:buClr>
              <a:buSzPts val="1200"/>
              <a:buNone/>
              <a:defRPr sz="1200"/>
            </a:lvl2pPr>
            <a:lvl3pPr marL="1371600" lvl="2" indent="-228600" algn="l" rtl="0">
              <a:lnSpc>
                <a:spcPct val="100000"/>
              </a:lnSpc>
              <a:spcBef>
                <a:spcPts val="200"/>
              </a:spcBef>
              <a:spcAft>
                <a:spcPts val="0"/>
              </a:spcAft>
              <a:buClr>
                <a:schemeClr val="dk1"/>
              </a:buClr>
              <a:buSzPts val="1000"/>
              <a:buNone/>
              <a:defRPr sz="1000"/>
            </a:lvl3pPr>
            <a:lvl4pPr marL="1828800" lvl="3" indent="-228600" algn="l" rtl="0">
              <a:lnSpc>
                <a:spcPct val="100000"/>
              </a:lnSpc>
              <a:spcBef>
                <a:spcPts val="180"/>
              </a:spcBef>
              <a:spcAft>
                <a:spcPts val="0"/>
              </a:spcAft>
              <a:buClr>
                <a:schemeClr val="dk1"/>
              </a:buClr>
              <a:buSzPts val="900"/>
              <a:buNone/>
              <a:defRPr sz="900"/>
            </a:lvl4pPr>
            <a:lvl5pPr marL="2286000" lvl="4" indent="-228600" algn="l" rtl="0">
              <a:lnSpc>
                <a:spcPct val="100000"/>
              </a:lnSpc>
              <a:spcBef>
                <a:spcPts val="180"/>
              </a:spcBef>
              <a:spcAft>
                <a:spcPts val="0"/>
              </a:spcAft>
              <a:buClr>
                <a:schemeClr val="dk1"/>
              </a:buClr>
              <a:buSzPts val="900"/>
              <a:buNone/>
              <a:defRPr sz="900"/>
            </a:lvl5pPr>
            <a:lvl6pPr marL="2743200" lvl="5" indent="-228600" algn="l" rtl="0">
              <a:lnSpc>
                <a:spcPct val="100000"/>
              </a:lnSpc>
              <a:spcBef>
                <a:spcPts val="180"/>
              </a:spcBef>
              <a:spcAft>
                <a:spcPts val="0"/>
              </a:spcAft>
              <a:buClr>
                <a:schemeClr val="dk1"/>
              </a:buClr>
              <a:buSzPts val="900"/>
              <a:buNone/>
              <a:defRPr sz="900"/>
            </a:lvl6pPr>
            <a:lvl7pPr marL="3200400" lvl="6" indent="-228600" algn="l" rtl="0">
              <a:lnSpc>
                <a:spcPct val="100000"/>
              </a:lnSpc>
              <a:spcBef>
                <a:spcPts val="180"/>
              </a:spcBef>
              <a:spcAft>
                <a:spcPts val="0"/>
              </a:spcAft>
              <a:buClr>
                <a:schemeClr val="dk1"/>
              </a:buClr>
              <a:buSzPts val="900"/>
              <a:buNone/>
              <a:defRPr sz="900"/>
            </a:lvl7pPr>
            <a:lvl8pPr marL="3657600" lvl="7" indent="-228600" algn="l" rtl="0">
              <a:lnSpc>
                <a:spcPct val="100000"/>
              </a:lnSpc>
              <a:spcBef>
                <a:spcPts val="180"/>
              </a:spcBef>
              <a:spcAft>
                <a:spcPts val="0"/>
              </a:spcAft>
              <a:buClr>
                <a:schemeClr val="dk1"/>
              </a:buClr>
              <a:buSzPts val="900"/>
              <a:buNone/>
              <a:defRPr sz="900"/>
            </a:lvl8pPr>
            <a:lvl9pPr marL="4114800" lvl="8" indent="-228600" algn="l" rtl="0">
              <a:lnSpc>
                <a:spcPct val="100000"/>
              </a:lnSpc>
              <a:spcBef>
                <a:spcPts val="180"/>
              </a:spcBef>
              <a:spcAft>
                <a:spcPts val="0"/>
              </a:spcAft>
              <a:buClr>
                <a:schemeClr val="dk1"/>
              </a:buClr>
              <a:buSzPts val="900"/>
              <a:buNone/>
              <a:defRPr sz="900"/>
            </a:lvl9pPr>
          </a:lstStyle>
          <a:p>
            <a:endParaRPr/>
          </a:p>
        </p:txBody>
      </p:sp>
      <p:sp>
        <p:nvSpPr>
          <p:cNvPr id="144" name="Google Shape;144;g22b0353da30_0_312"/>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45" name="Google Shape;145;g22b0353da30_0_312"/>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46" name="Google Shape;146;g22b0353da30_0_312"/>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47"/>
        <p:cNvGrpSpPr/>
        <p:nvPr/>
      </p:nvGrpSpPr>
      <p:grpSpPr>
        <a:xfrm>
          <a:off x="0" y="0"/>
          <a:ext cx="0" cy="0"/>
          <a:chOff x="0" y="0"/>
          <a:chExt cx="0" cy="0"/>
        </a:xfrm>
      </p:grpSpPr>
      <p:sp>
        <p:nvSpPr>
          <p:cNvPr id="148" name="Google Shape;148;g22b0353da30_0_31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rtl="0">
              <a:lnSpc>
                <a:spcPct val="10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49" name="Google Shape;149;g22b0353da30_0_319"/>
          <p:cNvSpPr txBox="1">
            <a:spLocks noGrp="1"/>
          </p:cNvSpPr>
          <p:nvPr>
            <p:ph type="body" idx="1"/>
          </p:nvPr>
        </p:nvSpPr>
        <p:spPr>
          <a:xfrm rot="5400000">
            <a:off x="2308951" y="-251550"/>
            <a:ext cx="4526100" cy="8229600"/>
          </a:xfrm>
          <a:prstGeom prst="rect">
            <a:avLst/>
          </a:prstGeom>
          <a:noFill/>
          <a:ln>
            <a:noFill/>
          </a:ln>
        </p:spPr>
        <p:txBody>
          <a:bodyPr spcFirstLastPara="1" wrap="square" lIns="91425" tIns="45700" rIns="91425" bIns="45700" anchor="t" anchorCtr="0">
            <a:normAutofit/>
          </a:bodyPr>
          <a:lstStyle>
            <a:lvl1pPr marL="457200" lvl="0" indent="-342900" algn="l" rtl="0">
              <a:lnSpc>
                <a:spcPct val="100000"/>
              </a:lnSpc>
              <a:spcBef>
                <a:spcPts val="360"/>
              </a:spcBef>
              <a:spcAft>
                <a:spcPts val="0"/>
              </a:spcAft>
              <a:buClr>
                <a:schemeClr val="dk1"/>
              </a:buClr>
              <a:buSzPts val="1800"/>
              <a:buChar char="•"/>
              <a:defRPr/>
            </a:lvl1pPr>
            <a:lvl2pPr marL="914400" lvl="1" indent="-342900" algn="l" rtl="0">
              <a:lnSpc>
                <a:spcPct val="100000"/>
              </a:lnSpc>
              <a:spcBef>
                <a:spcPts val="360"/>
              </a:spcBef>
              <a:spcAft>
                <a:spcPts val="0"/>
              </a:spcAft>
              <a:buClr>
                <a:schemeClr val="dk1"/>
              </a:buClr>
              <a:buSzPts val="1800"/>
              <a:buChar char="–"/>
              <a:defRPr/>
            </a:lvl2pPr>
            <a:lvl3pPr marL="1371600" lvl="2" indent="-342900" algn="l" rtl="0">
              <a:lnSpc>
                <a:spcPct val="100000"/>
              </a:lnSpc>
              <a:spcBef>
                <a:spcPts val="360"/>
              </a:spcBef>
              <a:spcAft>
                <a:spcPts val="0"/>
              </a:spcAft>
              <a:buClr>
                <a:schemeClr val="dk1"/>
              </a:buClr>
              <a:buSzPts val="1800"/>
              <a:buChar char="•"/>
              <a:defRPr/>
            </a:lvl3pPr>
            <a:lvl4pPr marL="1828800" lvl="3" indent="-342900" algn="l" rtl="0">
              <a:lnSpc>
                <a:spcPct val="100000"/>
              </a:lnSpc>
              <a:spcBef>
                <a:spcPts val="360"/>
              </a:spcBef>
              <a:spcAft>
                <a:spcPts val="0"/>
              </a:spcAft>
              <a:buClr>
                <a:schemeClr val="dk1"/>
              </a:buClr>
              <a:buSzPts val="1800"/>
              <a:buChar char="–"/>
              <a:defRPr/>
            </a:lvl4pPr>
            <a:lvl5pPr marL="2286000" lvl="4" indent="-342900" algn="l" rtl="0">
              <a:lnSpc>
                <a:spcPct val="100000"/>
              </a:lnSpc>
              <a:spcBef>
                <a:spcPts val="360"/>
              </a:spcBef>
              <a:spcAft>
                <a:spcPts val="0"/>
              </a:spcAft>
              <a:buClr>
                <a:schemeClr val="dk1"/>
              </a:buClr>
              <a:buSzPts val="1800"/>
              <a:buChar char="»"/>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150" name="Google Shape;150;g22b0353da30_0_319"/>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51" name="Google Shape;151;g22b0353da30_0_319"/>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52" name="Google Shape;152;g22b0353da30_0_319"/>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53"/>
        <p:cNvGrpSpPr/>
        <p:nvPr/>
      </p:nvGrpSpPr>
      <p:grpSpPr>
        <a:xfrm>
          <a:off x="0" y="0"/>
          <a:ext cx="0" cy="0"/>
          <a:chOff x="0" y="0"/>
          <a:chExt cx="0" cy="0"/>
        </a:xfrm>
      </p:grpSpPr>
      <p:sp>
        <p:nvSpPr>
          <p:cNvPr id="154" name="Google Shape;154;g22b0353da30_0_325"/>
          <p:cNvSpPr txBox="1">
            <a:spLocks noGrp="1"/>
          </p:cNvSpPr>
          <p:nvPr>
            <p:ph type="title"/>
          </p:nvPr>
        </p:nvSpPr>
        <p:spPr>
          <a:xfrm rot="5400000">
            <a:off x="4732351" y="2171689"/>
            <a:ext cx="5851500" cy="2057400"/>
          </a:xfrm>
          <a:prstGeom prst="rect">
            <a:avLst/>
          </a:prstGeom>
          <a:noFill/>
          <a:ln>
            <a:noFill/>
          </a:ln>
        </p:spPr>
        <p:txBody>
          <a:bodyPr spcFirstLastPara="1" wrap="square" lIns="91425" tIns="45700" rIns="91425" bIns="45700" anchor="ctr" anchorCtr="0">
            <a:normAutofit/>
          </a:bodyPr>
          <a:lstStyle>
            <a:lvl1pPr lvl="0" algn="ctr" rtl="0">
              <a:lnSpc>
                <a:spcPct val="10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55" name="Google Shape;155;g22b0353da30_0_325"/>
          <p:cNvSpPr txBox="1">
            <a:spLocks noGrp="1"/>
          </p:cNvSpPr>
          <p:nvPr>
            <p:ph type="body" idx="1"/>
          </p:nvPr>
        </p:nvSpPr>
        <p:spPr>
          <a:xfrm rot="5400000">
            <a:off x="541350" y="190487"/>
            <a:ext cx="5851500" cy="6019800"/>
          </a:xfrm>
          <a:prstGeom prst="rect">
            <a:avLst/>
          </a:prstGeom>
          <a:noFill/>
          <a:ln>
            <a:noFill/>
          </a:ln>
        </p:spPr>
        <p:txBody>
          <a:bodyPr spcFirstLastPara="1" wrap="square" lIns="91425" tIns="45700" rIns="91425" bIns="45700" anchor="t" anchorCtr="0">
            <a:normAutofit/>
          </a:bodyPr>
          <a:lstStyle>
            <a:lvl1pPr marL="457200" lvl="0" indent="-342900" algn="l" rtl="0">
              <a:lnSpc>
                <a:spcPct val="100000"/>
              </a:lnSpc>
              <a:spcBef>
                <a:spcPts val="360"/>
              </a:spcBef>
              <a:spcAft>
                <a:spcPts val="0"/>
              </a:spcAft>
              <a:buClr>
                <a:schemeClr val="dk1"/>
              </a:buClr>
              <a:buSzPts val="1800"/>
              <a:buChar char="•"/>
              <a:defRPr/>
            </a:lvl1pPr>
            <a:lvl2pPr marL="914400" lvl="1" indent="-342900" algn="l" rtl="0">
              <a:lnSpc>
                <a:spcPct val="100000"/>
              </a:lnSpc>
              <a:spcBef>
                <a:spcPts val="360"/>
              </a:spcBef>
              <a:spcAft>
                <a:spcPts val="0"/>
              </a:spcAft>
              <a:buClr>
                <a:schemeClr val="dk1"/>
              </a:buClr>
              <a:buSzPts val="1800"/>
              <a:buChar char="–"/>
              <a:defRPr/>
            </a:lvl2pPr>
            <a:lvl3pPr marL="1371600" lvl="2" indent="-342900" algn="l" rtl="0">
              <a:lnSpc>
                <a:spcPct val="100000"/>
              </a:lnSpc>
              <a:spcBef>
                <a:spcPts val="360"/>
              </a:spcBef>
              <a:spcAft>
                <a:spcPts val="0"/>
              </a:spcAft>
              <a:buClr>
                <a:schemeClr val="dk1"/>
              </a:buClr>
              <a:buSzPts val="1800"/>
              <a:buChar char="•"/>
              <a:defRPr/>
            </a:lvl3pPr>
            <a:lvl4pPr marL="1828800" lvl="3" indent="-342900" algn="l" rtl="0">
              <a:lnSpc>
                <a:spcPct val="100000"/>
              </a:lnSpc>
              <a:spcBef>
                <a:spcPts val="360"/>
              </a:spcBef>
              <a:spcAft>
                <a:spcPts val="0"/>
              </a:spcAft>
              <a:buClr>
                <a:schemeClr val="dk1"/>
              </a:buClr>
              <a:buSzPts val="1800"/>
              <a:buChar char="–"/>
              <a:defRPr/>
            </a:lvl4pPr>
            <a:lvl5pPr marL="2286000" lvl="4" indent="-342900" algn="l" rtl="0">
              <a:lnSpc>
                <a:spcPct val="100000"/>
              </a:lnSpc>
              <a:spcBef>
                <a:spcPts val="360"/>
              </a:spcBef>
              <a:spcAft>
                <a:spcPts val="0"/>
              </a:spcAft>
              <a:buClr>
                <a:schemeClr val="dk1"/>
              </a:buClr>
              <a:buSzPts val="1800"/>
              <a:buChar char="»"/>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156" name="Google Shape;156;g22b0353da30_0_325"/>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57" name="Google Shape;157;g22b0353da30_0_325"/>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58" name="Google Shape;158;g22b0353da30_0_325"/>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1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17"/>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8" name="Google Shape;28;p1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1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1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18"/>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18"/>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4" name="Google Shape;34;p1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1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1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1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19"/>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0" name="Google Shape;40;p19"/>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1" name="Google Shape;41;p1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1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1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2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20"/>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7" name="Google Shape;47;p20"/>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8" name="Google Shape;48;p20"/>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9" name="Google Shape;49;p20"/>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50" name="Google Shape;50;p2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2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2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2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22"/>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22"/>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61" name="Google Shape;61;p22"/>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2" name="Google Shape;62;p2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2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2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23"/>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23"/>
          <p:cNvSpPr>
            <a:spLocks noGrp="1"/>
          </p:cNvSpPr>
          <p:nvPr>
            <p:ph type="pic" idx="2"/>
          </p:nvPr>
        </p:nvSpPr>
        <p:spPr>
          <a:xfrm>
            <a:off x="1792288" y="612775"/>
            <a:ext cx="5486400" cy="4114800"/>
          </a:xfrm>
          <a:prstGeom prst="rect">
            <a:avLst/>
          </a:prstGeom>
          <a:noFill/>
          <a:ln>
            <a:noFill/>
          </a:ln>
        </p:spPr>
      </p:sp>
      <p:sp>
        <p:nvSpPr>
          <p:cNvPr id="68" name="Google Shape;68;p23"/>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9" name="Google Shape;69;p2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2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2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4"/>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1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4"/>
        <p:cNvGrpSpPr/>
        <p:nvPr/>
      </p:nvGrpSpPr>
      <p:grpSpPr>
        <a:xfrm>
          <a:off x="0" y="0"/>
          <a:ext cx="0" cy="0"/>
          <a:chOff x="0" y="0"/>
          <a:chExt cx="0" cy="0"/>
        </a:xfrm>
      </p:grpSpPr>
      <p:sp>
        <p:nvSpPr>
          <p:cNvPr id="85" name="Google Shape;85;g22b0353da30_0_25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86" name="Google Shape;86;g22b0353da30_0_256"/>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7" name="Google Shape;87;g22b0353da30_0_256"/>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8" name="Google Shape;88;g22b0353da30_0_256"/>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9" name="Google Shape;89;g22b0353da30_0_256"/>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5.sv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hyperlink" Target="https://nabcrmp.org/coachloop-mentoring"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hyperlink" Target="mailto:Jennifer@nabcrmp.org" TargetMode="External"/><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2"/>
          <p:cNvSpPr/>
          <p:nvPr/>
        </p:nvSpPr>
        <p:spPr>
          <a:xfrm>
            <a:off x="218363" y="407726"/>
            <a:ext cx="10167583" cy="9471547"/>
          </a:xfrm>
          <a:custGeom>
            <a:avLst/>
            <a:gdLst/>
            <a:ahLst/>
            <a:cxnLst/>
            <a:rect l="l" t="t" r="r" b="b"/>
            <a:pathLst>
              <a:path w="6350000" h="6349974" extrusionOk="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0" name="Google Shape;170;p2"/>
          <p:cNvSpPr txBox="1"/>
          <p:nvPr/>
        </p:nvSpPr>
        <p:spPr>
          <a:xfrm>
            <a:off x="11177516" y="1717912"/>
            <a:ext cx="6741993" cy="3791807"/>
          </a:xfrm>
          <a:prstGeom prst="rect">
            <a:avLst/>
          </a:prstGeom>
          <a:noFill/>
          <a:ln>
            <a:noFill/>
          </a:ln>
        </p:spPr>
        <p:txBody>
          <a:bodyPr spcFirstLastPara="1" wrap="square" lIns="0" tIns="0" rIns="0" bIns="0" anchor="t" anchorCtr="0">
            <a:spAutoFit/>
          </a:bodyPr>
          <a:lstStyle/>
          <a:p>
            <a:pPr marL="0" marR="0" lvl="0" indent="0" algn="l" rtl="0">
              <a:lnSpc>
                <a:spcPct val="139996"/>
              </a:lnSpc>
              <a:spcBef>
                <a:spcPts val="0"/>
              </a:spcBef>
              <a:spcAft>
                <a:spcPts val="0"/>
              </a:spcAft>
              <a:buNone/>
            </a:pPr>
            <a:r>
              <a:rPr lang="en-US" sz="4400" b="1" i="0" u="none" strike="noStrike" cap="none" dirty="0">
                <a:solidFill>
                  <a:schemeClr val="tx1"/>
                </a:solidFill>
                <a:latin typeface="Manrope"/>
                <a:ea typeface="Manrope"/>
                <a:cs typeface="Manrope"/>
                <a:sym typeface="Manrope"/>
              </a:rPr>
              <a:t>An Introduction </a:t>
            </a:r>
            <a:endParaRPr sz="4400" b="1" dirty="0">
              <a:solidFill>
                <a:schemeClr val="tx1"/>
              </a:solidFill>
            </a:endParaRPr>
          </a:p>
          <a:p>
            <a:pPr marL="0" marR="0" lvl="0" indent="0" algn="l" rtl="0">
              <a:lnSpc>
                <a:spcPct val="139996"/>
              </a:lnSpc>
              <a:spcBef>
                <a:spcPts val="0"/>
              </a:spcBef>
              <a:spcAft>
                <a:spcPts val="0"/>
              </a:spcAft>
              <a:buNone/>
            </a:pPr>
            <a:r>
              <a:rPr lang="en-US" sz="4400" b="1" i="0" u="none" strike="noStrike" cap="none" dirty="0">
                <a:solidFill>
                  <a:schemeClr val="tx1"/>
                </a:solidFill>
                <a:latin typeface="Manrope"/>
                <a:ea typeface="Manrope"/>
                <a:cs typeface="Manrope"/>
                <a:sym typeface="Manrope"/>
              </a:rPr>
              <a:t>to NABCRMP’s </a:t>
            </a:r>
            <a:r>
              <a:rPr lang="en-US" sz="4400" b="1" i="0" u="none" strike="noStrike" cap="none" dirty="0" err="1">
                <a:solidFill>
                  <a:srgbClr val="E1B047"/>
                </a:solidFill>
                <a:latin typeface="Manrope"/>
                <a:ea typeface="Manrope"/>
                <a:cs typeface="Manrope"/>
                <a:sym typeface="Manrope"/>
              </a:rPr>
              <a:t>CoachLoop</a:t>
            </a:r>
            <a:r>
              <a:rPr lang="en-US" sz="4400" b="1" i="0" u="none" strike="noStrike" cap="none" dirty="0">
                <a:solidFill>
                  <a:schemeClr val="tx1"/>
                </a:solidFill>
                <a:latin typeface="Manrope"/>
                <a:ea typeface="Manrope"/>
                <a:cs typeface="Manrope"/>
                <a:sym typeface="Manrope"/>
              </a:rPr>
              <a:t> Program</a:t>
            </a:r>
            <a:endParaRPr sz="4400" b="1" dirty="0">
              <a:solidFill>
                <a:schemeClr val="tx1"/>
              </a:solidFill>
            </a:endParaRPr>
          </a:p>
          <a:p>
            <a:pPr marL="0" marR="0" lvl="0" indent="0" algn="l" rtl="0">
              <a:lnSpc>
                <a:spcPct val="139996"/>
              </a:lnSpc>
              <a:spcBef>
                <a:spcPts val="0"/>
              </a:spcBef>
              <a:spcAft>
                <a:spcPts val="0"/>
              </a:spcAft>
              <a:buNone/>
            </a:pPr>
            <a:r>
              <a:rPr lang="en-US" sz="4400" b="1" i="0" u="none" strike="noStrike" cap="none" dirty="0">
                <a:solidFill>
                  <a:schemeClr val="tx1"/>
                </a:solidFill>
                <a:latin typeface="Manrope"/>
                <a:ea typeface="Manrope"/>
                <a:cs typeface="Manrope"/>
                <a:sym typeface="Manrope"/>
              </a:rPr>
              <a:t>with</a:t>
            </a:r>
            <a:endParaRPr sz="4400" b="1" dirty="0">
              <a:solidFill>
                <a:schemeClr val="tx1"/>
              </a:solidFill>
            </a:endParaRPr>
          </a:p>
        </p:txBody>
      </p:sp>
      <p:pic>
        <p:nvPicPr>
          <p:cNvPr id="171" name="Google Shape;171;p2"/>
          <p:cNvPicPr preferRelativeResize="0"/>
          <p:nvPr/>
        </p:nvPicPr>
        <p:blipFill rotWithShape="1">
          <a:blip r:embed="rId4">
            <a:alphaModFix/>
          </a:blip>
          <a:srcRect/>
          <a:stretch/>
        </p:blipFill>
        <p:spPr>
          <a:xfrm>
            <a:off x="12654363" y="4432654"/>
            <a:ext cx="3545530" cy="1077065"/>
          </a:xfrm>
          <a:prstGeom prst="rect">
            <a:avLst/>
          </a:prstGeom>
          <a:noFill/>
          <a:ln>
            <a:noFill/>
          </a:ln>
        </p:spPr>
      </p:pic>
      <p:sp>
        <p:nvSpPr>
          <p:cNvPr id="4" name="TextBox 3">
            <a:extLst>
              <a:ext uri="{FF2B5EF4-FFF2-40B4-BE49-F238E27FC236}">
                <a16:creationId xmlns:a16="http://schemas.microsoft.com/office/drawing/2014/main" id="{E77F4D3C-CB83-4B3B-1AC3-662FDC2063AA}"/>
              </a:ext>
            </a:extLst>
          </p:cNvPr>
          <p:cNvSpPr txBox="1"/>
          <p:nvPr/>
        </p:nvSpPr>
        <p:spPr>
          <a:xfrm>
            <a:off x="11177516" y="6325738"/>
            <a:ext cx="6071393" cy="954107"/>
          </a:xfrm>
          <a:prstGeom prst="rect">
            <a:avLst/>
          </a:prstGeom>
          <a:noFill/>
        </p:spPr>
        <p:txBody>
          <a:bodyPr wrap="square" rtlCol="0">
            <a:spAutoFit/>
          </a:bodyPr>
          <a:lstStyle/>
          <a:p>
            <a:r>
              <a:rPr lang="en-US" sz="2800" b="1" dirty="0">
                <a:latin typeface="Manrope" panose="020B0604020202020204" charset="0"/>
              </a:rPr>
              <a:t>NABCRMP </a:t>
            </a:r>
            <a:r>
              <a:rPr lang="en-US" sz="2800" b="1" dirty="0" err="1">
                <a:latin typeface="Manrope" panose="020B0604020202020204" charset="0"/>
              </a:rPr>
              <a:t>CoachLoop</a:t>
            </a:r>
            <a:r>
              <a:rPr lang="en-US" sz="2800" b="1" dirty="0">
                <a:latin typeface="Manrope" panose="020B0604020202020204" charset="0"/>
              </a:rPr>
              <a:t> Information Session | October 19, 2023</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5F7ABCA-A68A-47DD-B732-76FF34C6FB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8283428" cy="10286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A6732F4-AFD1-F30A-69AF-633C133D1661}"/>
              </a:ext>
            </a:extLst>
          </p:cNvPr>
          <p:cNvSpPr>
            <a:spLocks noGrp="1"/>
          </p:cNvSpPr>
          <p:nvPr>
            <p:ph type="title"/>
          </p:nvPr>
        </p:nvSpPr>
        <p:spPr>
          <a:xfrm>
            <a:off x="965197" y="5257798"/>
            <a:ext cx="7213602" cy="3912215"/>
          </a:xfrm>
        </p:spPr>
        <p:txBody>
          <a:bodyPr anchor="t">
            <a:normAutofit/>
          </a:bodyPr>
          <a:lstStyle/>
          <a:p>
            <a:pPr>
              <a:buClr>
                <a:srgbClr val="000000"/>
              </a:buClr>
              <a:buSzPts val="5199"/>
            </a:pPr>
            <a:r>
              <a:rPr lang="en-US" sz="6000" b="1">
                <a:latin typeface="Manrope"/>
                <a:sym typeface="Arial"/>
              </a:rPr>
              <a:t>Mentor &amp; Mentee Eligibility Criteria</a:t>
            </a:r>
          </a:p>
        </p:txBody>
      </p:sp>
      <p:pic>
        <p:nvPicPr>
          <p:cNvPr id="7" name="Graphic 6" descr="Connections">
            <a:extLst>
              <a:ext uri="{FF2B5EF4-FFF2-40B4-BE49-F238E27FC236}">
                <a16:creationId xmlns:a16="http://schemas.microsoft.com/office/drawing/2014/main" id="{BBA8B767-F45A-A55E-00C4-D7BAE25AB33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886198" y="3779044"/>
            <a:ext cx="1371600" cy="1371600"/>
          </a:xfrm>
          <a:prstGeom prst="rect">
            <a:avLst/>
          </a:prstGeom>
        </p:spPr>
      </p:pic>
      <p:sp>
        <p:nvSpPr>
          <p:cNvPr id="3" name="Text Placeholder 2">
            <a:extLst>
              <a:ext uri="{FF2B5EF4-FFF2-40B4-BE49-F238E27FC236}">
                <a16:creationId xmlns:a16="http://schemas.microsoft.com/office/drawing/2014/main" id="{A32BF85E-7C6D-BF3C-834D-3C310A669D07}"/>
              </a:ext>
            </a:extLst>
          </p:cNvPr>
          <p:cNvSpPr>
            <a:spLocks noGrp="1"/>
          </p:cNvSpPr>
          <p:nvPr>
            <p:ph type="body" idx="1"/>
          </p:nvPr>
        </p:nvSpPr>
        <p:spPr>
          <a:xfrm>
            <a:off x="9010650" y="965200"/>
            <a:ext cx="8502649" cy="8102600"/>
          </a:xfrm>
        </p:spPr>
        <p:txBody>
          <a:bodyPr anchor="ctr">
            <a:normAutofit/>
          </a:bodyPr>
          <a:lstStyle/>
          <a:p>
            <a:pPr marL="114300" indent="0">
              <a:lnSpc>
                <a:spcPct val="90000"/>
              </a:lnSpc>
              <a:buNone/>
            </a:pPr>
            <a:r>
              <a:rPr lang="en-US" sz="1900" b="1" dirty="0"/>
              <a:t>Mentors</a:t>
            </a:r>
            <a:r>
              <a:rPr lang="en-US" sz="1900" dirty="0"/>
              <a:t>:</a:t>
            </a:r>
          </a:p>
          <a:p>
            <a:pPr marL="114300" indent="0">
              <a:lnSpc>
                <a:spcPct val="90000"/>
              </a:lnSpc>
              <a:buNone/>
            </a:pPr>
            <a:endParaRPr lang="en-US" sz="1900" dirty="0"/>
          </a:p>
          <a:p>
            <a:pPr marL="114300" indent="0">
              <a:lnSpc>
                <a:spcPct val="90000"/>
              </a:lnSpc>
              <a:buNone/>
            </a:pPr>
            <a:r>
              <a:rPr lang="en-US" sz="1900" dirty="0"/>
              <a:t>Professionals from the NABCRMP Community: Renowned figures with more than 10 years in risk/compliance.</a:t>
            </a:r>
          </a:p>
          <a:p>
            <a:pPr marL="114300" indent="0">
              <a:lnSpc>
                <a:spcPct val="90000"/>
              </a:lnSpc>
              <a:buNone/>
            </a:pPr>
            <a:r>
              <a:rPr lang="en-US" sz="1900" dirty="0"/>
              <a:t>Aligned with NABCRMP: Understands and supports NABCRMP's mission, vision, and goals.</a:t>
            </a:r>
          </a:p>
          <a:p>
            <a:pPr marL="114300" indent="0">
              <a:lnSpc>
                <a:spcPct val="90000"/>
              </a:lnSpc>
              <a:buNone/>
            </a:pPr>
            <a:r>
              <a:rPr lang="en-US" sz="1900" dirty="0"/>
              <a:t>Membership: Must be an active NABCRMP member.</a:t>
            </a:r>
          </a:p>
          <a:p>
            <a:pPr marL="114300" indent="0">
              <a:lnSpc>
                <a:spcPct val="90000"/>
              </a:lnSpc>
              <a:buNone/>
            </a:pPr>
            <a:endParaRPr lang="en-US" sz="1900" dirty="0"/>
          </a:p>
          <a:p>
            <a:pPr marL="114300" indent="0">
              <a:lnSpc>
                <a:spcPct val="90000"/>
              </a:lnSpc>
              <a:buNone/>
            </a:pPr>
            <a:r>
              <a:rPr lang="en-US" sz="1900" b="1" dirty="0"/>
              <a:t>Mentees:</a:t>
            </a:r>
          </a:p>
          <a:p>
            <a:pPr marL="114300" indent="0">
              <a:lnSpc>
                <a:spcPct val="90000"/>
              </a:lnSpc>
              <a:buNone/>
            </a:pPr>
            <a:endParaRPr lang="en-US" sz="1900" dirty="0"/>
          </a:p>
          <a:p>
            <a:pPr>
              <a:lnSpc>
                <a:spcPct val="90000"/>
              </a:lnSpc>
            </a:pPr>
            <a:r>
              <a:rPr lang="en-US" sz="1900" dirty="0"/>
              <a:t>Students: Those in full-time or part-time university/college education with a keen interest in risk management or compliance.</a:t>
            </a:r>
          </a:p>
          <a:p>
            <a:pPr>
              <a:lnSpc>
                <a:spcPct val="90000"/>
              </a:lnSpc>
            </a:pPr>
            <a:r>
              <a:rPr lang="en-US" sz="1900" dirty="0"/>
              <a:t>Early-career Professionals: Those with &lt;5 years experience in compliance/risk management.</a:t>
            </a:r>
          </a:p>
          <a:p>
            <a:pPr>
              <a:lnSpc>
                <a:spcPct val="90000"/>
              </a:lnSpc>
            </a:pPr>
            <a:r>
              <a:rPr lang="en-US" sz="1900" dirty="0"/>
              <a:t>Identity: Must identify as Black or African American, including African and Afro-Caribbean origins.</a:t>
            </a:r>
          </a:p>
          <a:p>
            <a:pPr marL="114300" indent="0">
              <a:lnSpc>
                <a:spcPct val="90000"/>
              </a:lnSpc>
              <a:buNone/>
            </a:pPr>
            <a:endParaRPr lang="en-US" sz="1900" dirty="0"/>
          </a:p>
          <a:p>
            <a:pPr marL="114300" indent="0">
              <a:lnSpc>
                <a:spcPct val="90000"/>
              </a:lnSpc>
              <a:buNone/>
            </a:pPr>
            <a:r>
              <a:rPr lang="en-US" sz="1900" b="1" dirty="0"/>
              <a:t>Time Commitment:</a:t>
            </a:r>
          </a:p>
          <a:p>
            <a:pPr marL="114300" indent="0">
              <a:lnSpc>
                <a:spcPct val="90000"/>
              </a:lnSpc>
              <a:buNone/>
            </a:pPr>
            <a:endParaRPr lang="en-US" sz="1900" dirty="0"/>
          </a:p>
          <a:p>
            <a:pPr marL="114300" indent="0">
              <a:lnSpc>
                <a:spcPct val="90000"/>
              </a:lnSpc>
              <a:buNone/>
            </a:pPr>
            <a:r>
              <a:rPr lang="en-US" sz="1900" dirty="0"/>
              <a:t>Flexible: Time, goals, and meeting frequency are determined by the mentor-mentee pair.</a:t>
            </a:r>
          </a:p>
          <a:p>
            <a:pPr marL="114300" indent="0">
              <a:lnSpc>
                <a:spcPct val="90000"/>
              </a:lnSpc>
              <a:buNone/>
            </a:pPr>
            <a:r>
              <a:rPr lang="en-US" sz="1900" dirty="0"/>
              <a:t>Recommended Frequency: 1-2 hours/month.</a:t>
            </a:r>
          </a:p>
          <a:p>
            <a:pPr marL="114300" indent="0">
              <a:lnSpc>
                <a:spcPct val="90000"/>
              </a:lnSpc>
              <a:buNone/>
            </a:pPr>
            <a:endParaRPr lang="en-US" sz="1900" dirty="0"/>
          </a:p>
          <a:p>
            <a:pPr marL="114300" indent="0">
              <a:lnSpc>
                <a:spcPct val="90000"/>
              </a:lnSpc>
              <a:buNone/>
            </a:pPr>
            <a:r>
              <a:rPr lang="en-US" sz="1900" dirty="0"/>
              <a:t>Workshops: Mandatory attendance at three professional development workshops during the program.</a:t>
            </a:r>
          </a:p>
        </p:txBody>
      </p:sp>
    </p:spTree>
    <p:extLst>
      <p:ext uri="{BB962C8B-B14F-4D97-AF65-F5344CB8AC3E}">
        <p14:creationId xmlns:p14="http://schemas.microsoft.com/office/powerpoint/2010/main" val="28680415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6732F4-AFD1-F30A-69AF-633C133D1661}"/>
              </a:ext>
            </a:extLst>
          </p:cNvPr>
          <p:cNvSpPr>
            <a:spLocks noGrp="1"/>
          </p:cNvSpPr>
          <p:nvPr>
            <p:ph type="title"/>
          </p:nvPr>
        </p:nvSpPr>
        <p:spPr>
          <a:xfrm>
            <a:off x="457200" y="274638"/>
            <a:ext cx="17080172" cy="1143000"/>
          </a:xfrm>
        </p:spPr>
        <p:txBody>
          <a:bodyPr>
            <a:normAutofit/>
          </a:bodyPr>
          <a:lstStyle/>
          <a:p>
            <a:pPr>
              <a:lnSpc>
                <a:spcPct val="101000"/>
              </a:lnSpc>
              <a:buClr>
                <a:srgbClr val="000000"/>
              </a:buClr>
              <a:buSzPts val="5199"/>
            </a:pPr>
            <a:r>
              <a:rPr lang="en-US" sz="5199" b="1" dirty="0">
                <a:solidFill>
                  <a:schemeClr val="tx1"/>
                </a:solidFill>
                <a:latin typeface="Manrope"/>
                <a:sym typeface="Arial"/>
              </a:rPr>
              <a:t>Monthly Mentorship Meeting Guide (Recommended)</a:t>
            </a:r>
          </a:p>
        </p:txBody>
      </p:sp>
      <p:sp>
        <p:nvSpPr>
          <p:cNvPr id="3" name="Text Placeholder 2">
            <a:extLst>
              <a:ext uri="{FF2B5EF4-FFF2-40B4-BE49-F238E27FC236}">
                <a16:creationId xmlns:a16="http://schemas.microsoft.com/office/drawing/2014/main" id="{A32BF85E-7C6D-BF3C-834D-3C310A669D07}"/>
              </a:ext>
            </a:extLst>
          </p:cNvPr>
          <p:cNvSpPr>
            <a:spLocks noGrp="1"/>
          </p:cNvSpPr>
          <p:nvPr>
            <p:ph type="body" idx="1"/>
          </p:nvPr>
        </p:nvSpPr>
        <p:spPr>
          <a:xfrm>
            <a:off x="750628" y="1490864"/>
            <a:ext cx="9861452" cy="7445324"/>
          </a:xfrm>
        </p:spPr>
        <p:txBody>
          <a:bodyPr numCol="2">
            <a:noAutofit/>
          </a:bodyPr>
          <a:lstStyle/>
          <a:p>
            <a:pPr marL="114300" indent="0">
              <a:buNone/>
            </a:pPr>
            <a:r>
              <a:rPr lang="en-US" sz="2600" b="1" u="sng" dirty="0"/>
              <a:t>Goal</a:t>
            </a:r>
            <a:r>
              <a:rPr lang="en-US" sz="2600" dirty="0"/>
              <a:t>:</a:t>
            </a:r>
          </a:p>
          <a:p>
            <a:pPr marL="114300" indent="0">
              <a:buNone/>
            </a:pPr>
            <a:r>
              <a:rPr lang="en-US" sz="2600" dirty="0"/>
              <a:t>To ensure effective and meaningful interactions over six months.</a:t>
            </a:r>
          </a:p>
          <a:p>
            <a:pPr marL="114300" indent="0">
              <a:buNone/>
            </a:pPr>
            <a:endParaRPr lang="en-US" sz="2600" dirty="0"/>
          </a:p>
          <a:p>
            <a:pPr marL="114300" indent="0">
              <a:buNone/>
            </a:pPr>
            <a:r>
              <a:rPr lang="en-US" sz="2600" b="1" u="sng" dirty="0"/>
              <a:t>Meeting Frequency</a:t>
            </a:r>
            <a:r>
              <a:rPr lang="en-US" sz="2600" u="sng" dirty="0"/>
              <a:t>:</a:t>
            </a:r>
          </a:p>
          <a:p>
            <a:pPr marL="114300" indent="0">
              <a:buNone/>
            </a:pPr>
            <a:r>
              <a:rPr lang="en-US" sz="2600" dirty="0"/>
              <a:t>Once a month (Total: 6 meetings)</a:t>
            </a:r>
          </a:p>
          <a:p>
            <a:pPr marL="114300" indent="0">
              <a:buNone/>
            </a:pPr>
            <a:endParaRPr lang="en-US" sz="2600" dirty="0"/>
          </a:p>
          <a:p>
            <a:pPr marL="114300" indent="0">
              <a:buNone/>
            </a:pPr>
            <a:r>
              <a:rPr lang="en-US" sz="2600" b="1" u="sng" dirty="0"/>
              <a:t>Duration</a:t>
            </a:r>
            <a:r>
              <a:rPr lang="en-US" sz="2600" dirty="0"/>
              <a:t>:</a:t>
            </a:r>
          </a:p>
          <a:p>
            <a:pPr marL="114300" indent="0">
              <a:buNone/>
            </a:pPr>
            <a:r>
              <a:rPr lang="en-US" sz="2600" dirty="0"/>
              <a:t>60-90 minutes each</a:t>
            </a:r>
          </a:p>
          <a:p>
            <a:pPr marL="114300" indent="0">
              <a:buNone/>
            </a:pPr>
            <a:endParaRPr lang="en-US" sz="2600" dirty="0"/>
          </a:p>
          <a:p>
            <a:pPr marL="114300" indent="0">
              <a:buNone/>
            </a:pPr>
            <a:r>
              <a:rPr lang="en-US" sz="2600" b="1" u="sng" dirty="0">
                <a:solidFill>
                  <a:srgbClr val="E1B047"/>
                </a:solidFill>
              </a:rPr>
              <a:t>Meeting 1: Kickoff &amp; Goal Setting</a:t>
            </a:r>
          </a:p>
          <a:p>
            <a:pPr marL="114300" indent="0">
              <a:buNone/>
            </a:pPr>
            <a:endParaRPr lang="en-US" sz="2600" dirty="0"/>
          </a:p>
          <a:p>
            <a:pPr marL="571500" indent="-457200"/>
            <a:r>
              <a:rPr lang="en-US" sz="2600" dirty="0"/>
              <a:t>Welcome (15 mins)</a:t>
            </a:r>
          </a:p>
          <a:p>
            <a:pPr marL="571500" indent="-457200"/>
            <a:r>
              <a:rPr lang="en-US" sz="2600" dirty="0"/>
              <a:t>Program Overview (10 mins)</a:t>
            </a:r>
          </a:p>
          <a:p>
            <a:pPr marL="571500" indent="-457200"/>
            <a:r>
              <a:rPr lang="en-US" sz="2600" dirty="0"/>
              <a:t>Mentee Career Goals (20 mins)</a:t>
            </a:r>
          </a:p>
          <a:p>
            <a:pPr marL="571500" indent="-457200"/>
            <a:r>
              <a:rPr lang="en-US" sz="2600" dirty="0"/>
              <a:t>Mentor Insights (15 mins)</a:t>
            </a:r>
          </a:p>
          <a:p>
            <a:pPr marL="571500" indent="-457200"/>
            <a:r>
              <a:rPr lang="en-US" sz="2600" dirty="0"/>
              <a:t>Action Plan Creation &amp; Mentor Agreement (20 mins)</a:t>
            </a:r>
          </a:p>
          <a:p>
            <a:pPr marL="571500" indent="-457200"/>
            <a:r>
              <a:rPr lang="en-US" sz="2600" dirty="0"/>
              <a:t>Homework: Mentees: Draft goals/questions. Mentors: Review and prepare guidance.</a:t>
            </a:r>
          </a:p>
          <a:p>
            <a:pPr marL="114300" indent="0">
              <a:buNone/>
            </a:pPr>
            <a:endParaRPr lang="en-US" sz="2600" dirty="0"/>
          </a:p>
          <a:p>
            <a:pPr marL="114300" indent="0">
              <a:buNone/>
            </a:pPr>
            <a:r>
              <a:rPr lang="en-US" sz="2600" b="1" u="sng" dirty="0">
                <a:solidFill>
                  <a:srgbClr val="E1B047"/>
                </a:solidFill>
              </a:rPr>
              <a:t>Meetings 2-5: Progress &amp; Skill Development</a:t>
            </a:r>
          </a:p>
          <a:p>
            <a:pPr marL="114300" indent="0">
              <a:buNone/>
            </a:pPr>
            <a:endParaRPr lang="en-US" sz="2600" dirty="0"/>
          </a:p>
          <a:p>
            <a:pPr indent="-342900"/>
            <a:r>
              <a:rPr lang="en-US" sz="2600" dirty="0"/>
              <a:t>Progress Review (20 mins)</a:t>
            </a:r>
          </a:p>
          <a:p>
            <a:pPr indent="-342900"/>
            <a:r>
              <a:rPr lang="en-US" sz="2600" dirty="0"/>
              <a:t>Q&amp;A Session (15 mins)</a:t>
            </a:r>
          </a:p>
          <a:p>
            <a:pPr indent="-342900"/>
            <a:r>
              <a:rPr lang="en-US" sz="2600" dirty="0"/>
              <a:t>Mentor Guidance (15 mins)</a:t>
            </a:r>
          </a:p>
          <a:p>
            <a:pPr indent="-342900"/>
            <a:r>
              <a:rPr lang="en-US" sz="2600" dirty="0"/>
              <a:t>Skill Focus (20 mins)</a:t>
            </a:r>
          </a:p>
          <a:p>
            <a:pPr indent="-342900"/>
            <a:r>
              <a:rPr lang="en-US" sz="2600" dirty="0"/>
              <a:t>Action Plan Updates (10 mins)</a:t>
            </a:r>
          </a:p>
          <a:p>
            <a:pPr indent="-342900"/>
            <a:r>
              <a:rPr lang="en-US" sz="2600" dirty="0"/>
              <a:t>Homework: Mentees: Implement advice. Mentors: Provide ongoing resources.</a:t>
            </a:r>
          </a:p>
          <a:p>
            <a:pPr indent="-342900"/>
            <a:endParaRPr lang="en-US" sz="2600" dirty="0"/>
          </a:p>
          <a:p>
            <a:pPr marL="114300" indent="0">
              <a:buNone/>
            </a:pPr>
            <a:endParaRPr lang="en-US" sz="2000" dirty="0"/>
          </a:p>
        </p:txBody>
      </p:sp>
      <p:sp>
        <p:nvSpPr>
          <p:cNvPr id="4" name="Text Placeholder 3">
            <a:extLst>
              <a:ext uri="{FF2B5EF4-FFF2-40B4-BE49-F238E27FC236}">
                <a16:creationId xmlns:a16="http://schemas.microsoft.com/office/drawing/2014/main" id="{9CB6BCA6-A370-33F1-A688-37A9FE89EE71}"/>
              </a:ext>
            </a:extLst>
          </p:cNvPr>
          <p:cNvSpPr>
            <a:spLocks noGrp="1"/>
          </p:cNvSpPr>
          <p:nvPr>
            <p:ph type="body" idx="2"/>
          </p:nvPr>
        </p:nvSpPr>
        <p:spPr>
          <a:xfrm>
            <a:off x="10612080" y="1490864"/>
            <a:ext cx="7436769" cy="7066128"/>
          </a:xfrm>
        </p:spPr>
        <p:txBody>
          <a:bodyPr>
            <a:normAutofit fontScale="92500" lnSpcReduction="10000"/>
          </a:bodyPr>
          <a:lstStyle/>
          <a:p>
            <a:pPr marL="114300" indent="0">
              <a:buNone/>
            </a:pPr>
            <a:r>
              <a:rPr lang="en-US" b="1" u="sng" dirty="0">
                <a:solidFill>
                  <a:srgbClr val="E1B047"/>
                </a:solidFill>
              </a:rPr>
              <a:t>Meeting 6: Reflection &amp; Future Planning</a:t>
            </a:r>
          </a:p>
          <a:p>
            <a:pPr marL="114300" indent="0">
              <a:buNone/>
            </a:pPr>
            <a:endParaRPr lang="en-US" dirty="0"/>
          </a:p>
          <a:p>
            <a:pPr marL="571500" indent="-457200"/>
            <a:r>
              <a:rPr lang="en-US" dirty="0"/>
              <a:t>Reflect on Growth (15 mins)</a:t>
            </a:r>
          </a:p>
          <a:p>
            <a:pPr marL="571500" indent="-457200"/>
            <a:r>
              <a:rPr lang="en-US" dirty="0"/>
              <a:t>Mentee Achievements (15 mins)</a:t>
            </a:r>
          </a:p>
          <a:p>
            <a:pPr marL="571500" indent="-457200"/>
            <a:r>
              <a:rPr lang="en-US" dirty="0"/>
              <a:t>Mentor Observations (15 mins)</a:t>
            </a:r>
          </a:p>
          <a:p>
            <a:pPr marL="571500" indent="-457200"/>
            <a:r>
              <a:rPr lang="en-US" dirty="0"/>
              <a:t>Future Steps Discussion (20 mins)</a:t>
            </a:r>
          </a:p>
          <a:p>
            <a:pPr marL="571500" indent="-457200"/>
            <a:r>
              <a:rPr lang="en-US" dirty="0"/>
              <a:t>Feedback Session (15 mins)</a:t>
            </a:r>
          </a:p>
          <a:p>
            <a:pPr marL="571500" indent="-457200"/>
            <a:r>
              <a:rPr lang="en-US" dirty="0"/>
              <a:t>Homework: Mentees: Set new goals. Mentors: Extend support.</a:t>
            </a:r>
          </a:p>
          <a:p>
            <a:pPr marL="114300" indent="0">
              <a:buNone/>
            </a:pPr>
            <a:endParaRPr lang="en-US" dirty="0"/>
          </a:p>
          <a:p>
            <a:pPr marL="114300" indent="0">
              <a:buNone/>
            </a:pPr>
            <a:r>
              <a:rPr lang="en-US" b="1" u="sng" dirty="0">
                <a:solidFill>
                  <a:srgbClr val="E1B047"/>
                </a:solidFill>
              </a:rPr>
              <a:t>Additional Considerations:</a:t>
            </a:r>
          </a:p>
          <a:p>
            <a:pPr marL="114300" indent="0">
              <a:buNone/>
            </a:pPr>
            <a:endParaRPr lang="en-US" dirty="0"/>
          </a:p>
          <a:p>
            <a:pPr marL="571500" indent="-457200"/>
            <a:r>
              <a:rPr lang="en-US" dirty="0"/>
              <a:t>Promote transparency in communication.</a:t>
            </a:r>
          </a:p>
          <a:p>
            <a:pPr marL="571500" indent="-457200"/>
            <a:r>
              <a:rPr lang="en-US" dirty="0"/>
              <a:t>Offer a platform for continuous guidance.</a:t>
            </a:r>
          </a:p>
          <a:p>
            <a:pPr marL="571500" indent="-457200"/>
            <a:r>
              <a:rPr lang="en-US" dirty="0"/>
              <a:t>Uphold confidentiality and respect.</a:t>
            </a:r>
          </a:p>
          <a:p>
            <a:pPr marL="571500" indent="-457200"/>
            <a:r>
              <a:rPr lang="en-US" dirty="0"/>
              <a:t>Cultivate a supportive and safe atmosphere.</a:t>
            </a:r>
          </a:p>
        </p:txBody>
      </p:sp>
    </p:spTree>
    <p:extLst>
      <p:ext uri="{BB962C8B-B14F-4D97-AF65-F5344CB8AC3E}">
        <p14:creationId xmlns:p14="http://schemas.microsoft.com/office/powerpoint/2010/main" val="1140549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pic>
        <p:nvPicPr>
          <p:cNvPr id="229" name="Google Shape;229;g22b0353da30_0_84"/>
          <p:cNvPicPr preferRelativeResize="0"/>
          <p:nvPr/>
        </p:nvPicPr>
        <p:blipFill rotWithShape="1">
          <a:blip r:embed="rId3">
            <a:alphaModFix/>
          </a:blip>
          <a:srcRect/>
          <a:stretch/>
        </p:blipFill>
        <p:spPr>
          <a:xfrm>
            <a:off x="3686729" y="920513"/>
            <a:ext cx="4250658" cy="1208520"/>
          </a:xfrm>
          <a:prstGeom prst="rect">
            <a:avLst/>
          </a:prstGeom>
          <a:noFill/>
          <a:ln>
            <a:noFill/>
          </a:ln>
        </p:spPr>
      </p:pic>
      <p:sp>
        <p:nvSpPr>
          <p:cNvPr id="230" name="Google Shape;230;g22b0353da30_0_84"/>
          <p:cNvSpPr txBox="1"/>
          <p:nvPr/>
        </p:nvSpPr>
        <p:spPr>
          <a:xfrm>
            <a:off x="1028700" y="1055414"/>
            <a:ext cx="2334300" cy="938700"/>
          </a:xfrm>
          <a:prstGeom prst="rect">
            <a:avLst/>
          </a:prstGeom>
          <a:noFill/>
          <a:ln>
            <a:noFill/>
          </a:ln>
        </p:spPr>
        <p:txBody>
          <a:bodyPr spcFirstLastPara="1" wrap="square" lIns="0" tIns="0" rIns="0" bIns="0" anchor="t" anchorCtr="0">
            <a:spAutoFit/>
          </a:bodyPr>
          <a:lstStyle/>
          <a:p>
            <a:pPr marL="0" marR="0" lvl="0" indent="0" algn="l" rtl="0">
              <a:lnSpc>
                <a:spcPct val="140013"/>
              </a:lnSpc>
              <a:spcBef>
                <a:spcPts val="0"/>
              </a:spcBef>
              <a:spcAft>
                <a:spcPts val="0"/>
              </a:spcAft>
              <a:buClr>
                <a:srgbClr val="000000"/>
              </a:buClr>
              <a:buSzPts val="6098"/>
              <a:buFont typeface="Arial"/>
              <a:buNone/>
            </a:pPr>
            <a:r>
              <a:rPr lang="en-US" sz="6098" b="1" i="0" u="none" strike="noStrike" cap="none">
                <a:solidFill>
                  <a:srgbClr val="545454"/>
                </a:solidFill>
                <a:latin typeface="Manrope"/>
                <a:ea typeface="Manrope"/>
                <a:cs typeface="Manrope"/>
                <a:sym typeface="Manrope"/>
              </a:rPr>
              <a:t>About</a:t>
            </a:r>
            <a:endParaRPr sz="1400" b="1" i="0" u="none" strike="noStrike" cap="none">
              <a:solidFill>
                <a:srgbClr val="000000"/>
              </a:solidFill>
              <a:latin typeface="Arial"/>
              <a:ea typeface="Arial"/>
              <a:cs typeface="Arial"/>
              <a:sym typeface="Arial"/>
            </a:endParaRPr>
          </a:p>
        </p:txBody>
      </p:sp>
      <p:sp>
        <p:nvSpPr>
          <p:cNvPr id="231" name="Google Shape;231;g22b0353da30_0_84"/>
          <p:cNvSpPr txBox="1"/>
          <p:nvPr/>
        </p:nvSpPr>
        <p:spPr>
          <a:xfrm>
            <a:off x="1028700" y="4076051"/>
            <a:ext cx="6120000" cy="4248471"/>
          </a:xfrm>
          <a:prstGeom prst="rect">
            <a:avLst/>
          </a:prstGeom>
          <a:noFill/>
          <a:ln>
            <a:noFill/>
          </a:ln>
        </p:spPr>
        <p:txBody>
          <a:bodyPr spcFirstLastPara="1" wrap="square" lIns="0" tIns="0" rIns="0" bIns="0" anchor="t" anchorCtr="0">
            <a:spAutoFit/>
          </a:bodyPr>
          <a:lstStyle/>
          <a:p>
            <a:pPr marL="0" marR="0" lvl="0" indent="0" algn="l" rtl="0">
              <a:lnSpc>
                <a:spcPct val="140014"/>
              </a:lnSpc>
              <a:spcBef>
                <a:spcPts val="0"/>
              </a:spcBef>
              <a:spcAft>
                <a:spcPts val="0"/>
              </a:spcAft>
              <a:buClr>
                <a:srgbClr val="000000"/>
              </a:buClr>
              <a:buSzPts val="2814"/>
              <a:buFont typeface="Arial"/>
              <a:buNone/>
            </a:pPr>
            <a:r>
              <a:rPr lang="en-US" sz="2814" b="0" i="0" u="none" strike="noStrike" cap="none" dirty="0" err="1">
                <a:solidFill>
                  <a:srgbClr val="545454"/>
                </a:solidFill>
                <a:latin typeface="Manrope"/>
                <a:ea typeface="Manrope"/>
                <a:cs typeface="Manrope"/>
                <a:sym typeface="Manrope"/>
              </a:rPr>
              <a:t>Mentorloop</a:t>
            </a:r>
            <a:r>
              <a:rPr lang="en-US" sz="2814" b="0" i="0" u="none" strike="noStrike" cap="none" dirty="0">
                <a:solidFill>
                  <a:srgbClr val="545454"/>
                </a:solidFill>
                <a:latin typeface="Manrope"/>
                <a:ea typeface="Manrope"/>
                <a:cs typeface="Manrope"/>
                <a:sym typeface="Manrope"/>
              </a:rPr>
              <a:t> makes it easy to :</a:t>
            </a:r>
            <a:endParaRPr sz="1400" b="0" i="0" u="none" strike="noStrike" cap="none" dirty="0">
              <a:solidFill>
                <a:srgbClr val="000000"/>
              </a:solidFill>
              <a:latin typeface="Arial"/>
              <a:ea typeface="Arial"/>
              <a:cs typeface="Arial"/>
              <a:sym typeface="Arial"/>
            </a:endParaRPr>
          </a:p>
          <a:p>
            <a:pPr marL="0" marR="0" lvl="0" indent="0" algn="l" rtl="0">
              <a:lnSpc>
                <a:spcPct val="46659"/>
              </a:lnSpc>
              <a:spcBef>
                <a:spcPts val="0"/>
              </a:spcBef>
              <a:spcAft>
                <a:spcPts val="0"/>
              </a:spcAft>
              <a:buClr>
                <a:srgbClr val="000000"/>
              </a:buClr>
              <a:buSzPts val="2814"/>
              <a:buFont typeface="Arial"/>
              <a:buNone/>
            </a:pPr>
            <a:endParaRPr sz="2814" b="0" i="0" u="none" strike="noStrike" cap="none" dirty="0">
              <a:solidFill>
                <a:srgbClr val="545454"/>
              </a:solidFill>
              <a:latin typeface="Manrope"/>
              <a:ea typeface="Manrope"/>
              <a:cs typeface="Manrope"/>
              <a:sym typeface="Manrope"/>
            </a:endParaRPr>
          </a:p>
          <a:p>
            <a:pPr marL="0" marR="0" lvl="0" indent="0" algn="l" rtl="0">
              <a:lnSpc>
                <a:spcPct val="46659"/>
              </a:lnSpc>
              <a:spcBef>
                <a:spcPts val="0"/>
              </a:spcBef>
              <a:spcAft>
                <a:spcPts val="0"/>
              </a:spcAft>
              <a:buClr>
                <a:srgbClr val="000000"/>
              </a:buClr>
              <a:buSzPts val="2814"/>
              <a:buFont typeface="Arial"/>
              <a:buNone/>
            </a:pPr>
            <a:endParaRPr sz="2814" b="0" i="0" u="none" strike="noStrike" cap="none" dirty="0">
              <a:solidFill>
                <a:srgbClr val="545454"/>
              </a:solidFill>
              <a:latin typeface="Manrope"/>
              <a:ea typeface="Manrope"/>
              <a:cs typeface="Manrope"/>
              <a:sym typeface="Manrope"/>
            </a:endParaRPr>
          </a:p>
          <a:p>
            <a:pPr marL="607730" marR="0" lvl="1" indent="-303864" algn="l" rtl="0">
              <a:lnSpc>
                <a:spcPct val="140014"/>
              </a:lnSpc>
              <a:spcBef>
                <a:spcPts val="0"/>
              </a:spcBef>
              <a:spcAft>
                <a:spcPts val="0"/>
              </a:spcAft>
              <a:buClr>
                <a:srgbClr val="545454"/>
              </a:buClr>
              <a:buSzPts val="2814"/>
              <a:buFont typeface="Arial"/>
              <a:buChar char="•"/>
            </a:pPr>
            <a:r>
              <a:rPr lang="en-US" sz="2814" b="1" i="0" u="none" strike="noStrike" cap="none" dirty="0">
                <a:solidFill>
                  <a:srgbClr val="545454"/>
                </a:solidFill>
                <a:latin typeface="Manrope"/>
                <a:ea typeface="Manrope"/>
                <a:cs typeface="Manrope"/>
                <a:sym typeface="Manrope"/>
              </a:rPr>
              <a:t>manage and document </a:t>
            </a:r>
            <a:endParaRPr sz="1400" b="1" i="0" u="none" strike="noStrike" cap="none" dirty="0">
              <a:solidFill>
                <a:srgbClr val="000000"/>
              </a:solidFill>
              <a:latin typeface="Arial"/>
              <a:ea typeface="Arial"/>
              <a:cs typeface="Arial"/>
              <a:sym typeface="Arial"/>
            </a:endParaRPr>
          </a:p>
          <a:p>
            <a:pPr marL="0" marR="0" lvl="0" indent="0" algn="l" rtl="0">
              <a:lnSpc>
                <a:spcPct val="140014"/>
              </a:lnSpc>
              <a:spcBef>
                <a:spcPts val="0"/>
              </a:spcBef>
              <a:spcAft>
                <a:spcPts val="0"/>
              </a:spcAft>
              <a:buClr>
                <a:srgbClr val="000000"/>
              </a:buClr>
              <a:buSzPts val="2814"/>
              <a:buFont typeface="Arial"/>
              <a:buNone/>
            </a:pPr>
            <a:r>
              <a:rPr lang="en-US" sz="2814" b="0" i="0" u="none" strike="noStrike" cap="none" dirty="0">
                <a:solidFill>
                  <a:srgbClr val="545454"/>
                </a:solidFill>
                <a:latin typeface="Manrope"/>
                <a:ea typeface="Manrope"/>
                <a:cs typeface="Manrope"/>
                <a:sym typeface="Manrope"/>
              </a:rPr>
              <a:t>         your mentoring relationship</a:t>
            </a:r>
            <a:endParaRPr sz="1400" b="0" i="0" u="none" strike="noStrike" cap="none" dirty="0">
              <a:solidFill>
                <a:srgbClr val="000000"/>
              </a:solidFill>
              <a:latin typeface="Arial"/>
              <a:ea typeface="Arial"/>
              <a:cs typeface="Arial"/>
              <a:sym typeface="Arial"/>
            </a:endParaRPr>
          </a:p>
          <a:p>
            <a:pPr marL="0" marR="0" lvl="0" indent="0" algn="l" rtl="0">
              <a:lnSpc>
                <a:spcPct val="46659"/>
              </a:lnSpc>
              <a:spcBef>
                <a:spcPts val="0"/>
              </a:spcBef>
              <a:spcAft>
                <a:spcPts val="0"/>
              </a:spcAft>
              <a:buClr>
                <a:srgbClr val="000000"/>
              </a:buClr>
              <a:buSzPts val="2814"/>
              <a:buFont typeface="Arial"/>
              <a:buNone/>
            </a:pPr>
            <a:endParaRPr sz="2814" b="0" i="0" u="none" strike="noStrike" cap="none" dirty="0">
              <a:solidFill>
                <a:srgbClr val="545454"/>
              </a:solidFill>
              <a:latin typeface="Manrope"/>
              <a:ea typeface="Manrope"/>
              <a:cs typeface="Manrope"/>
              <a:sym typeface="Manrope"/>
            </a:endParaRPr>
          </a:p>
          <a:p>
            <a:pPr marL="607730" marR="0" lvl="1" indent="-303864" algn="l" rtl="0">
              <a:lnSpc>
                <a:spcPct val="140014"/>
              </a:lnSpc>
              <a:spcBef>
                <a:spcPts val="0"/>
              </a:spcBef>
              <a:spcAft>
                <a:spcPts val="0"/>
              </a:spcAft>
              <a:buClr>
                <a:srgbClr val="545454"/>
              </a:buClr>
              <a:buSzPts val="2814"/>
              <a:buFont typeface="Arial"/>
              <a:buChar char="•"/>
            </a:pPr>
            <a:r>
              <a:rPr lang="en-US" sz="2814" b="1" i="0" u="none" strike="noStrike" cap="none" dirty="0">
                <a:solidFill>
                  <a:srgbClr val="545454"/>
                </a:solidFill>
                <a:latin typeface="Manrope"/>
                <a:ea typeface="Manrope"/>
                <a:cs typeface="Manrope"/>
                <a:sym typeface="Manrope"/>
              </a:rPr>
              <a:t>access resources and guidance</a:t>
            </a:r>
            <a:endParaRPr sz="1400" b="1" i="0" u="none" strike="noStrike" cap="none" dirty="0">
              <a:solidFill>
                <a:srgbClr val="000000"/>
              </a:solidFill>
              <a:latin typeface="Arial"/>
              <a:ea typeface="Arial"/>
              <a:cs typeface="Arial"/>
              <a:sym typeface="Arial"/>
            </a:endParaRPr>
          </a:p>
          <a:p>
            <a:pPr marL="0" marR="0" lvl="0" indent="0" algn="l" rtl="0">
              <a:lnSpc>
                <a:spcPct val="140014"/>
              </a:lnSpc>
              <a:spcBef>
                <a:spcPts val="0"/>
              </a:spcBef>
              <a:spcAft>
                <a:spcPts val="0"/>
              </a:spcAft>
              <a:buClr>
                <a:srgbClr val="000000"/>
              </a:buClr>
              <a:buSzPts val="2814"/>
              <a:buFont typeface="Arial"/>
              <a:buNone/>
            </a:pPr>
            <a:r>
              <a:rPr lang="en-US" sz="2814" b="0" i="0" u="none" strike="noStrike" cap="none" dirty="0">
                <a:solidFill>
                  <a:srgbClr val="545454"/>
                </a:solidFill>
                <a:latin typeface="Manrope"/>
                <a:ea typeface="Manrope"/>
                <a:cs typeface="Manrope"/>
                <a:sym typeface="Manrope"/>
              </a:rPr>
              <a:t>         along your mentoring journey</a:t>
            </a:r>
            <a:endParaRPr sz="1400" b="0" i="0" u="none" strike="noStrike" cap="none" dirty="0">
              <a:solidFill>
                <a:srgbClr val="000000"/>
              </a:solidFill>
              <a:latin typeface="Arial"/>
              <a:ea typeface="Arial"/>
              <a:cs typeface="Arial"/>
              <a:sym typeface="Arial"/>
            </a:endParaRPr>
          </a:p>
          <a:p>
            <a:pPr marL="0" marR="0" lvl="0" indent="0" algn="l" rtl="0">
              <a:lnSpc>
                <a:spcPct val="140014"/>
              </a:lnSpc>
              <a:spcBef>
                <a:spcPts val="0"/>
              </a:spcBef>
              <a:spcAft>
                <a:spcPts val="0"/>
              </a:spcAft>
              <a:buClr>
                <a:srgbClr val="000000"/>
              </a:buClr>
              <a:buSzPts val="2814"/>
              <a:buFont typeface="Arial"/>
              <a:buNone/>
            </a:pPr>
            <a:endParaRPr sz="2814" b="0" i="0" u="none" strike="noStrike" cap="none" dirty="0">
              <a:solidFill>
                <a:srgbClr val="545454"/>
              </a:solidFill>
              <a:latin typeface="Manrope"/>
              <a:ea typeface="Manrope"/>
              <a:cs typeface="Manrope"/>
              <a:sym typeface="Manrope"/>
            </a:endParaRPr>
          </a:p>
        </p:txBody>
      </p:sp>
      <p:sp>
        <p:nvSpPr>
          <p:cNvPr id="232" name="Google Shape;232;g22b0353da30_0_84"/>
          <p:cNvSpPr txBox="1"/>
          <p:nvPr/>
        </p:nvSpPr>
        <p:spPr>
          <a:xfrm>
            <a:off x="1028700" y="2648503"/>
            <a:ext cx="7349100" cy="9018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2929"/>
              <a:buFont typeface="Arial"/>
              <a:buNone/>
            </a:pPr>
            <a:r>
              <a:rPr lang="en-US" sz="2929" b="0" i="0" u="none" strike="noStrike" cap="none" dirty="0" err="1">
                <a:solidFill>
                  <a:srgbClr val="545454"/>
                </a:solidFill>
                <a:latin typeface="Manrope"/>
                <a:ea typeface="Manrope"/>
                <a:cs typeface="Manrope"/>
                <a:sym typeface="Manrope"/>
              </a:rPr>
              <a:t>Mentorloop</a:t>
            </a:r>
            <a:r>
              <a:rPr lang="en-US" sz="2929" b="0" i="0" u="none" strike="noStrike" cap="none" dirty="0">
                <a:solidFill>
                  <a:srgbClr val="545454"/>
                </a:solidFill>
                <a:latin typeface="Manrope"/>
                <a:ea typeface="Manrope"/>
                <a:cs typeface="Manrope"/>
                <a:sym typeface="Manrope"/>
              </a:rPr>
              <a:t> is our mentoring software - where the magic happens!</a:t>
            </a:r>
            <a:endParaRPr sz="1400" b="0" i="0" u="none" strike="noStrike" cap="none" dirty="0">
              <a:solidFill>
                <a:srgbClr val="000000"/>
              </a:solidFill>
              <a:latin typeface="Arial"/>
              <a:ea typeface="Arial"/>
              <a:cs typeface="Arial"/>
              <a:sym typeface="Arial"/>
            </a:endParaRPr>
          </a:p>
        </p:txBody>
      </p:sp>
      <p:pic>
        <p:nvPicPr>
          <p:cNvPr id="233" name="Google Shape;233;g22b0353da30_0_84"/>
          <p:cNvPicPr preferRelativeResize="0"/>
          <p:nvPr/>
        </p:nvPicPr>
        <p:blipFill rotWithShape="1">
          <a:blip r:embed="rId4">
            <a:alphaModFix/>
          </a:blip>
          <a:srcRect l="21549" t="514" r="9160" b="514"/>
          <a:stretch/>
        </p:blipFill>
        <p:spPr>
          <a:xfrm>
            <a:off x="8261100" y="-440450"/>
            <a:ext cx="11250300" cy="11253300"/>
          </a:xfrm>
          <a:prstGeom prst="ellipse">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pic>
        <p:nvPicPr>
          <p:cNvPr id="221" name="Google Shape;221;p5"/>
          <p:cNvPicPr preferRelativeResize="0"/>
          <p:nvPr/>
        </p:nvPicPr>
        <p:blipFill rotWithShape="1">
          <a:blip r:embed="rId3">
            <a:alphaModFix/>
          </a:blip>
          <a:srcRect/>
          <a:stretch/>
        </p:blipFill>
        <p:spPr>
          <a:xfrm>
            <a:off x="10315575" y="1028700"/>
            <a:ext cx="6943725" cy="8229600"/>
          </a:xfrm>
          <a:prstGeom prst="rect">
            <a:avLst/>
          </a:prstGeom>
          <a:noFill/>
          <a:ln>
            <a:noFill/>
          </a:ln>
        </p:spPr>
      </p:pic>
      <p:sp>
        <p:nvSpPr>
          <p:cNvPr id="222" name="Google Shape;222;p5"/>
          <p:cNvSpPr txBox="1"/>
          <p:nvPr/>
        </p:nvSpPr>
        <p:spPr>
          <a:xfrm>
            <a:off x="1028699" y="3312160"/>
            <a:ext cx="8524733" cy="4222694"/>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2800" b="1" i="0" u="none" strike="noStrike" cap="none" dirty="0">
                <a:solidFill>
                  <a:srgbClr val="545454"/>
                </a:solidFill>
                <a:latin typeface="Manrope"/>
                <a:ea typeface="Manrope"/>
                <a:cs typeface="Manrope"/>
                <a:sym typeface="Manrope"/>
              </a:rPr>
              <a:t>Step 1: </a:t>
            </a:r>
            <a:endParaRPr b="1" dirty="0"/>
          </a:p>
          <a:p>
            <a:pPr marL="0" marR="0" lvl="0" indent="0" algn="l" rtl="0">
              <a:lnSpc>
                <a:spcPct val="140000"/>
              </a:lnSpc>
              <a:spcBef>
                <a:spcPts val="0"/>
              </a:spcBef>
              <a:spcAft>
                <a:spcPts val="0"/>
              </a:spcAft>
              <a:buNone/>
            </a:pPr>
            <a:r>
              <a:rPr lang="en-US" sz="2800" b="0" i="0" u="none" strike="noStrike" cap="none" dirty="0">
                <a:solidFill>
                  <a:srgbClr val="545454"/>
                </a:solidFill>
                <a:latin typeface="Manrope"/>
                <a:ea typeface="Manrope"/>
                <a:cs typeface="Manrope"/>
                <a:sym typeface="Manrope"/>
              </a:rPr>
              <a:t>Go to </a:t>
            </a:r>
            <a:r>
              <a:rPr lang="en-US" sz="2800" b="0" i="0" u="none" strike="noStrike" cap="none" dirty="0">
                <a:solidFill>
                  <a:srgbClr val="E1B047"/>
                </a:solidFill>
                <a:latin typeface="Manrope"/>
                <a:ea typeface="Manrope"/>
                <a:cs typeface="Manrope"/>
                <a:sym typeface="Manrope"/>
                <a:hlinkClick r:id="rId4">
                  <a:extLst>
                    <a:ext uri="{A12FA001-AC4F-418D-AE19-62706E023703}">
                      <ahyp:hlinkClr xmlns:ahyp="http://schemas.microsoft.com/office/drawing/2018/hyperlinkcolor" val="tx"/>
                    </a:ext>
                  </a:extLst>
                </a:hlinkClick>
              </a:rPr>
              <a:t>https://nabcrmp.org/coachloop-mentoring</a:t>
            </a:r>
            <a:endParaRPr lang="en-US" sz="2800" b="0" i="0" u="none" strike="noStrike" cap="none" dirty="0">
              <a:solidFill>
                <a:srgbClr val="E1B047"/>
              </a:solidFill>
              <a:latin typeface="Manrope"/>
              <a:ea typeface="Manrope"/>
              <a:cs typeface="Manrope"/>
              <a:sym typeface="Manrope"/>
            </a:endParaRPr>
          </a:p>
          <a:p>
            <a:pPr marL="0" marR="0" lvl="0" indent="0" algn="l" rtl="0">
              <a:lnSpc>
                <a:spcPct val="140000"/>
              </a:lnSpc>
              <a:spcBef>
                <a:spcPts val="0"/>
              </a:spcBef>
              <a:spcAft>
                <a:spcPts val="0"/>
              </a:spcAft>
              <a:buNone/>
            </a:pPr>
            <a:r>
              <a:rPr lang="en-US" sz="2800" b="0" i="0" u="none" strike="noStrike" cap="none" dirty="0">
                <a:solidFill>
                  <a:srgbClr val="545454"/>
                </a:solidFill>
                <a:latin typeface="Manrope"/>
                <a:ea typeface="Manrope"/>
                <a:cs typeface="Manrope"/>
                <a:sym typeface="Manrope"/>
              </a:rPr>
              <a:t>OR scan the QR code on this slide.</a:t>
            </a:r>
            <a:endParaRPr dirty="0"/>
          </a:p>
          <a:p>
            <a:pPr marL="0" marR="0" lvl="0" indent="0" algn="l" rtl="0">
              <a:lnSpc>
                <a:spcPct val="140000"/>
              </a:lnSpc>
              <a:spcBef>
                <a:spcPts val="0"/>
              </a:spcBef>
              <a:spcAft>
                <a:spcPts val="0"/>
              </a:spcAft>
              <a:buNone/>
            </a:pPr>
            <a:endParaRPr sz="2800" b="0" i="0" u="none" strike="noStrike" cap="none" dirty="0">
              <a:solidFill>
                <a:srgbClr val="545454"/>
              </a:solidFill>
              <a:latin typeface="Manrope"/>
              <a:ea typeface="Manrope"/>
              <a:cs typeface="Manrope"/>
              <a:sym typeface="Manrope"/>
            </a:endParaRPr>
          </a:p>
          <a:p>
            <a:pPr marL="0" marR="0" lvl="0" indent="0" algn="l" rtl="0">
              <a:lnSpc>
                <a:spcPct val="140000"/>
              </a:lnSpc>
              <a:spcBef>
                <a:spcPts val="0"/>
              </a:spcBef>
              <a:spcAft>
                <a:spcPts val="0"/>
              </a:spcAft>
              <a:buNone/>
            </a:pPr>
            <a:r>
              <a:rPr lang="en-US" sz="2800" b="1" i="0" u="none" strike="noStrike" cap="none" dirty="0">
                <a:solidFill>
                  <a:srgbClr val="545454"/>
                </a:solidFill>
                <a:latin typeface="Manrope"/>
                <a:ea typeface="Manrope"/>
                <a:cs typeface="Manrope"/>
                <a:sym typeface="Manrope"/>
              </a:rPr>
              <a:t>Step 2: </a:t>
            </a:r>
            <a:endParaRPr b="1" dirty="0"/>
          </a:p>
          <a:p>
            <a:pPr marL="0" marR="0" lvl="0" indent="0" algn="l" rtl="0">
              <a:lnSpc>
                <a:spcPct val="140000"/>
              </a:lnSpc>
              <a:spcBef>
                <a:spcPts val="0"/>
              </a:spcBef>
              <a:spcAft>
                <a:spcPts val="0"/>
              </a:spcAft>
              <a:buNone/>
            </a:pPr>
            <a:r>
              <a:rPr lang="en-US" sz="2800" b="0" i="0" u="none" strike="noStrike" cap="none" dirty="0">
                <a:solidFill>
                  <a:srgbClr val="545454"/>
                </a:solidFill>
                <a:latin typeface="Manrope"/>
                <a:ea typeface="Manrope"/>
                <a:cs typeface="Manrope"/>
                <a:sym typeface="Manrope"/>
              </a:rPr>
              <a:t>You'll be taken to a registration page where you'll be able to fill out your profile on </a:t>
            </a:r>
            <a:r>
              <a:rPr lang="en-US" sz="2800" b="0" i="0" u="none" strike="noStrike" cap="none" dirty="0" err="1">
                <a:solidFill>
                  <a:srgbClr val="545454"/>
                </a:solidFill>
                <a:latin typeface="Manrope"/>
                <a:ea typeface="Manrope"/>
                <a:cs typeface="Manrope"/>
                <a:sym typeface="Manrope"/>
              </a:rPr>
              <a:t>Mentorloop</a:t>
            </a:r>
            <a:r>
              <a:rPr lang="en-US" sz="2800" b="0" i="0" u="none" strike="noStrike" cap="none" dirty="0">
                <a:solidFill>
                  <a:srgbClr val="545454"/>
                </a:solidFill>
                <a:latin typeface="Manrope"/>
                <a:ea typeface="Manrope"/>
                <a:cs typeface="Manrope"/>
                <a:sym typeface="Manrope"/>
              </a:rPr>
              <a:t>.</a:t>
            </a:r>
            <a:endParaRPr dirty="0"/>
          </a:p>
        </p:txBody>
      </p:sp>
      <p:sp>
        <p:nvSpPr>
          <p:cNvPr id="223" name="Google Shape;223;p5"/>
          <p:cNvSpPr txBox="1"/>
          <p:nvPr/>
        </p:nvSpPr>
        <p:spPr>
          <a:xfrm>
            <a:off x="1028700" y="904875"/>
            <a:ext cx="4723800" cy="10398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6755" b="1" i="0" u="none" strike="noStrike" cap="none">
                <a:solidFill>
                  <a:srgbClr val="545454"/>
                </a:solidFill>
                <a:latin typeface="Manrope"/>
                <a:ea typeface="Manrope"/>
                <a:cs typeface="Manrope"/>
                <a:sym typeface="Manrope"/>
              </a:rPr>
              <a:t>How to join</a:t>
            </a:r>
            <a:endParaRPr b="1"/>
          </a:p>
        </p:txBody>
      </p:sp>
      <p:pic>
        <p:nvPicPr>
          <p:cNvPr id="3" name="Picture 2">
            <a:extLst>
              <a:ext uri="{FF2B5EF4-FFF2-40B4-BE49-F238E27FC236}">
                <a16:creationId xmlns:a16="http://schemas.microsoft.com/office/drawing/2014/main" id="{C8D4477E-D8EE-41F4-7570-87BD7B197CBC}"/>
              </a:ext>
            </a:extLst>
          </p:cNvPr>
          <p:cNvPicPr>
            <a:picLocks noChangeAspect="1"/>
          </p:cNvPicPr>
          <p:nvPr/>
        </p:nvPicPr>
        <p:blipFill>
          <a:blip r:embed="rId5"/>
          <a:stretch>
            <a:fillRect/>
          </a:stretch>
        </p:blipFill>
        <p:spPr>
          <a:xfrm>
            <a:off x="11403320" y="2098650"/>
            <a:ext cx="4768233" cy="4768233"/>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g22b0353da30_0_249"/>
          <p:cNvSpPr txBox="1"/>
          <p:nvPr/>
        </p:nvSpPr>
        <p:spPr>
          <a:xfrm>
            <a:off x="1028700" y="1152525"/>
            <a:ext cx="5311800" cy="2089800"/>
          </a:xfrm>
          <a:prstGeom prst="rect">
            <a:avLst/>
          </a:prstGeom>
          <a:noFill/>
          <a:ln>
            <a:noFill/>
          </a:ln>
        </p:spPr>
        <p:txBody>
          <a:bodyPr spcFirstLastPara="1" wrap="square" lIns="0" tIns="0" rIns="0" bIns="0" anchor="t" anchorCtr="0">
            <a:spAutoFit/>
          </a:bodyPr>
          <a:lstStyle/>
          <a:p>
            <a:pPr marL="0" marR="0" lvl="0" indent="0" algn="l" rtl="0">
              <a:lnSpc>
                <a:spcPct val="100991"/>
              </a:lnSpc>
              <a:spcBef>
                <a:spcPts val="0"/>
              </a:spcBef>
              <a:spcAft>
                <a:spcPts val="0"/>
              </a:spcAft>
              <a:buClr>
                <a:srgbClr val="000000"/>
              </a:buClr>
              <a:buSzPts val="6755"/>
              <a:buFont typeface="Arial"/>
              <a:buNone/>
            </a:pPr>
            <a:r>
              <a:rPr lang="en-US" sz="6755" b="1" i="0" u="none" strike="noStrike" cap="none">
                <a:solidFill>
                  <a:srgbClr val="545454"/>
                </a:solidFill>
                <a:latin typeface="Manrope"/>
                <a:ea typeface="Manrope"/>
                <a:cs typeface="Manrope"/>
                <a:sym typeface="Manrope"/>
              </a:rPr>
              <a:t>Building Your Profile</a:t>
            </a:r>
            <a:endParaRPr sz="1400" b="1" i="0" u="none" strike="noStrike" cap="none">
              <a:solidFill>
                <a:srgbClr val="000000"/>
              </a:solidFill>
              <a:latin typeface="Arial"/>
              <a:ea typeface="Arial"/>
              <a:cs typeface="Arial"/>
              <a:sym typeface="Arial"/>
            </a:endParaRPr>
          </a:p>
        </p:txBody>
      </p:sp>
      <p:sp>
        <p:nvSpPr>
          <p:cNvPr id="239" name="Google Shape;239;g22b0353da30_0_249"/>
          <p:cNvSpPr txBox="1"/>
          <p:nvPr/>
        </p:nvSpPr>
        <p:spPr>
          <a:xfrm>
            <a:off x="1028700" y="6405697"/>
            <a:ext cx="5311800" cy="19215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3121"/>
              <a:buFont typeface="Arial"/>
              <a:buNone/>
            </a:pPr>
            <a:r>
              <a:rPr lang="en-US" sz="3121" b="0" i="0" u="none" strike="noStrike" cap="none">
                <a:solidFill>
                  <a:srgbClr val="545454"/>
                </a:solidFill>
                <a:latin typeface="Manrope"/>
                <a:ea typeface="Manrope"/>
                <a:cs typeface="Manrope"/>
                <a:sym typeface="Manrope"/>
              </a:rPr>
              <a:t>Tip: Fill out your profile as best you can as this information is very helpful when it comes to matching.</a:t>
            </a:r>
            <a:endParaRPr sz="1400" b="0" i="0" u="none" strike="noStrike" cap="none">
              <a:solidFill>
                <a:srgbClr val="000000"/>
              </a:solidFill>
              <a:latin typeface="Arial"/>
              <a:ea typeface="Arial"/>
              <a:cs typeface="Arial"/>
              <a:sym typeface="Arial"/>
            </a:endParaRPr>
          </a:p>
        </p:txBody>
      </p:sp>
      <p:sp>
        <p:nvSpPr>
          <p:cNvPr id="240" name="Google Shape;240;g22b0353da30_0_249"/>
          <p:cNvSpPr txBox="1"/>
          <p:nvPr/>
        </p:nvSpPr>
        <p:spPr>
          <a:xfrm>
            <a:off x="1028700" y="3798520"/>
            <a:ext cx="5311800" cy="1292400"/>
          </a:xfrm>
          <a:prstGeom prst="rect">
            <a:avLst/>
          </a:prstGeom>
          <a:noFill/>
          <a:ln>
            <a:noFill/>
          </a:ln>
        </p:spPr>
        <p:txBody>
          <a:bodyPr spcFirstLastPara="1" wrap="square" lIns="0" tIns="0" rIns="0" bIns="0" anchor="t" anchorCtr="0">
            <a:spAutoFit/>
          </a:bodyPr>
          <a:lstStyle/>
          <a:p>
            <a:pPr marL="604518" marR="0" lvl="1" indent="-302260" algn="l" rtl="0">
              <a:lnSpc>
                <a:spcPct val="100000"/>
              </a:lnSpc>
              <a:spcBef>
                <a:spcPts val="0"/>
              </a:spcBef>
              <a:spcAft>
                <a:spcPts val="0"/>
              </a:spcAft>
              <a:buClr>
                <a:srgbClr val="545454"/>
              </a:buClr>
              <a:buSzPts val="2799"/>
              <a:buFont typeface="Arial"/>
              <a:buChar char="•"/>
            </a:pPr>
            <a:r>
              <a:rPr lang="en-US" sz="2799" b="0" i="0" u="none" strike="noStrike" cap="none">
                <a:solidFill>
                  <a:srgbClr val="545454"/>
                </a:solidFill>
                <a:latin typeface="Manrope"/>
                <a:ea typeface="Manrope"/>
                <a:cs typeface="Manrope"/>
                <a:sym typeface="Manrope"/>
              </a:rPr>
              <a:t>Contact Info</a:t>
            </a:r>
            <a:endParaRPr sz="1400" b="0" i="0" u="none" strike="noStrike" cap="none">
              <a:solidFill>
                <a:srgbClr val="000000"/>
              </a:solidFill>
              <a:latin typeface="Arial"/>
              <a:ea typeface="Arial"/>
              <a:cs typeface="Arial"/>
              <a:sym typeface="Arial"/>
            </a:endParaRPr>
          </a:p>
          <a:p>
            <a:pPr marL="604518" marR="0" lvl="1" indent="-302260" algn="l" rtl="0">
              <a:lnSpc>
                <a:spcPct val="100000"/>
              </a:lnSpc>
              <a:spcBef>
                <a:spcPts val="0"/>
              </a:spcBef>
              <a:spcAft>
                <a:spcPts val="0"/>
              </a:spcAft>
              <a:buClr>
                <a:srgbClr val="545454"/>
              </a:buClr>
              <a:buSzPts val="2799"/>
              <a:buFont typeface="Arial"/>
              <a:buChar char="•"/>
            </a:pPr>
            <a:r>
              <a:rPr lang="en-US" sz="2799" b="0" i="0" u="none" strike="noStrike" cap="none">
                <a:solidFill>
                  <a:srgbClr val="545454"/>
                </a:solidFill>
                <a:latin typeface="Manrope"/>
                <a:ea typeface="Manrope"/>
                <a:cs typeface="Manrope"/>
                <a:sym typeface="Manrope"/>
              </a:rPr>
              <a:t>Role / Job Info</a:t>
            </a:r>
            <a:endParaRPr sz="1400" b="0" i="0" u="none" strike="noStrike" cap="none">
              <a:solidFill>
                <a:srgbClr val="000000"/>
              </a:solidFill>
              <a:latin typeface="Arial"/>
              <a:ea typeface="Arial"/>
              <a:cs typeface="Arial"/>
              <a:sym typeface="Arial"/>
            </a:endParaRPr>
          </a:p>
          <a:p>
            <a:pPr marL="604518" marR="0" lvl="1" indent="-302260" algn="l" rtl="0">
              <a:lnSpc>
                <a:spcPct val="100000"/>
              </a:lnSpc>
              <a:spcBef>
                <a:spcPts val="0"/>
              </a:spcBef>
              <a:spcAft>
                <a:spcPts val="0"/>
              </a:spcAft>
              <a:buClr>
                <a:srgbClr val="545454"/>
              </a:buClr>
              <a:buSzPts val="2799"/>
              <a:buFont typeface="Arial"/>
              <a:buChar char="•"/>
            </a:pPr>
            <a:r>
              <a:rPr lang="en-US" sz="2799" b="0" i="0" u="none" strike="noStrike" cap="none">
                <a:solidFill>
                  <a:srgbClr val="545454"/>
                </a:solidFill>
                <a:latin typeface="Manrope"/>
                <a:ea typeface="Manrope"/>
                <a:cs typeface="Manrope"/>
                <a:sym typeface="Manrope"/>
              </a:rPr>
              <a:t>Skills, Specialties, Goals</a:t>
            </a:r>
            <a:endParaRPr sz="1400" b="0" i="0" u="none" strike="noStrike" cap="none">
              <a:solidFill>
                <a:srgbClr val="000000"/>
              </a:solidFill>
              <a:latin typeface="Arial"/>
              <a:ea typeface="Arial"/>
              <a:cs typeface="Arial"/>
              <a:sym typeface="Arial"/>
            </a:endParaRPr>
          </a:p>
        </p:txBody>
      </p:sp>
      <p:pic>
        <p:nvPicPr>
          <p:cNvPr id="241" name="Google Shape;241;g22b0353da30_0_249"/>
          <p:cNvPicPr preferRelativeResize="0"/>
          <p:nvPr/>
        </p:nvPicPr>
        <p:blipFill rotWithShape="1">
          <a:blip r:embed="rId3">
            <a:alphaModFix/>
          </a:blip>
          <a:srcRect l="18197" t="19336" r="17839" b="15491"/>
          <a:stretch/>
        </p:blipFill>
        <p:spPr>
          <a:xfrm>
            <a:off x="6992475" y="1361313"/>
            <a:ext cx="10603274" cy="756437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pic>
        <p:nvPicPr>
          <p:cNvPr id="246" name="Google Shape;246;g22b0353da30_0_331"/>
          <p:cNvPicPr preferRelativeResize="0"/>
          <p:nvPr/>
        </p:nvPicPr>
        <p:blipFill rotWithShape="1">
          <a:blip r:embed="rId3">
            <a:alphaModFix/>
          </a:blip>
          <a:srcRect l="17299" t="20411" r="14567" b="16687"/>
          <a:stretch/>
        </p:blipFill>
        <p:spPr>
          <a:xfrm>
            <a:off x="3355188" y="1796213"/>
            <a:ext cx="11784402" cy="7617673"/>
          </a:xfrm>
          <a:prstGeom prst="rect">
            <a:avLst/>
          </a:prstGeom>
          <a:noFill/>
          <a:ln>
            <a:noFill/>
          </a:ln>
        </p:spPr>
      </p:pic>
      <p:pic>
        <p:nvPicPr>
          <p:cNvPr id="247" name="Google Shape;247;g22b0353da30_0_331"/>
          <p:cNvPicPr preferRelativeResize="0"/>
          <p:nvPr/>
        </p:nvPicPr>
        <p:blipFill rotWithShape="1">
          <a:blip r:embed="rId4">
            <a:alphaModFix/>
          </a:blip>
          <a:srcRect/>
          <a:stretch/>
        </p:blipFill>
        <p:spPr>
          <a:xfrm>
            <a:off x="12205337" y="6758775"/>
            <a:ext cx="2424037" cy="733250"/>
          </a:xfrm>
          <a:prstGeom prst="rect">
            <a:avLst/>
          </a:prstGeom>
          <a:noFill/>
          <a:ln>
            <a:noFill/>
          </a:ln>
        </p:spPr>
      </p:pic>
      <p:sp>
        <p:nvSpPr>
          <p:cNvPr id="248" name="Google Shape;248;g22b0353da30_0_331"/>
          <p:cNvSpPr txBox="1"/>
          <p:nvPr/>
        </p:nvSpPr>
        <p:spPr>
          <a:xfrm>
            <a:off x="1028700" y="865350"/>
            <a:ext cx="12879000" cy="800400"/>
          </a:xfrm>
          <a:prstGeom prst="rect">
            <a:avLst/>
          </a:prstGeom>
          <a:noFill/>
          <a:ln>
            <a:noFill/>
          </a:ln>
        </p:spPr>
        <p:txBody>
          <a:bodyPr spcFirstLastPara="1" wrap="square" lIns="0" tIns="0" rIns="0" bIns="0" anchor="t" anchorCtr="0">
            <a:spAutoFit/>
          </a:bodyPr>
          <a:lstStyle/>
          <a:p>
            <a:pPr marL="0" marR="0" lvl="0" indent="0" algn="l" rtl="0">
              <a:lnSpc>
                <a:spcPct val="101000"/>
              </a:lnSpc>
              <a:spcBef>
                <a:spcPts val="0"/>
              </a:spcBef>
              <a:spcAft>
                <a:spcPts val="0"/>
              </a:spcAft>
              <a:buClr>
                <a:srgbClr val="000000"/>
              </a:buClr>
              <a:buSzPts val="5199"/>
              <a:buFont typeface="Arial"/>
              <a:buNone/>
            </a:pPr>
            <a:r>
              <a:rPr lang="en-US" sz="5199" b="1" i="0" u="none" strike="noStrike" cap="none">
                <a:solidFill>
                  <a:srgbClr val="545454"/>
                </a:solidFill>
                <a:latin typeface="Manrope"/>
                <a:ea typeface="Manrope"/>
                <a:cs typeface="Manrope"/>
                <a:sym typeface="Manrope"/>
              </a:rPr>
              <a:t>The Dashboard</a:t>
            </a:r>
            <a:r>
              <a:rPr lang="en-US" sz="5199" b="0" i="0" u="none" strike="noStrike" cap="none">
                <a:solidFill>
                  <a:srgbClr val="545454"/>
                </a:solidFill>
                <a:latin typeface="Manrope"/>
                <a:ea typeface="Manrope"/>
                <a:cs typeface="Manrope"/>
                <a:sym typeface="Manrope"/>
              </a:rPr>
              <a:t>: </a:t>
            </a:r>
            <a:r>
              <a:rPr lang="en-US" sz="4800" b="0" i="0" u="none" strike="noStrike" cap="none">
                <a:solidFill>
                  <a:srgbClr val="545454"/>
                </a:solidFill>
                <a:latin typeface="Manrope"/>
                <a:ea typeface="Manrope"/>
                <a:cs typeface="Manrope"/>
                <a:sym typeface="Manrope"/>
              </a:rPr>
              <a:t>Your Mentoring Home</a:t>
            </a:r>
            <a:endParaRPr sz="5199" b="0" i="0" u="none" strike="noStrike" cap="none">
              <a:solidFill>
                <a:srgbClr val="545454"/>
              </a:solidFill>
              <a:latin typeface="Manrope"/>
              <a:ea typeface="Manrope"/>
              <a:cs typeface="Manrope"/>
              <a:sym typeface="Manrope"/>
            </a:endParaRPr>
          </a:p>
        </p:txBody>
      </p:sp>
      <p:pic>
        <p:nvPicPr>
          <p:cNvPr id="249" name="Google Shape;249;g22b0353da30_0_331"/>
          <p:cNvPicPr preferRelativeResize="0"/>
          <p:nvPr/>
        </p:nvPicPr>
        <p:blipFill rotWithShape="1">
          <a:blip r:embed="rId4">
            <a:alphaModFix/>
          </a:blip>
          <a:srcRect/>
          <a:stretch/>
        </p:blipFill>
        <p:spPr>
          <a:xfrm flipH="1">
            <a:off x="3045417" y="3145525"/>
            <a:ext cx="1526575" cy="461789"/>
          </a:xfrm>
          <a:prstGeom prst="rect">
            <a:avLst/>
          </a:prstGeom>
          <a:noFill/>
          <a:ln>
            <a:noFill/>
          </a:ln>
        </p:spPr>
      </p:pic>
      <p:pic>
        <p:nvPicPr>
          <p:cNvPr id="250" name="Google Shape;250;g22b0353da30_0_331"/>
          <p:cNvPicPr preferRelativeResize="0"/>
          <p:nvPr/>
        </p:nvPicPr>
        <p:blipFill rotWithShape="1">
          <a:blip r:embed="rId4">
            <a:alphaModFix/>
          </a:blip>
          <a:srcRect/>
          <a:stretch/>
        </p:blipFill>
        <p:spPr>
          <a:xfrm flipH="1">
            <a:off x="3045417" y="4530724"/>
            <a:ext cx="1526575" cy="461789"/>
          </a:xfrm>
          <a:prstGeom prst="rect">
            <a:avLst/>
          </a:prstGeom>
          <a:noFill/>
          <a:ln>
            <a:noFill/>
          </a:ln>
        </p:spPr>
      </p:pic>
      <p:sp>
        <p:nvSpPr>
          <p:cNvPr id="251" name="Google Shape;251;g22b0353da30_0_331"/>
          <p:cNvSpPr txBox="1"/>
          <p:nvPr/>
        </p:nvSpPr>
        <p:spPr>
          <a:xfrm>
            <a:off x="14791671" y="6663709"/>
            <a:ext cx="1959900" cy="923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a:solidFill>
                  <a:srgbClr val="545454"/>
                </a:solidFill>
                <a:latin typeface="Manrope"/>
                <a:ea typeface="Manrope"/>
                <a:cs typeface="Manrope"/>
                <a:sym typeface="Manrope"/>
              </a:rPr>
              <a:t>Share your achievements on Linkedin</a:t>
            </a:r>
            <a:endParaRPr sz="1400" b="1" i="0" u="none" strike="noStrike" cap="none">
              <a:solidFill>
                <a:srgbClr val="000000"/>
              </a:solidFill>
              <a:latin typeface="Arial"/>
              <a:ea typeface="Arial"/>
              <a:cs typeface="Arial"/>
              <a:sym typeface="Arial"/>
            </a:endParaRPr>
          </a:p>
        </p:txBody>
      </p:sp>
      <p:sp>
        <p:nvSpPr>
          <p:cNvPr id="252" name="Google Shape;252;g22b0353da30_0_331"/>
          <p:cNvSpPr txBox="1"/>
          <p:nvPr/>
        </p:nvSpPr>
        <p:spPr>
          <a:xfrm>
            <a:off x="1395296" y="5835375"/>
            <a:ext cx="1959900" cy="923400"/>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2000"/>
              <a:buFont typeface="Arial"/>
              <a:buNone/>
            </a:pPr>
            <a:r>
              <a:rPr lang="en-US" sz="2000" i="0" u="none" strike="noStrike" cap="none">
                <a:solidFill>
                  <a:srgbClr val="545454"/>
                </a:solidFill>
                <a:latin typeface="Manrope"/>
                <a:ea typeface="Manrope"/>
                <a:cs typeface="Manrope"/>
                <a:sym typeface="Manrope"/>
              </a:rPr>
              <a:t>Keep track of your mentoring </a:t>
            </a:r>
            <a:r>
              <a:rPr lang="en-US" sz="2000">
                <a:solidFill>
                  <a:srgbClr val="545454"/>
                </a:solidFill>
                <a:latin typeface="Manrope"/>
                <a:ea typeface="Manrope"/>
                <a:cs typeface="Manrope"/>
                <a:sym typeface="Manrope"/>
              </a:rPr>
              <a:t>milestones</a:t>
            </a:r>
            <a:endParaRPr sz="1400" i="0" u="none" strike="noStrike" cap="none">
              <a:solidFill>
                <a:srgbClr val="000000"/>
              </a:solidFill>
            </a:endParaRPr>
          </a:p>
        </p:txBody>
      </p:sp>
      <p:sp>
        <p:nvSpPr>
          <p:cNvPr id="253" name="Google Shape;253;g22b0353da30_0_331"/>
          <p:cNvSpPr txBox="1"/>
          <p:nvPr/>
        </p:nvSpPr>
        <p:spPr>
          <a:xfrm>
            <a:off x="893613" y="2990260"/>
            <a:ext cx="1959900" cy="585000"/>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1900"/>
              <a:buFont typeface="Arial"/>
              <a:buNone/>
            </a:pPr>
            <a:r>
              <a:rPr lang="en-US" sz="1900" b="1" i="0" u="none" strike="noStrike" cap="none">
                <a:solidFill>
                  <a:srgbClr val="545454"/>
                </a:solidFill>
                <a:latin typeface="Manrope"/>
                <a:ea typeface="Manrope"/>
                <a:cs typeface="Manrope"/>
                <a:sym typeface="Manrope"/>
              </a:rPr>
              <a:t>Access to the mentoring </a:t>
            </a:r>
            <a:r>
              <a:rPr lang="en-US" sz="1900" b="1">
                <a:solidFill>
                  <a:srgbClr val="545454"/>
                </a:solidFill>
                <a:latin typeface="Manrope"/>
                <a:ea typeface="Manrope"/>
                <a:cs typeface="Manrope"/>
                <a:sym typeface="Manrope"/>
              </a:rPr>
              <a:t>blog</a:t>
            </a:r>
            <a:endParaRPr sz="1300" b="1" i="0" u="none" strike="noStrike" cap="none">
              <a:solidFill>
                <a:srgbClr val="000000"/>
              </a:solidFill>
              <a:latin typeface="Arial"/>
              <a:ea typeface="Arial"/>
              <a:cs typeface="Arial"/>
              <a:sym typeface="Arial"/>
            </a:endParaRPr>
          </a:p>
        </p:txBody>
      </p:sp>
      <p:sp>
        <p:nvSpPr>
          <p:cNvPr id="254" name="Google Shape;254;g22b0353da30_0_331"/>
          <p:cNvSpPr txBox="1"/>
          <p:nvPr/>
        </p:nvSpPr>
        <p:spPr>
          <a:xfrm>
            <a:off x="870225" y="4385750"/>
            <a:ext cx="2006700" cy="877500"/>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1900"/>
              <a:buFont typeface="Arial"/>
              <a:buNone/>
            </a:pPr>
            <a:r>
              <a:rPr lang="en-US" sz="1900" b="0" i="0" u="none" strike="noStrike" cap="none">
                <a:solidFill>
                  <a:srgbClr val="545454"/>
                </a:solidFill>
                <a:latin typeface="Manrope"/>
                <a:ea typeface="Manrope"/>
                <a:cs typeface="Manrope"/>
                <a:sym typeface="Manrope"/>
              </a:rPr>
              <a:t>Chat with your program coordinator</a:t>
            </a:r>
            <a:endParaRPr sz="1300" b="0" i="0" u="none" strike="noStrike" cap="none">
              <a:solidFill>
                <a:srgbClr val="000000"/>
              </a:solidFill>
              <a:latin typeface="Arial"/>
              <a:ea typeface="Arial"/>
              <a:cs typeface="Arial"/>
              <a:sym typeface="Arial"/>
            </a:endParaRPr>
          </a:p>
        </p:txBody>
      </p:sp>
      <p:pic>
        <p:nvPicPr>
          <p:cNvPr id="255" name="Google Shape;255;g22b0353da30_0_331"/>
          <p:cNvPicPr preferRelativeResize="0"/>
          <p:nvPr/>
        </p:nvPicPr>
        <p:blipFill rotWithShape="1">
          <a:blip r:embed="rId4">
            <a:alphaModFix/>
          </a:blip>
          <a:srcRect/>
          <a:stretch/>
        </p:blipFill>
        <p:spPr>
          <a:xfrm flipH="1">
            <a:off x="3934428" y="5612250"/>
            <a:ext cx="2900746" cy="8775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pic>
        <p:nvPicPr>
          <p:cNvPr id="260" name="Google Shape;260;g22b0353da30_0_419"/>
          <p:cNvPicPr preferRelativeResize="0"/>
          <p:nvPr/>
        </p:nvPicPr>
        <p:blipFill rotWithShape="1">
          <a:blip r:embed="rId3">
            <a:alphaModFix/>
          </a:blip>
          <a:srcRect l="17301" t="22084" r="15795" b="17934"/>
          <a:stretch/>
        </p:blipFill>
        <p:spPr>
          <a:xfrm>
            <a:off x="3250687" y="1944525"/>
            <a:ext cx="11786614" cy="7616953"/>
          </a:xfrm>
          <a:prstGeom prst="rect">
            <a:avLst/>
          </a:prstGeom>
          <a:noFill/>
          <a:ln>
            <a:noFill/>
          </a:ln>
        </p:spPr>
      </p:pic>
      <p:sp>
        <p:nvSpPr>
          <p:cNvPr id="261" name="Google Shape;261;g22b0353da30_0_419"/>
          <p:cNvSpPr txBox="1"/>
          <p:nvPr/>
        </p:nvSpPr>
        <p:spPr>
          <a:xfrm>
            <a:off x="1028700" y="865350"/>
            <a:ext cx="12879000" cy="800400"/>
          </a:xfrm>
          <a:prstGeom prst="rect">
            <a:avLst/>
          </a:prstGeom>
          <a:noFill/>
          <a:ln>
            <a:noFill/>
          </a:ln>
        </p:spPr>
        <p:txBody>
          <a:bodyPr spcFirstLastPara="1" wrap="square" lIns="0" tIns="0" rIns="0" bIns="0" anchor="t" anchorCtr="0">
            <a:spAutoFit/>
          </a:bodyPr>
          <a:lstStyle/>
          <a:p>
            <a:pPr marL="0" marR="0" lvl="0" indent="0" algn="l" rtl="0">
              <a:lnSpc>
                <a:spcPct val="101000"/>
              </a:lnSpc>
              <a:spcBef>
                <a:spcPts val="0"/>
              </a:spcBef>
              <a:spcAft>
                <a:spcPts val="0"/>
              </a:spcAft>
              <a:buClr>
                <a:srgbClr val="000000"/>
              </a:buClr>
              <a:buSzPts val="5199"/>
              <a:buFont typeface="Arial"/>
              <a:buNone/>
            </a:pPr>
            <a:r>
              <a:rPr lang="en-US" sz="5199" b="1" i="0" u="none" strike="noStrike" cap="none" dirty="0">
                <a:solidFill>
                  <a:srgbClr val="545454"/>
                </a:solidFill>
                <a:latin typeface="Manrope"/>
                <a:ea typeface="Manrope"/>
                <a:cs typeface="Manrope"/>
                <a:sym typeface="Manrope"/>
              </a:rPr>
              <a:t>The Dashboard</a:t>
            </a:r>
            <a:r>
              <a:rPr lang="en-US" sz="5199" b="0" i="0" u="none" strike="noStrike" cap="none" dirty="0">
                <a:solidFill>
                  <a:srgbClr val="545454"/>
                </a:solidFill>
                <a:latin typeface="Manrope"/>
                <a:ea typeface="Manrope"/>
                <a:cs typeface="Manrope"/>
                <a:sym typeface="Manrope"/>
              </a:rPr>
              <a:t>: </a:t>
            </a:r>
            <a:r>
              <a:rPr lang="en-US" sz="4800" b="0" i="0" u="none" strike="noStrike" cap="none" dirty="0">
                <a:solidFill>
                  <a:srgbClr val="545454"/>
                </a:solidFill>
                <a:latin typeface="Manrope"/>
                <a:ea typeface="Manrope"/>
                <a:cs typeface="Manrope"/>
                <a:sym typeface="Manrope"/>
              </a:rPr>
              <a:t>Your Mentoring Home</a:t>
            </a:r>
            <a:endParaRPr sz="5199" b="0" i="0" u="none" strike="noStrike" cap="none" dirty="0">
              <a:solidFill>
                <a:srgbClr val="545454"/>
              </a:solidFill>
              <a:latin typeface="Manrope"/>
              <a:ea typeface="Manrope"/>
              <a:cs typeface="Manrope"/>
              <a:sym typeface="Manrope"/>
            </a:endParaRPr>
          </a:p>
        </p:txBody>
      </p:sp>
      <p:pic>
        <p:nvPicPr>
          <p:cNvPr id="262" name="Google Shape;262;g22b0353da30_0_419"/>
          <p:cNvPicPr preferRelativeResize="0"/>
          <p:nvPr/>
        </p:nvPicPr>
        <p:blipFill rotWithShape="1">
          <a:blip r:embed="rId4">
            <a:alphaModFix/>
          </a:blip>
          <a:srcRect/>
          <a:stretch/>
        </p:blipFill>
        <p:spPr>
          <a:xfrm>
            <a:off x="12662025" y="3637179"/>
            <a:ext cx="2449775" cy="741071"/>
          </a:xfrm>
          <a:prstGeom prst="rect">
            <a:avLst/>
          </a:prstGeom>
          <a:noFill/>
          <a:ln>
            <a:noFill/>
          </a:ln>
        </p:spPr>
      </p:pic>
      <p:pic>
        <p:nvPicPr>
          <p:cNvPr id="263" name="Google Shape;263;g22b0353da30_0_419"/>
          <p:cNvPicPr preferRelativeResize="0"/>
          <p:nvPr/>
        </p:nvPicPr>
        <p:blipFill rotWithShape="1">
          <a:blip r:embed="rId4">
            <a:alphaModFix/>
          </a:blip>
          <a:srcRect/>
          <a:stretch/>
        </p:blipFill>
        <p:spPr>
          <a:xfrm flipH="1">
            <a:off x="3754701" y="6211300"/>
            <a:ext cx="2693150" cy="643125"/>
          </a:xfrm>
          <a:prstGeom prst="rect">
            <a:avLst/>
          </a:prstGeom>
          <a:noFill/>
          <a:ln>
            <a:noFill/>
          </a:ln>
        </p:spPr>
      </p:pic>
      <p:sp>
        <p:nvSpPr>
          <p:cNvPr id="264" name="Google Shape;264;g22b0353da30_0_419"/>
          <p:cNvSpPr txBox="1"/>
          <p:nvPr/>
        </p:nvSpPr>
        <p:spPr>
          <a:xfrm>
            <a:off x="15240384" y="3546013"/>
            <a:ext cx="1959900" cy="923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545454"/>
                </a:solidFill>
                <a:latin typeface="Manrope"/>
                <a:ea typeface="Manrope"/>
                <a:cs typeface="Manrope"/>
                <a:sym typeface="Manrope"/>
              </a:rPr>
              <a:t>Establish accountability for your goals </a:t>
            </a:r>
            <a:endParaRPr sz="1400" b="0" i="0" u="none" strike="noStrike" cap="none">
              <a:solidFill>
                <a:srgbClr val="000000"/>
              </a:solidFill>
              <a:latin typeface="Arial"/>
              <a:ea typeface="Arial"/>
              <a:cs typeface="Arial"/>
              <a:sym typeface="Arial"/>
            </a:endParaRPr>
          </a:p>
        </p:txBody>
      </p:sp>
      <p:sp>
        <p:nvSpPr>
          <p:cNvPr id="265" name="Google Shape;265;g22b0353da30_0_419"/>
          <p:cNvSpPr txBox="1"/>
          <p:nvPr/>
        </p:nvSpPr>
        <p:spPr>
          <a:xfrm>
            <a:off x="1731509" y="6071163"/>
            <a:ext cx="1959900" cy="923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a:solidFill>
                  <a:srgbClr val="545454"/>
                </a:solidFill>
                <a:latin typeface="Manrope"/>
                <a:ea typeface="Manrope"/>
                <a:cs typeface="Manrope"/>
                <a:sym typeface="Manrope"/>
              </a:rPr>
              <a:t>Recommended readings to help you get started</a:t>
            </a:r>
            <a:r>
              <a:rPr lang="en-US" sz="2000" b="0" i="0" u="none" strike="noStrike" cap="none">
                <a:solidFill>
                  <a:srgbClr val="545454"/>
                </a:solidFill>
                <a:latin typeface="Manrope"/>
                <a:ea typeface="Manrope"/>
                <a:cs typeface="Manrope"/>
                <a:sym typeface="Manrope"/>
              </a:rPr>
              <a:t> </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pic>
        <p:nvPicPr>
          <p:cNvPr id="272" name="Google Shape;272;g22b0353da30_0_505"/>
          <p:cNvPicPr preferRelativeResize="0"/>
          <p:nvPr/>
        </p:nvPicPr>
        <p:blipFill rotWithShape="1">
          <a:blip r:embed="rId3">
            <a:alphaModFix/>
          </a:blip>
          <a:srcRect l="15523" t="20755" r="13979" b="18179"/>
          <a:stretch/>
        </p:blipFill>
        <p:spPr>
          <a:xfrm>
            <a:off x="3017512" y="1796575"/>
            <a:ext cx="11786614" cy="7616953"/>
          </a:xfrm>
          <a:prstGeom prst="rect">
            <a:avLst/>
          </a:prstGeom>
          <a:noFill/>
          <a:ln>
            <a:noFill/>
          </a:ln>
        </p:spPr>
      </p:pic>
      <p:sp>
        <p:nvSpPr>
          <p:cNvPr id="273" name="Google Shape;273;g22b0353da30_0_505"/>
          <p:cNvSpPr txBox="1"/>
          <p:nvPr/>
        </p:nvSpPr>
        <p:spPr>
          <a:xfrm>
            <a:off x="1028700" y="865350"/>
            <a:ext cx="12879000" cy="800400"/>
          </a:xfrm>
          <a:prstGeom prst="rect">
            <a:avLst/>
          </a:prstGeom>
          <a:noFill/>
          <a:ln>
            <a:noFill/>
          </a:ln>
        </p:spPr>
        <p:txBody>
          <a:bodyPr spcFirstLastPara="1" wrap="square" lIns="0" tIns="0" rIns="0" bIns="0" anchor="t" anchorCtr="0">
            <a:spAutoFit/>
          </a:bodyPr>
          <a:lstStyle/>
          <a:p>
            <a:pPr marL="0" marR="0" lvl="0" indent="0" algn="l" rtl="0">
              <a:lnSpc>
                <a:spcPct val="101000"/>
              </a:lnSpc>
              <a:spcBef>
                <a:spcPts val="0"/>
              </a:spcBef>
              <a:spcAft>
                <a:spcPts val="0"/>
              </a:spcAft>
              <a:buClr>
                <a:srgbClr val="000000"/>
              </a:buClr>
              <a:buSzPts val="5199"/>
              <a:buFont typeface="Arial"/>
              <a:buNone/>
            </a:pPr>
            <a:r>
              <a:rPr lang="en-US" sz="5199" b="1" i="0" u="none" strike="noStrike" cap="none">
                <a:solidFill>
                  <a:srgbClr val="545454"/>
                </a:solidFill>
                <a:latin typeface="Manrope"/>
                <a:ea typeface="Manrope"/>
                <a:cs typeface="Manrope"/>
                <a:sym typeface="Manrope"/>
              </a:rPr>
              <a:t>The Dashboard</a:t>
            </a:r>
            <a:r>
              <a:rPr lang="en-US" sz="5199" b="0" i="0" u="none" strike="noStrike" cap="none">
                <a:solidFill>
                  <a:srgbClr val="545454"/>
                </a:solidFill>
                <a:latin typeface="Manrope"/>
                <a:ea typeface="Manrope"/>
                <a:cs typeface="Manrope"/>
                <a:sym typeface="Manrope"/>
              </a:rPr>
              <a:t>: </a:t>
            </a:r>
            <a:r>
              <a:rPr lang="en-US" sz="4800" b="0" i="0" u="none" strike="noStrike" cap="none">
                <a:solidFill>
                  <a:srgbClr val="545454"/>
                </a:solidFill>
                <a:latin typeface="Manrope"/>
                <a:ea typeface="Manrope"/>
                <a:cs typeface="Manrope"/>
                <a:sym typeface="Manrope"/>
              </a:rPr>
              <a:t>Your Mentoring Home</a:t>
            </a:r>
            <a:endParaRPr sz="5199" b="0" i="0" u="none" strike="noStrike" cap="none">
              <a:solidFill>
                <a:srgbClr val="545454"/>
              </a:solidFill>
              <a:latin typeface="Manrope"/>
              <a:ea typeface="Manrope"/>
              <a:cs typeface="Manrope"/>
              <a:sym typeface="Manrope"/>
            </a:endParaRPr>
          </a:p>
        </p:txBody>
      </p:sp>
      <p:pic>
        <p:nvPicPr>
          <p:cNvPr id="274" name="Google Shape;274;g22b0353da30_0_505"/>
          <p:cNvPicPr preferRelativeResize="0"/>
          <p:nvPr/>
        </p:nvPicPr>
        <p:blipFill rotWithShape="1">
          <a:blip r:embed="rId4">
            <a:alphaModFix/>
          </a:blip>
          <a:srcRect/>
          <a:stretch/>
        </p:blipFill>
        <p:spPr>
          <a:xfrm>
            <a:off x="12376852" y="4738254"/>
            <a:ext cx="1959900" cy="592884"/>
          </a:xfrm>
          <a:prstGeom prst="rect">
            <a:avLst/>
          </a:prstGeom>
          <a:noFill/>
          <a:ln>
            <a:noFill/>
          </a:ln>
        </p:spPr>
      </p:pic>
      <p:pic>
        <p:nvPicPr>
          <p:cNvPr id="275" name="Google Shape;275;g22b0353da30_0_505"/>
          <p:cNvPicPr preferRelativeResize="0"/>
          <p:nvPr/>
        </p:nvPicPr>
        <p:blipFill rotWithShape="1">
          <a:blip r:embed="rId4">
            <a:alphaModFix/>
          </a:blip>
          <a:srcRect/>
          <a:stretch/>
        </p:blipFill>
        <p:spPr>
          <a:xfrm>
            <a:off x="13056325" y="7898600"/>
            <a:ext cx="1541550" cy="466325"/>
          </a:xfrm>
          <a:prstGeom prst="rect">
            <a:avLst/>
          </a:prstGeom>
          <a:noFill/>
          <a:ln>
            <a:noFill/>
          </a:ln>
        </p:spPr>
      </p:pic>
      <p:pic>
        <p:nvPicPr>
          <p:cNvPr id="276" name="Google Shape;276;g22b0353da30_0_505"/>
          <p:cNvPicPr preferRelativeResize="0"/>
          <p:nvPr/>
        </p:nvPicPr>
        <p:blipFill rotWithShape="1">
          <a:blip r:embed="rId4">
            <a:alphaModFix/>
          </a:blip>
          <a:srcRect/>
          <a:stretch/>
        </p:blipFill>
        <p:spPr>
          <a:xfrm flipH="1">
            <a:off x="3744319" y="4530725"/>
            <a:ext cx="2645881" cy="800400"/>
          </a:xfrm>
          <a:prstGeom prst="rect">
            <a:avLst/>
          </a:prstGeom>
          <a:noFill/>
          <a:ln>
            <a:noFill/>
          </a:ln>
        </p:spPr>
      </p:pic>
      <p:sp>
        <p:nvSpPr>
          <p:cNvPr id="277" name="Google Shape;277;g22b0353da30_0_505"/>
          <p:cNvSpPr txBox="1"/>
          <p:nvPr/>
        </p:nvSpPr>
        <p:spPr>
          <a:xfrm>
            <a:off x="14464321" y="4572988"/>
            <a:ext cx="1959900" cy="923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a:solidFill>
                  <a:srgbClr val="545454"/>
                </a:solidFill>
                <a:latin typeface="Manrope"/>
                <a:ea typeface="Manrope"/>
                <a:cs typeface="Manrope"/>
                <a:sym typeface="Manrope"/>
              </a:rPr>
              <a:t>Enhance your Mentoring experience</a:t>
            </a:r>
            <a:endParaRPr sz="1400" b="0" i="0" u="none" strike="noStrike" cap="none">
              <a:solidFill>
                <a:srgbClr val="000000"/>
              </a:solidFill>
              <a:latin typeface="Arial"/>
              <a:ea typeface="Arial"/>
              <a:cs typeface="Arial"/>
              <a:sym typeface="Arial"/>
            </a:endParaRPr>
          </a:p>
        </p:txBody>
      </p:sp>
      <p:sp>
        <p:nvSpPr>
          <p:cNvPr id="278" name="Google Shape;278;g22b0353da30_0_505"/>
          <p:cNvSpPr txBox="1"/>
          <p:nvPr/>
        </p:nvSpPr>
        <p:spPr>
          <a:xfrm>
            <a:off x="1377121" y="6153075"/>
            <a:ext cx="1959900" cy="1231500"/>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2000"/>
              <a:buFont typeface="Arial"/>
              <a:buNone/>
            </a:pPr>
            <a:r>
              <a:rPr lang="en-US" sz="2000">
                <a:solidFill>
                  <a:srgbClr val="545454"/>
                </a:solidFill>
                <a:latin typeface="Manrope"/>
                <a:ea typeface="Manrope"/>
                <a:cs typeface="Manrope"/>
                <a:sym typeface="Manrope"/>
              </a:rPr>
              <a:t>Feel motivated with other’s mentoring achievements</a:t>
            </a:r>
            <a:endParaRPr sz="1400" i="0" u="none" strike="noStrike" cap="none">
              <a:solidFill>
                <a:srgbClr val="000000"/>
              </a:solidFill>
            </a:endParaRPr>
          </a:p>
        </p:txBody>
      </p:sp>
      <p:sp>
        <p:nvSpPr>
          <p:cNvPr id="279" name="Google Shape;279;g22b0353da30_0_505"/>
          <p:cNvSpPr txBox="1"/>
          <p:nvPr/>
        </p:nvSpPr>
        <p:spPr>
          <a:xfrm>
            <a:off x="1377113" y="4558660"/>
            <a:ext cx="1959900" cy="1169700"/>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1900"/>
              <a:buFont typeface="Arial"/>
              <a:buNone/>
            </a:pPr>
            <a:r>
              <a:rPr lang="en-US" sz="1900" b="1" i="0" u="none" strike="noStrike" cap="none">
                <a:solidFill>
                  <a:srgbClr val="545454"/>
                </a:solidFill>
                <a:latin typeface="Manrope"/>
                <a:ea typeface="Manrope"/>
                <a:cs typeface="Manrope"/>
                <a:sym typeface="Manrope"/>
              </a:rPr>
              <a:t>Access </a:t>
            </a:r>
            <a:r>
              <a:rPr lang="en-US" sz="1900" b="1">
                <a:solidFill>
                  <a:srgbClr val="545454"/>
                </a:solidFill>
                <a:latin typeface="Manrope"/>
                <a:ea typeface="Manrope"/>
                <a:cs typeface="Manrope"/>
                <a:sym typeface="Manrope"/>
              </a:rPr>
              <a:t>a treasure trove of mentoring resources </a:t>
            </a:r>
            <a:endParaRPr sz="1300" b="1" i="0" u="none" strike="noStrike" cap="none">
              <a:solidFill>
                <a:srgbClr val="000000"/>
              </a:solidFill>
              <a:latin typeface="Arial"/>
              <a:ea typeface="Arial"/>
              <a:cs typeface="Arial"/>
              <a:sym typeface="Arial"/>
            </a:endParaRPr>
          </a:p>
        </p:txBody>
      </p:sp>
      <p:pic>
        <p:nvPicPr>
          <p:cNvPr id="280" name="Google Shape;280;g22b0353da30_0_505"/>
          <p:cNvPicPr preferRelativeResize="0"/>
          <p:nvPr/>
        </p:nvPicPr>
        <p:blipFill rotWithShape="1">
          <a:blip r:embed="rId4">
            <a:alphaModFix/>
          </a:blip>
          <a:srcRect/>
          <a:stretch/>
        </p:blipFill>
        <p:spPr>
          <a:xfrm flipH="1">
            <a:off x="3553106" y="6153083"/>
            <a:ext cx="2645887" cy="800400"/>
          </a:xfrm>
          <a:prstGeom prst="rect">
            <a:avLst/>
          </a:prstGeom>
          <a:noFill/>
          <a:ln>
            <a:noFill/>
          </a:ln>
        </p:spPr>
      </p:pic>
      <p:sp>
        <p:nvSpPr>
          <p:cNvPr id="281" name="Google Shape;281;g22b0353da30_0_505"/>
          <p:cNvSpPr txBox="1"/>
          <p:nvPr/>
        </p:nvSpPr>
        <p:spPr>
          <a:xfrm>
            <a:off x="14746138" y="7841515"/>
            <a:ext cx="1959900" cy="5850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en-US" sz="1900" b="1" i="0" u="none" strike="noStrike" cap="none">
                <a:solidFill>
                  <a:srgbClr val="545454"/>
                </a:solidFill>
                <a:latin typeface="Manrope"/>
                <a:ea typeface="Manrope"/>
                <a:cs typeface="Manrope"/>
                <a:sym typeface="Manrope"/>
              </a:rPr>
              <a:t>Having trouble?</a:t>
            </a:r>
            <a:endParaRPr sz="1900" b="1" i="0" u="none" strike="noStrike" cap="none">
              <a:solidFill>
                <a:srgbClr val="545454"/>
              </a:solidFill>
              <a:latin typeface="Manrope"/>
              <a:ea typeface="Manrope"/>
              <a:cs typeface="Manrope"/>
              <a:sym typeface="Manrope"/>
            </a:endParaRPr>
          </a:p>
          <a:p>
            <a:pPr marL="0" marR="0" lvl="0" indent="0" algn="l" rtl="0">
              <a:lnSpc>
                <a:spcPct val="100000"/>
              </a:lnSpc>
              <a:spcBef>
                <a:spcPts val="0"/>
              </a:spcBef>
              <a:spcAft>
                <a:spcPts val="0"/>
              </a:spcAft>
              <a:buClr>
                <a:srgbClr val="000000"/>
              </a:buClr>
              <a:buSzPts val="1900"/>
              <a:buFont typeface="Arial"/>
              <a:buNone/>
            </a:pPr>
            <a:r>
              <a:rPr lang="en-US" sz="1900" b="1" i="0" u="none" strike="noStrike" cap="none">
                <a:solidFill>
                  <a:srgbClr val="545454"/>
                </a:solidFill>
                <a:latin typeface="Manrope"/>
                <a:ea typeface="Manrope"/>
                <a:cs typeface="Manrope"/>
                <a:sym typeface="Manrope"/>
              </a:rPr>
              <a:t>Get help here</a:t>
            </a:r>
            <a:endParaRPr sz="1300" b="1" i="0" u="none" strike="noStrike" cap="none">
              <a:solidFill>
                <a:srgbClr val="000000"/>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Google Shape;296;g22b0353da30_0_677"/>
          <p:cNvSpPr txBox="1"/>
          <p:nvPr/>
        </p:nvSpPr>
        <p:spPr>
          <a:xfrm>
            <a:off x="1590753" y="904875"/>
            <a:ext cx="8262300" cy="10398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Clr>
                <a:srgbClr val="000000"/>
              </a:buClr>
              <a:buSzPts val="6755"/>
              <a:buFont typeface="Arial"/>
              <a:buNone/>
            </a:pPr>
            <a:r>
              <a:rPr lang="en-US" sz="6755" b="1" i="0" u="none" strike="noStrike" cap="none" dirty="0">
                <a:solidFill>
                  <a:srgbClr val="545454"/>
                </a:solidFill>
                <a:latin typeface="Manrope"/>
                <a:ea typeface="Manrope"/>
                <a:cs typeface="Manrope"/>
                <a:sym typeface="Manrope"/>
              </a:rPr>
              <a:t>Your Loop Screen</a:t>
            </a:r>
            <a:endParaRPr sz="1400" b="1" i="0" u="none" strike="noStrike" cap="none" dirty="0">
              <a:solidFill>
                <a:srgbClr val="000000"/>
              </a:solidFill>
              <a:latin typeface="Arial"/>
              <a:ea typeface="Arial"/>
              <a:cs typeface="Arial"/>
              <a:sym typeface="Arial"/>
            </a:endParaRPr>
          </a:p>
        </p:txBody>
      </p:sp>
      <p:sp>
        <p:nvSpPr>
          <p:cNvPr id="297" name="Google Shape;297;g22b0353da30_0_677"/>
          <p:cNvSpPr txBox="1"/>
          <p:nvPr/>
        </p:nvSpPr>
        <p:spPr>
          <a:xfrm>
            <a:off x="1590753" y="2979031"/>
            <a:ext cx="5784900" cy="4307589"/>
          </a:xfrm>
          <a:prstGeom prst="rect">
            <a:avLst/>
          </a:prstGeom>
          <a:noFill/>
          <a:ln>
            <a:noFill/>
          </a:ln>
        </p:spPr>
        <p:txBody>
          <a:bodyPr spcFirstLastPara="1" wrap="square" lIns="0" tIns="0" rIns="0" bIns="0" anchor="t" anchorCtr="0">
            <a:spAutoFit/>
          </a:bodyPr>
          <a:lstStyle/>
          <a:p>
            <a:pPr marL="457200" marR="0" lvl="0" indent="-457200" algn="l" rtl="0">
              <a:lnSpc>
                <a:spcPct val="100000"/>
              </a:lnSpc>
              <a:spcBef>
                <a:spcPts val="0"/>
              </a:spcBef>
              <a:spcAft>
                <a:spcPts val="0"/>
              </a:spcAft>
              <a:buClr>
                <a:srgbClr val="000000"/>
              </a:buClr>
              <a:buSzPts val="2799"/>
              <a:buFont typeface="Arial" panose="020B0604020202020204" pitchFamily="34" charset="0"/>
              <a:buChar char="•"/>
            </a:pPr>
            <a:r>
              <a:rPr lang="en-US" sz="2799" b="0" i="0" u="none" strike="noStrike" cap="none" dirty="0">
                <a:solidFill>
                  <a:srgbClr val="545454"/>
                </a:solidFill>
                <a:latin typeface="Manrope"/>
                <a:ea typeface="Manrope"/>
                <a:cs typeface="Manrope"/>
                <a:sym typeface="Manrope"/>
              </a:rPr>
              <a:t>Chat</a:t>
            </a:r>
            <a:endParaRPr sz="1400" b="0" i="0" u="none" strike="noStrike" cap="none" dirty="0">
              <a:solidFill>
                <a:srgbClr val="000000"/>
              </a:solidFill>
              <a:latin typeface="Arial"/>
              <a:ea typeface="Arial"/>
              <a:cs typeface="Arial"/>
              <a:sym typeface="Arial"/>
            </a:endParaRPr>
          </a:p>
          <a:p>
            <a:pPr marL="457200" marR="0" lvl="0" indent="-457200" algn="l" rtl="0">
              <a:lnSpc>
                <a:spcPct val="100000"/>
              </a:lnSpc>
              <a:spcBef>
                <a:spcPts val="0"/>
              </a:spcBef>
              <a:spcAft>
                <a:spcPts val="0"/>
              </a:spcAft>
              <a:buClr>
                <a:srgbClr val="000000"/>
              </a:buClr>
              <a:buSzPts val="2799"/>
              <a:buFont typeface="Arial" panose="020B0604020202020204" pitchFamily="34" charset="0"/>
              <a:buChar char="•"/>
            </a:pPr>
            <a:endParaRPr sz="2799" b="0" i="0" u="none" strike="noStrike" cap="none" dirty="0">
              <a:solidFill>
                <a:srgbClr val="545454"/>
              </a:solidFill>
              <a:latin typeface="Manrope"/>
              <a:ea typeface="Manrope"/>
              <a:cs typeface="Manrope"/>
              <a:sym typeface="Manrope"/>
            </a:endParaRPr>
          </a:p>
          <a:p>
            <a:pPr marL="457200" marR="0" lvl="0" indent="-457200" algn="l" rtl="0">
              <a:lnSpc>
                <a:spcPct val="100000"/>
              </a:lnSpc>
              <a:spcBef>
                <a:spcPts val="0"/>
              </a:spcBef>
              <a:spcAft>
                <a:spcPts val="0"/>
              </a:spcAft>
              <a:buClr>
                <a:srgbClr val="000000"/>
              </a:buClr>
              <a:buSzPts val="2799"/>
              <a:buFont typeface="Arial" panose="020B0604020202020204" pitchFamily="34" charset="0"/>
              <a:buChar char="•"/>
            </a:pPr>
            <a:r>
              <a:rPr lang="en-US" sz="2799" b="1" i="0" u="none" strike="noStrike" cap="none" dirty="0">
                <a:solidFill>
                  <a:srgbClr val="545454"/>
                </a:solidFill>
                <a:latin typeface="Manrope"/>
                <a:ea typeface="Manrope"/>
                <a:cs typeface="Manrope"/>
                <a:sym typeface="Manrope"/>
              </a:rPr>
              <a:t>Share resources and documents</a:t>
            </a:r>
            <a:endParaRPr sz="1400" b="1" i="0" u="none" strike="noStrike" cap="none" dirty="0">
              <a:solidFill>
                <a:srgbClr val="000000"/>
              </a:solidFill>
              <a:latin typeface="Arial"/>
              <a:ea typeface="Arial"/>
              <a:cs typeface="Arial"/>
              <a:sym typeface="Arial"/>
            </a:endParaRPr>
          </a:p>
          <a:p>
            <a:pPr marL="457200" marR="0" lvl="0" indent="-457200" algn="l" rtl="0">
              <a:lnSpc>
                <a:spcPct val="100000"/>
              </a:lnSpc>
              <a:spcBef>
                <a:spcPts val="0"/>
              </a:spcBef>
              <a:spcAft>
                <a:spcPts val="0"/>
              </a:spcAft>
              <a:buClr>
                <a:srgbClr val="000000"/>
              </a:buClr>
              <a:buSzPts val="2799"/>
              <a:buFont typeface="Arial" panose="020B0604020202020204" pitchFamily="34" charset="0"/>
              <a:buChar char="•"/>
            </a:pPr>
            <a:endParaRPr sz="2799" b="0" i="0" u="none" strike="noStrike" cap="none" dirty="0">
              <a:solidFill>
                <a:srgbClr val="545454"/>
              </a:solidFill>
              <a:latin typeface="Manrope"/>
              <a:ea typeface="Manrope"/>
              <a:cs typeface="Manrope"/>
              <a:sym typeface="Manrope"/>
            </a:endParaRPr>
          </a:p>
          <a:p>
            <a:pPr marL="457200" marR="0" lvl="0" indent="-457200" algn="l" rtl="0">
              <a:lnSpc>
                <a:spcPct val="100000"/>
              </a:lnSpc>
              <a:spcBef>
                <a:spcPts val="0"/>
              </a:spcBef>
              <a:spcAft>
                <a:spcPts val="0"/>
              </a:spcAft>
              <a:buClr>
                <a:srgbClr val="000000"/>
              </a:buClr>
              <a:buSzPts val="2799"/>
              <a:buFont typeface="Arial" panose="020B0604020202020204" pitchFamily="34" charset="0"/>
              <a:buChar char="•"/>
            </a:pPr>
            <a:r>
              <a:rPr lang="en-US" sz="2799" b="0" i="0" u="none" strike="noStrike" cap="none" dirty="0">
                <a:solidFill>
                  <a:srgbClr val="545454"/>
                </a:solidFill>
                <a:latin typeface="Manrope"/>
                <a:ea typeface="Manrope"/>
                <a:cs typeface="Manrope"/>
                <a:sym typeface="Manrope"/>
              </a:rPr>
              <a:t>Schedule meetings</a:t>
            </a:r>
            <a:endParaRPr sz="1400" b="0" i="0" u="none" strike="noStrike" cap="none" dirty="0">
              <a:solidFill>
                <a:srgbClr val="000000"/>
              </a:solidFill>
              <a:latin typeface="Arial"/>
              <a:ea typeface="Arial"/>
              <a:cs typeface="Arial"/>
              <a:sym typeface="Arial"/>
            </a:endParaRPr>
          </a:p>
          <a:p>
            <a:pPr marL="457200" marR="0" lvl="0" indent="-457200" algn="l" rtl="0">
              <a:lnSpc>
                <a:spcPct val="100000"/>
              </a:lnSpc>
              <a:spcBef>
                <a:spcPts val="0"/>
              </a:spcBef>
              <a:spcAft>
                <a:spcPts val="0"/>
              </a:spcAft>
              <a:buClr>
                <a:srgbClr val="000000"/>
              </a:buClr>
              <a:buSzPts val="2799"/>
              <a:buFont typeface="Arial" panose="020B0604020202020204" pitchFamily="34" charset="0"/>
              <a:buChar char="•"/>
            </a:pPr>
            <a:endParaRPr sz="2799" b="0" i="0" u="none" strike="noStrike" cap="none" dirty="0">
              <a:solidFill>
                <a:srgbClr val="545454"/>
              </a:solidFill>
              <a:latin typeface="Manrope"/>
              <a:ea typeface="Manrope"/>
              <a:cs typeface="Manrope"/>
              <a:sym typeface="Manrope"/>
            </a:endParaRPr>
          </a:p>
          <a:p>
            <a:pPr marL="457200" marR="0" lvl="0" indent="-457200" algn="l" rtl="0">
              <a:lnSpc>
                <a:spcPct val="100000"/>
              </a:lnSpc>
              <a:spcBef>
                <a:spcPts val="0"/>
              </a:spcBef>
              <a:spcAft>
                <a:spcPts val="0"/>
              </a:spcAft>
              <a:buClr>
                <a:srgbClr val="000000"/>
              </a:buClr>
              <a:buSzPts val="2799"/>
              <a:buFont typeface="Arial" panose="020B0604020202020204" pitchFamily="34" charset="0"/>
              <a:buChar char="•"/>
            </a:pPr>
            <a:r>
              <a:rPr lang="en-US" sz="2799" b="1" i="0" u="none" strike="noStrike" cap="none" dirty="0">
                <a:solidFill>
                  <a:srgbClr val="545454"/>
                </a:solidFill>
                <a:latin typeface="Manrope"/>
                <a:ea typeface="Manrope"/>
                <a:cs typeface="Manrope"/>
                <a:sym typeface="Manrope"/>
              </a:rPr>
              <a:t>Take and keep notes</a:t>
            </a:r>
            <a:endParaRPr sz="1400" b="1" i="0" u="none" strike="noStrike" cap="none" dirty="0">
              <a:solidFill>
                <a:srgbClr val="000000"/>
              </a:solidFill>
              <a:latin typeface="Arial"/>
              <a:ea typeface="Arial"/>
              <a:cs typeface="Arial"/>
              <a:sym typeface="Arial"/>
            </a:endParaRPr>
          </a:p>
          <a:p>
            <a:pPr marL="457200" marR="0" lvl="0" indent="-457200" algn="l" rtl="0">
              <a:lnSpc>
                <a:spcPct val="100000"/>
              </a:lnSpc>
              <a:spcBef>
                <a:spcPts val="0"/>
              </a:spcBef>
              <a:spcAft>
                <a:spcPts val="0"/>
              </a:spcAft>
              <a:buClr>
                <a:srgbClr val="000000"/>
              </a:buClr>
              <a:buSzPts val="2799"/>
              <a:buFont typeface="Arial" panose="020B0604020202020204" pitchFamily="34" charset="0"/>
              <a:buChar char="•"/>
            </a:pPr>
            <a:endParaRPr sz="2799" b="0" i="0" u="none" strike="noStrike" cap="none" dirty="0">
              <a:solidFill>
                <a:srgbClr val="545454"/>
              </a:solidFill>
              <a:latin typeface="Manrope"/>
              <a:ea typeface="Manrope"/>
              <a:cs typeface="Manrope"/>
              <a:sym typeface="Manrope"/>
            </a:endParaRPr>
          </a:p>
          <a:p>
            <a:pPr marL="457200" marR="0" lvl="0" indent="-457200" algn="l" rtl="0">
              <a:lnSpc>
                <a:spcPct val="100000"/>
              </a:lnSpc>
              <a:spcBef>
                <a:spcPts val="0"/>
              </a:spcBef>
              <a:spcAft>
                <a:spcPts val="0"/>
              </a:spcAft>
              <a:buClr>
                <a:srgbClr val="000000"/>
              </a:buClr>
              <a:buSzPts val="2799"/>
              <a:buFont typeface="Arial" panose="020B0604020202020204" pitchFamily="34" charset="0"/>
              <a:buChar char="•"/>
            </a:pPr>
            <a:r>
              <a:rPr lang="en-US" sz="2799" b="0" i="0" u="none" strike="noStrike" cap="none" dirty="0">
                <a:solidFill>
                  <a:srgbClr val="545454"/>
                </a:solidFill>
                <a:latin typeface="Manrope"/>
                <a:ea typeface="Manrope"/>
                <a:cs typeface="Manrope"/>
                <a:sym typeface="Manrope"/>
              </a:rPr>
              <a:t>Share goals and tasks</a:t>
            </a:r>
            <a:endParaRPr sz="1400" b="0" i="0" u="none" strike="noStrike" cap="none" dirty="0">
              <a:solidFill>
                <a:srgbClr val="000000"/>
              </a:solidFill>
              <a:latin typeface="Arial"/>
              <a:ea typeface="Arial"/>
              <a:cs typeface="Arial"/>
              <a:sym typeface="Arial"/>
            </a:endParaRPr>
          </a:p>
        </p:txBody>
      </p:sp>
      <p:sp>
        <p:nvSpPr>
          <p:cNvPr id="298" name="Google Shape;298;g22b0353da30_0_677"/>
          <p:cNvSpPr txBox="1"/>
          <p:nvPr/>
        </p:nvSpPr>
        <p:spPr>
          <a:xfrm>
            <a:off x="1590753" y="2236403"/>
            <a:ext cx="7349100" cy="4509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2929"/>
              <a:buFont typeface="Arial"/>
              <a:buNone/>
            </a:pPr>
            <a:r>
              <a:rPr lang="en-US" sz="2929" b="1" i="0" u="none" strike="noStrike" cap="none" dirty="0">
                <a:solidFill>
                  <a:srgbClr val="545454"/>
                </a:solidFill>
                <a:latin typeface="Manrope"/>
                <a:ea typeface="Manrope"/>
                <a:cs typeface="Manrope"/>
                <a:sym typeface="Manrope"/>
              </a:rPr>
              <a:t>More than a message board</a:t>
            </a:r>
            <a:endParaRPr sz="1400" b="1" i="0" u="none" strike="noStrike" cap="none" dirty="0">
              <a:solidFill>
                <a:srgbClr val="000000"/>
              </a:solidFill>
              <a:latin typeface="Arial"/>
              <a:ea typeface="Arial"/>
              <a:cs typeface="Arial"/>
              <a:sym typeface="Arial"/>
            </a:endParaRPr>
          </a:p>
        </p:txBody>
      </p:sp>
      <p:pic>
        <p:nvPicPr>
          <p:cNvPr id="299" name="Google Shape;299;g22b0353da30_0_677"/>
          <p:cNvPicPr preferRelativeResize="0"/>
          <p:nvPr/>
        </p:nvPicPr>
        <p:blipFill rotWithShape="1">
          <a:blip r:embed="rId3">
            <a:alphaModFix/>
          </a:blip>
          <a:srcRect l="33055" t="9031" r="31151" b="10186"/>
          <a:stretch/>
        </p:blipFill>
        <p:spPr>
          <a:xfrm>
            <a:off x="10614300" y="545775"/>
            <a:ext cx="5572024" cy="880487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p11"/>
          <p:cNvSpPr txBox="1"/>
          <p:nvPr/>
        </p:nvSpPr>
        <p:spPr>
          <a:xfrm>
            <a:off x="1028700" y="1143000"/>
            <a:ext cx="6046500" cy="1039800"/>
          </a:xfrm>
          <a:prstGeom prst="rect">
            <a:avLst/>
          </a:prstGeom>
          <a:noFill/>
          <a:ln>
            <a:noFill/>
          </a:ln>
        </p:spPr>
        <p:txBody>
          <a:bodyPr spcFirstLastPara="1" wrap="square" lIns="0" tIns="0" rIns="0" bIns="0" anchor="t" anchorCtr="0">
            <a:spAutoFit/>
          </a:bodyPr>
          <a:lstStyle/>
          <a:p>
            <a:pPr marL="0" marR="0" lvl="0" indent="0" algn="l" rtl="0">
              <a:lnSpc>
                <a:spcPct val="103005"/>
              </a:lnSpc>
              <a:spcBef>
                <a:spcPts val="0"/>
              </a:spcBef>
              <a:spcAft>
                <a:spcPts val="0"/>
              </a:spcAft>
              <a:buNone/>
            </a:pPr>
            <a:r>
              <a:rPr lang="en-US" sz="6755" b="1" i="0" u="none" strike="noStrike" cap="none">
                <a:solidFill>
                  <a:srgbClr val="545454"/>
                </a:solidFill>
                <a:latin typeface="Manrope"/>
                <a:ea typeface="Manrope"/>
                <a:cs typeface="Manrope"/>
                <a:sym typeface="Manrope"/>
              </a:rPr>
              <a:t>The HelpHub</a:t>
            </a:r>
            <a:endParaRPr b="1"/>
          </a:p>
        </p:txBody>
      </p:sp>
      <p:sp>
        <p:nvSpPr>
          <p:cNvPr id="305" name="Google Shape;305;p11"/>
          <p:cNvSpPr/>
          <p:nvPr/>
        </p:nvSpPr>
        <p:spPr>
          <a:xfrm>
            <a:off x="8016628" y="-444336"/>
            <a:ext cx="11175717" cy="11175670"/>
          </a:xfrm>
          <a:custGeom>
            <a:avLst/>
            <a:gdLst/>
            <a:ahLst/>
            <a:cxnLst/>
            <a:rect l="l" t="t" r="r" b="b"/>
            <a:pathLst>
              <a:path w="6350000" h="6349974" extrusionOk="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rotWithShape="1">
            <a:blip r:embed="rId3">
              <a:alphaModFix/>
            </a:blip>
            <a:stretch>
              <a:fillRect l="-21048" r="-38943"/>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11"/>
          <p:cNvSpPr txBox="1"/>
          <p:nvPr/>
        </p:nvSpPr>
        <p:spPr>
          <a:xfrm>
            <a:off x="1259818" y="3264327"/>
            <a:ext cx="5815500" cy="51699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2799" b="1" i="0" u="none" strike="noStrike" cap="none">
                <a:solidFill>
                  <a:srgbClr val="545454"/>
                </a:solidFill>
                <a:latin typeface="Manrope"/>
                <a:ea typeface="Manrope"/>
                <a:cs typeface="Manrope"/>
                <a:sym typeface="Manrope"/>
              </a:rPr>
              <a:t>How to Use Mentorloop</a:t>
            </a:r>
            <a:endParaRPr b="1"/>
          </a:p>
          <a:p>
            <a:pPr marL="0" marR="0" lvl="0" indent="0" algn="l" rtl="0">
              <a:lnSpc>
                <a:spcPct val="100000"/>
              </a:lnSpc>
              <a:spcBef>
                <a:spcPts val="0"/>
              </a:spcBef>
              <a:spcAft>
                <a:spcPts val="0"/>
              </a:spcAft>
              <a:buNone/>
            </a:pPr>
            <a:endParaRPr sz="2799" b="0" i="0" u="none" strike="noStrike" cap="none">
              <a:solidFill>
                <a:srgbClr val="545454"/>
              </a:solidFill>
              <a:latin typeface="Manrope"/>
              <a:ea typeface="Manrope"/>
              <a:cs typeface="Manrope"/>
              <a:sym typeface="Manrope"/>
            </a:endParaRPr>
          </a:p>
          <a:p>
            <a:pPr marL="0" marR="0" lvl="0" indent="0" algn="l" rtl="0">
              <a:lnSpc>
                <a:spcPct val="100000"/>
              </a:lnSpc>
              <a:spcBef>
                <a:spcPts val="0"/>
              </a:spcBef>
              <a:spcAft>
                <a:spcPts val="0"/>
              </a:spcAft>
              <a:buNone/>
            </a:pPr>
            <a:r>
              <a:rPr lang="en-US" sz="2799" b="0" i="0" u="none" strike="noStrike" cap="none">
                <a:solidFill>
                  <a:srgbClr val="545454"/>
                </a:solidFill>
                <a:latin typeface="Manrope"/>
                <a:ea typeface="Manrope"/>
                <a:cs typeface="Manrope"/>
                <a:sym typeface="Manrope"/>
              </a:rPr>
              <a:t>Getting Started</a:t>
            </a:r>
            <a:endParaRPr/>
          </a:p>
          <a:p>
            <a:pPr marL="0" marR="0" lvl="0" indent="0" algn="l" rtl="0">
              <a:lnSpc>
                <a:spcPct val="100000"/>
              </a:lnSpc>
              <a:spcBef>
                <a:spcPts val="0"/>
              </a:spcBef>
              <a:spcAft>
                <a:spcPts val="0"/>
              </a:spcAft>
              <a:buNone/>
            </a:pPr>
            <a:endParaRPr sz="2799" b="0" i="0" u="none" strike="noStrike" cap="none">
              <a:solidFill>
                <a:srgbClr val="545454"/>
              </a:solidFill>
              <a:latin typeface="Manrope"/>
              <a:ea typeface="Manrope"/>
              <a:cs typeface="Manrope"/>
              <a:sym typeface="Manrope"/>
            </a:endParaRPr>
          </a:p>
          <a:p>
            <a:pPr marL="0" marR="0" lvl="0" indent="0" algn="l" rtl="0">
              <a:lnSpc>
                <a:spcPct val="100000"/>
              </a:lnSpc>
              <a:spcBef>
                <a:spcPts val="0"/>
              </a:spcBef>
              <a:spcAft>
                <a:spcPts val="0"/>
              </a:spcAft>
              <a:buNone/>
            </a:pPr>
            <a:r>
              <a:rPr lang="en-US" sz="2799" b="1" i="0" u="none" strike="noStrike" cap="none">
                <a:solidFill>
                  <a:srgbClr val="545454"/>
                </a:solidFill>
                <a:latin typeface="Manrope"/>
                <a:ea typeface="Manrope"/>
                <a:cs typeface="Manrope"/>
                <a:sym typeface="Manrope"/>
              </a:rPr>
              <a:t>Matching Guidance</a:t>
            </a:r>
            <a:endParaRPr b="1"/>
          </a:p>
          <a:p>
            <a:pPr marL="0" marR="0" lvl="0" indent="0" algn="l" rtl="0">
              <a:lnSpc>
                <a:spcPct val="100000"/>
              </a:lnSpc>
              <a:spcBef>
                <a:spcPts val="0"/>
              </a:spcBef>
              <a:spcAft>
                <a:spcPts val="0"/>
              </a:spcAft>
              <a:buNone/>
            </a:pPr>
            <a:endParaRPr sz="2799" b="0" i="0" u="none" strike="noStrike" cap="none">
              <a:solidFill>
                <a:srgbClr val="545454"/>
              </a:solidFill>
              <a:latin typeface="Manrope"/>
              <a:ea typeface="Manrope"/>
              <a:cs typeface="Manrope"/>
              <a:sym typeface="Manrope"/>
            </a:endParaRPr>
          </a:p>
          <a:p>
            <a:pPr marL="0" marR="0" lvl="0" indent="0" algn="l" rtl="0">
              <a:lnSpc>
                <a:spcPct val="100000"/>
              </a:lnSpc>
              <a:spcBef>
                <a:spcPts val="0"/>
              </a:spcBef>
              <a:spcAft>
                <a:spcPts val="0"/>
              </a:spcAft>
              <a:buNone/>
            </a:pPr>
            <a:r>
              <a:rPr lang="en-US" sz="2799" b="0" i="0" u="none" strike="noStrike" cap="none">
                <a:solidFill>
                  <a:srgbClr val="545454"/>
                </a:solidFill>
                <a:latin typeface="Manrope"/>
                <a:ea typeface="Manrope"/>
                <a:cs typeface="Manrope"/>
                <a:sym typeface="Manrope"/>
              </a:rPr>
              <a:t>First Meeting Tips</a:t>
            </a:r>
            <a:endParaRPr/>
          </a:p>
          <a:p>
            <a:pPr marL="0" marR="0" lvl="0" indent="0" algn="l" rtl="0">
              <a:lnSpc>
                <a:spcPct val="100000"/>
              </a:lnSpc>
              <a:spcBef>
                <a:spcPts val="0"/>
              </a:spcBef>
              <a:spcAft>
                <a:spcPts val="0"/>
              </a:spcAft>
              <a:buNone/>
            </a:pPr>
            <a:endParaRPr sz="2799" b="0" i="0" u="none" strike="noStrike" cap="none">
              <a:solidFill>
                <a:srgbClr val="545454"/>
              </a:solidFill>
              <a:latin typeface="Manrope"/>
              <a:ea typeface="Manrope"/>
              <a:cs typeface="Manrope"/>
              <a:sym typeface="Manrope"/>
            </a:endParaRPr>
          </a:p>
          <a:p>
            <a:pPr marL="0" marR="0" lvl="0" indent="0" algn="l" rtl="0">
              <a:lnSpc>
                <a:spcPct val="100000"/>
              </a:lnSpc>
              <a:spcBef>
                <a:spcPts val="0"/>
              </a:spcBef>
              <a:spcAft>
                <a:spcPts val="0"/>
              </a:spcAft>
              <a:buNone/>
            </a:pPr>
            <a:r>
              <a:rPr lang="en-US" sz="2799" b="1" i="0" u="none" strike="noStrike" cap="none">
                <a:solidFill>
                  <a:srgbClr val="545454"/>
                </a:solidFill>
                <a:latin typeface="Manrope"/>
                <a:ea typeface="Manrope"/>
                <a:cs typeface="Manrope"/>
                <a:sym typeface="Manrope"/>
              </a:rPr>
              <a:t>Growing Your Mentoring Relationship</a:t>
            </a:r>
            <a:endParaRPr b="1"/>
          </a:p>
          <a:p>
            <a:pPr marL="0" marR="0" lvl="0" indent="0" algn="l" rtl="0">
              <a:lnSpc>
                <a:spcPct val="100000"/>
              </a:lnSpc>
              <a:spcBef>
                <a:spcPts val="0"/>
              </a:spcBef>
              <a:spcAft>
                <a:spcPts val="0"/>
              </a:spcAft>
              <a:buNone/>
            </a:pPr>
            <a:endParaRPr sz="2799" b="0" i="0" u="none" strike="noStrike" cap="none">
              <a:solidFill>
                <a:srgbClr val="545454"/>
              </a:solidFill>
              <a:latin typeface="Manrope"/>
              <a:ea typeface="Manrope"/>
              <a:cs typeface="Manrope"/>
              <a:sym typeface="Manrope"/>
            </a:endParaRPr>
          </a:p>
          <a:p>
            <a:pPr marL="0" marR="0" lvl="0" indent="0" algn="l" rtl="0">
              <a:lnSpc>
                <a:spcPct val="100000"/>
              </a:lnSpc>
              <a:spcBef>
                <a:spcPts val="0"/>
              </a:spcBef>
              <a:spcAft>
                <a:spcPts val="0"/>
              </a:spcAft>
              <a:buNone/>
            </a:pPr>
            <a:r>
              <a:rPr lang="en-US" sz="2799" b="0" i="0" u="none" strike="noStrike" cap="none">
                <a:solidFill>
                  <a:srgbClr val="545454"/>
                </a:solidFill>
                <a:latin typeface="Manrope"/>
                <a:ea typeface="Manrope"/>
                <a:cs typeface="Manrope"/>
                <a:sym typeface="Manrope"/>
              </a:rPr>
              <a:t>and more!</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8283427"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Puzzle pieces">
            <a:extLst>
              <a:ext uri="{FF2B5EF4-FFF2-40B4-BE49-F238E27FC236}">
                <a16:creationId xmlns:a16="http://schemas.microsoft.com/office/drawing/2014/main" id="{5826E856-6EFB-CDF4-211C-CA92C4A05A53}"/>
              </a:ext>
            </a:extLst>
          </p:cNvPr>
          <p:cNvPicPr>
            <a:picLocks noChangeAspect="1"/>
          </p:cNvPicPr>
          <p:nvPr/>
        </p:nvPicPr>
        <p:blipFill rotWithShape="1">
          <a:blip r:embed="rId3"/>
          <a:srcRect l="6236"/>
          <a:stretch/>
        </p:blipFill>
        <p:spPr>
          <a:xfrm>
            <a:off x="1" y="10"/>
            <a:ext cx="14504463" cy="10286990"/>
          </a:xfrm>
          <a:prstGeom prst="rect">
            <a:avLst/>
          </a:prstGeom>
        </p:spPr>
      </p:pic>
      <p:sp>
        <p:nvSpPr>
          <p:cNvPr id="11"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87528" y="0"/>
            <a:ext cx="10600467" cy="10287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1D23238-2C6F-7D38-9928-E08E4CFEE0EB}"/>
              </a:ext>
            </a:extLst>
          </p:cNvPr>
          <p:cNvSpPr>
            <a:spLocks noGrp="1"/>
          </p:cNvSpPr>
          <p:nvPr>
            <p:ph type="title"/>
          </p:nvPr>
        </p:nvSpPr>
        <p:spPr>
          <a:xfrm>
            <a:off x="11297415" y="547687"/>
            <a:ext cx="5733283" cy="2849868"/>
          </a:xfrm>
        </p:spPr>
        <p:txBody>
          <a:bodyPr>
            <a:normAutofit/>
          </a:bodyPr>
          <a:lstStyle/>
          <a:p>
            <a:pPr>
              <a:lnSpc>
                <a:spcPct val="90000"/>
              </a:lnSpc>
            </a:pPr>
            <a:r>
              <a:rPr lang="en-US" sz="4200" b="1" i="0" dirty="0">
                <a:effectLst/>
                <a:latin typeface="Söhne"/>
              </a:rPr>
              <a:t>NABCRMP's </a:t>
            </a:r>
            <a:r>
              <a:rPr lang="en-US" sz="4200" b="1" i="0" dirty="0" err="1">
                <a:effectLst/>
                <a:latin typeface="Söhne"/>
              </a:rPr>
              <a:t>CoachLoop</a:t>
            </a:r>
            <a:r>
              <a:rPr lang="en-US" sz="4200" b="1" i="0" dirty="0">
                <a:effectLst/>
                <a:latin typeface="Söhne"/>
              </a:rPr>
              <a:t> Program: Advancing DEI in Compliance &amp; Risk Management</a:t>
            </a:r>
            <a:endParaRPr lang="en-US" sz="4200" b="1" dirty="0"/>
          </a:p>
        </p:txBody>
      </p:sp>
      <p:sp>
        <p:nvSpPr>
          <p:cNvPr id="3" name="Text Placeholder 2">
            <a:extLst>
              <a:ext uri="{FF2B5EF4-FFF2-40B4-BE49-F238E27FC236}">
                <a16:creationId xmlns:a16="http://schemas.microsoft.com/office/drawing/2014/main" id="{2DD586F2-8A9C-8D0E-D0BE-B9AB683A502D}"/>
              </a:ext>
            </a:extLst>
          </p:cNvPr>
          <p:cNvSpPr>
            <a:spLocks noGrp="1"/>
          </p:cNvSpPr>
          <p:nvPr>
            <p:ph type="body" idx="1"/>
          </p:nvPr>
        </p:nvSpPr>
        <p:spPr>
          <a:xfrm>
            <a:off x="11297415" y="3651301"/>
            <a:ext cx="5733283" cy="5614143"/>
          </a:xfrm>
        </p:spPr>
        <p:txBody>
          <a:bodyPr>
            <a:normAutofit/>
          </a:bodyPr>
          <a:lstStyle/>
          <a:p>
            <a:pPr marL="114300" indent="0">
              <a:lnSpc>
                <a:spcPct val="90000"/>
              </a:lnSpc>
              <a:buNone/>
            </a:pPr>
            <a:r>
              <a:rPr lang="en-US" sz="1700" b="1" i="0" dirty="0">
                <a:effectLst/>
                <a:latin typeface="Söhne"/>
              </a:rPr>
              <a:t>1. Diversify Talent Pools:</a:t>
            </a:r>
            <a:endParaRPr lang="en-US" sz="1700" b="0" i="0" dirty="0">
              <a:effectLst/>
              <a:latin typeface="Söhne"/>
            </a:endParaRPr>
          </a:p>
          <a:p>
            <a:pPr>
              <a:lnSpc>
                <a:spcPct val="90000"/>
              </a:lnSpc>
              <a:buFont typeface="Arial" panose="020B0604020202020204" pitchFamily="34" charset="0"/>
              <a:buChar char="•"/>
            </a:pPr>
            <a:r>
              <a:rPr lang="en-US" sz="1700" b="0" i="1" dirty="0">
                <a:effectLst/>
                <a:latin typeface="Söhne"/>
              </a:rPr>
              <a:t>Objective:</a:t>
            </a:r>
            <a:r>
              <a:rPr lang="en-US" sz="1700" b="0" i="0" dirty="0">
                <a:effectLst/>
                <a:latin typeface="Söhne"/>
              </a:rPr>
              <a:t> Enrich the compliance and risk management fields with a wider range of perspectives.</a:t>
            </a:r>
          </a:p>
          <a:p>
            <a:pPr>
              <a:lnSpc>
                <a:spcPct val="90000"/>
              </a:lnSpc>
              <a:buFont typeface="Arial" panose="020B0604020202020204" pitchFamily="34" charset="0"/>
              <a:buChar char="•"/>
            </a:pPr>
            <a:r>
              <a:rPr lang="en-US" sz="1700" b="0" i="1" dirty="0">
                <a:effectLst/>
                <a:latin typeface="Söhne"/>
              </a:rPr>
              <a:t>Strategy:</a:t>
            </a:r>
            <a:r>
              <a:rPr lang="en-US" sz="1700" b="0" i="0" dirty="0">
                <a:effectLst/>
                <a:latin typeface="Söhne"/>
              </a:rPr>
              <a:t> Actively seek, mentor, and elevate professionals from diverse backgrounds.</a:t>
            </a:r>
          </a:p>
          <a:p>
            <a:pPr marL="114300" indent="0">
              <a:lnSpc>
                <a:spcPct val="90000"/>
              </a:lnSpc>
              <a:buNone/>
            </a:pPr>
            <a:endParaRPr lang="en-US" sz="1700" b="1" i="0" dirty="0">
              <a:effectLst/>
              <a:latin typeface="Söhne"/>
            </a:endParaRPr>
          </a:p>
          <a:p>
            <a:pPr marL="114300" indent="0">
              <a:lnSpc>
                <a:spcPct val="90000"/>
              </a:lnSpc>
              <a:buNone/>
            </a:pPr>
            <a:r>
              <a:rPr lang="en-US" sz="1700" b="1" i="0" dirty="0">
                <a:effectLst/>
                <a:latin typeface="Söhne"/>
              </a:rPr>
              <a:t>2. Inclusive Leadership:</a:t>
            </a:r>
            <a:endParaRPr lang="en-US" sz="1700" b="0" i="0" dirty="0">
              <a:effectLst/>
              <a:latin typeface="Söhne"/>
            </a:endParaRPr>
          </a:p>
          <a:p>
            <a:pPr>
              <a:lnSpc>
                <a:spcPct val="90000"/>
              </a:lnSpc>
              <a:buFont typeface="Arial" panose="020B0604020202020204" pitchFamily="34" charset="0"/>
              <a:buChar char="•"/>
            </a:pPr>
            <a:r>
              <a:rPr lang="en-US" sz="1700" b="0" i="1" dirty="0">
                <a:effectLst/>
                <a:latin typeface="Söhne"/>
              </a:rPr>
              <a:t>Objective:</a:t>
            </a:r>
            <a:r>
              <a:rPr lang="en-US" sz="1700" b="0" i="0" dirty="0">
                <a:effectLst/>
                <a:latin typeface="Söhne"/>
              </a:rPr>
              <a:t> Create leaders who value and understand the importance of diversity at every organizational level.</a:t>
            </a:r>
          </a:p>
          <a:p>
            <a:pPr>
              <a:lnSpc>
                <a:spcPct val="90000"/>
              </a:lnSpc>
              <a:buFont typeface="Arial" panose="020B0604020202020204" pitchFamily="34" charset="0"/>
              <a:buChar char="•"/>
            </a:pPr>
            <a:r>
              <a:rPr lang="en-US" sz="1700" b="0" i="1" dirty="0">
                <a:effectLst/>
                <a:latin typeface="Söhne"/>
              </a:rPr>
              <a:t>Strategy:</a:t>
            </a:r>
            <a:r>
              <a:rPr lang="en-US" sz="1700" b="0" i="0" dirty="0">
                <a:effectLst/>
                <a:latin typeface="Söhne"/>
              </a:rPr>
              <a:t> Offer tailored mentorship programs focusing on inclusive leadership and decision-making.</a:t>
            </a:r>
          </a:p>
          <a:p>
            <a:pPr marL="114300" indent="0">
              <a:lnSpc>
                <a:spcPct val="90000"/>
              </a:lnSpc>
              <a:buNone/>
            </a:pPr>
            <a:endParaRPr lang="en-US" sz="1700" b="1" i="0" dirty="0">
              <a:effectLst/>
              <a:latin typeface="Söhne"/>
            </a:endParaRPr>
          </a:p>
          <a:p>
            <a:pPr marL="114300" indent="0">
              <a:lnSpc>
                <a:spcPct val="90000"/>
              </a:lnSpc>
              <a:buNone/>
            </a:pPr>
            <a:r>
              <a:rPr lang="en-US" sz="1700" b="1" i="0" dirty="0">
                <a:effectLst/>
                <a:latin typeface="Söhne"/>
              </a:rPr>
              <a:t>3. Equitable Opportunity:</a:t>
            </a:r>
            <a:endParaRPr lang="en-US" sz="1700" b="0" i="0" dirty="0">
              <a:effectLst/>
              <a:latin typeface="Söhne"/>
            </a:endParaRPr>
          </a:p>
          <a:p>
            <a:pPr>
              <a:lnSpc>
                <a:spcPct val="90000"/>
              </a:lnSpc>
              <a:buFont typeface="Arial" panose="020B0604020202020204" pitchFamily="34" charset="0"/>
              <a:buChar char="•"/>
            </a:pPr>
            <a:r>
              <a:rPr lang="en-US" sz="1700" b="0" i="1" dirty="0">
                <a:effectLst/>
                <a:latin typeface="Söhne"/>
              </a:rPr>
              <a:t>Objective:</a:t>
            </a:r>
            <a:r>
              <a:rPr lang="en-US" sz="1700" b="0" i="0" dirty="0">
                <a:effectLst/>
                <a:latin typeface="Söhne"/>
              </a:rPr>
              <a:t> Ensure every member, irrespective of their background, has access to growth and advancement opportunities.</a:t>
            </a:r>
          </a:p>
          <a:p>
            <a:pPr>
              <a:lnSpc>
                <a:spcPct val="90000"/>
              </a:lnSpc>
              <a:buFont typeface="Arial" panose="020B0604020202020204" pitchFamily="34" charset="0"/>
              <a:buChar char="•"/>
            </a:pPr>
            <a:r>
              <a:rPr lang="en-US" sz="1700" b="0" i="1" dirty="0">
                <a:effectLst/>
                <a:latin typeface="Söhne"/>
              </a:rPr>
              <a:t>Strategy:</a:t>
            </a:r>
            <a:r>
              <a:rPr lang="en-US" sz="1700" b="0" i="0" dirty="0">
                <a:effectLst/>
                <a:latin typeface="Söhne"/>
              </a:rPr>
              <a:t> Prioritize mentor-mentee matches that bridge experience gaps and build networks for underrepresented professionals.</a:t>
            </a:r>
          </a:p>
          <a:p>
            <a:pPr>
              <a:lnSpc>
                <a:spcPct val="90000"/>
              </a:lnSpc>
            </a:pPr>
            <a:endParaRPr lang="en-US" sz="1700" dirty="0"/>
          </a:p>
        </p:txBody>
      </p:sp>
    </p:spTree>
    <p:extLst>
      <p:ext uri="{BB962C8B-B14F-4D97-AF65-F5344CB8AC3E}">
        <p14:creationId xmlns:p14="http://schemas.microsoft.com/office/powerpoint/2010/main" val="3104572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26176824-7946-6969-3841-DD5C101DF42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1434"/>
            <a:ext cx="18288000" cy="10342480"/>
            <a:chOff x="0" y="-7622"/>
            <a:chExt cx="12192000" cy="6894986"/>
          </a:xfrm>
        </p:grpSpPr>
        <p:sp>
          <p:nvSpPr>
            <p:cNvPr id="9" name="Rectangle 8">
              <a:extLst>
                <a:ext uri="{FF2B5EF4-FFF2-40B4-BE49-F238E27FC236}">
                  <a16:creationId xmlns:a16="http://schemas.microsoft.com/office/drawing/2014/main" id="{C5675077-BFF1-36B0-EA6D-B4599DBA72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7621"/>
              <a:ext cx="12192000" cy="6887364"/>
            </a:xfrm>
            <a:prstGeom prst="rect">
              <a:avLst/>
            </a:prstGeom>
            <a:gradFill>
              <a:gsLst>
                <a:gs pos="8000">
                  <a:schemeClr val="accent5"/>
                </a:gs>
                <a:gs pos="100000">
                  <a:schemeClr val="accent2"/>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F637796C-75D6-BAA5-036C-0E9E7F85B7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9" y="0"/>
              <a:ext cx="8216919" cy="6887364"/>
            </a:xfrm>
            <a:prstGeom prst="rect">
              <a:avLst/>
            </a:prstGeom>
            <a:gradFill flip="none" rotWithShape="1">
              <a:gsLst>
                <a:gs pos="0">
                  <a:schemeClr val="accent5">
                    <a:lumMod val="75000"/>
                    <a:alpha val="79000"/>
                  </a:schemeClr>
                </a:gs>
                <a:gs pos="40000">
                  <a:schemeClr val="accent5">
                    <a:lumMod val="60000"/>
                    <a:lumOff val="40000"/>
                    <a:alpha val="0"/>
                  </a:schemeClr>
                </a:gs>
              </a:gsLst>
              <a:lin ang="19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BFBD50A-DBB5-04FA-45B9-183C84E4C9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39978" y="-7622"/>
              <a:ext cx="8451623" cy="6887367"/>
            </a:xfrm>
            <a:prstGeom prst="rect">
              <a:avLst/>
            </a:prstGeom>
            <a:gradFill>
              <a:gsLst>
                <a:gs pos="0">
                  <a:schemeClr val="accent5">
                    <a:lumMod val="75000"/>
                    <a:alpha val="67000"/>
                  </a:schemeClr>
                </a:gs>
                <a:gs pos="60000">
                  <a:schemeClr val="accent5">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2659E1E-0E9F-DC4F-40A9-CFA17EDF78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8217318" y="7059"/>
              <a:ext cx="3974283" cy="6872683"/>
            </a:xfrm>
            <a:prstGeom prst="rect">
              <a:avLst/>
            </a:prstGeom>
            <a:gradFill flip="none" rotWithShape="1">
              <a:gsLst>
                <a:gs pos="0">
                  <a:schemeClr val="accent2">
                    <a:alpha val="64000"/>
                  </a:schemeClr>
                </a:gs>
                <a:gs pos="41000">
                  <a:schemeClr val="accent2">
                    <a:alpha val="0"/>
                  </a:schemeClr>
                </a:gs>
              </a:gsLst>
              <a:lin ang="120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pic>
        <p:nvPicPr>
          <p:cNvPr id="3" name="Picture 2">
            <a:extLst>
              <a:ext uri="{FF2B5EF4-FFF2-40B4-BE49-F238E27FC236}">
                <a16:creationId xmlns:a16="http://schemas.microsoft.com/office/drawing/2014/main" id="{A04D15E9-7499-CBC1-6620-43319EA24401}"/>
              </a:ext>
            </a:extLst>
          </p:cNvPr>
          <p:cNvPicPr>
            <a:picLocks noChangeAspect="1"/>
          </p:cNvPicPr>
          <p:nvPr/>
        </p:nvPicPr>
        <p:blipFill rotWithShape="1">
          <a:blip r:embed="rId3"/>
          <a:srcRect t="2766" b="394"/>
          <a:stretch/>
        </p:blipFill>
        <p:spPr>
          <a:xfrm>
            <a:off x="184074" y="173607"/>
            <a:ext cx="17907979" cy="9928347"/>
          </a:xfrm>
          <a:prstGeom prst="rect">
            <a:avLst/>
          </a:prstGeom>
        </p:spPr>
      </p:pic>
    </p:spTree>
    <p:extLst>
      <p:ext uri="{BB962C8B-B14F-4D97-AF65-F5344CB8AC3E}">
        <p14:creationId xmlns:p14="http://schemas.microsoft.com/office/powerpoint/2010/main" val="29319561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3ECBE1F1-D69B-4AFA-ABD5-8E41720EF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Calendar">
            <a:extLst>
              <a:ext uri="{FF2B5EF4-FFF2-40B4-BE49-F238E27FC236}">
                <a16:creationId xmlns:a16="http://schemas.microsoft.com/office/drawing/2014/main" id="{A870A67B-C580-FC3B-E8C9-7BD67086BF2D}"/>
              </a:ext>
            </a:extLst>
          </p:cNvPr>
          <p:cNvPicPr>
            <a:picLocks noChangeAspect="1"/>
          </p:cNvPicPr>
          <p:nvPr/>
        </p:nvPicPr>
        <p:blipFill rotWithShape="1">
          <a:blip r:embed="rId2"/>
          <a:srcRect l="25641" r="21701"/>
          <a:stretch/>
        </p:blipFill>
        <p:spPr>
          <a:xfrm>
            <a:off x="-1" y="-3"/>
            <a:ext cx="8115296" cy="10287003"/>
          </a:xfrm>
          <a:prstGeom prst="rect">
            <a:avLst/>
          </a:prstGeom>
        </p:spPr>
      </p:pic>
      <p:sp useBgFill="1">
        <p:nvSpPr>
          <p:cNvPr id="11" name="Rectangle 10">
            <a:extLst>
              <a:ext uri="{FF2B5EF4-FFF2-40B4-BE49-F238E27FC236}">
                <a16:creationId xmlns:a16="http://schemas.microsoft.com/office/drawing/2014/main" id="{603A6265-E10C-4B85-9C20-E75FCAF9C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5295" y="-1"/>
            <a:ext cx="10172703" cy="3428999"/>
          </a:xfrm>
          <a:prstGeom prst="rect">
            <a:avLst/>
          </a:prstGeom>
          <a:ln>
            <a:noFill/>
          </a:ln>
          <a:effectLst>
            <a:outerShdw blurRad="355600" dist="152400" sx="95000" sy="95000" algn="t" rotWithShape="0">
              <a:srgbClr val="000000">
                <a:alpha val="2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A6732F4-AFD1-F30A-69AF-633C133D1661}"/>
              </a:ext>
            </a:extLst>
          </p:cNvPr>
          <p:cNvSpPr>
            <a:spLocks noGrp="1"/>
          </p:cNvSpPr>
          <p:nvPr>
            <p:ph type="title"/>
          </p:nvPr>
        </p:nvSpPr>
        <p:spPr>
          <a:xfrm>
            <a:off x="9172975" y="608527"/>
            <a:ext cx="8197452" cy="2338952"/>
          </a:xfrm>
        </p:spPr>
        <p:txBody>
          <a:bodyPr>
            <a:normAutofit/>
          </a:bodyPr>
          <a:lstStyle/>
          <a:p>
            <a:pPr defTabSz="914400" eaLnBrk="1" fontAlgn="auto" latinLnBrk="0" hangingPunct="1">
              <a:buClr>
                <a:srgbClr val="000000"/>
              </a:buClr>
              <a:buSzPts val="5199"/>
              <a:tabLst/>
              <a:defRPr/>
            </a:pPr>
            <a:r>
              <a:rPr lang="en-US" sz="6000" b="1">
                <a:latin typeface="Manrope"/>
              </a:rPr>
              <a:t>Key </a:t>
            </a:r>
            <a:r>
              <a:rPr lang="en-US" sz="6000" b="1">
                <a:latin typeface="Manrope"/>
                <a:sym typeface="Arial"/>
              </a:rPr>
              <a:t>Dates</a:t>
            </a:r>
            <a:r>
              <a:rPr lang="en-US" sz="6000" b="1">
                <a:latin typeface="Manrope"/>
              </a:rPr>
              <a:t> for the 2024 Program</a:t>
            </a:r>
          </a:p>
        </p:txBody>
      </p:sp>
      <p:sp>
        <p:nvSpPr>
          <p:cNvPr id="3" name="Text Placeholder 2">
            <a:extLst>
              <a:ext uri="{FF2B5EF4-FFF2-40B4-BE49-F238E27FC236}">
                <a16:creationId xmlns:a16="http://schemas.microsoft.com/office/drawing/2014/main" id="{A32BF85E-7C6D-BF3C-834D-3C310A669D07}"/>
              </a:ext>
            </a:extLst>
          </p:cNvPr>
          <p:cNvSpPr>
            <a:spLocks noGrp="1"/>
          </p:cNvSpPr>
          <p:nvPr>
            <p:ph type="body" idx="1"/>
          </p:nvPr>
        </p:nvSpPr>
        <p:spPr>
          <a:xfrm>
            <a:off x="9172975" y="4114800"/>
            <a:ext cx="7871010" cy="5245317"/>
          </a:xfrm>
        </p:spPr>
        <p:txBody>
          <a:bodyPr anchor="ctr">
            <a:normAutofit/>
          </a:bodyPr>
          <a:lstStyle/>
          <a:p>
            <a:pPr>
              <a:lnSpc>
                <a:spcPct val="90000"/>
              </a:lnSpc>
              <a:buFont typeface="Arial" panose="020B0604020202020204" pitchFamily="34" charset="0"/>
              <a:buChar char="•"/>
            </a:pPr>
            <a:r>
              <a:rPr lang="en-US" sz="2100" b="1" i="0" dirty="0">
                <a:effectLst/>
                <a:latin typeface="Quicksand"/>
              </a:rPr>
              <a:t>10/09/23 – Application Opens for 2024 Cohort</a:t>
            </a:r>
            <a:br>
              <a:rPr lang="en-US" sz="2100" b="1" i="0" dirty="0">
                <a:effectLst/>
                <a:latin typeface="Quicksand"/>
              </a:rPr>
            </a:br>
            <a:r>
              <a:rPr lang="en-US" sz="2100" b="1" i="0" dirty="0">
                <a:effectLst/>
                <a:latin typeface="Quicksand"/>
              </a:rPr>
              <a:t>10/19/23 – Interested Mentee &amp; Mentor Information Session </a:t>
            </a:r>
          </a:p>
          <a:p>
            <a:pPr>
              <a:lnSpc>
                <a:spcPct val="90000"/>
              </a:lnSpc>
              <a:buFont typeface="Arial" panose="020B0604020202020204" pitchFamily="34" charset="0"/>
              <a:buChar char="•"/>
            </a:pPr>
            <a:r>
              <a:rPr lang="en-US" sz="2100" b="1" i="0" dirty="0">
                <a:effectLst/>
                <a:latin typeface="Quicksand"/>
              </a:rPr>
              <a:t>11/30/23 - Mentee / Mentor Applications Close</a:t>
            </a:r>
          </a:p>
          <a:p>
            <a:pPr>
              <a:lnSpc>
                <a:spcPct val="90000"/>
              </a:lnSpc>
              <a:buFont typeface="Arial" panose="020B0604020202020204" pitchFamily="34" charset="0"/>
              <a:buChar char="•"/>
            </a:pPr>
            <a:r>
              <a:rPr lang="en-US" sz="2100" b="1" i="0" dirty="0">
                <a:effectLst/>
                <a:latin typeface="Quicksand"/>
              </a:rPr>
              <a:t>Week of 12/3/23 – Mentor/Mentee Pairs Released and Notified</a:t>
            </a:r>
          </a:p>
          <a:p>
            <a:pPr>
              <a:lnSpc>
                <a:spcPct val="90000"/>
              </a:lnSpc>
              <a:buFont typeface="Arial" panose="020B0604020202020204" pitchFamily="34" charset="0"/>
              <a:buChar char="•"/>
            </a:pPr>
            <a:r>
              <a:rPr lang="en-US" sz="2100" b="1" i="0" dirty="0">
                <a:effectLst/>
                <a:latin typeface="Quicksand"/>
              </a:rPr>
              <a:t>1/11/24 –  Kick-off Meeting for Mentors  and Mentees (required) (via Zoom) (Networking, Ice breakers, review platform and program, Q&amp;A, mentee/mentor schedule meeting frequency, expectations, first meeting date)</a:t>
            </a:r>
          </a:p>
          <a:p>
            <a:pPr>
              <a:lnSpc>
                <a:spcPct val="90000"/>
              </a:lnSpc>
              <a:buFont typeface="Arial" panose="020B0604020202020204" pitchFamily="34" charset="0"/>
              <a:buChar char="•"/>
            </a:pPr>
            <a:r>
              <a:rPr lang="en-US" sz="2100" b="1" i="0" dirty="0">
                <a:effectLst/>
                <a:latin typeface="Quicksand"/>
              </a:rPr>
              <a:t>1/16/24 – Official start to 2024 Program</a:t>
            </a:r>
            <a:br>
              <a:rPr lang="en-US" sz="2100" b="1" i="0" dirty="0">
                <a:effectLst/>
                <a:latin typeface="Quicksand"/>
              </a:rPr>
            </a:br>
            <a:r>
              <a:rPr lang="en-US" sz="2100" b="1" i="0" dirty="0">
                <a:effectLst/>
                <a:latin typeface="Quicksand"/>
              </a:rPr>
              <a:t>7/16/24 – Official end to 2024 Program</a:t>
            </a:r>
          </a:p>
          <a:p>
            <a:pPr>
              <a:lnSpc>
                <a:spcPct val="90000"/>
              </a:lnSpc>
              <a:buFont typeface="Arial" panose="020B0604020202020204" pitchFamily="34" charset="0"/>
              <a:buChar char="•"/>
            </a:pPr>
            <a:r>
              <a:rPr lang="en-US" sz="2100" b="1" i="0" dirty="0">
                <a:effectLst/>
                <a:latin typeface="Quicksand"/>
              </a:rPr>
              <a:t>7/19/24 - Graduation / Closing Ceremony </a:t>
            </a:r>
          </a:p>
          <a:p>
            <a:pPr>
              <a:lnSpc>
                <a:spcPct val="90000"/>
              </a:lnSpc>
              <a:buFont typeface="Arial" panose="020B0604020202020204" pitchFamily="34" charset="0"/>
              <a:buChar char="•"/>
            </a:pPr>
            <a:r>
              <a:rPr lang="en-US" sz="2100" b="1" i="0" dirty="0">
                <a:effectLst/>
                <a:latin typeface="Quicksand"/>
              </a:rPr>
              <a:t>Three Professional Workshops/Webinars – Bi-monthly </a:t>
            </a:r>
          </a:p>
          <a:p>
            <a:pPr>
              <a:lnSpc>
                <a:spcPct val="90000"/>
              </a:lnSpc>
              <a:buFont typeface="Arial" panose="020B0604020202020204" pitchFamily="34" charset="0"/>
              <a:buChar char="•"/>
            </a:pPr>
            <a:r>
              <a:rPr lang="en-US" sz="2100" b="1" i="0" dirty="0">
                <a:effectLst/>
                <a:latin typeface="Quicksand"/>
              </a:rPr>
              <a:t>Mentor &amp; Mentee Meeting Frequency -  (no less than one meeting per month). Mentor-mentee pairs will establish their own call schedules. </a:t>
            </a:r>
          </a:p>
          <a:p>
            <a:pPr marL="114300" indent="0">
              <a:lnSpc>
                <a:spcPct val="90000"/>
              </a:lnSpc>
              <a:buNone/>
            </a:pPr>
            <a:endParaRPr lang="en-US" sz="2100" dirty="0"/>
          </a:p>
        </p:txBody>
      </p:sp>
    </p:spTree>
    <p:extLst>
      <p:ext uri="{BB962C8B-B14F-4D97-AF65-F5344CB8AC3E}">
        <p14:creationId xmlns:p14="http://schemas.microsoft.com/office/powerpoint/2010/main" val="3161318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Google Shape;311;p13"/>
          <p:cNvSpPr txBox="1"/>
          <p:nvPr/>
        </p:nvSpPr>
        <p:spPr>
          <a:xfrm>
            <a:off x="1028700" y="1143000"/>
            <a:ext cx="12183000" cy="1070678"/>
          </a:xfrm>
          <a:prstGeom prst="rect">
            <a:avLst/>
          </a:prstGeom>
          <a:noFill/>
          <a:ln>
            <a:noFill/>
          </a:ln>
        </p:spPr>
        <p:txBody>
          <a:bodyPr spcFirstLastPara="1" wrap="square" lIns="0" tIns="0" rIns="0" bIns="0" anchor="t" anchorCtr="0">
            <a:spAutoFit/>
          </a:bodyPr>
          <a:lstStyle/>
          <a:p>
            <a:pPr marL="0" marR="0" lvl="0" indent="0" algn="l" rtl="0">
              <a:lnSpc>
                <a:spcPct val="103005"/>
              </a:lnSpc>
              <a:spcBef>
                <a:spcPts val="0"/>
              </a:spcBef>
              <a:spcAft>
                <a:spcPts val="0"/>
              </a:spcAft>
              <a:buNone/>
            </a:pPr>
            <a:r>
              <a:rPr lang="en-US" sz="6755" b="1" i="0" u="none" strike="noStrike" cap="none" dirty="0">
                <a:solidFill>
                  <a:schemeClr val="tx1"/>
                </a:solidFill>
                <a:latin typeface="Manrope"/>
                <a:ea typeface="Manrope"/>
                <a:cs typeface="Manrope"/>
                <a:sym typeface="Manrope"/>
              </a:rPr>
              <a:t>Your Program Coordinators</a:t>
            </a:r>
            <a:endParaRPr b="1" dirty="0">
              <a:solidFill>
                <a:schemeClr val="tx1"/>
              </a:solidFill>
            </a:endParaRPr>
          </a:p>
        </p:txBody>
      </p:sp>
      <p:sp>
        <p:nvSpPr>
          <p:cNvPr id="312" name="Google Shape;312;p13"/>
          <p:cNvSpPr txBox="1"/>
          <p:nvPr/>
        </p:nvSpPr>
        <p:spPr>
          <a:xfrm>
            <a:off x="1028700" y="2558866"/>
            <a:ext cx="9053400" cy="4222694"/>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2800" b="1" i="0" u="none" strike="noStrike" cap="none" dirty="0">
                <a:solidFill>
                  <a:schemeClr val="tx1"/>
                </a:solidFill>
                <a:latin typeface="Manrope"/>
                <a:ea typeface="Manrope"/>
                <a:cs typeface="Manrope"/>
                <a:sym typeface="Manrope"/>
              </a:rPr>
              <a:t>Name</a:t>
            </a:r>
            <a:r>
              <a:rPr lang="en-US" sz="2800" b="0" i="0" u="none" strike="noStrike" cap="none" dirty="0">
                <a:solidFill>
                  <a:schemeClr val="tx1"/>
                </a:solidFill>
                <a:latin typeface="Manrope"/>
                <a:ea typeface="Manrope"/>
                <a:cs typeface="Manrope"/>
                <a:sym typeface="Manrope"/>
              </a:rPr>
              <a:t> : Jennifer Newton </a:t>
            </a:r>
            <a:endParaRPr dirty="0">
              <a:solidFill>
                <a:schemeClr val="tx1"/>
              </a:solidFill>
            </a:endParaRPr>
          </a:p>
          <a:p>
            <a:pPr marL="0" marR="0" lvl="0" indent="0" algn="l" rtl="0">
              <a:lnSpc>
                <a:spcPct val="140000"/>
              </a:lnSpc>
              <a:spcBef>
                <a:spcPts val="0"/>
              </a:spcBef>
              <a:spcAft>
                <a:spcPts val="0"/>
              </a:spcAft>
              <a:buNone/>
            </a:pPr>
            <a:r>
              <a:rPr lang="en-US" sz="2800" b="1" i="0" u="none" strike="noStrike" cap="none" dirty="0">
                <a:solidFill>
                  <a:schemeClr val="tx1"/>
                </a:solidFill>
                <a:latin typeface="Manrope"/>
                <a:ea typeface="Manrope"/>
                <a:cs typeface="Manrope"/>
                <a:sym typeface="Manrope"/>
              </a:rPr>
              <a:t>Email</a:t>
            </a:r>
            <a:r>
              <a:rPr lang="en-US" sz="2800" b="0" i="0" u="none" strike="noStrike" cap="none" dirty="0">
                <a:solidFill>
                  <a:schemeClr val="tx1"/>
                </a:solidFill>
                <a:latin typeface="Manrope"/>
                <a:ea typeface="Manrope"/>
                <a:cs typeface="Manrope"/>
                <a:sym typeface="Manrope"/>
              </a:rPr>
              <a:t>:    </a:t>
            </a:r>
            <a:r>
              <a:rPr lang="en-US" sz="2800" b="1" i="0" u="none" strike="noStrike" cap="none" dirty="0">
                <a:solidFill>
                  <a:srgbClr val="E1B047"/>
                </a:solidFill>
                <a:latin typeface="Manrope"/>
                <a:ea typeface="Manrope"/>
                <a:cs typeface="Manrope"/>
                <a:sym typeface="Manrope"/>
                <a:hlinkClick r:id="rId3">
                  <a:extLst>
                    <a:ext uri="{A12FA001-AC4F-418D-AE19-62706E023703}">
                      <ahyp:hlinkClr xmlns:ahyp="http://schemas.microsoft.com/office/drawing/2018/hyperlinkcolor" val="tx"/>
                    </a:ext>
                  </a:extLst>
                </a:hlinkClick>
              </a:rPr>
              <a:t>Jennifer@nabcrmp.org</a:t>
            </a:r>
            <a:endParaRPr lang="en-US" sz="2800" b="1" i="0" u="none" strike="noStrike" cap="none" dirty="0">
              <a:solidFill>
                <a:srgbClr val="E1B047"/>
              </a:solidFill>
              <a:latin typeface="Manrope"/>
              <a:ea typeface="Manrope"/>
              <a:cs typeface="Manrope"/>
              <a:sym typeface="Manrope"/>
            </a:endParaRPr>
          </a:p>
          <a:p>
            <a:pPr marL="0" marR="0" lvl="0" indent="0" algn="l" rtl="0">
              <a:lnSpc>
                <a:spcPct val="140000"/>
              </a:lnSpc>
              <a:spcBef>
                <a:spcPts val="0"/>
              </a:spcBef>
              <a:spcAft>
                <a:spcPts val="0"/>
              </a:spcAft>
              <a:buNone/>
            </a:pPr>
            <a:endParaRPr lang="en-US" sz="2800" dirty="0">
              <a:solidFill>
                <a:schemeClr val="tx1"/>
              </a:solidFill>
              <a:latin typeface="Manrope"/>
              <a:sym typeface="Manrope"/>
            </a:endParaRPr>
          </a:p>
          <a:p>
            <a:pPr marL="0" marR="0" lvl="0" indent="0" algn="l" rtl="0">
              <a:lnSpc>
                <a:spcPct val="140000"/>
              </a:lnSpc>
              <a:spcBef>
                <a:spcPts val="0"/>
              </a:spcBef>
              <a:spcAft>
                <a:spcPts val="0"/>
              </a:spcAft>
              <a:buNone/>
            </a:pPr>
            <a:r>
              <a:rPr lang="en-US" sz="2800" b="1" dirty="0">
                <a:solidFill>
                  <a:schemeClr val="tx1"/>
                </a:solidFill>
                <a:latin typeface="Manrope"/>
                <a:sym typeface="Manrope"/>
              </a:rPr>
              <a:t>Name</a:t>
            </a:r>
            <a:r>
              <a:rPr lang="en-US" sz="2800" dirty="0">
                <a:solidFill>
                  <a:schemeClr val="tx1"/>
                </a:solidFill>
                <a:latin typeface="Manrope"/>
                <a:sym typeface="Manrope"/>
              </a:rPr>
              <a:t>: Athena Lynn</a:t>
            </a:r>
          </a:p>
          <a:p>
            <a:pPr marL="0" marR="0" lvl="0" indent="0" algn="l" rtl="0">
              <a:lnSpc>
                <a:spcPct val="140000"/>
              </a:lnSpc>
              <a:spcBef>
                <a:spcPts val="0"/>
              </a:spcBef>
              <a:spcAft>
                <a:spcPts val="0"/>
              </a:spcAft>
              <a:buNone/>
            </a:pPr>
            <a:r>
              <a:rPr lang="en-US" sz="2800" b="1" dirty="0">
                <a:solidFill>
                  <a:schemeClr val="tx1"/>
                </a:solidFill>
                <a:latin typeface="Manrope"/>
                <a:sym typeface="Manrope"/>
              </a:rPr>
              <a:t>Email</a:t>
            </a:r>
            <a:r>
              <a:rPr lang="en-US" sz="2800" dirty="0">
                <a:solidFill>
                  <a:schemeClr val="tx1"/>
                </a:solidFill>
                <a:latin typeface="Manrope"/>
                <a:sym typeface="Manrope"/>
              </a:rPr>
              <a:t>: </a:t>
            </a:r>
            <a:r>
              <a:rPr lang="en-US" sz="2800" b="1" u="sng" dirty="0">
                <a:solidFill>
                  <a:srgbClr val="E1B047"/>
                </a:solidFill>
                <a:latin typeface="Manrope"/>
                <a:sym typeface="Manrope"/>
              </a:rPr>
              <a:t>alynn@nabcrmp.org</a:t>
            </a:r>
            <a:endParaRPr b="1" u="sng" dirty="0">
              <a:solidFill>
                <a:srgbClr val="E1B047"/>
              </a:solidFill>
            </a:endParaRPr>
          </a:p>
          <a:p>
            <a:pPr marL="0" marR="0" lvl="0" indent="0" algn="l" rtl="0">
              <a:lnSpc>
                <a:spcPct val="140000"/>
              </a:lnSpc>
              <a:spcBef>
                <a:spcPts val="0"/>
              </a:spcBef>
              <a:spcAft>
                <a:spcPts val="0"/>
              </a:spcAft>
              <a:buNone/>
            </a:pPr>
            <a:endParaRPr sz="2800" b="0" i="0" u="none" strike="noStrike" cap="none" dirty="0">
              <a:solidFill>
                <a:srgbClr val="FF1616"/>
              </a:solidFill>
              <a:latin typeface="Manrope"/>
              <a:ea typeface="Manrope"/>
              <a:cs typeface="Manrope"/>
              <a:sym typeface="Manrope"/>
            </a:endParaRPr>
          </a:p>
          <a:p>
            <a:pPr marL="0" marR="0" lvl="0" indent="0" algn="l" rtl="0">
              <a:lnSpc>
                <a:spcPct val="140000"/>
              </a:lnSpc>
              <a:spcBef>
                <a:spcPts val="0"/>
              </a:spcBef>
              <a:spcAft>
                <a:spcPts val="0"/>
              </a:spcAft>
              <a:buNone/>
            </a:pPr>
            <a:r>
              <a:rPr lang="en-US" sz="2800" b="0" i="0" u="none" strike="noStrike" cap="none" dirty="0">
                <a:solidFill>
                  <a:schemeClr val="tx1"/>
                </a:solidFill>
                <a:latin typeface="Manrope"/>
                <a:ea typeface="Manrope"/>
                <a:cs typeface="Manrope"/>
                <a:sym typeface="Manrope"/>
              </a:rPr>
              <a:t>Or message me via </a:t>
            </a:r>
            <a:r>
              <a:rPr lang="en-US" sz="2800" dirty="0">
                <a:solidFill>
                  <a:schemeClr val="tx1"/>
                </a:solidFill>
                <a:latin typeface="Manrope"/>
                <a:ea typeface="Manrope"/>
                <a:cs typeface="Manrope"/>
                <a:sym typeface="Manrope"/>
              </a:rPr>
              <a:t>our</a:t>
            </a:r>
            <a:r>
              <a:rPr lang="en-US" sz="2800" b="0" i="0" u="none" strike="noStrike" cap="none" dirty="0">
                <a:solidFill>
                  <a:schemeClr val="tx1"/>
                </a:solidFill>
                <a:latin typeface="Manrope"/>
                <a:ea typeface="Manrope"/>
                <a:cs typeface="Manrope"/>
                <a:sym typeface="Manrope"/>
              </a:rPr>
              <a:t> 1:1 Loop on </a:t>
            </a:r>
            <a:r>
              <a:rPr lang="en-US" sz="2800" b="0" i="0" u="none" strike="noStrike" cap="none" dirty="0" err="1">
                <a:solidFill>
                  <a:schemeClr val="tx1"/>
                </a:solidFill>
                <a:latin typeface="Manrope"/>
                <a:ea typeface="Manrope"/>
                <a:cs typeface="Manrope"/>
                <a:sym typeface="Manrope"/>
              </a:rPr>
              <a:t>Mentorloop</a:t>
            </a:r>
            <a:r>
              <a:rPr lang="en-US" sz="2800" b="0" i="0" u="none" strike="noStrike" cap="none" dirty="0">
                <a:solidFill>
                  <a:schemeClr val="tx1"/>
                </a:solidFill>
                <a:latin typeface="Manrope"/>
                <a:ea typeface="Manrope"/>
                <a:cs typeface="Manrope"/>
                <a:sym typeface="Manrope"/>
              </a:rPr>
              <a:t>!</a:t>
            </a:r>
            <a:endParaRPr dirty="0">
              <a:solidFill>
                <a:schemeClr val="tx1"/>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7B831B6F-405A-4B47-B9BB-5CA88F2858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descr="Questions">
            <a:extLst>
              <a:ext uri="{FF2B5EF4-FFF2-40B4-BE49-F238E27FC236}">
                <a16:creationId xmlns:a16="http://schemas.microsoft.com/office/drawing/2014/main" id="{CE43AC99-E26D-19B6-F9DE-40095ADC803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47482" y="2616773"/>
            <a:ext cx="5053453" cy="5053453"/>
          </a:xfrm>
          <a:prstGeom prst="rect">
            <a:avLst/>
          </a:prstGeom>
        </p:spPr>
      </p:pic>
      <p:sp>
        <p:nvSpPr>
          <p:cNvPr id="24" name="Freeform: Shape 23">
            <a:extLst>
              <a:ext uri="{FF2B5EF4-FFF2-40B4-BE49-F238E27FC236}">
                <a16:creationId xmlns:a16="http://schemas.microsoft.com/office/drawing/2014/main" id="{15109354-9C5D-4F8C-B0E6-D1043C7BF2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44988" y="0"/>
            <a:ext cx="11343012" cy="10287000"/>
          </a:xfrm>
          <a:custGeom>
            <a:avLst/>
            <a:gdLst>
              <a:gd name="connsiteX0" fmla="*/ 7529613 w 7529613"/>
              <a:gd name="connsiteY0" fmla="*/ 0 h 6858000"/>
              <a:gd name="connsiteX1" fmla="*/ 1222331 w 7529613"/>
              <a:gd name="connsiteY1" fmla="*/ 0 h 6858000"/>
              <a:gd name="connsiteX2" fmla="*/ 1126483 w 7529613"/>
              <a:gd name="connsiteY2" fmla="*/ 148742 h 6858000"/>
              <a:gd name="connsiteX3" fmla="*/ 767554 w 7529613"/>
              <a:gd name="connsiteY3" fmla="*/ 819975 h 6858000"/>
              <a:gd name="connsiteX4" fmla="*/ 742103 w 7529613"/>
              <a:gd name="connsiteY4" fmla="*/ 854514 h 6858000"/>
              <a:gd name="connsiteX5" fmla="*/ 785881 w 7529613"/>
              <a:gd name="connsiteY5" fmla="*/ 750263 h 6858000"/>
              <a:gd name="connsiteX6" fmla="*/ 978978 w 7529613"/>
              <a:gd name="connsiteY6" fmla="*/ 331786 h 6858000"/>
              <a:gd name="connsiteX7" fmla="*/ 1155717 w 7529613"/>
              <a:gd name="connsiteY7" fmla="*/ 0 h 6858000"/>
              <a:gd name="connsiteX8" fmla="*/ 1098249 w 7529613"/>
              <a:gd name="connsiteY8" fmla="*/ 0 h 6858000"/>
              <a:gd name="connsiteX9" fmla="*/ 991458 w 7529613"/>
              <a:gd name="connsiteY9" fmla="*/ 196614 h 6858000"/>
              <a:gd name="connsiteX10" fmla="*/ 493941 w 7529613"/>
              <a:gd name="connsiteY10" fmla="*/ 1371196 h 6858000"/>
              <a:gd name="connsiteX11" fmla="*/ 46485 w 7529613"/>
              <a:gd name="connsiteY11" fmla="*/ 3331516 h 6858000"/>
              <a:gd name="connsiteX12" fmla="*/ 12252 w 7529613"/>
              <a:gd name="connsiteY12" fmla="*/ 4357388 h 6858000"/>
              <a:gd name="connsiteX13" fmla="*/ 170821 w 7529613"/>
              <a:gd name="connsiteY13" fmla="*/ 5552906 h 6858000"/>
              <a:gd name="connsiteX14" fmla="*/ 537265 w 7529613"/>
              <a:gd name="connsiteY14" fmla="*/ 6828295 h 6858000"/>
              <a:gd name="connsiteX15" fmla="*/ 549692 w 7529613"/>
              <a:gd name="connsiteY15" fmla="*/ 6858000 h 6858000"/>
              <a:gd name="connsiteX16" fmla="*/ 602234 w 7529613"/>
              <a:gd name="connsiteY16" fmla="*/ 6858000 h 6858000"/>
              <a:gd name="connsiteX17" fmla="*/ 595414 w 7529613"/>
              <a:gd name="connsiteY17" fmla="*/ 6841549 h 6858000"/>
              <a:gd name="connsiteX18" fmla="*/ 364260 w 7529613"/>
              <a:gd name="connsiteY18" fmla="*/ 6142729 h 6858000"/>
              <a:gd name="connsiteX19" fmla="*/ 213071 w 7529613"/>
              <a:gd name="connsiteY19" fmla="*/ 5513923 h 6858000"/>
              <a:gd name="connsiteX20" fmla="*/ 211290 w 7529613"/>
              <a:gd name="connsiteY20" fmla="*/ 5480401 h 6858000"/>
              <a:gd name="connsiteX21" fmla="*/ 311446 w 7529613"/>
              <a:gd name="connsiteY21" fmla="*/ 5830359 h 6858000"/>
              <a:gd name="connsiteX22" fmla="*/ 622963 w 7529613"/>
              <a:gd name="connsiteY22" fmla="*/ 6670527 h 6858000"/>
              <a:gd name="connsiteX23" fmla="*/ 710464 w 7529613"/>
              <a:gd name="connsiteY23" fmla="*/ 6858000 h 6858000"/>
              <a:gd name="connsiteX24" fmla="*/ 7529613 w 7529613"/>
              <a:gd name="connsiteY2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529613" h="6858000">
                <a:moveTo>
                  <a:pt x="7529613" y="0"/>
                </a:moveTo>
                <a:lnTo>
                  <a:pt x="1222331" y="0"/>
                </a:lnTo>
                <a:lnTo>
                  <a:pt x="1126483" y="148742"/>
                </a:lnTo>
                <a:cubicBezTo>
                  <a:pt x="995323" y="365513"/>
                  <a:pt x="876174" y="589569"/>
                  <a:pt x="767554" y="819975"/>
                </a:cubicBezTo>
                <a:cubicBezTo>
                  <a:pt x="762210" y="833492"/>
                  <a:pt x="753441" y="845393"/>
                  <a:pt x="742103" y="854514"/>
                </a:cubicBezTo>
                <a:cubicBezTo>
                  <a:pt x="756737" y="819849"/>
                  <a:pt x="770991" y="784928"/>
                  <a:pt x="785881" y="750263"/>
                </a:cubicBezTo>
                <a:cubicBezTo>
                  <a:pt x="846713" y="608712"/>
                  <a:pt x="910948" y="469145"/>
                  <a:pt x="978978" y="331786"/>
                </a:cubicBezTo>
                <a:lnTo>
                  <a:pt x="1155717" y="0"/>
                </a:lnTo>
                <a:lnTo>
                  <a:pt x="1098249" y="0"/>
                </a:lnTo>
                <a:lnTo>
                  <a:pt x="991458" y="196614"/>
                </a:lnTo>
                <a:cubicBezTo>
                  <a:pt x="797017" y="573253"/>
                  <a:pt x="633548" y="966066"/>
                  <a:pt x="493941" y="1371196"/>
                </a:cubicBezTo>
                <a:cubicBezTo>
                  <a:pt x="276630" y="2007265"/>
                  <a:pt x="126659" y="2664286"/>
                  <a:pt x="46485" y="3331516"/>
                </a:cubicBezTo>
                <a:cubicBezTo>
                  <a:pt x="4488" y="3672965"/>
                  <a:pt x="-14219" y="4013908"/>
                  <a:pt x="12252" y="4357388"/>
                </a:cubicBezTo>
                <a:cubicBezTo>
                  <a:pt x="43558" y="4758899"/>
                  <a:pt x="90773" y="5157998"/>
                  <a:pt x="170821" y="5552906"/>
                </a:cubicBezTo>
                <a:cubicBezTo>
                  <a:pt x="259109" y="5988893"/>
                  <a:pt x="378967" y="6414594"/>
                  <a:pt x="537265" y="6828295"/>
                </a:cubicBezTo>
                <a:lnTo>
                  <a:pt x="549692" y="6858000"/>
                </a:lnTo>
                <a:lnTo>
                  <a:pt x="602234" y="6858000"/>
                </a:lnTo>
                <a:lnTo>
                  <a:pt x="595414" y="6841549"/>
                </a:lnTo>
                <a:cubicBezTo>
                  <a:pt x="507884" y="6614016"/>
                  <a:pt x="431296" y="6380817"/>
                  <a:pt x="364260" y="6142729"/>
                </a:cubicBezTo>
                <a:cubicBezTo>
                  <a:pt x="305974" y="5935370"/>
                  <a:pt x="262958" y="5723695"/>
                  <a:pt x="213071" y="5513923"/>
                </a:cubicBezTo>
                <a:cubicBezTo>
                  <a:pt x="211892" y="5502788"/>
                  <a:pt x="211299" y="5491601"/>
                  <a:pt x="211290" y="5480401"/>
                </a:cubicBezTo>
                <a:cubicBezTo>
                  <a:pt x="247814" y="5607635"/>
                  <a:pt x="276958" y="5719759"/>
                  <a:pt x="311446" y="5830359"/>
                </a:cubicBezTo>
                <a:cubicBezTo>
                  <a:pt x="401357" y="6118381"/>
                  <a:pt x="505060" y="6398531"/>
                  <a:pt x="622963" y="6670527"/>
                </a:cubicBezTo>
                <a:lnTo>
                  <a:pt x="710464" y="6858000"/>
                </a:lnTo>
                <a:lnTo>
                  <a:pt x="7529613" y="6858000"/>
                </a:lnTo>
                <a:close/>
              </a:path>
            </a:pathLst>
          </a:custGeom>
          <a:solidFill>
            <a:schemeClr val="accent2"/>
          </a:solidFill>
          <a:ln w="6857" cap="flat">
            <a:noFill/>
            <a:prstDash val="solid"/>
            <a:miter/>
          </a:ln>
        </p:spPr>
        <p:txBody>
          <a:bodyPr wrap="square" rtlCol="0" anchor="ctr">
            <a:noAutofit/>
          </a:bodyPr>
          <a:lstStyle/>
          <a:p>
            <a:endParaRPr lang="en-US"/>
          </a:p>
        </p:txBody>
      </p:sp>
      <p:sp>
        <p:nvSpPr>
          <p:cNvPr id="26" name="sketch line">
            <a:extLst>
              <a:ext uri="{FF2B5EF4-FFF2-40B4-BE49-F238E27FC236}">
                <a16:creationId xmlns:a16="http://schemas.microsoft.com/office/drawing/2014/main" id="{49B530FE-A87D-41A0-A920-ADC6539EA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39029" y="3841243"/>
            <a:ext cx="7543800" cy="27432"/>
          </a:xfrm>
          <a:custGeom>
            <a:avLst/>
            <a:gdLst>
              <a:gd name="connsiteX0" fmla="*/ 0 w 7543800"/>
              <a:gd name="connsiteY0" fmla="*/ 0 h 27432"/>
              <a:gd name="connsiteX1" fmla="*/ 459486 w 7543800"/>
              <a:gd name="connsiteY1" fmla="*/ 0 h 27432"/>
              <a:gd name="connsiteX2" fmla="*/ 1296162 w 7543800"/>
              <a:gd name="connsiteY2" fmla="*/ 0 h 27432"/>
              <a:gd name="connsiteX3" fmla="*/ 2057400 w 7543800"/>
              <a:gd name="connsiteY3" fmla="*/ 0 h 27432"/>
              <a:gd name="connsiteX4" fmla="*/ 2516886 w 7543800"/>
              <a:gd name="connsiteY4" fmla="*/ 0 h 27432"/>
              <a:gd name="connsiteX5" fmla="*/ 3127248 w 7543800"/>
              <a:gd name="connsiteY5" fmla="*/ 0 h 27432"/>
              <a:gd name="connsiteX6" fmla="*/ 3963924 w 7543800"/>
              <a:gd name="connsiteY6" fmla="*/ 0 h 27432"/>
              <a:gd name="connsiteX7" fmla="*/ 4649724 w 7543800"/>
              <a:gd name="connsiteY7" fmla="*/ 0 h 27432"/>
              <a:gd name="connsiteX8" fmla="*/ 5410962 w 7543800"/>
              <a:gd name="connsiteY8" fmla="*/ 0 h 27432"/>
              <a:gd name="connsiteX9" fmla="*/ 6021324 w 7543800"/>
              <a:gd name="connsiteY9" fmla="*/ 0 h 27432"/>
              <a:gd name="connsiteX10" fmla="*/ 6707124 w 7543800"/>
              <a:gd name="connsiteY10" fmla="*/ 0 h 27432"/>
              <a:gd name="connsiteX11" fmla="*/ 7543800 w 7543800"/>
              <a:gd name="connsiteY11" fmla="*/ 0 h 27432"/>
              <a:gd name="connsiteX12" fmla="*/ 7543800 w 7543800"/>
              <a:gd name="connsiteY12" fmla="*/ 27432 h 27432"/>
              <a:gd name="connsiteX13" fmla="*/ 7084314 w 7543800"/>
              <a:gd name="connsiteY13" fmla="*/ 27432 h 27432"/>
              <a:gd name="connsiteX14" fmla="*/ 6624828 w 7543800"/>
              <a:gd name="connsiteY14" fmla="*/ 27432 h 27432"/>
              <a:gd name="connsiteX15" fmla="*/ 5863590 w 7543800"/>
              <a:gd name="connsiteY15" fmla="*/ 27432 h 27432"/>
              <a:gd name="connsiteX16" fmla="*/ 5404104 w 7543800"/>
              <a:gd name="connsiteY16" fmla="*/ 27432 h 27432"/>
              <a:gd name="connsiteX17" fmla="*/ 4718304 w 7543800"/>
              <a:gd name="connsiteY17" fmla="*/ 27432 h 27432"/>
              <a:gd name="connsiteX18" fmla="*/ 4183380 w 7543800"/>
              <a:gd name="connsiteY18" fmla="*/ 27432 h 27432"/>
              <a:gd name="connsiteX19" fmla="*/ 3497580 w 7543800"/>
              <a:gd name="connsiteY19" fmla="*/ 27432 h 27432"/>
              <a:gd name="connsiteX20" fmla="*/ 2811780 w 7543800"/>
              <a:gd name="connsiteY20" fmla="*/ 27432 h 27432"/>
              <a:gd name="connsiteX21" fmla="*/ 2125980 w 7543800"/>
              <a:gd name="connsiteY21" fmla="*/ 27432 h 27432"/>
              <a:gd name="connsiteX22" fmla="*/ 1440180 w 7543800"/>
              <a:gd name="connsiteY22" fmla="*/ 27432 h 27432"/>
              <a:gd name="connsiteX23" fmla="*/ 829818 w 7543800"/>
              <a:gd name="connsiteY23" fmla="*/ 27432 h 27432"/>
              <a:gd name="connsiteX24" fmla="*/ 0 w 7543800"/>
              <a:gd name="connsiteY24" fmla="*/ 27432 h 27432"/>
              <a:gd name="connsiteX25" fmla="*/ 0 w 7543800"/>
              <a:gd name="connsiteY25" fmla="*/ 0 h 27432"/>
              <a:gd name="connsiteX0" fmla="*/ 0 w 7543800"/>
              <a:gd name="connsiteY0" fmla="*/ 0 h 27432"/>
              <a:gd name="connsiteX1" fmla="*/ 610362 w 7543800"/>
              <a:gd name="connsiteY1" fmla="*/ 0 h 27432"/>
              <a:gd name="connsiteX2" fmla="*/ 1069848 w 7543800"/>
              <a:gd name="connsiteY2" fmla="*/ 0 h 27432"/>
              <a:gd name="connsiteX3" fmla="*/ 1906524 w 7543800"/>
              <a:gd name="connsiteY3" fmla="*/ 0 h 27432"/>
              <a:gd name="connsiteX4" fmla="*/ 2516886 w 7543800"/>
              <a:gd name="connsiteY4" fmla="*/ 0 h 27432"/>
              <a:gd name="connsiteX5" fmla="*/ 3127248 w 7543800"/>
              <a:gd name="connsiteY5" fmla="*/ 0 h 27432"/>
              <a:gd name="connsiteX6" fmla="*/ 3963924 w 7543800"/>
              <a:gd name="connsiteY6" fmla="*/ 0 h 27432"/>
              <a:gd name="connsiteX7" fmla="*/ 4498848 w 7543800"/>
              <a:gd name="connsiteY7" fmla="*/ 0 h 27432"/>
              <a:gd name="connsiteX8" fmla="*/ 5335524 w 7543800"/>
              <a:gd name="connsiteY8" fmla="*/ 0 h 27432"/>
              <a:gd name="connsiteX9" fmla="*/ 6172200 w 7543800"/>
              <a:gd name="connsiteY9" fmla="*/ 0 h 27432"/>
              <a:gd name="connsiteX10" fmla="*/ 6858000 w 7543800"/>
              <a:gd name="connsiteY10" fmla="*/ 0 h 27432"/>
              <a:gd name="connsiteX11" fmla="*/ 7543800 w 7543800"/>
              <a:gd name="connsiteY11" fmla="*/ 0 h 27432"/>
              <a:gd name="connsiteX12" fmla="*/ 7543800 w 7543800"/>
              <a:gd name="connsiteY12" fmla="*/ 27432 h 27432"/>
              <a:gd name="connsiteX13" fmla="*/ 7084314 w 7543800"/>
              <a:gd name="connsiteY13" fmla="*/ 27432 h 27432"/>
              <a:gd name="connsiteX14" fmla="*/ 6247638 w 7543800"/>
              <a:gd name="connsiteY14" fmla="*/ 27432 h 27432"/>
              <a:gd name="connsiteX15" fmla="*/ 5712714 w 7543800"/>
              <a:gd name="connsiteY15" fmla="*/ 27432 h 27432"/>
              <a:gd name="connsiteX16" fmla="*/ 5026914 w 7543800"/>
              <a:gd name="connsiteY16" fmla="*/ 27432 h 27432"/>
              <a:gd name="connsiteX17" fmla="*/ 4190238 w 7543800"/>
              <a:gd name="connsiteY17" fmla="*/ 27432 h 27432"/>
              <a:gd name="connsiteX18" fmla="*/ 3504438 w 7543800"/>
              <a:gd name="connsiteY18" fmla="*/ 27432 h 27432"/>
              <a:gd name="connsiteX19" fmla="*/ 3044952 w 7543800"/>
              <a:gd name="connsiteY19" fmla="*/ 27432 h 27432"/>
              <a:gd name="connsiteX20" fmla="*/ 2510028 w 7543800"/>
              <a:gd name="connsiteY20" fmla="*/ 27432 h 27432"/>
              <a:gd name="connsiteX21" fmla="*/ 1673352 w 7543800"/>
              <a:gd name="connsiteY21" fmla="*/ 27432 h 27432"/>
              <a:gd name="connsiteX22" fmla="*/ 987552 w 7543800"/>
              <a:gd name="connsiteY22" fmla="*/ 27432 h 27432"/>
              <a:gd name="connsiteX23" fmla="*/ 0 w 7543800"/>
              <a:gd name="connsiteY23" fmla="*/ 27432 h 27432"/>
              <a:gd name="connsiteX24" fmla="*/ 0 w 7543800"/>
              <a:gd name="connsiteY24"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543800" h="27432" fill="none" extrusionOk="0">
                <a:moveTo>
                  <a:pt x="0" y="0"/>
                </a:moveTo>
                <a:cubicBezTo>
                  <a:pt x="142077" y="5991"/>
                  <a:pt x="260790" y="-26568"/>
                  <a:pt x="459486" y="0"/>
                </a:cubicBezTo>
                <a:cubicBezTo>
                  <a:pt x="629136" y="-9636"/>
                  <a:pt x="1097789" y="-20076"/>
                  <a:pt x="1296162" y="0"/>
                </a:cubicBezTo>
                <a:cubicBezTo>
                  <a:pt x="1488219" y="12949"/>
                  <a:pt x="1891011" y="-5608"/>
                  <a:pt x="2057400" y="0"/>
                </a:cubicBezTo>
                <a:cubicBezTo>
                  <a:pt x="2254648" y="32185"/>
                  <a:pt x="2310038" y="36837"/>
                  <a:pt x="2516886" y="0"/>
                </a:cubicBezTo>
                <a:cubicBezTo>
                  <a:pt x="2745804" y="-9954"/>
                  <a:pt x="2994298" y="-34793"/>
                  <a:pt x="3127248" y="0"/>
                </a:cubicBezTo>
                <a:cubicBezTo>
                  <a:pt x="3301345" y="18434"/>
                  <a:pt x="3659052" y="19656"/>
                  <a:pt x="3963924" y="0"/>
                </a:cubicBezTo>
                <a:cubicBezTo>
                  <a:pt x="4296793" y="8953"/>
                  <a:pt x="4359369" y="9373"/>
                  <a:pt x="4649724" y="0"/>
                </a:cubicBezTo>
                <a:cubicBezTo>
                  <a:pt x="4953545" y="12100"/>
                  <a:pt x="5091161" y="-58076"/>
                  <a:pt x="5410962" y="0"/>
                </a:cubicBezTo>
                <a:cubicBezTo>
                  <a:pt x="5702728" y="38805"/>
                  <a:pt x="5792615" y="-17091"/>
                  <a:pt x="6021324" y="0"/>
                </a:cubicBezTo>
                <a:cubicBezTo>
                  <a:pt x="6271931" y="-1543"/>
                  <a:pt x="6419189" y="9771"/>
                  <a:pt x="6707124" y="0"/>
                </a:cubicBezTo>
                <a:cubicBezTo>
                  <a:pt x="6978288" y="-19365"/>
                  <a:pt x="7378490" y="-7135"/>
                  <a:pt x="7543800" y="0"/>
                </a:cubicBezTo>
                <a:cubicBezTo>
                  <a:pt x="7543590" y="10818"/>
                  <a:pt x="7546025" y="16149"/>
                  <a:pt x="7543800" y="27432"/>
                </a:cubicBezTo>
                <a:cubicBezTo>
                  <a:pt x="7374033" y="48035"/>
                  <a:pt x="7320722" y="29912"/>
                  <a:pt x="7084314" y="27432"/>
                </a:cubicBezTo>
                <a:cubicBezTo>
                  <a:pt x="6855269" y="28752"/>
                  <a:pt x="6727895" y="41727"/>
                  <a:pt x="6624828" y="27432"/>
                </a:cubicBezTo>
                <a:cubicBezTo>
                  <a:pt x="6526963" y="-44129"/>
                  <a:pt x="6142587" y="-18217"/>
                  <a:pt x="5863590" y="27432"/>
                </a:cubicBezTo>
                <a:cubicBezTo>
                  <a:pt x="5593027" y="40625"/>
                  <a:pt x="5607728" y="44268"/>
                  <a:pt x="5404104" y="27432"/>
                </a:cubicBezTo>
                <a:cubicBezTo>
                  <a:pt x="5205217" y="6595"/>
                  <a:pt x="5075788" y="25542"/>
                  <a:pt x="4718304" y="27432"/>
                </a:cubicBezTo>
                <a:cubicBezTo>
                  <a:pt x="4397104" y="20896"/>
                  <a:pt x="4328446" y="33299"/>
                  <a:pt x="4183380" y="27432"/>
                </a:cubicBezTo>
                <a:cubicBezTo>
                  <a:pt x="4034984" y="40607"/>
                  <a:pt x="3651773" y="32589"/>
                  <a:pt x="3497580" y="27432"/>
                </a:cubicBezTo>
                <a:cubicBezTo>
                  <a:pt x="3344967" y="17764"/>
                  <a:pt x="2930335" y="16495"/>
                  <a:pt x="2811780" y="27432"/>
                </a:cubicBezTo>
                <a:cubicBezTo>
                  <a:pt x="2655163" y="50254"/>
                  <a:pt x="2329378" y="17500"/>
                  <a:pt x="2125980" y="27432"/>
                </a:cubicBezTo>
                <a:cubicBezTo>
                  <a:pt x="1888943" y="28768"/>
                  <a:pt x="1741419" y="65730"/>
                  <a:pt x="1440180" y="27432"/>
                </a:cubicBezTo>
                <a:cubicBezTo>
                  <a:pt x="1131431" y="25108"/>
                  <a:pt x="1019291" y="37642"/>
                  <a:pt x="829818" y="27432"/>
                </a:cubicBezTo>
                <a:cubicBezTo>
                  <a:pt x="574754" y="10888"/>
                  <a:pt x="297084" y="42462"/>
                  <a:pt x="0" y="27432"/>
                </a:cubicBezTo>
                <a:cubicBezTo>
                  <a:pt x="727" y="15985"/>
                  <a:pt x="-723" y="8595"/>
                  <a:pt x="0" y="0"/>
                </a:cubicBezTo>
                <a:close/>
              </a:path>
              <a:path w="7543800" h="27432" stroke="0" extrusionOk="0">
                <a:moveTo>
                  <a:pt x="0" y="0"/>
                </a:moveTo>
                <a:cubicBezTo>
                  <a:pt x="139051" y="25769"/>
                  <a:pt x="324149" y="-717"/>
                  <a:pt x="610362" y="0"/>
                </a:cubicBezTo>
                <a:cubicBezTo>
                  <a:pt x="890731" y="12045"/>
                  <a:pt x="902096" y="26005"/>
                  <a:pt x="1069848" y="0"/>
                </a:cubicBezTo>
                <a:cubicBezTo>
                  <a:pt x="1228059" y="-24722"/>
                  <a:pt x="1581321" y="-6272"/>
                  <a:pt x="1906524" y="0"/>
                </a:cubicBezTo>
                <a:cubicBezTo>
                  <a:pt x="2233192" y="-26947"/>
                  <a:pt x="2328879" y="-36016"/>
                  <a:pt x="2516886" y="0"/>
                </a:cubicBezTo>
                <a:cubicBezTo>
                  <a:pt x="2727584" y="15666"/>
                  <a:pt x="3006654" y="-13201"/>
                  <a:pt x="3127248" y="0"/>
                </a:cubicBezTo>
                <a:cubicBezTo>
                  <a:pt x="3270704" y="81860"/>
                  <a:pt x="3661526" y="-30922"/>
                  <a:pt x="3963924" y="0"/>
                </a:cubicBezTo>
                <a:cubicBezTo>
                  <a:pt x="4290284" y="16458"/>
                  <a:pt x="4257832" y="-18142"/>
                  <a:pt x="4498848" y="0"/>
                </a:cubicBezTo>
                <a:cubicBezTo>
                  <a:pt x="4688483" y="20027"/>
                  <a:pt x="4977882" y="28734"/>
                  <a:pt x="5335524" y="0"/>
                </a:cubicBezTo>
                <a:cubicBezTo>
                  <a:pt x="5711822" y="-951"/>
                  <a:pt x="5790481" y="-13504"/>
                  <a:pt x="6172200" y="0"/>
                </a:cubicBezTo>
                <a:cubicBezTo>
                  <a:pt x="6559607" y="3931"/>
                  <a:pt x="6643260" y="-27142"/>
                  <a:pt x="6858000" y="0"/>
                </a:cubicBezTo>
                <a:cubicBezTo>
                  <a:pt x="7105971" y="-20072"/>
                  <a:pt x="7356925" y="-44320"/>
                  <a:pt x="7543800" y="0"/>
                </a:cubicBezTo>
                <a:cubicBezTo>
                  <a:pt x="7543082" y="10279"/>
                  <a:pt x="7543921" y="19862"/>
                  <a:pt x="7543800" y="27432"/>
                </a:cubicBezTo>
                <a:cubicBezTo>
                  <a:pt x="7366369" y="43226"/>
                  <a:pt x="7209594" y="20997"/>
                  <a:pt x="7084314" y="27432"/>
                </a:cubicBezTo>
                <a:cubicBezTo>
                  <a:pt x="6967686" y="-32855"/>
                  <a:pt x="6574394" y="4870"/>
                  <a:pt x="6247638" y="27432"/>
                </a:cubicBezTo>
                <a:cubicBezTo>
                  <a:pt x="5943453" y="46052"/>
                  <a:pt x="5860351" y="32571"/>
                  <a:pt x="5712714" y="27432"/>
                </a:cubicBezTo>
                <a:cubicBezTo>
                  <a:pt x="5601274" y="-4067"/>
                  <a:pt x="5367475" y="-24506"/>
                  <a:pt x="5026914" y="27432"/>
                </a:cubicBezTo>
                <a:cubicBezTo>
                  <a:pt x="4728793" y="59759"/>
                  <a:pt x="4554278" y="44423"/>
                  <a:pt x="4190238" y="27432"/>
                </a:cubicBezTo>
                <a:cubicBezTo>
                  <a:pt x="3850932" y="15671"/>
                  <a:pt x="3726624" y="-5857"/>
                  <a:pt x="3504438" y="27432"/>
                </a:cubicBezTo>
                <a:cubicBezTo>
                  <a:pt x="3281837" y="48214"/>
                  <a:pt x="3190439" y="68198"/>
                  <a:pt x="3044952" y="27432"/>
                </a:cubicBezTo>
                <a:cubicBezTo>
                  <a:pt x="2880958" y="988"/>
                  <a:pt x="2703790" y="22275"/>
                  <a:pt x="2510028" y="27432"/>
                </a:cubicBezTo>
                <a:cubicBezTo>
                  <a:pt x="2301405" y="15328"/>
                  <a:pt x="2079490" y="53651"/>
                  <a:pt x="1673352" y="27432"/>
                </a:cubicBezTo>
                <a:cubicBezTo>
                  <a:pt x="1261810" y="11970"/>
                  <a:pt x="1341161" y="47231"/>
                  <a:pt x="987552" y="27432"/>
                </a:cubicBezTo>
                <a:cubicBezTo>
                  <a:pt x="697051" y="25679"/>
                  <a:pt x="437953" y="21447"/>
                  <a:pt x="0" y="27432"/>
                </a:cubicBezTo>
                <a:cubicBezTo>
                  <a:pt x="-335" y="21145"/>
                  <a:pt x="1427" y="11145"/>
                  <a:pt x="0" y="0"/>
                </a:cubicBezTo>
                <a:close/>
              </a:path>
              <a:path w="7543800" h="27432" fill="none" stroke="0" extrusionOk="0">
                <a:moveTo>
                  <a:pt x="0" y="0"/>
                </a:moveTo>
                <a:cubicBezTo>
                  <a:pt x="123331" y="13201"/>
                  <a:pt x="236526" y="-1365"/>
                  <a:pt x="459486" y="0"/>
                </a:cubicBezTo>
                <a:cubicBezTo>
                  <a:pt x="679511" y="8033"/>
                  <a:pt x="1067372" y="4913"/>
                  <a:pt x="1296162" y="0"/>
                </a:cubicBezTo>
                <a:cubicBezTo>
                  <a:pt x="1498222" y="16305"/>
                  <a:pt x="1874285" y="-5781"/>
                  <a:pt x="2057400" y="0"/>
                </a:cubicBezTo>
                <a:cubicBezTo>
                  <a:pt x="2222526" y="29234"/>
                  <a:pt x="2324149" y="22052"/>
                  <a:pt x="2516886" y="0"/>
                </a:cubicBezTo>
                <a:cubicBezTo>
                  <a:pt x="2739591" y="-15261"/>
                  <a:pt x="3004520" y="-26727"/>
                  <a:pt x="3127248" y="0"/>
                </a:cubicBezTo>
                <a:cubicBezTo>
                  <a:pt x="3206566" y="9577"/>
                  <a:pt x="3601566" y="28482"/>
                  <a:pt x="3963924" y="0"/>
                </a:cubicBezTo>
                <a:cubicBezTo>
                  <a:pt x="4290386" y="-8451"/>
                  <a:pt x="4348637" y="2806"/>
                  <a:pt x="4649724" y="0"/>
                </a:cubicBezTo>
                <a:cubicBezTo>
                  <a:pt x="4973785" y="20055"/>
                  <a:pt x="5140944" y="-23934"/>
                  <a:pt x="5410962" y="0"/>
                </a:cubicBezTo>
                <a:cubicBezTo>
                  <a:pt x="5698186" y="29043"/>
                  <a:pt x="5794399" y="-13450"/>
                  <a:pt x="6021324" y="0"/>
                </a:cubicBezTo>
                <a:cubicBezTo>
                  <a:pt x="6266784" y="37379"/>
                  <a:pt x="6428894" y="44076"/>
                  <a:pt x="6707124" y="0"/>
                </a:cubicBezTo>
                <a:cubicBezTo>
                  <a:pt x="7008710" y="9358"/>
                  <a:pt x="7391835" y="-18787"/>
                  <a:pt x="7543800" y="0"/>
                </a:cubicBezTo>
                <a:cubicBezTo>
                  <a:pt x="7544715" y="10570"/>
                  <a:pt x="7545171" y="16892"/>
                  <a:pt x="7543800" y="27432"/>
                </a:cubicBezTo>
                <a:cubicBezTo>
                  <a:pt x="7363494" y="38843"/>
                  <a:pt x="7306471" y="26346"/>
                  <a:pt x="7084314" y="27432"/>
                </a:cubicBezTo>
                <a:cubicBezTo>
                  <a:pt x="6857620" y="26856"/>
                  <a:pt x="6719400" y="27812"/>
                  <a:pt x="6624828" y="27432"/>
                </a:cubicBezTo>
                <a:cubicBezTo>
                  <a:pt x="6524362" y="-27077"/>
                  <a:pt x="6116939" y="22968"/>
                  <a:pt x="5863590" y="27432"/>
                </a:cubicBezTo>
                <a:cubicBezTo>
                  <a:pt x="5595221" y="41173"/>
                  <a:pt x="5608296" y="45507"/>
                  <a:pt x="5404104" y="27432"/>
                </a:cubicBezTo>
                <a:cubicBezTo>
                  <a:pt x="5199688" y="37301"/>
                  <a:pt x="5050277" y="22730"/>
                  <a:pt x="4718304" y="27432"/>
                </a:cubicBezTo>
                <a:cubicBezTo>
                  <a:pt x="4394226" y="28842"/>
                  <a:pt x="4318500" y="41471"/>
                  <a:pt x="4183380" y="27432"/>
                </a:cubicBezTo>
                <a:cubicBezTo>
                  <a:pt x="4050448" y="33753"/>
                  <a:pt x="3644348" y="71219"/>
                  <a:pt x="3497580" y="27432"/>
                </a:cubicBezTo>
                <a:cubicBezTo>
                  <a:pt x="3323432" y="-11031"/>
                  <a:pt x="2921963" y="9098"/>
                  <a:pt x="2811780" y="27432"/>
                </a:cubicBezTo>
                <a:cubicBezTo>
                  <a:pt x="2690995" y="59938"/>
                  <a:pt x="2319283" y="70168"/>
                  <a:pt x="2125980" y="27432"/>
                </a:cubicBezTo>
                <a:cubicBezTo>
                  <a:pt x="1902629" y="55660"/>
                  <a:pt x="1732771" y="10502"/>
                  <a:pt x="1440180" y="27432"/>
                </a:cubicBezTo>
                <a:cubicBezTo>
                  <a:pt x="1147767" y="32959"/>
                  <a:pt x="1004899" y="27052"/>
                  <a:pt x="829818" y="27432"/>
                </a:cubicBezTo>
                <a:cubicBezTo>
                  <a:pt x="700544" y="47628"/>
                  <a:pt x="267072" y="41064"/>
                  <a:pt x="0" y="27432"/>
                </a:cubicBezTo>
                <a:cubicBezTo>
                  <a:pt x="1025" y="17797"/>
                  <a:pt x="-1337" y="7797"/>
                  <a:pt x="0" y="0"/>
                </a:cubicBezTo>
                <a:close/>
              </a:path>
            </a:pathLst>
          </a:custGeom>
          <a:solidFill>
            <a:srgbClr val="FFFFFF"/>
          </a:solidFill>
          <a:ln w="38100" cap="rnd">
            <a:solidFill>
              <a:srgbClr val="FFFFFF"/>
            </a:solidFill>
            <a:round/>
            <a:extLst>
              <a:ext uri="{C807C97D-BFC1-408E-A445-0C87EB9F89A2}">
                <ask:lineSketchStyleProps xmlns:ask="http://schemas.microsoft.com/office/drawing/2018/sketchyshapes" sd="1219033472">
                  <a:custGeom>
                    <a:avLst/>
                    <a:gdLst>
                      <a:gd name="connsiteX0" fmla="*/ 0 w 7543800"/>
                      <a:gd name="connsiteY0" fmla="*/ 0 h 27432"/>
                      <a:gd name="connsiteX1" fmla="*/ 459486 w 7543800"/>
                      <a:gd name="connsiteY1" fmla="*/ 0 h 27432"/>
                      <a:gd name="connsiteX2" fmla="*/ 1296162 w 7543800"/>
                      <a:gd name="connsiteY2" fmla="*/ 0 h 27432"/>
                      <a:gd name="connsiteX3" fmla="*/ 2057400 w 7543800"/>
                      <a:gd name="connsiteY3" fmla="*/ 0 h 27432"/>
                      <a:gd name="connsiteX4" fmla="*/ 2516886 w 7543800"/>
                      <a:gd name="connsiteY4" fmla="*/ 0 h 27432"/>
                      <a:gd name="connsiteX5" fmla="*/ 3127248 w 7543800"/>
                      <a:gd name="connsiteY5" fmla="*/ 0 h 27432"/>
                      <a:gd name="connsiteX6" fmla="*/ 3963924 w 7543800"/>
                      <a:gd name="connsiteY6" fmla="*/ 0 h 27432"/>
                      <a:gd name="connsiteX7" fmla="*/ 4649724 w 7543800"/>
                      <a:gd name="connsiteY7" fmla="*/ 0 h 27432"/>
                      <a:gd name="connsiteX8" fmla="*/ 5410962 w 7543800"/>
                      <a:gd name="connsiteY8" fmla="*/ 0 h 27432"/>
                      <a:gd name="connsiteX9" fmla="*/ 6021324 w 7543800"/>
                      <a:gd name="connsiteY9" fmla="*/ 0 h 27432"/>
                      <a:gd name="connsiteX10" fmla="*/ 6707124 w 7543800"/>
                      <a:gd name="connsiteY10" fmla="*/ 0 h 27432"/>
                      <a:gd name="connsiteX11" fmla="*/ 7543800 w 7543800"/>
                      <a:gd name="connsiteY11" fmla="*/ 0 h 27432"/>
                      <a:gd name="connsiteX12" fmla="*/ 7543800 w 7543800"/>
                      <a:gd name="connsiteY12" fmla="*/ 27432 h 27432"/>
                      <a:gd name="connsiteX13" fmla="*/ 7084314 w 7543800"/>
                      <a:gd name="connsiteY13" fmla="*/ 27432 h 27432"/>
                      <a:gd name="connsiteX14" fmla="*/ 6624828 w 7543800"/>
                      <a:gd name="connsiteY14" fmla="*/ 27432 h 27432"/>
                      <a:gd name="connsiteX15" fmla="*/ 5863590 w 7543800"/>
                      <a:gd name="connsiteY15" fmla="*/ 27432 h 27432"/>
                      <a:gd name="connsiteX16" fmla="*/ 5404104 w 7543800"/>
                      <a:gd name="connsiteY16" fmla="*/ 27432 h 27432"/>
                      <a:gd name="connsiteX17" fmla="*/ 4718304 w 7543800"/>
                      <a:gd name="connsiteY17" fmla="*/ 27432 h 27432"/>
                      <a:gd name="connsiteX18" fmla="*/ 4183380 w 7543800"/>
                      <a:gd name="connsiteY18" fmla="*/ 27432 h 27432"/>
                      <a:gd name="connsiteX19" fmla="*/ 3497580 w 7543800"/>
                      <a:gd name="connsiteY19" fmla="*/ 27432 h 27432"/>
                      <a:gd name="connsiteX20" fmla="*/ 2811780 w 7543800"/>
                      <a:gd name="connsiteY20" fmla="*/ 27432 h 27432"/>
                      <a:gd name="connsiteX21" fmla="*/ 2125980 w 7543800"/>
                      <a:gd name="connsiteY21" fmla="*/ 27432 h 27432"/>
                      <a:gd name="connsiteX22" fmla="*/ 1440180 w 7543800"/>
                      <a:gd name="connsiteY22" fmla="*/ 27432 h 27432"/>
                      <a:gd name="connsiteX23" fmla="*/ 829818 w 7543800"/>
                      <a:gd name="connsiteY23" fmla="*/ 27432 h 27432"/>
                      <a:gd name="connsiteX24" fmla="*/ 0 w 7543800"/>
                      <a:gd name="connsiteY24" fmla="*/ 27432 h 27432"/>
                      <a:gd name="connsiteX25" fmla="*/ 0 w 7543800"/>
                      <a:gd name="connsiteY2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543800" h="27432" fill="none" extrusionOk="0">
                        <a:moveTo>
                          <a:pt x="0" y="0"/>
                        </a:moveTo>
                        <a:cubicBezTo>
                          <a:pt x="128354" y="16299"/>
                          <a:pt x="248962" y="-6033"/>
                          <a:pt x="459486" y="0"/>
                        </a:cubicBezTo>
                        <a:cubicBezTo>
                          <a:pt x="670010" y="6033"/>
                          <a:pt x="1072543" y="4749"/>
                          <a:pt x="1296162" y="0"/>
                        </a:cubicBezTo>
                        <a:cubicBezTo>
                          <a:pt x="1519781" y="-4749"/>
                          <a:pt x="1879766" y="-36077"/>
                          <a:pt x="2057400" y="0"/>
                        </a:cubicBezTo>
                        <a:cubicBezTo>
                          <a:pt x="2235034" y="36077"/>
                          <a:pt x="2315139" y="17747"/>
                          <a:pt x="2516886" y="0"/>
                        </a:cubicBezTo>
                        <a:cubicBezTo>
                          <a:pt x="2718633" y="-17747"/>
                          <a:pt x="2999770" y="-16952"/>
                          <a:pt x="3127248" y="0"/>
                        </a:cubicBezTo>
                        <a:cubicBezTo>
                          <a:pt x="3254726" y="16952"/>
                          <a:pt x="3636148" y="-4077"/>
                          <a:pt x="3963924" y="0"/>
                        </a:cubicBezTo>
                        <a:cubicBezTo>
                          <a:pt x="4291700" y="4077"/>
                          <a:pt x="4353766" y="-4322"/>
                          <a:pt x="4649724" y="0"/>
                        </a:cubicBezTo>
                        <a:cubicBezTo>
                          <a:pt x="4945682" y="4322"/>
                          <a:pt x="5111376" y="-31043"/>
                          <a:pt x="5410962" y="0"/>
                        </a:cubicBezTo>
                        <a:cubicBezTo>
                          <a:pt x="5710548" y="31043"/>
                          <a:pt x="5788938" y="-17916"/>
                          <a:pt x="6021324" y="0"/>
                        </a:cubicBezTo>
                        <a:cubicBezTo>
                          <a:pt x="6253710" y="17916"/>
                          <a:pt x="6426914" y="23569"/>
                          <a:pt x="6707124" y="0"/>
                        </a:cubicBezTo>
                        <a:cubicBezTo>
                          <a:pt x="6987334" y="-23569"/>
                          <a:pt x="7376457" y="-37624"/>
                          <a:pt x="7543800" y="0"/>
                        </a:cubicBezTo>
                        <a:cubicBezTo>
                          <a:pt x="7543955" y="11236"/>
                          <a:pt x="7545121" y="17127"/>
                          <a:pt x="7543800" y="27432"/>
                        </a:cubicBezTo>
                        <a:cubicBezTo>
                          <a:pt x="7366196" y="38399"/>
                          <a:pt x="7308637" y="27840"/>
                          <a:pt x="7084314" y="27432"/>
                        </a:cubicBezTo>
                        <a:cubicBezTo>
                          <a:pt x="6859991" y="27024"/>
                          <a:pt x="6728000" y="45343"/>
                          <a:pt x="6624828" y="27432"/>
                        </a:cubicBezTo>
                        <a:cubicBezTo>
                          <a:pt x="6521656" y="9521"/>
                          <a:pt x="6131539" y="14443"/>
                          <a:pt x="5863590" y="27432"/>
                        </a:cubicBezTo>
                        <a:cubicBezTo>
                          <a:pt x="5595641" y="40421"/>
                          <a:pt x="5607373" y="44821"/>
                          <a:pt x="5404104" y="27432"/>
                        </a:cubicBezTo>
                        <a:cubicBezTo>
                          <a:pt x="5200835" y="10043"/>
                          <a:pt x="5040983" y="28243"/>
                          <a:pt x="4718304" y="27432"/>
                        </a:cubicBezTo>
                        <a:cubicBezTo>
                          <a:pt x="4395625" y="26621"/>
                          <a:pt x="4326382" y="41051"/>
                          <a:pt x="4183380" y="27432"/>
                        </a:cubicBezTo>
                        <a:cubicBezTo>
                          <a:pt x="4040378" y="13813"/>
                          <a:pt x="3673484" y="55854"/>
                          <a:pt x="3497580" y="27432"/>
                        </a:cubicBezTo>
                        <a:cubicBezTo>
                          <a:pt x="3321676" y="-990"/>
                          <a:pt x="2950930" y="10737"/>
                          <a:pt x="2811780" y="27432"/>
                        </a:cubicBezTo>
                        <a:cubicBezTo>
                          <a:pt x="2672630" y="44127"/>
                          <a:pt x="2329797" y="38419"/>
                          <a:pt x="2125980" y="27432"/>
                        </a:cubicBezTo>
                        <a:cubicBezTo>
                          <a:pt x="1922163" y="16445"/>
                          <a:pt x="1744078" y="25504"/>
                          <a:pt x="1440180" y="27432"/>
                        </a:cubicBezTo>
                        <a:cubicBezTo>
                          <a:pt x="1136282" y="29360"/>
                          <a:pt x="1005348" y="36377"/>
                          <a:pt x="829818" y="27432"/>
                        </a:cubicBezTo>
                        <a:cubicBezTo>
                          <a:pt x="654288" y="18487"/>
                          <a:pt x="333607" y="26464"/>
                          <a:pt x="0" y="27432"/>
                        </a:cubicBezTo>
                        <a:cubicBezTo>
                          <a:pt x="1367" y="16730"/>
                          <a:pt x="-795" y="9503"/>
                          <a:pt x="0" y="0"/>
                        </a:cubicBezTo>
                        <a:close/>
                      </a:path>
                      <a:path w="7543800" h="27432" stroke="0" extrusionOk="0">
                        <a:moveTo>
                          <a:pt x="0" y="0"/>
                        </a:moveTo>
                        <a:cubicBezTo>
                          <a:pt x="161903" y="-7421"/>
                          <a:pt x="328548" y="-11698"/>
                          <a:pt x="610362" y="0"/>
                        </a:cubicBezTo>
                        <a:cubicBezTo>
                          <a:pt x="892176" y="11698"/>
                          <a:pt x="900952" y="22868"/>
                          <a:pt x="1069848" y="0"/>
                        </a:cubicBezTo>
                        <a:cubicBezTo>
                          <a:pt x="1238744" y="-22868"/>
                          <a:pt x="1582414" y="22050"/>
                          <a:pt x="1906524" y="0"/>
                        </a:cubicBezTo>
                        <a:cubicBezTo>
                          <a:pt x="2230634" y="-22050"/>
                          <a:pt x="2315442" y="-22040"/>
                          <a:pt x="2516886" y="0"/>
                        </a:cubicBezTo>
                        <a:cubicBezTo>
                          <a:pt x="2718330" y="22040"/>
                          <a:pt x="2997348" y="-5329"/>
                          <a:pt x="3127248" y="0"/>
                        </a:cubicBezTo>
                        <a:cubicBezTo>
                          <a:pt x="3257148" y="5329"/>
                          <a:pt x="3645552" y="-15967"/>
                          <a:pt x="3963924" y="0"/>
                        </a:cubicBezTo>
                        <a:cubicBezTo>
                          <a:pt x="4282296" y="15967"/>
                          <a:pt x="4258132" y="-14418"/>
                          <a:pt x="4498848" y="0"/>
                        </a:cubicBezTo>
                        <a:cubicBezTo>
                          <a:pt x="4739564" y="14418"/>
                          <a:pt x="4957845" y="4315"/>
                          <a:pt x="5335524" y="0"/>
                        </a:cubicBezTo>
                        <a:cubicBezTo>
                          <a:pt x="5713203" y="-4315"/>
                          <a:pt x="5788491" y="-12805"/>
                          <a:pt x="6172200" y="0"/>
                        </a:cubicBezTo>
                        <a:cubicBezTo>
                          <a:pt x="6555909" y="12805"/>
                          <a:pt x="6640797" y="-28229"/>
                          <a:pt x="6858000" y="0"/>
                        </a:cubicBezTo>
                        <a:cubicBezTo>
                          <a:pt x="7075203" y="28229"/>
                          <a:pt x="7303800" y="-26601"/>
                          <a:pt x="7543800" y="0"/>
                        </a:cubicBezTo>
                        <a:cubicBezTo>
                          <a:pt x="7542440" y="10164"/>
                          <a:pt x="7543883" y="19377"/>
                          <a:pt x="7543800" y="27432"/>
                        </a:cubicBezTo>
                        <a:cubicBezTo>
                          <a:pt x="7383976" y="49840"/>
                          <a:pt x="7199398" y="21669"/>
                          <a:pt x="7084314" y="27432"/>
                        </a:cubicBezTo>
                        <a:cubicBezTo>
                          <a:pt x="6969230" y="33195"/>
                          <a:pt x="6556370" y="17945"/>
                          <a:pt x="6247638" y="27432"/>
                        </a:cubicBezTo>
                        <a:cubicBezTo>
                          <a:pt x="5938906" y="36919"/>
                          <a:pt x="5849633" y="32805"/>
                          <a:pt x="5712714" y="27432"/>
                        </a:cubicBezTo>
                        <a:cubicBezTo>
                          <a:pt x="5575795" y="22059"/>
                          <a:pt x="5353582" y="8019"/>
                          <a:pt x="5026914" y="27432"/>
                        </a:cubicBezTo>
                        <a:cubicBezTo>
                          <a:pt x="4700246" y="46845"/>
                          <a:pt x="4551426" y="46893"/>
                          <a:pt x="4190238" y="27432"/>
                        </a:cubicBezTo>
                        <a:cubicBezTo>
                          <a:pt x="3829050" y="7971"/>
                          <a:pt x="3725201" y="2592"/>
                          <a:pt x="3504438" y="27432"/>
                        </a:cubicBezTo>
                        <a:cubicBezTo>
                          <a:pt x="3283675" y="52272"/>
                          <a:pt x="3187858" y="48827"/>
                          <a:pt x="3044952" y="27432"/>
                        </a:cubicBezTo>
                        <a:cubicBezTo>
                          <a:pt x="2902046" y="6037"/>
                          <a:pt x="2703956" y="26791"/>
                          <a:pt x="2510028" y="27432"/>
                        </a:cubicBezTo>
                        <a:cubicBezTo>
                          <a:pt x="2316100" y="28073"/>
                          <a:pt x="2087368" y="44377"/>
                          <a:pt x="1673352" y="27432"/>
                        </a:cubicBezTo>
                        <a:cubicBezTo>
                          <a:pt x="1259336" y="10487"/>
                          <a:pt x="1325025" y="49555"/>
                          <a:pt x="987552" y="27432"/>
                        </a:cubicBezTo>
                        <a:cubicBezTo>
                          <a:pt x="650079" y="5309"/>
                          <a:pt x="414817" y="6509"/>
                          <a:pt x="0" y="27432"/>
                        </a:cubicBezTo>
                        <a:cubicBezTo>
                          <a:pt x="-254" y="20900"/>
                          <a:pt x="311" y="11783"/>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6E0A297E-72C7-891F-4FB6-1D49523000A1}"/>
              </a:ext>
            </a:extLst>
          </p:cNvPr>
          <p:cNvSpPr txBox="1"/>
          <p:nvPr/>
        </p:nvSpPr>
        <p:spPr>
          <a:xfrm>
            <a:off x="8639031" y="4197096"/>
            <a:ext cx="8191642" cy="5126416"/>
          </a:xfrm>
          <a:prstGeom prst="rect">
            <a:avLst/>
          </a:prstGeom>
        </p:spPr>
        <p:txBody>
          <a:bodyPr vert="horz" lIns="91440" tIns="45720" rIns="91440" bIns="45720" rtlCol="0" anchor="t">
            <a:normAutofit/>
          </a:bodyPr>
          <a:lstStyle/>
          <a:p>
            <a:pPr indent="-228600">
              <a:lnSpc>
                <a:spcPct val="90000"/>
              </a:lnSpc>
              <a:spcAft>
                <a:spcPts val="600"/>
              </a:spcAft>
              <a:buFont typeface="Arial" panose="020B0604020202020204" pitchFamily="34" charset="0"/>
              <a:buChar char="•"/>
            </a:pPr>
            <a:r>
              <a:rPr lang="en-US" sz="3300" kern="1200" dirty="0">
                <a:solidFill>
                  <a:srgbClr val="FFFFFF"/>
                </a:solidFill>
                <a:latin typeface="+mn-lt"/>
                <a:ea typeface="+mn-ea"/>
                <a:cs typeface="+mn-cs"/>
              </a:rPr>
              <a:t>Your Questions? How can we help? </a:t>
            </a:r>
          </a:p>
        </p:txBody>
      </p:sp>
    </p:spTree>
    <p:extLst>
      <p:ext uri="{BB962C8B-B14F-4D97-AF65-F5344CB8AC3E}">
        <p14:creationId xmlns:p14="http://schemas.microsoft.com/office/powerpoint/2010/main" val="29879469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3"/>
          <p:cNvSpPr txBox="1"/>
          <p:nvPr/>
        </p:nvSpPr>
        <p:spPr>
          <a:xfrm>
            <a:off x="920252" y="882844"/>
            <a:ext cx="16063800" cy="1400383"/>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6500" b="1" i="0" u="none" strike="noStrike" cap="none" dirty="0">
                <a:solidFill>
                  <a:schemeClr val="tx1"/>
                </a:solidFill>
                <a:latin typeface="Manrope"/>
                <a:ea typeface="Manrope"/>
                <a:cs typeface="Manrope"/>
                <a:sym typeface="Manrope"/>
              </a:rPr>
              <a:t>Why should I join a mentoring program?</a:t>
            </a:r>
            <a:endParaRPr b="1" dirty="0">
              <a:solidFill>
                <a:schemeClr val="tx1"/>
              </a:solidFill>
            </a:endParaRPr>
          </a:p>
        </p:txBody>
      </p:sp>
      <p:grpSp>
        <p:nvGrpSpPr>
          <p:cNvPr id="181" name="Google Shape;181;p3"/>
          <p:cNvGrpSpPr/>
          <p:nvPr/>
        </p:nvGrpSpPr>
        <p:grpSpPr>
          <a:xfrm>
            <a:off x="12822930" y="3750932"/>
            <a:ext cx="2627735" cy="2627735"/>
            <a:chOff x="0" y="0"/>
            <a:chExt cx="3503646" cy="3503646"/>
          </a:xfrm>
        </p:grpSpPr>
        <p:pic>
          <p:nvPicPr>
            <p:cNvPr id="182" name="Google Shape;182;p3"/>
            <p:cNvPicPr preferRelativeResize="0"/>
            <p:nvPr/>
          </p:nvPicPr>
          <p:blipFill rotWithShape="1">
            <a:blip r:embed="rId3">
              <a:alphaModFix/>
            </a:blip>
            <a:srcRect/>
            <a:stretch/>
          </p:blipFill>
          <p:spPr>
            <a:xfrm>
              <a:off x="0" y="0"/>
              <a:ext cx="3503646" cy="3503646"/>
            </a:xfrm>
            <a:prstGeom prst="rect">
              <a:avLst/>
            </a:prstGeom>
            <a:noFill/>
            <a:ln>
              <a:noFill/>
            </a:ln>
          </p:spPr>
        </p:pic>
        <p:pic>
          <p:nvPicPr>
            <p:cNvPr id="183" name="Google Shape;183;p3"/>
            <p:cNvPicPr preferRelativeResize="0"/>
            <p:nvPr/>
          </p:nvPicPr>
          <p:blipFill rotWithShape="1">
            <a:blip r:embed="rId4">
              <a:alphaModFix/>
            </a:blip>
            <a:srcRect/>
            <a:stretch/>
          </p:blipFill>
          <p:spPr>
            <a:xfrm>
              <a:off x="163940" y="306850"/>
              <a:ext cx="3175766" cy="2889947"/>
            </a:xfrm>
            <a:prstGeom prst="rect">
              <a:avLst/>
            </a:prstGeom>
            <a:noFill/>
            <a:ln>
              <a:noFill/>
            </a:ln>
          </p:spPr>
        </p:pic>
      </p:grpSp>
      <p:grpSp>
        <p:nvGrpSpPr>
          <p:cNvPr id="184" name="Google Shape;184;p3"/>
          <p:cNvGrpSpPr/>
          <p:nvPr/>
        </p:nvGrpSpPr>
        <p:grpSpPr>
          <a:xfrm>
            <a:off x="7339084" y="3750932"/>
            <a:ext cx="2965422" cy="2627735"/>
            <a:chOff x="0" y="0"/>
            <a:chExt cx="3953896" cy="3503646"/>
          </a:xfrm>
        </p:grpSpPr>
        <p:pic>
          <p:nvPicPr>
            <p:cNvPr id="185" name="Google Shape;185;p3"/>
            <p:cNvPicPr preferRelativeResize="0"/>
            <p:nvPr/>
          </p:nvPicPr>
          <p:blipFill rotWithShape="1">
            <a:blip r:embed="rId3">
              <a:alphaModFix/>
            </a:blip>
            <a:srcRect/>
            <a:stretch/>
          </p:blipFill>
          <p:spPr>
            <a:xfrm>
              <a:off x="237401" y="0"/>
              <a:ext cx="3503646" cy="3503646"/>
            </a:xfrm>
            <a:prstGeom prst="rect">
              <a:avLst/>
            </a:prstGeom>
            <a:noFill/>
            <a:ln>
              <a:noFill/>
            </a:ln>
          </p:spPr>
        </p:pic>
        <p:pic>
          <p:nvPicPr>
            <p:cNvPr id="186" name="Google Shape;186;p3"/>
            <p:cNvPicPr preferRelativeResize="0"/>
            <p:nvPr/>
          </p:nvPicPr>
          <p:blipFill rotWithShape="1">
            <a:blip r:embed="rId5">
              <a:alphaModFix/>
            </a:blip>
            <a:srcRect/>
            <a:stretch/>
          </p:blipFill>
          <p:spPr>
            <a:xfrm>
              <a:off x="0" y="718868"/>
              <a:ext cx="3953896" cy="2065911"/>
            </a:xfrm>
            <a:prstGeom prst="rect">
              <a:avLst/>
            </a:prstGeom>
            <a:noFill/>
            <a:ln>
              <a:noFill/>
            </a:ln>
          </p:spPr>
        </p:pic>
      </p:grpSp>
      <p:grpSp>
        <p:nvGrpSpPr>
          <p:cNvPr id="187" name="Google Shape;187;p3"/>
          <p:cNvGrpSpPr/>
          <p:nvPr/>
        </p:nvGrpSpPr>
        <p:grpSpPr>
          <a:xfrm>
            <a:off x="2284653" y="3750932"/>
            <a:ext cx="2627735" cy="2627735"/>
            <a:chOff x="0" y="0"/>
            <a:chExt cx="3503646" cy="3503646"/>
          </a:xfrm>
        </p:grpSpPr>
        <p:pic>
          <p:nvPicPr>
            <p:cNvPr id="188" name="Google Shape;188;p3"/>
            <p:cNvPicPr preferRelativeResize="0"/>
            <p:nvPr/>
          </p:nvPicPr>
          <p:blipFill rotWithShape="1">
            <a:blip r:embed="rId3">
              <a:alphaModFix/>
            </a:blip>
            <a:srcRect/>
            <a:stretch/>
          </p:blipFill>
          <p:spPr>
            <a:xfrm>
              <a:off x="0" y="0"/>
              <a:ext cx="3503646" cy="3503646"/>
            </a:xfrm>
            <a:prstGeom prst="rect">
              <a:avLst/>
            </a:prstGeom>
            <a:noFill/>
            <a:ln>
              <a:noFill/>
            </a:ln>
          </p:spPr>
        </p:pic>
        <p:pic>
          <p:nvPicPr>
            <p:cNvPr id="189" name="Google Shape;189;p3"/>
            <p:cNvPicPr preferRelativeResize="0"/>
            <p:nvPr/>
          </p:nvPicPr>
          <p:blipFill rotWithShape="1">
            <a:blip r:embed="rId6">
              <a:alphaModFix/>
            </a:blip>
            <a:srcRect l="16707" t="4977" r="6713"/>
            <a:stretch/>
          </p:blipFill>
          <p:spPr>
            <a:xfrm>
              <a:off x="261366" y="129179"/>
              <a:ext cx="3146955" cy="2655600"/>
            </a:xfrm>
            <a:prstGeom prst="rect">
              <a:avLst/>
            </a:prstGeom>
            <a:noFill/>
            <a:ln>
              <a:noFill/>
            </a:ln>
          </p:spPr>
        </p:pic>
      </p:grpSp>
      <p:sp>
        <p:nvSpPr>
          <p:cNvPr id="190" name="Google Shape;190;p3"/>
          <p:cNvSpPr txBox="1"/>
          <p:nvPr/>
        </p:nvSpPr>
        <p:spPr>
          <a:xfrm>
            <a:off x="2326064" y="2775130"/>
            <a:ext cx="2544913" cy="808868"/>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en-US" sz="3121" b="0" i="0" u="none" strike="noStrike" cap="none" dirty="0">
                <a:solidFill>
                  <a:srgbClr val="545454"/>
                </a:solidFill>
                <a:latin typeface="Manrope"/>
                <a:ea typeface="Manrope"/>
                <a:cs typeface="Manrope"/>
                <a:sym typeface="Manrope"/>
              </a:rPr>
              <a:t>Leadership</a:t>
            </a:r>
            <a:endParaRPr dirty="0"/>
          </a:p>
          <a:p>
            <a:pPr marL="0" marR="0" lvl="0" indent="0" algn="ctr" rtl="0">
              <a:lnSpc>
                <a:spcPct val="100000"/>
              </a:lnSpc>
              <a:spcBef>
                <a:spcPts val="0"/>
              </a:spcBef>
              <a:spcAft>
                <a:spcPts val="0"/>
              </a:spcAft>
              <a:buNone/>
            </a:pPr>
            <a:r>
              <a:rPr lang="en-US" sz="3121" b="0" i="0" u="none" strike="noStrike" cap="none" dirty="0">
                <a:solidFill>
                  <a:srgbClr val="545454"/>
                </a:solidFill>
                <a:latin typeface="Manrope"/>
                <a:ea typeface="Manrope"/>
                <a:cs typeface="Manrope"/>
                <a:sym typeface="Manrope"/>
              </a:rPr>
              <a:t>Development</a:t>
            </a:r>
            <a:endParaRPr dirty="0"/>
          </a:p>
        </p:txBody>
      </p:sp>
      <p:sp>
        <p:nvSpPr>
          <p:cNvPr id="191" name="Google Shape;191;p3"/>
          <p:cNvSpPr txBox="1"/>
          <p:nvPr/>
        </p:nvSpPr>
        <p:spPr>
          <a:xfrm>
            <a:off x="7679696" y="2775130"/>
            <a:ext cx="2544913" cy="808868"/>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en-US" sz="3121" b="0" i="0" u="none" strike="noStrike" cap="none">
                <a:solidFill>
                  <a:srgbClr val="545454"/>
                </a:solidFill>
                <a:latin typeface="Manrope"/>
                <a:ea typeface="Manrope"/>
                <a:cs typeface="Manrope"/>
                <a:sym typeface="Manrope"/>
              </a:rPr>
              <a:t>Career</a:t>
            </a:r>
            <a:endParaRPr/>
          </a:p>
          <a:p>
            <a:pPr marL="0" marR="0" lvl="0" indent="0" algn="ctr" rtl="0">
              <a:lnSpc>
                <a:spcPct val="100000"/>
              </a:lnSpc>
              <a:spcBef>
                <a:spcPts val="0"/>
              </a:spcBef>
              <a:spcAft>
                <a:spcPts val="0"/>
              </a:spcAft>
              <a:buNone/>
            </a:pPr>
            <a:r>
              <a:rPr lang="en-US" sz="3121" b="0" i="0" u="none" strike="noStrike" cap="none">
                <a:solidFill>
                  <a:srgbClr val="545454"/>
                </a:solidFill>
                <a:latin typeface="Manrope"/>
                <a:ea typeface="Manrope"/>
                <a:cs typeface="Manrope"/>
                <a:sym typeface="Manrope"/>
              </a:rPr>
              <a:t>Development</a:t>
            </a:r>
            <a:endParaRPr/>
          </a:p>
        </p:txBody>
      </p:sp>
      <p:sp>
        <p:nvSpPr>
          <p:cNvPr id="192" name="Google Shape;192;p3"/>
          <p:cNvSpPr txBox="1"/>
          <p:nvPr/>
        </p:nvSpPr>
        <p:spPr>
          <a:xfrm>
            <a:off x="13123851" y="2775130"/>
            <a:ext cx="2025892" cy="808868"/>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en-US" sz="3121" b="0" i="0" u="none" strike="noStrike" cap="none">
                <a:solidFill>
                  <a:srgbClr val="545454"/>
                </a:solidFill>
                <a:latin typeface="Manrope"/>
                <a:ea typeface="Manrope"/>
                <a:cs typeface="Manrope"/>
                <a:sym typeface="Manrope"/>
              </a:rPr>
              <a:t>Diversity &amp;</a:t>
            </a:r>
            <a:endParaRPr/>
          </a:p>
          <a:p>
            <a:pPr marL="0" marR="0" lvl="0" indent="0" algn="ctr" rtl="0">
              <a:lnSpc>
                <a:spcPct val="100000"/>
              </a:lnSpc>
              <a:spcBef>
                <a:spcPts val="0"/>
              </a:spcBef>
              <a:spcAft>
                <a:spcPts val="0"/>
              </a:spcAft>
              <a:buNone/>
            </a:pPr>
            <a:r>
              <a:rPr lang="en-US" sz="3121" b="0" i="0" u="none" strike="noStrike" cap="none">
                <a:solidFill>
                  <a:srgbClr val="545454"/>
                </a:solidFill>
                <a:latin typeface="Manrope"/>
                <a:ea typeface="Manrope"/>
                <a:cs typeface="Manrope"/>
                <a:sym typeface="Manrope"/>
              </a:rPr>
              <a:t>Inclusion</a:t>
            </a:r>
            <a:endParaRPr/>
          </a:p>
        </p:txBody>
      </p:sp>
      <p:sp>
        <p:nvSpPr>
          <p:cNvPr id="193" name="Google Shape;193;p3"/>
          <p:cNvSpPr txBox="1"/>
          <p:nvPr/>
        </p:nvSpPr>
        <p:spPr>
          <a:xfrm>
            <a:off x="1543434" y="6517732"/>
            <a:ext cx="4110300" cy="2642400"/>
          </a:xfrm>
          <a:prstGeom prst="rect">
            <a:avLst/>
          </a:prstGeom>
          <a:noFill/>
          <a:ln>
            <a:noFill/>
          </a:ln>
        </p:spPr>
        <p:txBody>
          <a:bodyPr spcFirstLastPara="1" wrap="square" lIns="0" tIns="0" rIns="0" bIns="0" anchor="t" anchorCtr="0">
            <a:spAutoFit/>
          </a:bodyPr>
          <a:lstStyle/>
          <a:p>
            <a:pPr marL="0" marR="0" lvl="0" indent="0" algn="ctr" rtl="0">
              <a:lnSpc>
                <a:spcPct val="120024"/>
              </a:lnSpc>
              <a:spcBef>
                <a:spcPts val="0"/>
              </a:spcBef>
              <a:spcAft>
                <a:spcPts val="0"/>
              </a:spcAft>
              <a:buNone/>
            </a:pPr>
            <a:r>
              <a:rPr lang="en-US" sz="2452" b="0" i="0" u="none" strike="noStrike" cap="none" dirty="0">
                <a:solidFill>
                  <a:srgbClr val="545454"/>
                </a:solidFill>
                <a:latin typeface="Manrope"/>
                <a:ea typeface="Manrope"/>
                <a:cs typeface="Manrope"/>
                <a:sym typeface="Manrope"/>
              </a:rPr>
              <a:t>Mentors </a:t>
            </a:r>
            <a:r>
              <a:rPr lang="en-US" sz="2452" b="0" i="0" u="sng" strike="noStrike" cap="none" dirty="0">
                <a:solidFill>
                  <a:srgbClr val="545454"/>
                </a:solidFill>
                <a:latin typeface="Manrope"/>
                <a:ea typeface="Manrope"/>
                <a:cs typeface="Manrope"/>
                <a:sym typeface="Manrope"/>
              </a:rPr>
              <a:t>report</a:t>
            </a:r>
            <a:r>
              <a:rPr lang="en-US" sz="2452" b="0" i="0" u="none" strike="noStrike" cap="none" dirty="0">
                <a:solidFill>
                  <a:srgbClr val="545454"/>
                </a:solidFill>
                <a:latin typeface="Manrope"/>
                <a:ea typeface="Manrope"/>
                <a:cs typeface="Manrope"/>
                <a:sym typeface="Manrope"/>
              </a:rPr>
              <a:t> gaining more </a:t>
            </a:r>
            <a:endParaRPr dirty="0"/>
          </a:p>
          <a:p>
            <a:pPr marL="0" marR="0" lvl="0" indent="0" algn="ctr" rtl="0">
              <a:lnSpc>
                <a:spcPct val="120024"/>
              </a:lnSpc>
              <a:spcBef>
                <a:spcPts val="0"/>
              </a:spcBef>
              <a:spcAft>
                <a:spcPts val="0"/>
              </a:spcAft>
              <a:buNone/>
            </a:pPr>
            <a:r>
              <a:rPr lang="en-US" sz="2452" b="0" i="0" u="none" strike="noStrike" cap="none" dirty="0">
                <a:solidFill>
                  <a:srgbClr val="545454"/>
                </a:solidFill>
                <a:latin typeface="Manrope"/>
                <a:ea typeface="Manrope"/>
                <a:cs typeface="Manrope"/>
                <a:sym typeface="Manrope"/>
              </a:rPr>
              <a:t>leadership identity and skills, as well as more confidence in</a:t>
            </a:r>
            <a:r>
              <a:rPr lang="en-US" dirty="0"/>
              <a:t> </a:t>
            </a:r>
            <a:r>
              <a:rPr lang="en-US" sz="2452" b="0" i="0" u="none" strike="noStrike" cap="none" dirty="0">
                <a:solidFill>
                  <a:srgbClr val="545454"/>
                </a:solidFill>
                <a:latin typeface="Manrope"/>
                <a:ea typeface="Manrope"/>
                <a:cs typeface="Manrope"/>
                <a:sym typeface="Manrope"/>
              </a:rPr>
              <a:t>leading projects the more</a:t>
            </a:r>
            <a:r>
              <a:rPr lang="en-US" dirty="0"/>
              <a:t> </a:t>
            </a:r>
            <a:r>
              <a:rPr lang="en-US" sz="2452" b="0" i="0" u="none" strike="noStrike" cap="none" dirty="0">
                <a:solidFill>
                  <a:srgbClr val="545454"/>
                </a:solidFill>
                <a:latin typeface="Manrope"/>
                <a:ea typeface="Manrope"/>
                <a:cs typeface="Manrope"/>
                <a:sym typeface="Manrope"/>
              </a:rPr>
              <a:t>they engaged in mentoring</a:t>
            </a:r>
            <a:endParaRPr dirty="0"/>
          </a:p>
        </p:txBody>
      </p:sp>
      <p:sp>
        <p:nvSpPr>
          <p:cNvPr id="194" name="Google Shape;194;p3"/>
          <p:cNvSpPr txBox="1"/>
          <p:nvPr/>
        </p:nvSpPr>
        <p:spPr>
          <a:xfrm>
            <a:off x="7013419" y="6517732"/>
            <a:ext cx="3877467" cy="1486041"/>
          </a:xfrm>
          <a:prstGeom prst="rect">
            <a:avLst/>
          </a:prstGeom>
          <a:noFill/>
          <a:ln>
            <a:noFill/>
          </a:ln>
        </p:spPr>
        <p:txBody>
          <a:bodyPr spcFirstLastPara="1" wrap="square" lIns="0" tIns="0" rIns="0" bIns="0" anchor="t" anchorCtr="0">
            <a:spAutoFit/>
          </a:bodyPr>
          <a:lstStyle/>
          <a:p>
            <a:pPr marL="0" marR="0" lvl="0" indent="0" algn="ctr" rtl="0">
              <a:lnSpc>
                <a:spcPct val="120024"/>
              </a:lnSpc>
              <a:spcBef>
                <a:spcPts val="0"/>
              </a:spcBef>
              <a:spcAft>
                <a:spcPts val="0"/>
              </a:spcAft>
              <a:buNone/>
            </a:pPr>
            <a:r>
              <a:rPr lang="en-US" sz="2452" b="0" i="0" u="none" strike="noStrike" cap="none">
                <a:solidFill>
                  <a:srgbClr val="545454"/>
                </a:solidFill>
                <a:latin typeface="Manrope"/>
                <a:ea typeface="Manrope"/>
                <a:cs typeface="Manrope"/>
                <a:sym typeface="Manrope"/>
              </a:rPr>
              <a:t>Employees who participate </a:t>
            </a:r>
            <a:endParaRPr/>
          </a:p>
          <a:p>
            <a:pPr marL="0" marR="0" lvl="0" indent="0" algn="ctr" rtl="0">
              <a:lnSpc>
                <a:spcPct val="120024"/>
              </a:lnSpc>
              <a:spcBef>
                <a:spcPts val="0"/>
              </a:spcBef>
              <a:spcAft>
                <a:spcPts val="0"/>
              </a:spcAft>
              <a:buNone/>
            </a:pPr>
            <a:r>
              <a:rPr lang="en-US" sz="2452" b="0" i="0" u="none" strike="noStrike" cap="none">
                <a:solidFill>
                  <a:srgbClr val="545454"/>
                </a:solidFill>
                <a:latin typeface="Manrope"/>
                <a:ea typeface="Manrope"/>
                <a:cs typeface="Manrope"/>
                <a:sym typeface="Manrope"/>
              </a:rPr>
              <a:t>in mentoring programs </a:t>
            </a:r>
            <a:endParaRPr/>
          </a:p>
          <a:p>
            <a:pPr marL="0" marR="0" lvl="0" indent="0" algn="ctr" rtl="0">
              <a:lnSpc>
                <a:spcPct val="120024"/>
              </a:lnSpc>
              <a:spcBef>
                <a:spcPts val="0"/>
              </a:spcBef>
              <a:spcAft>
                <a:spcPts val="0"/>
              </a:spcAft>
              <a:buNone/>
            </a:pPr>
            <a:r>
              <a:rPr lang="en-US" sz="2452" b="0" i="0" u="none" strike="noStrike" cap="none">
                <a:solidFill>
                  <a:srgbClr val="545454"/>
                </a:solidFill>
                <a:latin typeface="Manrope"/>
                <a:ea typeface="Manrope"/>
                <a:cs typeface="Manrope"/>
                <a:sym typeface="Manrope"/>
              </a:rPr>
              <a:t>are </a:t>
            </a:r>
            <a:r>
              <a:rPr lang="en-US" sz="2452" b="0" i="0" u="sng" strike="noStrike" cap="none">
                <a:solidFill>
                  <a:srgbClr val="545454"/>
                </a:solidFill>
                <a:latin typeface="Manrope"/>
                <a:ea typeface="Manrope"/>
                <a:cs typeface="Manrope"/>
                <a:sym typeface="Manrope"/>
              </a:rPr>
              <a:t>5x more likely </a:t>
            </a:r>
            <a:endParaRPr/>
          </a:p>
          <a:p>
            <a:pPr marL="0" marR="0" lvl="0" indent="0" algn="ctr" rtl="0">
              <a:lnSpc>
                <a:spcPct val="120024"/>
              </a:lnSpc>
              <a:spcBef>
                <a:spcPts val="0"/>
              </a:spcBef>
              <a:spcAft>
                <a:spcPts val="0"/>
              </a:spcAft>
              <a:buNone/>
            </a:pPr>
            <a:r>
              <a:rPr lang="en-US" sz="2452" b="0" i="0" u="none" strike="noStrike" cap="none">
                <a:solidFill>
                  <a:srgbClr val="545454"/>
                </a:solidFill>
                <a:latin typeface="Manrope"/>
                <a:ea typeface="Manrope"/>
                <a:cs typeface="Manrope"/>
                <a:sym typeface="Manrope"/>
              </a:rPr>
              <a:t>to advance in pay grade</a:t>
            </a:r>
            <a:endParaRPr/>
          </a:p>
        </p:txBody>
      </p:sp>
      <p:sp>
        <p:nvSpPr>
          <p:cNvPr id="195" name="Google Shape;195;p3"/>
          <p:cNvSpPr txBox="1"/>
          <p:nvPr/>
        </p:nvSpPr>
        <p:spPr>
          <a:xfrm>
            <a:off x="11529028" y="6517732"/>
            <a:ext cx="5215539" cy="2229061"/>
          </a:xfrm>
          <a:prstGeom prst="rect">
            <a:avLst/>
          </a:prstGeom>
          <a:noFill/>
          <a:ln>
            <a:noFill/>
          </a:ln>
        </p:spPr>
        <p:txBody>
          <a:bodyPr spcFirstLastPara="1" wrap="square" lIns="0" tIns="0" rIns="0" bIns="0" anchor="t" anchorCtr="0">
            <a:spAutoFit/>
          </a:bodyPr>
          <a:lstStyle/>
          <a:p>
            <a:pPr marL="0" marR="0" lvl="0" indent="0" algn="ctr" rtl="0">
              <a:lnSpc>
                <a:spcPct val="120024"/>
              </a:lnSpc>
              <a:spcBef>
                <a:spcPts val="0"/>
              </a:spcBef>
              <a:spcAft>
                <a:spcPts val="0"/>
              </a:spcAft>
              <a:buNone/>
            </a:pPr>
            <a:r>
              <a:rPr lang="en-US" sz="2452" b="0" i="0" u="none" strike="noStrike" cap="none">
                <a:solidFill>
                  <a:srgbClr val="545454"/>
                </a:solidFill>
                <a:latin typeface="Manrope"/>
                <a:ea typeface="Manrope"/>
                <a:cs typeface="Manrope"/>
                <a:sym typeface="Manrope"/>
              </a:rPr>
              <a:t>Mentoring programs boost </a:t>
            </a:r>
            <a:endParaRPr/>
          </a:p>
          <a:p>
            <a:pPr marL="0" marR="0" lvl="0" indent="0" algn="ctr" rtl="0">
              <a:lnSpc>
                <a:spcPct val="120024"/>
              </a:lnSpc>
              <a:spcBef>
                <a:spcPts val="0"/>
              </a:spcBef>
              <a:spcAft>
                <a:spcPts val="0"/>
              </a:spcAft>
              <a:buNone/>
            </a:pPr>
            <a:r>
              <a:rPr lang="en-US" sz="2452" b="0" i="0" u="none" strike="noStrike" cap="none">
                <a:solidFill>
                  <a:srgbClr val="545454"/>
                </a:solidFill>
                <a:latin typeface="Manrope"/>
                <a:ea typeface="Manrope"/>
                <a:cs typeface="Manrope"/>
                <a:sym typeface="Manrope"/>
              </a:rPr>
              <a:t>minority representation at the </a:t>
            </a:r>
            <a:endParaRPr/>
          </a:p>
          <a:p>
            <a:pPr marL="0" marR="0" lvl="0" indent="0" algn="ctr" rtl="0">
              <a:lnSpc>
                <a:spcPct val="120024"/>
              </a:lnSpc>
              <a:spcBef>
                <a:spcPts val="0"/>
              </a:spcBef>
              <a:spcAft>
                <a:spcPts val="0"/>
              </a:spcAft>
              <a:buNone/>
            </a:pPr>
            <a:r>
              <a:rPr lang="en-US" sz="2452" b="0" i="0" u="none" strike="noStrike" cap="none">
                <a:solidFill>
                  <a:srgbClr val="545454"/>
                </a:solidFill>
                <a:latin typeface="Manrope"/>
                <a:ea typeface="Manrope"/>
                <a:cs typeface="Manrope"/>
                <a:sym typeface="Manrope"/>
              </a:rPr>
              <a:t>management level by </a:t>
            </a:r>
            <a:r>
              <a:rPr lang="en-US" sz="2452" b="0" i="0" u="sng" strike="noStrike" cap="none">
                <a:solidFill>
                  <a:srgbClr val="545454"/>
                </a:solidFill>
                <a:latin typeface="Manrope"/>
                <a:ea typeface="Manrope"/>
                <a:cs typeface="Manrope"/>
                <a:sym typeface="Manrope"/>
              </a:rPr>
              <a:t>9% to 24%</a:t>
            </a:r>
            <a:endParaRPr/>
          </a:p>
          <a:p>
            <a:pPr marL="0" marR="0" lvl="0" indent="0" algn="ctr" rtl="0">
              <a:lnSpc>
                <a:spcPct val="120024"/>
              </a:lnSpc>
              <a:spcBef>
                <a:spcPts val="0"/>
              </a:spcBef>
              <a:spcAft>
                <a:spcPts val="0"/>
              </a:spcAft>
              <a:buNone/>
            </a:pPr>
            <a:r>
              <a:rPr lang="en-US" sz="2452" b="0" i="0" u="none" strike="noStrike" cap="none">
                <a:solidFill>
                  <a:srgbClr val="545454"/>
                </a:solidFill>
                <a:latin typeface="Manrope"/>
                <a:ea typeface="Manrope"/>
                <a:cs typeface="Manrope"/>
                <a:sym typeface="Manrope"/>
              </a:rPr>
              <a:t>and improve promotion and retention rates for minorities and women by </a:t>
            </a:r>
            <a:r>
              <a:rPr lang="en-US" sz="2452" b="0" i="0" u="sng" strike="noStrike" cap="none">
                <a:solidFill>
                  <a:srgbClr val="545454"/>
                </a:solidFill>
                <a:latin typeface="Manrope"/>
                <a:ea typeface="Manrope"/>
                <a:cs typeface="Manrope"/>
                <a:sym typeface="Manrope"/>
              </a:rPr>
              <a:t>15% to 38%</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grpSp>
        <p:nvGrpSpPr>
          <p:cNvPr id="200" name="Google Shape;200;p4"/>
          <p:cNvGrpSpPr/>
          <p:nvPr/>
        </p:nvGrpSpPr>
        <p:grpSpPr>
          <a:xfrm>
            <a:off x="2054292" y="2745241"/>
            <a:ext cx="2290629" cy="2290629"/>
            <a:chOff x="0" y="0"/>
            <a:chExt cx="3054171" cy="3054171"/>
          </a:xfrm>
        </p:grpSpPr>
        <p:pic>
          <p:nvPicPr>
            <p:cNvPr id="201" name="Google Shape;201;p4"/>
            <p:cNvPicPr preferRelativeResize="0"/>
            <p:nvPr/>
          </p:nvPicPr>
          <p:blipFill rotWithShape="1">
            <a:blip r:embed="rId3">
              <a:alphaModFix/>
            </a:blip>
            <a:srcRect/>
            <a:stretch/>
          </p:blipFill>
          <p:spPr>
            <a:xfrm>
              <a:off x="0" y="0"/>
              <a:ext cx="3054171" cy="3054171"/>
            </a:xfrm>
            <a:prstGeom prst="rect">
              <a:avLst/>
            </a:prstGeom>
            <a:noFill/>
            <a:ln>
              <a:noFill/>
            </a:ln>
          </p:spPr>
        </p:pic>
        <p:pic>
          <p:nvPicPr>
            <p:cNvPr id="202" name="Google Shape;202;p4"/>
            <p:cNvPicPr preferRelativeResize="0"/>
            <p:nvPr/>
          </p:nvPicPr>
          <p:blipFill rotWithShape="1">
            <a:blip r:embed="rId4">
              <a:alphaModFix/>
            </a:blip>
            <a:srcRect/>
            <a:stretch/>
          </p:blipFill>
          <p:spPr>
            <a:xfrm>
              <a:off x="0" y="274204"/>
              <a:ext cx="3054171" cy="2505762"/>
            </a:xfrm>
            <a:prstGeom prst="rect">
              <a:avLst/>
            </a:prstGeom>
            <a:noFill/>
            <a:ln>
              <a:noFill/>
            </a:ln>
          </p:spPr>
        </p:pic>
      </p:grpSp>
      <p:grpSp>
        <p:nvGrpSpPr>
          <p:cNvPr id="203" name="Google Shape;203;p4"/>
          <p:cNvGrpSpPr/>
          <p:nvPr/>
        </p:nvGrpSpPr>
        <p:grpSpPr>
          <a:xfrm>
            <a:off x="2054292" y="5985916"/>
            <a:ext cx="2433362" cy="2290629"/>
            <a:chOff x="0" y="0"/>
            <a:chExt cx="3244483" cy="3054171"/>
          </a:xfrm>
        </p:grpSpPr>
        <p:pic>
          <p:nvPicPr>
            <p:cNvPr id="204" name="Google Shape;204;p4"/>
            <p:cNvPicPr preferRelativeResize="0"/>
            <p:nvPr/>
          </p:nvPicPr>
          <p:blipFill rotWithShape="1">
            <a:blip r:embed="rId3">
              <a:alphaModFix/>
            </a:blip>
            <a:srcRect/>
            <a:stretch/>
          </p:blipFill>
          <p:spPr>
            <a:xfrm>
              <a:off x="0" y="0"/>
              <a:ext cx="3054171" cy="3054171"/>
            </a:xfrm>
            <a:prstGeom prst="rect">
              <a:avLst/>
            </a:prstGeom>
            <a:noFill/>
            <a:ln>
              <a:noFill/>
            </a:ln>
          </p:spPr>
        </p:pic>
        <p:pic>
          <p:nvPicPr>
            <p:cNvPr id="205" name="Google Shape;205;p4"/>
            <p:cNvPicPr preferRelativeResize="0"/>
            <p:nvPr/>
          </p:nvPicPr>
          <p:blipFill rotWithShape="1">
            <a:blip r:embed="rId5">
              <a:alphaModFix/>
            </a:blip>
            <a:srcRect/>
            <a:stretch/>
          </p:blipFill>
          <p:spPr>
            <a:xfrm>
              <a:off x="114300" y="337025"/>
              <a:ext cx="3130183" cy="2380120"/>
            </a:xfrm>
            <a:prstGeom prst="rect">
              <a:avLst/>
            </a:prstGeom>
            <a:noFill/>
            <a:ln>
              <a:noFill/>
            </a:ln>
          </p:spPr>
        </p:pic>
      </p:grpSp>
      <p:grpSp>
        <p:nvGrpSpPr>
          <p:cNvPr id="206" name="Google Shape;206;p4"/>
          <p:cNvGrpSpPr/>
          <p:nvPr/>
        </p:nvGrpSpPr>
        <p:grpSpPr>
          <a:xfrm>
            <a:off x="9868894" y="2745241"/>
            <a:ext cx="2325988" cy="2290629"/>
            <a:chOff x="0" y="0"/>
            <a:chExt cx="3101317" cy="3054171"/>
          </a:xfrm>
        </p:grpSpPr>
        <p:pic>
          <p:nvPicPr>
            <p:cNvPr id="207" name="Google Shape;207;p4"/>
            <p:cNvPicPr preferRelativeResize="0"/>
            <p:nvPr/>
          </p:nvPicPr>
          <p:blipFill rotWithShape="1">
            <a:blip r:embed="rId3">
              <a:alphaModFix/>
            </a:blip>
            <a:srcRect/>
            <a:stretch/>
          </p:blipFill>
          <p:spPr>
            <a:xfrm>
              <a:off x="23573" y="0"/>
              <a:ext cx="3054171" cy="3054171"/>
            </a:xfrm>
            <a:prstGeom prst="rect">
              <a:avLst/>
            </a:prstGeom>
            <a:noFill/>
            <a:ln>
              <a:noFill/>
            </a:ln>
          </p:spPr>
        </p:pic>
        <p:pic>
          <p:nvPicPr>
            <p:cNvPr id="208" name="Google Shape;208;p4"/>
            <p:cNvPicPr preferRelativeResize="0"/>
            <p:nvPr/>
          </p:nvPicPr>
          <p:blipFill rotWithShape="1">
            <a:blip r:embed="rId6">
              <a:alphaModFix/>
            </a:blip>
            <a:srcRect/>
            <a:stretch/>
          </p:blipFill>
          <p:spPr>
            <a:xfrm>
              <a:off x="0" y="394936"/>
              <a:ext cx="3101317" cy="2319964"/>
            </a:xfrm>
            <a:prstGeom prst="rect">
              <a:avLst/>
            </a:prstGeom>
            <a:noFill/>
            <a:ln>
              <a:noFill/>
            </a:ln>
          </p:spPr>
        </p:pic>
      </p:grpSp>
      <p:grpSp>
        <p:nvGrpSpPr>
          <p:cNvPr id="209" name="Google Shape;209;p4"/>
          <p:cNvGrpSpPr/>
          <p:nvPr/>
        </p:nvGrpSpPr>
        <p:grpSpPr>
          <a:xfrm>
            <a:off x="9868894" y="5985916"/>
            <a:ext cx="2290629" cy="2290629"/>
            <a:chOff x="0" y="0"/>
            <a:chExt cx="3054171" cy="3054171"/>
          </a:xfrm>
        </p:grpSpPr>
        <p:pic>
          <p:nvPicPr>
            <p:cNvPr id="210" name="Google Shape;210;p4"/>
            <p:cNvPicPr preferRelativeResize="0"/>
            <p:nvPr/>
          </p:nvPicPr>
          <p:blipFill rotWithShape="1">
            <a:blip r:embed="rId3">
              <a:alphaModFix/>
            </a:blip>
            <a:srcRect/>
            <a:stretch/>
          </p:blipFill>
          <p:spPr>
            <a:xfrm>
              <a:off x="0" y="0"/>
              <a:ext cx="3054171" cy="3054171"/>
            </a:xfrm>
            <a:prstGeom prst="rect">
              <a:avLst/>
            </a:prstGeom>
            <a:noFill/>
            <a:ln>
              <a:noFill/>
            </a:ln>
          </p:spPr>
        </p:pic>
        <p:pic>
          <p:nvPicPr>
            <p:cNvPr id="211" name="Google Shape;211;p4"/>
            <p:cNvPicPr preferRelativeResize="0"/>
            <p:nvPr/>
          </p:nvPicPr>
          <p:blipFill rotWithShape="1">
            <a:blip r:embed="rId7">
              <a:alphaModFix/>
            </a:blip>
            <a:srcRect l="5763" t="11154" r="28883" b="5536"/>
            <a:stretch/>
          </p:blipFill>
          <p:spPr>
            <a:xfrm>
              <a:off x="347911" y="0"/>
              <a:ext cx="2358349" cy="3054171"/>
            </a:xfrm>
            <a:prstGeom prst="rect">
              <a:avLst/>
            </a:prstGeom>
            <a:noFill/>
            <a:ln>
              <a:noFill/>
            </a:ln>
          </p:spPr>
        </p:pic>
      </p:grpSp>
      <p:sp>
        <p:nvSpPr>
          <p:cNvPr id="212" name="Google Shape;212;p4"/>
          <p:cNvSpPr txBox="1"/>
          <p:nvPr/>
        </p:nvSpPr>
        <p:spPr>
          <a:xfrm>
            <a:off x="4710848" y="3514696"/>
            <a:ext cx="2513466" cy="80319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3121" b="0" i="0" u="none" strike="noStrike" cap="none">
                <a:solidFill>
                  <a:srgbClr val="545454"/>
                </a:solidFill>
                <a:latin typeface="Manrope"/>
                <a:ea typeface="Manrope"/>
                <a:cs typeface="Manrope"/>
                <a:sym typeface="Manrope"/>
              </a:rPr>
              <a:t>Widen your network</a:t>
            </a:r>
            <a:endParaRPr/>
          </a:p>
        </p:txBody>
      </p:sp>
      <p:sp>
        <p:nvSpPr>
          <p:cNvPr id="213" name="Google Shape;213;p4"/>
          <p:cNvSpPr txBox="1"/>
          <p:nvPr/>
        </p:nvSpPr>
        <p:spPr>
          <a:xfrm>
            <a:off x="4710848" y="6758210"/>
            <a:ext cx="3309484" cy="80319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3121" b="0" i="0" u="none" strike="noStrike" cap="none">
                <a:solidFill>
                  <a:srgbClr val="545454"/>
                </a:solidFill>
                <a:latin typeface="Manrope"/>
                <a:ea typeface="Manrope"/>
                <a:cs typeface="Manrope"/>
                <a:sym typeface="Manrope"/>
              </a:rPr>
              <a:t>Get introduced to new ideas</a:t>
            </a:r>
            <a:endParaRPr/>
          </a:p>
        </p:txBody>
      </p:sp>
      <p:sp>
        <p:nvSpPr>
          <p:cNvPr id="214" name="Google Shape;214;p4"/>
          <p:cNvSpPr txBox="1"/>
          <p:nvPr/>
        </p:nvSpPr>
        <p:spPr>
          <a:xfrm>
            <a:off x="12556831" y="3517535"/>
            <a:ext cx="3158218" cy="80319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3121" b="0" i="0" u="none" strike="noStrike" cap="none">
                <a:solidFill>
                  <a:srgbClr val="545454"/>
                </a:solidFill>
                <a:latin typeface="Manrope"/>
                <a:ea typeface="Manrope"/>
                <a:cs typeface="Manrope"/>
                <a:sym typeface="Manrope"/>
              </a:rPr>
              <a:t>Gain a </a:t>
            </a:r>
            <a:endParaRPr/>
          </a:p>
          <a:p>
            <a:pPr marL="0" marR="0" lvl="0" indent="0" algn="l" rtl="0">
              <a:lnSpc>
                <a:spcPct val="100000"/>
              </a:lnSpc>
              <a:spcBef>
                <a:spcPts val="0"/>
              </a:spcBef>
              <a:spcAft>
                <a:spcPts val="0"/>
              </a:spcAft>
              <a:buNone/>
            </a:pPr>
            <a:r>
              <a:rPr lang="en-US" sz="3121" b="0" i="0" u="none" strike="noStrike" cap="none">
                <a:solidFill>
                  <a:srgbClr val="545454"/>
                </a:solidFill>
                <a:latin typeface="Manrope"/>
                <a:ea typeface="Manrope"/>
                <a:cs typeface="Manrope"/>
                <a:sym typeface="Manrope"/>
              </a:rPr>
              <a:t>support system</a:t>
            </a:r>
            <a:endParaRPr/>
          </a:p>
        </p:txBody>
      </p:sp>
      <p:sp>
        <p:nvSpPr>
          <p:cNvPr id="215" name="Google Shape;215;p4"/>
          <p:cNvSpPr txBox="1"/>
          <p:nvPr/>
        </p:nvSpPr>
        <p:spPr>
          <a:xfrm>
            <a:off x="12556831" y="6758210"/>
            <a:ext cx="3676877" cy="80319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3121" b="0" i="0" u="none" strike="noStrike" cap="none">
                <a:solidFill>
                  <a:srgbClr val="545454"/>
                </a:solidFill>
                <a:latin typeface="Manrope"/>
                <a:ea typeface="Manrope"/>
                <a:cs typeface="Manrope"/>
                <a:sym typeface="Manrope"/>
              </a:rPr>
              <a:t>Share and gain knowledge &amp; skills</a:t>
            </a:r>
            <a:endParaRPr/>
          </a:p>
        </p:txBody>
      </p:sp>
      <p:sp>
        <p:nvSpPr>
          <p:cNvPr id="216" name="Google Shape;216;p4"/>
          <p:cNvSpPr txBox="1"/>
          <p:nvPr/>
        </p:nvSpPr>
        <p:spPr>
          <a:xfrm>
            <a:off x="1028700" y="904875"/>
            <a:ext cx="16063800" cy="10005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6500" b="1" i="0" u="none" strike="noStrike" cap="none">
                <a:solidFill>
                  <a:srgbClr val="545454"/>
                </a:solidFill>
                <a:latin typeface="Manrope"/>
                <a:ea typeface="Manrope"/>
                <a:cs typeface="Manrope"/>
                <a:sym typeface="Manrope"/>
              </a:rPr>
              <a:t>Why should I join a mentoring program?</a:t>
            </a:r>
            <a:endParaRPr b="1"/>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2" name="Rectangle 361">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A6732F4-AFD1-F30A-69AF-633C133D1661}"/>
              </a:ext>
            </a:extLst>
          </p:cNvPr>
          <p:cNvSpPr>
            <a:spLocks noGrp="1"/>
          </p:cNvSpPr>
          <p:nvPr>
            <p:ph type="title"/>
          </p:nvPr>
        </p:nvSpPr>
        <p:spPr>
          <a:xfrm>
            <a:off x="114299" y="822960"/>
            <a:ext cx="6730555" cy="8147304"/>
          </a:xfrm>
        </p:spPr>
        <p:txBody>
          <a:bodyPr>
            <a:normAutofit/>
          </a:bodyPr>
          <a:lstStyle/>
          <a:p>
            <a:pPr>
              <a:buClr>
                <a:srgbClr val="000000"/>
              </a:buClr>
              <a:buSzPts val="5199"/>
            </a:pPr>
            <a:r>
              <a:rPr lang="en-US" sz="6300" b="1" dirty="0">
                <a:latin typeface="Manrope"/>
                <a:sym typeface="Arial"/>
              </a:rPr>
              <a:t>Mentor Roles &amp; Responsibilities in the </a:t>
            </a:r>
            <a:r>
              <a:rPr lang="en-US" sz="6300" b="1" dirty="0" err="1">
                <a:latin typeface="Manrope"/>
                <a:sym typeface="Arial"/>
              </a:rPr>
              <a:t>CoachLoop</a:t>
            </a:r>
            <a:r>
              <a:rPr lang="en-US" sz="6300" b="1" dirty="0">
                <a:latin typeface="Manrope"/>
                <a:sym typeface="Arial"/>
              </a:rPr>
              <a:t> Program</a:t>
            </a:r>
          </a:p>
        </p:txBody>
      </p:sp>
      <p:sp>
        <p:nvSpPr>
          <p:cNvPr id="363"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815975" y="4888073"/>
            <a:ext cx="6720840" cy="27432"/>
          </a:xfrm>
          <a:custGeom>
            <a:avLst/>
            <a:gdLst>
              <a:gd name="connsiteX0" fmla="*/ 0 w 6720840"/>
              <a:gd name="connsiteY0" fmla="*/ 0 h 27432"/>
              <a:gd name="connsiteX1" fmla="*/ 672084 w 6720840"/>
              <a:gd name="connsiteY1" fmla="*/ 0 h 27432"/>
              <a:gd name="connsiteX2" fmla="*/ 1344168 w 6720840"/>
              <a:gd name="connsiteY2" fmla="*/ 0 h 27432"/>
              <a:gd name="connsiteX3" fmla="*/ 2016252 w 6720840"/>
              <a:gd name="connsiteY3" fmla="*/ 0 h 27432"/>
              <a:gd name="connsiteX4" fmla="*/ 2822753 w 6720840"/>
              <a:gd name="connsiteY4" fmla="*/ 0 h 27432"/>
              <a:gd name="connsiteX5" fmla="*/ 3562045 w 6720840"/>
              <a:gd name="connsiteY5" fmla="*/ 0 h 27432"/>
              <a:gd name="connsiteX6" fmla="*/ 4032504 w 6720840"/>
              <a:gd name="connsiteY6" fmla="*/ 0 h 27432"/>
              <a:gd name="connsiteX7" fmla="*/ 4637380 w 6720840"/>
              <a:gd name="connsiteY7" fmla="*/ 0 h 27432"/>
              <a:gd name="connsiteX8" fmla="*/ 5443880 w 6720840"/>
              <a:gd name="connsiteY8" fmla="*/ 0 h 27432"/>
              <a:gd name="connsiteX9" fmla="*/ 6115964 w 6720840"/>
              <a:gd name="connsiteY9" fmla="*/ 0 h 27432"/>
              <a:gd name="connsiteX10" fmla="*/ 6720840 w 6720840"/>
              <a:gd name="connsiteY10" fmla="*/ 0 h 27432"/>
              <a:gd name="connsiteX11" fmla="*/ 6720840 w 6720840"/>
              <a:gd name="connsiteY11" fmla="*/ 27432 h 27432"/>
              <a:gd name="connsiteX12" fmla="*/ 6183173 w 6720840"/>
              <a:gd name="connsiteY12" fmla="*/ 27432 h 27432"/>
              <a:gd name="connsiteX13" fmla="*/ 5376672 w 6720840"/>
              <a:gd name="connsiteY13" fmla="*/ 27432 h 27432"/>
              <a:gd name="connsiteX14" fmla="*/ 4839005 w 6720840"/>
              <a:gd name="connsiteY14" fmla="*/ 27432 h 27432"/>
              <a:gd name="connsiteX15" fmla="*/ 4368546 w 6720840"/>
              <a:gd name="connsiteY15" fmla="*/ 27432 h 27432"/>
              <a:gd name="connsiteX16" fmla="*/ 3898087 w 6720840"/>
              <a:gd name="connsiteY16" fmla="*/ 27432 h 27432"/>
              <a:gd name="connsiteX17" fmla="*/ 3158795 w 6720840"/>
              <a:gd name="connsiteY17" fmla="*/ 27432 h 27432"/>
              <a:gd name="connsiteX18" fmla="*/ 2688336 w 6720840"/>
              <a:gd name="connsiteY18" fmla="*/ 27432 h 27432"/>
              <a:gd name="connsiteX19" fmla="*/ 2016252 w 6720840"/>
              <a:gd name="connsiteY19" fmla="*/ 27432 h 27432"/>
              <a:gd name="connsiteX20" fmla="*/ 1478585 w 6720840"/>
              <a:gd name="connsiteY20" fmla="*/ 27432 h 27432"/>
              <a:gd name="connsiteX21" fmla="*/ 806501 w 6720840"/>
              <a:gd name="connsiteY21" fmla="*/ 27432 h 27432"/>
              <a:gd name="connsiteX22" fmla="*/ 0 w 6720840"/>
              <a:gd name="connsiteY22" fmla="*/ 27432 h 27432"/>
              <a:gd name="connsiteX23" fmla="*/ 0 w 6720840"/>
              <a:gd name="connsiteY23" fmla="*/ 0 h 27432"/>
              <a:gd name="connsiteX0" fmla="*/ 0 w 6720840"/>
              <a:gd name="connsiteY0" fmla="*/ 0 h 27432"/>
              <a:gd name="connsiteX1" fmla="*/ 604876 w 6720840"/>
              <a:gd name="connsiteY1" fmla="*/ 0 h 27432"/>
              <a:gd name="connsiteX2" fmla="*/ 1075334 w 6720840"/>
              <a:gd name="connsiteY2" fmla="*/ 0 h 27432"/>
              <a:gd name="connsiteX3" fmla="*/ 1881835 w 6720840"/>
              <a:gd name="connsiteY3" fmla="*/ 0 h 27432"/>
              <a:gd name="connsiteX4" fmla="*/ 2486711 w 6720840"/>
              <a:gd name="connsiteY4" fmla="*/ 0 h 27432"/>
              <a:gd name="connsiteX5" fmla="*/ 3091586 w 6720840"/>
              <a:gd name="connsiteY5" fmla="*/ 0 h 27432"/>
              <a:gd name="connsiteX6" fmla="*/ 3898087 w 6720840"/>
              <a:gd name="connsiteY6" fmla="*/ 0 h 27432"/>
              <a:gd name="connsiteX7" fmla="*/ 4435754 w 6720840"/>
              <a:gd name="connsiteY7" fmla="*/ 0 h 27432"/>
              <a:gd name="connsiteX8" fmla="*/ 5242255 w 6720840"/>
              <a:gd name="connsiteY8" fmla="*/ 0 h 27432"/>
              <a:gd name="connsiteX9" fmla="*/ 6048756 w 6720840"/>
              <a:gd name="connsiteY9" fmla="*/ 0 h 27432"/>
              <a:gd name="connsiteX10" fmla="*/ 6720840 w 6720840"/>
              <a:gd name="connsiteY10" fmla="*/ 0 h 27432"/>
              <a:gd name="connsiteX11" fmla="*/ 6720840 w 6720840"/>
              <a:gd name="connsiteY11" fmla="*/ 27432 h 27432"/>
              <a:gd name="connsiteX12" fmla="*/ 5981548 w 6720840"/>
              <a:gd name="connsiteY12" fmla="*/ 27432 h 27432"/>
              <a:gd name="connsiteX13" fmla="*/ 5175047 w 6720840"/>
              <a:gd name="connsiteY13" fmla="*/ 27432 h 27432"/>
              <a:gd name="connsiteX14" fmla="*/ 4368546 w 6720840"/>
              <a:gd name="connsiteY14" fmla="*/ 27432 h 27432"/>
              <a:gd name="connsiteX15" fmla="*/ 3830879 w 6720840"/>
              <a:gd name="connsiteY15" fmla="*/ 27432 h 27432"/>
              <a:gd name="connsiteX16" fmla="*/ 3158795 w 6720840"/>
              <a:gd name="connsiteY16" fmla="*/ 27432 h 27432"/>
              <a:gd name="connsiteX17" fmla="*/ 2352294 w 6720840"/>
              <a:gd name="connsiteY17" fmla="*/ 27432 h 27432"/>
              <a:gd name="connsiteX18" fmla="*/ 1680210 w 6720840"/>
              <a:gd name="connsiteY18" fmla="*/ 27432 h 27432"/>
              <a:gd name="connsiteX19" fmla="*/ 1209751 w 6720840"/>
              <a:gd name="connsiteY19" fmla="*/ 27432 h 27432"/>
              <a:gd name="connsiteX20" fmla="*/ 672084 w 6720840"/>
              <a:gd name="connsiteY20" fmla="*/ 27432 h 27432"/>
              <a:gd name="connsiteX21" fmla="*/ 0 w 6720840"/>
              <a:gd name="connsiteY21" fmla="*/ 27432 h 27432"/>
              <a:gd name="connsiteX22" fmla="*/ 0 w 6720840"/>
              <a:gd name="connsiteY22"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720840" h="27432" fill="none" extrusionOk="0">
                <a:moveTo>
                  <a:pt x="0" y="0"/>
                </a:moveTo>
                <a:cubicBezTo>
                  <a:pt x="239724" y="28696"/>
                  <a:pt x="476235" y="-17714"/>
                  <a:pt x="672084" y="0"/>
                </a:cubicBezTo>
                <a:cubicBezTo>
                  <a:pt x="832865" y="64435"/>
                  <a:pt x="1049815" y="-43154"/>
                  <a:pt x="1344168" y="0"/>
                </a:cubicBezTo>
                <a:cubicBezTo>
                  <a:pt x="1625820" y="-9602"/>
                  <a:pt x="1734555" y="7844"/>
                  <a:pt x="2016252" y="0"/>
                </a:cubicBezTo>
                <a:cubicBezTo>
                  <a:pt x="2294545" y="-23604"/>
                  <a:pt x="2489549" y="3849"/>
                  <a:pt x="2822753" y="0"/>
                </a:cubicBezTo>
                <a:cubicBezTo>
                  <a:pt x="3161443" y="-13293"/>
                  <a:pt x="3337076" y="19247"/>
                  <a:pt x="3562045" y="0"/>
                </a:cubicBezTo>
                <a:cubicBezTo>
                  <a:pt x="3808293" y="1492"/>
                  <a:pt x="3929668" y="35688"/>
                  <a:pt x="4032504" y="0"/>
                </a:cubicBezTo>
                <a:cubicBezTo>
                  <a:pt x="4176924" y="-4921"/>
                  <a:pt x="4362509" y="-12463"/>
                  <a:pt x="4637380" y="0"/>
                </a:cubicBezTo>
                <a:cubicBezTo>
                  <a:pt x="4924856" y="5601"/>
                  <a:pt x="5246474" y="21876"/>
                  <a:pt x="5443880" y="0"/>
                </a:cubicBezTo>
                <a:cubicBezTo>
                  <a:pt x="5675753" y="13430"/>
                  <a:pt x="5980419" y="33301"/>
                  <a:pt x="6115964" y="0"/>
                </a:cubicBezTo>
                <a:cubicBezTo>
                  <a:pt x="6281362" y="16586"/>
                  <a:pt x="6591298" y="-24809"/>
                  <a:pt x="6720840" y="0"/>
                </a:cubicBezTo>
                <a:cubicBezTo>
                  <a:pt x="6719974" y="8091"/>
                  <a:pt x="6721185" y="20268"/>
                  <a:pt x="6720840" y="27432"/>
                </a:cubicBezTo>
                <a:cubicBezTo>
                  <a:pt x="6503038" y="36778"/>
                  <a:pt x="6395205" y="-3425"/>
                  <a:pt x="6183173" y="27432"/>
                </a:cubicBezTo>
                <a:cubicBezTo>
                  <a:pt x="5955574" y="46312"/>
                  <a:pt x="5588520" y="28238"/>
                  <a:pt x="5376672" y="27432"/>
                </a:cubicBezTo>
                <a:cubicBezTo>
                  <a:pt x="5151222" y="15876"/>
                  <a:pt x="4981754" y="22392"/>
                  <a:pt x="4839005" y="27432"/>
                </a:cubicBezTo>
                <a:cubicBezTo>
                  <a:pt x="4719450" y="48455"/>
                  <a:pt x="4517678" y="51098"/>
                  <a:pt x="4368546" y="27432"/>
                </a:cubicBezTo>
                <a:cubicBezTo>
                  <a:pt x="4231407" y="10835"/>
                  <a:pt x="4060830" y="-1650"/>
                  <a:pt x="3898087" y="27432"/>
                </a:cubicBezTo>
                <a:cubicBezTo>
                  <a:pt x="3739761" y="-8329"/>
                  <a:pt x="3514643" y="-21548"/>
                  <a:pt x="3158795" y="27432"/>
                </a:cubicBezTo>
                <a:cubicBezTo>
                  <a:pt x="2810507" y="42065"/>
                  <a:pt x="2836081" y="26162"/>
                  <a:pt x="2688336" y="27432"/>
                </a:cubicBezTo>
                <a:cubicBezTo>
                  <a:pt x="2548006" y="22336"/>
                  <a:pt x="2364749" y="56049"/>
                  <a:pt x="2016252" y="27432"/>
                </a:cubicBezTo>
                <a:cubicBezTo>
                  <a:pt x="1725494" y="-8308"/>
                  <a:pt x="1735858" y="19504"/>
                  <a:pt x="1478585" y="27432"/>
                </a:cubicBezTo>
                <a:cubicBezTo>
                  <a:pt x="1221677" y="36203"/>
                  <a:pt x="1060341" y="12364"/>
                  <a:pt x="806501" y="27432"/>
                </a:cubicBezTo>
                <a:cubicBezTo>
                  <a:pt x="558153" y="42079"/>
                  <a:pt x="168762" y="13042"/>
                  <a:pt x="0" y="27432"/>
                </a:cubicBezTo>
                <a:cubicBezTo>
                  <a:pt x="-2013" y="18874"/>
                  <a:pt x="-525" y="8614"/>
                  <a:pt x="0" y="0"/>
                </a:cubicBezTo>
                <a:close/>
              </a:path>
              <a:path w="6720840" h="27432" stroke="0" extrusionOk="0">
                <a:moveTo>
                  <a:pt x="0" y="0"/>
                </a:moveTo>
                <a:cubicBezTo>
                  <a:pt x="117275" y="-19697"/>
                  <a:pt x="350914" y="56430"/>
                  <a:pt x="604876" y="0"/>
                </a:cubicBezTo>
                <a:cubicBezTo>
                  <a:pt x="853339" y="-7334"/>
                  <a:pt x="973838" y="23079"/>
                  <a:pt x="1075334" y="0"/>
                </a:cubicBezTo>
                <a:cubicBezTo>
                  <a:pt x="1130754" y="-27514"/>
                  <a:pt x="1597243" y="40402"/>
                  <a:pt x="1881835" y="0"/>
                </a:cubicBezTo>
                <a:cubicBezTo>
                  <a:pt x="2136925" y="-54219"/>
                  <a:pt x="2309101" y="-10932"/>
                  <a:pt x="2486711" y="0"/>
                </a:cubicBezTo>
                <a:cubicBezTo>
                  <a:pt x="2638421" y="26696"/>
                  <a:pt x="2879243" y="14506"/>
                  <a:pt x="3091586" y="0"/>
                </a:cubicBezTo>
                <a:cubicBezTo>
                  <a:pt x="3255470" y="21613"/>
                  <a:pt x="3724013" y="20820"/>
                  <a:pt x="3898087" y="0"/>
                </a:cubicBezTo>
                <a:cubicBezTo>
                  <a:pt x="4048451" y="-2515"/>
                  <a:pt x="4270309" y="1381"/>
                  <a:pt x="4435754" y="0"/>
                </a:cubicBezTo>
                <a:cubicBezTo>
                  <a:pt x="4619456" y="-51216"/>
                  <a:pt x="5010930" y="-36882"/>
                  <a:pt x="5242255" y="0"/>
                </a:cubicBezTo>
                <a:cubicBezTo>
                  <a:pt x="5510132" y="6828"/>
                  <a:pt x="5710075" y="-5306"/>
                  <a:pt x="6048756" y="0"/>
                </a:cubicBezTo>
                <a:cubicBezTo>
                  <a:pt x="6396967" y="5598"/>
                  <a:pt x="6439020" y="5459"/>
                  <a:pt x="6720840" y="0"/>
                </a:cubicBezTo>
                <a:cubicBezTo>
                  <a:pt x="6722053" y="6455"/>
                  <a:pt x="6721045" y="14391"/>
                  <a:pt x="6720840" y="27432"/>
                </a:cubicBezTo>
                <a:cubicBezTo>
                  <a:pt x="6350908" y="6907"/>
                  <a:pt x="6241358" y="12994"/>
                  <a:pt x="5981548" y="27432"/>
                </a:cubicBezTo>
                <a:cubicBezTo>
                  <a:pt x="5714922" y="68548"/>
                  <a:pt x="5509460" y="-1890"/>
                  <a:pt x="5175047" y="27432"/>
                </a:cubicBezTo>
                <a:cubicBezTo>
                  <a:pt x="4866605" y="11609"/>
                  <a:pt x="4603159" y="15917"/>
                  <a:pt x="4368546" y="27432"/>
                </a:cubicBezTo>
                <a:cubicBezTo>
                  <a:pt x="4182087" y="51578"/>
                  <a:pt x="4112635" y="33823"/>
                  <a:pt x="3830879" y="27432"/>
                </a:cubicBezTo>
                <a:cubicBezTo>
                  <a:pt x="3609322" y="22435"/>
                  <a:pt x="3377567" y="20564"/>
                  <a:pt x="3158795" y="27432"/>
                </a:cubicBezTo>
                <a:cubicBezTo>
                  <a:pt x="2893135" y="34852"/>
                  <a:pt x="2616962" y="50289"/>
                  <a:pt x="2352294" y="27432"/>
                </a:cubicBezTo>
                <a:cubicBezTo>
                  <a:pt x="2138252" y="-32800"/>
                  <a:pt x="1903060" y="-12703"/>
                  <a:pt x="1680210" y="27432"/>
                </a:cubicBezTo>
                <a:cubicBezTo>
                  <a:pt x="1494037" y="49995"/>
                  <a:pt x="1428354" y="33080"/>
                  <a:pt x="1209751" y="27432"/>
                </a:cubicBezTo>
                <a:cubicBezTo>
                  <a:pt x="1028948" y="-78"/>
                  <a:pt x="890850" y="18314"/>
                  <a:pt x="672084" y="27432"/>
                </a:cubicBezTo>
                <a:cubicBezTo>
                  <a:pt x="488885" y="36699"/>
                  <a:pt x="166875" y="13638"/>
                  <a:pt x="0" y="27432"/>
                </a:cubicBezTo>
                <a:cubicBezTo>
                  <a:pt x="491" y="19542"/>
                  <a:pt x="-1038" y="8534"/>
                  <a:pt x="0" y="0"/>
                </a:cubicBezTo>
                <a:close/>
              </a:path>
              <a:path w="6720840" h="27432" fill="none" stroke="0" extrusionOk="0">
                <a:moveTo>
                  <a:pt x="0" y="0"/>
                </a:moveTo>
                <a:cubicBezTo>
                  <a:pt x="220640" y="16800"/>
                  <a:pt x="472111" y="-12799"/>
                  <a:pt x="672084" y="0"/>
                </a:cubicBezTo>
                <a:cubicBezTo>
                  <a:pt x="890532" y="31759"/>
                  <a:pt x="1047877" y="7714"/>
                  <a:pt x="1344168" y="0"/>
                </a:cubicBezTo>
                <a:cubicBezTo>
                  <a:pt x="1614908" y="317"/>
                  <a:pt x="1723112" y="45236"/>
                  <a:pt x="2016252" y="0"/>
                </a:cubicBezTo>
                <a:cubicBezTo>
                  <a:pt x="2289350" y="-28121"/>
                  <a:pt x="2490652" y="26393"/>
                  <a:pt x="2822753" y="0"/>
                </a:cubicBezTo>
                <a:cubicBezTo>
                  <a:pt x="3180358" y="-17559"/>
                  <a:pt x="3334437" y="-16245"/>
                  <a:pt x="3562045" y="0"/>
                </a:cubicBezTo>
                <a:cubicBezTo>
                  <a:pt x="3789364" y="3056"/>
                  <a:pt x="3931943" y="20450"/>
                  <a:pt x="4032504" y="0"/>
                </a:cubicBezTo>
                <a:cubicBezTo>
                  <a:pt x="4125790" y="-64672"/>
                  <a:pt x="4332808" y="39272"/>
                  <a:pt x="4637380" y="0"/>
                </a:cubicBezTo>
                <a:cubicBezTo>
                  <a:pt x="4929593" y="16097"/>
                  <a:pt x="5242457" y="-2389"/>
                  <a:pt x="5443880" y="0"/>
                </a:cubicBezTo>
                <a:cubicBezTo>
                  <a:pt x="5638096" y="3211"/>
                  <a:pt x="5985936" y="15060"/>
                  <a:pt x="6115964" y="0"/>
                </a:cubicBezTo>
                <a:cubicBezTo>
                  <a:pt x="6268140" y="4824"/>
                  <a:pt x="6598703" y="10154"/>
                  <a:pt x="6720840" y="0"/>
                </a:cubicBezTo>
                <a:cubicBezTo>
                  <a:pt x="6721154" y="8368"/>
                  <a:pt x="6720789" y="21050"/>
                  <a:pt x="6720840" y="27432"/>
                </a:cubicBezTo>
                <a:cubicBezTo>
                  <a:pt x="6501314" y="39165"/>
                  <a:pt x="6408326" y="-9751"/>
                  <a:pt x="6183173" y="27432"/>
                </a:cubicBezTo>
                <a:cubicBezTo>
                  <a:pt x="5937964" y="47091"/>
                  <a:pt x="5563027" y="5678"/>
                  <a:pt x="5376672" y="27432"/>
                </a:cubicBezTo>
                <a:cubicBezTo>
                  <a:pt x="5156693" y="31234"/>
                  <a:pt x="4966409" y="8031"/>
                  <a:pt x="4839005" y="27432"/>
                </a:cubicBezTo>
                <a:cubicBezTo>
                  <a:pt x="4703613" y="426"/>
                  <a:pt x="4492346" y="49784"/>
                  <a:pt x="4368546" y="27432"/>
                </a:cubicBezTo>
                <a:cubicBezTo>
                  <a:pt x="4223367" y="38479"/>
                  <a:pt x="4083307" y="30316"/>
                  <a:pt x="3898087" y="27432"/>
                </a:cubicBezTo>
                <a:cubicBezTo>
                  <a:pt x="3733736" y="68339"/>
                  <a:pt x="3511486" y="8040"/>
                  <a:pt x="3158795" y="27432"/>
                </a:cubicBezTo>
                <a:cubicBezTo>
                  <a:pt x="2812272" y="45554"/>
                  <a:pt x="2829895" y="27528"/>
                  <a:pt x="2688336" y="27432"/>
                </a:cubicBezTo>
                <a:cubicBezTo>
                  <a:pt x="2567194" y="78939"/>
                  <a:pt x="2267846" y="81496"/>
                  <a:pt x="2016252" y="27432"/>
                </a:cubicBezTo>
                <a:cubicBezTo>
                  <a:pt x="1724968" y="-6583"/>
                  <a:pt x="1727661" y="27392"/>
                  <a:pt x="1478585" y="27432"/>
                </a:cubicBezTo>
                <a:cubicBezTo>
                  <a:pt x="1244448" y="45164"/>
                  <a:pt x="1069688" y="58542"/>
                  <a:pt x="806501" y="27432"/>
                </a:cubicBezTo>
                <a:cubicBezTo>
                  <a:pt x="513765" y="64588"/>
                  <a:pt x="208422" y="-18912"/>
                  <a:pt x="0" y="27432"/>
                </a:cubicBezTo>
                <a:cubicBezTo>
                  <a:pt x="1559" y="18666"/>
                  <a:pt x="-585" y="75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6720840"/>
                      <a:gd name="connsiteY0" fmla="*/ 0 h 27432"/>
                      <a:gd name="connsiteX1" fmla="*/ 672084 w 6720840"/>
                      <a:gd name="connsiteY1" fmla="*/ 0 h 27432"/>
                      <a:gd name="connsiteX2" fmla="*/ 1344168 w 6720840"/>
                      <a:gd name="connsiteY2" fmla="*/ 0 h 27432"/>
                      <a:gd name="connsiteX3" fmla="*/ 2016252 w 6720840"/>
                      <a:gd name="connsiteY3" fmla="*/ 0 h 27432"/>
                      <a:gd name="connsiteX4" fmla="*/ 2822753 w 6720840"/>
                      <a:gd name="connsiteY4" fmla="*/ 0 h 27432"/>
                      <a:gd name="connsiteX5" fmla="*/ 3562045 w 6720840"/>
                      <a:gd name="connsiteY5" fmla="*/ 0 h 27432"/>
                      <a:gd name="connsiteX6" fmla="*/ 4032504 w 6720840"/>
                      <a:gd name="connsiteY6" fmla="*/ 0 h 27432"/>
                      <a:gd name="connsiteX7" fmla="*/ 4637380 w 6720840"/>
                      <a:gd name="connsiteY7" fmla="*/ 0 h 27432"/>
                      <a:gd name="connsiteX8" fmla="*/ 5443880 w 6720840"/>
                      <a:gd name="connsiteY8" fmla="*/ 0 h 27432"/>
                      <a:gd name="connsiteX9" fmla="*/ 6115964 w 6720840"/>
                      <a:gd name="connsiteY9" fmla="*/ 0 h 27432"/>
                      <a:gd name="connsiteX10" fmla="*/ 6720840 w 6720840"/>
                      <a:gd name="connsiteY10" fmla="*/ 0 h 27432"/>
                      <a:gd name="connsiteX11" fmla="*/ 6720840 w 6720840"/>
                      <a:gd name="connsiteY11" fmla="*/ 27432 h 27432"/>
                      <a:gd name="connsiteX12" fmla="*/ 6183173 w 6720840"/>
                      <a:gd name="connsiteY12" fmla="*/ 27432 h 27432"/>
                      <a:gd name="connsiteX13" fmla="*/ 5376672 w 6720840"/>
                      <a:gd name="connsiteY13" fmla="*/ 27432 h 27432"/>
                      <a:gd name="connsiteX14" fmla="*/ 4839005 w 6720840"/>
                      <a:gd name="connsiteY14" fmla="*/ 27432 h 27432"/>
                      <a:gd name="connsiteX15" fmla="*/ 4368546 w 6720840"/>
                      <a:gd name="connsiteY15" fmla="*/ 27432 h 27432"/>
                      <a:gd name="connsiteX16" fmla="*/ 3898087 w 6720840"/>
                      <a:gd name="connsiteY16" fmla="*/ 27432 h 27432"/>
                      <a:gd name="connsiteX17" fmla="*/ 3158795 w 6720840"/>
                      <a:gd name="connsiteY17" fmla="*/ 27432 h 27432"/>
                      <a:gd name="connsiteX18" fmla="*/ 2688336 w 6720840"/>
                      <a:gd name="connsiteY18" fmla="*/ 27432 h 27432"/>
                      <a:gd name="connsiteX19" fmla="*/ 2016252 w 6720840"/>
                      <a:gd name="connsiteY19" fmla="*/ 27432 h 27432"/>
                      <a:gd name="connsiteX20" fmla="*/ 1478585 w 6720840"/>
                      <a:gd name="connsiteY20" fmla="*/ 27432 h 27432"/>
                      <a:gd name="connsiteX21" fmla="*/ 806501 w 6720840"/>
                      <a:gd name="connsiteY21" fmla="*/ 27432 h 27432"/>
                      <a:gd name="connsiteX22" fmla="*/ 0 w 6720840"/>
                      <a:gd name="connsiteY22" fmla="*/ 27432 h 27432"/>
                      <a:gd name="connsiteX23" fmla="*/ 0 w 6720840"/>
                      <a:gd name="connsiteY23"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720840" h="27432" fill="none" extrusionOk="0">
                        <a:moveTo>
                          <a:pt x="0" y="0"/>
                        </a:moveTo>
                        <a:cubicBezTo>
                          <a:pt x="230225" y="22712"/>
                          <a:pt x="497837" y="-22454"/>
                          <a:pt x="672084" y="0"/>
                        </a:cubicBezTo>
                        <a:cubicBezTo>
                          <a:pt x="846331" y="22454"/>
                          <a:pt x="1065787" y="7145"/>
                          <a:pt x="1344168" y="0"/>
                        </a:cubicBezTo>
                        <a:cubicBezTo>
                          <a:pt x="1622549" y="-7145"/>
                          <a:pt x="1727735" y="19685"/>
                          <a:pt x="2016252" y="0"/>
                        </a:cubicBezTo>
                        <a:cubicBezTo>
                          <a:pt x="2304769" y="-19685"/>
                          <a:pt x="2474481" y="18666"/>
                          <a:pt x="2822753" y="0"/>
                        </a:cubicBezTo>
                        <a:cubicBezTo>
                          <a:pt x="3171025" y="-18666"/>
                          <a:pt x="3328492" y="-4011"/>
                          <a:pt x="3562045" y="0"/>
                        </a:cubicBezTo>
                        <a:cubicBezTo>
                          <a:pt x="3795598" y="4011"/>
                          <a:pt x="3934344" y="18190"/>
                          <a:pt x="4032504" y="0"/>
                        </a:cubicBezTo>
                        <a:cubicBezTo>
                          <a:pt x="4130664" y="-18190"/>
                          <a:pt x="4364758" y="-5129"/>
                          <a:pt x="4637380" y="0"/>
                        </a:cubicBezTo>
                        <a:cubicBezTo>
                          <a:pt x="4910002" y="5129"/>
                          <a:pt x="5217194" y="-8463"/>
                          <a:pt x="5443880" y="0"/>
                        </a:cubicBezTo>
                        <a:cubicBezTo>
                          <a:pt x="5670566" y="8463"/>
                          <a:pt x="5966429" y="-893"/>
                          <a:pt x="6115964" y="0"/>
                        </a:cubicBezTo>
                        <a:cubicBezTo>
                          <a:pt x="6265499" y="893"/>
                          <a:pt x="6595925" y="-18622"/>
                          <a:pt x="6720840" y="0"/>
                        </a:cubicBezTo>
                        <a:cubicBezTo>
                          <a:pt x="6720582" y="7487"/>
                          <a:pt x="6719919" y="19984"/>
                          <a:pt x="6720840" y="27432"/>
                        </a:cubicBezTo>
                        <a:cubicBezTo>
                          <a:pt x="6498484" y="41642"/>
                          <a:pt x="6403740" y="11820"/>
                          <a:pt x="6183173" y="27432"/>
                        </a:cubicBezTo>
                        <a:cubicBezTo>
                          <a:pt x="5962606" y="43044"/>
                          <a:pt x="5588173" y="23028"/>
                          <a:pt x="5376672" y="27432"/>
                        </a:cubicBezTo>
                        <a:cubicBezTo>
                          <a:pt x="5165171" y="31836"/>
                          <a:pt x="4976332" y="28258"/>
                          <a:pt x="4839005" y="27432"/>
                        </a:cubicBezTo>
                        <a:cubicBezTo>
                          <a:pt x="4701678" y="26606"/>
                          <a:pt x="4496355" y="47443"/>
                          <a:pt x="4368546" y="27432"/>
                        </a:cubicBezTo>
                        <a:cubicBezTo>
                          <a:pt x="4240737" y="7421"/>
                          <a:pt x="4061284" y="13951"/>
                          <a:pt x="3898087" y="27432"/>
                        </a:cubicBezTo>
                        <a:cubicBezTo>
                          <a:pt x="3734890" y="40913"/>
                          <a:pt x="3502915" y="13124"/>
                          <a:pt x="3158795" y="27432"/>
                        </a:cubicBezTo>
                        <a:cubicBezTo>
                          <a:pt x="2814675" y="41740"/>
                          <a:pt x="2835392" y="27235"/>
                          <a:pt x="2688336" y="27432"/>
                        </a:cubicBezTo>
                        <a:cubicBezTo>
                          <a:pt x="2541280" y="27629"/>
                          <a:pt x="2307706" y="60476"/>
                          <a:pt x="2016252" y="27432"/>
                        </a:cubicBezTo>
                        <a:cubicBezTo>
                          <a:pt x="1724798" y="-5612"/>
                          <a:pt x="1733667" y="27732"/>
                          <a:pt x="1478585" y="27432"/>
                        </a:cubicBezTo>
                        <a:cubicBezTo>
                          <a:pt x="1223503" y="27132"/>
                          <a:pt x="1078527" y="31851"/>
                          <a:pt x="806501" y="27432"/>
                        </a:cubicBezTo>
                        <a:cubicBezTo>
                          <a:pt x="534475" y="23013"/>
                          <a:pt x="221411" y="-1678"/>
                          <a:pt x="0" y="27432"/>
                        </a:cubicBezTo>
                        <a:cubicBezTo>
                          <a:pt x="-14" y="18173"/>
                          <a:pt x="-517" y="8990"/>
                          <a:pt x="0" y="0"/>
                        </a:cubicBezTo>
                        <a:close/>
                      </a:path>
                      <a:path w="6720840" h="27432" stroke="0" extrusionOk="0">
                        <a:moveTo>
                          <a:pt x="0" y="0"/>
                        </a:moveTo>
                        <a:cubicBezTo>
                          <a:pt x="124531" y="-22389"/>
                          <a:pt x="354282" y="5467"/>
                          <a:pt x="604876" y="0"/>
                        </a:cubicBezTo>
                        <a:cubicBezTo>
                          <a:pt x="855470" y="-5467"/>
                          <a:pt x="967013" y="22460"/>
                          <a:pt x="1075334" y="0"/>
                        </a:cubicBezTo>
                        <a:cubicBezTo>
                          <a:pt x="1183655" y="-22460"/>
                          <a:pt x="1610061" y="34787"/>
                          <a:pt x="1881835" y="0"/>
                        </a:cubicBezTo>
                        <a:cubicBezTo>
                          <a:pt x="2153609" y="-34787"/>
                          <a:pt x="2307152" y="13752"/>
                          <a:pt x="2486711" y="0"/>
                        </a:cubicBezTo>
                        <a:cubicBezTo>
                          <a:pt x="2666270" y="-13752"/>
                          <a:pt x="2890091" y="-12576"/>
                          <a:pt x="3091586" y="0"/>
                        </a:cubicBezTo>
                        <a:cubicBezTo>
                          <a:pt x="3293082" y="12576"/>
                          <a:pt x="3715287" y="-3114"/>
                          <a:pt x="3898087" y="0"/>
                        </a:cubicBezTo>
                        <a:cubicBezTo>
                          <a:pt x="4080887" y="3114"/>
                          <a:pt x="4270844" y="15240"/>
                          <a:pt x="4435754" y="0"/>
                        </a:cubicBezTo>
                        <a:cubicBezTo>
                          <a:pt x="4600664" y="-15240"/>
                          <a:pt x="4997045" y="-22440"/>
                          <a:pt x="5242255" y="0"/>
                        </a:cubicBezTo>
                        <a:cubicBezTo>
                          <a:pt x="5487465" y="22440"/>
                          <a:pt x="5701832" y="1667"/>
                          <a:pt x="6048756" y="0"/>
                        </a:cubicBezTo>
                        <a:cubicBezTo>
                          <a:pt x="6395680" y="-1667"/>
                          <a:pt x="6436180" y="8118"/>
                          <a:pt x="6720840" y="0"/>
                        </a:cubicBezTo>
                        <a:cubicBezTo>
                          <a:pt x="6720009" y="6329"/>
                          <a:pt x="6721244" y="16858"/>
                          <a:pt x="6720840" y="27432"/>
                        </a:cubicBezTo>
                        <a:cubicBezTo>
                          <a:pt x="6355819" y="6368"/>
                          <a:pt x="6238603" y="9637"/>
                          <a:pt x="5981548" y="27432"/>
                        </a:cubicBezTo>
                        <a:cubicBezTo>
                          <a:pt x="5724493" y="45227"/>
                          <a:pt x="5501077" y="1054"/>
                          <a:pt x="5175047" y="27432"/>
                        </a:cubicBezTo>
                        <a:cubicBezTo>
                          <a:pt x="4849017" y="53810"/>
                          <a:pt x="4559292" y="-3445"/>
                          <a:pt x="4368546" y="27432"/>
                        </a:cubicBezTo>
                        <a:cubicBezTo>
                          <a:pt x="4177800" y="58309"/>
                          <a:pt x="4094337" y="39926"/>
                          <a:pt x="3830879" y="27432"/>
                        </a:cubicBezTo>
                        <a:cubicBezTo>
                          <a:pt x="3567421" y="14938"/>
                          <a:pt x="3376102" y="1847"/>
                          <a:pt x="3158795" y="27432"/>
                        </a:cubicBezTo>
                        <a:cubicBezTo>
                          <a:pt x="2941488" y="53017"/>
                          <a:pt x="2565542" y="53678"/>
                          <a:pt x="2352294" y="27432"/>
                        </a:cubicBezTo>
                        <a:cubicBezTo>
                          <a:pt x="2139046" y="1186"/>
                          <a:pt x="1869687" y="11507"/>
                          <a:pt x="1680210" y="27432"/>
                        </a:cubicBezTo>
                        <a:cubicBezTo>
                          <a:pt x="1490733" y="43357"/>
                          <a:pt x="1411517" y="33447"/>
                          <a:pt x="1209751" y="27432"/>
                        </a:cubicBezTo>
                        <a:cubicBezTo>
                          <a:pt x="1007985" y="21417"/>
                          <a:pt x="885144" y="31673"/>
                          <a:pt x="672084" y="27432"/>
                        </a:cubicBezTo>
                        <a:cubicBezTo>
                          <a:pt x="459024" y="23191"/>
                          <a:pt x="153553" y="25175"/>
                          <a:pt x="0" y="27432"/>
                        </a:cubicBezTo>
                        <a:cubicBezTo>
                          <a:pt x="-177" y="19307"/>
                          <a:pt x="-1145" y="9170"/>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A32BF85E-7C6D-BF3C-834D-3C310A669D07}"/>
              </a:ext>
            </a:extLst>
          </p:cNvPr>
          <p:cNvSpPr>
            <a:spLocks noGrp="1"/>
          </p:cNvSpPr>
          <p:nvPr>
            <p:ph type="body" idx="1"/>
          </p:nvPr>
        </p:nvSpPr>
        <p:spPr>
          <a:xfrm>
            <a:off x="7689627" y="828136"/>
            <a:ext cx="9336502" cy="8147304"/>
          </a:xfrm>
        </p:spPr>
        <p:txBody>
          <a:bodyPr anchor="ctr">
            <a:normAutofit fontScale="92500" lnSpcReduction="10000"/>
          </a:bodyPr>
          <a:lstStyle/>
          <a:p>
            <a:pPr marL="114300" indent="0">
              <a:lnSpc>
                <a:spcPct val="90000"/>
              </a:lnSpc>
              <a:buNone/>
            </a:pPr>
            <a:r>
              <a:rPr lang="en-US" sz="2300" b="1" i="0" dirty="0">
                <a:effectLst/>
                <a:latin typeface="Söhne"/>
              </a:rPr>
              <a:t>1. </a:t>
            </a:r>
            <a:r>
              <a:rPr lang="en-US" sz="2300" b="1" i="0" dirty="0">
                <a:effectLst/>
                <a:latin typeface="+mn-lt"/>
              </a:rPr>
              <a:t>🌱 Nurturing Growth:</a:t>
            </a:r>
            <a:endParaRPr lang="en-US" sz="2300" b="0" i="0" dirty="0">
              <a:effectLst/>
              <a:latin typeface="+mn-lt"/>
            </a:endParaRPr>
          </a:p>
          <a:p>
            <a:pPr>
              <a:lnSpc>
                <a:spcPct val="90000"/>
              </a:lnSpc>
              <a:buFont typeface="Arial" panose="020B0604020202020204" pitchFamily="34" charset="0"/>
              <a:buChar char="•"/>
            </a:pPr>
            <a:r>
              <a:rPr lang="en-US" sz="2300" b="0" i="0" dirty="0">
                <a:effectLst/>
                <a:latin typeface="+mn-lt"/>
              </a:rPr>
              <a:t>Guide mentees in identifying and achieving their professional and personal goals within the compliance and risk management sectors.</a:t>
            </a:r>
          </a:p>
          <a:p>
            <a:pPr marL="114300" indent="0">
              <a:lnSpc>
                <a:spcPct val="90000"/>
              </a:lnSpc>
              <a:buNone/>
            </a:pPr>
            <a:endParaRPr lang="en-US" sz="2300" b="1" i="0" dirty="0">
              <a:effectLst/>
              <a:latin typeface="+mn-lt"/>
            </a:endParaRPr>
          </a:p>
          <a:p>
            <a:pPr marL="114300" indent="0">
              <a:lnSpc>
                <a:spcPct val="90000"/>
              </a:lnSpc>
              <a:buNone/>
            </a:pPr>
            <a:r>
              <a:rPr lang="en-US" sz="2300" b="1" i="0" dirty="0">
                <a:effectLst/>
                <a:latin typeface="+mn-lt"/>
              </a:rPr>
              <a:t>2. 🤝 Establishing Trust:</a:t>
            </a:r>
            <a:endParaRPr lang="en-US" sz="2300" b="0" i="0" dirty="0">
              <a:effectLst/>
              <a:latin typeface="+mn-lt"/>
            </a:endParaRPr>
          </a:p>
          <a:p>
            <a:pPr>
              <a:lnSpc>
                <a:spcPct val="90000"/>
              </a:lnSpc>
              <a:buFont typeface="Arial" panose="020B0604020202020204" pitchFamily="34" charset="0"/>
              <a:buChar char="•"/>
            </a:pPr>
            <a:r>
              <a:rPr lang="en-US" sz="2300" b="0" i="0" dirty="0">
                <a:effectLst/>
                <a:latin typeface="+mn-lt"/>
              </a:rPr>
              <a:t>Foster a safe and open environment where mentees feel comfortable discussing challenges, asking questions, and seeking guidance.</a:t>
            </a:r>
          </a:p>
          <a:p>
            <a:pPr marL="114300" indent="0">
              <a:lnSpc>
                <a:spcPct val="90000"/>
              </a:lnSpc>
              <a:buNone/>
            </a:pPr>
            <a:endParaRPr lang="en-US" sz="2300" b="1" i="0" dirty="0">
              <a:effectLst/>
              <a:latin typeface="+mn-lt"/>
            </a:endParaRPr>
          </a:p>
          <a:p>
            <a:pPr marL="114300" indent="0">
              <a:lnSpc>
                <a:spcPct val="90000"/>
              </a:lnSpc>
              <a:buNone/>
            </a:pPr>
            <a:r>
              <a:rPr lang="en-US" sz="2300" b="1" i="0" dirty="0">
                <a:effectLst/>
                <a:latin typeface="+mn-lt"/>
              </a:rPr>
              <a:t>3. 📚 Sharing Knowledge:</a:t>
            </a:r>
            <a:endParaRPr lang="en-US" sz="2300" b="0" i="0" dirty="0">
              <a:effectLst/>
              <a:latin typeface="+mn-lt"/>
            </a:endParaRPr>
          </a:p>
          <a:p>
            <a:pPr>
              <a:lnSpc>
                <a:spcPct val="90000"/>
              </a:lnSpc>
              <a:buFont typeface="Arial" panose="020B0604020202020204" pitchFamily="34" charset="0"/>
              <a:buChar char="•"/>
            </a:pPr>
            <a:r>
              <a:rPr lang="en-US" sz="2300" b="0" i="0" dirty="0">
                <a:effectLst/>
                <a:latin typeface="+mn-lt"/>
              </a:rPr>
              <a:t>Provide insights from personal experiences, offer resources, and share current best practices in compliance and risk management.</a:t>
            </a:r>
          </a:p>
          <a:p>
            <a:pPr marL="114300" indent="0">
              <a:lnSpc>
                <a:spcPct val="90000"/>
              </a:lnSpc>
              <a:buNone/>
            </a:pPr>
            <a:endParaRPr lang="en-US" sz="2300" b="1" i="0" dirty="0">
              <a:effectLst/>
              <a:latin typeface="+mn-lt"/>
            </a:endParaRPr>
          </a:p>
          <a:p>
            <a:pPr marL="114300" indent="0">
              <a:lnSpc>
                <a:spcPct val="90000"/>
              </a:lnSpc>
              <a:buNone/>
            </a:pPr>
            <a:r>
              <a:rPr lang="en-US" sz="2300" b="1" i="0" dirty="0">
                <a:effectLst/>
                <a:latin typeface="+mn-lt"/>
              </a:rPr>
              <a:t>4. 🔍 Providing Constructive Feedback:</a:t>
            </a:r>
            <a:endParaRPr lang="en-US" sz="2300" b="0" i="0" dirty="0">
              <a:effectLst/>
              <a:latin typeface="+mn-lt"/>
            </a:endParaRPr>
          </a:p>
          <a:p>
            <a:pPr>
              <a:lnSpc>
                <a:spcPct val="90000"/>
              </a:lnSpc>
              <a:buFont typeface="Arial" panose="020B0604020202020204" pitchFamily="34" charset="0"/>
              <a:buChar char="•"/>
            </a:pPr>
            <a:r>
              <a:rPr lang="en-US" sz="2300" b="0" i="0" dirty="0">
                <a:effectLst/>
                <a:latin typeface="+mn-lt"/>
              </a:rPr>
              <a:t>Deliver honest and actionable feedback to mentees, helping them recognize areas for improvement and celebrate their achievements.</a:t>
            </a:r>
          </a:p>
          <a:p>
            <a:pPr marL="114300" indent="0">
              <a:lnSpc>
                <a:spcPct val="90000"/>
              </a:lnSpc>
              <a:buNone/>
            </a:pPr>
            <a:endParaRPr lang="en-US" sz="2300" b="1" i="0" dirty="0">
              <a:effectLst/>
              <a:latin typeface="+mn-lt"/>
            </a:endParaRPr>
          </a:p>
          <a:p>
            <a:pPr marL="114300" indent="0">
              <a:lnSpc>
                <a:spcPct val="90000"/>
              </a:lnSpc>
              <a:buNone/>
            </a:pPr>
            <a:r>
              <a:rPr lang="en-US" sz="2300" b="1" i="0" dirty="0">
                <a:effectLst/>
                <a:latin typeface="+mn-lt"/>
              </a:rPr>
              <a:t>5. 🌐 Expanding Networks:</a:t>
            </a:r>
            <a:endParaRPr lang="en-US" sz="2300" b="0" i="0" dirty="0">
              <a:effectLst/>
              <a:latin typeface="+mn-lt"/>
            </a:endParaRPr>
          </a:p>
          <a:p>
            <a:pPr>
              <a:lnSpc>
                <a:spcPct val="90000"/>
              </a:lnSpc>
              <a:buFont typeface="Arial" panose="020B0604020202020204" pitchFamily="34" charset="0"/>
              <a:buChar char="•"/>
            </a:pPr>
            <a:r>
              <a:rPr lang="en-US" sz="2300" b="0" i="0" dirty="0">
                <a:effectLst/>
                <a:latin typeface="+mn-lt"/>
              </a:rPr>
              <a:t>Introduce mentees to relevant industry professionals and networking opportunities to broaden their horizons and build valuable connections.</a:t>
            </a:r>
          </a:p>
          <a:p>
            <a:pPr marL="114300" indent="0">
              <a:lnSpc>
                <a:spcPct val="90000"/>
              </a:lnSpc>
              <a:buNone/>
            </a:pPr>
            <a:endParaRPr lang="en-US" sz="2300" b="1" i="0" dirty="0">
              <a:effectLst/>
              <a:latin typeface="+mn-lt"/>
            </a:endParaRPr>
          </a:p>
          <a:p>
            <a:pPr marL="114300" indent="0">
              <a:lnSpc>
                <a:spcPct val="90000"/>
              </a:lnSpc>
              <a:buNone/>
            </a:pPr>
            <a:r>
              <a:rPr lang="en-US" sz="2300" b="1" i="0" dirty="0">
                <a:effectLst/>
                <a:latin typeface="+mn-lt"/>
              </a:rPr>
              <a:t>6. 📆 Regular Check-ins:</a:t>
            </a:r>
            <a:endParaRPr lang="en-US" sz="2300" b="0" i="0" dirty="0">
              <a:effectLst/>
              <a:latin typeface="+mn-lt"/>
            </a:endParaRPr>
          </a:p>
          <a:p>
            <a:pPr>
              <a:lnSpc>
                <a:spcPct val="90000"/>
              </a:lnSpc>
              <a:buFont typeface="Arial" panose="020B0604020202020204" pitchFamily="34" charset="0"/>
              <a:buChar char="•"/>
            </a:pPr>
            <a:r>
              <a:rPr lang="en-US" sz="2300" b="0" i="0" dirty="0">
                <a:effectLst/>
                <a:latin typeface="+mn-lt"/>
              </a:rPr>
              <a:t>Commit to consistent meetings and interactions, ensuring the mentee's growth is on track and addressing any evolving needs or concerns.</a:t>
            </a:r>
          </a:p>
          <a:p>
            <a:pPr marL="114300" indent="0">
              <a:lnSpc>
                <a:spcPct val="90000"/>
              </a:lnSpc>
              <a:buNone/>
            </a:pPr>
            <a:endParaRPr lang="en-US" sz="2300" b="1" i="0" dirty="0">
              <a:effectLst/>
              <a:latin typeface="+mn-lt"/>
            </a:endParaRPr>
          </a:p>
          <a:p>
            <a:pPr marL="114300" indent="0">
              <a:lnSpc>
                <a:spcPct val="90000"/>
              </a:lnSpc>
              <a:buNone/>
            </a:pPr>
            <a:r>
              <a:rPr lang="en-US" sz="2300" b="1" i="0" dirty="0">
                <a:effectLst/>
                <a:latin typeface="+mn-lt"/>
              </a:rPr>
              <a:t>7. 🌟 Leading by Example:</a:t>
            </a:r>
            <a:endParaRPr lang="en-US" sz="2300" b="0" i="0" dirty="0">
              <a:effectLst/>
              <a:latin typeface="+mn-lt"/>
            </a:endParaRPr>
          </a:p>
          <a:p>
            <a:pPr>
              <a:lnSpc>
                <a:spcPct val="90000"/>
              </a:lnSpc>
              <a:buFont typeface="Arial" panose="020B0604020202020204" pitchFamily="34" charset="0"/>
              <a:buChar char="•"/>
            </a:pPr>
            <a:r>
              <a:rPr lang="en-US" sz="2300" b="0" i="0" dirty="0">
                <a:effectLst/>
                <a:latin typeface="+mn-lt"/>
              </a:rPr>
              <a:t>Uphold the values and standards of NABCRMP, serving as a role model for professionalism, ethics, and commitment to DEI initiatives.</a:t>
            </a:r>
          </a:p>
          <a:p>
            <a:pPr>
              <a:lnSpc>
                <a:spcPct val="90000"/>
              </a:lnSpc>
            </a:pPr>
            <a:endParaRPr lang="en-US" sz="2300" dirty="0"/>
          </a:p>
        </p:txBody>
      </p:sp>
    </p:spTree>
    <p:extLst>
      <p:ext uri="{BB962C8B-B14F-4D97-AF65-F5344CB8AC3E}">
        <p14:creationId xmlns:p14="http://schemas.microsoft.com/office/powerpoint/2010/main" val="11592782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6732F4-AFD1-F30A-69AF-633C133D1661}"/>
              </a:ext>
            </a:extLst>
          </p:cNvPr>
          <p:cNvSpPr>
            <a:spLocks noGrp="1"/>
          </p:cNvSpPr>
          <p:nvPr>
            <p:ph type="title"/>
          </p:nvPr>
        </p:nvSpPr>
        <p:spPr>
          <a:xfrm>
            <a:off x="8802835" y="1707054"/>
            <a:ext cx="8166573" cy="2103705"/>
          </a:xfrm>
        </p:spPr>
        <p:txBody>
          <a:bodyPr anchor="t">
            <a:normAutofit/>
          </a:bodyPr>
          <a:lstStyle/>
          <a:p>
            <a:pPr>
              <a:buClr>
                <a:srgbClr val="000000"/>
              </a:buClr>
              <a:buSzPts val="5199"/>
            </a:pPr>
            <a:r>
              <a:rPr lang="en-US" sz="4800" b="1">
                <a:latin typeface="Manrope"/>
                <a:sym typeface="Arial"/>
              </a:rPr>
              <a:t>What a Mentor is NOT in the CoachLoop Program</a:t>
            </a:r>
          </a:p>
        </p:txBody>
      </p:sp>
      <p:pic>
        <p:nvPicPr>
          <p:cNvPr id="5" name="Picture 4" descr="White paper ships being led by a yellow ship">
            <a:extLst>
              <a:ext uri="{FF2B5EF4-FFF2-40B4-BE49-F238E27FC236}">
                <a16:creationId xmlns:a16="http://schemas.microsoft.com/office/drawing/2014/main" id="{21F2A76F-BD09-D913-5387-9E9AA87C395B}"/>
              </a:ext>
            </a:extLst>
          </p:cNvPr>
          <p:cNvPicPr>
            <a:picLocks noChangeAspect="1"/>
          </p:cNvPicPr>
          <p:nvPr/>
        </p:nvPicPr>
        <p:blipFill rotWithShape="1">
          <a:blip r:embed="rId3"/>
          <a:srcRect l="38711" r="11151"/>
          <a:stretch/>
        </p:blipFill>
        <p:spPr>
          <a:xfrm>
            <a:off x="-1" y="10"/>
            <a:ext cx="7726768" cy="10286990"/>
          </a:xfrm>
          <a:prstGeom prst="rect">
            <a:avLst/>
          </a:prstGeom>
        </p:spPr>
      </p:pic>
      <p:cxnSp>
        <p:nvCxnSpPr>
          <p:cNvPr id="9" name="Straight Connector 8">
            <a:extLst>
              <a:ext uri="{FF2B5EF4-FFF2-40B4-BE49-F238E27FC236}">
                <a16:creationId xmlns:a16="http://schemas.microsoft.com/office/drawing/2014/main" id="{1503BFE4-729B-D9D0-C17B-501E6AF112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57545" y="1306719"/>
            <a:ext cx="110540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A32BF85E-7C6D-BF3C-834D-3C310A669D07}"/>
              </a:ext>
            </a:extLst>
          </p:cNvPr>
          <p:cNvSpPr>
            <a:spLocks noGrp="1"/>
          </p:cNvSpPr>
          <p:nvPr>
            <p:ph type="body" idx="1"/>
          </p:nvPr>
        </p:nvSpPr>
        <p:spPr>
          <a:xfrm>
            <a:off x="8802835" y="3541092"/>
            <a:ext cx="8166573" cy="5870299"/>
          </a:xfrm>
        </p:spPr>
        <p:txBody>
          <a:bodyPr>
            <a:normAutofit lnSpcReduction="10000"/>
          </a:bodyPr>
          <a:lstStyle/>
          <a:p>
            <a:pPr marL="114300" indent="0">
              <a:lnSpc>
                <a:spcPct val="90000"/>
              </a:lnSpc>
              <a:buNone/>
            </a:pPr>
            <a:r>
              <a:rPr lang="en-US" sz="1400" b="1" i="0" dirty="0">
                <a:effectLst/>
                <a:latin typeface="+mn-lt"/>
              </a:rPr>
              <a:t>1. 🚫 A Decision Maker:</a:t>
            </a:r>
            <a:endParaRPr lang="en-US" sz="1400" b="0" i="0" dirty="0">
              <a:effectLst/>
              <a:latin typeface="+mn-lt"/>
            </a:endParaRPr>
          </a:p>
          <a:p>
            <a:pPr>
              <a:lnSpc>
                <a:spcPct val="90000"/>
              </a:lnSpc>
              <a:buFont typeface="Arial" panose="020B0604020202020204" pitchFamily="34" charset="0"/>
              <a:buChar char="•"/>
            </a:pPr>
            <a:r>
              <a:rPr lang="en-US" sz="1400" b="0" i="0" dirty="0">
                <a:effectLst/>
                <a:latin typeface="+mn-lt"/>
              </a:rPr>
              <a:t>Mentors provide guidance and share experiences but don't make career or life decisions for mentees.</a:t>
            </a:r>
          </a:p>
          <a:p>
            <a:pPr marL="114300" indent="0">
              <a:lnSpc>
                <a:spcPct val="90000"/>
              </a:lnSpc>
              <a:buNone/>
            </a:pPr>
            <a:endParaRPr lang="en-US" sz="1400" b="1" i="0" dirty="0">
              <a:effectLst/>
              <a:latin typeface="+mn-lt"/>
            </a:endParaRPr>
          </a:p>
          <a:p>
            <a:pPr marL="114300" indent="0">
              <a:lnSpc>
                <a:spcPct val="90000"/>
              </a:lnSpc>
              <a:buNone/>
            </a:pPr>
            <a:r>
              <a:rPr lang="en-US" sz="1400" b="1" i="0" dirty="0">
                <a:effectLst/>
                <a:latin typeface="+mn-lt"/>
              </a:rPr>
              <a:t>2. 🚫 A Miracle Worker:</a:t>
            </a:r>
            <a:endParaRPr lang="en-US" sz="1400" b="0" i="0" dirty="0">
              <a:effectLst/>
              <a:latin typeface="+mn-lt"/>
            </a:endParaRPr>
          </a:p>
          <a:p>
            <a:pPr>
              <a:lnSpc>
                <a:spcPct val="90000"/>
              </a:lnSpc>
              <a:buFont typeface="Arial" panose="020B0604020202020204" pitchFamily="34" charset="0"/>
              <a:buChar char="•"/>
            </a:pPr>
            <a:r>
              <a:rPr lang="en-US" sz="1400" b="0" i="0" dirty="0">
                <a:effectLst/>
                <a:latin typeface="+mn-lt"/>
              </a:rPr>
              <a:t>While mentors support growth, they cannot guarantee success or promotions. Effort and commitment come from both sides.</a:t>
            </a:r>
          </a:p>
          <a:p>
            <a:pPr marL="114300" indent="0">
              <a:lnSpc>
                <a:spcPct val="90000"/>
              </a:lnSpc>
              <a:buNone/>
            </a:pPr>
            <a:endParaRPr lang="en-US" sz="1400" b="1" i="0" dirty="0">
              <a:effectLst/>
              <a:latin typeface="+mn-lt"/>
            </a:endParaRPr>
          </a:p>
          <a:p>
            <a:pPr marL="114300" indent="0">
              <a:lnSpc>
                <a:spcPct val="90000"/>
              </a:lnSpc>
              <a:buNone/>
            </a:pPr>
            <a:r>
              <a:rPr lang="en-US" sz="1400" b="1" i="0" dirty="0">
                <a:effectLst/>
                <a:latin typeface="+mn-lt"/>
              </a:rPr>
              <a:t>3. 🚫 A Therapist:</a:t>
            </a:r>
            <a:endParaRPr lang="en-US" sz="1400" b="0" i="0" dirty="0">
              <a:effectLst/>
              <a:latin typeface="+mn-lt"/>
            </a:endParaRPr>
          </a:p>
          <a:p>
            <a:pPr>
              <a:lnSpc>
                <a:spcPct val="90000"/>
              </a:lnSpc>
              <a:buFont typeface="Arial" panose="020B0604020202020204" pitchFamily="34" charset="0"/>
              <a:buChar char="•"/>
            </a:pPr>
            <a:r>
              <a:rPr lang="en-US" sz="1400" b="0" i="0" dirty="0">
                <a:effectLst/>
                <a:latin typeface="+mn-lt"/>
              </a:rPr>
              <a:t>Mentors are not licensed therapists. They should focus on professional development rather than deep personal or emotional issues.</a:t>
            </a:r>
          </a:p>
          <a:p>
            <a:pPr marL="114300" indent="0">
              <a:lnSpc>
                <a:spcPct val="90000"/>
              </a:lnSpc>
              <a:buNone/>
            </a:pPr>
            <a:endParaRPr lang="en-US" sz="1400" b="1" i="0" dirty="0">
              <a:effectLst/>
              <a:latin typeface="+mn-lt"/>
            </a:endParaRPr>
          </a:p>
          <a:p>
            <a:pPr marL="114300" indent="0">
              <a:lnSpc>
                <a:spcPct val="90000"/>
              </a:lnSpc>
              <a:buNone/>
            </a:pPr>
            <a:r>
              <a:rPr lang="en-US" sz="1400" b="1" i="0" dirty="0">
                <a:effectLst/>
                <a:latin typeface="+mn-lt"/>
              </a:rPr>
              <a:t>4. 🚫 An ATM:</a:t>
            </a:r>
            <a:endParaRPr lang="en-US" sz="1400" b="0" i="0" dirty="0">
              <a:effectLst/>
              <a:latin typeface="+mn-lt"/>
            </a:endParaRPr>
          </a:p>
          <a:p>
            <a:pPr>
              <a:lnSpc>
                <a:spcPct val="90000"/>
              </a:lnSpc>
              <a:buFont typeface="Arial" panose="020B0604020202020204" pitchFamily="34" charset="0"/>
              <a:buChar char="•"/>
            </a:pPr>
            <a:r>
              <a:rPr lang="en-US" sz="1400" b="0" i="0" dirty="0">
                <a:effectLst/>
                <a:latin typeface="+mn-lt"/>
              </a:rPr>
              <a:t>Mentors are not expected to provide financial assistance or fund any endeavors of the mentee.</a:t>
            </a:r>
          </a:p>
          <a:p>
            <a:pPr marL="114300" indent="0">
              <a:lnSpc>
                <a:spcPct val="90000"/>
              </a:lnSpc>
              <a:buNone/>
            </a:pPr>
            <a:endParaRPr lang="en-US" sz="1400" b="1" i="0" dirty="0">
              <a:effectLst/>
              <a:latin typeface="+mn-lt"/>
            </a:endParaRPr>
          </a:p>
          <a:p>
            <a:pPr marL="114300" indent="0">
              <a:lnSpc>
                <a:spcPct val="90000"/>
              </a:lnSpc>
              <a:buNone/>
            </a:pPr>
            <a:r>
              <a:rPr lang="en-US" sz="1400" b="1" i="0" dirty="0">
                <a:effectLst/>
                <a:latin typeface="+mn-lt"/>
              </a:rPr>
              <a:t>5. 🚫 A Job Provider:</a:t>
            </a:r>
            <a:endParaRPr lang="en-US" sz="1400" b="0" i="0" dirty="0">
              <a:effectLst/>
              <a:latin typeface="+mn-lt"/>
            </a:endParaRPr>
          </a:p>
          <a:p>
            <a:pPr>
              <a:lnSpc>
                <a:spcPct val="90000"/>
              </a:lnSpc>
              <a:buFont typeface="Arial" panose="020B0604020202020204" pitchFamily="34" charset="0"/>
              <a:buChar char="•"/>
            </a:pPr>
            <a:r>
              <a:rPr lang="en-US" sz="1400" b="0" i="0" dirty="0">
                <a:effectLst/>
                <a:latin typeface="+mn-lt"/>
              </a:rPr>
              <a:t>While mentors can provide networking opportunities, they are not obligated to offer or secure jobs for their mentees.</a:t>
            </a:r>
          </a:p>
          <a:p>
            <a:pPr marL="114300" indent="0">
              <a:lnSpc>
                <a:spcPct val="90000"/>
              </a:lnSpc>
              <a:buNone/>
            </a:pPr>
            <a:endParaRPr lang="en-US" sz="1400" b="1" i="0" dirty="0">
              <a:effectLst/>
              <a:latin typeface="+mn-lt"/>
            </a:endParaRPr>
          </a:p>
          <a:p>
            <a:pPr marL="114300" indent="0">
              <a:lnSpc>
                <a:spcPct val="90000"/>
              </a:lnSpc>
              <a:buNone/>
            </a:pPr>
            <a:r>
              <a:rPr lang="en-US" sz="1400" b="1" i="0" dirty="0">
                <a:effectLst/>
                <a:latin typeface="+mn-lt"/>
              </a:rPr>
              <a:t>6. 🚫 A Replacement for Professional Advisors:</a:t>
            </a:r>
            <a:endParaRPr lang="en-US" sz="1400" b="0" i="0" dirty="0">
              <a:effectLst/>
              <a:latin typeface="+mn-lt"/>
            </a:endParaRPr>
          </a:p>
          <a:p>
            <a:pPr>
              <a:lnSpc>
                <a:spcPct val="90000"/>
              </a:lnSpc>
              <a:buFont typeface="Arial" panose="020B0604020202020204" pitchFamily="34" charset="0"/>
              <a:buChar char="•"/>
            </a:pPr>
            <a:r>
              <a:rPr lang="en-US" sz="1400" b="0" i="0" dirty="0">
                <a:effectLst/>
                <a:latin typeface="+mn-lt"/>
              </a:rPr>
              <a:t>Mentors give general advice based on experience, but mentees should seek specialists for legal, financial, or other professional advice.</a:t>
            </a:r>
          </a:p>
          <a:p>
            <a:pPr marL="114300" indent="0">
              <a:lnSpc>
                <a:spcPct val="90000"/>
              </a:lnSpc>
              <a:buNone/>
            </a:pPr>
            <a:endParaRPr lang="en-US" sz="1400" b="1" i="0" dirty="0">
              <a:effectLst/>
              <a:latin typeface="+mn-lt"/>
            </a:endParaRPr>
          </a:p>
          <a:p>
            <a:pPr marL="114300" indent="0">
              <a:lnSpc>
                <a:spcPct val="90000"/>
              </a:lnSpc>
              <a:buNone/>
            </a:pPr>
            <a:r>
              <a:rPr lang="en-US" sz="1400" b="1" i="0" dirty="0">
                <a:effectLst/>
                <a:latin typeface="+mn-lt"/>
              </a:rPr>
              <a:t>7. 🚫 Always Available:</a:t>
            </a:r>
            <a:endParaRPr lang="en-US" sz="1400" b="0" i="0" dirty="0">
              <a:effectLst/>
              <a:latin typeface="+mn-lt"/>
            </a:endParaRPr>
          </a:p>
          <a:p>
            <a:pPr>
              <a:lnSpc>
                <a:spcPct val="90000"/>
              </a:lnSpc>
              <a:buFont typeface="Arial" panose="020B0604020202020204" pitchFamily="34" charset="0"/>
              <a:buChar char="•"/>
            </a:pPr>
            <a:r>
              <a:rPr lang="en-US" sz="1400" b="0" i="0" dirty="0">
                <a:effectLst/>
                <a:latin typeface="+mn-lt"/>
              </a:rPr>
              <a:t>Although mentors are committed to the growth of their mentees, they have their responsibilities and might not be available 24/7.</a:t>
            </a:r>
          </a:p>
          <a:p>
            <a:pPr>
              <a:lnSpc>
                <a:spcPct val="90000"/>
              </a:lnSpc>
            </a:pPr>
            <a:endParaRPr lang="en-US" sz="1400" dirty="0"/>
          </a:p>
        </p:txBody>
      </p:sp>
    </p:spTree>
    <p:extLst>
      <p:ext uri="{BB962C8B-B14F-4D97-AF65-F5344CB8AC3E}">
        <p14:creationId xmlns:p14="http://schemas.microsoft.com/office/powerpoint/2010/main" val="7091127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6732F4-AFD1-F30A-69AF-633C133D1661}"/>
              </a:ext>
            </a:extLst>
          </p:cNvPr>
          <p:cNvSpPr>
            <a:spLocks noGrp="1"/>
          </p:cNvSpPr>
          <p:nvPr>
            <p:ph type="title"/>
          </p:nvPr>
        </p:nvSpPr>
        <p:spPr>
          <a:xfrm>
            <a:off x="10069563" y="308522"/>
            <a:ext cx="6737731" cy="2424305"/>
          </a:xfrm>
        </p:spPr>
        <p:txBody>
          <a:bodyPr anchor="b">
            <a:normAutofit fontScale="90000"/>
          </a:bodyPr>
          <a:lstStyle/>
          <a:p>
            <a:pPr>
              <a:buClr>
                <a:srgbClr val="000000"/>
              </a:buClr>
              <a:buSzPts val="5199"/>
            </a:pPr>
            <a:r>
              <a:rPr lang="en-US" sz="4800" b="1" dirty="0">
                <a:latin typeface="Manrope"/>
                <a:sym typeface="Arial"/>
              </a:rPr>
              <a:t>Mentee's Roles &amp; Responsibilities in the </a:t>
            </a:r>
            <a:r>
              <a:rPr lang="en-US" sz="4800" b="1" dirty="0" err="1">
                <a:latin typeface="Manrope"/>
                <a:sym typeface="Arial"/>
              </a:rPr>
              <a:t>Coachloop</a:t>
            </a:r>
            <a:r>
              <a:rPr lang="en-US" sz="4800" b="1" dirty="0">
                <a:latin typeface="Manrope"/>
                <a:sym typeface="Arial"/>
              </a:rPr>
              <a:t> Program</a:t>
            </a:r>
          </a:p>
        </p:txBody>
      </p:sp>
      <p:pic>
        <p:nvPicPr>
          <p:cNvPr id="5" name="Picture 4" descr="Hands-on top of each other">
            <a:extLst>
              <a:ext uri="{FF2B5EF4-FFF2-40B4-BE49-F238E27FC236}">
                <a16:creationId xmlns:a16="http://schemas.microsoft.com/office/drawing/2014/main" id="{EF5A0638-34A2-6AF2-AA09-5347E24C3B31}"/>
              </a:ext>
            </a:extLst>
          </p:cNvPr>
          <p:cNvPicPr>
            <a:picLocks noChangeAspect="1"/>
          </p:cNvPicPr>
          <p:nvPr/>
        </p:nvPicPr>
        <p:blipFill rotWithShape="1">
          <a:blip r:embed="rId3"/>
          <a:srcRect l="51906" r="9206"/>
          <a:stretch/>
        </p:blipFill>
        <p:spPr>
          <a:xfrm>
            <a:off x="20" y="10"/>
            <a:ext cx="9143980" cy="10286990"/>
          </a:xfrm>
          <a:prstGeom prst="rect">
            <a:avLst/>
          </a:prstGeom>
        </p:spPr>
      </p:pic>
      <p:grpSp>
        <p:nvGrpSpPr>
          <p:cNvPr id="9" name="Group 8">
            <a:extLst>
              <a:ext uri="{FF2B5EF4-FFF2-40B4-BE49-F238E27FC236}">
                <a16:creationId xmlns:a16="http://schemas.microsoft.com/office/drawing/2014/main" id="{5EFBDE31-BB3E-6CFC-23CD-B5976DA3843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85043" cy="10287000"/>
            <a:chOff x="12068638" y="0"/>
            <a:chExt cx="123362" cy="6858000"/>
          </a:xfrm>
        </p:grpSpPr>
        <p:sp>
          <p:nvSpPr>
            <p:cNvPr id="10" name="Rectangle 9">
              <a:extLst>
                <a:ext uri="{FF2B5EF4-FFF2-40B4-BE49-F238E27FC236}">
                  <a16:creationId xmlns:a16="http://schemas.microsoft.com/office/drawing/2014/main" id="{180A60EC-72BB-121F-556A-E2837FD99A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91A2FAE-D41C-FF5D-B0A0-7808248EDC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4139706"/>
              <a:ext cx="123362" cy="2718294"/>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ext Placeholder 2">
            <a:extLst>
              <a:ext uri="{FF2B5EF4-FFF2-40B4-BE49-F238E27FC236}">
                <a16:creationId xmlns:a16="http://schemas.microsoft.com/office/drawing/2014/main" id="{A32BF85E-7C6D-BF3C-834D-3C310A669D07}"/>
              </a:ext>
            </a:extLst>
          </p:cNvPr>
          <p:cNvSpPr>
            <a:spLocks noGrp="1"/>
          </p:cNvSpPr>
          <p:nvPr>
            <p:ph type="body" idx="1"/>
          </p:nvPr>
        </p:nvSpPr>
        <p:spPr>
          <a:xfrm>
            <a:off x="10235817" y="2867891"/>
            <a:ext cx="6737730" cy="6104071"/>
          </a:xfrm>
        </p:spPr>
        <p:txBody>
          <a:bodyPr anchor="t">
            <a:normAutofit fontScale="92500" lnSpcReduction="10000"/>
          </a:bodyPr>
          <a:lstStyle/>
          <a:p>
            <a:pPr marL="114300" indent="0">
              <a:lnSpc>
                <a:spcPct val="90000"/>
              </a:lnSpc>
              <a:buNone/>
            </a:pPr>
            <a:r>
              <a:rPr lang="en-US" sz="1400" b="1" i="0" dirty="0">
                <a:effectLst/>
                <a:latin typeface="Söhne"/>
              </a:rPr>
              <a:t>1</a:t>
            </a:r>
            <a:r>
              <a:rPr lang="en-US" sz="1400" b="1" i="0" dirty="0">
                <a:effectLst/>
                <a:latin typeface="+mn-lt"/>
              </a:rPr>
              <a:t>. 🌱 Active Engagement:</a:t>
            </a:r>
            <a:endParaRPr lang="en-US" sz="1400" b="0" i="0" dirty="0">
              <a:effectLst/>
              <a:latin typeface="+mn-lt"/>
            </a:endParaRPr>
          </a:p>
          <a:p>
            <a:pPr>
              <a:lnSpc>
                <a:spcPct val="90000"/>
              </a:lnSpc>
              <a:buFont typeface="Arial" panose="020B0604020202020204" pitchFamily="34" charset="0"/>
              <a:buChar char="•"/>
            </a:pPr>
            <a:r>
              <a:rPr lang="en-US" sz="1400" b="0" i="0" dirty="0">
                <a:effectLst/>
                <a:latin typeface="+mn-lt"/>
              </a:rPr>
              <a:t>Participate fully, showing commitment and enthusiasm in every mentoring session.</a:t>
            </a:r>
          </a:p>
          <a:p>
            <a:pPr marL="114300" indent="0">
              <a:lnSpc>
                <a:spcPct val="90000"/>
              </a:lnSpc>
              <a:buNone/>
            </a:pPr>
            <a:endParaRPr lang="en-US" sz="1400" b="1" i="0" dirty="0">
              <a:effectLst/>
              <a:latin typeface="+mn-lt"/>
            </a:endParaRPr>
          </a:p>
          <a:p>
            <a:pPr marL="114300" indent="0">
              <a:lnSpc>
                <a:spcPct val="90000"/>
              </a:lnSpc>
              <a:buNone/>
            </a:pPr>
            <a:r>
              <a:rPr lang="en-US" sz="1400" b="1" i="0" dirty="0">
                <a:effectLst/>
                <a:latin typeface="+mn-lt"/>
              </a:rPr>
              <a:t>2. 🎯 Set Clear Goals:</a:t>
            </a:r>
            <a:endParaRPr lang="en-US" sz="1400" b="0" i="0" dirty="0">
              <a:effectLst/>
              <a:latin typeface="+mn-lt"/>
            </a:endParaRPr>
          </a:p>
          <a:p>
            <a:pPr>
              <a:lnSpc>
                <a:spcPct val="90000"/>
              </a:lnSpc>
              <a:buFont typeface="Arial" panose="020B0604020202020204" pitchFamily="34" charset="0"/>
              <a:buChar char="•"/>
            </a:pPr>
            <a:r>
              <a:rPr lang="en-US" sz="1400" b="0" i="0" dirty="0">
                <a:effectLst/>
                <a:latin typeface="+mn-lt"/>
              </a:rPr>
              <a:t>Know what you want to achieve through the mentorship and communicate this to your mentor.</a:t>
            </a:r>
          </a:p>
          <a:p>
            <a:pPr marL="114300" indent="0">
              <a:lnSpc>
                <a:spcPct val="90000"/>
              </a:lnSpc>
              <a:buNone/>
            </a:pPr>
            <a:endParaRPr lang="en-US" sz="1400" b="1" i="0" dirty="0">
              <a:effectLst/>
              <a:latin typeface="+mn-lt"/>
            </a:endParaRPr>
          </a:p>
          <a:p>
            <a:pPr marL="114300" indent="0">
              <a:lnSpc>
                <a:spcPct val="90000"/>
              </a:lnSpc>
              <a:buNone/>
            </a:pPr>
            <a:r>
              <a:rPr lang="en-US" sz="1400" b="1" i="0" dirty="0">
                <a:effectLst/>
                <a:latin typeface="+mn-lt"/>
              </a:rPr>
              <a:t>3. 🔄 Provide Feedback:</a:t>
            </a:r>
            <a:endParaRPr lang="en-US" sz="1400" b="0" i="0" dirty="0">
              <a:effectLst/>
              <a:latin typeface="+mn-lt"/>
            </a:endParaRPr>
          </a:p>
          <a:p>
            <a:pPr>
              <a:lnSpc>
                <a:spcPct val="90000"/>
              </a:lnSpc>
              <a:buFont typeface="Arial" panose="020B0604020202020204" pitchFamily="34" charset="0"/>
              <a:buChar char="•"/>
            </a:pPr>
            <a:r>
              <a:rPr lang="en-US" sz="1400" b="0" i="0" dirty="0">
                <a:effectLst/>
                <a:latin typeface="+mn-lt"/>
              </a:rPr>
              <a:t>Share with your mentor what's working, what's not, and areas you'd like more focus on.</a:t>
            </a:r>
          </a:p>
          <a:p>
            <a:pPr marL="114300" indent="0">
              <a:lnSpc>
                <a:spcPct val="90000"/>
              </a:lnSpc>
              <a:buNone/>
            </a:pPr>
            <a:endParaRPr lang="en-US" sz="1400" b="1" i="0" dirty="0">
              <a:effectLst/>
              <a:latin typeface="+mn-lt"/>
            </a:endParaRPr>
          </a:p>
          <a:p>
            <a:pPr marL="114300" indent="0">
              <a:lnSpc>
                <a:spcPct val="90000"/>
              </a:lnSpc>
              <a:buNone/>
            </a:pPr>
            <a:r>
              <a:rPr lang="en-US" sz="1400" b="1" i="0" dirty="0">
                <a:effectLst/>
                <a:latin typeface="+mn-lt"/>
              </a:rPr>
              <a:t>4. 📆 Punctuality:</a:t>
            </a:r>
            <a:endParaRPr lang="en-US" sz="1400" b="0" i="0" dirty="0">
              <a:effectLst/>
              <a:latin typeface="+mn-lt"/>
            </a:endParaRPr>
          </a:p>
          <a:p>
            <a:pPr>
              <a:lnSpc>
                <a:spcPct val="90000"/>
              </a:lnSpc>
              <a:buFont typeface="Arial" panose="020B0604020202020204" pitchFamily="34" charset="0"/>
              <a:buChar char="•"/>
            </a:pPr>
            <a:r>
              <a:rPr lang="en-US" sz="1400" b="0" i="0" dirty="0">
                <a:effectLst/>
                <a:latin typeface="+mn-lt"/>
              </a:rPr>
              <a:t>Respect the mentor’s time by being punctual for sessions and giving advanced notice if unable to attend.</a:t>
            </a:r>
          </a:p>
          <a:p>
            <a:pPr marL="114300" indent="0">
              <a:lnSpc>
                <a:spcPct val="90000"/>
              </a:lnSpc>
              <a:buNone/>
            </a:pPr>
            <a:endParaRPr lang="en-US" sz="1400" b="1" i="0" dirty="0">
              <a:effectLst/>
              <a:latin typeface="+mn-lt"/>
            </a:endParaRPr>
          </a:p>
          <a:p>
            <a:pPr marL="114300" indent="0">
              <a:lnSpc>
                <a:spcPct val="90000"/>
              </a:lnSpc>
              <a:buNone/>
            </a:pPr>
            <a:r>
              <a:rPr lang="en-US" sz="1400" b="1" i="0" dirty="0">
                <a:effectLst/>
                <a:latin typeface="+mn-lt"/>
              </a:rPr>
              <a:t>5. 🧐 Be Open to Constructive Feedback:</a:t>
            </a:r>
            <a:endParaRPr lang="en-US" sz="1400" b="0" i="0" dirty="0">
              <a:effectLst/>
              <a:latin typeface="+mn-lt"/>
            </a:endParaRPr>
          </a:p>
          <a:p>
            <a:pPr>
              <a:lnSpc>
                <a:spcPct val="90000"/>
              </a:lnSpc>
              <a:buFont typeface="Arial" panose="020B0604020202020204" pitchFamily="34" charset="0"/>
              <a:buChar char="•"/>
            </a:pPr>
            <a:r>
              <a:rPr lang="en-US" sz="1400" b="0" i="0" dirty="0">
                <a:effectLst/>
                <a:latin typeface="+mn-lt"/>
              </a:rPr>
              <a:t>Understand that feedback is for growth and professional development.</a:t>
            </a:r>
          </a:p>
          <a:p>
            <a:pPr marL="114300" indent="0">
              <a:lnSpc>
                <a:spcPct val="90000"/>
              </a:lnSpc>
              <a:buNone/>
            </a:pPr>
            <a:endParaRPr lang="en-US" sz="1400" b="1" i="0" dirty="0">
              <a:effectLst/>
              <a:latin typeface="+mn-lt"/>
            </a:endParaRPr>
          </a:p>
          <a:p>
            <a:pPr marL="114300" indent="0">
              <a:lnSpc>
                <a:spcPct val="90000"/>
              </a:lnSpc>
              <a:buNone/>
            </a:pPr>
            <a:r>
              <a:rPr lang="en-US" sz="1400" b="1" i="0" dirty="0">
                <a:effectLst/>
                <a:latin typeface="+mn-lt"/>
              </a:rPr>
              <a:t>6. 📝 Complete Assigned Tasks:</a:t>
            </a:r>
            <a:endParaRPr lang="en-US" sz="1400" b="0" i="0" dirty="0">
              <a:effectLst/>
              <a:latin typeface="+mn-lt"/>
            </a:endParaRPr>
          </a:p>
          <a:p>
            <a:pPr>
              <a:lnSpc>
                <a:spcPct val="90000"/>
              </a:lnSpc>
              <a:buFont typeface="Arial" panose="020B0604020202020204" pitchFamily="34" charset="0"/>
              <a:buChar char="•"/>
            </a:pPr>
            <a:r>
              <a:rPr lang="en-US" sz="1400" b="0" i="0" dirty="0">
                <a:effectLst/>
                <a:latin typeface="+mn-lt"/>
              </a:rPr>
              <a:t>If given assignments or tasks, ensure they are completed before the next session to maximize learning.</a:t>
            </a:r>
          </a:p>
          <a:p>
            <a:pPr marL="114300" indent="0">
              <a:lnSpc>
                <a:spcPct val="90000"/>
              </a:lnSpc>
              <a:buNone/>
            </a:pPr>
            <a:endParaRPr lang="en-US" sz="1400" b="1" i="0" dirty="0">
              <a:effectLst/>
              <a:latin typeface="+mn-lt"/>
            </a:endParaRPr>
          </a:p>
          <a:p>
            <a:pPr marL="114300" indent="0">
              <a:lnSpc>
                <a:spcPct val="90000"/>
              </a:lnSpc>
              <a:buNone/>
            </a:pPr>
            <a:r>
              <a:rPr lang="en-US" sz="1400" b="1" i="0" dirty="0">
                <a:effectLst/>
                <a:latin typeface="+mn-lt"/>
              </a:rPr>
              <a:t>7. 🤔 Self-reflection:</a:t>
            </a:r>
            <a:endParaRPr lang="en-US" sz="1400" b="0" i="0" dirty="0">
              <a:effectLst/>
              <a:latin typeface="+mn-lt"/>
            </a:endParaRPr>
          </a:p>
          <a:p>
            <a:pPr>
              <a:lnSpc>
                <a:spcPct val="90000"/>
              </a:lnSpc>
              <a:buFont typeface="Arial" panose="020B0604020202020204" pitchFamily="34" charset="0"/>
              <a:buChar char="•"/>
            </a:pPr>
            <a:r>
              <a:rPr lang="en-US" sz="1400" b="0" i="0" dirty="0">
                <a:effectLst/>
                <a:latin typeface="+mn-lt"/>
              </a:rPr>
              <a:t>Continuously reflect on your progress and areas you'd like to delve deeper into.</a:t>
            </a:r>
          </a:p>
          <a:p>
            <a:pPr marL="114300" indent="0">
              <a:lnSpc>
                <a:spcPct val="90000"/>
              </a:lnSpc>
              <a:buNone/>
            </a:pPr>
            <a:endParaRPr lang="en-US" sz="1400" b="1" i="0" dirty="0">
              <a:effectLst/>
              <a:latin typeface="+mn-lt"/>
            </a:endParaRPr>
          </a:p>
          <a:p>
            <a:pPr marL="114300" indent="0">
              <a:lnSpc>
                <a:spcPct val="90000"/>
              </a:lnSpc>
              <a:buNone/>
            </a:pPr>
            <a:r>
              <a:rPr lang="en-US" sz="1400" b="1" i="0" dirty="0">
                <a:effectLst/>
                <a:latin typeface="+mn-lt"/>
              </a:rPr>
              <a:t>8. 🤝 Foster Mutual Respect:</a:t>
            </a:r>
            <a:endParaRPr lang="en-US" sz="1400" b="0" i="0" dirty="0">
              <a:effectLst/>
              <a:latin typeface="+mn-lt"/>
            </a:endParaRPr>
          </a:p>
          <a:p>
            <a:pPr>
              <a:lnSpc>
                <a:spcPct val="90000"/>
              </a:lnSpc>
              <a:buFont typeface="Arial" panose="020B0604020202020204" pitchFamily="34" charset="0"/>
              <a:buChar char="•"/>
            </a:pPr>
            <a:r>
              <a:rPr lang="en-US" sz="1400" b="0" i="0" dirty="0">
                <a:effectLst/>
                <a:latin typeface="+mn-lt"/>
              </a:rPr>
              <a:t>Understand that the mentorship is a two-way street. Value and respect the relationship and the insights being provided.</a:t>
            </a:r>
          </a:p>
          <a:p>
            <a:pPr>
              <a:lnSpc>
                <a:spcPct val="90000"/>
              </a:lnSpc>
            </a:pPr>
            <a:endParaRPr lang="en-US" sz="1400" dirty="0"/>
          </a:p>
        </p:txBody>
      </p:sp>
    </p:spTree>
    <p:extLst>
      <p:ext uri="{BB962C8B-B14F-4D97-AF65-F5344CB8AC3E}">
        <p14:creationId xmlns:p14="http://schemas.microsoft.com/office/powerpoint/2010/main" val="23036816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6732F4-AFD1-F30A-69AF-633C133D1661}"/>
              </a:ext>
            </a:extLst>
          </p:cNvPr>
          <p:cNvSpPr>
            <a:spLocks noGrp="1"/>
          </p:cNvSpPr>
          <p:nvPr>
            <p:ph type="title"/>
          </p:nvPr>
        </p:nvSpPr>
        <p:spPr>
          <a:xfrm>
            <a:off x="1257300" y="1591023"/>
            <a:ext cx="5116606" cy="4570852"/>
          </a:xfrm>
        </p:spPr>
        <p:txBody>
          <a:bodyPr anchor="t">
            <a:normAutofit/>
          </a:bodyPr>
          <a:lstStyle/>
          <a:p>
            <a:pPr>
              <a:buClr>
                <a:srgbClr val="000000"/>
              </a:buClr>
              <a:buSzPts val="5199"/>
            </a:pPr>
            <a:r>
              <a:rPr lang="en-US" sz="4800" b="1">
                <a:latin typeface="+mn-lt"/>
                <a:sym typeface="Arial"/>
              </a:rPr>
              <a:t>What a Mentee Is NOT in the Coachloop Program</a:t>
            </a:r>
          </a:p>
        </p:txBody>
      </p:sp>
      <p:sp>
        <p:nvSpPr>
          <p:cNvPr id="3" name="Text Placeholder 2">
            <a:extLst>
              <a:ext uri="{FF2B5EF4-FFF2-40B4-BE49-F238E27FC236}">
                <a16:creationId xmlns:a16="http://schemas.microsoft.com/office/drawing/2014/main" id="{A32BF85E-7C6D-BF3C-834D-3C310A669D07}"/>
              </a:ext>
            </a:extLst>
          </p:cNvPr>
          <p:cNvSpPr>
            <a:spLocks noGrp="1"/>
          </p:cNvSpPr>
          <p:nvPr>
            <p:ph type="body" idx="1"/>
          </p:nvPr>
        </p:nvSpPr>
        <p:spPr>
          <a:xfrm>
            <a:off x="8022130" y="1553764"/>
            <a:ext cx="8689701" cy="7418786"/>
          </a:xfrm>
        </p:spPr>
        <p:txBody>
          <a:bodyPr>
            <a:normAutofit fontScale="92500" lnSpcReduction="10000"/>
          </a:bodyPr>
          <a:lstStyle/>
          <a:p>
            <a:pPr marL="114300" indent="0">
              <a:lnSpc>
                <a:spcPct val="90000"/>
              </a:lnSpc>
              <a:buNone/>
            </a:pPr>
            <a:r>
              <a:rPr lang="en-US" sz="2100" b="1" i="0" dirty="0">
                <a:effectLst/>
                <a:latin typeface="+mn-lt"/>
              </a:rPr>
              <a:t>1. 🚫 A Passive Participant:</a:t>
            </a:r>
            <a:endParaRPr lang="en-US" sz="2100" b="0" i="0" dirty="0">
              <a:effectLst/>
              <a:latin typeface="+mn-lt"/>
            </a:endParaRPr>
          </a:p>
          <a:p>
            <a:pPr>
              <a:lnSpc>
                <a:spcPct val="90000"/>
              </a:lnSpc>
              <a:buFont typeface="Arial" panose="020B0604020202020204" pitchFamily="34" charset="0"/>
              <a:buChar char="•"/>
            </a:pPr>
            <a:r>
              <a:rPr lang="en-US" sz="2100" b="0" i="0" dirty="0">
                <a:effectLst/>
                <a:latin typeface="+mn-lt"/>
              </a:rPr>
              <a:t>Mentorship is not a one-sided effort; active participation and feedback are crucial.</a:t>
            </a:r>
          </a:p>
          <a:p>
            <a:pPr marL="114300" indent="0">
              <a:lnSpc>
                <a:spcPct val="90000"/>
              </a:lnSpc>
              <a:buNone/>
            </a:pPr>
            <a:endParaRPr lang="en-US" sz="2100" b="1" i="0" dirty="0">
              <a:effectLst/>
              <a:latin typeface="+mn-lt"/>
            </a:endParaRPr>
          </a:p>
          <a:p>
            <a:pPr marL="114300" indent="0">
              <a:lnSpc>
                <a:spcPct val="90000"/>
              </a:lnSpc>
              <a:buNone/>
            </a:pPr>
            <a:r>
              <a:rPr lang="en-US" sz="2100" b="1" i="0" dirty="0">
                <a:effectLst/>
                <a:latin typeface="+mn-lt"/>
              </a:rPr>
              <a:t>2. 🚫 Merely a Job Seeker:</a:t>
            </a:r>
            <a:endParaRPr lang="en-US" sz="2100" b="0" i="0" dirty="0">
              <a:effectLst/>
              <a:latin typeface="+mn-lt"/>
            </a:endParaRPr>
          </a:p>
          <a:p>
            <a:pPr>
              <a:lnSpc>
                <a:spcPct val="90000"/>
              </a:lnSpc>
              <a:buFont typeface="Arial" panose="020B0604020202020204" pitchFamily="34" charset="0"/>
              <a:buChar char="•"/>
            </a:pPr>
            <a:r>
              <a:rPr lang="en-US" sz="2100" b="0" i="0" dirty="0">
                <a:effectLst/>
                <a:latin typeface="+mn-lt"/>
              </a:rPr>
              <a:t>The program is for professional growth and development, not just a shortcut to job opportunities.</a:t>
            </a:r>
          </a:p>
          <a:p>
            <a:pPr marL="114300" indent="0">
              <a:lnSpc>
                <a:spcPct val="90000"/>
              </a:lnSpc>
              <a:buNone/>
            </a:pPr>
            <a:endParaRPr lang="en-US" sz="2100" b="1" i="0" dirty="0">
              <a:effectLst/>
              <a:latin typeface="+mn-lt"/>
            </a:endParaRPr>
          </a:p>
          <a:p>
            <a:pPr marL="114300" indent="0">
              <a:lnSpc>
                <a:spcPct val="90000"/>
              </a:lnSpc>
              <a:buNone/>
            </a:pPr>
            <a:r>
              <a:rPr lang="en-US" sz="2100" b="1" i="0" dirty="0">
                <a:effectLst/>
                <a:latin typeface="+mn-lt"/>
              </a:rPr>
              <a:t>3. 🚫 Fully Dependent:</a:t>
            </a:r>
            <a:endParaRPr lang="en-US" sz="2100" b="0" i="0" dirty="0">
              <a:effectLst/>
              <a:latin typeface="+mn-lt"/>
            </a:endParaRPr>
          </a:p>
          <a:p>
            <a:pPr>
              <a:lnSpc>
                <a:spcPct val="90000"/>
              </a:lnSpc>
              <a:buFont typeface="Arial" panose="020B0604020202020204" pitchFamily="34" charset="0"/>
              <a:buChar char="•"/>
            </a:pPr>
            <a:r>
              <a:rPr lang="en-US" sz="2100" b="0" i="0" dirty="0">
                <a:effectLst/>
                <a:latin typeface="+mn-lt"/>
              </a:rPr>
              <a:t>Mentees should not rely solely on the mentor for solutions but should be proactive in their own development.</a:t>
            </a:r>
          </a:p>
          <a:p>
            <a:pPr marL="114300" indent="0">
              <a:lnSpc>
                <a:spcPct val="90000"/>
              </a:lnSpc>
              <a:buNone/>
            </a:pPr>
            <a:endParaRPr lang="en-US" sz="2100" b="1" i="0" dirty="0">
              <a:effectLst/>
              <a:latin typeface="+mn-lt"/>
            </a:endParaRPr>
          </a:p>
          <a:p>
            <a:pPr marL="114300" indent="0">
              <a:lnSpc>
                <a:spcPct val="90000"/>
              </a:lnSpc>
              <a:buNone/>
            </a:pPr>
            <a:r>
              <a:rPr lang="en-US" sz="2100" b="1" i="0" dirty="0">
                <a:effectLst/>
                <a:latin typeface="+mn-lt"/>
              </a:rPr>
              <a:t>4. 🚫 Entitled to a Mentor's Time:</a:t>
            </a:r>
            <a:endParaRPr lang="en-US" sz="2100" b="0" i="0" dirty="0">
              <a:effectLst/>
              <a:latin typeface="+mn-lt"/>
            </a:endParaRPr>
          </a:p>
          <a:p>
            <a:pPr>
              <a:lnSpc>
                <a:spcPct val="90000"/>
              </a:lnSpc>
              <a:buFont typeface="Arial" panose="020B0604020202020204" pitchFamily="34" charset="0"/>
              <a:buChar char="•"/>
            </a:pPr>
            <a:r>
              <a:rPr lang="en-US" sz="2100" b="0" i="0" dirty="0">
                <a:effectLst/>
                <a:latin typeface="+mn-lt"/>
              </a:rPr>
              <a:t>Respect the mentor’s time and commitments; it's a gift, not an obligation.</a:t>
            </a:r>
          </a:p>
          <a:p>
            <a:pPr marL="114300" indent="0">
              <a:lnSpc>
                <a:spcPct val="90000"/>
              </a:lnSpc>
              <a:buNone/>
            </a:pPr>
            <a:endParaRPr lang="en-US" sz="2100" b="1" i="0" dirty="0">
              <a:effectLst/>
              <a:latin typeface="+mn-lt"/>
            </a:endParaRPr>
          </a:p>
          <a:p>
            <a:pPr marL="114300" indent="0">
              <a:lnSpc>
                <a:spcPct val="90000"/>
              </a:lnSpc>
              <a:buNone/>
            </a:pPr>
            <a:r>
              <a:rPr lang="en-US" sz="2100" b="1" i="0" dirty="0">
                <a:effectLst/>
                <a:latin typeface="+mn-lt"/>
              </a:rPr>
              <a:t>5. 🚫 Inflexible:</a:t>
            </a:r>
            <a:endParaRPr lang="en-US" sz="2100" b="0" i="0" dirty="0">
              <a:effectLst/>
              <a:latin typeface="+mn-lt"/>
            </a:endParaRPr>
          </a:p>
          <a:p>
            <a:pPr>
              <a:lnSpc>
                <a:spcPct val="90000"/>
              </a:lnSpc>
              <a:buFont typeface="Arial" panose="020B0604020202020204" pitchFamily="34" charset="0"/>
              <a:buChar char="•"/>
            </a:pPr>
            <a:r>
              <a:rPr lang="en-US" sz="2100" b="0" i="0" dirty="0">
                <a:effectLst/>
                <a:latin typeface="+mn-lt"/>
              </a:rPr>
              <a:t>The journey might require adapting and learning new perspectives; be open to changes.</a:t>
            </a:r>
          </a:p>
          <a:p>
            <a:pPr marL="114300" indent="0">
              <a:lnSpc>
                <a:spcPct val="90000"/>
              </a:lnSpc>
              <a:buNone/>
            </a:pPr>
            <a:endParaRPr lang="en-US" sz="2100" b="1" i="0" dirty="0">
              <a:effectLst/>
              <a:latin typeface="+mn-lt"/>
            </a:endParaRPr>
          </a:p>
          <a:p>
            <a:pPr marL="114300" indent="0">
              <a:lnSpc>
                <a:spcPct val="90000"/>
              </a:lnSpc>
              <a:buNone/>
            </a:pPr>
            <a:r>
              <a:rPr lang="en-US" sz="2100" b="1" i="0" dirty="0">
                <a:effectLst/>
                <a:latin typeface="+mn-lt"/>
              </a:rPr>
              <a:t>6. 🚫 Disengaged from Self-Growth:</a:t>
            </a:r>
            <a:endParaRPr lang="en-US" sz="2100" b="0" i="0" dirty="0">
              <a:effectLst/>
              <a:latin typeface="+mn-lt"/>
            </a:endParaRPr>
          </a:p>
          <a:p>
            <a:pPr>
              <a:lnSpc>
                <a:spcPct val="90000"/>
              </a:lnSpc>
              <a:buFont typeface="Arial" panose="020B0604020202020204" pitchFamily="34" charset="0"/>
              <a:buChar char="•"/>
            </a:pPr>
            <a:r>
              <a:rPr lang="en-US" sz="2100" b="0" i="0" dirty="0">
                <a:effectLst/>
                <a:latin typeface="+mn-lt"/>
              </a:rPr>
              <a:t>The primary driver of success is the mentee's own ambition and commitment.</a:t>
            </a:r>
          </a:p>
          <a:p>
            <a:pPr marL="114300" indent="0">
              <a:lnSpc>
                <a:spcPct val="90000"/>
              </a:lnSpc>
              <a:buNone/>
            </a:pPr>
            <a:endParaRPr lang="en-US" sz="2100" b="1" i="0" dirty="0">
              <a:effectLst/>
              <a:latin typeface="+mn-lt"/>
            </a:endParaRPr>
          </a:p>
          <a:p>
            <a:pPr marL="114300" indent="0">
              <a:lnSpc>
                <a:spcPct val="90000"/>
              </a:lnSpc>
              <a:buNone/>
            </a:pPr>
            <a:r>
              <a:rPr lang="en-US" sz="2100" b="1" i="0" dirty="0">
                <a:effectLst/>
                <a:latin typeface="+mn-lt"/>
              </a:rPr>
              <a:t>7. 🚫 An </a:t>
            </a:r>
            <a:r>
              <a:rPr lang="en-US" sz="2100" b="1" i="0" dirty="0" err="1">
                <a:effectLst/>
                <a:latin typeface="+mn-lt"/>
              </a:rPr>
              <a:t>Expecter</a:t>
            </a:r>
            <a:r>
              <a:rPr lang="en-US" sz="2100" b="1" i="0" dirty="0">
                <a:effectLst/>
                <a:latin typeface="+mn-lt"/>
              </a:rPr>
              <a:t> of Immediate Results:</a:t>
            </a:r>
            <a:endParaRPr lang="en-US" sz="2100" b="0" i="0" dirty="0">
              <a:effectLst/>
              <a:latin typeface="+mn-lt"/>
            </a:endParaRPr>
          </a:p>
          <a:p>
            <a:pPr>
              <a:lnSpc>
                <a:spcPct val="90000"/>
              </a:lnSpc>
              <a:buFont typeface="Arial" panose="020B0604020202020204" pitchFamily="34" charset="0"/>
              <a:buChar char="•"/>
            </a:pPr>
            <a:r>
              <a:rPr lang="en-US" sz="2100" b="0" i="0" dirty="0">
                <a:effectLst/>
                <a:latin typeface="+mn-lt"/>
              </a:rPr>
              <a:t>Mentorship is a journey, not a sprint; lasting change and growth take time.</a:t>
            </a:r>
          </a:p>
          <a:p>
            <a:pPr marL="114300" indent="0">
              <a:lnSpc>
                <a:spcPct val="90000"/>
              </a:lnSpc>
              <a:buNone/>
            </a:pPr>
            <a:endParaRPr lang="en-US" sz="2100" dirty="0">
              <a:latin typeface="+mn-lt"/>
            </a:endParaRPr>
          </a:p>
        </p:txBody>
      </p:sp>
      <p:grpSp>
        <p:nvGrpSpPr>
          <p:cNvPr id="8" name="Group 7">
            <a:extLst>
              <a:ext uri="{FF2B5EF4-FFF2-40B4-BE49-F238E27FC236}">
                <a16:creationId xmlns:a16="http://schemas.microsoft.com/office/drawing/2014/main" id="{62EF589D-1946-AC37-0BAA-9A9E3E5E71A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537" y="10106632"/>
            <a:ext cx="18310799" cy="185045"/>
            <a:chOff x="-5025" y="6737718"/>
            <a:chExt cx="12207200" cy="123363"/>
          </a:xfrm>
        </p:grpSpPr>
        <p:sp>
          <p:nvSpPr>
            <p:cNvPr id="9" name="Rectangle 8">
              <a:extLst>
                <a:ext uri="{FF2B5EF4-FFF2-40B4-BE49-F238E27FC236}">
                  <a16:creationId xmlns:a16="http://schemas.microsoft.com/office/drawing/2014/main" id="{CD888693-6C18-882C-73B2-7F2C4E4E06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8ACC3AC-8A38-9C97-5A5E-4F5F4772CD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2559433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6732F4-AFD1-F30A-69AF-633C133D1661}"/>
              </a:ext>
            </a:extLst>
          </p:cNvPr>
          <p:cNvSpPr>
            <a:spLocks noGrp="1"/>
          </p:cNvSpPr>
          <p:nvPr>
            <p:ph type="title"/>
          </p:nvPr>
        </p:nvSpPr>
        <p:spPr>
          <a:xfrm>
            <a:off x="457199" y="274638"/>
            <a:ext cx="15932727" cy="1055398"/>
          </a:xfrm>
        </p:spPr>
        <p:txBody>
          <a:bodyPr/>
          <a:lstStyle/>
          <a:p>
            <a:pPr algn="l">
              <a:lnSpc>
                <a:spcPct val="101000"/>
              </a:lnSpc>
              <a:buClr>
                <a:srgbClr val="000000"/>
              </a:buClr>
              <a:buSzPts val="5199"/>
            </a:pPr>
            <a:r>
              <a:rPr lang="en-US" sz="5199" b="1" dirty="0">
                <a:solidFill>
                  <a:schemeClr val="tx1"/>
                </a:solidFill>
                <a:latin typeface="Manrope"/>
                <a:sym typeface="Arial"/>
              </a:rPr>
              <a:t>NABCRMP's </a:t>
            </a:r>
            <a:r>
              <a:rPr lang="en-US" sz="5199" b="1" dirty="0" err="1">
                <a:solidFill>
                  <a:schemeClr val="tx1"/>
                </a:solidFill>
                <a:latin typeface="Manrope"/>
                <a:sym typeface="Arial"/>
              </a:rPr>
              <a:t>CoachLoop</a:t>
            </a:r>
            <a:r>
              <a:rPr lang="en-US" sz="5199" b="1" dirty="0">
                <a:solidFill>
                  <a:schemeClr val="tx1"/>
                </a:solidFill>
                <a:latin typeface="Manrope"/>
                <a:sym typeface="Arial"/>
              </a:rPr>
              <a:t> Program Components</a:t>
            </a:r>
          </a:p>
        </p:txBody>
      </p:sp>
      <p:graphicFrame>
        <p:nvGraphicFramePr>
          <p:cNvPr id="5" name="Text Placeholder 2">
            <a:extLst>
              <a:ext uri="{FF2B5EF4-FFF2-40B4-BE49-F238E27FC236}">
                <a16:creationId xmlns:a16="http://schemas.microsoft.com/office/drawing/2014/main" id="{82B494F5-892D-A764-840C-1936803F44C7}"/>
              </a:ext>
            </a:extLst>
          </p:cNvPr>
          <p:cNvGraphicFramePr/>
          <p:nvPr>
            <p:extLst>
              <p:ext uri="{D42A27DB-BD31-4B8C-83A1-F6EECF244321}">
                <p14:modId xmlns:p14="http://schemas.microsoft.com/office/powerpoint/2010/main" val="210807913"/>
              </p:ext>
            </p:extLst>
          </p:nvPr>
        </p:nvGraphicFramePr>
        <p:xfrm>
          <a:off x="457200" y="1600200"/>
          <a:ext cx="15932726" cy="75576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45522181"/>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2507</TotalTime>
  <Words>4816</Words>
  <Application>Microsoft Office PowerPoint</Application>
  <PresentationFormat>Custom</PresentationFormat>
  <Paragraphs>419</Paragraphs>
  <Slides>23</Slides>
  <Notes>21</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23</vt:i4>
      </vt:variant>
    </vt:vector>
  </HeadingPairs>
  <TitlesOfParts>
    <vt:vector size="31" baseType="lpstr">
      <vt:lpstr>Manrope</vt:lpstr>
      <vt:lpstr>Quicksand</vt:lpstr>
      <vt:lpstr>Arial</vt:lpstr>
      <vt:lpstr>Calibri-Bold</vt:lpstr>
      <vt:lpstr>Calibri</vt:lpstr>
      <vt:lpstr>Söhne</vt:lpstr>
      <vt:lpstr>Office Theme</vt:lpstr>
      <vt:lpstr>Office Theme</vt:lpstr>
      <vt:lpstr>PowerPoint Presentation</vt:lpstr>
      <vt:lpstr>NABCRMP's CoachLoop Program: Advancing DEI in Compliance &amp; Risk Management</vt:lpstr>
      <vt:lpstr>PowerPoint Presentation</vt:lpstr>
      <vt:lpstr>PowerPoint Presentation</vt:lpstr>
      <vt:lpstr>Mentor Roles &amp; Responsibilities in the CoachLoop Program</vt:lpstr>
      <vt:lpstr>What a Mentor is NOT in the CoachLoop Program</vt:lpstr>
      <vt:lpstr>Mentee's Roles &amp; Responsibilities in the Coachloop Program</vt:lpstr>
      <vt:lpstr>What a Mentee Is NOT in the Coachloop Program</vt:lpstr>
      <vt:lpstr>NABCRMP's CoachLoop Program Components</vt:lpstr>
      <vt:lpstr>Mentor &amp; Mentee Eligibility Criteria</vt:lpstr>
      <vt:lpstr>Monthly Mentorship Meeting Guide (Recommended)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Key Dates for the 2024 Program</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Jennifer Newton</cp:lastModifiedBy>
  <cp:revision>10</cp:revision>
  <cp:lastPrinted>2023-10-20T23:59:25Z</cp:lastPrinted>
  <dcterms:created xsi:type="dcterms:W3CDTF">2006-08-16T00:00:00Z</dcterms:created>
  <dcterms:modified xsi:type="dcterms:W3CDTF">2023-10-21T00:03:22Z</dcterms:modified>
</cp:coreProperties>
</file>