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5" r:id="rId3"/>
    <p:sldId id="283" r:id="rId4"/>
    <p:sldId id="284" r:id="rId5"/>
    <p:sldId id="264" r:id="rId6"/>
    <p:sldId id="262" r:id="rId7"/>
    <p:sldId id="267" r:id="rId8"/>
    <p:sldId id="282" r:id="rId9"/>
    <p:sldId id="266" r:id="rId10"/>
    <p:sldId id="265" r:id="rId11"/>
    <p:sldId id="268" r:id="rId12"/>
    <p:sldId id="286" r:id="rId13"/>
    <p:sldId id="287" r:id="rId14"/>
    <p:sldId id="271" r:id="rId15"/>
    <p:sldId id="274" r:id="rId16"/>
    <p:sldId id="273" r:id="rId17"/>
    <p:sldId id="275" r:id="rId18"/>
    <p:sldId id="276" r:id="rId19"/>
    <p:sldId id="279" r:id="rId20"/>
    <p:sldId id="278" r:id="rId21"/>
    <p:sldId id="280" r:id="rId22"/>
    <p:sldId id="2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9437"/>
    <a:srgbClr val="000000"/>
    <a:srgbClr val="0272B5"/>
    <a:srgbClr val="5CA43B"/>
    <a:srgbClr val="4CA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9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Ju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347667C-1E11-4DC8-9156-4032420DD831}"/>
              </a:ext>
            </a:extLst>
          </p:cNvPr>
          <p:cNvSpPr/>
          <p:nvPr userDrawn="1"/>
        </p:nvSpPr>
        <p:spPr>
          <a:xfrm>
            <a:off x="0" y="0"/>
            <a:ext cx="12192000" cy="6541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722F8E74-16DF-4779-9FCD-747ED31CE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45" y="2352557"/>
            <a:ext cx="8409709" cy="215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7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347667C-1E11-4DC8-9156-4032420DD831}"/>
              </a:ext>
            </a:extLst>
          </p:cNvPr>
          <p:cNvSpPr/>
          <p:nvPr userDrawn="1"/>
        </p:nvSpPr>
        <p:spPr>
          <a:xfrm>
            <a:off x="0" y="0"/>
            <a:ext cx="12192000" cy="6541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722F8E74-16DF-4779-9FCD-747ED31CE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45" y="2352557"/>
            <a:ext cx="8409709" cy="21528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96F63F-555C-4350-B08B-5AAFDDD261EB}"/>
              </a:ext>
            </a:extLst>
          </p:cNvPr>
          <p:cNvSpPr txBox="1"/>
          <p:nvPr userDrawn="1"/>
        </p:nvSpPr>
        <p:spPr>
          <a:xfrm>
            <a:off x="1453180" y="6077243"/>
            <a:ext cx="9285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BoomerWorks is a fiscally sponsored entity of United Charitable, a registered 501(c)(3) public charity.</a:t>
            </a:r>
            <a:endParaRPr lang="en-US" sz="16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63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42DA-A574-4E0D-8FA9-70CA0D7C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C6B4A-D5EC-4183-A763-2EA0290FE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7E2F2-94BC-449E-A3D2-C16359AC8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131CE-76DA-47DB-8E42-91CC9A2AB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E6A3E-E8EC-4DBE-A315-2C2DFC776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BoomerWorks.org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DB721-E59E-48EF-A5B2-2CCC2105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71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51EE-B3B8-4608-9F31-F733AAC5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6EAEDA-08BB-454A-A0D6-0799BFB900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41CE5-8219-42E4-BCE1-38FA43302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48F1D-8B54-41C4-93ED-02AF980F0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AFAA4-DD0B-4072-A9C9-3F76300E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7DBBD1-DDD5-488F-A2B8-39B66492771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561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0FB64A-31FE-40EA-AE59-3B3DADD57CF6}" type="datetimeFigureOut">
              <a:rPr lang="en-US" smtClean="0"/>
              <a:pPr/>
              <a:t>8/18/2023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63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F230-9F04-4A5F-8C96-E352B3ED5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BB3072-4491-4406-B138-B6873C340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73098-E68E-4759-8195-E046E516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0647F-D73C-4B19-8328-9C9BD250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BoomerWorks.org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A1223-BCED-4DAB-9474-5E259137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8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D5028-DF49-4959-9F1A-1879C2393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0200F-C514-4770-AFF9-A3CFEDCEC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CEBC7-16BD-4448-8402-279BE5ABFC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61650"/>
            <a:ext cx="2743200" cy="365125"/>
          </a:xfrm>
        </p:spPr>
        <p:txBody>
          <a:bodyPr/>
          <a:lstStyle/>
          <a:p>
            <a:fld id="{0B0FB64A-31FE-40EA-AE59-3B3DADD57CF6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76ED-22BD-4239-8CB3-EDFC77FE7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BoomerWorks.org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AA30F-B709-438F-A19D-273A49D2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99D22-6F44-4817-88FC-E0E2B54B3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4EC9173-DD76-4956-9A3A-917E8442C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8AEC417-E636-4A43-8285-44F2FEDA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443CD0E-13A5-4809-9F97-FA74D2088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BoomerWorks.org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D3A2C5A-B16F-456D-BB3D-B40FEA25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78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80DD8-F113-4DF1-9C38-FD7DE9CE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84697-B4F4-4CCC-BC49-595581A4E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CC6C8-8917-4E57-9936-AFA081561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264BA-11EE-4989-BF6D-7A2CDB91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ECD4D-4C14-4992-8C69-BA5457195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BoomerWorks.org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3B142-53C0-4241-9692-C13AB29B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7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906CF-F95E-489A-B713-43C7C4D3A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A8444-22CC-4B3B-AE7B-A0506FAA8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D6DF3-76F4-4B1F-855A-F37FEF1F5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75AA2D-6482-42BF-BF2A-8443C5BDC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89B016-39F2-4BC4-9A7C-1C8C66D8EA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50CB0E-14B2-4BCD-880E-6E25B27CB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F0E767-475F-425B-B320-5BCAC1A7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BoomerWorks.org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63CBD1-6005-4C94-A7DD-68E38DDF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2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BD50-BE87-47CD-B1EE-77B6649ED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B0CE6-9C52-44B9-8940-1AB27C46F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A3088-1381-4904-8F3D-411AEBBC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BoomerWorks.org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24916-276E-4C2F-857E-5113B0EDE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9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216154-8652-470F-8945-87389C544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B1D1E-69C6-4191-9EC8-A5FD4C81C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BoomerWorks.org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7B13C-9C48-4F48-BE6B-5CC9F3EA1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8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w/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A24A5B-9973-4BD7-8EA1-61FD67187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7EF5D8-E3CB-42AD-9944-F3F26DE3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BoomerWorks.org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1945C-265D-40C9-BF48-E66202475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9893CC-A267-44AF-8A7A-2F5332FCB40A}"/>
              </a:ext>
            </a:extLst>
          </p:cNvPr>
          <p:cNvSpPr txBox="1"/>
          <p:nvPr userDrawn="1"/>
        </p:nvSpPr>
        <p:spPr>
          <a:xfrm>
            <a:off x="9982200" y="235527"/>
            <a:ext cx="1849582" cy="13300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2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E52EE6-F8B8-4CA8-9AC1-3FEC49012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31DDA-D097-4922-AE72-C2C9EEC06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BoomerWorks.org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BC9C2A-3775-48D1-843A-EC810BD7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47667C-1E11-4DC8-9156-4032420DD831}"/>
              </a:ext>
            </a:extLst>
          </p:cNvPr>
          <p:cNvSpPr/>
          <p:nvPr userDrawn="1"/>
        </p:nvSpPr>
        <p:spPr>
          <a:xfrm>
            <a:off x="0" y="0"/>
            <a:ext cx="12192000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6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EFCB814-8CA9-4773-9ACB-2CCF7C302513}"/>
              </a:ext>
            </a:extLst>
          </p:cNvPr>
          <p:cNvSpPr txBox="1"/>
          <p:nvPr userDrawn="1"/>
        </p:nvSpPr>
        <p:spPr>
          <a:xfrm>
            <a:off x="-1" y="6561650"/>
            <a:ext cx="12192000" cy="338554"/>
          </a:xfrm>
          <a:prstGeom prst="rect">
            <a:avLst/>
          </a:prstGeom>
          <a:solidFill>
            <a:srgbClr val="4D9437"/>
          </a:solidFill>
        </p:spPr>
        <p:txBody>
          <a:bodyPr wrap="square" rtlCol="0" anchor="b">
            <a:spAutoFit/>
          </a:bodyPr>
          <a:lstStyle/>
          <a:p>
            <a:pPr algn="ctr"/>
            <a:endParaRPr lang="en-US" sz="800" i="1" dirty="0"/>
          </a:p>
          <a:p>
            <a:pPr algn="ctr"/>
            <a:endParaRPr lang="en-US" sz="8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2FBC9-783D-400E-94B9-CF10B621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C6A3C-F3F1-4B37-B533-087366653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EFE8D-CC49-4CC6-90DB-551BC2311E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61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0FB64A-31FE-40EA-AE59-3B3DADD57CF6}" type="datetimeFigureOut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B378-D7FF-4698-BE33-C3C313DDE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616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BoomerWorks.org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72D82-4484-4FBD-8FA1-3D689893D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34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3C325A-97C1-4536-AD62-C091C8B376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7E3B0AA-74AD-47DD-A340-5208A75B19F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54552"/>
            <a:ext cx="1879713" cy="99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0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9" r:id="rId9"/>
    <p:sldLayoutId id="2147483662" r:id="rId10"/>
    <p:sldLayoutId id="2147483656" r:id="rId11"/>
    <p:sldLayoutId id="2147483657" r:id="rId12"/>
    <p:sldLayoutId id="214748365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0272B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4D9437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4D9437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4D9437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4D9437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4D9437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48hourlogo.com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hans@potomacadvisorygroup.com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alzoom.com/" TargetMode="External"/><Relationship Id="rId2" Type="http://schemas.openxmlformats.org/officeDocument/2006/relationships/hyperlink" Target="http://www.irs.gov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zenbusiness.co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31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C25FD-47C4-40EE-BFEA-46AB9EAAC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40534-F05D-452F-81EC-3C662B9A0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Options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A7788-B79F-4E52-AFB5-0996090294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Gusto</a:t>
            </a:r>
          </a:p>
          <a:p>
            <a:r>
              <a:rPr lang="en-US" dirty="0" err="1"/>
              <a:t>Quickbooks</a:t>
            </a:r>
            <a:endParaRPr lang="en-US" dirty="0"/>
          </a:p>
          <a:p>
            <a:r>
              <a:rPr lang="en-US" dirty="0"/>
              <a:t>ADP</a:t>
            </a:r>
          </a:p>
          <a:p>
            <a:r>
              <a:rPr lang="en-US" dirty="0"/>
              <a:t>Paychex </a:t>
            </a:r>
          </a:p>
          <a:p>
            <a:r>
              <a:rPr lang="en-US" dirty="0"/>
              <a:t>Accountants World</a:t>
            </a:r>
          </a:p>
        </p:txBody>
      </p:sp>
    </p:spTree>
    <p:extLst>
      <p:ext uri="{BB962C8B-B14F-4D97-AF65-F5344CB8AC3E}">
        <p14:creationId xmlns:p14="http://schemas.microsoft.com/office/powerpoint/2010/main" val="2865858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9D02DF-55E7-4C9A-B53C-92A1AFFBF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Make a better impression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Have a business email address </a:t>
            </a:r>
          </a:p>
          <a:p>
            <a:r>
              <a:rPr lang="en-US" dirty="0"/>
              <a:t>If use Word Press, do professional suite</a:t>
            </a:r>
          </a:p>
          <a:p>
            <a:r>
              <a:rPr lang="en-US" dirty="0">
                <a:hlinkClick r:id="rId2"/>
              </a:rPr>
              <a:t>www.48hourlogo.com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Trademark Logo,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Have email to your URL</a:t>
            </a:r>
          </a:p>
          <a:p>
            <a:pPr lvl="1"/>
            <a:r>
              <a:rPr lang="en-US" dirty="0"/>
              <a:t>Example, don’t give ones ending in AOL, yahoo, or </a:t>
            </a:r>
            <a:r>
              <a:rPr lang="en-US" dirty="0" err="1"/>
              <a:t>gmail</a:t>
            </a:r>
            <a:r>
              <a:rPr lang="en-US" dirty="0"/>
              <a:t>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0CB885-1AE5-44AB-8478-2CC1DD55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Pro Tip	</a:t>
            </a:r>
          </a:p>
        </p:txBody>
      </p:sp>
    </p:spTree>
    <p:extLst>
      <p:ext uri="{BB962C8B-B14F-4D97-AF65-F5344CB8AC3E}">
        <p14:creationId xmlns:p14="http://schemas.microsoft.com/office/powerpoint/2010/main" val="244763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White curtains with the sunlight's reflection">
            <a:extLst>
              <a:ext uri="{FF2B5EF4-FFF2-40B4-BE49-F238E27FC236}">
                <a16:creationId xmlns:a16="http://schemas.microsoft.com/office/drawing/2014/main" id="{ED6AACA5-EC73-6EAF-F57B-ED3A5A313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77856A-DA66-B8EE-7090-1A099C3C3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  <a:latin typeface="+mj-lt"/>
                <a:cs typeface="+mj-cs"/>
              </a:rPr>
              <a:t>Now, lets peak behind the curtain…</a:t>
            </a:r>
          </a:p>
        </p:txBody>
      </p:sp>
    </p:spTree>
    <p:extLst>
      <p:ext uri="{BB962C8B-B14F-4D97-AF65-F5344CB8AC3E}">
        <p14:creationId xmlns:p14="http://schemas.microsoft.com/office/powerpoint/2010/main" val="28399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7A8A56-2971-6F8F-CB89-405BF128C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Items you now must pay for</a:t>
            </a:r>
          </a:p>
          <a:p>
            <a:pPr lvl="1"/>
            <a:r>
              <a:rPr lang="en-US" dirty="0"/>
              <a:t>FICA &amp; Medicare</a:t>
            </a:r>
          </a:p>
          <a:p>
            <a:pPr lvl="1"/>
            <a:r>
              <a:rPr lang="en-US" dirty="0"/>
              <a:t>Health Insurance</a:t>
            </a:r>
          </a:p>
          <a:p>
            <a:pPr lvl="1"/>
            <a:r>
              <a:rPr lang="en-US" dirty="0"/>
              <a:t>Life Insurance</a:t>
            </a:r>
          </a:p>
          <a:p>
            <a:pPr lvl="1"/>
            <a:r>
              <a:rPr lang="en-US" dirty="0"/>
              <a:t>Unemployment Insurance </a:t>
            </a:r>
          </a:p>
          <a:p>
            <a:pPr lvl="1"/>
            <a:r>
              <a:rPr lang="en-US" dirty="0"/>
              <a:t>Withholding (Federal, State &amp; Local)</a:t>
            </a:r>
          </a:p>
          <a:p>
            <a:pPr lvl="1"/>
            <a:r>
              <a:rPr lang="en-US" dirty="0"/>
              <a:t>PTO (vacation &amp; sick pay budgeting)</a:t>
            </a:r>
          </a:p>
          <a:p>
            <a:pPr lvl="1"/>
            <a:r>
              <a:rPr lang="en-US" dirty="0"/>
              <a:t>Continuing Education</a:t>
            </a:r>
          </a:p>
          <a:p>
            <a:pPr lvl="1"/>
            <a:r>
              <a:rPr lang="en-US" dirty="0"/>
              <a:t>Travel</a:t>
            </a:r>
          </a:p>
          <a:p>
            <a:pPr lvl="1"/>
            <a:r>
              <a:rPr lang="en-US" dirty="0"/>
              <a:t>Computer, Internet &amp; Cell Phone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ACD397-9013-BD8B-B955-F1B6265C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employer use to pay for</a:t>
            </a:r>
          </a:p>
        </p:txBody>
      </p:sp>
    </p:spTree>
    <p:extLst>
      <p:ext uri="{BB962C8B-B14F-4D97-AF65-F5344CB8AC3E}">
        <p14:creationId xmlns:p14="http://schemas.microsoft.com/office/powerpoint/2010/main" val="988378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9D02DF-55E7-4C9A-B53C-92A1AFFBF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Timing &amp; limits are important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IRA</a:t>
            </a:r>
          </a:p>
          <a:p>
            <a:r>
              <a:rPr lang="en-US" dirty="0"/>
              <a:t>Simple IRA</a:t>
            </a:r>
          </a:p>
          <a:p>
            <a:r>
              <a:rPr lang="en-US" dirty="0"/>
              <a:t>401k (solo 401k) / 403B (example Safe Harbor) </a:t>
            </a:r>
          </a:p>
          <a:p>
            <a:r>
              <a:rPr lang="en-US" dirty="0"/>
              <a:t>SEP</a:t>
            </a:r>
          </a:p>
          <a:p>
            <a:r>
              <a:rPr lang="en-US" dirty="0"/>
              <a:t>Pension Plan</a:t>
            </a:r>
          </a:p>
          <a:p>
            <a:r>
              <a:rPr lang="en-US" dirty="0"/>
              <a:t>Cash Value Plan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*From 5500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0CB885-1AE5-44AB-8478-2CC1DD55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– more than one bucket</a:t>
            </a:r>
          </a:p>
        </p:txBody>
      </p:sp>
    </p:spTree>
    <p:extLst>
      <p:ext uri="{BB962C8B-B14F-4D97-AF65-F5344CB8AC3E}">
        <p14:creationId xmlns:p14="http://schemas.microsoft.com/office/powerpoint/2010/main" val="327625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9D02DF-55E7-4C9A-B53C-92A1AFFBF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Insurance Broker</a:t>
            </a:r>
          </a:p>
          <a:p>
            <a:r>
              <a:rPr lang="en-US" dirty="0"/>
              <a:t>Life </a:t>
            </a:r>
          </a:p>
          <a:p>
            <a:r>
              <a:rPr lang="en-US" dirty="0"/>
              <a:t>Health / Vision / Dental </a:t>
            </a:r>
          </a:p>
          <a:p>
            <a:r>
              <a:rPr lang="en-US" dirty="0"/>
              <a:t>FSA vs HSA </a:t>
            </a:r>
          </a:p>
          <a:p>
            <a:r>
              <a:rPr lang="en-US" dirty="0"/>
              <a:t>Disability</a:t>
            </a:r>
          </a:p>
          <a:p>
            <a:r>
              <a:rPr lang="en-US" dirty="0"/>
              <a:t>Workers Comp</a:t>
            </a:r>
          </a:p>
          <a:p>
            <a:pPr marL="0" indent="0">
              <a:buNone/>
            </a:pPr>
            <a:r>
              <a:rPr lang="en-US" b="1" dirty="0"/>
              <a:t>Accountant</a:t>
            </a:r>
          </a:p>
          <a:p>
            <a:r>
              <a:rPr lang="en-US" dirty="0"/>
              <a:t>FICA / Medicare (7.62)</a:t>
            </a:r>
          </a:p>
          <a:p>
            <a:r>
              <a:rPr lang="en-US" dirty="0"/>
              <a:t>Key Man</a:t>
            </a:r>
          </a:p>
          <a:p>
            <a:r>
              <a:rPr lang="en-US" dirty="0"/>
              <a:t>Unemployment</a:t>
            </a:r>
          </a:p>
          <a:p>
            <a:r>
              <a:rPr lang="en-US" dirty="0"/>
              <a:t>Executive Reimbursement Plan</a:t>
            </a:r>
          </a:p>
          <a:p>
            <a:pPr lvl="1"/>
            <a:r>
              <a:rPr lang="en-US" dirty="0"/>
              <a:t>C Corp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0CB885-1AE5-44AB-8478-2CC1DD55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</a:t>
            </a:r>
          </a:p>
        </p:txBody>
      </p:sp>
    </p:spTree>
    <p:extLst>
      <p:ext uri="{BB962C8B-B14F-4D97-AF65-F5344CB8AC3E}">
        <p14:creationId xmlns:p14="http://schemas.microsoft.com/office/powerpoint/2010/main" val="291078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9D02DF-55E7-4C9A-B53C-92A1AFFBF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Basis </a:t>
            </a:r>
          </a:p>
          <a:p>
            <a:r>
              <a:rPr lang="en-US" dirty="0"/>
              <a:t>NOL</a:t>
            </a:r>
          </a:p>
          <a:p>
            <a:r>
              <a:rPr lang="en-US" dirty="0"/>
              <a:t>Carry Forward</a:t>
            </a:r>
          </a:p>
          <a:p>
            <a:r>
              <a:rPr lang="en-US" dirty="0"/>
              <a:t>Loss</a:t>
            </a:r>
          </a:p>
          <a:p>
            <a:r>
              <a:rPr lang="en-US" dirty="0"/>
              <a:t>Profit</a:t>
            </a:r>
          </a:p>
          <a:p>
            <a:r>
              <a:rPr lang="en-US" dirty="0"/>
              <a:t>K1 vs W2 vs 1099</a:t>
            </a:r>
          </a:p>
          <a:p>
            <a:r>
              <a:rPr lang="en-US" dirty="0"/>
              <a:t>Bonus treatment</a:t>
            </a:r>
          </a:p>
          <a:p>
            <a:r>
              <a:rPr lang="en-US" dirty="0"/>
              <a:t>Draw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0CB885-1AE5-44AB-8478-2CC1DD55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b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r>
              <a:rPr lang="en-US" dirty="0">
                <a:solidFill>
                  <a:schemeClr val="tx1"/>
                </a:solidFill>
              </a:rPr>
              <a:t>Business Tax Concepts (Solo C)</a:t>
            </a:r>
          </a:p>
        </p:txBody>
      </p:sp>
    </p:spTree>
    <p:extLst>
      <p:ext uri="{BB962C8B-B14F-4D97-AF65-F5344CB8AC3E}">
        <p14:creationId xmlns:p14="http://schemas.microsoft.com/office/powerpoint/2010/main" val="815896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9D02DF-55E7-4C9A-B53C-92A1AFFBF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City or County</a:t>
            </a:r>
          </a:p>
          <a:p>
            <a:r>
              <a:rPr lang="en-US" dirty="0"/>
              <a:t>Nexus </a:t>
            </a:r>
          </a:p>
          <a:p>
            <a:r>
              <a:rPr lang="en-US" dirty="0"/>
              <a:t>Multiple states</a:t>
            </a:r>
          </a:p>
          <a:p>
            <a:r>
              <a:rPr lang="en-US" dirty="0"/>
              <a:t>Online Sales</a:t>
            </a:r>
          </a:p>
          <a:p>
            <a:pPr lvl="1"/>
            <a:r>
              <a:rPr lang="en-US" dirty="0"/>
              <a:t>Amazon example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0CB885-1AE5-44AB-8478-2CC1DD55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Tax (for retail) </a:t>
            </a:r>
          </a:p>
        </p:txBody>
      </p:sp>
    </p:spTree>
    <p:extLst>
      <p:ext uri="{BB962C8B-B14F-4D97-AF65-F5344CB8AC3E}">
        <p14:creationId xmlns:p14="http://schemas.microsoft.com/office/powerpoint/2010/main" val="4086536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BAC832-9779-9A1D-3586-1971B506B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office</a:t>
            </a:r>
          </a:p>
          <a:p>
            <a:r>
              <a:rPr lang="en-US" dirty="0"/>
              <a:t>Auto</a:t>
            </a:r>
          </a:p>
          <a:p>
            <a:r>
              <a:rPr lang="en-US" dirty="0"/>
              <a:t>Clothing</a:t>
            </a:r>
          </a:p>
          <a:p>
            <a:r>
              <a:rPr lang="en-US" dirty="0"/>
              <a:t>Meals</a:t>
            </a:r>
          </a:p>
          <a:p>
            <a:r>
              <a:rPr lang="en-US" dirty="0"/>
              <a:t>Golf? </a:t>
            </a:r>
          </a:p>
          <a:p>
            <a:r>
              <a:rPr lang="en-US" dirty="0"/>
              <a:t>Fitness Center? 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Depreciation (179 example)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12BC74-7AD4-2564-9E0B-BD4AB228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Deductions rules	</a:t>
            </a:r>
          </a:p>
        </p:txBody>
      </p:sp>
    </p:spTree>
    <p:extLst>
      <p:ext uri="{BB962C8B-B14F-4D97-AF65-F5344CB8AC3E}">
        <p14:creationId xmlns:p14="http://schemas.microsoft.com/office/powerpoint/2010/main" val="1728497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BAC832-9779-9A1D-3586-1971B506B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Ensure you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Keep track of…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12BC74-7AD4-2564-9E0B-BD4AB228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an audit</a:t>
            </a:r>
          </a:p>
        </p:txBody>
      </p:sp>
    </p:spTree>
    <p:extLst>
      <p:ext uri="{BB962C8B-B14F-4D97-AF65-F5344CB8AC3E}">
        <p14:creationId xmlns:p14="http://schemas.microsoft.com/office/powerpoint/2010/main" val="11152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375CDD9-5C78-C4FE-F917-9541B411E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2255520"/>
            <a:ext cx="4368800" cy="665797"/>
          </a:xfrm>
        </p:spPr>
        <p:txBody>
          <a:bodyPr/>
          <a:lstStyle/>
          <a:p>
            <a:pPr algn="l"/>
            <a:r>
              <a:rPr lang="en-US" dirty="0"/>
              <a:t>Accounting 101: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C36F680-11C9-3350-01DA-090706F62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920" y="3108803"/>
            <a:ext cx="6370320" cy="1655762"/>
          </a:xfrm>
        </p:spPr>
        <p:txBody>
          <a:bodyPr/>
          <a:lstStyle/>
          <a:p>
            <a:pPr algn="l"/>
            <a:r>
              <a:rPr lang="en-US" dirty="0"/>
              <a:t>The Building Blocks of Your Business</a:t>
            </a:r>
          </a:p>
        </p:txBody>
      </p:sp>
      <p:pic>
        <p:nvPicPr>
          <p:cNvPr id="3" name="Picture 2" descr="Spreadsheet and calculator">
            <a:extLst>
              <a:ext uri="{FF2B5EF4-FFF2-40B4-BE49-F238E27FC236}">
                <a16:creationId xmlns:a16="http://schemas.microsoft.com/office/drawing/2014/main" id="{E27D427C-B003-1DA1-D5BB-2ED6AA7BC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40" y="1785937"/>
            <a:ext cx="48387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0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BAC832-9779-9A1D-3586-1971B506B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7 years for most items (examples of types) </a:t>
            </a:r>
          </a:p>
          <a:p>
            <a:r>
              <a:rPr lang="en-US" dirty="0"/>
              <a:t>State 10 year W2 example</a:t>
            </a:r>
          </a:p>
          <a:p>
            <a:r>
              <a:rPr lang="en-US" dirty="0"/>
              <a:t>Lawyers - life</a:t>
            </a:r>
          </a:p>
          <a:p>
            <a:endParaRPr lang="en-US" dirty="0"/>
          </a:p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Scanner</a:t>
            </a:r>
          </a:p>
          <a:p>
            <a:pPr lvl="1"/>
            <a:r>
              <a:rPr lang="en-US" dirty="0"/>
              <a:t>Shredder</a:t>
            </a:r>
          </a:p>
          <a:p>
            <a:pPr lvl="1"/>
            <a:r>
              <a:rPr lang="en-US" dirty="0"/>
              <a:t>Encryption – desktop &amp; emails</a:t>
            </a:r>
          </a:p>
          <a:p>
            <a:pPr lvl="1"/>
            <a:r>
              <a:rPr lang="en-US" dirty="0"/>
              <a:t>Parallels / Apple vs Microsoft</a:t>
            </a:r>
          </a:p>
          <a:p>
            <a:pPr lvl="1"/>
            <a:r>
              <a:rPr lang="en-US" dirty="0"/>
              <a:t>Secure portals</a:t>
            </a:r>
          </a:p>
          <a:p>
            <a:pPr lvl="1"/>
            <a:r>
              <a:rPr lang="en-US" dirty="0"/>
              <a:t>Virus protection</a:t>
            </a:r>
          </a:p>
          <a:p>
            <a:pPr lvl="1"/>
            <a:r>
              <a:rPr lang="en-US" dirty="0"/>
              <a:t>Firewall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12BC74-7AD4-2564-9E0B-BD4AB228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Retention</a:t>
            </a:r>
          </a:p>
        </p:txBody>
      </p:sp>
    </p:spTree>
    <p:extLst>
      <p:ext uri="{BB962C8B-B14F-4D97-AF65-F5344CB8AC3E}">
        <p14:creationId xmlns:p14="http://schemas.microsoft.com/office/powerpoint/2010/main" val="4144396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BAC832-9779-9A1D-3586-1971B506B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Hans </a:t>
            </a:r>
            <a:r>
              <a:rPr lang="en-US" b="1" dirty="0" err="1"/>
              <a:t>Hoffmeyer</a:t>
            </a:r>
            <a:r>
              <a:rPr lang="en-US" b="1" dirty="0"/>
              <a:t>, Enrolled Agent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Potomac Advisory Group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hans@potomacadvisorygroup.com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(202) 559-5592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12BC74-7AD4-2564-9E0B-BD4AB228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AAD8B29-0974-48C9-B31F-3017D2C70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19" y="5072571"/>
            <a:ext cx="5143301" cy="9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02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0DF7E4-109C-44C0-B62C-A7F957C66F96}"/>
              </a:ext>
            </a:extLst>
          </p:cNvPr>
          <p:cNvSpPr txBox="1"/>
          <p:nvPr/>
        </p:nvSpPr>
        <p:spPr>
          <a:xfrm>
            <a:off x="3704492" y="4459458"/>
            <a:ext cx="4783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8823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A84CB-E8DA-E3F7-7725-D05C6090E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336" y="2605502"/>
            <a:ext cx="7499142" cy="3248646"/>
          </a:xfrm>
        </p:spPr>
        <p:txBody>
          <a:bodyPr/>
          <a:lstStyle/>
          <a:p>
            <a:r>
              <a:rPr lang="en-US" dirty="0"/>
              <a:t>Hans </a:t>
            </a:r>
            <a:r>
              <a:rPr lang="en-US" dirty="0" err="1"/>
              <a:t>Hoffmeyer</a:t>
            </a:r>
            <a:r>
              <a:rPr lang="en-US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Enrolled Agent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Investment Advisor Representative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Master in Organization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Masters in Finance &amp; Accounting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8" name="Content Placeholder 7" descr="Icon&#10;&#10;Description automatically generated">
            <a:extLst>
              <a:ext uri="{FF2B5EF4-FFF2-40B4-BE49-F238E27FC236}">
                <a16:creationId xmlns:a16="http://schemas.microsoft.com/office/drawing/2014/main" id="{47C98BAF-DDD4-3055-7E63-E18CEA880F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482099"/>
            <a:ext cx="5157787" cy="964892"/>
          </a:xfrm>
        </p:spPr>
      </p:pic>
    </p:spTree>
    <p:extLst>
      <p:ext uri="{BB962C8B-B14F-4D97-AF65-F5344CB8AC3E}">
        <p14:creationId xmlns:p14="http://schemas.microsoft.com/office/powerpoint/2010/main" val="156366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D6659-E867-C1F4-AF43-DD87F7E56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session you will learn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181CD-1040-5F9B-6044-B4B334EF0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690688"/>
            <a:ext cx="5157787" cy="3684588"/>
          </a:xfrm>
        </p:spPr>
        <p:txBody>
          <a:bodyPr/>
          <a:lstStyle/>
          <a:p>
            <a:r>
              <a:rPr lang="en-US" dirty="0"/>
              <a:t>How to setup your business</a:t>
            </a:r>
          </a:p>
          <a:p>
            <a:r>
              <a:rPr lang="en-US" dirty="0"/>
              <a:t>Issues facing new companies</a:t>
            </a:r>
          </a:p>
          <a:p>
            <a:r>
              <a:rPr lang="en-US" dirty="0"/>
              <a:t>Best practices for taxes &amp; accounting</a:t>
            </a:r>
          </a:p>
          <a:p>
            <a:r>
              <a:rPr lang="en-US" dirty="0"/>
              <a:t>How to avoid key pitfalls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679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D78DD-2773-4644-A56F-FEDAECDA4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/>
          <a:lstStyle/>
          <a:p>
            <a:r>
              <a:rPr lang="en-US" dirty="0"/>
              <a:t>Type of organization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D2B46-8D6A-435F-AD4E-D2444980F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447" y="2057400"/>
            <a:ext cx="3932237" cy="3811588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Sole Prop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Partnership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 Corporation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 Corporation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Non Profit </a:t>
            </a:r>
          </a:p>
          <a:p>
            <a:endParaRPr lang="en-US" dirty="0"/>
          </a:p>
          <a:p>
            <a:r>
              <a:rPr lang="en-US" dirty="0"/>
              <a:t>LLC vs LLP</a:t>
            </a:r>
          </a:p>
          <a:p>
            <a:endParaRPr lang="en-US" dirty="0"/>
          </a:p>
          <a:p>
            <a:r>
              <a:rPr lang="en-US" dirty="0"/>
              <a:t>Legal resources</a:t>
            </a:r>
          </a:p>
          <a:p>
            <a:endParaRPr lang="en-US" dirty="0"/>
          </a:p>
          <a:p>
            <a:r>
              <a:rPr lang="en-US" dirty="0"/>
              <a:t>8A Govt Contracting (example)  </a:t>
            </a:r>
          </a:p>
        </p:txBody>
      </p:sp>
    </p:spTree>
    <p:extLst>
      <p:ext uri="{BB962C8B-B14F-4D97-AF65-F5344CB8AC3E}">
        <p14:creationId xmlns:p14="http://schemas.microsoft.com/office/powerpoint/2010/main" val="255691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C25FD-47C4-40EE-BFEA-46AB9EAAC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set up your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40534-F05D-452F-81EC-3C662B9A0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Business / tax home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A7788-B79F-4E52-AFB5-099609029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561012" cy="3684588"/>
          </a:xfrm>
        </p:spPr>
        <p:txBody>
          <a:bodyPr/>
          <a:lstStyle/>
          <a:p>
            <a:r>
              <a:rPr lang="en-US" dirty="0"/>
              <a:t>Local States</a:t>
            </a:r>
          </a:p>
          <a:p>
            <a:pPr lvl="1"/>
            <a:r>
              <a:rPr lang="en-US" dirty="0"/>
              <a:t>Wash DC (Franchise tax vs Personal)</a:t>
            </a:r>
          </a:p>
          <a:p>
            <a:pPr lvl="1"/>
            <a:r>
              <a:rPr lang="en-US" dirty="0"/>
              <a:t>Maryland (Form 1)</a:t>
            </a:r>
          </a:p>
          <a:p>
            <a:pPr lvl="1"/>
            <a:r>
              <a:rPr lang="en-US" dirty="0"/>
              <a:t>Virginia ($50)</a:t>
            </a:r>
          </a:p>
          <a:p>
            <a:pPr lvl="1"/>
            <a:r>
              <a:rPr lang="en-US" dirty="0"/>
              <a:t>Penn (Berkheimer)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Domestic vs Foreign vs Alien</a:t>
            </a:r>
          </a:p>
          <a:p>
            <a:pPr lvl="1"/>
            <a:r>
              <a:rPr lang="en-US" dirty="0"/>
              <a:t>Delaware</a:t>
            </a:r>
          </a:p>
        </p:txBody>
      </p:sp>
    </p:spTree>
    <p:extLst>
      <p:ext uri="{BB962C8B-B14F-4D97-AF65-F5344CB8AC3E}">
        <p14:creationId xmlns:p14="http://schemas.microsoft.com/office/powerpoint/2010/main" val="116918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9D02DF-55E7-4C9A-B53C-92A1AFFBF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Create name (</a:t>
            </a:r>
            <a:r>
              <a:rPr lang="en-US" dirty="0" err="1"/>
              <a:t>url</a:t>
            </a:r>
            <a:r>
              <a:rPr lang="en-US" dirty="0"/>
              <a:t> / email –</a:t>
            </a:r>
            <a:r>
              <a:rPr lang="en-US" dirty="0" err="1"/>
              <a:t>Godaddy</a:t>
            </a:r>
            <a:r>
              <a:rPr lang="en-US" dirty="0"/>
              <a:t>?)</a:t>
            </a:r>
          </a:p>
          <a:p>
            <a:r>
              <a:rPr lang="en-US" dirty="0"/>
              <a:t>EIN </a:t>
            </a:r>
            <a:r>
              <a:rPr lang="en-US" dirty="0">
                <a:hlinkClick r:id="rId2"/>
              </a:rPr>
              <a:t>www.irs.gov</a:t>
            </a:r>
            <a:endParaRPr lang="en-US" dirty="0"/>
          </a:p>
          <a:p>
            <a:r>
              <a:rPr lang="en-US" dirty="0"/>
              <a:t>LLC (example) </a:t>
            </a:r>
          </a:p>
          <a:p>
            <a:pPr lvl="1"/>
            <a:r>
              <a:rPr lang="en-US" dirty="0"/>
              <a:t>Secretary of State (where to go – Google “secretary of state” for your state) </a:t>
            </a:r>
          </a:p>
          <a:p>
            <a:r>
              <a:rPr lang="en-US" dirty="0"/>
              <a:t>Business Code / QBI deduction </a:t>
            </a:r>
          </a:p>
          <a:p>
            <a:r>
              <a:rPr lang="en-US" dirty="0"/>
              <a:t>Bank Account / Credit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Resources</a:t>
            </a:r>
          </a:p>
          <a:p>
            <a:r>
              <a:rPr lang="en-US" dirty="0"/>
              <a:t>Lawyer (see state referral service)</a:t>
            </a:r>
          </a:p>
          <a:p>
            <a:r>
              <a:rPr lang="en-US" dirty="0">
                <a:hlinkClick r:id="rId3"/>
              </a:rPr>
              <a:t>www.legalzoom.com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www.zenbusiness.com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0CB885-1AE5-44AB-8478-2CC1DD55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Commonly Asked Questions </a:t>
            </a:r>
          </a:p>
        </p:txBody>
      </p:sp>
    </p:spTree>
    <p:extLst>
      <p:ext uri="{BB962C8B-B14F-4D97-AF65-F5344CB8AC3E}">
        <p14:creationId xmlns:p14="http://schemas.microsoft.com/office/powerpoint/2010/main" val="241345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C25FD-47C4-40EE-BFEA-46AB9EAAC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40534-F05D-452F-81EC-3C662B9A0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Passthrough or not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A7788-B79F-4E52-AFB5-0996090294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Schedule C</a:t>
            </a:r>
          </a:p>
          <a:p>
            <a:r>
              <a:rPr lang="en-US" dirty="0"/>
              <a:t>1120S</a:t>
            </a:r>
          </a:p>
          <a:p>
            <a:r>
              <a:rPr lang="en-US" dirty="0"/>
              <a:t>1165</a:t>
            </a:r>
          </a:p>
          <a:p>
            <a:r>
              <a:rPr lang="en-US" dirty="0"/>
              <a:t>1120</a:t>
            </a:r>
          </a:p>
          <a:p>
            <a:r>
              <a:rPr lang="en-US" dirty="0"/>
              <a:t>990</a:t>
            </a:r>
          </a:p>
        </p:txBody>
      </p:sp>
    </p:spTree>
    <p:extLst>
      <p:ext uri="{BB962C8B-B14F-4D97-AF65-F5344CB8AC3E}">
        <p14:creationId xmlns:p14="http://schemas.microsoft.com/office/powerpoint/2010/main" val="2350861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40534-F05D-452F-81EC-3C662B9A0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7548838" cy="823912"/>
          </a:xfrm>
        </p:spPr>
        <p:txBody>
          <a:bodyPr>
            <a:normAutofit/>
          </a:bodyPr>
          <a:lstStyle/>
          <a:p>
            <a:r>
              <a:rPr lang="en-US" dirty="0"/>
              <a:t>DIY vs Using an Accounting Professional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A7788-B79F-4E52-AFB5-0996090294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Quickbooks</a:t>
            </a:r>
            <a:endParaRPr lang="en-US" dirty="0"/>
          </a:p>
          <a:p>
            <a:r>
              <a:rPr lang="en-US" dirty="0"/>
              <a:t>Excel</a:t>
            </a:r>
          </a:p>
          <a:p>
            <a:r>
              <a:rPr lang="en-US" dirty="0"/>
              <a:t>Accountants World</a:t>
            </a:r>
          </a:p>
          <a:p>
            <a:r>
              <a:rPr lang="en-US" dirty="0" err="1"/>
              <a:t>Bench.co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*Do I need a business bank account	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C9E09BE-C6A3-A5A0-E711-EE46A2D1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	</a:t>
            </a:r>
          </a:p>
        </p:txBody>
      </p:sp>
    </p:spTree>
    <p:extLst>
      <p:ext uri="{BB962C8B-B14F-4D97-AF65-F5344CB8AC3E}">
        <p14:creationId xmlns:p14="http://schemas.microsoft.com/office/powerpoint/2010/main" val="22358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272B5"/>
      </a:dk1>
      <a:lt1>
        <a:srgbClr val="FFFFFF"/>
      </a:lt1>
      <a:dk2>
        <a:srgbClr val="000000"/>
      </a:dk2>
      <a:lt2>
        <a:srgbClr val="FFFFFF"/>
      </a:lt2>
      <a:accent1>
        <a:srgbClr val="4D9437"/>
      </a:accent1>
      <a:accent2>
        <a:srgbClr val="565349"/>
      </a:accent2>
      <a:accent3>
        <a:srgbClr val="818183"/>
      </a:accent3>
      <a:accent4>
        <a:srgbClr val="990033"/>
      </a:accent4>
      <a:accent5>
        <a:srgbClr val="660066"/>
      </a:accent5>
      <a:accent6>
        <a:srgbClr val="FF9933"/>
      </a:accent6>
      <a:hlink>
        <a:srgbClr val="4D9437"/>
      </a:hlink>
      <a:folHlink>
        <a:srgbClr val="4D943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33889</TotalTime>
  <Words>521</Words>
  <Application>Microsoft Office PowerPoint</Application>
  <PresentationFormat>Widescreen</PresentationFormat>
  <Paragraphs>169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Accounting 101:</vt:lpstr>
      <vt:lpstr>PowerPoint Presentation</vt:lpstr>
      <vt:lpstr>In this session you will learn</vt:lpstr>
      <vt:lpstr>Type of organization</vt:lpstr>
      <vt:lpstr>Where to set up your business</vt:lpstr>
      <vt:lpstr>Commonly Asked Questions </vt:lpstr>
      <vt:lpstr>Taxes</vt:lpstr>
      <vt:lpstr>Accounting </vt:lpstr>
      <vt:lpstr>Payroll</vt:lpstr>
      <vt:lpstr>Marketing Pro Tip </vt:lpstr>
      <vt:lpstr>Now, lets peak behind the curtain…</vt:lpstr>
      <vt:lpstr>What you employer use to pay for</vt:lpstr>
      <vt:lpstr>Retirement – more than one bucket</vt:lpstr>
      <vt:lpstr>Insurance</vt:lpstr>
      <vt:lpstr>  Business Tax Concepts (Solo C)</vt:lpstr>
      <vt:lpstr>Sales Tax (for retail) </vt:lpstr>
      <vt:lpstr>Deductions rules </vt:lpstr>
      <vt:lpstr>Preparing for an audit</vt:lpstr>
      <vt:lpstr>Record Retention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Shira Harrington</dc:creator>
  <cp:lastModifiedBy>Shira Lotzar</cp:lastModifiedBy>
  <cp:revision>66</cp:revision>
  <dcterms:created xsi:type="dcterms:W3CDTF">2018-08-12T20:33:40Z</dcterms:created>
  <dcterms:modified xsi:type="dcterms:W3CDTF">2023-08-18T15:48:28Z</dcterms:modified>
</cp:coreProperties>
</file>