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51"/>
  </p:handoutMasterIdLst>
  <p:sldIdLst>
    <p:sldId id="256" r:id="rId2"/>
    <p:sldId id="264" r:id="rId3"/>
    <p:sldId id="294" r:id="rId4"/>
    <p:sldId id="295" r:id="rId5"/>
    <p:sldId id="296" r:id="rId6"/>
    <p:sldId id="297" r:id="rId7"/>
    <p:sldId id="298" r:id="rId8"/>
    <p:sldId id="299" r:id="rId9"/>
    <p:sldId id="300" r:id="rId10"/>
    <p:sldId id="265" r:id="rId11"/>
    <p:sldId id="266" r:id="rId12"/>
    <p:sldId id="301" r:id="rId13"/>
    <p:sldId id="302" r:id="rId14"/>
    <p:sldId id="269" r:id="rId15"/>
    <p:sldId id="270" r:id="rId16"/>
    <p:sldId id="303" r:id="rId17"/>
    <p:sldId id="273" r:id="rId18"/>
    <p:sldId id="304" r:id="rId19"/>
    <p:sldId id="305" r:id="rId20"/>
    <p:sldId id="275" r:id="rId21"/>
    <p:sldId id="276" r:id="rId22"/>
    <p:sldId id="321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319" r:id="rId32"/>
    <p:sldId id="313" r:id="rId33"/>
    <p:sldId id="314" r:id="rId34"/>
    <p:sldId id="315" r:id="rId35"/>
    <p:sldId id="316" r:id="rId36"/>
    <p:sldId id="317" r:id="rId37"/>
    <p:sldId id="318" r:id="rId38"/>
    <p:sldId id="306" r:id="rId39"/>
    <p:sldId id="289" r:id="rId40"/>
    <p:sldId id="290" r:id="rId41"/>
    <p:sldId id="291" r:id="rId42"/>
    <p:sldId id="292" r:id="rId43"/>
    <p:sldId id="312" r:id="rId44"/>
    <p:sldId id="307" r:id="rId45"/>
    <p:sldId id="308" r:id="rId46"/>
    <p:sldId id="309" r:id="rId47"/>
    <p:sldId id="310" r:id="rId48"/>
    <p:sldId id="311" r:id="rId49"/>
    <p:sldId id="260" r:id="rId50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9437"/>
    <a:srgbClr val="000000"/>
    <a:srgbClr val="0272B5"/>
    <a:srgbClr val="5CA43B"/>
    <a:srgbClr val="4CAD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A5691A-C8F4-4533-AC34-C5147A35DAB6}" v="30" dt="2021-11-09T22:56:52.7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5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6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843996062992123E-2"/>
          <c:y val="0.17695071500057116"/>
          <c:w val="0.89431200787401577"/>
          <c:h val="0.76748654235442038"/>
        </c:manualLayout>
      </c:layout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Sheet1!$A$2:$A$6</c:f>
              <c:strCache>
                <c:ptCount val="5"/>
                <c:pt idx="0">
                  <c:v>1/5/2002</c:v>
                </c:pt>
                <c:pt idx="1">
                  <c:v>1/6/200+Table1[[#Headers],[Series 1]]2</c:v>
                </c:pt>
                <c:pt idx="2">
                  <c:v>1/7/2002</c:v>
                </c:pt>
                <c:pt idx="3">
                  <c:v>1/8/2002</c:v>
                </c:pt>
                <c:pt idx="4">
                  <c:v>1/9/2002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</c:v>
                </c:pt>
                <c:pt idx="1">
                  <c:v>32</c:v>
                </c:pt>
                <c:pt idx="2">
                  <c:v>20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BB-43DA-817D-21DD17CDE1E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Sheet1!$A$2:$A$6</c:f>
              <c:strCache>
                <c:ptCount val="5"/>
                <c:pt idx="0">
                  <c:v>1/5/2002</c:v>
                </c:pt>
                <c:pt idx="1">
                  <c:v>1/6/200+Table1[[#Headers],[Series 1]]2</c:v>
                </c:pt>
                <c:pt idx="2">
                  <c:v>1/7/2002</c:v>
                </c:pt>
                <c:pt idx="3">
                  <c:v>1/8/2002</c:v>
                </c:pt>
                <c:pt idx="4">
                  <c:v>1/9/2002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5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7BB-43DA-817D-21DD17CDE1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39956928"/>
        <c:axId val="439960848"/>
      </c:areaChart>
      <c:catAx>
        <c:axId val="439956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9960848"/>
        <c:crosses val="autoZero"/>
        <c:auto val="1"/>
        <c:lblAlgn val="ctr"/>
        <c:lblOffset val="100"/>
        <c:noMultiLvlLbl val="0"/>
      </c:catAx>
      <c:valAx>
        <c:axId val="439960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995692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hyperlink" Target="https://wordpress.com/theme/hever" TargetMode="External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hyperlink" Target="https://wordpress.com/theme/hever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E2EEDC-46BC-467C-8F36-7E209B2C0C0F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8C8C27E-5EB8-48BA-B584-0437B417EAEA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2400" b="1" i="1" dirty="0">
              <a:solidFill>
                <a:schemeClr val="tx1"/>
              </a:solidFill>
            </a:rPr>
            <a:t>Website*</a:t>
          </a:r>
          <a:r>
            <a:rPr lang="en-US" sz="2400" b="1" i="1" dirty="0">
              <a:solidFill>
                <a:schemeClr val="bg1"/>
              </a:solidFill>
            </a:rPr>
            <a:t> </a:t>
          </a:r>
        </a:p>
        <a:p>
          <a:r>
            <a:rPr lang="en-US" sz="2400" b="1" dirty="0">
              <a:solidFill>
                <a:schemeClr val="bg1"/>
              </a:solidFill>
            </a:rPr>
            <a:t> Hub</a:t>
          </a:r>
        </a:p>
      </dgm:t>
    </dgm:pt>
    <dgm:pt modelId="{73A6DEF7-DE85-4AAF-8708-22C2626A7B9B}" type="parTrans" cxnId="{E9532AE1-0BE4-4BF1-9E0E-A6335CB9F903}">
      <dgm:prSet/>
      <dgm:spPr/>
      <dgm:t>
        <a:bodyPr/>
        <a:lstStyle/>
        <a:p>
          <a:endParaRPr lang="en-US"/>
        </a:p>
      </dgm:t>
    </dgm:pt>
    <dgm:pt modelId="{3E86CB0B-0262-43FF-9CF0-9C1C8CD31120}" type="sibTrans" cxnId="{E9532AE1-0BE4-4BF1-9E0E-A6335CB9F903}">
      <dgm:prSet/>
      <dgm:spPr/>
      <dgm:t>
        <a:bodyPr/>
        <a:lstStyle/>
        <a:p>
          <a:endParaRPr lang="en-US"/>
        </a:p>
      </dgm:t>
    </dgm:pt>
    <dgm:pt modelId="{8E51B04A-7B9F-4A0A-BDD8-1175A0827844}">
      <dgm:prSet phldrT="[Text]"/>
      <dgm:spPr>
        <a:solidFill>
          <a:srgbClr val="00B050"/>
        </a:solidFill>
      </dgm:spPr>
      <dgm:t>
        <a:bodyPr/>
        <a:lstStyle/>
        <a:p>
          <a:r>
            <a:rPr lang="en-US" b="1" i="1" dirty="0">
              <a:solidFill>
                <a:schemeClr val="tx1"/>
              </a:solidFill>
            </a:rPr>
            <a:t>Social</a:t>
          </a:r>
          <a:r>
            <a:rPr lang="en-US" i="1" dirty="0"/>
            <a:t> </a:t>
          </a:r>
          <a:r>
            <a:rPr lang="en-US" dirty="0"/>
            <a:t>Media</a:t>
          </a:r>
        </a:p>
      </dgm:t>
    </dgm:pt>
    <dgm:pt modelId="{E3623AD0-040B-42EB-8093-90A6B8EAC77D}" type="parTrans" cxnId="{695DC8DC-9FE5-405D-BFB3-772E1C95E8A2}">
      <dgm:prSet/>
      <dgm:spPr/>
      <dgm:t>
        <a:bodyPr/>
        <a:lstStyle/>
        <a:p>
          <a:endParaRPr lang="en-US"/>
        </a:p>
      </dgm:t>
    </dgm:pt>
    <dgm:pt modelId="{83CF1C76-2322-463D-A67E-636C337A2266}" type="sibTrans" cxnId="{695DC8DC-9FE5-405D-BFB3-772E1C95E8A2}">
      <dgm:prSet/>
      <dgm:spPr/>
      <dgm:t>
        <a:bodyPr/>
        <a:lstStyle/>
        <a:p>
          <a:endParaRPr lang="en-US"/>
        </a:p>
      </dgm:t>
    </dgm:pt>
    <dgm:pt modelId="{7F59532D-FF20-4F57-83B3-0898C13CDD33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b="1" i="1" dirty="0">
              <a:solidFill>
                <a:schemeClr val="tx1"/>
              </a:solidFill>
            </a:rPr>
            <a:t>Real</a:t>
          </a:r>
          <a:r>
            <a:rPr lang="en-US" i="1" dirty="0"/>
            <a:t> </a:t>
          </a:r>
          <a:r>
            <a:rPr lang="en-US" dirty="0"/>
            <a:t>World Marketing</a:t>
          </a:r>
        </a:p>
      </dgm:t>
    </dgm:pt>
    <dgm:pt modelId="{66A6C097-1E8F-40B7-9AA5-0D7782F898F3}" type="parTrans" cxnId="{854AAE3C-7205-45B7-9402-16FE9A2AAA6D}">
      <dgm:prSet/>
      <dgm:spPr/>
      <dgm:t>
        <a:bodyPr/>
        <a:lstStyle/>
        <a:p>
          <a:endParaRPr lang="en-US"/>
        </a:p>
      </dgm:t>
    </dgm:pt>
    <dgm:pt modelId="{EE451C09-173D-4E7A-939B-78E8721F9205}" type="sibTrans" cxnId="{854AAE3C-7205-45B7-9402-16FE9A2AAA6D}">
      <dgm:prSet/>
      <dgm:spPr/>
      <dgm:t>
        <a:bodyPr/>
        <a:lstStyle/>
        <a:p>
          <a:endParaRPr lang="en-US"/>
        </a:p>
      </dgm:t>
    </dgm:pt>
    <dgm:pt modelId="{7B3357AA-F2E7-43F0-AFC5-CBC224704F13}">
      <dgm:prSet/>
      <dgm:spPr/>
      <dgm:t>
        <a:bodyPr/>
        <a:lstStyle/>
        <a:p>
          <a:endParaRPr lang="en-US"/>
        </a:p>
      </dgm:t>
    </dgm:pt>
    <dgm:pt modelId="{08D6000D-C942-45F1-8AEF-930695B70D54}" type="parTrans" cxnId="{05FDB0F2-A42B-4ABC-B89E-89F8D0D64BD0}">
      <dgm:prSet/>
      <dgm:spPr/>
      <dgm:t>
        <a:bodyPr/>
        <a:lstStyle/>
        <a:p>
          <a:endParaRPr lang="en-US"/>
        </a:p>
      </dgm:t>
    </dgm:pt>
    <dgm:pt modelId="{2CCCD532-29E0-48C9-8C74-022776562CC4}" type="sibTrans" cxnId="{05FDB0F2-A42B-4ABC-B89E-89F8D0D64BD0}">
      <dgm:prSet/>
      <dgm:spPr/>
      <dgm:t>
        <a:bodyPr/>
        <a:lstStyle/>
        <a:p>
          <a:endParaRPr lang="en-US"/>
        </a:p>
      </dgm:t>
    </dgm:pt>
    <dgm:pt modelId="{052FB0A6-49C0-4D05-A39A-1BACD169F92B}" type="pres">
      <dgm:prSet presAssocID="{BDE2EEDC-46BC-467C-8F36-7E209B2C0C0F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6510143E-11DC-4B08-8CC9-E14075C50388}" type="pres">
      <dgm:prSet presAssocID="{38C8C27E-5EB8-48BA-B584-0437B417EAEA}" presName="gear1" presStyleLbl="node1" presStyleIdx="0" presStyleCnt="3" custLinFactNeighborX="2789" custLinFactNeighborY="2092">
        <dgm:presLayoutVars>
          <dgm:chMax val="1"/>
          <dgm:bulletEnabled val="1"/>
        </dgm:presLayoutVars>
      </dgm:prSet>
      <dgm:spPr/>
    </dgm:pt>
    <dgm:pt modelId="{686B96C2-C3B6-4E7F-8A09-187CD4713CE4}" type="pres">
      <dgm:prSet presAssocID="{38C8C27E-5EB8-48BA-B584-0437B417EAEA}" presName="gear1srcNode" presStyleLbl="node1" presStyleIdx="0" presStyleCnt="3"/>
      <dgm:spPr/>
    </dgm:pt>
    <dgm:pt modelId="{8A90AC16-1640-46BB-88DB-0BC8997B35F0}" type="pres">
      <dgm:prSet presAssocID="{38C8C27E-5EB8-48BA-B584-0437B417EAEA}" presName="gear1dstNode" presStyleLbl="node1" presStyleIdx="0" presStyleCnt="3"/>
      <dgm:spPr/>
    </dgm:pt>
    <dgm:pt modelId="{F681A993-A682-4C1C-A2E9-79A3446A98DD}" type="pres">
      <dgm:prSet presAssocID="{8E51B04A-7B9F-4A0A-BDD8-1175A0827844}" presName="gear2" presStyleLbl="node1" presStyleIdx="1" presStyleCnt="3">
        <dgm:presLayoutVars>
          <dgm:chMax val="1"/>
          <dgm:bulletEnabled val="1"/>
        </dgm:presLayoutVars>
      </dgm:prSet>
      <dgm:spPr/>
    </dgm:pt>
    <dgm:pt modelId="{08172705-62E3-4EE7-901E-C1BAF91BA3A4}" type="pres">
      <dgm:prSet presAssocID="{8E51B04A-7B9F-4A0A-BDD8-1175A0827844}" presName="gear2srcNode" presStyleLbl="node1" presStyleIdx="1" presStyleCnt="3"/>
      <dgm:spPr/>
    </dgm:pt>
    <dgm:pt modelId="{C366DCE9-C553-4547-84F2-BEB39E68822D}" type="pres">
      <dgm:prSet presAssocID="{8E51B04A-7B9F-4A0A-BDD8-1175A0827844}" presName="gear2dstNode" presStyleLbl="node1" presStyleIdx="1" presStyleCnt="3"/>
      <dgm:spPr/>
    </dgm:pt>
    <dgm:pt modelId="{E7FBCBF0-7050-485D-AE31-2FFCD2F1F9DE}" type="pres">
      <dgm:prSet presAssocID="{7F59532D-FF20-4F57-83B3-0898C13CDD33}" presName="gear3" presStyleLbl="node1" presStyleIdx="2" presStyleCnt="3"/>
      <dgm:spPr/>
    </dgm:pt>
    <dgm:pt modelId="{6DC215B6-30B9-4458-9562-DA1EEA615B3B}" type="pres">
      <dgm:prSet presAssocID="{7F59532D-FF20-4F57-83B3-0898C13CDD33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CAFC9611-4C2A-407E-BF71-4EBBC83C2A74}" type="pres">
      <dgm:prSet presAssocID="{7F59532D-FF20-4F57-83B3-0898C13CDD33}" presName="gear3srcNode" presStyleLbl="node1" presStyleIdx="2" presStyleCnt="3"/>
      <dgm:spPr/>
    </dgm:pt>
    <dgm:pt modelId="{CB856A47-29C8-4E21-BC76-0352D1683E02}" type="pres">
      <dgm:prSet presAssocID="{7F59532D-FF20-4F57-83B3-0898C13CDD33}" presName="gear3dstNode" presStyleLbl="node1" presStyleIdx="2" presStyleCnt="3"/>
      <dgm:spPr/>
    </dgm:pt>
    <dgm:pt modelId="{1CE131E9-5C48-42F5-B4F9-409C1A91D150}" type="pres">
      <dgm:prSet presAssocID="{3E86CB0B-0262-43FF-9CF0-9C1C8CD31120}" presName="connector1" presStyleLbl="sibTrans2D1" presStyleIdx="0" presStyleCnt="3"/>
      <dgm:spPr/>
    </dgm:pt>
    <dgm:pt modelId="{723534BA-034C-484D-8EF2-1D358B3BC4FD}" type="pres">
      <dgm:prSet presAssocID="{83CF1C76-2322-463D-A67E-636C337A2266}" presName="connector2" presStyleLbl="sibTrans2D1" presStyleIdx="1" presStyleCnt="3"/>
      <dgm:spPr/>
    </dgm:pt>
    <dgm:pt modelId="{077162B6-3D17-4F7A-AA0E-CF0DB9C5916D}" type="pres">
      <dgm:prSet presAssocID="{EE451C09-173D-4E7A-939B-78E8721F9205}" presName="connector3" presStyleLbl="sibTrans2D1" presStyleIdx="2" presStyleCnt="3"/>
      <dgm:spPr/>
    </dgm:pt>
  </dgm:ptLst>
  <dgm:cxnLst>
    <dgm:cxn modelId="{94112F04-2D4B-4E8A-9BD5-6E0D72C4E050}" type="presOf" srcId="{BDE2EEDC-46BC-467C-8F36-7E209B2C0C0F}" destId="{052FB0A6-49C0-4D05-A39A-1BACD169F92B}" srcOrd="0" destOrd="0" presId="urn:microsoft.com/office/officeart/2005/8/layout/gear1"/>
    <dgm:cxn modelId="{EFE1E227-8006-4ECB-862D-27DCE8C087F1}" type="presOf" srcId="{7F59532D-FF20-4F57-83B3-0898C13CDD33}" destId="{CAFC9611-4C2A-407E-BF71-4EBBC83C2A74}" srcOrd="2" destOrd="0" presId="urn:microsoft.com/office/officeart/2005/8/layout/gear1"/>
    <dgm:cxn modelId="{0A9EB033-958F-471A-AD4A-A68A8DD27A38}" type="presOf" srcId="{38C8C27E-5EB8-48BA-B584-0437B417EAEA}" destId="{686B96C2-C3B6-4E7F-8A09-187CD4713CE4}" srcOrd="1" destOrd="0" presId="urn:microsoft.com/office/officeart/2005/8/layout/gear1"/>
    <dgm:cxn modelId="{854AAE3C-7205-45B7-9402-16FE9A2AAA6D}" srcId="{BDE2EEDC-46BC-467C-8F36-7E209B2C0C0F}" destId="{7F59532D-FF20-4F57-83B3-0898C13CDD33}" srcOrd="2" destOrd="0" parTransId="{66A6C097-1E8F-40B7-9AA5-0D7782F898F3}" sibTransId="{EE451C09-173D-4E7A-939B-78E8721F9205}"/>
    <dgm:cxn modelId="{33E40048-0832-4EA9-95AA-6EAD2A11B333}" type="presOf" srcId="{7F59532D-FF20-4F57-83B3-0898C13CDD33}" destId="{CB856A47-29C8-4E21-BC76-0352D1683E02}" srcOrd="3" destOrd="0" presId="urn:microsoft.com/office/officeart/2005/8/layout/gear1"/>
    <dgm:cxn modelId="{825B3148-E243-43F5-B6EB-B3FE4F121253}" type="presOf" srcId="{8E51B04A-7B9F-4A0A-BDD8-1175A0827844}" destId="{C366DCE9-C553-4547-84F2-BEB39E68822D}" srcOrd="2" destOrd="0" presId="urn:microsoft.com/office/officeart/2005/8/layout/gear1"/>
    <dgm:cxn modelId="{7347B84D-1E59-4FDD-BB71-C0AD36FE343F}" type="presOf" srcId="{38C8C27E-5EB8-48BA-B584-0437B417EAEA}" destId="{6510143E-11DC-4B08-8CC9-E14075C50388}" srcOrd="0" destOrd="0" presId="urn:microsoft.com/office/officeart/2005/8/layout/gear1"/>
    <dgm:cxn modelId="{03D45875-DC62-4A75-A0CC-4CAE831CA5D7}" type="presOf" srcId="{38C8C27E-5EB8-48BA-B584-0437B417EAEA}" destId="{8A90AC16-1640-46BB-88DB-0BC8997B35F0}" srcOrd="2" destOrd="0" presId="urn:microsoft.com/office/officeart/2005/8/layout/gear1"/>
    <dgm:cxn modelId="{05E18155-B59D-44BE-B7D3-639E5C8ABA77}" type="presOf" srcId="{3E86CB0B-0262-43FF-9CF0-9C1C8CD31120}" destId="{1CE131E9-5C48-42F5-B4F9-409C1A91D150}" srcOrd="0" destOrd="0" presId="urn:microsoft.com/office/officeart/2005/8/layout/gear1"/>
    <dgm:cxn modelId="{4554FD56-F13D-4A4F-BBA1-2E6CB39B1C87}" type="presOf" srcId="{83CF1C76-2322-463D-A67E-636C337A2266}" destId="{723534BA-034C-484D-8EF2-1D358B3BC4FD}" srcOrd="0" destOrd="0" presId="urn:microsoft.com/office/officeart/2005/8/layout/gear1"/>
    <dgm:cxn modelId="{B1E0E08A-A08E-4363-B327-2FA9FC35FABE}" type="presOf" srcId="{EE451C09-173D-4E7A-939B-78E8721F9205}" destId="{077162B6-3D17-4F7A-AA0E-CF0DB9C5916D}" srcOrd="0" destOrd="0" presId="urn:microsoft.com/office/officeart/2005/8/layout/gear1"/>
    <dgm:cxn modelId="{50286391-C2D6-46E0-975A-8FCAF23E0773}" type="presOf" srcId="{7F59532D-FF20-4F57-83B3-0898C13CDD33}" destId="{E7FBCBF0-7050-485D-AE31-2FFCD2F1F9DE}" srcOrd="0" destOrd="0" presId="urn:microsoft.com/office/officeart/2005/8/layout/gear1"/>
    <dgm:cxn modelId="{FF8C85C0-5E14-4D19-B36F-DA82E74773DA}" type="presOf" srcId="{8E51B04A-7B9F-4A0A-BDD8-1175A0827844}" destId="{F681A993-A682-4C1C-A2E9-79A3446A98DD}" srcOrd="0" destOrd="0" presId="urn:microsoft.com/office/officeart/2005/8/layout/gear1"/>
    <dgm:cxn modelId="{423C99C2-08C0-4BA7-92DE-3265CE94FC0A}" type="presOf" srcId="{8E51B04A-7B9F-4A0A-BDD8-1175A0827844}" destId="{08172705-62E3-4EE7-901E-C1BAF91BA3A4}" srcOrd="1" destOrd="0" presId="urn:microsoft.com/office/officeart/2005/8/layout/gear1"/>
    <dgm:cxn modelId="{F64B14D5-B6B2-4C37-A24A-730FECE3FDC8}" type="presOf" srcId="{7F59532D-FF20-4F57-83B3-0898C13CDD33}" destId="{6DC215B6-30B9-4458-9562-DA1EEA615B3B}" srcOrd="1" destOrd="0" presId="urn:microsoft.com/office/officeart/2005/8/layout/gear1"/>
    <dgm:cxn modelId="{695DC8DC-9FE5-405D-BFB3-772E1C95E8A2}" srcId="{BDE2EEDC-46BC-467C-8F36-7E209B2C0C0F}" destId="{8E51B04A-7B9F-4A0A-BDD8-1175A0827844}" srcOrd="1" destOrd="0" parTransId="{E3623AD0-040B-42EB-8093-90A6B8EAC77D}" sibTransId="{83CF1C76-2322-463D-A67E-636C337A2266}"/>
    <dgm:cxn modelId="{E9532AE1-0BE4-4BF1-9E0E-A6335CB9F903}" srcId="{BDE2EEDC-46BC-467C-8F36-7E209B2C0C0F}" destId="{38C8C27E-5EB8-48BA-B584-0437B417EAEA}" srcOrd="0" destOrd="0" parTransId="{73A6DEF7-DE85-4AAF-8708-22C2626A7B9B}" sibTransId="{3E86CB0B-0262-43FF-9CF0-9C1C8CD31120}"/>
    <dgm:cxn modelId="{05FDB0F2-A42B-4ABC-B89E-89F8D0D64BD0}" srcId="{BDE2EEDC-46BC-467C-8F36-7E209B2C0C0F}" destId="{7B3357AA-F2E7-43F0-AFC5-CBC224704F13}" srcOrd="3" destOrd="0" parTransId="{08D6000D-C942-45F1-8AEF-930695B70D54}" sibTransId="{2CCCD532-29E0-48C9-8C74-022776562CC4}"/>
    <dgm:cxn modelId="{22614F51-EFDE-4D6E-871B-B65F3B67BA1B}" type="presParOf" srcId="{052FB0A6-49C0-4D05-A39A-1BACD169F92B}" destId="{6510143E-11DC-4B08-8CC9-E14075C50388}" srcOrd="0" destOrd="0" presId="urn:microsoft.com/office/officeart/2005/8/layout/gear1"/>
    <dgm:cxn modelId="{42D446BD-72A8-43BD-A06C-E84275884665}" type="presParOf" srcId="{052FB0A6-49C0-4D05-A39A-1BACD169F92B}" destId="{686B96C2-C3B6-4E7F-8A09-187CD4713CE4}" srcOrd="1" destOrd="0" presId="urn:microsoft.com/office/officeart/2005/8/layout/gear1"/>
    <dgm:cxn modelId="{BCC9F150-B8FB-4C58-9E87-33874370A574}" type="presParOf" srcId="{052FB0A6-49C0-4D05-A39A-1BACD169F92B}" destId="{8A90AC16-1640-46BB-88DB-0BC8997B35F0}" srcOrd="2" destOrd="0" presId="urn:microsoft.com/office/officeart/2005/8/layout/gear1"/>
    <dgm:cxn modelId="{69F32CB9-D422-4E76-B3BA-65BB02B465AA}" type="presParOf" srcId="{052FB0A6-49C0-4D05-A39A-1BACD169F92B}" destId="{F681A993-A682-4C1C-A2E9-79A3446A98DD}" srcOrd="3" destOrd="0" presId="urn:microsoft.com/office/officeart/2005/8/layout/gear1"/>
    <dgm:cxn modelId="{A56A3CB4-9B60-415A-9DC0-AB825F727CEB}" type="presParOf" srcId="{052FB0A6-49C0-4D05-A39A-1BACD169F92B}" destId="{08172705-62E3-4EE7-901E-C1BAF91BA3A4}" srcOrd="4" destOrd="0" presId="urn:microsoft.com/office/officeart/2005/8/layout/gear1"/>
    <dgm:cxn modelId="{58718DD3-E313-40D7-AF96-76C5C63FB534}" type="presParOf" srcId="{052FB0A6-49C0-4D05-A39A-1BACD169F92B}" destId="{C366DCE9-C553-4547-84F2-BEB39E68822D}" srcOrd="5" destOrd="0" presId="urn:microsoft.com/office/officeart/2005/8/layout/gear1"/>
    <dgm:cxn modelId="{CA9E09A0-EDE0-4EE8-842B-98960DD4511F}" type="presParOf" srcId="{052FB0A6-49C0-4D05-A39A-1BACD169F92B}" destId="{E7FBCBF0-7050-485D-AE31-2FFCD2F1F9DE}" srcOrd="6" destOrd="0" presId="urn:microsoft.com/office/officeart/2005/8/layout/gear1"/>
    <dgm:cxn modelId="{BDF200C9-0370-4D63-BBA9-D83751CD67B0}" type="presParOf" srcId="{052FB0A6-49C0-4D05-A39A-1BACD169F92B}" destId="{6DC215B6-30B9-4458-9562-DA1EEA615B3B}" srcOrd="7" destOrd="0" presId="urn:microsoft.com/office/officeart/2005/8/layout/gear1"/>
    <dgm:cxn modelId="{D01A531B-8806-49C1-8905-DE26F812A261}" type="presParOf" srcId="{052FB0A6-49C0-4D05-A39A-1BACD169F92B}" destId="{CAFC9611-4C2A-407E-BF71-4EBBC83C2A74}" srcOrd="8" destOrd="0" presId="urn:microsoft.com/office/officeart/2005/8/layout/gear1"/>
    <dgm:cxn modelId="{F8551DA3-81E4-4D8E-8ADA-88CA89EDE638}" type="presParOf" srcId="{052FB0A6-49C0-4D05-A39A-1BACD169F92B}" destId="{CB856A47-29C8-4E21-BC76-0352D1683E02}" srcOrd="9" destOrd="0" presId="urn:microsoft.com/office/officeart/2005/8/layout/gear1"/>
    <dgm:cxn modelId="{571D1711-977E-4029-B886-7CAC0C1E04B8}" type="presParOf" srcId="{052FB0A6-49C0-4D05-A39A-1BACD169F92B}" destId="{1CE131E9-5C48-42F5-B4F9-409C1A91D150}" srcOrd="10" destOrd="0" presId="urn:microsoft.com/office/officeart/2005/8/layout/gear1"/>
    <dgm:cxn modelId="{9B89F7C5-47AF-4FAF-BB00-8CDA36744415}" type="presParOf" srcId="{052FB0A6-49C0-4D05-A39A-1BACD169F92B}" destId="{723534BA-034C-484D-8EF2-1D358B3BC4FD}" srcOrd="11" destOrd="0" presId="urn:microsoft.com/office/officeart/2005/8/layout/gear1"/>
    <dgm:cxn modelId="{594CC328-AD8A-412E-AEFF-2928EDF66006}" type="presParOf" srcId="{052FB0A6-49C0-4D05-A39A-1BACD169F92B}" destId="{077162B6-3D17-4F7A-AA0E-CF0DB9C5916D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6F9DA9E-E08F-40BE-9734-3B82DC91C655}" type="doc">
      <dgm:prSet loTypeId="urn:microsoft.com/office/officeart/2005/8/layout/list1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C5AED81-6607-4271-8631-757A0BFFDEB6}">
      <dgm:prSet/>
      <dgm:spPr/>
      <dgm:t>
        <a:bodyPr/>
        <a:lstStyle/>
        <a:p>
          <a:r>
            <a:rPr lang="en-US"/>
            <a:t>Focus on 1 of top Platforms</a:t>
          </a:r>
        </a:p>
      </dgm:t>
    </dgm:pt>
    <dgm:pt modelId="{BB53F612-1AD5-4344-B131-E12BCC775F17}" type="parTrans" cxnId="{9D5EB29E-23A1-40FD-8CFD-9A0466FA8DBB}">
      <dgm:prSet/>
      <dgm:spPr/>
      <dgm:t>
        <a:bodyPr/>
        <a:lstStyle/>
        <a:p>
          <a:endParaRPr lang="en-US"/>
        </a:p>
      </dgm:t>
    </dgm:pt>
    <dgm:pt modelId="{10746404-C712-4134-8A39-10C66FC41BFD}" type="sibTrans" cxnId="{9D5EB29E-23A1-40FD-8CFD-9A0466FA8DBB}">
      <dgm:prSet/>
      <dgm:spPr/>
      <dgm:t>
        <a:bodyPr/>
        <a:lstStyle/>
        <a:p>
          <a:endParaRPr lang="en-US"/>
        </a:p>
      </dgm:t>
    </dgm:pt>
    <dgm:pt modelId="{C6FF4E78-5287-410F-9995-0516BB289620}">
      <dgm:prSet/>
      <dgm:spPr/>
      <dgm:t>
        <a:bodyPr/>
        <a:lstStyle/>
        <a:p>
          <a:r>
            <a:rPr lang="en-US"/>
            <a:t>LinkedIn, Twitter, Facebook, Instagram </a:t>
          </a:r>
          <a:r>
            <a:rPr lang="en-US" i="1"/>
            <a:t>(dynamic!)</a:t>
          </a:r>
          <a:endParaRPr lang="en-US"/>
        </a:p>
      </dgm:t>
    </dgm:pt>
    <dgm:pt modelId="{A391D888-DFD8-4ED2-9E96-B2CC71E4F94E}" type="parTrans" cxnId="{6F75BB82-C40C-4550-9622-EE37EBC44828}">
      <dgm:prSet/>
      <dgm:spPr/>
      <dgm:t>
        <a:bodyPr/>
        <a:lstStyle/>
        <a:p>
          <a:endParaRPr lang="en-US"/>
        </a:p>
      </dgm:t>
    </dgm:pt>
    <dgm:pt modelId="{EBF5F2F8-7989-4FDB-94F7-09EFF7B08D22}" type="sibTrans" cxnId="{6F75BB82-C40C-4550-9622-EE37EBC44828}">
      <dgm:prSet/>
      <dgm:spPr/>
      <dgm:t>
        <a:bodyPr/>
        <a:lstStyle/>
        <a:p>
          <a:endParaRPr lang="en-US"/>
        </a:p>
      </dgm:t>
    </dgm:pt>
    <dgm:pt modelId="{71024166-055F-40F3-AF97-8D645DDC0786}">
      <dgm:prSet/>
      <dgm:spPr/>
      <dgm:t>
        <a:bodyPr/>
        <a:lstStyle/>
        <a:p>
          <a:r>
            <a:rPr lang="en-US"/>
            <a:t>Draft profile, engage with community</a:t>
          </a:r>
        </a:p>
      </dgm:t>
    </dgm:pt>
    <dgm:pt modelId="{62E3C33D-867D-4941-B547-EAB9CA271848}" type="parTrans" cxnId="{F4E45581-AE89-4B4F-9C03-5463986B0FA5}">
      <dgm:prSet/>
      <dgm:spPr/>
      <dgm:t>
        <a:bodyPr/>
        <a:lstStyle/>
        <a:p>
          <a:endParaRPr lang="en-US"/>
        </a:p>
      </dgm:t>
    </dgm:pt>
    <dgm:pt modelId="{1C240DA4-6D7D-4D4B-8D64-D58B5C7A0D28}" type="sibTrans" cxnId="{F4E45581-AE89-4B4F-9C03-5463986B0FA5}">
      <dgm:prSet/>
      <dgm:spPr/>
      <dgm:t>
        <a:bodyPr/>
        <a:lstStyle/>
        <a:p>
          <a:endParaRPr lang="en-US"/>
        </a:p>
      </dgm:t>
    </dgm:pt>
    <dgm:pt modelId="{07A9569A-C154-469E-AF16-0564ABD43572}">
      <dgm:prSet/>
      <dgm:spPr/>
      <dgm:t>
        <a:bodyPr/>
        <a:lstStyle/>
        <a:p>
          <a:r>
            <a:rPr lang="en-US" i="1"/>
            <a:t>Lay basis for future connection to website</a:t>
          </a:r>
          <a:endParaRPr lang="en-US"/>
        </a:p>
      </dgm:t>
    </dgm:pt>
    <dgm:pt modelId="{43778750-D5FE-4FCE-B343-1EE58B4E7C3D}" type="parTrans" cxnId="{AB789340-9D8D-4834-9E62-E7ADDF1A315C}">
      <dgm:prSet/>
      <dgm:spPr/>
      <dgm:t>
        <a:bodyPr/>
        <a:lstStyle/>
        <a:p>
          <a:endParaRPr lang="en-US"/>
        </a:p>
      </dgm:t>
    </dgm:pt>
    <dgm:pt modelId="{2F11EFFF-51AE-4D94-BBE4-90B7EE922AB3}" type="sibTrans" cxnId="{AB789340-9D8D-4834-9E62-E7ADDF1A315C}">
      <dgm:prSet/>
      <dgm:spPr/>
      <dgm:t>
        <a:bodyPr/>
        <a:lstStyle/>
        <a:p>
          <a:endParaRPr lang="en-US"/>
        </a:p>
      </dgm:t>
    </dgm:pt>
    <dgm:pt modelId="{0943E252-842A-4B33-AC28-626886D8601D}">
      <dgm:prSet/>
      <dgm:spPr/>
      <dgm:t>
        <a:bodyPr/>
        <a:lstStyle/>
        <a:p>
          <a:r>
            <a:rPr lang="en-US"/>
            <a:t>Explore Freelancing sites</a:t>
          </a:r>
        </a:p>
      </dgm:t>
    </dgm:pt>
    <dgm:pt modelId="{80415452-B263-4687-9CE1-82C7330CD331}" type="parTrans" cxnId="{509293DA-03F4-4A05-8B71-1E3B4ED6A77D}">
      <dgm:prSet/>
      <dgm:spPr/>
      <dgm:t>
        <a:bodyPr/>
        <a:lstStyle/>
        <a:p>
          <a:endParaRPr lang="en-US"/>
        </a:p>
      </dgm:t>
    </dgm:pt>
    <dgm:pt modelId="{BF289C10-F697-43D7-871B-A84D8D963C39}" type="sibTrans" cxnId="{509293DA-03F4-4A05-8B71-1E3B4ED6A77D}">
      <dgm:prSet/>
      <dgm:spPr/>
      <dgm:t>
        <a:bodyPr/>
        <a:lstStyle/>
        <a:p>
          <a:endParaRPr lang="en-US"/>
        </a:p>
      </dgm:t>
    </dgm:pt>
    <dgm:pt modelId="{B379C72A-CD90-4A53-B0AF-83A900A1290E}">
      <dgm:prSet/>
      <dgm:spPr/>
      <dgm:t>
        <a:bodyPr/>
        <a:lstStyle/>
        <a:p>
          <a:r>
            <a:rPr lang="en-US"/>
            <a:t>Examples:  Fiverr, Upwork</a:t>
          </a:r>
        </a:p>
      </dgm:t>
    </dgm:pt>
    <dgm:pt modelId="{B9F94DBF-5326-453A-985C-2FFA02DA65C3}" type="parTrans" cxnId="{3F297503-79DC-4C99-8795-52026FDFBE3E}">
      <dgm:prSet/>
      <dgm:spPr/>
      <dgm:t>
        <a:bodyPr/>
        <a:lstStyle/>
        <a:p>
          <a:endParaRPr lang="en-US"/>
        </a:p>
      </dgm:t>
    </dgm:pt>
    <dgm:pt modelId="{6F032508-DB1A-474B-94F4-F3A851359BBA}" type="sibTrans" cxnId="{3F297503-79DC-4C99-8795-52026FDFBE3E}">
      <dgm:prSet/>
      <dgm:spPr/>
      <dgm:t>
        <a:bodyPr/>
        <a:lstStyle/>
        <a:p>
          <a:endParaRPr lang="en-US"/>
        </a:p>
      </dgm:t>
    </dgm:pt>
    <dgm:pt modelId="{310E19E5-0530-4D6F-BEF3-01739F21DA2B}">
      <dgm:prSet/>
      <dgm:spPr/>
      <dgm:t>
        <a:bodyPr/>
        <a:lstStyle/>
        <a:p>
          <a:r>
            <a:rPr lang="en-US"/>
            <a:t>One-off sales – competitive!</a:t>
          </a:r>
        </a:p>
      </dgm:t>
    </dgm:pt>
    <dgm:pt modelId="{98B6E172-BE9B-44EE-8E85-AE58D7514DEE}" type="parTrans" cxnId="{BBFEEF70-471C-42D3-9996-99C56E4497B7}">
      <dgm:prSet/>
      <dgm:spPr/>
      <dgm:t>
        <a:bodyPr/>
        <a:lstStyle/>
        <a:p>
          <a:endParaRPr lang="en-US"/>
        </a:p>
      </dgm:t>
    </dgm:pt>
    <dgm:pt modelId="{3C3356E4-4745-4CC5-8663-752133B377B4}" type="sibTrans" cxnId="{BBFEEF70-471C-42D3-9996-99C56E4497B7}">
      <dgm:prSet/>
      <dgm:spPr/>
      <dgm:t>
        <a:bodyPr/>
        <a:lstStyle/>
        <a:p>
          <a:endParaRPr lang="en-US"/>
        </a:p>
      </dgm:t>
    </dgm:pt>
    <dgm:pt modelId="{7FB8A758-E7F0-4C8B-9D10-D5A4AD46C5DA}">
      <dgm:prSet/>
      <dgm:spPr/>
      <dgm:t>
        <a:bodyPr/>
        <a:lstStyle/>
        <a:p>
          <a:r>
            <a:rPr lang="en-US" i="1"/>
            <a:t>Use to Research your “value add” and website brand</a:t>
          </a:r>
          <a:endParaRPr lang="en-US"/>
        </a:p>
      </dgm:t>
    </dgm:pt>
    <dgm:pt modelId="{56AD2229-A783-4601-AFB5-D6156E7C6183}" type="parTrans" cxnId="{489E1EFB-8406-44C4-948B-7239F41E4632}">
      <dgm:prSet/>
      <dgm:spPr/>
      <dgm:t>
        <a:bodyPr/>
        <a:lstStyle/>
        <a:p>
          <a:endParaRPr lang="en-US"/>
        </a:p>
      </dgm:t>
    </dgm:pt>
    <dgm:pt modelId="{2E415230-0DB6-4A2D-96E1-FCF387EC4C68}" type="sibTrans" cxnId="{489E1EFB-8406-44C4-948B-7239F41E4632}">
      <dgm:prSet/>
      <dgm:spPr/>
      <dgm:t>
        <a:bodyPr/>
        <a:lstStyle/>
        <a:p>
          <a:endParaRPr lang="en-US"/>
        </a:p>
      </dgm:t>
    </dgm:pt>
    <dgm:pt modelId="{F61A4B31-52BE-4DC3-9C16-AA9FB6F8B5BD}" type="pres">
      <dgm:prSet presAssocID="{66F9DA9E-E08F-40BE-9734-3B82DC91C655}" presName="linear" presStyleCnt="0">
        <dgm:presLayoutVars>
          <dgm:dir/>
          <dgm:animLvl val="lvl"/>
          <dgm:resizeHandles val="exact"/>
        </dgm:presLayoutVars>
      </dgm:prSet>
      <dgm:spPr/>
    </dgm:pt>
    <dgm:pt modelId="{82C1EB3C-B297-42CC-90BE-B353CE0591AF}" type="pres">
      <dgm:prSet presAssocID="{FC5AED81-6607-4271-8631-757A0BFFDEB6}" presName="parentLin" presStyleCnt="0"/>
      <dgm:spPr/>
    </dgm:pt>
    <dgm:pt modelId="{7D62AD00-76F4-41CB-98FC-ABC74D1111C7}" type="pres">
      <dgm:prSet presAssocID="{FC5AED81-6607-4271-8631-757A0BFFDEB6}" presName="parentLeftMargin" presStyleLbl="node1" presStyleIdx="0" presStyleCnt="2"/>
      <dgm:spPr/>
    </dgm:pt>
    <dgm:pt modelId="{3E323D38-2173-403A-BE7F-7B8C3FEDB3FB}" type="pres">
      <dgm:prSet presAssocID="{FC5AED81-6607-4271-8631-757A0BFFDEB6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B45141CD-9A63-486A-A089-78A6554AC8A1}" type="pres">
      <dgm:prSet presAssocID="{FC5AED81-6607-4271-8631-757A0BFFDEB6}" presName="negativeSpace" presStyleCnt="0"/>
      <dgm:spPr/>
    </dgm:pt>
    <dgm:pt modelId="{54916E51-7D74-4EC9-BF9D-426590492AA8}" type="pres">
      <dgm:prSet presAssocID="{FC5AED81-6607-4271-8631-757A0BFFDEB6}" presName="childText" presStyleLbl="conFgAcc1" presStyleIdx="0" presStyleCnt="2">
        <dgm:presLayoutVars>
          <dgm:bulletEnabled val="1"/>
        </dgm:presLayoutVars>
      </dgm:prSet>
      <dgm:spPr/>
    </dgm:pt>
    <dgm:pt modelId="{2AC346FC-F018-4794-9891-CA8EC11A3AFF}" type="pres">
      <dgm:prSet presAssocID="{10746404-C712-4134-8A39-10C66FC41BFD}" presName="spaceBetweenRectangles" presStyleCnt="0"/>
      <dgm:spPr/>
    </dgm:pt>
    <dgm:pt modelId="{E0F121FB-E5CB-4D00-A272-03520CA4513F}" type="pres">
      <dgm:prSet presAssocID="{0943E252-842A-4B33-AC28-626886D8601D}" presName="parentLin" presStyleCnt="0"/>
      <dgm:spPr/>
    </dgm:pt>
    <dgm:pt modelId="{66C0B863-3A13-43D4-86E4-EE93EB516EDC}" type="pres">
      <dgm:prSet presAssocID="{0943E252-842A-4B33-AC28-626886D8601D}" presName="parentLeftMargin" presStyleLbl="node1" presStyleIdx="0" presStyleCnt="2"/>
      <dgm:spPr/>
    </dgm:pt>
    <dgm:pt modelId="{E63FB0F8-6F18-4AD7-8A08-C3B406A671CF}" type="pres">
      <dgm:prSet presAssocID="{0943E252-842A-4B33-AC28-626886D8601D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9682D29D-D770-4FB3-A36F-8F0B9BB87542}" type="pres">
      <dgm:prSet presAssocID="{0943E252-842A-4B33-AC28-626886D8601D}" presName="negativeSpace" presStyleCnt="0"/>
      <dgm:spPr/>
    </dgm:pt>
    <dgm:pt modelId="{9D3BCDA0-A08A-4822-BEE1-99A8FF1A1931}" type="pres">
      <dgm:prSet presAssocID="{0943E252-842A-4B33-AC28-626886D8601D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3F297503-79DC-4C99-8795-52026FDFBE3E}" srcId="{0943E252-842A-4B33-AC28-626886D8601D}" destId="{B379C72A-CD90-4A53-B0AF-83A900A1290E}" srcOrd="0" destOrd="0" parTransId="{B9F94DBF-5326-453A-985C-2FFA02DA65C3}" sibTransId="{6F032508-DB1A-474B-94F4-F3A851359BBA}"/>
    <dgm:cxn modelId="{F9B5B305-74CC-4F64-85F0-EF550140F71D}" type="presOf" srcId="{0943E252-842A-4B33-AC28-626886D8601D}" destId="{E63FB0F8-6F18-4AD7-8A08-C3B406A671CF}" srcOrd="1" destOrd="0" presId="urn:microsoft.com/office/officeart/2005/8/layout/list1"/>
    <dgm:cxn modelId="{05BE1510-BCF1-4230-89A0-44C78E138CE5}" type="presOf" srcId="{71024166-055F-40F3-AF97-8D645DDC0786}" destId="{54916E51-7D74-4EC9-BF9D-426590492AA8}" srcOrd="0" destOrd="1" presId="urn:microsoft.com/office/officeart/2005/8/layout/list1"/>
    <dgm:cxn modelId="{8083C61B-0704-4E24-88AB-11CEB82179C1}" type="presOf" srcId="{07A9569A-C154-469E-AF16-0564ABD43572}" destId="{54916E51-7D74-4EC9-BF9D-426590492AA8}" srcOrd="0" destOrd="2" presId="urn:microsoft.com/office/officeart/2005/8/layout/list1"/>
    <dgm:cxn modelId="{111A563B-81EE-4863-A59D-87616302EAAD}" type="presOf" srcId="{FC5AED81-6607-4271-8631-757A0BFFDEB6}" destId="{3E323D38-2173-403A-BE7F-7B8C3FEDB3FB}" srcOrd="1" destOrd="0" presId="urn:microsoft.com/office/officeart/2005/8/layout/list1"/>
    <dgm:cxn modelId="{AB789340-9D8D-4834-9E62-E7ADDF1A315C}" srcId="{FC5AED81-6607-4271-8631-757A0BFFDEB6}" destId="{07A9569A-C154-469E-AF16-0564ABD43572}" srcOrd="2" destOrd="0" parTransId="{43778750-D5FE-4FCE-B343-1EE58B4E7C3D}" sibTransId="{2F11EFFF-51AE-4D94-BBE4-90B7EE922AB3}"/>
    <dgm:cxn modelId="{6137845F-E582-45D2-BA62-348926547FC3}" type="presOf" srcId="{310E19E5-0530-4D6F-BEF3-01739F21DA2B}" destId="{9D3BCDA0-A08A-4822-BEE1-99A8FF1A1931}" srcOrd="0" destOrd="1" presId="urn:microsoft.com/office/officeart/2005/8/layout/list1"/>
    <dgm:cxn modelId="{BBFEEF70-471C-42D3-9996-99C56E4497B7}" srcId="{0943E252-842A-4B33-AC28-626886D8601D}" destId="{310E19E5-0530-4D6F-BEF3-01739F21DA2B}" srcOrd="1" destOrd="0" parTransId="{98B6E172-BE9B-44EE-8E85-AE58D7514DEE}" sibTransId="{3C3356E4-4745-4CC5-8663-752133B377B4}"/>
    <dgm:cxn modelId="{A2954755-D0AD-45BB-AD45-6DAA080EF7B4}" type="presOf" srcId="{0943E252-842A-4B33-AC28-626886D8601D}" destId="{66C0B863-3A13-43D4-86E4-EE93EB516EDC}" srcOrd="0" destOrd="0" presId="urn:microsoft.com/office/officeart/2005/8/layout/list1"/>
    <dgm:cxn modelId="{F4E45581-AE89-4B4F-9C03-5463986B0FA5}" srcId="{FC5AED81-6607-4271-8631-757A0BFFDEB6}" destId="{71024166-055F-40F3-AF97-8D645DDC0786}" srcOrd="1" destOrd="0" parTransId="{62E3C33D-867D-4941-B547-EAB9CA271848}" sibTransId="{1C240DA4-6D7D-4D4B-8D64-D58B5C7A0D28}"/>
    <dgm:cxn modelId="{6F75BB82-C40C-4550-9622-EE37EBC44828}" srcId="{FC5AED81-6607-4271-8631-757A0BFFDEB6}" destId="{C6FF4E78-5287-410F-9995-0516BB289620}" srcOrd="0" destOrd="0" parTransId="{A391D888-DFD8-4ED2-9E96-B2CC71E4F94E}" sibTransId="{EBF5F2F8-7989-4FDB-94F7-09EFF7B08D22}"/>
    <dgm:cxn modelId="{8D8FF89C-C2C2-440C-B390-C03FBEA34EAD}" type="presOf" srcId="{B379C72A-CD90-4A53-B0AF-83A900A1290E}" destId="{9D3BCDA0-A08A-4822-BEE1-99A8FF1A1931}" srcOrd="0" destOrd="0" presId="urn:microsoft.com/office/officeart/2005/8/layout/list1"/>
    <dgm:cxn modelId="{53F3599D-D593-4E89-8C23-6223FCAD6F03}" type="presOf" srcId="{66F9DA9E-E08F-40BE-9734-3B82DC91C655}" destId="{F61A4B31-52BE-4DC3-9C16-AA9FB6F8B5BD}" srcOrd="0" destOrd="0" presId="urn:microsoft.com/office/officeart/2005/8/layout/list1"/>
    <dgm:cxn modelId="{9D5EB29E-23A1-40FD-8CFD-9A0466FA8DBB}" srcId="{66F9DA9E-E08F-40BE-9734-3B82DC91C655}" destId="{FC5AED81-6607-4271-8631-757A0BFFDEB6}" srcOrd="0" destOrd="0" parTransId="{BB53F612-1AD5-4344-B131-E12BCC775F17}" sibTransId="{10746404-C712-4134-8A39-10C66FC41BFD}"/>
    <dgm:cxn modelId="{E4CF08AD-2A21-4267-A241-B7A50886EBEE}" type="presOf" srcId="{C6FF4E78-5287-410F-9995-0516BB289620}" destId="{54916E51-7D74-4EC9-BF9D-426590492AA8}" srcOrd="0" destOrd="0" presId="urn:microsoft.com/office/officeart/2005/8/layout/list1"/>
    <dgm:cxn modelId="{FEC71CB2-A7EE-4E90-A826-1C2C66B90EA5}" type="presOf" srcId="{7FB8A758-E7F0-4C8B-9D10-D5A4AD46C5DA}" destId="{9D3BCDA0-A08A-4822-BEE1-99A8FF1A1931}" srcOrd="0" destOrd="2" presId="urn:microsoft.com/office/officeart/2005/8/layout/list1"/>
    <dgm:cxn modelId="{7D30BAD6-3943-4F5B-9BB6-77FA5934418F}" type="presOf" srcId="{FC5AED81-6607-4271-8631-757A0BFFDEB6}" destId="{7D62AD00-76F4-41CB-98FC-ABC74D1111C7}" srcOrd="0" destOrd="0" presId="urn:microsoft.com/office/officeart/2005/8/layout/list1"/>
    <dgm:cxn modelId="{509293DA-03F4-4A05-8B71-1E3B4ED6A77D}" srcId="{66F9DA9E-E08F-40BE-9734-3B82DC91C655}" destId="{0943E252-842A-4B33-AC28-626886D8601D}" srcOrd="1" destOrd="0" parTransId="{80415452-B263-4687-9CE1-82C7330CD331}" sibTransId="{BF289C10-F697-43D7-871B-A84D8D963C39}"/>
    <dgm:cxn modelId="{489E1EFB-8406-44C4-948B-7239F41E4632}" srcId="{0943E252-842A-4B33-AC28-626886D8601D}" destId="{7FB8A758-E7F0-4C8B-9D10-D5A4AD46C5DA}" srcOrd="2" destOrd="0" parTransId="{56AD2229-A783-4601-AFB5-D6156E7C6183}" sibTransId="{2E415230-0DB6-4A2D-96E1-FCF387EC4C68}"/>
    <dgm:cxn modelId="{E8991363-9DDF-4772-A286-2288F6415B01}" type="presParOf" srcId="{F61A4B31-52BE-4DC3-9C16-AA9FB6F8B5BD}" destId="{82C1EB3C-B297-42CC-90BE-B353CE0591AF}" srcOrd="0" destOrd="0" presId="urn:microsoft.com/office/officeart/2005/8/layout/list1"/>
    <dgm:cxn modelId="{608711F5-318D-42E3-B167-D542AF2C85A6}" type="presParOf" srcId="{82C1EB3C-B297-42CC-90BE-B353CE0591AF}" destId="{7D62AD00-76F4-41CB-98FC-ABC74D1111C7}" srcOrd="0" destOrd="0" presId="urn:microsoft.com/office/officeart/2005/8/layout/list1"/>
    <dgm:cxn modelId="{8E25B005-DF03-4C5F-BE89-E5781E4205A3}" type="presParOf" srcId="{82C1EB3C-B297-42CC-90BE-B353CE0591AF}" destId="{3E323D38-2173-403A-BE7F-7B8C3FEDB3FB}" srcOrd="1" destOrd="0" presId="urn:microsoft.com/office/officeart/2005/8/layout/list1"/>
    <dgm:cxn modelId="{45C77581-B701-47EE-89FC-D4861E86C1F4}" type="presParOf" srcId="{F61A4B31-52BE-4DC3-9C16-AA9FB6F8B5BD}" destId="{B45141CD-9A63-486A-A089-78A6554AC8A1}" srcOrd="1" destOrd="0" presId="urn:microsoft.com/office/officeart/2005/8/layout/list1"/>
    <dgm:cxn modelId="{C27345B1-B460-403C-9D5B-85B6B775D303}" type="presParOf" srcId="{F61A4B31-52BE-4DC3-9C16-AA9FB6F8B5BD}" destId="{54916E51-7D74-4EC9-BF9D-426590492AA8}" srcOrd="2" destOrd="0" presId="urn:microsoft.com/office/officeart/2005/8/layout/list1"/>
    <dgm:cxn modelId="{F7581C81-AAC1-4FA4-8E9B-E64942EBD0EA}" type="presParOf" srcId="{F61A4B31-52BE-4DC3-9C16-AA9FB6F8B5BD}" destId="{2AC346FC-F018-4794-9891-CA8EC11A3AFF}" srcOrd="3" destOrd="0" presId="urn:microsoft.com/office/officeart/2005/8/layout/list1"/>
    <dgm:cxn modelId="{0C40BB90-A5D5-4B41-8234-BCB612A8D655}" type="presParOf" srcId="{F61A4B31-52BE-4DC3-9C16-AA9FB6F8B5BD}" destId="{E0F121FB-E5CB-4D00-A272-03520CA4513F}" srcOrd="4" destOrd="0" presId="urn:microsoft.com/office/officeart/2005/8/layout/list1"/>
    <dgm:cxn modelId="{855E6DF2-E8D5-41A8-83C0-C7A572D3FC0F}" type="presParOf" srcId="{E0F121FB-E5CB-4D00-A272-03520CA4513F}" destId="{66C0B863-3A13-43D4-86E4-EE93EB516EDC}" srcOrd="0" destOrd="0" presId="urn:microsoft.com/office/officeart/2005/8/layout/list1"/>
    <dgm:cxn modelId="{84A4C895-2D30-4EC9-B47F-27CC1A500FFF}" type="presParOf" srcId="{E0F121FB-E5CB-4D00-A272-03520CA4513F}" destId="{E63FB0F8-6F18-4AD7-8A08-C3B406A671CF}" srcOrd="1" destOrd="0" presId="urn:microsoft.com/office/officeart/2005/8/layout/list1"/>
    <dgm:cxn modelId="{8F7E425A-F6B2-440E-B2F6-5888C7C85856}" type="presParOf" srcId="{F61A4B31-52BE-4DC3-9C16-AA9FB6F8B5BD}" destId="{9682D29D-D770-4FB3-A36F-8F0B9BB87542}" srcOrd="5" destOrd="0" presId="urn:microsoft.com/office/officeart/2005/8/layout/list1"/>
    <dgm:cxn modelId="{811C9AE2-B9CC-4327-84FC-5007EC547E93}" type="presParOf" srcId="{F61A4B31-52BE-4DC3-9C16-AA9FB6F8B5BD}" destId="{9D3BCDA0-A08A-4822-BEE1-99A8FF1A1931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AD05E7F-C343-4756-845D-28D411909024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3E38FFD-F0BD-4859-B039-C5A974124462}">
      <dgm:prSet phldrT="[Text]" phldr="1"/>
      <dgm:spPr>
        <a:solidFill>
          <a:schemeClr val="bg1"/>
        </a:solidFill>
      </dgm:spPr>
      <dgm:t>
        <a:bodyPr/>
        <a:lstStyle/>
        <a:p>
          <a:endParaRPr lang="en-US" dirty="0"/>
        </a:p>
      </dgm:t>
    </dgm:pt>
    <dgm:pt modelId="{1447F635-5BBE-4524-8F81-804B2A19AF9E}" type="parTrans" cxnId="{8488BC00-91EB-4492-B1CC-7B4F57DD37B7}">
      <dgm:prSet/>
      <dgm:spPr/>
      <dgm:t>
        <a:bodyPr/>
        <a:lstStyle/>
        <a:p>
          <a:endParaRPr lang="en-US"/>
        </a:p>
      </dgm:t>
    </dgm:pt>
    <dgm:pt modelId="{04BE265C-8544-4384-9324-2036D8AA9925}" type="sibTrans" cxnId="{8488BC00-91EB-4492-B1CC-7B4F57DD37B7}">
      <dgm:prSet/>
      <dgm:spPr/>
      <dgm:t>
        <a:bodyPr/>
        <a:lstStyle/>
        <a:p>
          <a:endParaRPr lang="en-US"/>
        </a:p>
      </dgm:t>
    </dgm:pt>
    <dgm:pt modelId="{D2FCED76-E333-48EC-B4BF-888CCB89508A}">
      <dgm:prSet phldrT="[Text]"/>
      <dgm:spPr/>
      <dgm:t>
        <a:bodyPr/>
        <a:lstStyle/>
        <a:p>
          <a:r>
            <a:rPr lang="en-US" b="1" dirty="0"/>
            <a:t>Host Server </a:t>
          </a:r>
        </a:p>
        <a:p>
          <a:r>
            <a:rPr lang="en-US" i="1" dirty="0"/>
            <a:t>[Security]</a:t>
          </a:r>
        </a:p>
      </dgm:t>
    </dgm:pt>
    <dgm:pt modelId="{3608200D-0133-4247-BE76-2D039E08FCFC}" type="parTrans" cxnId="{9927F899-8503-46F6-B716-2FFDEB16D0F4}">
      <dgm:prSet/>
      <dgm:spPr/>
      <dgm:t>
        <a:bodyPr/>
        <a:lstStyle/>
        <a:p>
          <a:endParaRPr lang="en-US"/>
        </a:p>
      </dgm:t>
    </dgm:pt>
    <dgm:pt modelId="{58259585-15F8-43CC-842A-21511BDADFE7}" type="sibTrans" cxnId="{9927F899-8503-46F6-B716-2FFDEB16D0F4}">
      <dgm:prSet/>
      <dgm:spPr/>
      <dgm:t>
        <a:bodyPr/>
        <a:lstStyle/>
        <a:p>
          <a:endParaRPr lang="en-US"/>
        </a:p>
      </dgm:t>
    </dgm:pt>
    <dgm:pt modelId="{5882B019-7EA2-45B8-BF83-385C58CBF44F}">
      <dgm:prSet phldrT="[Text]"/>
      <dgm:spPr/>
      <dgm:t>
        <a:bodyPr/>
        <a:lstStyle/>
        <a:p>
          <a:r>
            <a:rPr lang="en-US" b="1" dirty="0"/>
            <a:t>Web Outreach</a:t>
          </a:r>
        </a:p>
        <a:p>
          <a:r>
            <a:rPr lang="en-US" i="1" dirty="0"/>
            <a:t>[Search + Social]</a:t>
          </a:r>
        </a:p>
      </dgm:t>
    </dgm:pt>
    <dgm:pt modelId="{832BC17D-19C8-4C34-99DB-268750B5B51C}" type="parTrans" cxnId="{944EEF8C-87B6-4FCD-8DA7-6074428A3625}">
      <dgm:prSet/>
      <dgm:spPr/>
      <dgm:t>
        <a:bodyPr/>
        <a:lstStyle/>
        <a:p>
          <a:endParaRPr lang="en-US"/>
        </a:p>
      </dgm:t>
    </dgm:pt>
    <dgm:pt modelId="{A6CEAED8-AAD5-4B34-80CD-208E6FE42DD6}" type="sibTrans" cxnId="{944EEF8C-87B6-4FCD-8DA7-6074428A3625}">
      <dgm:prSet/>
      <dgm:spPr/>
      <dgm:t>
        <a:bodyPr/>
        <a:lstStyle/>
        <a:p>
          <a:endParaRPr lang="en-US"/>
        </a:p>
      </dgm:t>
    </dgm:pt>
    <dgm:pt modelId="{B34B9A1E-06C7-4FFE-AF47-906658803765}">
      <dgm:prSet phldrT="[Text]"/>
      <dgm:spPr/>
      <dgm:t>
        <a:bodyPr/>
        <a:lstStyle/>
        <a:p>
          <a:r>
            <a:rPr lang="en-US" b="1" dirty="0"/>
            <a:t>“Themes” Directory</a:t>
          </a:r>
        </a:p>
        <a:p>
          <a:r>
            <a:rPr lang="en-US" i="1" dirty="0"/>
            <a:t>[200+ Layouts]</a:t>
          </a:r>
        </a:p>
      </dgm:t>
    </dgm:pt>
    <dgm:pt modelId="{F43641C5-5EE9-4614-A742-7904372B8DDC}" type="parTrans" cxnId="{52487104-A6FF-4955-BCE0-E669CF70C208}">
      <dgm:prSet/>
      <dgm:spPr/>
      <dgm:t>
        <a:bodyPr/>
        <a:lstStyle/>
        <a:p>
          <a:endParaRPr lang="en-US"/>
        </a:p>
      </dgm:t>
    </dgm:pt>
    <dgm:pt modelId="{07F87A5E-FF50-4307-917F-06C4E2879B79}" type="sibTrans" cxnId="{52487104-A6FF-4955-BCE0-E669CF70C208}">
      <dgm:prSet/>
      <dgm:spPr/>
      <dgm:t>
        <a:bodyPr/>
        <a:lstStyle/>
        <a:p>
          <a:endParaRPr lang="en-US"/>
        </a:p>
      </dgm:t>
    </dgm:pt>
    <dgm:pt modelId="{331CB06A-596E-4FB0-A19B-BE4A38AE5A3A}">
      <dgm:prSet phldrT="[Text]"/>
      <dgm:spPr/>
      <dgm:t>
        <a:bodyPr/>
        <a:lstStyle/>
        <a:p>
          <a:r>
            <a:rPr lang="en-US" b="1" dirty="0"/>
            <a:t>Support</a:t>
          </a:r>
        </a:p>
        <a:p>
          <a:r>
            <a:rPr lang="en-US" i="1" dirty="0"/>
            <a:t>[FAQ, Forums]</a:t>
          </a:r>
        </a:p>
      </dgm:t>
    </dgm:pt>
    <dgm:pt modelId="{ED8E7298-5CE3-4F1D-A0F2-BE764E330029}" type="parTrans" cxnId="{3D9A34BC-1FEE-40CF-A141-7F560BED14C7}">
      <dgm:prSet/>
      <dgm:spPr/>
      <dgm:t>
        <a:bodyPr/>
        <a:lstStyle/>
        <a:p>
          <a:endParaRPr lang="en-US"/>
        </a:p>
      </dgm:t>
    </dgm:pt>
    <dgm:pt modelId="{1BC85CE9-1978-4E5A-A27A-84C6E7FAD932}" type="sibTrans" cxnId="{3D9A34BC-1FEE-40CF-A141-7F560BED14C7}">
      <dgm:prSet/>
      <dgm:spPr/>
      <dgm:t>
        <a:bodyPr/>
        <a:lstStyle/>
        <a:p>
          <a:endParaRPr lang="en-US"/>
        </a:p>
      </dgm:t>
    </dgm:pt>
    <dgm:pt modelId="{D09B22C3-CFD3-4EAA-B59B-7A906C670025}">
      <dgm:prSet phldrT="[Text]"/>
      <dgm:spPr/>
      <dgm:t>
        <a:bodyPr/>
        <a:lstStyle/>
        <a:p>
          <a:r>
            <a:rPr lang="en-US" b="1" dirty="0"/>
            <a:t>Site Analytics </a:t>
          </a:r>
          <a:r>
            <a:rPr lang="en-US" i="1" dirty="0"/>
            <a:t>[“Stats”]</a:t>
          </a:r>
        </a:p>
      </dgm:t>
    </dgm:pt>
    <dgm:pt modelId="{510C7611-D6B1-4292-BEFF-F1394A7F24E7}" type="parTrans" cxnId="{31DF44A7-FCF9-434A-ABEA-31A46A816460}">
      <dgm:prSet/>
      <dgm:spPr/>
      <dgm:t>
        <a:bodyPr/>
        <a:lstStyle/>
        <a:p>
          <a:endParaRPr lang="en-US"/>
        </a:p>
      </dgm:t>
    </dgm:pt>
    <dgm:pt modelId="{788E7101-7B02-4C4F-9EED-DEDBB92F0FB4}" type="sibTrans" cxnId="{31DF44A7-FCF9-434A-ABEA-31A46A816460}">
      <dgm:prSet/>
      <dgm:spPr/>
      <dgm:t>
        <a:bodyPr/>
        <a:lstStyle/>
        <a:p>
          <a:endParaRPr lang="en-US"/>
        </a:p>
      </dgm:t>
    </dgm:pt>
    <dgm:pt modelId="{A67BFDA9-6297-49A1-801E-BFB79F808453}">
      <dgm:prSet phldrT="[Text]"/>
      <dgm:spPr/>
      <dgm:t>
        <a:bodyPr/>
        <a:lstStyle/>
        <a:p>
          <a:r>
            <a:rPr lang="en-US" b="1" dirty="0"/>
            <a:t>Cost</a:t>
          </a:r>
        </a:p>
        <a:p>
          <a:r>
            <a:rPr lang="en-US" i="1" dirty="0"/>
            <a:t>[Free or $ Upgrade]</a:t>
          </a:r>
        </a:p>
      </dgm:t>
    </dgm:pt>
    <dgm:pt modelId="{90D18957-F3BD-48E9-8D5C-15B0EC572FA4}" type="parTrans" cxnId="{7B97CA0F-864F-4A29-8F57-E1F67959AA48}">
      <dgm:prSet/>
      <dgm:spPr/>
      <dgm:t>
        <a:bodyPr/>
        <a:lstStyle/>
        <a:p>
          <a:endParaRPr lang="en-US"/>
        </a:p>
      </dgm:t>
    </dgm:pt>
    <dgm:pt modelId="{03F7F511-A54F-4D04-9DC0-63E81BCD8E99}" type="sibTrans" cxnId="{7B97CA0F-864F-4A29-8F57-E1F67959AA48}">
      <dgm:prSet/>
      <dgm:spPr/>
      <dgm:t>
        <a:bodyPr/>
        <a:lstStyle/>
        <a:p>
          <a:endParaRPr lang="en-US"/>
        </a:p>
      </dgm:t>
    </dgm:pt>
    <dgm:pt modelId="{87E5715E-764E-400B-A0B4-1E334AEE21DC}" type="pres">
      <dgm:prSet presAssocID="{BAD05E7F-C343-4756-845D-28D411909024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76399B64-BAD9-4FB8-90D1-5FFC70DDFF10}" type="pres">
      <dgm:prSet presAssocID="{33E38FFD-F0BD-4859-B039-C5A974124462}" presName="Parent" presStyleLbl="node0" presStyleIdx="0" presStyleCnt="1">
        <dgm:presLayoutVars>
          <dgm:chMax val="6"/>
          <dgm:chPref val="6"/>
        </dgm:presLayoutVars>
      </dgm:prSet>
      <dgm:spPr/>
    </dgm:pt>
    <dgm:pt modelId="{CDEE32C2-ACD5-43CE-817D-6C6C31C05941}" type="pres">
      <dgm:prSet presAssocID="{D2FCED76-E333-48EC-B4BF-888CCB89508A}" presName="Accent1" presStyleCnt="0"/>
      <dgm:spPr/>
    </dgm:pt>
    <dgm:pt modelId="{C8544832-6791-4FD3-860A-39C10669A40C}" type="pres">
      <dgm:prSet presAssocID="{D2FCED76-E333-48EC-B4BF-888CCB89508A}" presName="Accent" presStyleLbl="bgShp" presStyleIdx="0" presStyleCnt="6"/>
      <dgm:spPr/>
    </dgm:pt>
    <dgm:pt modelId="{71E4EEC5-2029-4720-A713-775A143D9E76}" type="pres">
      <dgm:prSet presAssocID="{D2FCED76-E333-48EC-B4BF-888CCB89508A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5E2918BB-9A45-4029-BA7B-83CAF005707C}" type="pres">
      <dgm:prSet presAssocID="{5882B019-7EA2-45B8-BF83-385C58CBF44F}" presName="Accent2" presStyleCnt="0"/>
      <dgm:spPr/>
    </dgm:pt>
    <dgm:pt modelId="{90552223-AC43-4DA1-8F8E-4CB407B2C827}" type="pres">
      <dgm:prSet presAssocID="{5882B019-7EA2-45B8-BF83-385C58CBF44F}" presName="Accent" presStyleLbl="bgShp" presStyleIdx="1" presStyleCnt="6"/>
      <dgm:spPr/>
    </dgm:pt>
    <dgm:pt modelId="{C3FD4847-3276-443C-8A60-E21836BDA39A}" type="pres">
      <dgm:prSet presAssocID="{5882B019-7EA2-45B8-BF83-385C58CBF44F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73621892-E120-4945-A321-58EA3F3386F2}" type="pres">
      <dgm:prSet presAssocID="{B34B9A1E-06C7-4FFE-AF47-906658803765}" presName="Accent3" presStyleCnt="0"/>
      <dgm:spPr/>
    </dgm:pt>
    <dgm:pt modelId="{3BE1527A-AE1C-4F51-ABE0-62670EBCB21B}" type="pres">
      <dgm:prSet presAssocID="{B34B9A1E-06C7-4FFE-AF47-906658803765}" presName="Accent" presStyleLbl="bgShp" presStyleIdx="2" presStyleCnt="6"/>
      <dgm:spPr/>
    </dgm:pt>
    <dgm:pt modelId="{DC7F26A6-F6A1-4C71-B8E9-2BF0200027CC}" type="pres">
      <dgm:prSet presAssocID="{B34B9A1E-06C7-4FFE-AF47-906658803765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6E07A3AB-D80B-4383-AE5E-0EB5A72EF02A}" type="pres">
      <dgm:prSet presAssocID="{331CB06A-596E-4FB0-A19B-BE4A38AE5A3A}" presName="Accent4" presStyleCnt="0"/>
      <dgm:spPr/>
    </dgm:pt>
    <dgm:pt modelId="{1B37ABE5-741B-4795-BC73-71DAED9A08F9}" type="pres">
      <dgm:prSet presAssocID="{331CB06A-596E-4FB0-A19B-BE4A38AE5A3A}" presName="Accent" presStyleLbl="bgShp" presStyleIdx="3" presStyleCnt="6"/>
      <dgm:spPr/>
    </dgm:pt>
    <dgm:pt modelId="{55E0D8CA-E358-414D-91F4-CD0E58916461}" type="pres">
      <dgm:prSet presAssocID="{331CB06A-596E-4FB0-A19B-BE4A38AE5A3A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2221975F-2B58-4513-A0A5-5D29597D30D4}" type="pres">
      <dgm:prSet presAssocID="{D09B22C3-CFD3-4EAA-B59B-7A906C670025}" presName="Accent5" presStyleCnt="0"/>
      <dgm:spPr/>
    </dgm:pt>
    <dgm:pt modelId="{DB868C90-904D-4FDC-8F49-49C4C1B23969}" type="pres">
      <dgm:prSet presAssocID="{D09B22C3-CFD3-4EAA-B59B-7A906C670025}" presName="Accent" presStyleLbl="bgShp" presStyleIdx="4" presStyleCnt="6"/>
      <dgm:spPr/>
    </dgm:pt>
    <dgm:pt modelId="{F1F7C122-9A37-45F9-B068-25BCFF31CC30}" type="pres">
      <dgm:prSet presAssocID="{D09B22C3-CFD3-4EAA-B59B-7A906C670025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1E0EDDBD-E147-47AE-8B1C-8D25645D4190}" type="pres">
      <dgm:prSet presAssocID="{A67BFDA9-6297-49A1-801E-BFB79F808453}" presName="Accent6" presStyleCnt="0"/>
      <dgm:spPr/>
    </dgm:pt>
    <dgm:pt modelId="{528E2D0E-B35C-44EA-998B-5E6DFE1ED6E4}" type="pres">
      <dgm:prSet presAssocID="{A67BFDA9-6297-49A1-801E-BFB79F808453}" presName="Accent" presStyleLbl="bgShp" presStyleIdx="5" presStyleCnt="6"/>
      <dgm:spPr/>
    </dgm:pt>
    <dgm:pt modelId="{A8A302DF-8978-4721-A8A0-B23886D650C1}" type="pres">
      <dgm:prSet presAssocID="{A67BFDA9-6297-49A1-801E-BFB79F808453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8488BC00-91EB-4492-B1CC-7B4F57DD37B7}" srcId="{BAD05E7F-C343-4756-845D-28D411909024}" destId="{33E38FFD-F0BD-4859-B039-C5A974124462}" srcOrd="0" destOrd="0" parTransId="{1447F635-5BBE-4524-8F81-804B2A19AF9E}" sibTransId="{04BE265C-8544-4384-9324-2036D8AA9925}"/>
    <dgm:cxn modelId="{52487104-A6FF-4955-BCE0-E669CF70C208}" srcId="{33E38FFD-F0BD-4859-B039-C5A974124462}" destId="{B34B9A1E-06C7-4FFE-AF47-906658803765}" srcOrd="2" destOrd="0" parTransId="{F43641C5-5EE9-4614-A742-7904372B8DDC}" sibTransId="{07F87A5E-FF50-4307-917F-06C4E2879B79}"/>
    <dgm:cxn modelId="{7B97CA0F-864F-4A29-8F57-E1F67959AA48}" srcId="{33E38FFD-F0BD-4859-B039-C5A974124462}" destId="{A67BFDA9-6297-49A1-801E-BFB79F808453}" srcOrd="5" destOrd="0" parTransId="{90D18957-F3BD-48E9-8D5C-15B0EC572FA4}" sibTransId="{03F7F511-A54F-4D04-9DC0-63E81BCD8E99}"/>
    <dgm:cxn modelId="{2BF5DB37-DDF3-4776-9497-E6310513CA12}" type="presOf" srcId="{5882B019-7EA2-45B8-BF83-385C58CBF44F}" destId="{C3FD4847-3276-443C-8A60-E21836BDA39A}" srcOrd="0" destOrd="0" presId="urn:microsoft.com/office/officeart/2011/layout/HexagonRadial"/>
    <dgm:cxn modelId="{89E51E3F-5E24-4A6D-8189-0F7C002752EF}" type="presOf" srcId="{D2FCED76-E333-48EC-B4BF-888CCB89508A}" destId="{71E4EEC5-2029-4720-A713-775A143D9E76}" srcOrd="0" destOrd="0" presId="urn:microsoft.com/office/officeart/2011/layout/HexagonRadial"/>
    <dgm:cxn modelId="{978D5E5E-2040-4C26-83C1-203ADCB20602}" type="presOf" srcId="{331CB06A-596E-4FB0-A19B-BE4A38AE5A3A}" destId="{55E0D8CA-E358-414D-91F4-CD0E58916461}" srcOrd="0" destOrd="0" presId="urn:microsoft.com/office/officeart/2011/layout/HexagonRadial"/>
    <dgm:cxn modelId="{48061946-1A33-4C70-B87A-FDDD7BA6E1A5}" type="presOf" srcId="{A67BFDA9-6297-49A1-801E-BFB79F808453}" destId="{A8A302DF-8978-4721-A8A0-B23886D650C1}" srcOrd="0" destOrd="0" presId="urn:microsoft.com/office/officeart/2011/layout/HexagonRadial"/>
    <dgm:cxn modelId="{E1637E73-9D4E-4AA2-A420-489C7BFCE4D1}" type="presOf" srcId="{B34B9A1E-06C7-4FFE-AF47-906658803765}" destId="{DC7F26A6-F6A1-4C71-B8E9-2BF0200027CC}" srcOrd="0" destOrd="0" presId="urn:microsoft.com/office/officeart/2011/layout/HexagonRadial"/>
    <dgm:cxn modelId="{944EEF8C-87B6-4FCD-8DA7-6074428A3625}" srcId="{33E38FFD-F0BD-4859-B039-C5A974124462}" destId="{5882B019-7EA2-45B8-BF83-385C58CBF44F}" srcOrd="1" destOrd="0" parTransId="{832BC17D-19C8-4C34-99DB-268750B5B51C}" sibTransId="{A6CEAED8-AAD5-4B34-80CD-208E6FE42DD6}"/>
    <dgm:cxn modelId="{9927F899-8503-46F6-B716-2FFDEB16D0F4}" srcId="{33E38FFD-F0BD-4859-B039-C5A974124462}" destId="{D2FCED76-E333-48EC-B4BF-888CCB89508A}" srcOrd="0" destOrd="0" parTransId="{3608200D-0133-4247-BE76-2D039E08FCFC}" sibTransId="{58259585-15F8-43CC-842A-21511BDADFE7}"/>
    <dgm:cxn modelId="{3228B69E-CB24-4425-8EFB-60BE5120AD0F}" type="presOf" srcId="{BAD05E7F-C343-4756-845D-28D411909024}" destId="{87E5715E-764E-400B-A0B4-1E334AEE21DC}" srcOrd="0" destOrd="0" presId="urn:microsoft.com/office/officeart/2011/layout/HexagonRadial"/>
    <dgm:cxn modelId="{31DF44A7-FCF9-434A-ABEA-31A46A816460}" srcId="{33E38FFD-F0BD-4859-B039-C5A974124462}" destId="{D09B22C3-CFD3-4EAA-B59B-7A906C670025}" srcOrd="4" destOrd="0" parTransId="{510C7611-D6B1-4292-BEFF-F1394A7F24E7}" sibTransId="{788E7101-7B02-4C4F-9EED-DEDBB92F0FB4}"/>
    <dgm:cxn modelId="{948593AD-33F2-4AB9-A636-A775B9443AD7}" type="presOf" srcId="{33E38FFD-F0BD-4859-B039-C5A974124462}" destId="{76399B64-BAD9-4FB8-90D1-5FFC70DDFF10}" srcOrd="0" destOrd="0" presId="urn:microsoft.com/office/officeart/2011/layout/HexagonRadial"/>
    <dgm:cxn modelId="{3D9A34BC-1FEE-40CF-A141-7F560BED14C7}" srcId="{33E38FFD-F0BD-4859-B039-C5A974124462}" destId="{331CB06A-596E-4FB0-A19B-BE4A38AE5A3A}" srcOrd="3" destOrd="0" parTransId="{ED8E7298-5CE3-4F1D-A0F2-BE764E330029}" sibTransId="{1BC85CE9-1978-4E5A-A27A-84C6E7FAD932}"/>
    <dgm:cxn modelId="{20EAE3E7-EF9E-4F51-B548-89F6C50DAE20}" type="presOf" srcId="{D09B22C3-CFD3-4EAA-B59B-7A906C670025}" destId="{F1F7C122-9A37-45F9-B068-25BCFF31CC30}" srcOrd="0" destOrd="0" presId="urn:microsoft.com/office/officeart/2011/layout/HexagonRadial"/>
    <dgm:cxn modelId="{E410A6E9-6F5E-4968-8E5E-CB4677F02FB1}" type="presParOf" srcId="{87E5715E-764E-400B-A0B4-1E334AEE21DC}" destId="{76399B64-BAD9-4FB8-90D1-5FFC70DDFF10}" srcOrd="0" destOrd="0" presId="urn:microsoft.com/office/officeart/2011/layout/HexagonRadial"/>
    <dgm:cxn modelId="{C722127E-7E9E-4B6A-B953-4077C3CF027D}" type="presParOf" srcId="{87E5715E-764E-400B-A0B4-1E334AEE21DC}" destId="{CDEE32C2-ACD5-43CE-817D-6C6C31C05941}" srcOrd="1" destOrd="0" presId="urn:microsoft.com/office/officeart/2011/layout/HexagonRadial"/>
    <dgm:cxn modelId="{D39D8D62-AA99-4B64-999A-A534DE8C5349}" type="presParOf" srcId="{CDEE32C2-ACD5-43CE-817D-6C6C31C05941}" destId="{C8544832-6791-4FD3-860A-39C10669A40C}" srcOrd="0" destOrd="0" presId="urn:microsoft.com/office/officeart/2011/layout/HexagonRadial"/>
    <dgm:cxn modelId="{9B0AEC8A-54C2-4C0F-B16A-0802243D0568}" type="presParOf" srcId="{87E5715E-764E-400B-A0B4-1E334AEE21DC}" destId="{71E4EEC5-2029-4720-A713-775A143D9E76}" srcOrd="2" destOrd="0" presId="urn:microsoft.com/office/officeart/2011/layout/HexagonRadial"/>
    <dgm:cxn modelId="{A8835E16-FE93-43D0-92A5-0B705D9CA6EB}" type="presParOf" srcId="{87E5715E-764E-400B-A0B4-1E334AEE21DC}" destId="{5E2918BB-9A45-4029-BA7B-83CAF005707C}" srcOrd="3" destOrd="0" presId="urn:microsoft.com/office/officeart/2011/layout/HexagonRadial"/>
    <dgm:cxn modelId="{3916B57E-E4EA-4368-966E-98FD87F4F4E0}" type="presParOf" srcId="{5E2918BB-9A45-4029-BA7B-83CAF005707C}" destId="{90552223-AC43-4DA1-8F8E-4CB407B2C827}" srcOrd="0" destOrd="0" presId="urn:microsoft.com/office/officeart/2011/layout/HexagonRadial"/>
    <dgm:cxn modelId="{CF7C23E7-211C-4CFE-A8D4-86AED094CC53}" type="presParOf" srcId="{87E5715E-764E-400B-A0B4-1E334AEE21DC}" destId="{C3FD4847-3276-443C-8A60-E21836BDA39A}" srcOrd="4" destOrd="0" presId="urn:microsoft.com/office/officeart/2011/layout/HexagonRadial"/>
    <dgm:cxn modelId="{27F41541-0F39-4A07-9BD1-B2E96E90E976}" type="presParOf" srcId="{87E5715E-764E-400B-A0B4-1E334AEE21DC}" destId="{73621892-E120-4945-A321-58EA3F3386F2}" srcOrd="5" destOrd="0" presId="urn:microsoft.com/office/officeart/2011/layout/HexagonRadial"/>
    <dgm:cxn modelId="{02AD033C-E52D-48A9-AD9F-810E56D1694D}" type="presParOf" srcId="{73621892-E120-4945-A321-58EA3F3386F2}" destId="{3BE1527A-AE1C-4F51-ABE0-62670EBCB21B}" srcOrd="0" destOrd="0" presId="urn:microsoft.com/office/officeart/2011/layout/HexagonRadial"/>
    <dgm:cxn modelId="{C88952C3-3394-4E1D-9AFA-BE75BED0C626}" type="presParOf" srcId="{87E5715E-764E-400B-A0B4-1E334AEE21DC}" destId="{DC7F26A6-F6A1-4C71-B8E9-2BF0200027CC}" srcOrd="6" destOrd="0" presId="urn:microsoft.com/office/officeart/2011/layout/HexagonRadial"/>
    <dgm:cxn modelId="{1ED5C993-D910-45F4-9431-72A9202BE306}" type="presParOf" srcId="{87E5715E-764E-400B-A0B4-1E334AEE21DC}" destId="{6E07A3AB-D80B-4383-AE5E-0EB5A72EF02A}" srcOrd="7" destOrd="0" presId="urn:microsoft.com/office/officeart/2011/layout/HexagonRadial"/>
    <dgm:cxn modelId="{FF3625BA-9855-41DB-AF15-69762697EFBF}" type="presParOf" srcId="{6E07A3AB-D80B-4383-AE5E-0EB5A72EF02A}" destId="{1B37ABE5-741B-4795-BC73-71DAED9A08F9}" srcOrd="0" destOrd="0" presId="urn:microsoft.com/office/officeart/2011/layout/HexagonRadial"/>
    <dgm:cxn modelId="{DD5850D8-619B-4E34-8798-EF982EB96D22}" type="presParOf" srcId="{87E5715E-764E-400B-A0B4-1E334AEE21DC}" destId="{55E0D8CA-E358-414D-91F4-CD0E58916461}" srcOrd="8" destOrd="0" presId="urn:microsoft.com/office/officeart/2011/layout/HexagonRadial"/>
    <dgm:cxn modelId="{6C4A4348-38C6-4D10-B405-7631B5DE9A8E}" type="presParOf" srcId="{87E5715E-764E-400B-A0B4-1E334AEE21DC}" destId="{2221975F-2B58-4513-A0A5-5D29597D30D4}" srcOrd="9" destOrd="0" presId="urn:microsoft.com/office/officeart/2011/layout/HexagonRadial"/>
    <dgm:cxn modelId="{89C35944-47DF-4C9C-BD89-D95AD7253875}" type="presParOf" srcId="{2221975F-2B58-4513-A0A5-5D29597D30D4}" destId="{DB868C90-904D-4FDC-8F49-49C4C1B23969}" srcOrd="0" destOrd="0" presId="urn:microsoft.com/office/officeart/2011/layout/HexagonRadial"/>
    <dgm:cxn modelId="{F1ACD3DF-3425-4900-938B-A9EE3E35F4B0}" type="presParOf" srcId="{87E5715E-764E-400B-A0B4-1E334AEE21DC}" destId="{F1F7C122-9A37-45F9-B068-25BCFF31CC30}" srcOrd="10" destOrd="0" presId="urn:microsoft.com/office/officeart/2011/layout/HexagonRadial"/>
    <dgm:cxn modelId="{62BC3036-968B-4792-8C48-E667DE097502}" type="presParOf" srcId="{87E5715E-764E-400B-A0B4-1E334AEE21DC}" destId="{1E0EDDBD-E147-47AE-8B1C-8D25645D4190}" srcOrd="11" destOrd="0" presId="urn:microsoft.com/office/officeart/2011/layout/HexagonRadial"/>
    <dgm:cxn modelId="{6B92A3F1-7BE8-4791-AEF0-85373C24944D}" type="presParOf" srcId="{1E0EDDBD-E147-47AE-8B1C-8D25645D4190}" destId="{528E2D0E-B35C-44EA-998B-5E6DFE1ED6E4}" srcOrd="0" destOrd="0" presId="urn:microsoft.com/office/officeart/2011/layout/HexagonRadial"/>
    <dgm:cxn modelId="{2A6FFA59-1AB9-4F8E-9CC4-8EF6BD286C77}" type="presParOf" srcId="{87E5715E-764E-400B-A0B4-1E334AEE21DC}" destId="{A8A302DF-8978-4721-A8A0-B23886D650C1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D6CE410-665B-4BBC-8BF0-597C88CCCCD2}" type="doc">
      <dgm:prSet loTypeId="urn:microsoft.com/office/officeart/2005/8/layout/default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D61F6CC-B38A-4B83-BAD8-1EA265FA8391}">
      <dgm:prSet/>
      <dgm:spPr/>
      <dgm:t>
        <a:bodyPr/>
        <a:lstStyle/>
        <a:p>
          <a:r>
            <a:rPr lang="en-US"/>
            <a:t>Set up a basic website from scratch</a:t>
          </a:r>
        </a:p>
      </dgm:t>
    </dgm:pt>
    <dgm:pt modelId="{C2AD3163-35D5-46A0-823F-559DF8A98E47}" type="parTrans" cxnId="{F98BFEAC-DE1F-47B3-A256-B67AB3B7CA88}">
      <dgm:prSet/>
      <dgm:spPr/>
      <dgm:t>
        <a:bodyPr/>
        <a:lstStyle/>
        <a:p>
          <a:endParaRPr lang="en-US"/>
        </a:p>
      </dgm:t>
    </dgm:pt>
    <dgm:pt modelId="{E1143B71-7F86-44D4-A327-CE2E99BD6F35}" type="sibTrans" cxnId="{F98BFEAC-DE1F-47B3-A256-B67AB3B7CA88}">
      <dgm:prSet/>
      <dgm:spPr/>
      <dgm:t>
        <a:bodyPr/>
        <a:lstStyle/>
        <a:p>
          <a:endParaRPr lang="en-US"/>
        </a:p>
      </dgm:t>
    </dgm:pt>
    <dgm:pt modelId="{A673AF67-2395-4631-8102-44D4305434BB}">
      <dgm:prSet/>
      <dgm:spPr/>
      <dgm:t>
        <a:bodyPr/>
        <a:lstStyle/>
        <a:p>
          <a:r>
            <a:rPr lang="en-US" dirty="0"/>
            <a:t>Our case example: Executive Coach consulting to           baby-boomers</a:t>
          </a:r>
        </a:p>
      </dgm:t>
    </dgm:pt>
    <dgm:pt modelId="{33F0F83B-12C2-4C95-87B6-95B958C48A5C}" type="parTrans" cxnId="{2F8990DE-ECCF-4BCA-BB6A-DA7A387AD72B}">
      <dgm:prSet/>
      <dgm:spPr/>
      <dgm:t>
        <a:bodyPr/>
        <a:lstStyle/>
        <a:p>
          <a:endParaRPr lang="en-US"/>
        </a:p>
      </dgm:t>
    </dgm:pt>
    <dgm:pt modelId="{E885A09A-6555-45CE-AABF-0B7ABAA613D0}" type="sibTrans" cxnId="{2F8990DE-ECCF-4BCA-BB6A-DA7A387AD72B}">
      <dgm:prSet/>
      <dgm:spPr/>
      <dgm:t>
        <a:bodyPr/>
        <a:lstStyle/>
        <a:p>
          <a:endParaRPr lang="en-US"/>
        </a:p>
      </dgm:t>
    </dgm:pt>
    <dgm:pt modelId="{4F969F56-20AC-4789-928D-0931E8CF95D0}">
      <dgm:prSet/>
      <dgm:spPr/>
      <dgm:t>
        <a:bodyPr/>
        <a:lstStyle/>
        <a:p>
          <a:r>
            <a:rPr lang="en-US" dirty="0"/>
            <a:t>Pick a Theme </a:t>
          </a:r>
          <a:r>
            <a:rPr lang="en-US" dirty="0">
              <a:solidFill>
                <a:schemeClr val="bg1"/>
              </a:solidFill>
            </a:rPr>
            <a:t>(</a:t>
          </a:r>
          <a:r>
            <a:rPr lang="en-US" dirty="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“Hever”</a:t>
          </a:r>
          <a:r>
            <a:rPr lang="en-US" dirty="0">
              <a:solidFill>
                <a:schemeClr val="bg1"/>
              </a:solidFill>
            </a:rPr>
            <a:t>)</a:t>
          </a:r>
          <a:r>
            <a:rPr lang="en-US" dirty="0"/>
            <a:t>for layout</a:t>
          </a:r>
        </a:p>
      </dgm:t>
    </dgm:pt>
    <dgm:pt modelId="{0C100F0A-BB1E-43B4-8DEA-14E31A3F25A0}" type="parTrans" cxnId="{70254A84-8FF4-4A63-A479-12D7656CD671}">
      <dgm:prSet/>
      <dgm:spPr/>
      <dgm:t>
        <a:bodyPr/>
        <a:lstStyle/>
        <a:p>
          <a:endParaRPr lang="en-US"/>
        </a:p>
      </dgm:t>
    </dgm:pt>
    <dgm:pt modelId="{CD9A0B68-6E6F-48E2-84C4-00D612B44CB1}" type="sibTrans" cxnId="{70254A84-8FF4-4A63-A479-12D7656CD671}">
      <dgm:prSet/>
      <dgm:spPr/>
      <dgm:t>
        <a:bodyPr/>
        <a:lstStyle/>
        <a:p>
          <a:endParaRPr lang="en-US"/>
        </a:p>
      </dgm:t>
    </dgm:pt>
    <dgm:pt modelId="{057EA7C9-167B-48DC-A767-E9224E620CDF}">
      <dgm:prSet/>
      <dgm:spPr/>
      <dgm:t>
        <a:bodyPr/>
        <a:lstStyle/>
        <a:p>
          <a:pPr algn="ctr">
            <a:buNone/>
          </a:pPr>
          <a:r>
            <a:rPr lang="en-US" dirty="0"/>
            <a:t>Input basic website content (placeholders): </a:t>
          </a:r>
        </a:p>
      </dgm:t>
    </dgm:pt>
    <dgm:pt modelId="{D95BD6F9-B8E3-4D67-BDBE-EB5D61DD9A24}" type="parTrans" cxnId="{7C0AD9BC-E5B2-4FC5-BBDC-D8B50B8374CA}">
      <dgm:prSet/>
      <dgm:spPr/>
      <dgm:t>
        <a:bodyPr/>
        <a:lstStyle/>
        <a:p>
          <a:endParaRPr lang="en-US"/>
        </a:p>
      </dgm:t>
    </dgm:pt>
    <dgm:pt modelId="{22E157A4-EE28-4C53-A20E-222F4DD1BA26}" type="sibTrans" cxnId="{7C0AD9BC-E5B2-4FC5-BBDC-D8B50B8374CA}">
      <dgm:prSet/>
      <dgm:spPr/>
      <dgm:t>
        <a:bodyPr/>
        <a:lstStyle/>
        <a:p>
          <a:endParaRPr lang="en-US"/>
        </a:p>
      </dgm:t>
    </dgm:pt>
    <dgm:pt modelId="{DB678BE0-36E7-40B5-81E1-8776701BADFC}">
      <dgm:prSet/>
      <dgm:spPr/>
      <dgm:t>
        <a:bodyPr/>
        <a:lstStyle/>
        <a:p>
          <a:r>
            <a:rPr lang="en-US"/>
            <a:t>Recap Demo Site, and Note Pending work to complete</a:t>
          </a:r>
        </a:p>
      </dgm:t>
    </dgm:pt>
    <dgm:pt modelId="{143FDC44-E099-4187-84C3-A2CD6B07E27B}" type="parTrans" cxnId="{0FC1ECA6-FB8C-4D6B-B2A8-B7CD8D8A4255}">
      <dgm:prSet/>
      <dgm:spPr/>
      <dgm:t>
        <a:bodyPr/>
        <a:lstStyle/>
        <a:p>
          <a:endParaRPr lang="en-US"/>
        </a:p>
      </dgm:t>
    </dgm:pt>
    <dgm:pt modelId="{FF5EA6A9-EA52-46C8-845D-4658C8C95F6E}" type="sibTrans" cxnId="{0FC1ECA6-FB8C-4D6B-B2A8-B7CD8D8A4255}">
      <dgm:prSet/>
      <dgm:spPr/>
      <dgm:t>
        <a:bodyPr/>
        <a:lstStyle/>
        <a:p>
          <a:endParaRPr lang="en-US"/>
        </a:p>
      </dgm:t>
    </dgm:pt>
    <dgm:pt modelId="{646B63A5-AAD5-465A-9E29-BE0384163B6B}">
      <dgm:prSet/>
      <dgm:spPr/>
      <dgm:t>
        <a:bodyPr/>
        <a:lstStyle/>
        <a:p>
          <a:pPr algn="ctr">
            <a:buNone/>
          </a:pPr>
          <a:r>
            <a:rPr lang="en-US" dirty="0"/>
            <a:t>Title, About, Services, Testimonial, Blog, Contact Form</a:t>
          </a:r>
        </a:p>
      </dgm:t>
    </dgm:pt>
    <dgm:pt modelId="{BA5E493C-C463-4125-8B61-389613565791}" type="sibTrans" cxnId="{A68202F2-9063-40EB-926E-4E6B8E82187B}">
      <dgm:prSet/>
      <dgm:spPr/>
      <dgm:t>
        <a:bodyPr/>
        <a:lstStyle/>
        <a:p>
          <a:endParaRPr lang="en-US"/>
        </a:p>
      </dgm:t>
    </dgm:pt>
    <dgm:pt modelId="{7A730CB7-847E-420F-855D-BA2645A6BEF6}" type="parTrans" cxnId="{A68202F2-9063-40EB-926E-4E6B8E82187B}">
      <dgm:prSet/>
      <dgm:spPr/>
      <dgm:t>
        <a:bodyPr/>
        <a:lstStyle/>
        <a:p>
          <a:endParaRPr lang="en-US"/>
        </a:p>
      </dgm:t>
    </dgm:pt>
    <dgm:pt modelId="{EBD8CF57-75AE-485F-B448-265AF1DED64B}" type="pres">
      <dgm:prSet presAssocID="{FD6CE410-665B-4BBC-8BF0-597C88CCCCD2}" presName="diagram" presStyleCnt="0">
        <dgm:presLayoutVars>
          <dgm:dir/>
          <dgm:resizeHandles val="exact"/>
        </dgm:presLayoutVars>
      </dgm:prSet>
      <dgm:spPr/>
    </dgm:pt>
    <dgm:pt modelId="{9C6B7EA9-9C21-468F-BC6B-DE53EBEC368D}" type="pres">
      <dgm:prSet presAssocID="{ED61F6CC-B38A-4B83-BAD8-1EA265FA8391}" presName="node" presStyleLbl="node1" presStyleIdx="0" presStyleCnt="5">
        <dgm:presLayoutVars>
          <dgm:bulletEnabled val="1"/>
        </dgm:presLayoutVars>
      </dgm:prSet>
      <dgm:spPr/>
    </dgm:pt>
    <dgm:pt modelId="{64B06176-DADE-4D5A-A725-9C7D7AE21889}" type="pres">
      <dgm:prSet presAssocID="{E1143B71-7F86-44D4-A327-CE2E99BD6F35}" presName="sibTrans" presStyleCnt="0"/>
      <dgm:spPr/>
    </dgm:pt>
    <dgm:pt modelId="{2F1687C7-5077-482A-A0A8-C7197D7D11E4}" type="pres">
      <dgm:prSet presAssocID="{A673AF67-2395-4631-8102-44D4305434BB}" presName="node" presStyleLbl="node1" presStyleIdx="1" presStyleCnt="5">
        <dgm:presLayoutVars>
          <dgm:bulletEnabled val="1"/>
        </dgm:presLayoutVars>
      </dgm:prSet>
      <dgm:spPr/>
    </dgm:pt>
    <dgm:pt modelId="{8AF40715-BF72-437F-AFE7-8F1380542687}" type="pres">
      <dgm:prSet presAssocID="{E885A09A-6555-45CE-AABF-0B7ABAA613D0}" presName="sibTrans" presStyleCnt="0"/>
      <dgm:spPr/>
    </dgm:pt>
    <dgm:pt modelId="{32403618-612E-42A2-BB24-8C6A4A66011B}" type="pres">
      <dgm:prSet presAssocID="{4F969F56-20AC-4789-928D-0931E8CF95D0}" presName="node" presStyleLbl="node1" presStyleIdx="2" presStyleCnt="5">
        <dgm:presLayoutVars>
          <dgm:bulletEnabled val="1"/>
        </dgm:presLayoutVars>
      </dgm:prSet>
      <dgm:spPr/>
    </dgm:pt>
    <dgm:pt modelId="{97007445-E6A9-4857-A81E-C1C078367F57}" type="pres">
      <dgm:prSet presAssocID="{CD9A0B68-6E6F-48E2-84C4-00D612B44CB1}" presName="sibTrans" presStyleCnt="0"/>
      <dgm:spPr/>
    </dgm:pt>
    <dgm:pt modelId="{5EAE6F1A-856D-435E-A244-31DDE50C710C}" type="pres">
      <dgm:prSet presAssocID="{057EA7C9-167B-48DC-A767-E9224E620CDF}" presName="node" presStyleLbl="node1" presStyleIdx="3" presStyleCnt="5">
        <dgm:presLayoutVars>
          <dgm:bulletEnabled val="1"/>
        </dgm:presLayoutVars>
      </dgm:prSet>
      <dgm:spPr/>
    </dgm:pt>
    <dgm:pt modelId="{077495FE-B06B-41B3-91E6-D8AE70E5C8E6}" type="pres">
      <dgm:prSet presAssocID="{22E157A4-EE28-4C53-A20E-222F4DD1BA26}" presName="sibTrans" presStyleCnt="0"/>
      <dgm:spPr/>
    </dgm:pt>
    <dgm:pt modelId="{0D39A3C1-F2D4-4970-9E04-94CFD5288F01}" type="pres">
      <dgm:prSet presAssocID="{DB678BE0-36E7-40B5-81E1-8776701BADFC}" presName="node" presStyleLbl="node1" presStyleIdx="4" presStyleCnt="5">
        <dgm:presLayoutVars>
          <dgm:bulletEnabled val="1"/>
        </dgm:presLayoutVars>
      </dgm:prSet>
      <dgm:spPr/>
    </dgm:pt>
  </dgm:ptLst>
  <dgm:cxnLst>
    <dgm:cxn modelId="{56CFD51D-5C1E-4195-A055-CF242A3469C8}" type="presOf" srcId="{057EA7C9-167B-48DC-A767-E9224E620CDF}" destId="{5EAE6F1A-856D-435E-A244-31DDE50C710C}" srcOrd="0" destOrd="0" presId="urn:microsoft.com/office/officeart/2005/8/layout/default"/>
    <dgm:cxn modelId="{33E2D539-D24E-4EB1-8C53-1FF54976788C}" type="presOf" srcId="{FD6CE410-665B-4BBC-8BF0-597C88CCCCD2}" destId="{EBD8CF57-75AE-485F-B448-265AF1DED64B}" srcOrd="0" destOrd="0" presId="urn:microsoft.com/office/officeart/2005/8/layout/default"/>
    <dgm:cxn modelId="{6BB5DE70-2104-4A36-A336-7476BD818601}" type="presOf" srcId="{646B63A5-AAD5-465A-9E29-BE0384163B6B}" destId="{5EAE6F1A-856D-435E-A244-31DDE50C710C}" srcOrd="0" destOrd="1" presId="urn:microsoft.com/office/officeart/2005/8/layout/default"/>
    <dgm:cxn modelId="{DBB20C76-4835-4768-A4A4-B23CDB97DE88}" type="presOf" srcId="{A673AF67-2395-4631-8102-44D4305434BB}" destId="{2F1687C7-5077-482A-A0A8-C7197D7D11E4}" srcOrd="0" destOrd="0" presId="urn:microsoft.com/office/officeart/2005/8/layout/default"/>
    <dgm:cxn modelId="{70254A84-8FF4-4A63-A479-12D7656CD671}" srcId="{FD6CE410-665B-4BBC-8BF0-597C88CCCCD2}" destId="{4F969F56-20AC-4789-928D-0931E8CF95D0}" srcOrd="2" destOrd="0" parTransId="{0C100F0A-BB1E-43B4-8DEA-14E31A3F25A0}" sibTransId="{CD9A0B68-6E6F-48E2-84C4-00D612B44CB1}"/>
    <dgm:cxn modelId="{DBE92093-8FE0-4016-886B-88D5EC5892DB}" type="presOf" srcId="{DB678BE0-36E7-40B5-81E1-8776701BADFC}" destId="{0D39A3C1-F2D4-4970-9E04-94CFD5288F01}" srcOrd="0" destOrd="0" presId="urn:microsoft.com/office/officeart/2005/8/layout/default"/>
    <dgm:cxn modelId="{0FC1ECA6-FB8C-4D6B-B2A8-B7CD8D8A4255}" srcId="{FD6CE410-665B-4BBC-8BF0-597C88CCCCD2}" destId="{DB678BE0-36E7-40B5-81E1-8776701BADFC}" srcOrd="4" destOrd="0" parTransId="{143FDC44-E099-4187-84C3-A2CD6B07E27B}" sibTransId="{FF5EA6A9-EA52-46C8-845D-4658C8C95F6E}"/>
    <dgm:cxn modelId="{F98BFEAC-DE1F-47B3-A256-B67AB3B7CA88}" srcId="{FD6CE410-665B-4BBC-8BF0-597C88CCCCD2}" destId="{ED61F6CC-B38A-4B83-BAD8-1EA265FA8391}" srcOrd="0" destOrd="0" parTransId="{C2AD3163-35D5-46A0-823F-559DF8A98E47}" sibTransId="{E1143B71-7F86-44D4-A327-CE2E99BD6F35}"/>
    <dgm:cxn modelId="{7C0AD9BC-E5B2-4FC5-BBDC-D8B50B8374CA}" srcId="{FD6CE410-665B-4BBC-8BF0-597C88CCCCD2}" destId="{057EA7C9-167B-48DC-A767-E9224E620CDF}" srcOrd="3" destOrd="0" parTransId="{D95BD6F9-B8E3-4D67-BDBE-EB5D61DD9A24}" sibTransId="{22E157A4-EE28-4C53-A20E-222F4DD1BA26}"/>
    <dgm:cxn modelId="{120935DA-465A-4B48-8853-8F8B5E9DDA49}" type="presOf" srcId="{4F969F56-20AC-4789-928D-0931E8CF95D0}" destId="{32403618-612E-42A2-BB24-8C6A4A66011B}" srcOrd="0" destOrd="0" presId="urn:microsoft.com/office/officeart/2005/8/layout/default"/>
    <dgm:cxn modelId="{2F8990DE-ECCF-4BCA-BB6A-DA7A387AD72B}" srcId="{FD6CE410-665B-4BBC-8BF0-597C88CCCCD2}" destId="{A673AF67-2395-4631-8102-44D4305434BB}" srcOrd="1" destOrd="0" parTransId="{33F0F83B-12C2-4C95-87B6-95B958C48A5C}" sibTransId="{E885A09A-6555-45CE-AABF-0B7ABAA613D0}"/>
    <dgm:cxn modelId="{A68202F2-9063-40EB-926E-4E6B8E82187B}" srcId="{057EA7C9-167B-48DC-A767-E9224E620CDF}" destId="{646B63A5-AAD5-465A-9E29-BE0384163B6B}" srcOrd="0" destOrd="0" parTransId="{7A730CB7-847E-420F-855D-BA2645A6BEF6}" sibTransId="{BA5E493C-C463-4125-8B61-389613565791}"/>
    <dgm:cxn modelId="{290945FE-FC23-4FEE-8CC5-845598A0F298}" type="presOf" srcId="{ED61F6CC-B38A-4B83-BAD8-1EA265FA8391}" destId="{9C6B7EA9-9C21-468F-BC6B-DE53EBEC368D}" srcOrd="0" destOrd="0" presId="urn:microsoft.com/office/officeart/2005/8/layout/default"/>
    <dgm:cxn modelId="{01469952-931E-429D-B1EB-72EC402D8002}" type="presParOf" srcId="{EBD8CF57-75AE-485F-B448-265AF1DED64B}" destId="{9C6B7EA9-9C21-468F-BC6B-DE53EBEC368D}" srcOrd="0" destOrd="0" presId="urn:microsoft.com/office/officeart/2005/8/layout/default"/>
    <dgm:cxn modelId="{BF6C4CE2-C8EA-4517-B8E4-883A2BAACDEE}" type="presParOf" srcId="{EBD8CF57-75AE-485F-B448-265AF1DED64B}" destId="{64B06176-DADE-4D5A-A725-9C7D7AE21889}" srcOrd="1" destOrd="0" presId="urn:microsoft.com/office/officeart/2005/8/layout/default"/>
    <dgm:cxn modelId="{1313C2C6-1974-4A56-9D68-3F3C3A96BC38}" type="presParOf" srcId="{EBD8CF57-75AE-485F-B448-265AF1DED64B}" destId="{2F1687C7-5077-482A-A0A8-C7197D7D11E4}" srcOrd="2" destOrd="0" presId="urn:microsoft.com/office/officeart/2005/8/layout/default"/>
    <dgm:cxn modelId="{BF1132A1-3D0D-4979-8221-685746149D91}" type="presParOf" srcId="{EBD8CF57-75AE-485F-B448-265AF1DED64B}" destId="{8AF40715-BF72-437F-AFE7-8F1380542687}" srcOrd="3" destOrd="0" presId="urn:microsoft.com/office/officeart/2005/8/layout/default"/>
    <dgm:cxn modelId="{8CBE8B54-9D82-40AC-9948-A80F80C7BBF5}" type="presParOf" srcId="{EBD8CF57-75AE-485F-B448-265AF1DED64B}" destId="{32403618-612E-42A2-BB24-8C6A4A66011B}" srcOrd="4" destOrd="0" presId="urn:microsoft.com/office/officeart/2005/8/layout/default"/>
    <dgm:cxn modelId="{D7029313-3FA1-4521-91EE-F803640746FF}" type="presParOf" srcId="{EBD8CF57-75AE-485F-B448-265AF1DED64B}" destId="{97007445-E6A9-4857-A81E-C1C078367F57}" srcOrd="5" destOrd="0" presId="urn:microsoft.com/office/officeart/2005/8/layout/default"/>
    <dgm:cxn modelId="{75BB0AB6-EA61-4741-AACE-86B31ADF00D7}" type="presParOf" srcId="{EBD8CF57-75AE-485F-B448-265AF1DED64B}" destId="{5EAE6F1A-856D-435E-A244-31DDE50C710C}" srcOrd="6" destOrd="0" presId="urn:microsoft.com/office/officeart/2005/8/layout/default"/>
    <dgm:cxn modelId="{0965BB8A-DF03-4FB0-9878-A7079B1EB47F}" type="presParOf" srcId="{EBD8CF57-75AE-485F-B448-265AF1DED64B}" destId="{077495FE-B06B-41B3-91E6-D8AE70E5C8E6}" srcOrd="7" destOrd="0" presId="urn:microsoft.com/office/officeart/2005/8/layout/default"/>
    <dgm:cxn modelId="{A070D80C-4E34-4C26-AFCC-C475A75E94FC}" type="presParOf" srcId="{EBD8CF57-75AE-485F-B448-265AF1DED64B}" destId="{0D39A3C1-F2D4-4970-9E04-94CFD5288F01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10143E-11DC-4B08-8CC9-E14075C50388}">
      <dsp:nvSpPr>
        <dsp:cNvPr id="0" name=""/>
        <dsp:cNvSpPr/>
      </dsp:nvSpPr>
      <dsp:spPr>
        <a:xfrm>
          <a:off x="3439067" y="2136457"/>
          <a:ext cx="2611226" cy="2611226"/>
        </a:xfrm>
        <a:prstGeom prst="gear9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1" kern="1200" dirty="0">
              <a:solidFill>
                <a:schemeClr val="tx1"/>
              </a:solidFill>
            </a:rPr>
            <a:t>Website*</a:t>
          </a:r>
          <a:r>
            <a:rPr lang="en-US" sz="2400" b="1" i="1" kern="1200" dirty="0">
              <a:solidFill>
                <a:schemeClr val="bg1"/>
              </a:solidFill>
            </a:rPr>
            <a:t>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bg1"/>
              </a:solidFill>
            </a:rPr>
            <a:t> Hub</a:t>
          </a:r>
        </a:p>
      </dsp:txBody>
      <dsp:txXfrm>
        <a:off x="3964040" y="2748124"/>
        <a:ext cx="1561280" cy="1342224"/>
      </dsp:txXfrm>
    </dsp:sp>
    <dsp:sp modelId="{F681A993-A682-4C1C-A2E9-79A3446A98DD}">
      <dsp:nvSpPr>
        <dsp:cNvPr id="0" name=""/>
        <dsp:cNvSpPr/>
      </dsp:nvSpPr>
      <dsp:spPr>
        <a:xfrm>
          <a:off x="1846981" y="1519258"/>
          <a:ext cx="1899073" cy="1899073"/>
        </a:xfrm>
        <a:prstGeom prst="gear6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1" kern="1200" dirty="0">
              <a:solidFill>
                <a:schemeClr val="tx1"/>
              </a:solidFill>
            </a:rPr>
            <a:t>Social</a:t>
          </a:r>
          <a:r>
            <a:rPr lang="en-US" sz="1800" i="1" kern="1200" dirty="0"/>
            <a:t> </a:t>
          </a:r>
          <a:r>
            <a:rPr lang="en-US" sz="1800" kern="1200" dirty="0"/>
            <a:t>Media</a:t>
          </a:r>
        </a:p>
      </dsp:txBody>
      <dsp:txXfrm>
        <a:off x="2325078" y="2000245"/>
        <a:ext cx="942879" cy="937099"/>
      </dsp:txXfrm>
    </dsp:sp>
    <dsp:sp modelId="{E7FBCBF0-7050-485D-AE31-2FFCD2F1F9DE}">
      <dsp:nvSpPr>
        <dsp:cNvPr id="0" name=""/>
        <dsp:cNvSpPr/>
      </dsp:nvSpPr>
      <dsp:spPr>
        <a:xfrm rot="20700000">
          <a:off x="2910656" y="209091"/>
          <a:ext cx="1860704" cy="1860704"/>
        </a:xfrm>
        <a:prstGeom prst="gear6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1" kern="1200" dirty="0">
              <a:solidFill>
                <a:schemeClr val="tx1"/>
              </a:solidFill>
            </a:rPr>
            <a:t>Real</a:t>
          </a:r>
          <a:r>
            <a:rPr lang="en-US" sz="1800" i="1" kern="1200" dirty="0"/>
            <a:t> </a:t>
          </a:r>
          <a:r>
            <a:rPr lang="en-US" sz="1800" kern="1200" dirty="0"/>
            <a:t>World Marketing</a:t>
          </a:r>
        </a:p>
      </dsp:txBody>
      <dsp:txXfrm rot="-20700000">
        <a:off x="3318763" y="617198"/>
        <a:ext cx="1044490" cy="1044490"/>
      </dsp:txXfrm>
    </dsp:sp>
    <dsp:sp modelId="{1CE131E9-5C48-42F5-B4F9-409C1A91D150}">
      <dsp:nvSpPr>
        <dsp:cNvPr id="0" name=""/>
        <dsp:cNvSpPr/>
      </dsp:nvSpPr>
      <dsp:spPr>
        <a:xfrm>
          <a:off x="3171574" y="1738939"/>
          <a:ext cx="3342369" cy="3342369"/>
        </a:xfrm>
        <a:prstGeom prst="circularArrow">
          <a:avLst>
            <a:gd name="adj1" fmla="val 4687"/>
            <a:gd name="adj2" fmla="val 299029"/>
            <a:gd name="adj3" fmla="val 2527966"/>
            <a:gd name="adj4" fmla="val 15836087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3534BA-034C-484D-8EF2-1D358B3BC4FD}">
      <dsp:nvSpPr>
        <dsp:cNvPr id="0" name=""/>
        <dsp:cNvSpPr/>
      </dsp:nvSpPr>
      <dsp:spPr>
        <a:xfrm>
          <a:off x="1510659" y="1096690"/>
          <a:ext cx="2428440" cy="2428440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7162B6-3D17-4F7A-AA0E-CF0DB9C5916D}">
      <dsp:nvSpPr>
        <dsp:cNvPr id="0" name=""/>
        <dsp:cNvSpPr/>
      </dsp:nvSpPr>
      <dsp:spPr>
        <a:xfrm>
          <a:off x="2480256" y="-200847"/>
          <a:ext cx="2618347" cy="2618347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916E51-7D74-4EC9-BF9D-426590492AA8}">
      <dsp:nvSpPr>
        <dsp:cNvPr id="0" name=""/>
        <dsp:cNvSpPr/>
      </dsp:nvSpPr>
      <dsp:spPr>
        <a:xfrm>
          <a:off x="0" y="415084"/>
          <a:ext cx="6666833" cy="22443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7420" tIns="520700" rIns="517420" bIns="17780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/>
            <a:t>LinkedIn, Twitter, Facebook, Instagram </a:t>
          </a:r>
          <a:r>
            <a:rPr lang="en-US" sz="2500" i="1" kern="1200"/>
            <a:t>(dynamic!)</a:t>
          </a:r>
          <a:endParaRPr lang="en-US" sz="2500" kern="120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/>
            <a:t>Draft profile, engage with community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i="1" kern="1200"/>
            <a:t>Lay basis for future connection to website</a:t>
          </a:r>
          <a:endParaRPr lang="en-US" sz="2500" kern="1200"/>
        </a:p>
      </dsp:txBody>
      <dsp:txXfrm>
        <a:off x="0" y="415084"/>
        <a:ext cx="6666833" cy="2244375"/>
      </dsp:txXfrm>
    </dsp:sp>
    <dsp:sp modelId="{3E323D38-2173-403A-BE7F-7B8C3FEDB3FB}">
      <dsp:nvSpPr>
        <dsp:cNvPr id="0" name=""/>
        <dsp:cNvSpPr/>
      </dsp:nvSpPr>
      <dsp:spPr>
        <a:xfrm>
          <a:off x="333341" y="46084"/>
          <a:ext cx="4666783" cy="7380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Focus on 1 of top Platforms</a:t>
          </a:r>
        </a:p>
      </dsp:txBody>
      <dsp:txXfrm>
        <a:off x="369367" y="82110"/>
        <a:ext cx="4594731" cy="665948"/>
      </dsp:txXfrm>
    </dsp:sp>
    <dsp:sp modelId="{9D3BCDA0-A08A-4822-BEE1-99A8FF1A1931}">
      <dsp:nvSpPr>
        <dsp:cNvPr id="0" name=""/>
        <dsp:cNvSpPr/>
      </dsp:nvSpPr>
      <dsp:spPr>
        <a:xfrm>
          <a:off x="0" y="3163460"/>
          <a:ext cx="6666833" cy="22443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11631070"/>
              <a:satOff val="-7375"/>
              <a:lumOff val="1980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7420" tIns="520700" rIns="517420" bIns="17780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/>
            <a:t>Examples:  Fiverr, Upwork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/>
            <a:t>One-off sales – competitive!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i="1" kern="1200"/>
            <a:t>Use to Research your “value add” and website brand</a:t>
          </a:r>
          <a:endParaRPr lang="en-US" sz="2500" kern="1200"/>
        </a:p>
      </dsp:txBody>
      <dsp:txXfrm>
        <a:off x="0" y="3163460"/>
        <a:ext cx="6666833" cy="2244375"/>
      </dsp:txXfrm>
    </dsp:sp>
    <dsp:sp modelId="{E63FB0F8-6F18-4AD7-8A08-C3B406A671CF}">
      <dsp:nvSpPr>
        <dsp:cNvPr id="0" name=""/>
        <dsp:cNvSpPr/>
      </dsp:nvSpPr>
      <dsp:spPr>
        <a:xfrm>
          <a:off x="333341" y="2794460"/>
          <a:ext cx="4666783" cy="738000"/>
        </a:xfrm>
        <a:prstGeom prst="roundRect">
          <a:avLst/>
        </a:prstGeom>
        <a:gradFill rotWithShape="0">
          <a:gsLst>
            <a:gs pos="0">
              <a:schemeClr val="accent2">
                <a:hueOff val="11631070"/>
                <a:satOff val="-7375"/>
                <a:lumOff val="198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1631070"/>
                <a:satOff val="-7375"/>
                <a:lumOff val="198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1631070"/>
                <a:satOff val="-7375"/>
                <a:lumOff val="198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Explore Freelancing sites</a:t>
          </a:r>
        </a:p>
      </dsp:txBody>
      <dsp:txXfrm>
        <a:off x="369367" y="2830486"/>
        <a:ext cx="4594731" cy="6659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399B64-BAD9-4FB8-90D1-5FFC70DDFF10}">
      <dsp:nvSpPr>
        <dsp:cNvPr id="0" name=""/>
        <dsp:cNvSpPr/>
      </dsp:nvSpPr>
      <dsp:spPr>
        <a:xfrm>
          <a:off x="2952810" y="1748061"/>
          <a:ext cx="2221862" cy="1922001"/>
        </a:xfrm>
        <a:prstGeom prst="hexagon">
          <a:avLst>
            <a:gd name="adj" fmla="val 28570"/>
            <a:gd name="vf" fmla="val 115470"/>
          </a:avLst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</dsp:txBody>
      <dsp:txXfrm>
        <a:off x="3321004" y="2066564"/>
        <a:ext cx="1485474" cy="1284995"/>
      </dsp:txXfrm>
    </dsp:sp>
    <dsp:sp modelId="{90552223-AC43-4DA1-8F8E-4CB407B2C827}">
      <dsp:nvSpPr>
        <dsp:cNvPr id="0" name=""/>
        <dsp:cNvSpPr/>
      </dsp:nvSpPr>
      <dsp:spPr>
        <a:xfrm>
          <a:off x="4344123" y="828514"/>
          <a:ext cx="838302" cy="72230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E4EEC5-2029-4720-A713-775A143D9E76}">
      <dsp:nvSpPr>
        <dsp:cNvPr id="0" name=""/>
        <dsp:cNvSpPr/>
      </dsp:nvSpPr>
      <dsp:spPr>
        <a:xfrm>
          <a:off x="3157475" y="0"/>
          <a:ext cx="1820800" cy="1575206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Host Server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i="1" kern="1200" dirty="0"/>
            <a:t>[Security]</a:t>
          </a:r>
        </a:p>
      </dsp:txBody>
      <dsp:txXfrm>
        <a:off x="3459220" y="261045"/>
        <a:ext cx="1217310" cy="1053116"/>
      </dsp:txXfrm>
    </dsp:sp>
    <dsp:sp modelId="{3BE1527A-AE1C-4F51-ABE0-62670EBCB21B}">
      <dsp:nvSpPr>
        <dsp:cNvPr id="0" name=""/>
        <dsp:cNvSpPr/>
      </dsp:nvSpPr>
      <dsp:spPr>
        <a:xfrm>
          <a:off x="5322487" y="2178846"/>
          <a:ext cx="838302" cy="72230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FD4847-3276-443C-8A60-E21836BDA39A}">
      <dsp:nvSpPr>
        <dsp:cNvPr id="0" name=""/>
        <dsp:cNvSpPr/>
      </dsp:nvSpPr>
      <dsp:spPr>
        <a:xfrm>
          <a:off x="4827361" y="968857"/>
          <a:ext cx="1820800" cy="1575206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Web Outreach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i="1" kern="1200" dirty="0"/>
            <a:t>[Search + Social]</a:t>
          </a:r>
        </a:p>
      </dsp:txBody>
      <dsp:txXfrm>
        <a:off x="5129106" y="1229902"/>
        <a:ext cx="1217310" cy="1053116"/>
      </dsp:txXfrm>
    </dsp:sp>
    <dsp:sp modelId="{1B37ABE5-741B-4795-BC73-71DAED9A08F9}">
      <dsp:nvSpPr>
        <dsp:cNvPr id="0" name=""/>
        <dsp:cNvSpPr/>
      </dsp:nvSpPr>
      <dsp:spPr>
        <a:xfrm>
          <a:off x="4642852" y="3703117"/>
          <a:ext cx="838302" cy="72230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7F26A6-F6A1-4C71-B8E9-2BF0200027CC}">
      <dsp:nvSpPr>
        <dsp:cNvPr id="0" name=""/>
        <dsp:cNvSpPr/>
      </dsp:nvSpPr>
      <dsp:spPr>
        <a:xfrm>
          <a:off x="4827361" y="2873519"/>
          <a:ext cx="1820800" cy="1575206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“Themes” Directory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i="1" kern="1200" dirty="0"/>
            <a:t>[200+ Layouts]</a:t>
          </a:r>
        </a:p>
      </dsp:txBody>
      <dsp:txXfrm>
        <a:off x="5129106" y="3134564"/>
        <a:ext cx="1217310" cy="1053116"/>
      </dsp:txXfrm>
    </dsp:sp>
    <dsp:sp modelId="{DB868C90-904D-4FDC-8F49-49C4C1B23969}">
      <dsp:nvSpPr>
        <dsp:cNvPr id="0" name=""/>
        <dsp:cNvSpPr/>
      </dsp:nvSpPr>
      <dsp:spPr>
        <a:xfrm>
          <a:off x="2956944" y="3861342"/>
          <a:ext cx="838302" cy="72230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E0D8CA-E358-414D-91F4-CD0E58916461}">
      <dsp:nvSpPr>
        <dsp:cNvPr id="0" name=""/>
        <dsp:cNvSpPr/>
      </dsp:nvSpPr>
      <dsp:spPr>
        <a:xfrm>
          <a:off x="3157475" y="3843460"/>
          <a:ext cx="1820800" cy="1575206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Support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i="1" kern="1200" dirty="0"/>
            <a:t>[FAQ, Forums]</a:t>
          </a:r>
        </a:p>
      </dsp:txBody>
      <dsp:txXfrm>
        <a:off x="3459220" y="4104505"/>
        <a:ext cx="1217310" cy="1053116"/>
      </dsp:txXfrm>
    </dsp:sp>
    <dsp:sp modelId="{528E2D0E-B35C-44EA-998B-5E6DFE1ED6E4}">
      <dsp:nvSpPr>
        <dsp:cNvPr id="0" name=""/>
        <dsp:cNvSpPr/>
      </dsp:nvSpPr>
      <dsp:spPr>
        <a:xfrm>
          <a:off x="1962559" y="2511552"/>
          <a:ext cx="838302" cy="72230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F7C122-9A37-45F9-B068-25BCFF31CC30}">
      <dsp:nvSpPr>
        <dsp:cNvPr id="0" name=""/>
        <dsp:cNvSpPr/>
      </dsp:nvSpPr>
      <dsp:spPr>
        <a:xfrm>
          <a:off x="1479837" y="2874602"/>
          <a:ext cx="1820800" cy="1575206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Site Analytics </a:t>
          </a:r>
          <a:r>
            <a:rPr lang="en-US" sz="1600" i="1" kern="1200" dirty="0"/>
            <a:t>[“Stats”]</a:t>
          </a:r>
        </a:p>
      </dsp:txBody>
      <dsp:txXfrm>
        <a:off x="1781582" y="3135647"/>
        <a:ext cx="1217310" cy="1053116"/>
      </dsp:txXfrm>
    </dsp:sp>
    <dsp:sp modelId="{A8A302DF-8978-4721-A8A0-B23886D650C1}">
      <dsp:nvSpPr>
        <dsp:cNvPr id="0" name=""/>
        <dsp:cNvSpPr/>
      </dsp:nvSpPr>
      <dsp:spPr>
        <a:xfrm>
          <a:off x="1479837" y="966690"/>
          <a:ext cx="1820800" cy="1575206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Cost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i="1" kern="1200" dirty="0"/>
            <a:t>[Free or $ Upgrade]</a:t>
          </a:r>
        </a:p>
      </dsp:txBody>
      <dsp:txXfrm>
        <a:off x="1781582" y="1227735"/>
        <a:ext cx="1217310" cy="105311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6B7EA9-9C21-468F-BC6B-DE53EBEC368D}">
      <dsp:nvSpPr>
        <dsp:cNvPr id="0" name=""/>
        <dsp:cNvSpPr/>
      </dsp:nvSpPr>
      <dsp:spPr>
        <a:xfrm>
          <a:off x="472505" y="2282"/>
          <a:ext cx="2724677" cy="163480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Set up a basic website from scratch</a:t>
          </a:r>
        </a:p>
      </dsp:txBody>
      <dsp:txXfrm>
        <a:off x="472505" y="2282"/>
        <a:ext cx="2724677" cy="1634806"/>
      </dsp:txXfrm>
    </dsp:sp>
    <dsp:sp modelId="{2F1687C7-5077-482A-A0A8-C7197D7D11E4}">
      <dsp:nvSpPr>
        <dsp:cNvPr id="0" name=""/>
        <dsp:cNvSpPr/>
      </dsp:nvSpPr>
      <dsp:spPr>
        <a:xfrm>
          <a:off x="3469650" y="2282"/>
          <a:ext cx="2724677" cy="1634806"/>
        </a:xfrm>
        <a:prstGeom prst="rect">
          <a:avLst/>
        </a:prstGeom>
        <a:gradFill rotWithShape="0">
          <a:gsLst>
            <a:gs pos="0">
              <a:schemeClr val="accent2">
                <a:hueOff val="2907767"/>
                <a:satOff val="-1844"/>
                <a:lumOff val="495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2907767"/>
                <a:satOff val="-1844"/>
                <a:lumOff val="495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2907767"/>
                <a:satOff val="-1844"/>
                <a:lumOff val="495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Our case example: Executive Coach consulting to           baby-boomers</a:t>
          </a:r>
        </a:p>
      </dsp:txBody>
      <dsp:txXfrm>
        <a:off x="3469650" y="2282"/>
        <a:ext cx="2724677" cy="1634806"/>
      </dsp:txXfrm>
    </dsp:sp>
    <dsp:sp modelId="{32403618-612E-42A2-BB24-8C6A4A66011B}">
      <dsp:nvSpPr>
        <dsp:cNvPr id="0" name=""/>
        <dsp:cNvSpPr/>
      </dsp:nvSpPr>
      <dsp:spPr>
        <a:xfrm>
          <a:off x="472505" y="1909556"/>
          <a:ext cx="2724677" cy="1634806"/>
        </a:xfrm>
        <a:prstGeom prst="rect">
          <a:avLst/>
        </a:prstGeom>
        <a:gradFill rotWithShape="0">
          <a:gsLst>
            <a:gs pos="0">
              <a:schemeClr val="accent2">
                <a:hueOff val="5815535"/>
                <a:satOff val="-3687"/>
                <a:lumOff val="99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5815535"/>
                <a:satOff val="-3687"/>
                <a:lumOff val="99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5815535"/>
                <a:satOff val="-3687"/>
                <a:lumOff val="99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Pick a Theme </a:t>
          </a:r>
          <a:r>
            <a:rPr lang="en-US" sz="2100" kern="1200" dirty="0">
              <a:solidFill>
                <a:schemeClr val="bg1"/>
              </a:solidFill>
            </a:rPr>
            <a:t>(</a:t>
          </a:r>
          <a:r>
            <a:rPr lang="en-US" sz="2100" kern="1200" dirty="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“Hever”</a:t>
          </a:r>
          <a:r>
            <a:rPr lang="en-US" sz="2100" kern="1200" dirty="0">
              <a:solidFill>
                <a:schemeClr val="bg1"/>
              </a:solidFill>
            </a:rPr>
            <a:t>)</a:t>
          </a:r>
          <a:r>
            <a:rPr lang="en-US" sz="2100" kern="1200" dirty="0"/>
            <a:t>for layout</a:t>
          </a:r>
        </a:p>
      </dsp:txBody>
      <dsp:txXfrm>
        <a:off x="472505" y="1909556"/>
        <a:ext cx="2724677" cy="1634806"/>
      </dsp:txXfrm>
    </dsp:sp>
    <dsp:sp modelId="{5EAE6F1A-856D-435E-A244-31DDE50C710C}">
      <dsp:nvSpPr>
        <dsp:cNvPr id="0" name=""/>
        <dsp:cNvSpPr/>
      </dsp:nvSpPr>
      <dsp:spPr>
        <a:xfrm>
          <a:off x="3469650" y="1909556"/>
          <a:ext cx="2724677" cy="1634806"/>
        </a:xfrm>
        <a:prstGeom prst="rect">
          <a:avLst/>
        </a:prstGeom>
        <a:gradFill rotWithShape="0">
          <a:gsLst>
            <a:gs pos="0">
              <a:schemeClr val="accent2">
                <a:hueOff val="8723302"/>
                <a:satOff val="-5531"/>
                <a:lumOff val="148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8723302"/>
                <a:satOff val="-5531"/>
                <a:lumOff val="148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8723302"/>
                <a:satOff val="-5531"/>
                <a:lumOff val="148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Input basic website content (placeholders): </a:t>
          </a:r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600" kern="1200" dirty="0"/>
            <a:t>Title, About, Services, Testimonial, Blog, Contact Form</a:t>
          </a:r>
        </a:p>
      </dsp:txBody>
      <dsp:txXfrm>
        <a:off x="3469650" y="1909556"/>
        <a:ext cx="2724677" cy="1634806"/>
      </dsp:txXfrm>
    </dsp:sp>
    <dsp:sp modelId="{0D39A3C1-F2D4-4970-9E04-94CFD5288F01}">
      <dsp:nvSpPr>
        <dsp:cNvPr id="0" name=""/>
        <dsp:cNvSpPr/>
      </dsp:nvSpPr>
      <dsp:spPr>
        <a:xfrm>
          <a:off x="1971077" y="3816830"/>
          <a:ext cx="2724677" cy="1634806"/>
        </a:xfrm>
        <a:prstGeom prst="rect">
          <a:avLst/>
        </a:prstGeom>
        <a:gradFill rotWithShape="0">
          <a:gsLst>
            <a:gs pos="0">
              <a:schemeClr val="accent2">
                <a:hueOff val="11631070"/>
                <a:satOff val="-7375"/>
                <a:lumOff val="198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1631070"/>
                <a:satOff val="-7375"/>
                <a:lumOff val="198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1631070"/>
                <a:satOff val="-7375"/>
                <a:lumOff val="198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Recap Demo Site, and Note Pending work to complete</a:t>
          </a:r>
        </a:p>
      </dsp:txBody>
      <dsp:txXfrm>
        <a:off x="1971077" y="3816830"/>
        <a:ext cx="2724677" cy="16348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0.23516</cdr:x>
      <cdr:y>0.55705</cdr:y>
    </cdr:from>
    <cdr:to>
      <cdr:x>0.42641</cdr:x>
      <cdr:y>0.68783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11350" y="3018472"/>
          <a:ext cx="1554480" cy="7086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2000" dirty="0">
              <a:solidFill>
                <a:schemeClr val="bg1"/>
              </a:solidFill>
            </a:rPr>
            <a:t>Site Setup + Content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1CEDA793-9284-4076-A806-279FD4E08E9A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05E4DA8A-4619-417F-B5B8-12F65902D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950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Jus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347667C-1E11-4DC8-9156-4032420DD831}"/>
              </a:ext>
            </a:extLst>
          </p:cNvPr>
          <p:cNvSpPr/>
          <p:nvPr userDrawn="1"/>
        </p:nvSpPr>
        <p:spPr>
          <a:xfrm>
            <a:off x="0" y="0"/>
            <a:ext cx="12192000" cy="65414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722F8E74-16DF-4779-9FCD-747ED31CE3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145" y="2352557"/>
            <a:ext cx="8409709" cy="215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573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347667C-1E11-4DC8-9156-4032420DD831}"/>
              </a:ext>
            </a:extLst>
          </p:cNvPr>
          <p:cNvSpPr/>
          <p:nvPr userDrawn="1"/>
        </p:nvSpPr>
        <p:spPr>
          <a:xfrm>
            <a:off x="0" y="0"/>
            <a:ext cx="12192000" cy="65414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722F8E74-16DF-4779-9FCD-747ED31CE3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145" y="2352557"/>
            <a:ext cx="8409709" cy="215288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D96F63F-555C-4350-B08B-5AAFDDD261EB}"/>
              </a:ext>
            </a:extLst>
          </p:cNvPr>
          <p:cNvSpPr txBox="1"/>
          <p:nvPr userDrawn="1"/>
        </p:nvSpPr>
        <p:spPr>
          <a:xfrm>
            <a:off x="1453180" y="6077243"/>
            <a:ext cx="92856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BoomerWorks is a fiscally sponsored entity of United Charitable, a registered 501(c)(3) public charity.</a:t>
            </a:r>
            <a:endParaRPr lang="en-US" sz="1600" b="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636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542DA-A574-4E0D-8FA9-70CA0D7CE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9C6B4A-D5EC-4183-A763-2EA0290FE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57E2F2-94BC-449E-A3D2-C16359AC86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0131CE-76DA-47DB-8E42-91CC9A2AB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FB64A-31FE-40EA-AE59-3B3DADD57CF6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0E6A3E-E8EC-4DBE-A315-2C2DFC776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BoomerWorks.org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DDB721-E59E-48EF-A5B2-2CCC2105B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C325A-97C1-4536-AD62-C091C8B37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3714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951EE-B3B8-4608-9F31-F733AAC55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6EAEDA-08BB-454A-A0D6-0799BFB900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C41CE5-8219-42E4-BCE1-38FA43302A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948F1D-8B54-41C4-93ED-02AF980F0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FAFAA4-DD0B-4072-A9C9-3F76300E7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C325A-97C1-4536-AD62-C091C8B376E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57DBBD1-DDD5-488F-A2B8-39B66492771A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5616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B0FB64A-31FE-40EA-AE59-3B3DADD57CF6}" type="datetimeFigureOut">
              <a:rPr lang="en-US" smtClean="0"/>
              <a:pPr/>
              <a:t>11/23/2021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5636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7F230-9F04-4A5F-8C96-E352B3ED5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BB3072-4491-4406-B138-B6873C3401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073098-E68E-4759-8195-E046E5163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FB64A-31FE-40EA-AE59-3B3DADD57CF6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00647F-D73C-4B19-8328-9C9BD250E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BoomerWorks.org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DA1223-BCED-4DAB-9474-5E259137B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C325A-97C1-4536-AD62-C091C8B37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680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D5028-DF49-4959-9F1A-1879C23934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F0200F-C514-4770-AFF9-A3CFEDCEC2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ECEBC7-16BD-4448-8402-279BE5ABFC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61650"/>
            <a:ext cx="2743200" cy="365125"/>
          </a:xfrm>
        </p:spPr>
        <p:txBody>
          <a:bodyPr/>
          <a:lstStyle/>
          <a:p>
            <a:fld id="{0B0FB64A-31FE-40EA-AE59-3B3DADD57CF6}" type="datetimeFigureOut">
              <a:rPr lang="en-US" smtClean="0"/>
              <a:t>11/23/2021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4276ED-22BD-4239-8CB3-EDFC77FE7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BoomerWorks.org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1AA30F-B709-438F-A19D-273A49D28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C325A-97C1-4536-AD62-C091C8B37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49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D99D22-6F44-4817-88FC-E0E2B54B34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4EC9173-DD76-4956-9A3A-917E8442C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48AEC417-E636-4A43-8285-44F2FEDAB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FB64A-31FE-40EA-AE59-3B3DADD57CF6}" type="datetimeFigureOut">
              <a:rPr lang="en-US" smtClean="0"/>
              <a:pPr/>
              <a:t>11/23/2021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F443CD0E-13A5-4809-9F97-FA74D2088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BoomerWorks.org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D3A2C5A-B16F-456D-BB3D-B40FEA25A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C325A-97C1-4536-AD62-C091C8B376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787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80DD8-F113-4DF1-9C38-FD7DE9CE3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F84697-B4F4-4CCC-BC49-595581A4EC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9CC6C8-8917-4E57-9936-AFA081561E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4264BA-11EE-4989-BF6D-7A2CDB915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FB64A-31FE-40EA-AE59-3B3DADD57CF6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FECD4D-4C14-4992-8C69-BA5457195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BoomerWorks.org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93B142-53C0-4241-9692-C13AB29B8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C325A-97C1-4536-AD62-C091C8B37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772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906CF-F95E-489A-B713-43C7C4D3A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0A8444-22CC-4B3B-AE7B-A0506FAA87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9D6DF3-76F4-4B1F-855A-F37FEF1F5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75AA2D-6482-42BF-BF2A-8443C5BDC2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89B016-39F2-4BC4-9A7C-1C8C66D8EA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50CB0E-14B2-4BCD-880E-6E25B27CB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FB64A-31FE-40EA-AE59-3B3DADD57CF6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F0E767-475F-425B-B320-5BCAC1A7A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BoomerWorks.org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63CBD1-6005-4C94-A7DD-68E38DDFA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C325A-97C1-4536-AD62-C091C8B37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427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7BD50-BE87-47CD-B1EE-77B6649ED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8B0CE6-9C52-44B9-8940-1AB27C46F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FB64A-31FE-40EA-AE59-3B3DADD57CF6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0A3088-1381-4904-8F3D-411AEBBC5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BoomerWorks.org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D24916-276E-4C2F-857E-5113B0EDE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C325A-97C1-4536-AD62-C091C8B37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295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216154-8652-470F-8945-87389C544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FB64A-31FE-40EA-AE59-3B3DADD57CF6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FB1D1E-69C6-4191-9EC8-A5FD4C81C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BoomerWorks.org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47B13C-9C48-4F48-BE6B-5CC9F3EA1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C325A-97C1-4536-AD62-C091C8B37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582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Logo w/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A24A5B-9973-4BD7-8EA1-61FD67187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FB64A-31FE-40EA-AE59-3B3DADD57CF6}" type="datetimeFigureOut">
              <a:rPr lang="en-US" smtClean="0"/>
              <a:pPr/>
              <a:t>11/23/2021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7EF5D8-E3CB-42AD-9944-F3F26DE33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BoomerWorks.org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21945C-265D-40C9-BF48-E66202475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C325A-97C1-4536-AD62-C091C8B376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9893CC-A267-44AF-8A7A-2F5332FCB40A}"/>
              </a:ext>
            </a:extLst>
          </p:cNvPr>
          <p:cNvSpPr txBox="1"/>
          <p:nvPr userDrawn="1"/>
        </p:nvSpPr>
        <p:spPr>
          <a:xfrm>
            <a:off x="9982200" y="235527"/>
            <a:ext cx="1849582" cy="133003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028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E52EE6-F8B8-4CA8-9AC1-3FEC49012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FB64A-31FE-40EA-AE59-3B3DADD57CF6}" type="datetimeFigureOut">
              <a:rPr lang="en-US" smtClean="0"/>
              <a:pPr/>
              <a:t>11/23/2021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F31DDA-D097-4922-AE72-C2C9EEC06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BoomerWorks.org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BC9C2A-3775-48D1-843A-EC810BD7D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C325A-97C1-4536-AD62-C091C8B376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47667C-1E11-4DC8-9156-4032420DD831}"/>
              </a:ext>
            </a:extLst>
          </p:cNvPr>
          <p:cNvSpPr/>
          <p:nvPr userDrawn="1"/>
        </p:nvSpPr>
        <p:spPr>
          <a:xfrm>
            <a:off x="0" y="0"/>
            <a:ext cx="12192000" cy="69635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665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EFCB814-8CA9-4773-9ACB-2CCF7C302513}"/>
              </a:ext>
            </a:extLst>
          </p:cNvPr>
          <p:cNvSpPr txBox="1"/>
          <p:nvPr userDrawn="1"/>
        </p:nvSpPr>
        <p:spPr>
          <a:xfrm>
            <a:off x="-1" y="6561650"/>
            <a:ext cx="12192000" cy="338554"/>
          </a:xfrm>
          <a:prstGeom prst="rect">
            <a:avLst/>
          </a:prstGeom>
          <a:solidFill>
            <a:srgbClr val="4D9437"/>
          </a:solidFill>
        </p:spPr>
        <p:txBody>
          <a:bodyPr wrap="square" rtlCol="0" anchor="b">
            <a:spAutoFit/>
          </a:bodyPr>
          <a:lstStyle/>
          <a:p>
            <a:pPr algn="ctr"/>
            <a:endParaRPr lang="en-US" sz="800" i="1" dirty="0"/>
          </a:p>
          <a:p>
            <a:pPr algn="ctr"/>
            <a:endParaRPr lang="en-US" sz="80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02FBC9-783D-400E-94B9-CF10B6212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7C6A3C-F3F1-4B37-B533-087366653C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0EFE8D-CC49-4CC6-90DB-551BC2311E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5616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B0FB64A-31FE-40EA-AE59-3B3DADD57CF6}" type="datetimeFigureOut">
              <a:rPr lang="en-US" smtClean="0"/>
              <a:pPr/>
              <a:t>11/23/2021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76B378-D7FF-4698-BE33-C3C313DDE9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616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BoomerWorks.org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172D82-4484-4FBD-8FA1-3D689893DE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7347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53C325A-97C1-4536-AD62-C091C8B376E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D7E3B0AA-74AD-47DD-A340-5208A75B19FA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354552"/>
            <a:ext cx="1879713" cy="99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80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61" r:id="rId8"/>
    <p:sldLayoutId id="2147483659" r:id="rId9"/>
    <p:sldLayoutId id="2147483662" r:id="rId10"/>
    <p:sldLayoutId id="2147483656" r:id="rId11"/>
    <p:sldLayoutId id="2147483657" r:id="rId12"/>
    <p:sldLayoutId id="214748365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rgbClr val="0272B5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buClr>
          <a:srgbClr val="4D9437"/>
        </a:buClr>
        <a:buFont typeface="Arial" panose="020B0604020202020204" pitchFamily="34" charset="0"/>
        <a:buChar char="•"/>
        <a:defRPr sz="24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buClr>
          <a:srgbClr val="4D9437"/>
        </a:buClr>
        <a:buFont typeface="Arial" panose="020B0604020202020204" pitchFamily="34" charset="0"/>
        <a:buChar char="•"/>
        <a:defRPr sz="20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buClr>
          <a:srgbClr val="4D9437"/>
        </a:buClr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Clr>
          <a:srgbClr val="4D9437"/>
        </a:buClr>
        <a:buFont typeface="Arial" panose="020B0604020202020204" pitchFamily="34" charset="0"/>
        <a:buChar char="•"/>
        <a:defRPr sz="16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Clr>
          <a:srgbClr val="4D9437"/>
        </a:buClr>
        <a:buFont typeface="Arial" panose="020B0604020202020204" pitchFamily="34" charset="0"/>
        <a:buChar char="•"/>
        <a:defRPr sz="16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about.me/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trello.com/" TargetMode="Externa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searchengineland.com/guide/what-is-seo" TargetMode="Externa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cmag.com/picks/the-best-website-builders" TargetMode="Externa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daddy.com/how-to" TargetMode="External"/><Relationship Id="rId2" Type="http://schemas.openxmlformats.org/officeDocument/2006/relationships/hyperlink" Target="https://boomerworks.org/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youtube.com/watch?v=7LAkVYe4Lj8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ordpress.com/" TargetMode="External"/><Relationship Id="rId3" Type="http://schemas.openxmlformats.org/officeDocument/2006/relationships/diagramLayout" Target="../diagrams/layout3.xml"/><Relationship Id="rId7" Type="http://schemas.openxmlformats.org/officeDocument/2006/relationships/image" Target="../media/image1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wp4evryone.wordpress.com/help-form-tbd/" TargetMode="External"/><Relationship Id="rId3" Type="http://schemas.openxmlformats.org/officeDocument/2006/relationships/hyperlink" Target="https://wp4evryone.wordpress.com/free-coaching/" TargetMode="External"/><Relationship Id="rId7" Type="http://schemas.openxmlformats.org/officeDocument/2006/relationships/hyperlink" Target="https://wp4evryone.wordpress.com/events/" TargetMode="External"/><Relationship Id="rId2" Type="http://schemas.openxmlformats.org/officeDocument/2006/relationships/hyperlink" Target="https://wp4evryone.wordpress.com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p4evryone.wordpress.com/blog/" TargetMode="External"/><Relationship Id="rId5" Type="http://schemas.openxmlformats.org/officeDocument/2006/relationships/hyperlink" Target="https://wp4evryone.wordpress.com/links/" TargetMode="External"/><Relationship Id="rId4" Type="http://schemas.openxmlformats.org/officeDocument/2006/relationships/hyperlink" Target="https://wp4evryone.files.wordpress.com/2021/04/screenshots_wp_com_new_site_2021_new.pdf" TargetMode="External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RKGnptWV7g" TargetMode="External"/><Relationship Id="rId2" Type="http://schemas.openxmlformats.org/officeDocument/2006/relationships/hyperlink" Target="https://wordpress.com/support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atulgawande.com/book/the-checklist-manifesto/" TargetMode="External"/><Relationship Id="rId5" Type="http://schemas.openxmlformats.org/officeDocument/2006/relationships/hyperlink" Target="https://wordpress.com/webinars/" TargetMode="External"/><Relationship Id="rId4" Type="http://schemas.openxmlformats.org/officeDocument/2006/relationships/hyperlink" Target="https://www.youtube.com/watch?v=xWCjtD40L80&amp;feature=youtu.be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press.com/logo-maker/" TargetMode="External"/><Relationship Id="rId2" Type="http://schemas.openxmlformats.org/officeDocument/2006/relationships/hyperlink" Target="https://wordpress.com/built-by-wordpress-com/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central.wordcamp.org/" TargetMode="External"/><Relationship Id="rId4" Type="http://schemas.openxmlformats.org/officeDocument/2006/relationships/hyperlink" Target="https://www.meetup.com/The-Baltimore-WordPress-Group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press.com/theme/exford" TargetMode="External"/><Relationship Id="rId7" Type="http://schemas.openxmlformats.org/officeDocument/2006/relationships/hyperlink" Target="https://wordpress.com/themes" TargetMode="External"/><Relationship Id="rId2" Type="http://schemas.openxmlformats.org/officeDocument/2006/relationships/hyperlink" Target="https://wordpress.com/theme/shawburn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ordpress.com/blog/2021/01/25/building-single-page-websites-on-wordpress-com/" TargetMode="External"/><Relationship Id="rId5" Type="http://schemas.openxmlformats.org/officeDocument/2006/relationships/hyperlink" Target="https://wordpress.com/theme/hever" TargetMode="External"/><Relationship Id="rId4" Type="http://schemas.openxmlformats.org/officeDocument/2006/relationships/hyperlink" Target="https://wordpress.com/theme/business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orksmartthinkdifferent.com/" TargetMode="External"/><Relationship Id="rId2" Type="http://schemas.openxmlformats.org/officeDocument/2006/relationships/hyperlink" Target="https://newworkplace.wordpress.com/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3lbseed.com/homepage-3lbseed" TargetMode="External"/><Relationship Id="rId4" Type="http://schemas.openxmlformats.org/officeDocument/2006/relationships/hyperlink" Target="https://www.rachaelhartleynutrition.com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press.com/theme/hemingway-rewritten" TargetMode="External"/><Relationship Id="rId2" Type="http://schemas.openxmlformats.org/officeDocument/2006/relationships/hyperlink" Target="https://wp4evryone.wordpress.com/" TargetMode="Externa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press.com/" TargetMode="External"/><Relationship Id="rId2" Type="http://schemas.openxmlformats.org/officeDocument/2006/relationships/hyperlink" Target="https://www.pcmag.com/picks/the-best-website-builders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hyperlink" Target="https://wordpress.com/webinars/" TargetMode="External"/><Relationship Id="rId4" Type="http://schemas.openxmlformats.org/officeDocument/2006/relationships/hyperlink" Target="https://wp4evryone.files.wordpress.com/2021/04/screenshots_wp_com_new_site_2021_new.pdf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wordpress.com/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etup.com/BaltimoreTechiesforGood/" TargetMode="External"/><Relationship Id="rId2" Type="http://schemas.openxmlformats.org/officeDocument/2006/relationships/hyperlink" Target="https://www.pm4change.org/pmdos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g"/><Relationship Id="rId5" Type="http://schemas.openxmlformats.org/officeDocument/2006/relationships/hyperlink" Target="https://restonuse.org/" TargetMode="External"/><Relationship Id="rId4" Type="http://schemas.openxmlformats.org/officeDocument/2006/relationships/hyperlink" Target="https://www.40plusdc.org/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p4evryone.wordpress.com/" TargetMode="External"/><Relationship Id="rId2" Type="http://schemas.openxmlformats.org/officeDocument/2006/relationships/hyperlink" Target="mailto:glvconsulting@hotmail.com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s://wordpress.org/" TargetMode="External"/><Relationship Id="rId13" Type="http://schemas.openxmlformats.org/officeDocument/2006/relationships/hyperlink" Target="https://creativecommons.org/" TargetMode="External"/><Relationship Id="rId3" Type="http://schemas.openxmlformats.org/officeDocument/2006/relationships/hyperlink" Target="https://www.pexels.com/" TargetMode="External"/><Relationship Id="rId7" Type="http://schemas.openxmlformats.org/officeDocument/2006/relationships/hyperlink" Target="https://stock.adobe.com/promo/firstmonthfree" TargetMode="External"/><Relationship Id="rId12" Type="http://schemas.openxmlformats.org/officeDocument/2006/relationships/hyperlink" Target="https://en.wikipedia.org/wiki/Main_Page" TargetMode="External"/><Relationship Id="rId2" Type="http://schemas.openxmlformats.org/officeDocument/2006/relationships/hyperlink" Target="https://theperimeter.uk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vistaprint.com/" TargetMode="External"/><Relationship Id="rId11" Type="http://schemas.openxmlformats.org/officeDocument/2006/relationships/hyperlink" Target="https://mockupeditor.com/" TargetMode="External"/><Relationship Id="rId5" Type="http://schemas.openxmlformats.org/officeDocument/2006/relationships/hyperlink" Target="https://pixabay.com/" TargetMode="External"/><Relationship Id="rId10" Type="http://schemas.openxmlformats.org/officeDocument/2006/relationships/hyperlink" Target="https://iconmonstr.com/" TargetMode="External"/><Relationship Id="rId4" Type="http://schemas.openxmlformats.org/officeDocument/2006/relationships/hyperlink" Target="https://wordpress.com/" TargetMode="External"/><Relationship Id="rId9" Type="http://schemas.openxmlformats.org/officeDocument/2006/relationships/hyperlink" Target="https://support.microsoft.com/en-us/topic/learn-more-about-smartart-graphics-6ea4fdb0-aa40-4fa9-9348-662d8af6ca2c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ordpress.org/" TargetMode="Externa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automattic.com/" TargetMode="External"/><Relationship Id="rId2" Type="http://schemas.openxmlformats.org/officeDocument/2006/relationships/hyperlink" Target="https://wordpress.com/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hyperlink" Target="https://www.wpbeginner.com/beginners-guide/self-hosted-wordpress-org-vs-free-wordpress-com-infograph/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wordpress.com/themes" TargetMode="Externa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wordpress.com/theme/exford" TargetMode="Externa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support.wordpress.com/posts/categories/#adding-categories" TargetMode="External"/><Relationship Id="rId7" Type="http://schemas.openxmlformats.org/officeDocument/2006/relationships/image" Target="../media/image24.png"/><Relationship Id="rId2" Type="http://schemas.openxmlformats.org/officeDocument/2006/relationships/hyperlink" Target="https://wordpress.com/blog/2021/01/25/building-single-page-websites-on-wordpress-com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ordpress.com/support/" TargetMode="External"/><Relationship Id="rId5" Type="http://schemas.openxmlformats.org/officeDocument/2006/relationships/hyperlink" Target="https://wordpress.com/learn/the-movie/" TargetMode="External"/><Relationship Id="rId4" Type="http://schemas.openxmlformats.org/officeDocument/2006/relationships/hyperlink" Target="https://wordpress.com/learn/" TargetMode="Externa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https://wordpress.com/webinars/#calendar" TargetMode="External"/><Relationship Id="rId3" Type="http://schemas.openxmlformats.org/officeDocument/2006/relationships/hyperlink" Target="https://wordpress.com/support/live-chat/" TargetMode="External"/><Relationship Id="rId7" Type="http://schemas.openxmlformats.org/officeDocument/2006/relationships/hyperlink" Target="https://en.support.wordpress.com/blogging-u/" TargetMode="External"/><Relationship Id="rId2" Type="http://schemas.openxmlformats.org/officeDocument/2006/relationships/hyperlink" Target="https://en.forums.wordpress.com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central.wordcamp.org/" TargetMode="External"/><Relationship Id="rId11" Type="http://schemas.openxmlformats.org/officeDocument/2006/relationships/image" Target="../media/image13.jpg"/><Relationship Id="rId5" Type="http://schemas.openxmlformats.org/officeDocument/2006/relationships/hyperlink" Target="https://www.meetup.com/BaltimoreTechiesforGood" TargetMode="External"/><Relationship Id="rId10" Type="http://schemas.openxmlformats.org/officeDocument/2006/relationships/hyperlink" Target="https://wordpress.com/blog/" TargetMode="External"/><Relationship Id="rId4" Type="http://schemas.openxmlformats.org/officeDocument/2006/relationships/hyperlink" Target="https://www.meetup.com/The-Baltimore-WordPress-Group/" TargetMode="External"/><Relationship Id="rId9" Type="http://schemas.openxmlformats.org/officeDocument/2006/relationships/hyperlink" Target="https://wpcourses.com/syllabus-blogging-for-beginners/" TargetMode="Externa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hyperlink" Target="https://mightywriters.org/" TargetMode="External"/><Relationship Id="rId3" Type="http://schemas.openxmlformats.org/officeDocument/2006/relationships/hyperlink" Target="https://www.mannafood.org/financial-statements/" TargetMode="External"/><Relationship Id="rId7" Type="http://schemas.openxmlformats.org/officeDocument/2006/relationships/hyperlink" Target="https://healthyschoolscampaign.org/policy/chicago-policy/" TargetMode="External"/><Relationship Id="rId2" Type="http://schemas.openxmlformats.org/officeDocument/2006/relationships/hyperlink" Target="https://www.mannafood.org/impact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metrosquash.org/outcomes/" TargetMode="External"/><Relationship Id="rId11" Type="http://schemas.openxmlformats.org/officeDocument/2006/relationships/image" Target="../media/image25.jpeg"/><Relationship Id="rId5" Type="http://schemas.openxmlformats.org/officeDocument/2006/relationships/hyperlink" Target="https://friendsofrefugees.com/2020-annual-report/" TargetMode="External"/><Relationship Id="rId10" Type="http://schemas.openxmlformats.org/officeDocument/2006/relationships/hyperlink" Target="https://www.potomacriverkeepernetwork.org/" TargetMode="External"/><Relationship Id="rId4" Type="http://schemas.openxmlformats.org/officeDocument/2006/relationships/hyperlink" Target="https://collpossible.wpengine.com/our-model/" TargetMode="External"/><Relationship Id="rId9" Type="http://schemas.openxmlformats.org/officeDocument/2006/relationships/hyperlink" Target="https://www.safespotfairfax.org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s://theperimeter.uk/" TargetMode="Externa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otomacriverkeepernetwork.org/report-pollution/" TargetMode="External"/><Relationship Id="rId13" Type="http://schemas.openxmlformats.org/officeDocument/2006/relationships/hyperlink" Target="https://compassprobono.org/washington-dc/success-stories/" TargetMode="External"/><Relationship Id="rId3" Type="http://schemas.openxmlformats.org/officeDocument/2006/relationships/hyperlink" Target="https://mightywriters.org/write-on/" TargetMode="External"/><Relationship Id="rId7" Type="http://schemas.openxmlformats.org/officeDocument/2006/relationships/hyperlink" Target="https://buildingfamiliestogether.org/" TargetMode="External"/><Relationship Id="rId12" Type="http://schemas.openxmlformats.org/officeDocument/2006/relationships/hyperlink" Target="https://compassprobono.org/philadelphia/success-stories/" TargetMode="External"/><Relationship Id="rId2" Type="http://schemas.openxmlformats.org/officeDocument/2006/relationships/hyperlink" Target="https://www.labschool.org/news/video-gallery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collegepossible.org/communities/philadelphia/" TargetMode="External"/><Relationship Id="rId11" Type="http://schemas.openxmlformats.org/officeDocument/2006/relationships/hyperlink" Target="https://compassprobono.org/chicago/success-stories/" TargetMode="External"/><Relationship Id="rId5" Type="http://schemas.openxmlformats.org/officeDocument/2006/relationships/hyperlink" Target="https://www.girlsontherun.org/your-story/" TargetMode="External"/><Relationship Id="rId15" Type="http://schemas.openxmlformats.org/officeDocument/2006/relationships/image" Target="../media/image25.jpeg"/><Relationship Id="rId10" Type="http://schemas.openxmlformats.org/officeDocument/2006/relationships/hyperlink" Target="https://taprootfoundation.org/case-studies-category/nonprofit/" TargetMode="External"/><Relationship Id="rId4" Type="http://schemas.openxmlformats.org/officeDocument/2006/relationships/hyperlink" Target="https://www.safespotfairfax.org/about-child-abuse/supporting-victims/" TargetMode="External"/><Relationship Id="rId9" Type="http://schemas.openxmlformats.org/officeDocument/2006/relationships/hyperlink" Target="https://www.lakeviewpantry.org/ways-to-help/corporate-sponsorship-opportunties/" TargetMode="External"/><Relationship Id="rId14" Type="http://schemas.openxmlformats.org/officeDocument/2006/relationships/hyperlink" Target="https://compassprobono.org/washington-dc/current-clients/classic-clients/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press.org/showcase/" TargetMode="External"/><Relationship Id="rId2" Type="http://schemas.openxmlformats.org/officeDocument/2006/relationships/hyperlink" Target="https://themeisle.com/blog/sample-wordpress-sites/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jpeg"/><Relationship Id="rId4" Type="http://schemas.openxmlformats.org/officeDocument/2006/relationships/hyperlink" Target="https://kinsta.com/blog/wordpress-site-examples/#non-profit-wordpress-sites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wordpress.com/theme/rowling" TargetMode="Externa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hyperlink" Target="https://2019.us.wordcamp.org/" TargetMode="External"/><Relationship Id="rId3" Type="http://schemas.openxmlformats.org/officeDocument/2006/relationships/hyperlink" Target="https://web.archive.org/web/20190719041417/https:/2019.us.wordcamp.org/" TargetMode="External"/><Relationship Id="rId7" Type="http://schemas.openxmlformats.org/officeDocument/2006/relationships/image" Target="../media/image30.png"/><Relationship Id="rId2" Type="http://schemas.openxmlformats.org/officeDocument/2006/relationships/hyperlink" Target="https://us.wordcamp.org/2019/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hyperlink" Target="https://web.archive.org/web/20191101205602/https:/2019.us.wordcamp.org/" TargetMode="External"/><Relationship Id="rId4" Type="http://schemas.openxmlformats.org/officeDocument/2006/relationships/image" Target="../media/image28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s://elementor.com/blog/website-redesign-guide" TargetMode="Externa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psupportspecialists.com/moving-your-website-to-wordpress-a-guide-to-migration/" TargetMode="External"/><Relationship Id="rId2" Type="http://schemas.openxmlformats.org/officeDocument/2006/relationships/hyperlink" Target="https://www.wpexplorer.com/migrate-to-wordpress/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ordpress.com/support/moving-from-self-hosted-wordpress-to-wordpress-com/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hyperlink" Target="https://theperimeter.uk/faq/" TargetMode="External"/><Relationship Id="rId7" Type="http://schemas.openxmlformats.org/officeDocument/2006/relationships/hyperlink" Target="https://theperimeter.uk/contact/" TargetMode="External"/><Relationship Id="rId2" Type="http://schemas.openxmlformats.org/officeDocument/2006/relationships/hyperlink" Target="https://theperimeter.uk/rules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theperimeter.uk/" TargetMode="External"/><Relationship Id="rId5" Type="http://schemas.openxmlformats.org/officeDocument/2006/relationships/hyperlink" Target="https://theperimeter.uk/put-me-up/" TargetMode="External"/><Relationship Id="rId4" Type="http://schemas.openxmlformats.org/officeDocument/2006/relationships/hyperlink" Target="https://theperimeter.uk/route-map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p4evryone.wordpress.com/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245810"/>
            <a:ext cx="6413500" cy="1355750"/>
          </a:xfrm>
        </p:spPr>
        <p:txBody>
          <a:bodyPr>
            <a:normAutofit/>
          </a:bodyPr>
          <a:lstStyle/>
          <a:p>
            <a:pPr algn="l"/>
            <a:r>
              <a:rPr lang="en-US" sz="3800" b="1"/>
              <a:t>Building Your Website with</a:t>
            </a:r>
            <a:br>
              <a:rPr lang="en-US" sz="3800"/>
            </a:br>
            <a:r>
              <a:rPr lang="en-US" sz="3800" b="1"/>
              <a:t>WordPress.Com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8516"/>
            <a:ext cx="5930900" cy="911117"/>
          </a:xfrm>
        </p:spPr>
        <p:txBody>
          <a:bodyPr>
            <a:normAutofit/>
          </a:bodyPr>
          <a:lstStyle/>
          <a:p>
            <a:pPr algn="l"/>
            <a:r>
              <a:rPr lang="en-US" sz="2000" i="1" dirty="0"/>
              <a:t>Gary Vaughan PMP</a:t>
            </a:r>
          </a:p>
        </p:txBody>
      </p:sp>
      <p:sp>
        <p:nvSpPr>
          <p:cNvPr id="11" name="Freeform 17">
            <a:extLst>
              <a:ext uri="{FF2B5EF4-FFF2-40B4-BE49-F238E27FC236}">
                <a16:creationId xmlns:a16="http://schemas.microsoft.com/office/drawing/2014/main" id="{41F18803-BE79-4916-AE6B-5DE238B367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663110" cy="2130951"/>
          </a:xfrm>
          <a:custGeom>
            <a:avLst/>
            <a:gdLst>
              <a:gd name="connsiteX0" fmla="*/ 0 w 8663110"/>
              <a:gd name="connsiteY0" fmla="*/ 0 h 2130951"/>
              <a:gd name="connsiteX1" fmla="*/ 819150 w 8663110"/>
              <a:gd name="connsiteY1" fmla="*/ 0 h 2130951"/>
              <a:gd name="connsiteX2" fmla="*/ 1028700 w 8663110"/>
              <a:gd name="connsiteY2" fmla="*/ 0 h 2130951"/>
              <a:gd name="connsiteX3" fmla="*/ 4187970 w 8663110"/>
              <a:gd name="connsiteY3" fmla="*/ 0 h 2130951"/>
              <a:gd name="connsiteX4" fmla="*/ 4400550 w 8663110"/>
              <a:gd name="connsiteY4" fmla="*/ 0 h 2130951"/>
              <a:gd name="connsiteX5" fmla="*/ 5262791 w 8663110"/>
              <a:gd name="connsiteY5" fmla="*/ 0 h 2130951"/>
              <a:gd name="connsiteX6" fmla="*/ 5262791 w 8663110"/>
              <a:gd name="connsiteY6" fmla="*/ 478 h 2130951"/>
              <a:gd name="connsiteX7" fmla="*/ 8663110 w 8663110"/>
              <a:gd name="connsiteY7" fmla="*/ 478 h 2130951"/>
              <a:gd name="connsiteX8" fmla="*/ 7676422 w 8663110"/>
              <a:gd name="connsiteY8" fmla="*/ 2130951 h 2130951"/>
              <a:gd name="connsiteX9" fmla="*/ 4400550 w 8663110"/>
              <a:gd name="connsiteY9" fmla="*/ 2130951 h 2130951"/>
              <a:gd name="connsiteX10" fmla="*/ 4187970 w 8663110"/>
              <a:gd name="connsiteY10" fmla="*/ 2130951 h 2130951"/>
              <a:gd name="connsiteX11" fmla="*/ 1028700 w 8663110"/>
              <a:gd name="connsiteY11" fmla="*/ 2130951 h 2130951"/>
              <a:gd name="connsiteX12" fmla="*/ 819150 w 8663110"/>
              <a:gd name="connsiteY12" fmla="*/ 2130951 h 2130951"/>
              <a:gd name="connsiteX13" fmla="*/ 0 w 8663110"/>
              <a:gd name="connsiteY13" fmla="*/ 2130951 h 213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63110" h="2130951">
                <a:moveTo>
                  <a:pt x="0" y="0"/>
                </a:moveTo>
                <a:lnTo>
                  <a:pt x="819150" y="0"/>
                </a:lnTo>
                <a:lnTo>
                  <a:pt x="1028700" y="0"/>
                </a:lnTo>
                <a:lnTo>
                  <a:pt x="4187970" y="0"/>
                </a:lnTo>
                <a:lnTo>
                  <a:pt x="4400550" y="0"/>
                </a:lnTo>
                <a:lnTo>
                  <a:pt x="5262791" y="0"/>
                </a:lnTo>
                <a:lnTo>
                  <a:pt x="5262791" y="478"/>
                </a:lnTo>
                <a:lnTo>
                  <a:pt x="8663110" y="478"/>
                </a:lnTo>
                <a:lnTo>
                  <a:pt x="7676422" y="2130951"/>
                </a:lnTo>
                <a:lnTo>
                  <a:pt x="4400550" y="2130951"/>
                </a:lnTo>
                <a:lnTo>
                  <a:pt x="4187970" y="2130951"/>
                </a:lnTo>
                <a:lnTo>
                  <a:pt x="1028700" y="2130951"/>
                </a:lnTo>
                <a:lnTo>
                  <a:pt x="819150" y="2130951"/>
                </a:lnTo>
                <a:lnTo>
                  <a:pt x="0" y="2130951"/>
                </a:lnTo>
                <a:close/>
              </a:path>
            </a:pathLst>
          </a:custGeom>
          <a:solidFill>
            <a:srgbClr val="4E5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4502" y="3370985"/>
            <a:ext cx="2153169" cy="2624667"/>
          </a:xfrm>
          <a:prstGeom prst="rect">
            <a:avLst/>
          </a:prstGeom>
        </p:spPr>
      </p:pic>
      <p:sp>
        <p:nvSpPr>
          <p:cNvPr id="13" name="Freeform 18">
            <a:extLst>
              <a:ext uri="{FF2B5EF4-FFF2-40B4-BE49-F238E27FC236}">
                <a16:creationId xmlns:a16="http://schemas.microsoft.com/office/drawing/2014/main" id="{C15229F3-7A2E-4558-98FE-7A5F69409D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683319"/>
            <a:ext cx="6516874" cy="2174681"/>
          </a:xfrm>
          <a:custGeom>
            <a:avLst/>
            <a:gdLst>
              <a:gd name="connsiteX0" fmla="*/ 0 w 6516874"/>
              <a:gd name="connsiteY0" fmla="*/ 0 h 2174681"/>
              <a:gd name="connsiteX1" fmla="*/ 819150 w 6516874"/>
              <a:gd name="connsiteY1" fmla="*/ 0 h 2174681"/>
              <a:gd name="connsiteX2" fmla="*/ 1038225 w 6516874"/>
              <a:gd name="connsiteY2" fmla="*/ 0 h 2174681"/>
              <a:gd name="connsiteX3" fmla="*/ 6516874 w 6516874"/>
              <a:gd name="connsiteY3" fmla="*/ 0 h 2174681"/>
              <a:gd name="connsiteX4" fmla="*/ 5509712 w 6516874"/>
              <a:gd name="connsiteY4" fmla="*/ 2174681 h 2174681"/>
              <a:gd name="connsiteX5" fmla="*/ 1038225 w 6516874"/>
              <a:gd name="connsiteY5" fmla="*/ 2174681 h 2174681"/>
              <a:gd name="connsiteX6" fmla="*/ 947987 w 6516874"/>
              <a:gd name="connsiteY6" fmla="*/ 2174681 h 2174681"/>
              <a:gd name="connsiteX7" fmla="*/ 819150 w 6516874"/>
              <a:gd name="connsiteY7" fmla="*/ 2174681 h 2174681"/>
              <a:gd name="connsiteX8" fmla="*/ 0 w 6516874"/>
              <a:gd name="connsiteY8" fmla="*/ 2174681 h 2174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16874" h="2174681">
                <a:moveTo>
                  <a:pt x="0" y="0"/>
                </a:moveTo>
                <a:lnTo>
                  <a:pt x="819150" y="0"/>
                </a:lnTo>
                <a:lnTo>
                  <a:pt x="1038225" y="0"/>
                </a:lnTo>
                <a:lnTo>
                  <a:pt x="6516874" y="0"/>
                </a:lnTo>
                <a:lnTo>
                  <a:pt x="5509712" y="2174681"/>
                </a:lnTo>
                <a:lnTo>
                  <a:pt x="1038225" y="2174681"/>
                </a:lnTo>
                <a:lnTo>
                  <a:pt x="947987" y="2174681"/>
                </a:lnTo>
                <a:lnTo>
                  <a:pt x="819150" y="2174681"/>
                </a:lnTo>
                <a:lnTo>
                  <a:pt x="0" y="2174681"/>
                </a:lnTo>
                <a:close/>
              </a:path>
            </a:pathLst>
          </a:custGeom>
          <a:solidFill>
            <a:srgbClr val="4A4A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98CFFA-948A-49A4-898B-27C4B8731E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1201" y="4267199"/>
            <a:ext cx="3193301" cy="1732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6137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Do you really need a website?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6739" y="666114"/>
            <a:ext cx="7378693" cy="554604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tx1"/>
                </a:solidFill>
                <a:latin typeface="+mn-lt"/>
                <a:cs typeface="+mn-cs"/>
              </a:rPr>
              <a:t>Is a site worth the “investment”?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tx1"/>
                </a:solidFill>
                <a:latin typeface="+mn-lt"/>
                <a:cs typeface="+mn-cs"/>
              </a:rPr>
              <a:t>More time than money to set up and maintain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tx1"/>
                </a:solidFill>
                <a:latin typeface="+mn-lt"/>
                <a:cs typeface="+mn-cs"/>
              </a:rPr>
              <a:t>Easier alternatives to a website:</a:t>
            </a:r>
          </a:p>
          <a:p>
            <a:pPr lvl="1">
              <a:lnSpc>
                <a:spcPct val="90000"/>
              </a:lnSpc>
            </a:pPr>
            <a:r>
              <a:rPr lang="en-US" sz="2800" dirty="0">
                <a:solidFill>
                  <a:schemeClr val="tx1"/>
                </a:solidFill>
                <a:latin typeface="+mn-lt"/>
                <a:cs typeface="+mn-cs"/>
              </a:rPr>
              <a:t>Engage on 1 or more social media platforms</a:t>
            </a:r>
          </a:p>
          <a:p>
            <a:pPr lvl="1">
              <a:lnSpc>
                <a:spcPct val="90000"/>
              </a:lnSpc>
            </a:pPr>
            <a:r>
              <a:rPr lang="en-US" sz="2800" dirty="0">
                <a:solidFill>
                  <a:schemeClr val="tx1"/>
                </a:solidFill>
                <a:latin typeface="+mn-lt"/>
                <a:cs typeface="+mn-cs"/>
              </a:rPr>
              <a:t>Use a rich LinkedIn profile &amp; network as a starting point on Web</a:t>
            </a:r>
          </a:p>
          <a:p>
            <a:pPr lvl="1">
              <a:lnSpc>
                <a:spcPct val="90000"/>
              </a:lnSpc>
            </a:pPr>
            <a:r>
              <a:rPr lang="en-US" sz="2800" dirty="0">
                <a:solidFill>
                  <a:schemeClr val="tx1"/>
                </a:solidFill>
                <a:latin typeface="+mn-lt"/>
                <a:cs typeface="+mn-cs"/>
              </a:rPr>
              <a:t>Set up a simple “personal landing page” – </a:t>
            </a:r>
            <a:r>
              <a:rPr lang="en-US" sz="2800" dirty="0" err="1">
                <a:solidFill>
                  <a:schemeClr val="tx1"/>
                </a:solidFill>
                <a:latin typeface="+mn-lt"/>
                <a:cs typeface="+mn-cs"/>
                <a:hlinkClick r:id="rId2"/>
              </a:rPr>
              <a:t>About.Me</a:t>
            </a:r>
            <a:r>
              <a:rPr lang="en-US" sz="2800" dirty="0">
                <a:solidFill>
                  <a:schemeClr val="tx1"/>
                </a:solidFill>
                <a:latin typeface="+mn-lt"/>
                <a:cs typeface="+mn-cs"/>
              </a:rPr>
              <a:t> (free or $7/mo.)</a:t>
            </a:r>
          </a:p>
        </p:txBody>
      </p:sp>
    </p:spTree>
    <p:extLst>
      <p:ext uri="{BB962C8B-B14F-4D97-AF65-F5344CB8AC3E}">
        <p14:creationId xmlns:p14="http://schemas.microsoft.com/office/powerpoint/2010/main" val="33090144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Website Investment Curve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20" name="Chart 19"/>
          <p:cNvGraphicFramePr/>
          <p:nvPr/>
        </p:nvGraphicFramePr>
        <p:xfrm>
          <a:off x="2032000" y="1690688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Rectangle 20"/>
          <p:cNvSpPr/>
          <p:nvPr/>
        </p:nvSpPr>
        <p:spPr>
          <a:xfrm>
            <a:off x="7698686" y="6311900"/>
            <a:ext cx="18238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Site Maintenance</a:t>
            </a:r>
          </a:p>
        </p:txBody>
      </p:sp>
      <p:sp>
        <p:nvSpPr>
          <p:cNvPr id="22" name="Right Arrow 21"/>
          <p:cNvSpPr/>
          <p:nvPr/>
        </p:nvSpPr>
        <p:spPr>
          <a:xfrm>
            <a:off x="9886950" y="6387195"/>
            <a:ext cx="1062990" cy="319497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7487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6397" y="502020"/>
            <a:ext cx="5323715" cy="75782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Website </a:t>
            </a:r>
            <a:r>
              <a:rPr lang="en-US" sz="4000" b="1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Planning </a:t>
            </a: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4009" y="1415732"/>
            <a:ext cx="6109317" cy="528637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b="1" dirty="0">
                <a:solidFill>
                  <a:schemeClr val="tx1"/>
                </a:solidFill>
                <a:latin typeface="+mn-lt"/>
                <a:cs typeface="+mn-cs"/>
              </a:rPr>
              <a:t>Target Audience </a:t>
            </a:r>
            <a:r>
              <a:rPr lang="en-US" sz="2000" dirty="0">
                <a:solidFill>
                  <a:schemeClr val="tx1"/>
                </a:solidFill>
                <a:latin typeface="+mn-lt"/>
                <a:cs typeface="+mn-cs"/>
              </a:rPr>
              <a:t>(demographics)</a:t>
            </a:r>
          </a:p>
          <a:p>
            <a:pPr>
              <a:lnSpc>
                <a:spcPct val="90000"/>
              </a:lnSpc>
            </a:pPr>
            <a:endParaRPr lang="en-US" sz="2000" dirty="0">
              <a:solidFill>
                <a:schemeClr val="tx1"/>
              </a:solidFill>
              <a:latin typeface="+mn-lt"/>
              <a:cs typeface="+mn-cs"/>
            </a:endParaRPr>
          </a:p>
          <a:p>
            <a:pPr>
              <a:lnSpc>
                <a:spcPct val="90000"/>
              </a:lnSpc>
            </a:pPr>
            <a:r>
              <a:rPr lang="en-US" sz="2000" b="1" dirty="0">
                <a:solidFill>
                  <a:schemeClr val="tx1"/>
                </a:solidFill>
                <a:latin typeface="+mn-lt"/>
                <a:cs typeface="+mn-cs"/>
              </a:rPr>
              <a:t>Website models </a:t>
            </a:r>
            <a:r>
              <a:rPr lang="en-US" sz="2000" dirty="0">
                <a:solidFill>
                  <a:schemeClr val="tx1"/>
                </a:solidFill>
                <a:latin typeface="+mn-lt"/>
                <a:cs typeface="+mn-cs"/>
              </a:rPr>
              <a:t>(inspiration)</a:t>
            </a:r>
          </a:p>
          <a:p>
            <a:pPr>
              <a:lnSpc>
                <a:spcPct val="90000"/>
              </a:lnSpc>
            </a:pPr>
            <a:endParaRPr lang="en-US" sz="2000" b="1" dirty="0">
              <a:solidFill>
                <a:schemeClr val="tx1"/>
              </a:solidFill>
              <a:latin typeface="+mn-lt"/>
              <a:cs typeface="+mn-cs"/>
            </a:endParaRPr>
          </a:p>
          <a:p>
            <a:pPr>
              <a:lnSpc>
                <a:spcPct val="90000"/>
              </a:lnSpc>
            </a:pPr>
            <a:r>
              <a:rPr lang="en-US" sz="2000" b="1" dirty="0">
                <a:solidFill>
                  <a:schemeClr val="tx1"/>
                </a:solidFill>
                <a:latin typeface="+mn-lt"/>
                <a:cs typeface="+mn-cs"/>
              </a:rPr>
              <a:t>Navigation</a:t>
            </a:r>
            <a:r>
              <a:rPr lang="en-US" sz="2000" dirty="0">
                <a:solidFill>
                  <a:schemeClr val="tx1"/>
                </a:solidFill>
                <a:latin typeface="+mn-lt"/>
                <a:cs typeface="+mn-cs"/>
              </a:rPr>
              <a:t> (your sketch or outline)</a:t>
            </a:r>
          </a:p>
          <a:p>
            <a:pPr>
              <a:lnSpc>
                <a:spcPct val="90000"/>
              </a:lnSpc>
            </a:pPr>
            <a:endParaRPr lang="en-US" sz="2000" b="1" dirty="0">
              <a:solidFill>
                <a:schemeClr val="tx1"/>
              </a:solidFill>
              <a:latin typeface="+mn-lt"/>
              <a:cs typeface="+mn-cs"/>
            </a:endParaRPr>
          </a:p>
          <a:p>
            <a:pPr>
              <a:lnSpc>
                <a:spcPct val="90000"/>
              </a:lnSpc>
            </a:pPr>
            <a:r>
              <a:rPr lang="en-US" sz="2000" b="1" dirty="0">
                <a:solidFill>
                  <a:schemeClr val="tx1"/>
                </a:solidFill>
                <a:latin typeface="+mn-lt"/>
                <a:cs typeface="+mn-cs"/>
              </a:rPr>
              <a:t>Content</a:t>
            </a:r>
            <a:r>
              <a:rPr lang="en-US" sz="2000" dirty="0">
                <a:solidFill>
                  <a:schemeClr val="tx1"/>
                </a:solidFill>
                <a:latin typeface="+mn-lt"/>
                <a:cs typeface="+mn-cs"/>
              </a:rPr>
              <a:t> (text, images…)</a:t>
            </a:r>
          </a:p>
          <a:p>
            <a:pPr>
              <a:lnSpc>
                <a:spcPct val="90000"/>
              </a:lnSpc>
            </a:pPr>
            <a:endParaRPr lang="en-US" sz="2000" b="1" dirty="0">
              <a:solidFill>
                <a:schemeClr val="tx1"/>
              </a:solidFill>
              <a:latin typeface="+mn-lt"/>
              <a:cs typeface="+mn-cs"/>
            </a:endParaRPr>
          </a:p>
          <a:p>
            <a:pPr>
              <a:lnSpc>
                <a:spcPct val="90000"/>
              </a:lnSpc>
            </a:pPr>
            <a:r>
              <a:rPr lang="en-US" sz="2000" b="1" dirty="0">
                <a:solidFill>
                  <a:schemeClr val="tx1"/>
                </a:solidFill>
                <a:latin typeface="+mn-lt"/>
                <a:cs typeface="+mn-cs"/>
              </a:rPr>
              <a:t>Team</a:t>
            </a:r>
            <a:r>
              <a:rPr lang="en-US" sz="2000" dirty="0">
                <a:solidFill>
                  <a:schemeClr val="tx1"/>
                </a:solidFill>
                <a:latin typeface="+mn-lt"/>
                <a:cs typeface="+mn-cs"/>
              </a:rPr>
              <a:t> (Admin and support)</a:t>
            </a:r>
          </a:p>
          <a:p>
            <a:pPr>
              <a:lnSpc>
                <a:spcPct val="90000"/>
              </a:lnSpc>
            </a:pPr>
            <a:endParaRPr lang="en-US" sz="2000" b="1" dirty="0">
              <a:solidFill>
                <a:schemeClr val="tx1"/>
              </a:solidFill>
              <a:latin typeface="+mn-lt"/>
              <a:cs typeface="+mn-cs"/>
            </a:endParaRPr>
          </a:p>
          <a:p>
            <a:pPr>
              <a:lnSpc>
                <a:spcPct val="90000"/>
              </a:lnSpc>
            </a:pPr>
            <a:r>
              <a:rPr lang="en-US" sz="2000" b="1" dirty="0">
                <a:solidFill>
                  <a:schemeClr val="tx1"/>
                </a:solidFill>
                <a:latin typeface="+mn-lt"/>
                <a:cs typeface="+mn-cs"/>
              </a:rPr>
              <a:t>Design</a:t>
            </a:r>
            <a:r>
              <a:rPr lang="en-US" sz="2000" dirty="0">
                <a:solidFill>
                  <a:schemeClr val="tx1"/>
                </a:solidFill>
                <a:latin typeface="+mn-lt"/>
                <a:cs typeface="+mn-cs"/>
              </a:rPr>
              <a:t> (or redesign…migration?)</a:t>
            </a:r>
          </a:p>
          <a:p>
            <a:pPr>
              <a:lnSpc>
                <a:spcPct val="90000"/>
              </a:lnSpc>
            </a:pPr>
            <a:endParaRPr lang="en-US" sz="2000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000" i="1" dirty="0">
                <a:solidFill>
                  <a:schemeClr val="tx1"/>
                </a:solidFill>
                <a:latin typeface="+mn-lt"/>
                <a:cs typeface="+mn-cs"/>
              </a:rPr>
              <a:t>Draft a Project Plan*…Timeline </a:t>
            </a:r>
          </a:p>
          <a:p>
            <a:pPr>
              <a:lnSpc>
                <a:spcPct val="90000"/>
              </a:lnSpc>
            </a:pPr>
            <a:endParaRPr lang="en-US" sz="2000" i="1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000" i="1" dirty="0">
                <a:solidFill>
                  <a:schemeClr val="tx1"/>
                </a:solidFill>
                <a:latin typeface="+mn-lt"/>
                <a:cs typeface="+mn-cs"/>
              </a:rPr>
              <a:t>*</a:t>
            </a:r>
            <a:r>
              <a:rPr lang="en-US" sz="2000" i="1" dirty="0">
                <a:solidFill>
                  <a:schemeClr val="tx1"/>
                </a:solidFill>
                <a:latin typeface="+mn-lt"/>
                <a:cs typeface="+mn-cs"/>
                <a:hlinkClick r:id="rId2"/>
              </a:rPr>
              <a:t>Trello</a:t>
            </a:r>
            <a:r>
              <a:rPr lang="en-US" sz="2000" i="1" dirty="0">
                <a:solidFill>
                  <a:schemeClr val="tx1"/>
                </a:solidFill>
                <a:latin typeface="+mn-lt"/>
                <a:cs typeface="+mn-cs"/>
              </a:rPr>
              <a:t> as free, simple, graphical Project software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967" y="1578634"/>
            <a:ext cx="4170530" cy="3732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5419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572" y="473905"/>
            <a:ext cx="6676643" cy="7984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Website </a:t>
            </a:r>
            <a:r>
              <a:rPr lang="en-US" sz="4000" b="1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Design</a:t>
            </a: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Best Practices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1606"/>
            <a:ext cx="6529736" cy="4912074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000" b="1" i="1" dirty="0" err="1">
                <a:solidFill>
                  <a:schemeClr val="tx1"/>
                </a:solidFill>
                <a:latin typeface="+mn-lt"/>
                <a:cs typeface="+mn-cs"/>
              </a:rPr>
              <a:t>Scanability</a:t>
            </a:r>
            <a:r>
              <a:rPr lang="en-US" sz="2000" dirty="0">
                <a:solidFill>
                  <a:schemeClr val="tx1"/>
                </a:solidFill>
                <a:latin typeface="+mn-lt"/>
                <a:cs typeface="+mn-cs"/>
              </a:rPr>
              <a:t>:  Clean and simple...good use of white space, limit 3 Fonts in 3 sizes, few colors...key message (call to action?) </a:t>
            </a:r>
          </a:p>
          <a:p>
            <a:pPr>
              <a:lnSpc>
                <a:spcPct val="90000"/>
              </a:lnSpc>
            </a:pPr>
            <a:endParaRPr lang="en-US" sz="2000" dirty="0">
              <a:solidFill>
                <a:schemeClr val="tx1"/>
              </a:solidFill>
              <a:latin typeface="+mn-lt"/>
              <a:cs typeface="+mn-cs"/>
            </a:endParaRPr>
          </a:p>
          <a:p>
            <a:pPr>
              <a:lnSpc>
                <a:spcPct val="90000"/>
              </a:lnSpc>
            </a:pPr>
            <a:r>
              <a:rPr lang="en-US" sz="2000" b="1" i="1" dirty="0">
                <a:solidFill>
                  <a:schemeClr val="tx1"/>
                </a:solidFill>
                <a:latin typeface="+mn-lt"/>
                <a:cs typeface="+mn-cs"/>
              </a:rPr>
              <a:t>Navigation</a:t>
            </a:r>
            <a:r>
              <a:rPr lang="en-US" sz="2000" dirty="0">
                <a:solidFill>
                  <a:schemeClr val="tx1"/>
                </a:solidFill>
                <a:latin typeface="+mn-lt"/>
                <a:cs typeface="+mn-cs"/>
              </a:rPr>
              <a:t>:  Easy-to-find info (Visual Hierarchy), leverage conventions, consistency, accessibility, menus 3 levels, Contact clear </a:t>
            </a:r>
          </a:p>
          <a:p>
            <a:pPr>
              <a:lnSpc>
                <a:spcPct val="90000"/>
              </a:lnSpc>
            </a:pPr>
            <a:endParaRPr lang="en-US" sz="2000" b="1" i="1" dirty="0">
              <a:solidFill>
                <a:schemeClr val="tx1"/>
              </a:solidFill>
              <a:latin typeface="+mn-lt"/>
              <a:cs typeface="+mn-cs"/>
            </a:endParaRPr>
          </a:p>
          <a:p>
            <a:pPr>
              <a:lnSpc>
                <a:spcPct val="90000"/>
              </a:lnSpc>
            </a:pPr>
            <a:r>
              <a:rPr lang="en-US" sz="2000" b="1" i="1" dirty="0">
                <a:solidFill>
                  <a:schemeClr val="tx1"/>
                </a:solidFill>
                <a:latin typeface="+mn-lt"/>
                <a:cs typeface="+mn-cs"/>
              </a:rPr>
              <a:t>Text</a:t>
            </a:r>
            <a:r>
              <a:rPr lang="en-US" sz="2000" dirty="0">
                <a:solidFill>
                  <a:schemeClr val="tx1"/>
                </a:solidFill>
                <a:latin typeface="+mn-lt"/>
                <a:cs typeface="+mn-cs"/>
              </a:rPr>
              <a:t>:  Well written, engaging, varied content for audience</a:t>
            </a:r>
          </a:p>
          <a:p>
            <a:pPr>
              <a:lnSpc>
                <a:spcPct val="90000"/>
              </a:lnSpc>
            </a:pPr>
            <a:endParaRPr lang="en-US" sz="2000" b="1" i="1" dirty="0">
              <a:solidFill>
                <a:schemeClr val="tx1"/>
              </a:solidFill>
              <a:latin typeface="+mn-lt"/>
              <a:cs typeface="+mn-cs"/>
            </a:endParaRPr>
          </a:p>
          <a:p>
            <a:pPr>
              <a:lnSpc>
                <a:spcPct val="90000"/>
              </a:lnSpc>
            </a:pPr>
            <a:r>
              <a:rPr lang="en-US" sz="2000" b="1" i="1" dirty="0">
                <a:solidFill>
                  <a:schemeClr val="tx1"/>
                </a:solidFill>
                <a:latin typeface="+mn-lt"/>
                <a:cs typeface="+mn-cs"/>
              </a:rPr>
              <a:t>Images:  </a:t>
            </a:r>
            <a:r>
              <a:rPr lang="en-US" sz="2000" dirty="0">
                <a:solidFill>
                  <a:schemeClr val="tx1"/>
                </a:solidFill>
                <a:latin typeface="+mn-lt"/>
                <a:cs typeface="+mn-cs"/>
              </a:rPr>
              <a:t>Optimize size, photos, copyright…Quality! </a:t>
            </a:r>
          </a:p>
          <a:p>
            <a:pPr>
              <a:lnSpc>
                <a:spcPct val="90000"/>
              </a:lnSpc>
            </a:pPr>
            <a:endParaRPr lang="en-US" sz="2000" b="1" i="1" dirty="0">
              <a:solidFill>
                <a:schemeClr val="tx1"/>
              </a:solidFill>
              <a:latin typeface="+mn-lt"/>
              <a:cs typeface="+mn-cs"/>
            </a:endParaRPr>
          </a:p>
          <a:p>
            <a:pPr>
              <a:lnSpc>
                <a:spcPct val="90000"/>
              </a:lnSpc>
            </a:pPr>
            <a:r>
              <a:rPr lang="en-US" sz="2000" b="1" i="1" dirty="0">
                <a:solidFill>
                  <a:schemeClr val="tx1"/>
                </a:solidFill>
                <a:latin typeface="+mn-lt"/>
                <a:cs typeface="+mn-cs"/>
              </a:rPr>
              <a:t>Engagement:  </a:t>
            </a:r>
            <a:r>
              <a:rPr lang="en-US" sz="2000" dirty="0">
                <a:solidFill>
                  <a:schemeClr val="tx1"/>
                </a:solidFill>
                <a:latin typeface="+mn-lt"/>
                <a:cs typeface="+mn-cs"/>
              </a:rPr>
              <a:t>Build for traffic on Web, </a:t>
            </a:r>
            <a:r>
              <a:rPr lang="en-US" sz="2000" dirty="0">
                <a:solidFill>
                  <a:schemeClr val="tx1"/>
                </a:solidFill>
                <a:latin typeface="+mn-lt"/>
                <a:cs typeface="+mn-cs"/>
                <a:hlinkClick r:id="rId2"/>
              </a:rPr>
              <a:t>“SEO”, </a:t>
            </a:r>
            <a:r>
              <a:rPr lang="en-US" sz="2000" dirty="0">
                <a:solidFill>
                  <a:schemeClr val="tx1"/>
                </a:solidFill>
                <a:latin typeface="+mn-lt"/>
                <a:cs typeface="+mn-cs"/>
              </a:rPr>
              <a:t>check Google Tools</a:t>
            </a:r>
          </a:p>
          <a:p>
            <a:pPr>
              <a:lnSpc>
                <a:spcPct val="90000"/>
              </a:lnSpc>
            </a:pPr>
            <a:endParaRPr lang="en-US" sz="2000" b="1" i="1" dirty="0">
              <a:solidFill>
                <a:schemeClr val="tx1"/>
              </a:solidFill>
              <a:latin typeface="+mn-lt"/>
              <a:cs typeface="+mn-cs"/>
            </a:endParaRPr>
          </a:p>
          <a:p>
            <a:pPr>
              <a:lnSpc>
                <a:spcPct val="90000"/>
              </a:lnSpc>
            </a:pPr>
            <a:r>
              <a:rPr lang="en-US" sz="2000" b="1" i="1" dirty="0">
                <a:solidFill>
                  <a:schemeClr val="tx1"/>
                </a:solidFill>
                <a:latin typeface="+mn-lt"/>
                <a:cs typeface="+mn-cs"/>
              </a:rPr>
              <a:t>Testing</a:t>
            </a:r>
            <a:r>
              <a:rPr lang="en-US" sz="2000" dirty="0">
                <a:solidFill>
                  <a:schemeClr val="tx1"/>
                </a:solidFill>
                <a:latin typeface="+mn-lt"/>
                <a:cs typeface="+mn-cs"/>
              </a:rPr>
              <a:t>:  check browser/device compatibility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0" name="Picture 2" descr="Notebook Beside the Iphone on Tab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75967" y="2058245"/>
            <a:ext cx="4170530" cy="2773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71783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Getting Software to Build your Website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259" y="649480"/>
            <a:ext cx="7048366" cy="6113270"/>
          </a:xfr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b="1" dirty="0">
                <a:solidFill>
                  <a:schemeClr val="tx1"/>
                </a:solidFill>
                <a:latin typeface="+mn-lt"/>
                <a:cs typeface="+mn-cs"/>
              </a:rPr>
              <a:t>What is a “Website Builder”? 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2400" dirty="0">
                <a:solidFill>
                  <a:schemeClr val="tx1"/>
                </a:solidFill>
                <a:latin typeface="+mn-lt"/>
                <a:cs typeface="+mn-cs"/>
              </a:rPr>
              <a:t>– software to build and host your site</a:t>
            </a:r>
          </a:p>
          <a:p>
            <a:pPr>
              <a:lnSpc>
                <a:spcPct val="90000"/>
              </a:lnSpc>
            </a:pPr>
            <a:endParaRPr lang="en-US" sz="2800" dirty="0">
              <a:solidFill>
                <a:schemeClr val="tx1"/>
              </a:solidFill>
              <a:latin typeface="+mn-lt"/>
              <a:cs typeface="+mn-cs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tx1"/>
                </a:solidFill>
                <a:latin typeface="+mn-lt"/>
                <a:cs typeface="+mn-cs"/>
              </a:rPr>
              <a:t>Most offer variety of “templates” to get started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>
                <a:solidFill>
                  <a:schemeClr val="tx1"/>
                </a:solidFill>
                <a:latin typeface="+mn-lt"/>
                <a:cs typeface="+mn-cs"/>
              </a:rPr>
              <a:t>    – by type business</a:t>
            </a:r>
          </a:p>
          <a:p>
            <a:pPr>
              <a:lnSpc>
                <a:spcPct val="90000"/>
              </a:lnSpc>
            </a:pPr>
            <a:endParaRPr lang="en-US" sz="2800" dirty="0">
              <a:solidFill>
                <a:schemeClr val="tx1"/>
              </a:solidFill>
              <a:latin typeface="+mn-lt"/>
              <a:cs typeface="+mn-cs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tx1"/>
                </a:solidFill>
                <a:latin typeface="+mn-lt"/>
                <a:cs typeface="+mn-cs"/>
              </a:rPr>
              <a:t>But limited ability to customize your site</a:t>
            </a:r>
          </a:p>
          <a:p>
            <a:pPr>
              <a:lnSpc>
                <a:spcPct val="90000"/>
              </a:lnSpc>
            </a:pPr>
            <a:endParaRPr lang="en-US" sz="2800" dirty="0">
              <a:solidFill>
                <a:schemeClr val="tx1"/>
              </a:solidFill>
              <a:latin typeface="+mn-lt"/>
              <a:cs typeface="+mn-cs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tx1"/>
                </a:solidFill>
                <a:latin typeface="+mn-lt"/>
                <a:cs typeface="+mn-cs"/>
              </a:rPr>
              <a:t>Most charge a small monthly fee, with limited free trial option</a:t>
            </a:r>
          </a:p>
          <a:p>
            <a:pPr>
              <a:lnSpc>
                <a:spcPct val="90000"/>
              </a:lnSpc>
            </a:pPr>
            <a:endParaRPr lang="en-US" sz="2800" dirty="0">
              <a:solidFill>
                <a:schemeClr val="tx1"/>
              </a:solidFill>
              <a:latin typeface="+mn-lt"/>
              <a:cs typeface="+mn-cs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tx1"/>
                </a:solidFill>
                <a:latin typeface="+mn-lt"/>
                <a:cs typeface="+mn-cs"/>
              </a:rPr>
              <a:t>“Proprietary” – so decide on one (difficult to switch!)</a:t>
            </a:r>
          </a:p>
          <a:p>
            <a:pPr>
              <a:lnSpc>
                <a:spcPct val="90000"/>
              </a:lnSpc>
            </a:pPr>
            <a:endParaRPr lang="en-US" sz="2800" dirty="0">
              <a:solidFill>
                <a:schemeClr val="tx1"/>
              </a:solidFill>
              <a:latin typeface="+mn-lt"/>
              <a:cs typeface="+mn-cs"/>
              <a:hlinkClick r:id="rId2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tx1"/>
                </a:solidFill>
                <a:latin typeface="+mn-lt"/>
                <a:cs typeface="+mn-cs"/>
                <a:hlinkClick r:id="rId2"/>
              </a:rPr>
              <a:t>PC Magazine Ranking of </a:t>
            </a:r>
            <a:r>
              <a:rPr lang="en-US" sz="2800" dirty="0" err="1">
                <a:solidFill>
                  <a:schemeClr val="tx1"/>
                </a:solidFill>
                <a:latin typeface="+mn-lt"/>
                <a:cs typeface="+mn-cs"/>
                <a:hlinkClick r:id="rId2"/>
              </a:rPr>
              <a:t>Websitebuilders</a:t>
            </a:r>
            <a:r>
              <a:rPr lang="en-US" sz="2800" dirty="0">
                <a:solidFill>
                  <a:schemeClr val="tx1"/>
                </a:solidFill>
                <a:latin typeface="+mn-lt"/>
                <a:cs typeface="+mn-cs"/>
                <a:hlinkClick r:id="rId2"/>
              </a:rPr>
              <a:t> for 2021</a:t>
            </a:r>
            <a:endParaRPr lang="en-US" sz="2800" dirty="0">
              <a:solidFill>
                <a:schemeClr val="tx1"/>
              </a:solidFill>
              <a:latin typeface="+mn-lt"/>
              <a:cs typeface="+mn-cs"/>
            </a:endParaRPr>
          </a:p>
          <a:p>
            <a:pPr>
              <a:lnSpc>
                <a:spcPct val="90000"/>
              </a:lnSpc>
            </a:pPr>
            <a:endParaRPr lang="en-US" sz="2800" dirty="0">
              <a:solidFill>
                <a:schemeClr val="tx1"/>
              </a:solidFill>
              <a:latin typeface="+mn-lt"/>
              <a:cs typeface="+mn-cs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tx1"/>
                </a:solidFill>
                <a:latin typeface="+mn-lt"/>
                <a:cs typeface="+mn-cs"/>
              </a:rPr>
              <a:t>Examples:  </a:t>
            </a:r>
            <a:r>
              <a:rPr lang="en-US" sz="2800" dirty="0" err="1">
                <a:solidFill>
                  <a:schemeClr val="tx1"/>
                </a:solidFill>
                <a:latin typeface="+mn-lt"/>
                <a:cs typeface="+mn-cs"/>
              </a:rPr>
              <a:t>Wix</a:t>
            </a:r>
            <a:r>
              <a:rPr lang="en-US" sz="2800" dirty="0">
                <a:solidFill>
                  <a:schemeClr val="tx1"/>
                </a:solidFill>
                <a:latin typeface="+mn-lt"/>
                <a:cs typeface="+mn-cs"/>
              </a:rPr>
              <a:t>, Weebly, Squarespace, GoDaddy, etc. </a:t>
            </a:r>
          </a:p>
        </p:txBody>
      </p:sp>
    </p:spTree>
    <p:extLst>
      <p:ext uri="{BB962C8B-B14F-4D97-AF65-F5344CB8AC3E}">
        <p14:creationId xmlns:p14="http://schemas.microsoft.com/office/powerpoint/2010/main" val="41431369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 Closer look at GoDaddy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4810259" y="649480"/>
            <a:ext cx="6915019" cy="5546047"/>
          </a:xfr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tx1"/>
                </a:solidFill>
                <a:latin typeface="+mn-lt"/>
                <a:cs typeface="+mn-cs"/>
              </a:rPr>
              <a:t>A good all round site-builder by a well known name on Web</a:t>
            </a:r>
          </a:p>
          <a:p>
            <a:pPr>
              <a:lnSpc>
                <a:spcPct val="90000"/>
              </a:lnSpc>
            </a:pPr>
            <a:endParaRPr lang="en-US" sz="2800" dirty="0">
              <a:solidFill>
                <a:schemeClr val="tx1"/>
              </a:solidFill>
              <a:latin typeface="+mn-lt"/>
              <a:cs typeface="+mn-cs"/>
            </a:endParaRPr>
          </a:p>
          <a:p>
            <a:pPr>
              <a:lnSpc>
                <a:spcPct val="90000"/>
              </a:lnSpc>
            </a:pPr>
            <a:r>
              <a:rPr lang="en-US" sz="2800" i="1" dirty="0">
                <a:solidFill>
                  <a:schemeClr val="tx1"/>
                </a:solidFill>
                <a:latin typeface="+mn-lt"/>
                <a:cs typeface="+mn-cs"/>
              </a:rPr>
              <a:t>Pros:</a:t>
            </a:r>
            <a:r>
              <a:rPr lang="en-US" sz="2800" dirty="0">
                <a:solidFill>
                  <a:schemeClr val="tx1"/>
                </a:solidFill>
                <a:latin typeface="+mn-lt"/>
                <a:cs typeface="+mn-cs"/>
              </a:rPr>
              <a:t>  has a free version, 100 templates, good support</a:t>
            </a:r>
          </a:p>
          <a:p>
            <a:pPr>
              <a:lnSpc>
                <a:spcPct val="90000"/>
              </a:lnSpc>
            </a:pPr>
            <a:endParaRPr lang="en-US" sz="2800" i="1" dirty="0">
              <a:solidFill>
                <a:schemeClr val="tx1"/>
              </a:solidFill>
              <a:latin typeface="+mn-lt"/>
              <a:cs typeface="+mn-cs"/>
            </a:endParaRPr>
          </a:p>
          <a:p>
            <a:pPr>
              <a:lnSpc>
                <a:spcPct val="90000"/>
              </a:lnSpc>
            </a:pPr>
            <a:r>
              <a:rPr lang="en-US" sz="2800" i="1" dirty="0">
                <a:solidFill>
                  <a:schemeClr val="tx1"/>
                </a:solidFill>
                <a:latin typeface="+mn-lt"/>
                <a:cs typeface="+mn-cs"/>
              </a:rPr>
              <a:t>Cons:</a:t>
            </a:r>
            <a:r>
              <a:rPr lang="en-US" sz="2800" dirty="0">
                <a:solidFill>
                  <a:schemeClr val="tx1"/>
                </a:solidFill>
                <a:latin typeface="+mn-lt"/>
                <a:cs typeface="+mn-cs"/>
              </a:rPr>
              <a:t> limited customization, ecommerce only at higher cost option</a:t>
            </a:r>
          </a:p>
          <a:p>
            <a:pPr>
              <a:lnSpc>
                <a:spcPct val="90000"/>
              </a:lnSpc>
            </a:pPr>
            <a:endParaRPr lang="en-US" sz="2800" dirty="0">
              <a:solidFill>
                <a:schemeClr val="tx1"/>
              </a:solidFill>
              <a:latin typeface="+mn-lt"/>
              <a:cs typeface="+mn-cs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tx1"/>
                </a:solidFill>
                <a:latin typeface="+mn-lt"/>
                <a:cs typeface="+mn-cs"/>
              </a:rPr>
              <a:t>See my simple site example, note site-building tips  </a:t>
            </a:r>
          </a:p>
          <a:p>
            <a:pPr>
              <a:lnSpc>
                <a:spcPct val="90000"/>
              </a:lnSpc>
            </a:pPr>
            <a:endParaRPr lang="en-US" sz="2800" dirty="0">
              <a:solidFill>
                <a:schemeClr val="tx1"/>
              </a:solidFill>
              <a:latin typeface="+mn-lt"/>
              <a:cs typeface="+mn-cs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tx1"/>
                </a:solidFill>
                <a:latin typeface="+mn-lt"/>
                <a:cs typeface="+mn-cs"/>
              </a:rPr>
              <a:t>Also:  check out </a:t>
            </a:r>
            <a:r>
              <a:rPr lang="en-US" sz="2800" dirty="0">
                <a:solidFill>
                  <a:schemeClr val="tx1"/>
                </a:solidFill>
                <a:latin typeface="+mn-lt"/>
                <a:cs typeface="+mn-cs"/>
                <a:hlinkClick r:id="rId2"/>
              </a:rPr>
              <a:t>BoomerWorks</a:t>
            </a:r>
            <a:r>
              <a:rPr lang="en-US" sz="2800" dirty="0">
                <a:solidFill>
                  <a:schemeClr val="tx1"/>
                </a:solidFill>
                <a:latin typeface="+mn-lt"/>
                <a:cs typeface="+mn-cs"/>
              </a:rPr>
              <a:t> GoDaddy site</a:t>
            </a:r>
          </a:p>
          <a:p>
            <a:pPr>
              <a:lnSpc>
                <a:spcPct val="90000"/>
              </a:lnSpc>
            </a:pPr>
            <a:endParaRPr lang="en-US" sz="2800" dirty="0">
              <a:solidFill>
                <a:schemeClr val="tx1"/>
              </a:solidFill>
              <a:latin typeface="+mn-lt"/>
              <a:cs typeface="+mn-cs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tx1"/>
                </a:solidFill>
                <a:latin typeface="+mn-lt"/>
                <a:cs typeface="+mn-cs"/>
              </a:rPr>
              <a:t>Video tutorials: </a:t>
            </a:r>
          </a:p>
          <a:p>
            <a:pPr lvl="1">
              <a:lnSpc>
                <a:spcPct val="90000"/>
              </a:lnSpc>
            </a:pPr>
            <a:r>
              <a:rPr lang="en-US" sz="2800" dirty="0">
                <a:solidFill>
                  <a:schemeClr val="tx1"/>
                </a:solidFill>
                <a:latin typeface="+mn-lt"/>
                <a:cs typeface="+mn-cs"/>
                <a:hlinkClick r:id="rId3"/>
              </a:rPr>
              <a:t>How-to guide videos</a:t>
            </a:r>
            <a:r>
              <a:rPr lang="en-US" sz="2800" dirty="0">
                <a:solidFill>
                  <a:schemeClr val="tx1"/>
                </a:solidFill>
                <a:latin typeface="+mn-lt"/>
                <a:cs typeface="+mn-cs"/>
              </a:rPr>
              <a:t> (GoDaddy)</a:t>
            </a:r>
          </a:p>
          <a:p>
            <a:pPr lvl="1">
              <a:lnSpc>
                <a:spcPct val="90000"/>
              </a:lnSpc>
            </a:pPr>
            <a:r>
              <a:rPr lang="en-US" sz="2800" dirty="0" err="1">
                <a:solidFill>
                  <a:schemeClr val="tx1"/>
                </a:solidFill>
                <a:latin typeface="+mn-lt"/>
                <a:cs typeface="+mn-cs"/>
                <a:hlinkClick r:id="rId4"/>
              </a:rPr>
              <a:t>Youtube</a:t>
            </a:r>
            <a:r>
              <a:rPr lang="en-US" sz="2800" dirty="0">
                <a:solidFill>
                  <a:schemeClr val="tx1"/>
                </a:solidFill>
                <a:latin typeface="+mn-lt"/>
                <a:cs typeface="+mn-cs"/>
                <a:hlinkClick r:id="rId4"/>
              </a:rPr>
              <a:t> GoDaddy beginner video </a:t>
            </a:r>
            <a:endParaRPr lang="en-US" sz="2800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2800" dirty="0">
                <a:solidFill>
                  <a:schemeClr val="tx1"/>
                </a:solidFill>
                <a:latin typeface="+mn-lt"/>
                <a:cs typeface="+mn-cs"/>
              </a:rPr>
              <a:t>   (Mike O’Brien)</a:t>
            </a:r>
          </a:p>
          <a:p>
            <a:pPr>
              <a:lnSpc>
                <a:spcPct val="90000"/>
              </a:lnSpc>
            </a:pPr>
            <a:endParaRPr lang="en-US" sz="2800" dirty="0">
              <a:solidFill>
                <a:schemeClr val="tx1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47808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6397" y="502020"/>
            <a:ext cx="5323715" cy="6867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Moving Up to WordPress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3643" y="1432630"/>
            <a:ext cx="5988470" cy="5044370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>
              <a:lnSpc>
                <a:spcPct val="90000"/>
              </a:lnSpc>
            </a:pPr>
            <a:endParaRPr lang="en-US" sz="2800" dirty="0">
              <a:solidFill>
                <a:schemeClr val="tx1"/>
              </a:solidFill>
              <a:latin typeface="+mn-lt"/>
              <a:cs typeface="+mn-cs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tx1"/>
                </a:solidFill>
                <a:latin typeface="+mn-lt"/>
                <a:cs typeface="+mn-cs"/>
              </a:rPr>
              <a:t>WordPress a Leader on the Web</a:t>
            </a:r>
          </a:p>
          <a:p>
            <a:pPr>
              <a:lnSpc>
                <a:spcPct val="90000"/>
              </a:lnSpc>
            </a:pPr>
            <a:endParaRPr lang="en-US" sz="2800" dirty="0">
              <a:solidFill>
                <a:schemeClr val="tx1"/>
              </a:solidFill>
              <a:latin typeface="+mn-lt"/>
              <a:cs typeface="+mn-cs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tx1"/>
                </a:solidFill>
                <a:latin typeface="+mn-lt"/>
                <a:cs typeface="+mn-cs"/>
              </a:rPr>
              <a:t>Open Source Software + Thousands of Themes, Plugins</a:t>
            </a:r>
          </a:p>
          <a:p>
            <a:pPr>
              <a:lnSpc>
                <a:spcPct val="90000"/>
              </a:lnSpc>
            </a:pPr>
            <a:endParaRPr lang="en-US" sz="2800" dirty="0">
              <a:solidFill>
                <a:schemeClr val="tx1"/>
              </a:solidFill>
              <a:latin typeface="+mn-lt"/>
              <a:cs typeface="+mn-cs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tx1"/>
                </a:solidFill>
                <a:latin typeface="+mn-lt"/>
                <a:cs typeface="+mn-cs"/>
              </a:rPr>
              <a:t>42% of Web is on WordPress – </a:t>
            </a:r>
            <a:r>
              <a:rPr lang="en-US" sz="2800" i="1" dirty="0">
                <a:solidFill>
                  <a:schemeClr val="tx1"/>
                </a:solidFill>
                <a:latin typeface="+mn-lt"/>
                <a:cs typeface="+mn-cs"/>
              </a:rPr>
              <a:t>Community Support!</a:t>
            </a:r>
          </a:p>
          <a:p>
            <a:pPr>
              <a:lnSpc>
                <a:spcPct val="90000"/>
              </a:lnSpc>
            </a:pPr>
            <a:endParaRPr lang="en-US" sz="2800" dirty="0">
              <a:solidFill>
                <a:schemeClr val="tx1"/>
              </a:solidFill>
              <a:latin typeface="+mn-lt"/>
              <a:cs typeface="+mn-cs"/>
            </a:endParaRPr>
          </a:p>
          <a:p>
            <a:pPr>
              <a:lnSpc>
                <a:spcPct val="90000"/>
              </a:lnSpc>
            </a:pPr>
            <a:r>
              <a:rPr lang="en-US" sz="2800" dirty="0" err="1">
                <a:solidFill>
                  <a:schemeClr val="tx1"/>
                </a:solidFill>
                <a:latin typeface="+mn-lt"/>
                <a:cs typeface="+mn-cs"/>
              </a:rPr>
              <a:t>WordPress.Org</a:t>
            </a:r>
            <a:r>
              <a:rPr lang="en-US" sz="2800" dirty="0">
                <a:solidFill>
                  <a:schemeClr val="tx1"/>
                </a:solidFill>
                <a:latin typeface="+mn-lt"/>
                <a:cs typeface="+mn-cs"/>
              </a:rPr>
              <a:t> (advanced) vs. </a:t>
            </a:r>
            <a:r>
              <a:rPr lang="en-US" sz="2800" dirty="0" err="1">
                <a:solidFill>
                  <a:schemeClr val="tx1"/>
                </a:solidFill>
                <a:latin typeface="+mn-lt"/>
                <a:cs typeface="+mn-cs"/>
              </a:rPr>
              <a:t>WordPress.Com</a:t>
            </a:r>
            <a:r>
              <a:rPr lang="en-US" sz="2800" dirty="0">
                <a:solidFill>
                  <a:schemeClr val="tx1"/>
                </a:solidFill>
                <a:latin typeface="+mn-lt"/>
                <a:cs typeface="+mn-cs"/>
              </a:rPr>
              <a:t> (simplified)</a:t>
            </a:r>
          </a:p>
          <a:p>
            <a:pPr>
              <a:lnSpc>
                <a:spcPct val="90000"/>
              </a:lnSpc>
            </a:pPr>
            <a:endParaRPr lang="en-US" sz="2800" dirty="0">
              <a:solidFill>
                <a:schemeClr val="tx1"/>
              </a:solidFill>
              <a:latin typeface="+mn-lt"/>
              <a:cs typeface="+mn-cs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tx1"/>
                </a:solidFill>
                <a:latin typeface="+mn-lt"/>
                <a:cs typeface="+mn-cs"/>
              </a:rPr>
              <a:t>Cost:  small monthly charges typically for hosting and support</a:t>
            </a:r>
          </a:p>
          <a:p>
            <a:pPr>
              <a:lnSpc>
                <a:spcPct val="90000"/>
              </a:lnSpc>
            </a:pPr>
            <a:endParaRPr lang="en-US" sz="2800" dirty="0">
              <a:solidFill>
                <a:schemeClr val="tx1"/>
              </a:solidFill>
              <a:latin typeface="+mn-lt"/>
              <a:cs typeface="+mn-cs"/>
            </a:endParaRPr>
          </a:p>
          <a:p>
            <a:pPr>
              <a:lnSpc>
                <a:spcPct val="90000"/>
              </a:lnSpc>
            </a:pPr>
            <a:endParaRPr lang="en-US" sz="2800" dirty="0">
              <a:solidFill>
                <a:schemeClr val="tx1"/>
              </a:solidFill>
              <a:latin typeface="+mn-lt"/>
              <a:cs typeface="+mn-cs"/>
            </a:endParaRPr>
          </a:p>
          <a:p>
            <a:pPr>
              <a:lnSpc>
                <a:spcPct val="90000"/>
              </a:lnSpc>
            </a:pPr>
            <a:endParaRPr lang="en-US" sz="2800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967" y="1359681"/>
            <a:ext cx="4170530" cy="417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7828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 WP.COM Solution:  Key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4821" y="655975"/>
            <a:ext cx="7378693" cy="5546047"/>
          </a:xfr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tx1"/>
                </a:solidFill>
                <a:latin typeface="+mn-lt"/>
                <a:cs typeface="+mn-cs"/>
              </a:rPr>
              <a:t>A simplified, hosted WordPress service by </a:t>
            </a:r>
            <a:r>
              <a:rPr lang="en-US" sz="2800" i="1" dirty="0" err="1">
                <a:solidFill>
                  <a:schemeClr val="tx1"/>
                </a:solidFill>
                <a:latin typeface="+mn-lt"/>
                <a:cs typeface="+mn-cs"/>
              </a:rPr>
              <a:t>Automattic</a:t>
            </a:r>
            <a:endParaRPr lang="en-US" sz="2800" i="1" dirty="0">
              <a:solidFill>
                <a:schemeClr val="tx1"/>
              </a:solidFill>
              <a:latin typeface="+mn-lt"/>
              <a:cs typeface="+mn-cs"/>
            </a:endParaRPr>
          </a:p>
          <a:p>
            <a:pPr>
              <a:lnSpc>
                <a:spcPct val="90000"/>
              </a:lnSpc>
            </a:pPr>
            <a:endParaRPr lang="en-US" sz="2800" dirty="0">
              <a:solidFill>
                <a:schemeClr val="tx1"/>
              </a:solidFill>
              <a:latin typeface="+mn-lt"/>
              <a:cs typeface="+mn-cs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tx1"/>
                </a:solidFill>
                <a:latin typeface="+mn-lt"/>
                <a:cs typeface="+mn-cs"/>
              </a:rPr>
              <a:t>Free or small fee ($4-$25/month), depending on Plan</a:t>
            </a:r>
          </a:p>
          <a:p>
            <a:pPr>
              <a:lnSpc>
                <a:spcPct val="90000"/>
              </a:lnSpc>
            </a:pPr>
            <a:endParaRPr lang="en-US" sz="2800" dirty="0">
              <a:solidFill>
                <a:schemeClr val="tx1"/>
              </a:solidFill>
              <a:latin typeface="+mn-lt"/>
              <a:cs typeface="+mn-cs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tx1"/>
                </a:solidFill>
                <a:latin typeface="+mn-lt"/>
                <a:cs typeface="+mn-cs"/>
              </a:rPr>
              <a:t>Most Plans have no Plugins, but yes some custom functionality</a:t>
            </a:r>
          </a:p>
          <a:p>
            <a:pPr>
              <a:lnSpc>
                <a:spcPct val="90000"/>
              </a:lnSpc>
            </a:pPr>
            <a:endParaRPr lang="en-US" sz="2800" dirty="0">
              <a:solidFill>
                <a:schemeClr val="tx1"/>
              </a:solidFill>
              <a:latin typeface="+mn-lt"/>
              <a:cs typeface="+mn-cs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tx1"/>
                </a:solidFill>
                <a:latin typeface="+mn-lt"/>
                <a:cs typeface="+mn-cs"/>
              </a:rPr>
              <a:t>Theme (layout) options limited to about 200               (and some retire!)</a:t>
            </a:r>
          </a:p>
          <a:p>
            <a:pPr>
              <a:lnSpc>
                <a:spcPct val="90000"/>
              </a:lnSpc>
            </a:pPr>
            <a:endParaRPr lang="en-US" sz="2800" dirty="0">
              <a:solidFill>
                <a:schemeClr val="tx1"/>
              </a:solidFill>
              <a:latin typeface="+mn-lt"/>
              <a:cs typeface="+mn-cs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tx1"/>
                </a:solidFill>
                <a:latin typeface="+mn-lt"/>
                <a:cs typeface="+mn-cs"/>
              </a:rPr>
              <a:t>Built-in Security, SEO (Search), Site Analytics (user traffic)</a:t>
            </a:r>
          </a:p>
          <a:p>
            <a:pPr>
              <a:lnSpc>
                <a:spcPct val="90000"/>
              </a:lnSpc>
            </a:pPr>
            <a:endParaRPr lang="en-US" sz="2800" dirty="0">
              <a:solidFill>
                <a:schemeClr val="tx1"/>
              </a:solidFill>
              <a:latin typeface="+mn-lt"/>
              <a:cs typeface="+mn-cs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tx1"/>
                </a:solidFill>
                <a:latin typeface="+mn-lt"/>
                <a:cs typeface="+mn-cs"/>
              </a:rPr>
              <a:t>Great Support!:  FAQ knowledge base, videos, classes, forums</a:t>
            </a:r>
          </a:p>
        </p:txBody>
      </p:sp>
    </p:spTree>
    <p:extLst>
      <p:ext uri="{BB962C8B-B14F-4D97-AF65-F5344CB8AC3E}">
        <p14:creationId xmlns:p14="http://schemas.microsoft.com/office/powerpoint/2010/main" val="40833384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785" y="2639027"/>
            <a:ext cx="1260429" cy="12455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66863" y="-18998"/>
            <a:ext cx="44909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hlinkClick r:id="rId8"/>
              </a:rPr>
              <a:t>WordPress.Com</a:t>
            </a:r>
            <a:r>
              <a:rPr lang="en-US" sz="2400" dirty="0"/>
              <a:t>:  </a:t>
            </a:r>
          </a:p>
          <a:p>
            <a:pPr algn="ctr"/>
            <a:r>
              <a:rPr lang="en-US" sz="1600" i="1" dirty="0">
                <a:solidFill>
                  <a:srgbClr val="FF0000"/>
                </a:solidFill>
              </a:rPr>
              <a:t>All-in-One Website Platform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32757" y="3915343"/>
            <a:ext cx="1926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WP Core Software, </a:t>
            </a:r>
            <a:r>
              <a:rPr lang="en-US" sz="1600" b="1" i="1" dirty="0"/>
              <a:t>Content!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999" y="3653624"/>
            <a:ext cx="709854" cy="709854"/>
          </a:xfrm>
          <a:prstGeom prst="rect">
            <a:avLst/>
          </a:prstGeom>
          <a:effectLst>
            <a:reflection blurRad="6350" stA="50000" endA="295" endPos="92000" dist="1016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755" y="1498923"/>
            <a:ext cx="709854" cy="709854"/>
          </a:xfrm>
          <a:prstGeom prst="rect">
            <a:avLst/>
          </a:prstGeom>
          <a:effectLst>
            <a:reflection blurRad="6350" stA="11000" endPos="92000" dist="101600" dir="5400000" sy="-100000" algn="bl" rotWithShape="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11" y="4804830"/>
            <a:ext cx="709854" cy="709854"/>
          </a:xfrm>
          <a:prstGeom prst="rect">
            <a:avLst/>
          </a:prstGeom>
          <a:effectLst>
            <a:reflection blurRad="6350" stA="50000" endA="295" endPos="92000" dist="101600" dir="5400000" sy="-100000" algn="bl" rotWithShape="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3089" y="5382090"/>
            <a:ext cx="709854" cy="709854"/>
          </a:xfrm>
          <a:prstGeom prst="rect">
            <a:avLst/>
          </a:prstGeom>
          <a:effectLst>
            <a:reflection blurRad="6350" stA="50000" endA="295" endPos="92000" dist="101600" dir="5400000" sy="-100000" algn="bl" rotWithShape="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0145" y="1755986"/>
            <a:ext cx="709854" cy="709854"/>
          </a:xfrm>
          <a:prstGeom prst="rect">
            <a:avLst/>
          </a:prstGeom>
          <a:effectLst>
            <a:reflection blurRad="6350" stA="50000" endA="295" endPos="92000" dist="101600" dir="5400000" sy="-100000" algn="bl" rotWithShape="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93" y="3074072"/>
            <a:ext cx="709854" cy="709854"/>
          </a:xfrm>
          <a:prstGeom prst="rect">
            <a:avLst/>
          </a:prstGeom>
          <a:effectLst>
            <a:reflection blurRad="6350" stA="50000" endA="295" endPos="92000" dist="1016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132099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Simple, Solopreneur Site </a:t>
            </a:r>
            <a:br>
              <a:rPr lang="en-US" dirty="0"/>
            </a:br>
            <a:r>
              <a:rPr lang="en-US" sz="2700" dirty="0"/>
              <a:t>My </a:t>
            </a:r>
            <a:r>
              <a:rPr lang="en-US" sz="2700" dirty="0">
                <a:hlinkClick r:id="rId2"/>
              </a:rPr>
              <a:t>“WordPress for Everyone”</a:t>
            </a:r>
            <a:r>
              <a:rPr lang="en-US" sz="2700" dirty="0"/>
              <a:t> website coaching site (WP.COM)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cap="all" dirty="0"/>
              <a:t>I</a:t>
            </a:r>
            <a:r>
              <a:rPr lang="en-US" b="1" dirty="0"/>
              <a:t>nform</a:t>
            </a:r>
            <a:endParaRPr lang="en-US" b="1" cap="all" dirty="0"/>
          </a:p>
          <a:p>
            <a:pPr marL="0" indent="0">
              <a:buNone/>
            </a:pPr>
            <a:endParaRPr lang="en-US" b="1" dirty="0"/>
          </a:p>
          <a:p>
            <a:r>
              <a:rPr lang="en-US" dirty="0">
                <a:hlinkClick r:id="rId3"/>
              </a:rPr>
              <a:t>Free Coaching </a:t>
            </a:r>
            <a:r>
              <a:rPr lang="en-US" dirty="0"/>
              <a:t>(how-to graphic)</a:t>
            </a:r>
            <a:endParaRPr lang="en-US" dirty="0">
              <a:hlinkClick r:id="rId4"/>
            </a:endParaRPr>
          </a:p>
          <a:p>
            <a:r>
              <a:rPr lang="en-US" dirty="0">
                <a:hlinkClick r:id="rId4"/>
              </a:rPr>
              <a:t>Getting Started </a:t>
            </a:r>
            <a:r>
              <a:rPr lang="en-US" dirty="0"/>
              <a:t>(account setup)</a:t>
            </a:r>
          </a:p>
          <a:p>
            <a:r>
              <a:rPr lang="en-US" dirty="0">
                <a:hlinkClick r:id="rId5"/>
              </a:rPr>
              <a:t>Links</a:t>
            </a:r>
            <a:r>
              <a:rPr lang="en-US" dirty="0"/>
              <a:t> (resources, examples)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Engage</a:t>
            </a:r>
          </a:p>
          <a:p>
            <a:pPr marL="0" indent="0">
              <a:buNone/>
            </a:pPr>
            <a:endParaRPr lang="en-US" b="1" cap="all" dirty="0"/>
          </a:p>
          <a:p>
            <a:pPr marL="0" indent="0">
              <a:buNone/>
            </a:pPr>
            <a:r>
              <a:rPr lang="en-US" dirty="0">
                <a:hlinkClick r:id="rId6"/>
              </a:rPr>
              <a:t>Blog</a:t>
            </a:r>
            <a:r>
              <a:rPr lang="en-US" dirty="0"/>
              <a:t> (my activities - feedback)</a:t>
            </a:r>
          </a:p>
          <a:p>
            <a:pPr marL="0" indent="0">
              <a:buNone/>
            </a:pPr>
            <a:r>
              <a:rPr lang="en-US" dirty="0">
                <a:hlinkClick r:id="rId7"/>
              </a:rPr>
              <a:t>Events</a:t>
            </a:r>
            <a:r>
              <a:rPr lang="en-US" dirty="0"/>
              <a:t> (interaction options) </a:t>
            </a:r>
          </a:p>
          <a:p>
            <a:pPr marL="0" indent="0">
              <a:buNone/>
            </a:pPr>
            <a:r>
              <a:rPr lang="en-US" cap="all" dirty="0">
                <a:hlinkClick r:id="rId8"/>
              </a:rPr>
              <a:t>H</a:t>
            </a:r>
            <a:r>
              <a:rPr lang="en-US" dirty="0">
                <a:hlinkClick r:id="rId8"/>
              </a:rPr>
              <a:t>elp Form</a:t>
            </a:r>
            <a:r>
              <a:rPr lang="en-US" dirty="0"/>
              <a:t> (coaching request)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31622" y="4140777"/>
            <a:ext cx="1788915" cy="2180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94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6397" y="502020"/>
            <a:ext cx="5323715" cy="8576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5503" y="1770448"/>
            <a:ext cx="5932817" cy="4170529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  <a:latin typeface="+mn-lt"/>
                <a:cs typeface="+mn-cs"/>
              </a:rPr>
              <a:t>Why a Website for a Solopreneur?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  <a:latin typeface="+mn-lt"/>
                <a:cs typeface="+mn-cs"/>
              </a:rPr>
              <a:t>General Website Planning Steps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  <a:latin typeface="+mn-lt"/>
                <a:cs typeface="+mn-cs"/>
              </a:rPr>
              <a:t>Simple Social Media and Website Options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  <a:latin typeface="+mn-lt"/>
                <a:cs typeface="+mn-cs"/>
              </a:rPr>
              <a:t>Moving up to a WordPress (WP) Website</a:t>
            </a:r>
          </a:p>
          <a:p>
            <a:pPr>
              <a:lnSpc>
                <a:spcPct val="90000"/>
              </a:lnSpc>
            </a:pPr>
            <a:r>
              <a:rPr lang="en-US" dirty="0" err="1">
                <a:solidFill>
                  <a:schemeClr val="tx1"/>
                </a:solidFill>
                <a:latin typeface="+mn-lt"/>
                <a:cs typeface="+mn-cs"/>
              </a:rPr>
              <a:t>WordPress.Com</a:t>
            </a:r>
            <a:r>
              <a:rPr lang="en-US" dirty="0">
                <a:solidFill>
                  <a:schemeClr val="tx1"/>
                </a:solidFill>
                <a:latin typeface="+mn-lt"/>
                <a:cs typeface="+mn-cs"/>
              </a:rPr>
              <a:t> as a basic, supported WP Option</a:t>
            </a:r>
          </a:p>
          <a:p>
            <a:pPr>
              <a:lnSpc>
                <a:spcPct val="90000"/>
              </a:lnSpc>
            </a:pPr>
            <a:endParaRPr lang="en-US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0">
              <a:lnSpc>
                <a:spcPct val="90000"/>
              </a:lnSpc>
            </a:pPr>
            <a:r>
              <a:rPr lang="en-US" b="1" i="1" dirty="0">
                <a:solidFill>
                  <a:schemeClr val="tx1"/>
                </a:solidFill>
                <a:latin typeface="+mn-lt"/>
                <a:cs typeface="+mn-cs"/>
              </a:rPr>
              <a:t>Format:  </a:t>
            </a:r>
            <a:r>
              <a:rPr lang="en-US" i="1" dirty="0">
                <a:solidFill>
                  <a:schemeClr val="tx1"/>
                </a:solidFill>
                <a:latin typeface="+mn-lt"/>
                <a:cs typeface="+mn-cs"/>
              </a:rPr>
              <a:t>half Slides, half live WP.COM Demo, and Q&amp;A!</a:t>
            </a:r>
          </a:p>
          <a:p>
            <a:pPr>
              <a:lnSpc>
                <a:spcPct val="90000"/>
              </a:lnSpc>
            </a:pPr>
            <a:endParaRPr lang="en-US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967" y="1359681"/>
            <a:ext cx="4170530" cy="417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1850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Basic WordPress Concepts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7695" y="586855"/>
            <a:ext cx="7238866" cy="554604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i="1" dirty="0">
                <a:solidFill>
                  <a:schemeClr val="tx1"/>
                </a:solidFill>
                <a:latin typeface="+mn-lt"/>
                <a:cs typeface="+mn-cs"/>
              </a:rPr>
              <a:t>Dashboard vs Site View </a:t>
            </a:r>
            <a:r>
              <a:rPr lang="en-US" sz="2800" dirty="0">
                <a:solidFill>
                  <a:schemeClr val="tx1"/>
                </a:solidFill>
                <a:latin typeface="+mn-lt"/>
                <a:cs typeface="+mn-cs"/>
              </a:rPr>
              <a:t>– internal controls vs external public site</a:t>
            </a:r>
          </a:p>
          <a:p>
            <a:pPr>
              <a:lnSpc>
                <a:spcPct val="90000"/>
              </a:lnSpc>
            </a:pPr>
            <a:r>
              <a:rPr lang="en-US" sz="2800" i="1" dirty="0">
                <a:solidFill>
                  <a:schemeClr val="tx1"/>
                </a:solidFill>
                <a:latin typeface="+mn-lt"/>
                <a:cs typeface="+mn-cs"/>
              </a:rPr>
              <a:t>Theme</a:t>
            </a:r>
            <a:r>
              <a:rPr lang="en-US" sz="2800" dirty="0">
                <a:solidFill>
                  <a:schemeClr val="tx1"/>
                </a:solidFill>
                <a:latin typeface="+mn-lt"/>
                <a:cs typeface="+mn-cs"/>
              </a:rPr>
              <a:t> – a type, or style of layout</a:t>
            </a:r>
          </a:p>
          <a:p>
            <a:pPr>
              <a:lnSpc>
                <a:spcPct val="90000"/>
              </a:lnSpc>
            </a:pPr>
            <a:r>
              <a:rPr lang="en-US" sz="2800" i="1" dirty="0">
                <a:solidFill>
                  <a:schemeClr val="tx1"/>
                </a:solidFill>
                <a:latin typeface="+mn-lt"/>
                <a:cs typeface="+mn-cs"/>
              </a:rPr>
              <a:t>Media</a:t>
            </a:r>
            <a:r>
              <a:rPr lang="en-US" sz="2800" dirty="0">
                <a:solidFill>
                  <a:schemeClr val="tx1"/>
                </a:solidFill>
                <a:latin typeface="+mn-lt"/>
                <a:cs typeface="+mn-cs"/>
              </a:rPr>
              <a:t> – place for images, photos, PDFs</a:t>
            </a:r>
          </a:p>
          <a:p>
            <a:pPr>
              <a:lnSpc>
                <a:spcPct val="90000"/>
              </a:lnSpc>
            </a:pPr>
            <a:r>
              <a:rPr lang="en-US" sz="2800" i="1" dirty="0">
                <a:solidFill>
                  <a:schemeClr val="tx1"/>
                </a:solidFill>
                <a:latin typeface="+mn-lt"/>
                <a:cs typeface="+mn-cs"/>
              </a:rPr>
              <a:t>Post</a:t>
            </a:r>
            <a:r>
              <a:rPr lang="en-US" sz="2800" dirty="0">
                <a:solidFill>
                  <a:schemeClr val="tx1"/>
                </a:solidFill>
                <a:latin typeface="+mn-lt"/>
                <a:cs typeface="+mn-cs"/>
              </a:rPr>
              <a:t> – changing content, like a blog post</a:t>
            </a:r>
          </a:p>
          <a:p>
            <a:pPr>
              <a:lnSpc>
                <a:spcPct val="90000"/>
              </a:lnSpc>
            </a:pPr>
            <a:r>
              <a:rPr lang="en-US" sz="2800" i="1" dirty="0">
                <a:solidFill>
                  <a:schemeClr val="tx1"/>
                </a:solidFill>
                <a:latin typeface="+mn-lt"/>
                <a:cs typeface="+mn-cs"/>
              </a:rPr>
              <a:t>Page</a:t>
            </a:r>
            <a:r>
              <a:rPr lang="en-US" sz="2800" dirty="0">
                <a:solidFill>
                  <a:schemeClr val="tx1"/>
                </a:solidFill>
                <a:latin typeface="+mn-lt"/>
                <a:cs typeface="+mn-cs"/>
              </a:rPr>
              <a:t> – more static content, like an About page</a:t>
            </a:r>
          </a:p>
          <a:p>
            <a:pPr>
              <a:lnSpc>
                <a:spcPct val="90000"/>
              </a:lnSpc>
            </a:pPr>
            <a:r>
              <a:rPr lang="en-US" sz="2800" i="1" dirty="0">
                <a:solidFill>
                  <a:schemeClr val="tx1"/>
                </a:solidFill>
                <a:latin typeface="+mn-lt"/>
                <a:cs typeface="+mn-cs"/>
              </a:rPr>
              <a:t>Menu</a:t>
            </a:r>
            <a:r>
              <a:rPr lang="en-US" sz="2800" dirty="0">
                <a:solidFill>
                  <a:schemeClr val="tx1"/>
                </a:solidFill>
                <a:latin typeface="+mn-lt"/>
                <a:cs typeface="+mn-cs"/>
              </a:rPr>
              <a:t> – a place to organize and display your content on site</a:t>
            </a:r>
          </a:p>
          <a:p>
            <a:pPr>
              <a:lnSpc>
                <a:spcPct val="90000"/>
              </a:lnSpc>
            </a:pPr>
            <a:r>
              <a:rPr lang="en-US" sz="2800" i="1" dirty="0">
                <a:solidFill>
                  <a:schemeClr val="tx1"/>
                </a:solidFill>
                <a:latin typeface="+mn-lt"/>
                <a:cs typeface="+mn-cs"/>
              </a:rPr>
              <a:t>Block Editor </a:t>
            </a:r>
            <a:r>
              <a:rPr lang="en-US" sz="2800" dirty="0">
                <a:solidFill>
                  <a:schemeClr val="tx1"/>
                </a:solidFill>
                <a:latin typeface="+mn-lt"/>
                <a:cs typeface="+mn-cs"/>
              </a:rPr>
              <a:t>– use modular blocks to build Pages and Posts</a:t>
            </a:r>
          </a:p>
        </p:txBody>
      </p:sp>
    </p:spTree>
    <p:extLst>
      <p:ext uri="{BB962C8B-B14F-4D97-AF65-F5344CB8AC3E}">
        <p14:creationId xmlns:p14="http://schemas.microsoft.com/office/powerpoint/2010/main" val="752755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1683756"/>
            <a:ext cx="3587443" cy="239635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WP.COM Demo </a:t>
            </a:r>
            <a:r>
              <a:rPr lang="en-US" sz="4000" i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(30 min.)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6382233-B671-4973-8404-E9D189489D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8450437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99902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Work to Finish your Site:</a:t>
            </a:r>
            <a:b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800" i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 draft To Do 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4821" y="655975"/>
            <a:ext cx="7378693" cy="554604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tx1"/>
                </a:solidFill>
                <a:latin typeface="+mn-lt"/>
                <a:cs typeface="+mn-cs"/>
              </a:rPr>
              <a:t>Learn the WP software (create a test site?)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tx1"/>
                </a:solidFill>
                <a:latin typeface="+mn-lt"/>
                <a:cs typeface="+mn-cs"/>
              </a:rPr>
              <a:t>Content:  text, images, graphs, links 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tx1"/>
                </a:solidFill>
                <a:latin typeface="+mn-lt"/>
                <a:cs typeface="+mn-cs"/>
              </a:rPr>
              <a:t>Design:  layout, color, font...branding!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tx1"/>
                </a:solidFill>
                <a:latin typeface="+mn-lt"/>
                <a:cs typeface="+mn-cs"/>
              </a:rPr>
              <a:t>Social Media Connections: LinkedIn, Twitter, etc.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tx1"/>
                </a:solidFill>
                <a:latin typeface="+mn-lt"/>
                <a:cs typeface="+mn-cs"/>
              </a:rPr>
              <a:t>Tweak design and WP functionality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tx1"/>
                </a:solidFill>
                <a:latin typeface="+mn-lt"/>
                <a:cs typeface="+mn-cs"/>
              </a:rPr>
              <a:t>Add more content:  sub-pages, survey, etc.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tx1"/>
                </a:solidFill>
                <a:latin typeface="+mn-lt"/>
                <a:cs typeface="+mn-cs"/>
              </a:rPr>
              <a:t>Segue to consulting: blog tips, white paper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tx1"/>
                </a:solidFill>
                <a:latin typeface="+mn-lt"/>
                <a:cs typeface="+mn-cs"/>
              </a:rPr>
              <a:t>Advanced features:  Podcasting, YouTube clips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tx1"/>
                </a:solidFill>
                <a:latin typeface="+mn-lt"/>
                <a:cs typeface="+mn-cs"/>
              </a:rPr>
              <a:t>Check Terms of Use/Plan, Copyright, other legal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tx1"/>
                </a:solidFill>
                <a:latin typeface="+mn-lt"/>
                <a:cs typeface="+mn-cs"/>
              </a:rPr>
              <a:t>Tech Testing and User feedback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n-US" sz="2800" i="1" dirty="0">
                <a:solidFill>
                  <a:schemeClr val="tx1"/>
                </a:solidFill>
                <a:latin typeface="+mn-lt"/>
                <a:cs typeface="+mn-cs"/>
              </a:rPr>
              <a:t>Optimize for Search (SEO)...Launch!</a:t>
            </a:r>
          </a:p>
        </p:txBody>
      </p:sp>
    </p:spTree>
    <p:extLst>
      <p:ext uri="{BB962C8B-B14F-4D97-AF65-F5344CB8AC3E}">
        <p14:creationId xmlns:p14="http://schemas.microsoft.com/office/powerpoint/2010/main" val="11373757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WP.COM Support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Get WP Answers on </a:t>
            </a:r>
            <a:r>
              <a:rPr lang="en-US" dirty="0">
                <a:hlinkClick r:id="rId2"/>
              </a:rPr>
              <a:t>Support</a:t>
            </a:r>
            <a:r>
              <a:rPr lang="en-US" dirty="0"/>
              <a:t> (or “?” on your Dashboard, or Google it)</a:t>
            </a:r>
          </a:p>
          <a:p>
            <a:r>
              <a:rPr lang="en-US" dirty="0"/>
              <a:t>View two WP.COM Videos:  </a:t>
            </a:r>
            <a:r>
              <a:rPr lang="en-US" sz="2400" dirty="0">
                <a:hlinkClick r:id="rId3"/>
              </a:rPr>
              <a:t>Getting Started 101</a:t>
            </a:r>
            <a:r>
              <a:rPr lang="en-US" sz="2400" dirty="0"/>
              <a:t>, and </a:t>
            </a:r>
            <a:r>
              <a:rPr lang="en-US" sz="2400" dirty="0">
                <a:hlinkClick r:id="rId4"/>
              </a:rPr>
              <a:t>Quick Start: Blogging</a:t>
            </a:r>
            <a:endParaRPr lang="en-US" sz="2400" dirty="0"/>
          </a:p>
          <a:p>
            <a:r>
              <a:rPr lang="en-US" dirty="0"/>
              <a:t>Learn from WP.COM Community:  experts, forums, conferences</a:t>
            </a:r>
          </a:p>
          <a:p>
            <a:r>
              <a:rPr lang="en-US" dirty="0">
                <a:hlinkClick r:id="rId5"/>
              </a:rPr>
              <a:t>Sign up for a free class </a:t>
            </a:r>
            <a:r>
              <a:rPr lang="en-US" dirty="0"/>
              <a:t>on Getting Started with your Blog or Website.</a:t>
            </a:r>
          </a:p>
          <a:p>
            <a:r>
              <a:rPr lang="en-US" i="1" dirty="0"/>
              <a:t>See Annex 2 for more details and links on WP.COM support resources</a:t>
            </a:r>
          </a:p>
          <a:p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b="1" i="1" dirty="0"/>
              <a:t>Book:  </a:t>
            </a:r>
            <a:r>
              <a:rPr lang="en-US" dirty="0">
                <a:hlinkClick r:id="rId6"/>
              </a:rPr>
              <a:t>The Checklist Manifesto</a:t>
            </a:r>
            <a:r>
              <a:rPr lang="en-US" dirty="0"/>
              <a:t>, how Checklists for your website service areas can ease and improve your consulting deliverables.</a:t>
            </a:r>
          </a:p>
        </p:txBody>
      </p:sp>
    </p:spTree>
    <p:extLst>
      <p:ext uri="{BB962C8B-B14F-4D97-AF65-F5344CB8AC3E}">
        <p14:creationId xmlns:p14="http://schemas.microsoft.com/office/powerpoint/2010/main" val="535262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More Website Help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Ask Family or Friend as backup Admin…site feedback!</a:t>
            </a:r>
          </a:p>
          <a:p>
            <a:r>
              <a:rPr lang="en-US" dirty="0">
                <a:hlinkClick r:id="rId2"/>
              </a:rPr>
              <a:t>WP.COM Design Help </a:t>
            </a:r>
            <a:r>
              <a:rPr lang="en-US" dirty="0"/>
              <a:t>– from less than $500, on up…</a:t>
            </a:r>
          </a:p>
          <a:p>
            <a:r>
              <a:rPr lang="en-US" dirty="0"/>
              <a:t>Target any freelance help – for ex., </a:t>
            </a:r>
            <a:r>
              <a:rPr lang="en-US" dirty="0">
                <a:hlinkClick r:id="rId3"/>
              </a:rPr>
              <a:t>Fiverr for logo design</a:t>
            </a:r>
            <a:endParaRPr lang="en-US" dirty="0"/>
          </a:p>
          <a:p>
            <a:r>
              <a:rPr lang="en-US" dirty="0"/>
              <a:t>Contract a WP Developer or Designer </a:t>
            </a:r>
          </a:p>
          <a:p>
            <a:pPr lvl="1"/>
            <a:r>
              <a:rPr lang="en-US" dirty="0"/>
              <a:t>Mostly for a complex WP.ORG site (not WP.COM)</a:t>
            </a:r>
          </a:p>
          <a:p>
            <a:pPr lvl="1"/>
            <a:r>
              <a:rPr lang="en-US" dirty="0"/>
              <a:t>Help with a site redesign or migration (see Tips in Annex 5)</a:t>
            </a:r>
          </a:p>
          <a:p>
            <a:pPr lvl="1"/>
            <a:r>
              <a:rPr lang="en-US" dirty="0"/>
              <a:t>Expensive – at least a few thousand $</a:t>
            </a:r>
          </a:p>
          <a:p>
            <a:pPr lvl="1"/>
            <a:r>
              <a:rPr lang="en-US" dirty="0"/>
              <a:t>Sources:  </a:t>
            </a:r>
            <a:r>
              <a:rPr lang="en-US" dirty="0">
                <a:hlinkClick r:id="rId4"/>
              </a:rPr>
              <a:t>Baltimore WP Meetup</a:t>
            </a:r>
            <a:r>
              <a:rPr lang="en-US" dirty="0"/>
              <a:t>, </a:t>
            </a:r>
            <a:r>
              <a:rPr lang="en-US" dirty="0">
                <a:hlinkClick r:id="rId5"/>
              </a:rPr>
              <a:t>WordCamps</a:t>
            </a:r>
            <a:r>
              <a:rPr lang="en-US" dirty="0"/>
              <a:t> (free conferences) </a:t>
            </a:r>
          </a:p>
        </p:txBody>
      </p:sp>
    </p:spTree>
    <p:extLst>
      <p:ext uri="{BB962C8B-B14F-4D97-AF65-F5344CB8AC3E}">
        <p14:creationId xmlns:p14="http://schemas.microsoft.com/office/powerpoint/2010/main" val="14839025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Self-Help:  </a:t>
            </a:r>
            <a:r>
              <a:rPr lang="en-US" sz="4000" dirty="0"/>
              <a:t>Other Theme Suggestions in WP.COM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u="sng" dirty="0" err="1">
                <a:hlinkClick r:id="rId2"/>
              </a:rPr>
              <a:t>Shawburn</a:t>
            </a:r>
            <a:r>
              <a:rPr lang="en-US" dirty="0"/>
              <a:t>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 for a digital marketing firm – but adaptable to your business</a:t>
            </a:r>
          </a:p>
          <a:p>
            <a:pPr lvl="0"/>
            <a:r>
              <a:rPr lang="en-US" u="sng" dirty="0" err="1">
                <a:hlinkClick r:id="rId3"/>
              </a:rPr>
              <a:t>Exford</a:t>
            </a:r>
            <a:r>
              <a:rPr lang="en-US" dirty="0"/>
              <a:t>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 a scrolling home page design, with various template areas to edit your content</a:t>
            </a:r>
          </a:p>
          <a:p>
            <a:pPr lvl="0"/>
            <a:r>
              <a:rPr lang="en-US" u="sng" dirty="0">
                <a:hlinkClick r:id="rId4"/>
              </a:rPr>
              <a:t>Business</a:t>
            </a:r>
            <a:r>
              <a:rPr lang="en-US" dirty="0"/>
              <a:t>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 another small business Theme and template you can try</a:t>
            </a:r>
          </a:p>
          <a:p>
            <a:r>
              <a:rPr lang="en-US" dirty="0">
                <a:hlinkClick r:id="rId5"/>
              </a:rPr>
              <a:t>Hever</a:t>
            </a:r>
            <a:endParaRPr lang="en-US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 as </a:t>
            </a:r>
            <a:r>
              <a:rPr lang="en-US" dirty="0" err="1"/>
              <a:t>Demo’d</a:t>
            </a:r>
            <a:r>
              <a:rPr lang="en-US" dirty="0"/>
              <a:t> in this session </a:t>
            </a:r>
          </a:p>
          <a:p>
            <a:r>
              <a:rPr lang="en-US" i="1" dirty="0"/>
              <a:t>Or do a </a:t>
            </a:r>
            <a:r>
              <a:rPr lang="en-US" i="1" dirty="0">
                <a:hlinkClick r:id="rId6"/>
              </a:rPr>
              <a:t>simple landing page in WP.COM</a:t>
            </a:r>
            <a:endParaRPr lang="en-US" i="1" dirty="0"/>
          </a:p>
          <a:p>
            <a:pPr lvl="1">
              <a:buFont typeface="Wingdings" panose="05000000000000000000" pitchFamily="2" charset="2"/>
              <a:buChar char="q"/>
            </a:pPr>
            <a:endParaRPr lang="en-US" i="1" dirty="0"/>
          </a:p>
          <a:p>
            <a:pPr lvl="0"/>
            <a:r>
              <a:rPr lang="en-US" dirty="0"/>
              <a:t>Plus… </a:t>
            </a:r>
            <a:r>
              <a:rPr lang="en-US" u="sng" dirty="0">
                <a:hlinkClick r:id="rId7"/>
              </a:rPr>
              <a:t>200 other Themes on this Searchable Directory!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026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 Sites for Added Inspiration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WordPress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2"/>
              </a:rPr>
              <a:t>Minding the Workplace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Blogger:  Daniel Yamada, Boston academic, thought leadership (on WP.COM)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u="sng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worksmart</a:t>
            </a:r>
            <a:r>
              <a:rPr lang="en-US" sz="20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 Coaching and Consulting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 Dr. Cynthia Howard, Executive Coach/Performance Expert, Tampa FL, Good logo, clarity of coaching deliverables plus social media outreach (on WP.ORG)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Squarespace: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4"/>
              </a:rPr>
              <a:t>Rachael Hartley Nutrition, Registered Dietitian &amp; Nutritionist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Columbia SC, Services/Pricing and Blog tips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Wix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5"/>
              </a:rPr>
              <a:t>3LB Seed Capital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investment company, Italy, lean modern design and imaging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en-US" sz="20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See also Annex 4</a:t>
            </a:r>
            <a:r>
              <a:rPr lang="en-US" sz="20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for sample U.S. Non-Profit Website links and best practices (Mostly </a:t>
            </a:r>
            <a:r>
              <a:rPr lang="en-US" sz="200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WordPress.Org</a:t>
            </a:r>
            <a:r>
              <a:rPr lang="en-US" sz="20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850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“Live” Edits of my WP.COM site </a:t>
            </a:r>
            <a:r>
              <a:rPr lang="en-US" sz="3200" dirty="0"/>
              <a:t>[MINI-DEMO]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My WP.COM coaching site:  </a:t>
            </a:r>
            <a:r>
              <a:rPr lang="en-US" i="1" dirty="0">
                <a:hlinkClick r:id="rId2"/>
              </a:rPr>
              <a:t>WordPress for Everyone</a:t>
            </a:r>
            <a:endParaRPr lang="en-US" i="1" dirty="0"/>
          </a:p>
          <a:p>
            <a:r>
              <a:rPr lang="en-US" i="1" dirty="0"/>
              <a:t>Uses </a:t>
            </a:r>
            <a:r>
              <a:rPr lang="en-US" dirty="0">
                <a:hlinkClick r:id="rId3"/>
              </a:rPr>
              <a:t>“Hemingway Rewritten” Theme</a:t>
            </a:r>
            <a:endParaRPr lang="en-US" dirty="0"/>
          </a:p>
          <a:p>
            <a:endParaRPr lang="en-US" dirty="0"/>
          </a:p>
          <a:p>
            <a:r>
              <a:rPr lang="en-US" dirty="0"/>
              <a:t>Do “live” editing of site with:</a:t>
            </a:r>
          </a:p>
          <a:p>
            <a:pPr lvl="1"/>
            <a:r>
              <a:rPr lang="en-US" dirty="0"/>
              <a:t>Update listing of BoomerWorks link on my site (a “Page”)</a:t>
            </a:r>
          </a:p>
          <a:p>
            <a:pPr lvl="1"/>
            <a:r>
              <a:rPr lang="en-US" dirty="0"/>
              <a:t>Draft a short Blog article on this just completed talk (a “Post”); and</a:t>
            </a:r>
          </a:p>
          <a:p>
            <a:pPr lvl="1"/>
            <a:r>
              <a:rPr lang="en-US" dirty="0"/>
              <a:t>Show this Post flowing to my Twitter feed.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894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Focus first on your Social Media profile and updates </a:t>
            </a:r>
            <a:r>
              <a:rPr lang="en-US" sz="2400" i="1" dirty="0"/>
              <a:t>(√ other BW tips)</a:t>
            </a:r>
          </a:p>
          <a:p>
            <a:r>
              <a:rPr lang="en-US" dirty="0"/>
              <a:t>Plan out a website sketch or outline, consulting any Web models</a:t>
            </a:r>
          </a:p>
          <a:p>
            <a:r>
              <a:rPr lang="en-US" dirty="0"/>
              <a:t>Consider a simpler </a:t>
            </a:r>
            <a:r>
              <a:rPr lang="en-US" dirty="0" err="1"/>
              <a:t>sitebuilder</a:t>
            </a:r>
            <a:r>
              <a:rPr lang="en-US" dirty="0"/>
              <a:t>, based on </a:t>
            </a:r>
            <a:r>
              <a:rPr lang="en-US" dirty="0">
                <a:hlinkClick r:id="rId2"/>
              </a:rPr>
              <a:t>2021 PC Magazine rankings</a:t>
            </a:r>
            <a:endParaRPr lang="en-US" dirty="0"/>
          </a:p>
          <a:p>
            <a:r>
              <a:rPr lang="en-US" dirty="0"/>
              <a:t>If </a:t>
            </a:r>
            <a:r>
              <a:rPr lang="en-US" dirty="0">
                <a:hlinkClick r:id="rId3"/>
              </a:rPr>
              <a:t>WP.COM</a:t>
            </a:r>
            <a:r>
              <a:rPr lang="en-US" dirty="0"/>
              <a:t>, create an account and starter site (</a:t>
            </a:r>
            <a:r>
              <a:rPr lang="en-US" dirty="0">
                <a:hlinkClick r:id="rId4"/>
              </a:rPr>
              <a:t>see my 10 Steps</a:t>
            </a:r>
            <a:r>
              <a:rPr lang="en-US" dirty="0"/>
              <a:t>)</a:t>
            </a:r>
          </a:p>
          <a:p>
            <a:r>
              <a:rPr lang="en-US" dirty="0">
                <a:hlinkClick r:id="rId5"/>
              </a:rPr>
              <a:t>Sign up </a:t>
            </a:r>
            <a:r>
              <a:rPr lang="en-US" dirty="0"/>
              <a:t>for an upcoming free WP.COM Blog or Website class</a:t>
            </a:r>
          </a:p>
          <a:p>
            <a:r>
              <a:rPr lang="en-US" dirty="0"/>
              <a:t>Finalize your design, content and social media links…</a:t>
            </a:r>
            <a:r>
              <a:rPr lang="en-US" i="1" dirty="0"/>
              <a:t>and Launch!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5A0B4C-AB38-4C3D-A6C7-79E0BC1E6AE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4482" y="4779491"/>
            <a:ext cx="2311095" cy="1541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962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website can express, sharpen &amp; brand a Solopreneur business plan</a:t>
            </a:r>
          </a:p>
          <a:p>
            <a:r>
              <a:rPr lang="en-US" dirty="0"/>
              <a:t>A site as a “hub” for social media interaction with your Audience</a:t>
            </a:r>
          </a:p>
          <a:p>
            <a:r>
              <a:rPr lang="en-US" dirty="0"/>
              <a:t>WordPress dominates Web, and WP.COM is easier entrée than .ORG</a:t>
            </a:r>
          </a:p>
          <a:p>
            <a:r>
              <a:rPr lang="en-US" dirty="0"/>
              <a:t>WP.COM - more flexible and “moveable” </a:t>
            </a:r>
            <a:r>
              <a:rPr lang="en-US" dirty="0" err="1"/>
              <a:t>Sitebuilder</a:t>
            </a:r>
            <a:r>
              <a:rPr lang="en-US" dirty="0"/>
              <a:t> than others</a:t>
            </a:r>
          </a:p>
          <a:p>
            <a:r>
              <a:rPr lang="en-US" dirty="0"/>
              <a:t>…But it entails a lot of learning and work for setup and content </a:t>
            </a:r>
          </a:p>
          <a:p>
            <a:r>
              <a:rPr lang="en-US" dirty="0"/>
              <a:t>WP.COM offers a wealth of self-help resources and support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                             </a:t>
            </a:r>
            <a:r>
              <a:rPr lang="en-US" i="1" dirty="0"/>
              <a:t>Check out </a:t>
            </a:r>
            <a:r>
              <a:rPr lang="en-US" i="1" dirty="0">
                <a:hlinkClick r:id="rId2"/>
              </a:rPr>
              <a:t>WordPress.Com</a:t>
            </a:r>
            <a:r>
              <a:rPr lang="en-US" i="1" dirty="0"/>
              <a:t> today!</a:t>
            </a:r>
          </a:p>
          <a:p>
            <a:endParaRPr lang="en-US" dirty="0"/>
          </a:p>
        </p:txBody>
      </p:sp>
      <p:pic>
        <p:nvPicPr>
          <p:cNvPr id="4" name="Picture 3" descr="This image has an empty alt attribute; its file name is adobe_hermes-e16218919303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8625" y="340302"/>
            <a:ext cx="1898184" cy="1350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5101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6708FAB-3898-47A9-B05A-AB9ECBD9E7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6398" y="457201"/>
            <a:ext cx="10117810" cy="115047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>
                <a:solidFill>
                  <a:schemeClr val="tx1"/>
                </a:solidFill>
                <a:latin typeface="+mj-lt"/>
                <a:cs typeface="+mj-cs"/>
              </a:rPr>
              <a:t>Gary Vaughan </a:t>
            </a:r>
            <a:br>
              <a:rPr lang="en-US" sz="4000" dirty="0">
                <a:solidFill>
                  <a:schemeClr val="tx1"/>
                </a:solidFill>
                <a:latin typeface="+mj-lt"/>
                <a:cs typeface="+mj-cs"/>
              </a:rPr>
            </a:br>
            <a:r>
              <a:rPr lang="en-US" sz="3200" dirty="0">
                <a:solidFill>
                  <a:schemeClr val="tx1"/>
                </a:solidFill>
                <a:latin typeface="+mj-lt"/>
                <a:cs typeface="+mj-cs"/>
              </a:rPr>
              <a:t>linkedin.com/in/</a:t>
            </a:r>
            <a:r>
              <a:rPr lang="en-US" sz="3200" dirty="0" err="1">
                <a:solidFill>
                  <a:schemeClr val="tx1"/>
                </a:solidFill>
                <a:latin typeface="+mj-lt"/>
                <a:cs typeface="+mj-cs"/>
              </a:rPr>
              <a:t>garyvaughan</a:t>
            </a:r>
            <a:r>
              <a:rPr lang="en-US" sz="3200" dirty="0">
                <a:solidFill>
                  <a:schemeClr val="tx1"/>
                </a:solidFill>
                <a:latin typeface="+mj-lt"/>
                <a:cs typeface="+mj-cs"/>
              </a:rPr>
              <a:t>/</a:t>
            </a:r>
            <a:endParaRPr lang="en-US" sz="4000" dirty="0">
              <a:solidFill>
                <a:schemeClr val="tx1"/>
              </a:solidFill>
              <a:latin typeface="+mj-lt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0286" y="1980775"/>
            <a:ext cx="7343474" cy="363282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tx1"/>
                </a:solidFill>
                <a:latin typeface="+mn-lt"/>
                <a:cs typeface="+mn-cs"/>
              </a:rPr>
              <a:t>Since 2007 an IT Contractor at State Dept (WordPress Support)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tx1"/>
                </a:solidFill>
                <a:latin typeface="+mn-lt"/>
                <a:cs typeface="+mn-cs"/>
              </a:rPr>
              <a:t>Past Project Manager in int’l development (USAID, Peace Corps)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tx1"/>
                </a:solidFill>
                <a:latin typeface="+mn-lt"/>
                <a:cs typeface="+mn-cs"/>
              </a:rPr>
              <a:t>MBA and PMP (</a:t>
            </a:r>
            <a:r>
              <a:rPr lang="en-US" sz="2000" i="1" dirty="0">
                <a:solidFill>
                  <a:schemeClr val="tx1"/>
                </a:solidFill>
                <a:latin typeface="+mn-lt"/>
                <a:cs typeface="+mn-cs"/>
              </a:rPr>
              <a:t>Project Management Professional</a:t>
            </a:r>
            <a:r>
              <a:rPr lang="en-US" sz="2000" dirty="0">
                <a:solidFill>
                  <a:schemeClr val="tx1"/>
                </a:solidFill>
                <a:latin typeface="+mn-lt"/>
                <a:cs typeface="+mn-cs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tx1"/>
                </a:solidFill>
                <a:latin typeface="+mn-lt"/>
                <a:cs typeface="+mn-cs"/>
              </a:rPr>
              <a:t>Volunteer Website coaching of non-profits since 2018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  <a:latin typeface="+mn-lt"/>
                <a:cs typeface="+mn-cs"/>
                <a:hlinkClick r:id="rId2"/>
              </a:rPr>
              <a:t>Project Management Day of Service (PMDOS</a:t>
            </a:r>
            <a:r>
              <a:rPr lang="en-US" dirty="0">
                <a:solidFill>
                  <a:schemeClr val="tx1"/>
                </a:solidFill>
                <a:latin typeface="+mn-lt"/>
                <a:cs typeface="+mn-cs"/>
              </a:rPr>
              <a:t>),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  <a:latin typeface="+mn-lt"/>
                <a:cs typeface="+mn-cs"/>
                <a:hlinkClick r:id="rId3"/>
              </a:rPr>
              <a:t>Baltimore Techies for Good</a:t>
            </a:r>
            <a:r>
              <a:rPr lang="en-US" dirty="0">
                <a:solidFill>
                  <a:schemeClr val="tx1"/>
                </a:solidFill>
                <a:latin typeface="+mn-lt"/>
                <a:cs typeface="+mn-cs"/>
              </a:rPr>
              <a:t>, and </a:t>
            </a:r>
            <a:r>
              <a:rPr lang="en-US" dirty="0">
                <a:solidFill>
                  <a:schemeClr val="tx1"/>
                </a:solidFill>
                <a:latin typeface="+mn-lt"/>
                <a:cs typeface="+mn-cs"/>
                <a:hlinkClick r:id="rId4"/>
              </a:rPr>
              <a:t>40PlusDC</a:t>
            </a:r>
            <a:endParaRPr lang="en-US" dirty="0">
              <a:solidFill>
                <a:schemeClr val="tx1"/>
              </a:solidFill>
              <a:latin typeface="+mn-lt"/>
              <a:cs typeface="+mn-cs"/>
            </a:endParaRPr>
          </a:p>
          <a:p>
            <a:pPr lvl="1">
              <a:lnSpc>
                <a:spcPct val="90000"/>
              </a:lnSpc>
            </a:pPr>
            <a:r>
              <a:rPr lang="en-US" dirty="0" err="1">
                <a:solidFill>
                  <a:schemeClr val="tx1"/>
                </a:solidFill>
                <a:latin typeface="+mn-lt"/>
                <a:cs typeface="+mn-cs"/>
                <a:hlinkClick r:id="rId5"/>
              </a:rPr>
              <a:t>RestonUse</a:t>
            </a:r>
            <a:endParaRPr lang="en-US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5E25BC-33B7-4E46-8D3B-2D8BDB56DC1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8" b="748"/>
          <a:stretch/>
        </p:blipFill>
        <p:spPr>
          <a:xfrm>
            <a:off x="8648314" y="1980775"/>
            <a:ext cx="2747381" cy="266234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E438CA0-CB4D-4C94-8C39-9C7FC9BBE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1962"/>
            <a:ext cx="12191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B2C05E3-84E7-4957-95EF-B471CBF71C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1962"/>
            <a:ext cx="4076698" cy="464399"/>
          </a:xfrm>
          <a:prstGeom prst="rect">
            <a:avLst/>
          </a:prstGeom>
          <a:gradFill>
            <a:gsLst>
              <a:gs pos="0">
                <a:srgbClr val="000000">
                  <a:alpha val="46000"/>
                </a:srgbClr>
              </a:gs>
              <a:gs pos="99000">
                <a:schemeClr val="accent1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4243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Email:  </a:t>
            </a:r>
            <a:r>
              <a:rPr lang="en-US" dirty="0">
                <a:hlinkClick r:id="rId2"/>
              </a:rPr>
              <a:t>glvconsulting@hotmail.com</a:t>
            </a:r>
            <a:endParaRPr lang="en-US" dirty="0"/>
          </a:p>
          <a:p>
            <a:r>
              <a:rPr lang="en-US" dirty="0"/>
              <a:t>Phone: 703-899-9940</a:t>
            </a:r>
          </a:p>
          <a:p>
            <a:r>
              <a:rPr lang="en-US" dirty="0"/>
              <a:t>Website:  </a:t>
            </a:r>
            <a:r>
              <a:rPr lang="en-US" dirty="0">
                <a:hlinkClick r:id="rId3"/>
              </a:rPr>
              <a:t>https://wp4evryone.wordpress.com/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i="1" dirty="0"/>
              <a:t>Happy to answer questions (just no coaching at this time)!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D0C836-F240-444B-A766-80C797EA2C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740" y="4416425"/>
            <a:ext cx="1895475" cy="1895475"/>
          </a:xfrm>
          <a:prstGeom prst="rect">
            <a:avLst/>
          </a:prstGeom>
        </p:spPr>
      </p:pic>
      <p:pic>
        <p:nvPicPr>
          <p:cNvPr id="5" name="Picture 5" descr="A picture containing table, airplane&#10;&#10;Description generated with very high confidence">
            <a:extLst>
              <a:ext uri="{FF2B5EF4-FFF2-40B4-BE49-F238E27FC236}">
                <a16:creationId xmlns:a16="http://schemas.microsoft.com/office/drawing/2014/main" id="{14174853-3546-48F8-8FA8-2856C399CB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8787" y="4416425"/>
            <a:ext cx="1485900" cy="2060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3965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ANNEX SLIDES</a:t>
            </a:r>
            <a:br>
              <a:rPr lang="en-US" dirty="0"/>
            </a:br>
            <a:r>
              <a:rPr lang="en-US" sz="2400" i="1" dirty="0"/>
              <a:t>for reference only…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>
              <a:solidFill>
                <a:srgbClr val="0070C0"/>
              </a:solidFill>
            </a:endParaRPr>
          </a:p>
          <a:p>
            <a:r>
              <a:rPr lang="en-US" b="1" dirty="0">
                <a:solidFill>
                  <a:srgbClr val="0070C0"/>
                </a:solidFill>
              </a:rPr>
              <a:t>Annex 1 </a:t>
            </a:r>
            <a:r>
              <a:rPr lang="en-US" b="1" i="1" dirty="0">
                <a:solidFill>
                  <a:srgbClr val="0070C0"/>
                </a:solidFill>
              </a:rPr>
              <a:t>–</a:t>
            </a:r>
            <a:r>
              <a:rPr lang="en-US" i="1" dirty="0">
                <a:solidFill>
                  <a:srgbClr val="0070C0"/>
                </a:solidFill>
              </a:rPr>
              <a:t> </a:t>
            </a:r>
            <a:r>
              <a:rPr lang="en-US" b="1" i="1" dirty="0">
                <a:solidFill>
                  <a:srgbClr val="0070C0"/>
                </a:solidFill>
              </a:rPr>
              <a:t>Credits:</a:t>
            </a:r>
            <a:r>
              <a:rPr lang="en-US" i="1" dirty="0">
                <a:solidFill>
                  <a:srgbClr val="0070C0"/>
                </a:solidFill>
              </a:rPr>
              <a:t>  </a:t>
            </a:r>
            <a:r>
              <a:rPr lang="en-US" dirty="0"/>
              <a:t>Image Sources for Slides</a:t>
            </a:r>
          </a:p>
          <a:p>
            <a:r>
              <a:rPr lang="en-US" b="1" dirty="0">
                <a:solidFill>
                  <a:srgbClr val="0070C0"/>
                </a:solidFill>
              </a:rPr>
              <a:t>Annex 2 </a:t>
            </a:r>
            <a:r>
              <a:rPr lang="en-US" b="1" i="1" dirty="0">
                <a:solidFill>
                  <a:srgbClr val="0070C0"/>
                </a:solidFill>
              </a:rPr>
              <a:t>– WP.ORG vs WP.COM:</a:t>
            </a:r>
            <a:r>
              <a:rPr lang="en-US" i="1" dirty="0"/>
              <a:t> </a:t>
            </a:r>
            <a:r>
              <a:rPr lang="en-US" dirty="0"/>
              <a:t>Two WP Hosting Choices</a:t>
            </a:r>
            <a:endParaRPr lang="en-US" b="1" dirty="0">
              <a:solidFill>
                <a:srgbClr val="0070C0"/>
              </a:solidFill>
            </a:endParaRPr>
          </a:p>
          <a:p>
            <a:r>
              <a:rPr lang="en-US" b="1" dirty="0">
                <a:solidFill>
                  <a:srgbClr val="0070C0"/>
                </a:solidFill>
              </a:rPr>
              <a:t>Annex 3 </a:t>
            </a:r>
            <a:r>
              <a:rPr lang="en-US" b="1" i="1" dirty="0">
                <a:solidFill>
                  <a:srgbClr val="0070C0"/>
                </a:solidFill>
              </a:rPr>
              <a:t>– Support: </a:t>
            </a:r>
            <a:r>
              <a:rPr lang="en-US" dirty="0"/>
              <a:t>Theme Directory, FAQs, Community</a:t>
            </a:r>
          </a:p>
          <a:p>
            <a:r>
              <a:rPr lang="en-US" b="1" dirty="0">
                <a:solidFill>
                  <a:srgbClr val="0070C0"/>
                </a:solidFill>
              </a:rPr>
              <a:t>Annex 4 – </a:t>
            </a:r>
            <a:r>
              <a:rPr lang="en-US" b="1" i="1" dirty="0">
                <a:solidFill>
                  <a:srgbClr val="0070C0"/>
                </a:solidFill>
              </a:rPr>
              <a:t>Design </a:t>
            </a:r>
            <a:r>
              <a:rPr lang="en-US" b="1" dirty="0">
                <a:solidFill>
                  <a:srgbClr val="0070C0"/>
                </a:solidFill>
              </a:rPr>
              <a:t>: </a:t>
            </a:r>
            <a:r>
              <a:rPr lang="en-US" dirty="0"/>
              <a:t>Non-Profit Best Practice Site Examples</a:t>
            </a:r>
          </a:p>
          <a:p>
            <a:r>
              <a:rPr lang="en-US" b="1" dirty="0">
                <a:solidFill>
                  <a:srgbClr val="0070C0"/>
                </a:solidFill>
              </a:rPr>
              <a:t>Annex 5 –</a:t>
            </a:r>
            <a:r>
              <a:rPr lang="en-US" b="1" i="1" dirty="0">
                <a:solidFill>
                  <a:srgbClr val="0070C0"/>
                </a:solidFill>
              </a:rPr>
              <a:t>  Site Redesign and Migration: </a:t>
            </a:r>
            <a:r>
              <a:rPr lang="en-US" dirty="0"/>
              <a:t>Checklists and Links</a:t>
            </a:r>
          </a:p>
        </p:txBody>
      </p:sp>
    </p:spTree>
    <p:extLst>
      <p:ext uri="{BB962C8B-B14F-4D97-AF65-F5344CB8AC3E}">
        <p14:creationId xmlns:p14="http://schemas.microsoft.com/office/powerpoint/2010/main" val="38381954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163050" cy="1325563"/>
          </a:xfrm>
        </p:spPr>
        <p:txBody>
          <a:bodyPr>
            <a:normAutofit/>
          </a:bodyPr>
          <a:lstStyle/>
          <a:p>
            <a:r>
              <a:rPr lang="en-US" sz="3200" b="1" i="1" dirty="0">
                <a:solidFill>
                  <a:srgbClr val="0070C0"/>
                </a:solidFill>
              </a:rPr>
              <a:t>Annex 1 –</a:t>
            </a:r>
            <a:r>
              <a:rPr lang="en-US" sz="3200" i="1" dirty="0">
                <a:solidFill>
                  <a:srgbClr val="0070C0"/>
                </a:solidFill>
              </a:rPr>
              <a:t> </a:t>
            </a:r>
            <a:r>
              <a:rPr lang="en-US" sz="3200" b="1" i="1" dirty="0">
                <a:solidFill>
                  <a:srgbClr val="0070C0"/>
                </a:solidFill>
              </a:rPr>
              <a:t>Credits:</a:t>
            </a:r>
            <a:r>
              <a:rPr lang="en-US" sz="3200" i="1" dirty="0">
                <a:solidFill>
                  <a:srgbClr val="0070C0"/>
                </a:solidFill>
              </a:rPr>
              <a:t>  </a:t>
            </a:r>
            <a:r>
              <a:rPr lang="en-US" sz="3200" dirty="0"/>
              <a:t>Image Sources for Slides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The Perimeter</a:t>
            </a:r>
            <a:r>
              <a:rPr lang="en-US" dirty="0"/>
              <a:t>: </a:t>
            </a:r>
            <a:r>
              <a:rPr lang="en-US" sz="1800" dirty="0"/>
              <a:t>Photos by Quintin Lake Slides 4 &amp; 5 - </a:t>
            </a:r>
            <a:r>
              <a:rPr lang="en-US" sz="1800" dirty="0" err="1"/>
              <a:t>Isleornsay</a:t>
            </a:r>
            <a:r>
              <a:rPr lang="en-US" sz="1800" dirty="0"/>
              <a:t> on Skye, Scotland)  </a:t>
            </a:r>
          </a:p>
          <a:p>
            <a:r>
              <a:rPr lang="en-US" sz="2400" u="sng" dirty="0">
                <a:hlinkClick r:id="rId3"/>
              </a:rPr>
              <a:t>Free Stock Photos · </a:t>
            </a:r>
            <a:r>
              <a:rPr lang="en-US" sz="2400" u="sng" dirty="0" err="1">
                <a:hlinkClick r:id="rId3"/>
              </a:rPr>
              <a:t>Pexels</a:t>
            </a:r>
            <a:r>
              <a:rPr lang="en-US" sz="2400" dirty="0"/>
              <a:t> </a:t>
            </a:r>
            <a:r>
              <a:rPr lang="en-US" sz="1900" dirty="0"/>
              <a:t>(a free photo library built into the WP.COM Dashboard), 13</a:t>
            </a:r>
          </a:p>
          <a:p>
            <a:r>
              <a:rPr lang="en-US" sz="2400" u="sng" dirty="0" err="1">
                <a:hlinkClick r:id="rId4"/>
              </a:rPr>
              <a:t>WordPress.Com</a:t>
            </a:r>
            <a:r>
              <a:rPr lang="en-US" sz="2400" dirty="0"/>
              <a:t> </a:t>
            </a:r>
            <a:r>
              <a:rPr lang="en-US" sz="1900" dirty="0"/>
              <a:t>Demo images (esp. for Theme Directory and for sample bloggers)</a:t>
            </a:r>
          </a:p>
          <a:p>
            <a:r>
              <a:rPr lang="en-US" sz="2400" dirty="0" err="1">
                <a:hlinkClick r:id="rId5"/>
              </a:rPr>
              <a:t>Pixabay</a:t>
            </a:r>
            <a:r>
              <a:rPr lang="en-US" sz="1800" dirty="0"/>
              <a:t> (Slide 12)</a:t>
            </a:r>
          </a:p>
          <a:p>
            <a:r>
              <a:rPr lang="en-US" sz="2400" dirty="0" err="1">
                <a:hlinkClick r:id="rId6"/>
              </a:rPr>
              <a:t>VistaPrint</a:t>
            </a:r>
            <a:r>
              <a:rPr lang="en-US" sz="2400" dirty="0"/>
              <a:t> </a:t>
            </a:r>
            <a:r>
              <a:rPr lang="en-US" sz="1800" dirty="0"/>
              <a:t>color drone logo from Adobe Stock on Slides 1, 19, 30, and on my business card – latter can be a useful mini-design!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hlinkClick r:id="rId7"/>
              </a:rPr>
              <a:t>Adobe Stock Images </a:t>
            </a:r>
            <a:r>
              <a:rPr lang="en-US" sz="1900" dirty="0"/>
              <a:t>(Hermes logo – Slide 29)</a:t>
            </a:r>
          </a:p>
          <a:p>
            <a:r>
              <a:rPr lang="en-US" sz="2400" u="sng" dirty="0">
                <a:hlinkClick r:id="rId8"/>
              </a:rPr>
              <a:t>WordPress.Org</a:t>
            </a:r>
            <a:r>
              <a:rPr lang="en-US" u="sng" dirty="0"/>
              <a:t> </a:t>
            </a:r>
            <a:r>
              <a:rPr lang="en-US" dirty="0"/>
              <a:t> </a:t>
            </a:r>
            <a:r>
              <a:rPr lang="en-US" sz="1900" dirty="0"/>
              <a:t>(WCUS 2019 site, Slide 43)</a:t>
            </a:r>
          </a:p>
          <a:p>
            <a:r>
              <a:rPr lang="en-US" sz="2400" u="sng" dirty="0">
                <a:hlinkClick r:id="rId9"/>
              </a:rPr>
              <a:t>Microsoft SmartArt</a:t>
            </a:r>
            <a:r>
              <a:rPr lang="en-US" sz="2400" dirty="0"/>
              <a:t> </a:t>
            </a:r>
            <a:r>
              <a:rPr lang="en-US" sz="1900" dirty="0"/>
              <a:t>(graphics in Slides 8,18)</a:t>
            </a:r>
          </a:p>
          <a:p>
            <a:r>
              <a:rPr lang="en-US" sz="2400" dirty="0">
                <a:hlinkClick r:id="rId10"/>
              </a:rPr>
              <a:t>IconMonstr</a:t>
            </a:r>
            <a:r>
              <a:rPr lang="en-US" dirty="0"/>
              <a:t> (</a:t>
            </a:r>
            <a:r>
              <a:rPr lang="en-US" sz="1900" dirty="0"/>
              <a:t>for icons Slides 2, 6)</a:t>
            </a:r>
          </a:p>
          <a:p>
            <a:r>
              <a:rPr lang="en-US" sz="2400" dirty="0" err="1">
                <a:hlinkClick r:id="rId11"/>
              </a:rPr>
              <a:t>MockupEditor.Com</a:t>
            </a:r>
            <a:r>
              <a:rPr lang="en-US" sz="1800" dirty="0"/>
              <a:t> (Annex 2, </a:t>
            </a:r>
            <a:r>
              <a:rPr lang="en-US" sz="1800"/>
              <a:t>Slides 39-41)</a:t>
            </a:r>
            <a:endParaRPr lang="en-US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1319645" y="5992297"/>
            <a:ext cx="991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FYI – </a:t>
            </a:r>
            <a:r>
              <a:rPr lang="en-US" dirty="0">
                <a:hlinkClick r:id="rId12"/>
              </a:rPr>
              <a:t>Wikipedia</a:t>
            </a:r>
            <a:r>
              <a:rPr lang="en-US" dirty="0"/>
              <a:t> and </a:t>
            </a:r>
            <a:r>
              <a:rPr lang="en-US" dirty="0">
                <a:hlinkClick r:id="rId13"/>
              </a:rPr>
              <a:t>Creative Commons </a:t>
            </a:r>
            <a:r>
              <a:rPr lang="en-US" dirty="0"/>
              <a:t>as other general good sources of mostly public domain images</a:t>
            </a:r>
          </a:p>
        </p:txBody>
      </p:sp>
    </p:spTree>
    <p:extLst>
      <p:ext uri="{BB962C8B-B14F-4D97-AF65-F5344CB8AC3E}">
        <p14:creationId xmlns:p14="http://schemas.microsoft.com/office/powerpoint/2010/main" val="38931568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5AD54-00FE-48DE-BDE8-A0B68DF41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i="1" dirty="0">
                <a:solidFill>
                  <a:srgbClr val="0070C0"/>
                </a:solidFill>
              </a:rPr>
              <a:t>Annex 2 – </a:t>
            </a:r>
            <a:r>
              <a:rPr lang="en-US" sz="4000" b="1" dirty="0">
                <a:solidFill>
                  <a:srgbClr val="0070C0"/>
                </a:solidFill>
              </a:rPr>
              <a:t>WP.ORG vs WP.COM Website</a:t>
            </a:r>
            <a:br>
              <a:rPr lang="en-US" sz="2800" b="1" dirty="0">
                <a:solidFill>
                  <a:srgbClr val="0070C0"/>
                </a:solidFill>
              </a:rPr>
            </a:br>
            <a:r>
              <a:rPr lang="en-US" sz="2400" b="1" i="1" dirty="0">
                <a:solidFill>
                  <a:srgbClr val="0070C0"/>
                </a:solidFill>
              </a:rPr>
              <a:t>Two different platform choices for WordPress software</a:t>
            </a:r>
            <a:br>
              <a:rPr lang="en-US" sz="2800" b="1" i="1" dirty="0">
                <a:solidFill>
                  <a:srgbClr val="0070C0"/>
                </a:solidFill>
              </a:rPr>
            </a:br>
            <a:endParaRPr lang="en-US" sz="2800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10766C-EB84-416B-AB25-0D906AD7DB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WP.ORG</a:t>
            </a:r>
            <a:r>
              <a:rPr lang="en-US" dirty="0"/>
              <a:t> (</a:t>
            </a:r>
            <a:r>
              <a:rPr lang="en-US" b="1" i="1" dirty="0"/>
              <a:t>self-hosted</a:t>
            </a:r>
            <a:r>
              <a:rPr lang="en-US" i="1" dirty="0"/>
              <a:t>…more tech, advanced</a:t>
            </a:r>
            <a:r>
              <a:rPr lang="en-US" dirty="0"/>
              <a:t>)</a:t>
            </a:r>
          </a:p>
          <a:p>
            <a:r>
              <a:rPr lang="en-US" i="1" dirty="0"/>
              <a:t>PRO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More flexible, customizable, robust site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Wide variety of users, from bloggers to large organizations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Open Source, </a:t>
            </a:r>
            <a:r>
              <a:rPr lang="en-US" dirty="0" err="1"/>
              <a:t>PhP</a:t>
            </a:r>
            <a:r>
              <a:rPr lang="en-US" dirty="0"/>
              <a:t> scripting language, and MySQL data base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>
                <a:cs typeface="Calibri"/>
              </a:rPr>
              <a:t>WP.ORG (not WP.COM) dominates community resources</a:t>
            </a:r>
          </a:p>
          <a:p>
            <a:r>
              <a:rPr lang="en-US" dirty="0"/>
              <a:t>CON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More expensive L/T, requires a hosting company on Web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Longer learning curve – for IT Developers, Designers, Site Admins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Detailed configuration and upkeep on web host important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8070" y="1825625"/>
            <a:ext cx="3433329" cy="742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1345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9986E-E1AD-4B7D-95DE-EC628CFC6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3843"/>
            <a:ext cx="10515600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C2441B-63F6-49FD-A364-0F98E40C11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hlinkClick r:id="rId2"/>
              </a:rPr>
              <a:t>WP.COM</a:t>
            </a:r>
            <a:r>
              <a:rPr lang="en-US" dirty="0"/>
              <a:t> </a:t>
            </a:r>
            <a:r>
              <a:rPr lang="en-US" sz="3000" i="1" dirty="0"/>
              <a:t>(</a:t>
            </a:r>
            <a:r>
              <a:rPr lang="en-US" sz="3000" b="1" i="1" dirty="0"/>
              <a:t>a hosting service </a:t>
            </a:r>
            <a:r>
              <a:rPr lang="en-US" sz="3000" i="1" dirty="0"/>
              <a:t>- a simplified entry into WP)</a:t>
            </a:r>
          </a:p>
          <a:p>
            <a:r>
              <a:rPr lang="en-US" sz="2400" i="1" dirty="0"/>
              <a:t>PRO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Easy, free setup, many templates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Mainly bloggers – but CMS, business capability…</a:t>
            </a:r>
            <a:r>
              <a:rPr lang="en-US" i="1" dirty="0">
                <a:solidFill>
                  <a:srgbClr val="0070C0"/>
                </a:solidFill>
              </a:rPr>
              <a:t>underrated!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Fully supported by </a:t>
            </a:r>
            <a:r>
              <a:rPr lang="en-US" i="1" dirty="0" err="1">
                <a:hlinkClick r:id="rId3"/>
              </a:rPr>
              <a:t>Automattic</a:t>
            </a:r>
            <a:r>
              <a:rPr lang="en-US" dirty="0"/>
              <a:t>, and can grow (various paid plans)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Shorter learning curve – a “one-stop-shop” – plus “Block Editor” power!</a:t>
            </a:r>
          </a:p>
          <a:p>
            <a:r>
              <a:rPr lang="en-US" sz="2400" i="1" dirty="0"/>
              <a:t>CON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Advertising with free site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3 Gig Size Limit on free site (up to 13 Gigs for Premium)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Limited customization – no Plugins, only 200 Themes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More bloggers than business users (“Reader” blog community)</a:t>
            </a:r>
          </a:p>
          <a:p>
            <a:pPr lvl="1"/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200" i="1" dirty="0"/>
              <a:t>See also </a:t>
            </a:r>
            <a:r>
              <a:rPr lang="en-US" sz="2200" i="1" dirty="0">
                <a:hlinkClick r:id="rId4"/>
              </a:rPr>
              <a:t>WPBeginner.Com’s analysis </a:t>
            </a:r>
            <a:r>
              <a:rPr lang="en-US" sz="2200" i="1" dirty="0"/>
              <a:t>of WP.ORG vs WP.COM for another perspective</a:t>
            </a:r>
          </a:p>
          <a:p>
            <a:endParaRPr lang="en-US" dirty="0"/>
          </a:p>
        </p:txBody>
      </p:sp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DC14731A-BC53-4D83-9FBE-E967E6B258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4"/>
            <a:ext cx="4010025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4116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2183C-06EC-4AD1-BEE4-4817BF6F5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i="1" dirty="0">
                <a:solidFill>
                  <a:srgbClr val="0070C0"/>
                </a:solidFill>
              </a:rPr>
              <a:t>Annex 3 – Support </a:t>
            </a:r>
            <a:br>
              <a:rPr lang="en-US" b="1" i="1" dirty="0">
                <a:solidFill>
                  <a:srgbClr val="0070C0"/>
                </a:solidFill>
              </a:rPr>
            </a:br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1. </a:t>
            </a:r>
            <a:r>
              <a:rPr lang="en-US" b="1" i="1" dirty="0"/>
              <a:t>Search Theme</a:t>
            </a:r>
            <a:r>
              <a:rPr lang="en-US" dirty="0"/>
              <a:t> Directory on WP.COM </a:t>
            </a:r>
            <a:br>
              <a:rPr lang="en-US" dirty="0"/>
            </a:br>
            <a:r>
              <a:rPr lang="en-US" sz="3200" i="1" dirty="0"/>
              <a:t>(160+ Options – </a:t>
            </a:r>
            <a:r>
              <a:rPr lang="en-US" sz="3200" i="1" dirty="0">
                <a:hlinkClick r:id="rId2"/>
              </a:rPr>
              <a:t>Browse Theme Dashboard/Search</a:t>
            </a:r>
            <a:r>
              <a:rPr lang="en-US" sz="3200" i="1" dirty="0"/>
              <a:t>)</a:t>
            </a:r>
          </a:p>
        </p:txBody>
      </p:sp>
      <p:sp>
        <p:nvSpPr>
          <p:cNvPr id="3" name="Rectangle 2"/>
          <p:cNvSpPr/>
          <p:nvPr/>
        </p:nvSpPr>
        <p:spPr>
          <a:xfrm>
            <a:off x="5657418" y="2967335"/>
            <a:ext cx="877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1.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35798" y="1825625"/>
            <a:ext cx="912040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6366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out </a:t>
            </a:r>
            <a:r>
              <a:rPr lang="en-US" dirty="0">
                <a:hlinkClick r:id="rId2"/>
              </a:rPr>
              <a:t>Info on “</a:t>
            </a:r>
            <a:r>
              <a:rPr lang="en-US" dirty="0" err="1">
                <a:hlinkClick r:id="rId2"/>
              </a:rPr>
              <a:t>Exford</a:t>
            </a:r>
            <a:r>
              <a:rPr lang="en-US" dirty="0">
                <a:hlinkClick r:id="rId2"/>
              </a:rPr>
              <a:t>” Theme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74840" y="1825625"/>
            <a:ext cx="884232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9474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12AE3-F969-433A-973D-C476866F7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2. </a:t>
            </a:r>
            <a:r>
              <a:rPr lang="en-US" dirty="0">
                <a:cs typeface="Calibri Light"/>
              </a:rPr>
              <a:t>: </a:t>
            </a:r>
            <a:r>
              <a:rPr lang="en-US" b="1" i="1" dirty="0">
                <a:cs typeface="Calibri Light"/>
              </a:rPr>
              <a:t>Get Answers </a:t>
            </a:r>
            <a:r>
              <a:rPr lang="en-US" dirty="0">
                <a:cs typeface="Calibri Light"/>
              </a:rPr>
              <a:t>on WP.COM Support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D80062-88ED-440C-89F2-49EFF0E31C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How to Access this knowledge base</a:t>
            </a:r>
          </a:p>
          <a:p>
            <a:pPr lvl="1"/>
            <a:r>
              <a:rPr lang="en-US" dirty="0">
                <a:cs typeface="Calibri"/>
              </a:rPr>
              <a:t>On your Dashboard (lower right “?”)</a:t>
            </a:r>
          </a:p>
          <a:p>
            <a:pPr lvl="1"/>
            <a:r>
              <a:rPr lang="en-US" dirty="0">
                <a:cs typeface="Calibri"/>
              </a:rPr>
              <a:t>Or On Google – type Search term + “WordPress.Com”</a:t>
            </a:r>
          </a:p>
          <a:p>
            <a:r>
              <a:rPr lang="en-US" dirty="0">
                <a:cs typeface="Calibri"/>
              </a:rPr>
              <a:t>Content:  articles, screenshots, videos…</a:t>
            </a:r>
          </a:p>
          <a:p>
            <a:r>
              <a:rPr lang="en-US" dirty="0">
                <a:cs typeface="Calibri"/>
              </a:rPr>
              <a:t>Subscribe to WP.COM Blog/Newsletter for tips: ex. </a:t>
            </a:r>
            <a:r>
              <a:rPr lang="en-US" dirty="0">
                <a:cs typeface="Calibri"/>
                <a:hlinkClick r:id="rId2"/>
              </a:rPr>
              <a:t>Single </a:t>
            </a:r>
            <a:r>
              <a:rPr lang="en-US" dirty="0" err="1">
                <a:cs typeface="Calibri"/>
                <a:hlinkClick r:id="rId2"/>
              </a:rPr>
              <a:t>Pg</a:t>
            </a:r>
            <a:r>
              <a:rPr lang="en-US" dirty="0">
                <a:cs typeface="Calibri"/>
                <a:hlinkClick r:id="rId2"/>
              </a:rPr>
              <a:t> WebSite</a:t>
            </a:r>
            <a:r>
              <a:rPr lang="en-US" dirty="0">
                <a:cs typeface="Calibri"/>
              </a:rPr>
              <a:t>.</a:t>
            </a:r>
          </a:p>
          <a:p>
            <a:r>
              <a:rPr lang="en-US" i="1" dirty="0">
                <a:cs typeface="Calibri"/>
              </a:rPr>
              <a:t>Example</a:t>
            </a:r>
            <a:r>
              <a:rPr lang="en-US" dirty="0">
                <a:cs typeface="Calibri"/>
              </a:rPr>
              <a:t>: "How to do a category" - per Google search:  </a:t>
            </a:r>
            <a:r>
              <a:rPr lang="en-US" dirty="0">
                <a:ea typeface="+mn-lt"/>
                <a:cs typeface="+mn-lt"/>
                <a:hlinkClick r:id="rId3"/>
              </a:rPr>
              <a:t>https://en.support.wordpress.com/posts/categories/#adding-categories</a:t>
            </a:r>
            <a:endParaRPr lang="en-US" dirty="0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</a:rPr>
              <a:t>Also, </a:t>
            </a:r>
            <a:r>
              <a:rPr lang="en-US" dirty="0">
                <a:ea typeface="+mn-lt"/>
                <a:cs typeface="+mn-lt"/>
                <a:hlinkClick r:id="rId4"/>
              </a:rPr>
              <a:t>WP.COM Learn site</a:t>
            </a:r>
            <a:r>
              <a:rPr lang="en-US" dirty="0">
                <a:ea typeface="+mn-lt"/>
                <a:cs typeface="+mn-lt"/>
              </a:rPr>
              <a:t>:  for ex., </a:t>
            </a:r>
            <a:r>
              <a:rPr lang="en-US" i="1" dirty="0">
                <a:ea typeface="+mn-lt"/>
                <a:cs typeface="+mn-lt"/>
                <a:hlinkClick r:id="rId5"/>
              </a:rPr>
              <a:t>Get Your Site Going: the Movie </a:t>
            </a:r>
            <a:r>
              <a:rPr lang="en-US" dirty="0">
                <a:ea typeface="+mn-lt"/>
                <a:cs typeface="+mn-lt"/>
              </a:rPr>
              <a:t>– 5 short video reviews of basic site actions</a:t>
            </a:r>
            <a:endParaRPr lang="en-US" dirty="0">
              <a:cs typeface="Calibri"/>
            </a:endParaRPr>
          </a:p>
        </p:txBody>
      </p:sp>
      <p:pic>
        <p:nvPicPr>
          <p:cNvPr id="4" name="Picture 3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63412" y="1835150"/>
            <a:ext cx="1822057" cy="1474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979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F739C-0E3B-4A37-AD6E-B9387099B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3. </a:t>
            </a:r>
            <a:r>
              <a:rPr lang="en-US" dirty="0">
                <a:cs typeface="Calibri Light"/>
              </a:rPr>
              <a:t>:  </a:t>
            </a:r>
            <a:r>
              <a:rPr lang="en-US" b="1" i="1" dirty="0">
                <a:cs typeface="Calibri Light"/>
              </a:rPr>
              <a:t>Learn from </a:t>
            </a:r>
            <a:r>
              <a:rPr lang="en-US" dirty="0">
                <a:cs typeface="Calibri Light"/>
              </a:rPr>
              <a:t>the WP Community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91ADC0-AD4B-4968-9D1C-5986D607B7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  <a:hlinkClick r:id="rId2"/>
              </a:rPr>
              <a:t>WP.COM Forum</a:t>
            </a:r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Online </a:t>
            </a:r>
            <a:r>
              <a:rPr lang="en-US" dirty="0">
                <a:cs typeface="Calibri"/>
                <a:hlinkClick r:id="rId3"/>
              </a:rPr>
              <a:t>Live Chat </a:t>
            </a:r>
            <a:r>
              <a:rPr lang="en-US" dirty="0">
                <a:cs typeface="Calibri"/>
              </a:rPr>
              <a:t>(Premium accounts)</a:t>
            </a:r>
          </a:p>
          <a:p>
            <a:r>
              <a:rPr lang="en-US" dirty="0">
                <a:cs typeface="Calibri"/>
              </a:rPr>
              <a:t>In person or Zoom help (interactive):  </a:t>
            </a:r>
          </a:p>
          <a:p>
            <a:pPr lvl="1"/>
            <a:r>
              <a:rPr lang="en-US" dirty="0">
                <a:cs typeface="Calibri"/>
              </a:rPr>
              <a:t>Attend </a:t>
            </a:r>
            <a:r>
              <a:rPr lang="en-US" dirty="0">
                <a:cs typeface="Calibri"/>
                <a:hlinkClick r:id="rId4"/>
              </a:rPr>
              <a:t>Baltimore WordPress</a:t>
            </a:r>
            <a:r>
              <a:rPr lang="en-US" dirty="0">
                <a:cs typeface="Calibri"/>
              </a:rPr>
              <a:t>, or </a:t>
            </a:r>
            <a:r>
              <a:rPr lang="en-US" dirty="0">
                <a:cs typeface="Calibri"/>
                <a:hlinkClick r:id="rId5"/>
              </a:rPr>
              <a:t>Baltimore Techies for Good</a:t>
            </a:r>
            <a:r>
              <a:rPr lang="en-US" dirty="0">
                <a:cs typeface="Calibri"/>
              </a:rPr>
              <a:t> Meetups</a:t>
            </a:r>
          </a:p>
          <a:p>
            <a:pPr lvl="1"/>
            <a:r>
              <a:rPr lang="en-US" dirty="0">
                <a:cs typeface="Calibri"/>
              </a:rPr>
              <a:t>Check </a:t>
            </a:r>
            <a:r>
              <a:rPr lang="en-US" dirty="0">
                <a:cs typeface="Calibri"/>
                <a:hlinkClick r:id="rId6"/>
              </a:rPr>
              <a:t>WordCampCentral</a:t>
            </a:r>
            <a:r>
              <a:rPr lang="en-US" dirty="0">
                <a:cs typeface="Calibri"/>
              </a:rPr>
              <a:t> - free conferences! </a:t>
            </a:r>
          </a:p>
          <a:p>
            <a:pPr lvl="1"/>
            <a:r>
              <a:rPr lang="en-US" dirty="0">
                <a:cs typeface="Calibri"/>
              </a:rPr>
              <a:t>Tap online courses and news by WP.COM: 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dirty="0">
                <a:cs typeface="Calibri"/>
                <a:hlinkClick r:id="rId7"/>
              </a:rPr>
              <a:t>Blogging University</a:t>
            </a:r>
            <a:r>
              <a:rPr lang="en-US" dirty="0">
                <a:cs typeface="Calibri"/>
              </a:rPr>
              <a:t> or </a:t>
            </a:r>
            <a:r>
              <a:rPr lang="en-US" dirty="0">
                <a:cs typeface="Calibri"/>
                <a:hlinkClick r:id="rId8"/>
              </a:rPr>
              <a:t>Free Live Webinars</a:t>
            </a:r>
            <a:endParaRPr lang="en-US" dirty="0">
              <a:cs typeface="Calibri"/>
            </a:endParaRPr>
          </a:p>
          <a:p>
            <a:pPr lvl="2">
              <a:buFont typeface="Wingdings" panose="05000000000000000000" pitchFamily="2" charset="2"/>
              <a:buChar char="ü"/>
            </a:pPr>
            <a:r>
              <a:rPr lang="en-US" dirty="0">
                <a:cs typeface="Calibri"/>
                <a:hlinkClick r:id="rId9"/>
              </a:rPr>
              <a:t>Blogging for Beginners </a:t>
            </a:r>
            <a:r>
              <a:rPr lang="en-US" dirty="0">
                <a:cs typeface="Calibri"/>
              </a:rPr>
              <a:t> - $49 course for beginners</a:t>
            </a:r>
            <a:endParaRPr lang="en-US" dirty="0">
              <a:cs typeface="Calibri"/>
              <a:hlinkClick r:id="rId10"/>
            </a:endParaRPr>
          </a:p>
          <a:p>
            <a:pPr lvl="2">
              <a:buFont typeface="Wingdings" panose="05000000000000000000" pitchFamily="2" charset="2"/>
              <a:buChar char="ü"/>
            </a:pPr>
            <a:r>
              <a:rPr lang="en-US" dirty="0">
                <a:cs typeface="Calibri"/>
                <a:hlinkClick r:id="rId10"/>
              </a:rPr>
              <a:t>WordPress.Com Blog </a:t>
            </a:r>
            <a:r>
              <a:rPr lang="en-US" dirty="0">
                <a:cs typeface="Calibri"/>
              </a:rPr>
              <a:t>– news about new features</a:t>
            </a:r>
          </a:p>
          <a:p>
            <a:pPr lvl="2">
              <a:buFont typeface="Wingdings" panose="05000000000000000000" pitchFamily="2" charset="2"/>
              <a:buChar char="ü"/>
            </a:pPr>
            <a:endParaRPr lang="en-US" dirty="0">
              <a:cs typeface="Calibri"/>
            </a:endParaRPr>
          </a:p>
          <a:p>
            <a:pPr marL="1371600" lvl="3" indent="0">
              <a:buNone/>
            </a:pPr>
            <a:endParaRPr lang="en-US" b="1" i="1" dirty="0">
              <a:cs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0179" y="3149958"/>
            <a:ext cx="1683621" cy="168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110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9370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i="1" dirty="0">
                <a:solidFill>
                  <a:srgbClr val="0070C0"/>
                </a:solidFill>
              </a:rPr>
              <a:t>Annex 4 – Design </a:t>
            </a:r>
            <a:r>
              <a:rPr lang="en-US" sz="3600" b="1" dirty="0">
                <a:solidFill>
                  <a:srgbClr val="0070C0"/>
                </a:solidFill>
              </a:rPr>
              <a:t>: </a:t>
            </a:r>
            <a:br>
              <a:rPr lang="en-US" sz="3600" b="1" dirty="0">
                <a:solidFill>
                  <a:srgbClr val="0070C0"/>
                </a:solidFill>
              </a:rPr>
            </a:br>
            <a:r>
              <a:rPr lang="en-US" sz="4000" dirty="0"/>
              <a:t>Non-Profit Website Best Practices </a:t>
            </a:r>
            <a:br>
              <a:rPr lang="en-US" dirty="0"/>
            </a:br>
            <a:r>
              <a:rPr lang="en-US" sz="2000" dirty="0"/>
              <a:t>Selected from Taproot and Compass Pro Bono Case Studies*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Reporting and Results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Manna Food Center (MD) – </a:t>
            </a:r>
            <a:r>
              <a:rPr lang="en-US" dirty="0">
                <a:hlinkClick r:id="rId2"/>
              </a:rPr>
              <a:t>Impact</a:t>
            </a:r>
            <a:r>
              <a:rPr lang="en-US" dirty="0"/>
              <a:t> and </a:t>
            </a:r>
            <a:r>
              <a:rPr lang="en-US" dirty="0">
                <a:hlinkClick r:id="rId3"/>
              </a:rPr>
              <a:t>Budget</a:t>
            </a: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College Possible (US) – </a:t>
            </a:r>
            <a:r>
              <a:rPr lang="en-US" dirty="0">
                <a:hlinkClick r:id="rId4"/>
              </a:rPr>
              <a:t>Our Model</a:t>
            </a: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Friends of Refugees (GA) – </a:t>
            </a:r>
            <a:r>
              <a:rPr lang="en-US" dirty="0">
                <a:hlinkClick r:id="rId5"/>
              </a:rPr>
              <a:t>Annual Report </a:t>
            </a:r>
            <a:r>
              <a:rPr lang="en-US" dirty="0"/>
              <a:t>(2 pp!)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err="1"/>
              <a:t>MetroSquash</a:t>
            </a:r>
            <a:r>
              <a:rPr lang="en-US" dirty="0"/>
              <a:t>/Outcomes (IL) – </a:t>
            </a:r>
            <a:r>
              <a:rPr lang="en-US" dirty="0">
                <a:hlinkClick r:id="rId6"/>
              </a:rPr>
              <a:t>Testimonials/Stats/Photos</a:t>
            </a:r>
            <a:endParaRPr lang="en-US" dirty="0"/>
          </a:p>
          <a:p>
            <a:r>
              <a:rPr lang="en-US" b="1" dirty="0"/>
              <a:t>Effective Page Styles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Healthy Schools Campaign (IL) – </a:t>
            </a:r>
            <a:r>
              <a:rPr lang="en-US" dirty="0">
                <a:hlinkClick r:id="rId7"/>
              </a:rPr>
              <a:t>Page Layout</a:t>
            </a: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Mighty Writers (PA) – </a:t>
            </a:r>
            <a:r>
              <a:rPr lang="en-US" dirty="0">
                <a:hlinkClick r:id="rId8"/>
              </a:rPr>
              <a:t>Home page (scrolling)</a:t>
            </a: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Safe Spot (VA) – </a:t>
            </a:r>
            <a:r>
              <a:rPr lang="en-US" dirty="0">
                <a:hlinkClick r:id="rId9"/>
              </a:rPr>
              <a:t>Home Page (scrolling)</a:t>
            </a: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Potomac </a:t>
            </a:r>
            <a:r>
              <a:rPr lang="en-US" dirty="0" err="1"/>
              <a:t>Riverkeeper</a:t>
            </a:r>
            <a:r>
              <a:rPr lang="en-US" dirty="0"/>
              <a:t> Network (DC, VA) – </a:t>
            </a:r>
            <a:r>
              <a:rPr lang="en-US" dirty="0">
                <a:hlinkClick r:id="rId10"/>
              </a:rPr>
              <a:t>Home Page and Slider</a:t>
            </a: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6" name="Picture 2" descr="Silver Imac Near White Ceramic Kettl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3219" y="1404515"/>
            <a:ext cx="2619809" cy="174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4131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6397" y="502020"/>
            <a:ext cx="5323715" cy="8576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Quintin Lake’s Story…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6397" y="1755654"/>
            <a:ext cx="5315189" cy="3535083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tx1"/>
                </a:solidFill>
                <a:latin typeface="+mn-lt"/>
                <a:cs typeface="+mn-cs"/>
              </a:rPr>
              <a:t>A professional British photographer</a:t>
            </a:r>
          </a:p>
          <a:p>
            <a:pPr>
              <a:lnSpc>
                <a:spcPct val="90000"/>
              </a:lnSpc>
            </a:pPr>
            <a:endParaRPr lang="en-US" sz="2800" dirty="0">
              <a:solidFill>
                <a:schemeClr val="tx1"/>
              </a:solidFill>
              <a:latin typeface="+mn-lt"/>
              <a:cs typeface="+mn-cs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tx1"/>
                </a:solidFill>
                <a:latin typeface="+mn-lt"/>
                <a:cs typeface="+mn-cs"/>
              </a:rPr>
              <a:t>His 5 year hike of 11,000 km along Britain’s coast</a:t>
            </a:r>
          </a:p>
          <a:p>
            <a:pPr>
              <a:lnSpc>
                <a:spcPct val="90000"/>
              </a:lnSpc>
            </a:pPr>
            <a:endParaRPr lang="en-US" sz="2800" dirty="0">
              <a:solidFill>
                <a:schemeClr val="tx1"/>
              </a:solidFill>
              <a:latin typeface="+mn-lt"/>
              <a:cs typeface="+mn-cs"/>
              <a:hlinkClick r:id="rId2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tx1"/>
                </a:solidFill>
                <a:latin typeface="+mn-lt"/>
                <a:cs typeface="+mn-cs"/>
                <a:hlinkClick r:id="rId2"/>
              </a:rPr>
              <a:t>The Perimeter</a:t>
            </a:r>
            <a:r>
              <a:rPr lang="en-US" sz="2800" dirty="0">
                <a:solidFill>
                  <a:schemeClr val="tx1"/>
                </a:solidFill>
                <a:latin typeface="+mn-lt"/>
                <a:cs typeface="+mn-cs"/>
              </a:rPr>
              <a:t>, a website travel chronicle until 2020</a:t>
            </a:r>
          </a:p>
          <a:p>
            <a:pPr>
              <a:lnSpc>
                <a:spcPct val="90000"/>
              </a:lnSpc>
            </a:pPr>
            <a:endParaRPr lang="en-US" sz="2800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0">
              <a:lnSpc>
                <a:spcPct val="90000"/>
              </a:lnSpc>
            </a:pPr>
            <a:r>
              <a:rPr lang="en-US" sz="2800" i="1" dirty="0">
                <a:solidFill>
                  <a:schemeClr val="tx1"/>
                </a:solidFill>
                <a:latin typeface="+mn-lt"/>
                <a:cs typeface="+mn-cs"/>
              </a:rPr>
              <a:t>Let’s explore his WP.COM website’s common features…..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967" y="1359681"/>
            <a:ext cx="4170530" cy="4170530"/>
          </a:xfrm>
          <a:prstGeom prst="rect">
            <a:avLst/>
          </a:prstGeom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04611609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Non-profit Website Best practices*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/>
              <a:t>Story-telling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Lab School (DC) – </a:t>
            </a:r>
            <a:r>
              <a:rPr lang="en-US" dirty="0">
                <a:hlinkClick r:id="rId2"/>
              </a:rPr>
              <a:t>Video Gallery</a:t>
            </a: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Mighty Writers (PA) – </a:t>
            </a:r>
            <a:r>
              <a:rPr lang="en-US" dirty="0">
                <a:hlinkClick r:id="rId3"/>
              </a:rPr>
              <a:t>Featured Blog Author</a:t>
            </a: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Safe Spot (VA) – </a:t>
            </a:r>
            <a:r>
              <a:rPr lang="en-US" dirty="0">
                <a:hlinkClick r:id="rId4"/>
              </a:rPr>
              <a:t>Supporting Victims</a:t>
            </a: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Girls on the Run (US) – </a:t>
            </a:r>
            <a:r>
              <a:rPr lang="en-US" dirty="0">
                <a:hlinkClick r:id="rId5"/>
              </a:rPr>
              <a:t>Your Story </a:t>
            </a:r>
            <a:endParaRPr lang="en-US" dirty="0"/>
          </a:p>
          <a:p>
            <a:r>
              <a:rPr lang="en-US" b="1" dirty="0"/>
              <a:t>Imagery and Icons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College Possible (US)  - </a:t>
            </a:r>
            <a:r>
              <a:rPr lang="en-US" dirty="0">
                <a:hlinkClick r:id="rId6"/>
              </a:rPr>
              <a:t>Lively Header Photo</a:t>
            </a: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Safe Spot (VA) – </a:t>
            </a:r>
            <a:r>
              <a:rPr lang="en-US" dirty="0">
                <a:hlinkClick r:id="rId4"/>
              </a:rPr>
              <a:t>Supporting Victims</a:t>
            </a:r>
            <a:endParaRPr lang="en-US" dirty="0"/>
          </a:p>
          <a:p>
            <a:r>
              <a:rPr lang="en-US" b="1" dirty="0"/>
              <a:t>User Interaction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Building Families Together (IL) – </a:t>
            </a:r>
            <a:r>
              <a:rPr lang="en-US" dirty="0">
                <a:hlinkClick r:id="rId7"/>
              </a:rPr>
              <a:t>Call to Action</a:t>
            </a: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Potomac </a:t>
            </a:r>
            <a:r>
              <a:rPr lang="en-US" dirty="0" err="1"/>
              <a:t>Riverkeeper</a:t>
            </a:r>
            <a:r>
              <a:rPr lang="en-US" dirty="0"/>
              <a:t> Network (DC, VA) – </a:t>
            </a:r>
            <a:r>
              <a:rPr lang="en-US" dirty="0">
                <a:hlinkClick r:id="rId8"/>
              </a:rPr>
              <a:t>Pollution Reporting</a:t>
            </a: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Lakeview Pantry (IL) – </a:t>
            </a:r>
            <a:r>
              <a:rPr lang="en-US" dirty="0">
                <a:hlinkClick r:id="rId9"/>
              </a:rPr>
              <a:t>Sponsor Opportunities</a:t>
            </a: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*</a:t>
            </a:r>
            <a:r>
              <a:rPr lang="en-US" b="1" i="1" dirty="0"/>
              <a:t>Source</a:t>
            </a:r>
            <a:r>
              <a:rPr lang="en-US" dirty="0"/>
              <a:t>: Sites (mostly WP.ORG) selected from Taproot </a:t>
            </a:r>
            <a:r>
              <a:rPr lang="en-US" dirty="0">
                <a:hlinkClick r:id="rId10"/>
              </a:rPr>
              <a:t>Case Studies</a:t>
            </a:r>
            <a:r>
              <a:rPr lang="en-US" dirty="0"/>
              <a:t>, and Compass Success Stories (</a:t>
            </a:r>
            <a:r>
              <a:rPr lang="en-US" dirty="0">
                <a:hlinkClick r:id="rId11"/>
              </a:rPr>
              <a:t>Chi</a:t>
            </a:r>
            <a:r>
              <a:rPr lang="en-US" dirty="0"/>
              <a:t>, </a:t>
            </a:r>
            <a:r>
              <a:rPr lang="en-US" dirty="0" err="1">
                <a:hlinkClick r:id="rId12"/>
              </a:rPr>
              <a:t>Phila</a:t>
            </a:r>
            <a:r>
              <a:rPr lang="en-US" dirty="0"/>
              <a:t>,  </a:t>
            </a:r>
            <a:r>
              <a:rPr lang="en-US" dirty="0">
                <a:hlinkClick r:id="rId13"/>
              </a:rPr>
              <a:t>DC</a:t>
            </a:r>
            <a:r>
              <a:rPr lang="en-US" dirty="0"/>
              <a:t> &amp; </a:t>
            </a:r>
            <a:r>
              <a:rPr lang="en-US" dirty="0">
                <a:hlinkClick r:id="rId14"/>
              </a:rPr>
              <a:t>Current Clients</a:t>
            </a:r>
            <a:r>
              <a:rPr lang="en-US" dirty="0"/>
              <a:t>), with my own judgment on website best practice.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dirty="0"/>
          </a:p>
        </p:txBody>
      </p:sp>
      <p:pic>
        <p:nvPicPr>
          <p:cNvPr id="5" name="Picture 2" descr="Silver Imac Near White Ceramic Kettle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0463" y="2663609"/>
            <a:ext cx="2619809" cy="174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24485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“Best” Website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20524"/>
            <a:ext cx="10515600" cy="4351338"/>
          </a:xfrm>
        </p:spPr>
        <p:txBody>
          <a:bodyPr>
            <a:normAutofit fontScale="92500"/>
          </a:bodyPr>
          <a:lstStyle/>
          <a:p>
            <a:pPr lvl="1">
              <a:buFont typeface="Courier New" panose="02070309020205020404" pitchFamily="49" charset="0"/>
              <a:buChar char="o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300" i="1" dirty="0"/>
              <a:t>See other recent Web recommendations of “best” WordPress sites (mostly WP.ORG)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900" dirty="0">
                <a:hlinkClick r:id="rId2"/>
              </a:rPr>
              <a:t>10 Sample WP Sites </a:t>
            </a:r>
            <a:r>
              <a:rPr lang="en-US" sz="1900" dirty="0"/>
              <a:t>(</a:t>
            </a:r>
            <a:r>
              <a:rPr lang="en-US" sz="1900" dirty="0" err="1"/>
              <a:t>ThemeIsle</a:t>
            </a:r>
            <a:r>
              <a:rPr lang="en-US" sz="1900" dirty="0"/>
              <a:t>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900" dirty="0">
                <a:hlinkClick r:id="rId3"/>
              </a:rPr>
              <a:t>WP.ORG Site Showcase</a:t>
            </a:r>
            <a:r>
              <a:rPr lang="en-US" sz="1900" dirty="0"/>
              <a:t> (WP.ORG),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900" dirty="0">
                <a:hlinkClick r:id="rId4"/>
              </a:rPr>
              <a:t>Open Source and Non-Profit WP Sites </a:t>
            </a:r>
            <a:r>
              <a:rPr lang="en-US" sz="1900" dirty="0"/>
              <a:t>(</a:t>
            </a:r>
            <a:r>
              <a:rPr lang="en-US" sz="1900" dirty="0" err="1"/>
              <a:t>Kinsta</a:t>
            </a:r>
            <a:r>
              <a:rPr lang="en-US" sz="1900" dirty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300" i="1" dirty="0"/>
              <a:t>While these designs are complex, 3 key features stand out across all sites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900" dirty="0"/>
              <a:t>(1) Mission Clarity;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900" dirty="0"/>
              <a:t>(2) Contemporary Design;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900" dirty="0"/>
              <a:t>(3) Understandable Navigation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US" sz="1900" i="1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i="1" dirty="0">
                <a:solidFill>
                  <a:srgbClr val="0070C0"/>
                </a:solidFill>
              </a:rPr>
              <a:t>…Which should be </a:t>
            </a:r>
            <a:r>
              <a:rPr lang="en-US" sz="2000" b="1" i="1" dirty="0">
                <a:solidFill>
                  <a:srgbClr val="002060"/>
                </a:solidFill>
              </a:rPr>
              <a:t>achievable standards </a:t>
            </a:r>
            <a:r>
              <a:rPr lang="en-US" sz="2000" i="1" dirty="0">
                <a:solidFill>
                  <a:srgbClr val="0070C0"/>
                </a:solidFill>
              </a:rPr>
              <a:t>for any kind of website </a:t>
            </a:r>
            <a:r>
              <a:rPr lang="en-US" sz="2000" b="1" i="1" dirty="0">
                <a:solidFill>
                  <a:srgbClr val="0070C0"/>
                </a:solidFill>
              </a:rPr>
              <a:t>-- and doable in WP.COM!</a:t>
            </a:r>
          </a:p>
          <a:p>
            <a:endParaRPr lang="en-US" dirty="0"/>
          </a:p>
        </p:txBody>
      </p:sp>
      <p:pic>
        <p:nvPicPr>
          <p:cNvPr id="4" name="Picture 2" descr="Silver Imac Near White Ceramic Kettl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0300" y="3661425"/>
            <a:ext cx="1838325" cy="1225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151874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Another Recommended WP.COM Theme</a:t>
            </a:r>
            <a:br>
              <a:rPr lang="en-US" dirty="0"/>
            </a:br>
            <a:r>
              <a:rPr lang="en-US" sz="2400" i="1" dirty="0"/>
              <a:t>”Rowling”…Best for Blog Design – </a:t>
            </a:r>
            <a:r>
              <a:rPr lang="en-US" sz="2400" i="1" dirty="0">
                <a:hlinkClick r:id="rId2"/>
              </a:rPr>
              <a:t>see info on Theme Directory</a:t>
            </a:r>
            <a:endParaRPr lang="en-US" sz="2400" i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730592" y="1825624"/>
            <a:ext cx="5346977" cy="491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7906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9E68E-86D7-4385-A002-07F87AB25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7555"/>
          </a:xfrm>
        </p:spPr>
        <p:txBody>
          <a:bodyPr>
            <a:normAutofit/>
          </a:bodyPr>
          <a:lstStyle/>
          <a:p>
            <a:r>
              <a:rPr lang="en-US" sz="3200" dirty="0"/>
              <a:t>Evolving </a:t>
            </a:r>
            <a:r>
              <a:rPr lang="en-US" sz="3200" i="1" dirty="0">
                <a:hlinkClick r:id="rId2"/>
              </a:rPr>
              <a:t>WCUS 2019 </a:t>
            </a:r>
            <a:r>
              <a:rPr lang="en-US" sz="3200" dirty="0"/>
              <a:t>Conference Website Design…..</a:t>
            </a:r>
          </a:p>
        </p:txBody>
      </p:sp>
      <p:pic>
        <p:nvPicPr>
          <p:cNvPr id="3" name="Picture 2">
            <a:hlinkClick r:id="rId3"/>
            <a:extLst>
              <a:ext uri="{FF2B5EF4-FFF2-40B4-BE49-F238E27FC236}">
                <a16:creationId xmlns:a16="http://schemas.microsoft.com/office/drawing/2014/main" id="{332C64E6-BD8F-4898-B761-C097EB0A19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131866"/>
            <a:ext cx="3641834" cy="1909615"/>
          </a:xfrm>
          <a:prstGeom prst="rect">
            <a:avLst/>
          </a:prstGeom>
        </p:spPr>
      </p:pic>
      <p:pic>
        <p:nvPicPr>
          <p:cNvPr id="4" name="Picture 3">
            <a:hlinkClick r:id="rId5"/>
            <a:extLst>
              <a:ext uri="{FF2B5EF4-FFF2-40B4-BE49-F238E27FC236}">
                <a16:creationId xmlns:a16="http://schemas.microsoft.com/office/drawing/2014/main" id="{2E90EB27-A579-4DAF-A453-033FEF81FD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60687" y="3805742"/>
            <a:ext cx="3641834" cy="19203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D013A29-D707-4074-AA33-CFBA567B12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93119" y="1577232"/>
            <a:ext cx="3641834" cy="195786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ED5CC2F-AE43-4EA4-978D-EBA8339F44BA}"/>
              </a:ext>
            </a:extLst>
          </p:cNvPr>
          <p:cNvSpPr/>
          <p:nvPr/>
        </p:nvSpPr>
        <p:spPr>
          <a:xfrm>
            <a:off x="-103696" y="653902"/>
            <a:ext cx="113198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D21B2C8-B049-4B7F-BC7F-801304BF0234}"/>
              </a:ext>
            </a:extLst>
          </p:cNvPr>
          <p:cNvSpPr/>
          <p:nvPr/>
        </p:nvSpPr>
        <p:spPr>
          <a:xfrm>
            <a:off x="2470677" y="3426643"/>
            <a:ext cx="113198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</a:t>
            </a:r>
            <a:endParaRPr 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14B2293-1C1D-485E-AD19-838EBB4D2B2A}"/>
              </a:ext>
            </a:extLst>
          </p:cNvPr>
          <p:cNvSpPr/>
          <p:nvPr/>
        </p:nvSpPr>
        <p:spPr>
          <a:xfrm>
            <a:off x="6861133" y="1163343"/>
            <a:ext cx="113198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3</a:t>
            </a:r>
            <a:endParaRPr 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F291B9-DFEF-4CEA-A9A0-9E51F690ECE8}"/>
              </a:ext>
            </a:extLst>
          </p:cNvPr>
          <p:cNvSpPr txBox="1"/>
          <p:nvPr/>
        </p:nvSpPr>
        <p:spPr>
          <a:xfrm>
            <a:off x="113890" y="149013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Pre…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F1D89C-337D-43EB-9E95-E9B61EF1DE8F}"/>
              </a:ext>
            </a:extLst>
          </p:cNvPr>
          <p:cNvSpPr txBox="1"/>
          <p:nvPr/>
        </p:nvSpPr>
        <p:spPr>
          <a:xfrm>
            <a:off x="2470677" y="4167664"/>
            <a:ext cx="1131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During…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13E8148-4A8B-4430-820F-010740F5B0C3}"/>
              </a:ext>
            </a:extLst>
          </p:cNvPr>
          <p:cNvSpPr txBox="1"/>
          <p:nvPr/>
        </p:nvSpPr>
        <p:spPr>
          <a:xfrm>
            <a:off x="6965981" y="2004879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Post…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4B27F1-7811-46B0-ABD4-2B3BFD9E79E7}"/>
              </a:ext>
            </a:extLst>
          </p:cNvPr>
          <p:cNvSpPr txBox="1"/>
          <p:nvPr/>
        </p:nvSpPr>
        <p:spPr>
          <a:xfrm>
            <a:off x="8719367" y="3334310"/>
            <a:ext cx="32526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1200" dirty="0">
                <a:hlinkClick r:id="rId8"/>
              </a:rPr>
              <a:t>https://2019.us.wordcamp.org/</a:t>
            </a:r>
            <a:endParaRPr lang="en-US" sz="1200" dirty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0889537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0070C0"/>
                </a:solidFill>
              </a:rPr>
              <a:t>Annex 5: </a:t>
            </a:r>
            <a:r>
              <a:rPr lang="en-US" dirty="0"/>
              <a:t>Site Redesign and Migration Tips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Three Possible Objectives:</a:t>
            </a:r>
          </a:p>
          <a:p>
            <a:pPr marL="0" indent="0">
              <a:buNone/>
            </a:pPr>
            <a:endParaRPr lang="en-US" sz="3600" dirty="0"/>
          </a:p>
          <a:p>
            <a:r>
              <a:rPr lang="en-US" b="1" i="1" dirty="0">
                <a:solidFill>
                  <a:srgbClr val="0070C0"/>
                </a:solidFill>
              </a:rPr>
              <a:t>Scenario A.: “Refresh” or Tweak site (relatively easy)</a:t>
            </a:r>
          </a:p>
          <a:p>
            <a:pPr lvl="1"/>
            <a:r>
              <a:rPr lang="en-US" dirty="0"/>
              <a:t>New Logo, update navigation, new Home Page or other content</a:t>
            </a:r>
          </a:p>
          <a:p>
            <a:r>
              <a:rPr lang="en-US" b="1" i="1" dirty="0">
                <a:solidFill>
                  <a:srgbClr val="0070C0"/>
                </a:solidFill>
              </a:rPr>
              <a:t>Scenario B.:  Redesign WP.COM existing site (a “heavier lift”)</a:t>
            </a:r>
          </a:p>
          <a:p>
            <a:pPr lvl="1"/>
            <a:r>
              <a:rPr lang="en-US" dirty="0"/>
              <a:t>A general overhaul of site, rebranding, significant new content/functionality</a:t>
            </a:r>
          </a:p>
          <a:p>
            <a:r>
              <a:rPr lang="en-US" b="1" i="1" dirty="0">
                <a:solidFill>
                  <a:srgbClr val="0070C0"/>
                </a:solidFill>
              </a:rPr>
              <a:t>Scenario C:   Migrate a site into WP.ORG or WP.COM (the “heaviest!”)</a:t>
            </a:r>
          </a:p>
          <a:p>
            <a:pPr lvl="1"/>
            <a:r>
              <a:rPr lang="en-US" dirty="0"/>
              <a:t>Same as B., + redirection from old site, move domain, conserve earned SEO </a:t>
            </a:r>
          </a:p>
        </p:txBody>
      </p:sp>
    </p:spTree>
    <p:extLst>
      <p:ext uri="{BB962C8B-B14F-4D97-AF65-F5344CB8AC3E}">
        <p14:creationId xmlns:p14="http://schemas.microsoft.com/office/powerpoint/2010/main" val="84277859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Redesign in Place </a:t>
            </a:r>
            <a:r>
              <a:rPr lang="en-US" dirty="0"/>
              <a:t>-  </a:t>
            </a:r>
            <a:r>
              <a:rPr lang="en-US" i="1" dirty="0"/>
              <a:t>Checklist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Rationale: (fixing, branding…models on Web?)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Redesign Goals (general and specific - measurable)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User Feedback, </a:t>
            </a:r>
            <a:r>
              <a:rPr lang="en-US" dirty="0" err="1"/>
              <a:t>Useability</a:t>
            </a:r>
            <a:r>
              <a:rPr lang="en-US" dirty="0"/>
              <a:t>, Metrics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Site Audit:  “as is, to be” (spreadsheet)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Rough Mockup (Wireframe?) for new design, Theme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Backup Existing Site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Implement new Theme, Navigation, Branding (“private” setting)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Test, Relaunch to Search, Monitor Success</a:t>
            </a:r>
          </a:p>
          <a:p>
            <a:pPr marL="0" indent="0">
              <a:buNone/>
            </a:pPr>
            <a:r>
              <a:rPr lang="en-US" sz="2000" i="1" dirty="0"/>
              <a:t>Ref link</a:t>
            </a:r>
            <a:r>
              <a:rPr lang="en-US" sz="1200" dirty="0"/>
              <a:t>: </a:t>
            </a:r>
            <a:r>
              <a:rPr lang="en-US" sz="1200" dirty="0">
                <a:hlinkClick r:id="rId2"/>
              </a:rPr>
              <a:t>https://elementor.com/blog/website-redesign-guide</a:t>
            </a:r>
            <a:endParaRPr lang="en-US" sz="12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6290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74650"/>
            <a:ext cx="9286875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Migrate from Another </a:t>
            </a:r>
            <a:r>
              <a:rPr lang="en-US" b="1" dirty="0" err="1">
                <a:solidFill>
                  <a:srgbClr val="0070C0"/>
                </a:solidFill>
              </a:rPr>
              <a:t>Sitebuilder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dirty="0"/>
              <a:t>- </a:t>
            </a:r>
            <a:r>
              <a:rPr lang="en-US" i="1" dirty="0"/>
              <a:t>Checklist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Assess old site vs new WP.COM (content, functionality)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Design New WP.COM site (Theme – set to “private”)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Backup old site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Export to XML, Import to WP.COM (migration tool?)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Conserve SEO, Redirection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Transfer your domain to new site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Enable Social Networks ("Publicize“ on WP.COM)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Test, Open Search, Relaunch - Monitor Success new site</a:t>
            </a:r>
          </a:p>
          <a:p>
            <a:pPr marL="0" indent="0">
              <a:buNone/>
            </a:pPr>
            <a:r>
              <a:rPr lang="en-US" sz="2200" i="1" dirty="0"/>
              <a:t>Ref Links</a:t>
            </a:r>
          </a:p>
          <a:p>
            <a:pPr lvl="1"/>
            <a:r>
              <a:rPr lang="en-US" sz="1100" dirty="0">
                <a:hlinkClick r:id="rId2"/>
              </a:rPr>
              <a:t>https://www.wpexplorer.com/migrate-to-wordpress/</a:t>
            </a:r>
            <a:endParaRPr lang="en-US" sz="1100" dirty="0"/>
          </a:p>
          <a:p>
            <a:pPr lvl="1"/>
            <a:r>
              <a:rPr lang="en-US" sz="1100" dirty="0">
                <a:hlinkClick r:id="rId3"/>
              </a:rPr>
              <a:t>https://www.wpsupportspecialists.com/moving-your-website-to-wordpress-a-guide-to-migration/</a:t>
            </a:r>
            <a:endParaRPr lang="en-US" sz="1100" dirty="0"/>
          </a:p>
          <a:p>
            <a:pPr lvl="1"/>
            <a:r>
              <a:rPr lang="en-US" sz="1100" dirty="0">
                <a:hlinkClick r:id="rId4"/>
              </a:rPr>
              <a:t>https://wordpress.com/support/moving-from-self-hosted-wordpress-to-wordpress-com/</a:t>
            </a:r>
            <a:endParaRPr lang="en-US" sz="1100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816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Migrating Content to/from WP.COM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i="1" dirty="0"/>
              <a:t>“Import” Screen</a:t>
            </a:r>
          </a:p>
          <a:p>
            <a:pPr marL="0" indent="0">
              <a:buNone/>
            </a:pPr>
            <a:endParaRPr lang="en-US" sz="2400" i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i="1"/>
              <a:t>“Export” Screen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261280"/>
            <a:ext cx="5381593" cy="45869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543" y="2261280"/>
            <a:ext cx="5270685" cy="44756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7826" y="341313"/>
            <a:ext cx="1418590" cy="177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37082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 Consultant can Help in “Heavy Lifts”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0070C0"/>
                </a:solidFill>
              </a:rPr>
              <a:t>Help in Redesign </a:t>
            </a:r>
          </a:p>
          <a:p>
            <a:pPr lvl="1"/>
            <a:r>
              <a:rPr lang="en-US" dirty="0"/>
              <a:t>Site audit (old vs. new)</a:t>
            </a:r>
          </a:p>
          <a:p>
            <a:pPr lvl="1"/>
            <a:r>
              <a:rPr lang="en-US" dirty="0"/>
              <a:t>Logo and branding design</a:t>
            </a:r>
          </a:p>
          <a:p>
            <a:pPr lvl="1"/>
            <a:r>
              <a:rPr lang="en-US" dirty="0"/>
              <a:t>New navigation and site map</a:t>
            </a:r>
          </a:p>
          <a:p>
            <a:pPr lvl="1"/>
            <a:r>
              <a:rPr lang="en-US" dirty="0"/>
              <a:t>Update Social Media strategy</a:t>
            </a:r>
          </a:p>
          <a:p>
            <a:pPr lvl="1"/>
            <a:r>
              <a:rPr lang="en-US" dirty="0"/>
              <a:t>Project planning</a:t>
            </a:r>
          </a:p>
          <a:p>
            <a:r>
              <a:rPr lang="en-US" b="1" i="1" dirty="0">
                <a:solidFill>
                  <a:srgbClr val="0070C0"/>
                </a:solidFill>
              </a:rPr>
              <a:t>Help in Migration </a:t>
            </a:r>
          </a:p>
          <a:p>
            <a:pPr lvl="1"/>
            <a:r>
              <a:rPr lang="en-US" dirty="0"/>
              <a:t>SEO conservation, redirection</a:t>
            </a:r>
          </a:p>
          <a:p>
            <a:pPr lvl="1"/>
            <a:r>
              <a:rPr lang="en-US" dirty="0"/>
              <a:t>Old site export/import process</a:t>
            </a:r>
          </a:p>
          <a:p>
            <a:pPr lvl="1"/>
            <a:r>
              <a:rPr lang="en-US" dirty="0"/>
              <a:t>Project planning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00302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B0DF7E4-109C-44C0-B62C-A7F957C66F96}"/>
              </a:ext>
            </a:extLst>
          </p:cNvPr>
          <p:cNvSpPr txBox="1"/>
          <p:nvPr/>
        </p:nvSpPr>
        <p:spPr>
          <a:xfrm>
            <a:off x="3704492" y="4459458"/>
            <a:ext cx="4783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tx2"/>
                </a:solidFill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888232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The Perimeter’s </a:t>
            </a:r>
            <a:r>
              <a:rPr lang="en-US" dirty="0"/>
              <a:t>key features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b="1" dirty="0"/>
              <a:t>Inform…..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Rules</a:t>
            </a:r>
            <a:r>
              <a:rPr lang="en-US" dirty="0"/>
              <a:t> (his walk’s “scope”)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FAQ</a:t>
            </a:r>
            <a:r>
              <a:rPr lang="en-US" dirty="0"/>
              <a:t> (trim text for Web)</a:t>
            </a:r>
          </a:p>
          <a:p>
            <a:pPr marL="0" indent="0">
              <a:buNone/>
            </a:pPr>
            <a:r>
              <a:rPr lang="en-US" dirty="0">
                <a:hlinkClick r:id="rId4"/>
              </a:rPr>
              <a:t>Map</a:t>
            </a:r>
            <a:r>
              <a:rPr lang="en-US" dirty="0"/>
              <a:t> (dramatic image)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b="1" dirty="0"/>
              <a:t>Engage….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dirty="0">
                <a:hlinkClick r:id="rId5"/>
              </a:rPr>
              <a:t>Put Me Up</a:t>
            </a:r>
            <a:r>
              <a:rPr lang="en-US" dirty="0"/>
              <a:t> (His “Call to Action”) </a:t>
            </a:r>
          </a:p>
          <a:p>
            <a:pPr marL="0" indent="0">
              <a:buNone/>
            </a:pPr>
            <a:r>
              <a:rPr lang="en-US" dirty="0">
                <a:hlinkClick r:id="rId6"/>
              </a:rPr>
              <a:t>Blog</a:t>
            </a:r>
            <a:r>
              <a:rPr lang="en-US" dirty="0"/>
              <a:t> (Photos, Comments)</a:t>
            </a:r>
          </a:p>
          <a:p>
            <a:pPr marL="0" indent="0">
              <a:buNone/>
            </a:pPr>
            <a:r>
              <a:rPr lang="en-US" dirty="0">
                <a:hlinkClick r:id="rId7"/>
              </a:rPr>
              <a:t>Contact</a:t>
            </a:r>
            <a:r>
              <a:rPr lang="en-US" dirty="0"/>
              <a:t> (Form + Social Media)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320" y="4263592"/>
            <a:ext cx="2195946" cy="2195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000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But you have your own Story!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1727" y="649480"/>
            <a:ext cx="5219498" cy="554604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i="1" dirty="0">
                <a:solidFill>
                  <a:schemeClr val="tx1"/>
                </a:solidFill>
                <a:latin typeface="+mn-lt"/>
                <a:cs typeface="+mn-cs"/>
              </a:rPr>
              <a:t>Your website can share your cause or venture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tx1"/>
                </a:solidFill>
                <a:latin typeface="+mn-lt"/>
                <a:cs typeface="+mn-cs"/>
              </a:rPr>
              <a:t>Reasons for a website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  <a:latin typeface="+mn-lt"/>
                <a:cs typeface="+mn-cs"/>
              </a:rPr>
              <a:t>A digital “storefront” you control and “brand”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  <a:latin typeface="+mn-lt"/>
                <a:cs typeface="+mn-cs"/>
              </a:rPr>
              <a:t>A “hub” for other social media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  <a:latin typeface="+mn-lt"/>
                <a:cs typeface="+mn-cs"/>
              </a:rPr>
              <a:t>A broad and deep “container” for your content</a:t>
            </a:r>
          </a:p>
          <a:p>
            <a:pPr lvl="1">
              <a:lnSpc>
                <a:spcPct val="90000"/>
              </a:lnSpc>
            </a:pPr>
            <a:endParaRPr lang="en-US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0">
              <a:lnSpc>
                <a:spcPct val="90000"/>
              </a:lnSpc>
            </a:pPr>
            <a:r>
              <a:rPr lang="en-US" sz="2000" dirty="0">
                <a:solidFill>
                  <a:schemeClr val="tx1"/>
                </a:solidFill>
                <a:latin typeface="+mn-lt"/>
                <a:cs typeface="+mn-cs"/>
              </a:rPr>
              <a:t>Website as a </a:t>
            </a:r>
            <a:r>
              <a:rPr lang="en-US" sz="2000" i="1" dirty="0">
                <a:solidFill>
                  <a:schemeClr val="tx1"/>
                </a:solidFill>
                <a:latin typeface="+mn-lt"/>
                <a:cs typeface="+mn-cs"/>
              </a:rPr>
              <a:t>safe space </a:t>
            </a:r>
            <a:r>
              <a:rPr lang="en-US" sz="2000" dirty="0">
                <a:solidFill>
                  <a:schemeClr val="tx1"/>
                </a:solidFill>
                <a:latin typeface="+mn-lt"/>
                <a:cs typeface="+mn-cs"/>
              </a:rPr>
              <a:t>to gradually roll out, express and sharpen your “business plan” for your target market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050" y="2245210"/>
            <a:ext cx="1800228" cy="1800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221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23163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A WP.COM Example:  My WP Resources Site</a:t>
            </a:r>
            <a:br>
              <a:rPr lang="en-US" dirty="0"/>
            </a:br>
            <a:r>
              <a:rPr lang="en-US" sz="2400" dirty="0"/>
              <a:t>Simple Website:  </a:t>
            </a:r>
            <a:r>
              <a:rPr lang="en-US" sz="2400" dirty="0">
                <a:hlinkClick r:id="rId2"/>
              </a:rPr>
              <a:t>https://wp4evryone.wordpress.com/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98" y="1995456"/>
            <a:ext cx="10988804" cy="401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905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87539" y="970511"/>
            <a:ext cx="1548246" cy="369332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dirty="0"/>
              <a:t>Business Plan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74035877"/>
              </p:ext>
            </p:extLst>
          </p:nvPr>
        </p:nvGraphicFramePr>
        <p:xfrm>
          <a:off x="1489075" y="967256"/>
          <a:ext cx="7207250" cy="47476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652155" y="270164"/>
            <a:ext cx="9071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One Caveat!...</a:t>
            </a:r>
            <a:r>
              <a:rPr lang="en-US" sz="2400" b="1" dirty="0">
                <a:solidFill>
                  <a:srgbClr val="FF0000"/>
                </a:solidFill>
              </a:rPr>
              <a:t>Website</a:t>
            </a:r>
            <a:r>
              <a:rPr lang="en-US" sz="2400" dirty="0"/>
              <a:t> as </a:t>
            </a:r>
            <a:r>
              <a:rPr lang="en-US" sz="2400" b="1" i="1" dirty="0"/>
              <a:t>just part </a:t>
            </a:r>
            <a:r>
              <a:rPr lang="en-US" sz="2400" dirty="0"/>
              <a:t>of your Marketing Message…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62571" y="5716799"/>
            <a:ext cx="76788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*</a:t>
            </a:r>
            <a:r>
              <a:rPr lang="en-US" sz="2000" b="1" i="1" dirty="0"/>
              <a:t>Why Need </a:t>
            </a:r>
            <a:r>
              <a:rPr lang="en-US" sz="2000" b="1" i="1" u="sng" dirty="0"/>
              <a:t>a Website </a:t>
            </a:r>
            <a:r>
              <a:rPr lang="en-US" sz="2000" b="1" i="1" dirty="0"/>
              <a:t>in 2021?:  </a:t>
            </a:r>
            <a:r>
              <a:rPr lang="en-US" sz="2000" b="1" i="1" dirty="0">
                <a:solidFill>
                  <a:srgbClr val="FF3300"/>
                </a:solidFill>
              </a:rPr>
              <a:t>Credibility, Control, </a:t>
            </a:r>
            <a:r>
              <a:rPr lang="en-US" sz="2000" b="1" i="1" dirty="0" err="1">
                <a:solidFill>
                  <a:srgbClr val="FF3300"/>
                </a:solidFill>
              </a:rPr>
              <a:t>Searchability</a:t>
            </a:r>
            <a:endParaRPr lang="en-US" sz="2000" b="1" i="1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558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Get Started with Social Media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CAA186F-BC82-4D18-A011-1ED1046DEF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8773279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190340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0272B5"/>
      </a:dk1>
      <a:lt1>
        <a:srgbClr val="FFFFFF"/>
      </a:lt1>
      <a:dk2>
        <a:srgbClr val="000000"/>
      </a:dk2>
      <a:lt2>
        <a:srgbClr val="FFFFFF"/>
      </a:lt2>
      <a:accent1>
        <a:srgbClr val="4D9437"/>
      </a:accent1>
      <a:accent2>
        <a:srgbClr val="565349"/>
      </a:accent2>
      <a:accent3>
        <a:srgbClr val="818183"/>
      </a:accent3>
      <a:accent4>
        <a:srgbClr val="990033"/>
      </a:accent4>
      <a:accent5>
        <a:srgbClr val="660066"/>
      </a:accent5>
      <a:accent6>
        <a:srgbClr val="FF9933"/>
      </a:accent6>
      <a:hlink>
        <a:srgbClr val="4D9437"/>
      </a:hlink>
      <a:folHlink>
        <a:srgbClr val="4D943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38349</TotalTime>
  <Words>3402</Words>
  <Application>Microsoft Office PowerPoint</Application>
  <PresentationFormat>Widescreen</PresentationFormat>
  <Paragraphs>448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5" baseType="lpstr">
      <vt:lpstr>Arial</vt:lpstr>
      <vt:lpstr>Calibri</vt:lpstr>
      <vt:lpstr>Calibri Light</vt:lpstr>
      <vt:lpstr>Courier New</vt:lpstr>
      <vt:lpstr>Wingdings</vt:lpstr>
      <vt:lpstr>Office Theme</vt:lpstr>
      <vt:lpstr>Building Your Website with WordPress.Com</vt:lpstr>
      <vt:lpstr>Agenda</vt:lpstr>
      <vt:lpstr>Gary Vaughan  linkedin.com/in/garyvaughan/</vt:lpstr>
      <vt:lpstr>Quintin Lake’s Story…</vt:lpstr>
      <vt:lpstr>The Perimeter’s key features</vt:lpstr>
      <vt:lpstr>But you have your own Story!</vt:lpstr>
      <vt:lpstr>A WP.COM Example:  My WP Resources Site Simple Website:  https://wp4evryone.wordpress.com/</vt:lpstr>
      <vt:lpstr>PowerPoint Presentation</vt:lpstr>
      <vt:lpstr>Get Started with Social Media</vt:lpstr>
      <vt:lpstr>Do you really need a website?</vt:lpstr>
      <vt:lpstr>Website Investment Curve</vt:lpstr>
      <vt:lpstr>Website Planning Tips</vt:lpstr>
      <vt:lpstr>Website Design Best Practices</vt:lpstr>
      <vt:lpstr>Getting Software to Build your Website</vt:lpstr>
      <vt:lpstr>A Closer look at GoDaddy</vt:lpstr>
      <vt:lpstr>Moving Up to WordPress</vt:lpstr>
      <vt:lpstr>A WP.COM Solution:  Key Features</vt:lpstr>
      <vt:lpstr>PowerPoint Presentation</vt:lpstr>
      <vt:lpstr>A Simple, Solopreneur Site  My “WordPress for Everyone” website coaching site (WP.COM) </vt:lpstr>
      <vt:lpstr>Basic WordPress Concepts</vt:lpstr>
      <vt:lpstr>WP.COM Demo (30 min.)</vt:lpstr>
      <vt:lpstr>Work to Finish your Site: A draft To Do List</vt:lpstr>
      <vt:lpstr>WP.COM Support Resources</vt:lpstr>
      <vt:lpstr>Getting More Website Help</vt:lpstr>
      <vt:lpstr>Self-Help:  Other Theme Suggestions in WP.COM</vt:lpstr>
      <vt:lpstr>4 Sites for Added Inspiration</vt:lpstr>
      <vt:lpstr>“Live” Edits of my WP.COM site [MINI-DEMO]</vt:lpstr>
      <vt:lpstr>Your Next Steps</vt:lpstr>
      <vt:lpstr>My Conclusions</vt:lpstr>
      <vt:lpstr>Contact Me</vt:lpstr>
      <vt:lpstr>ANNEX SLIDES for reference only…</vt:lpstr>
      <vt:lpstr>Annex 1 – Credits:  Image Sources for Slides</vt:lpstr>
      <vt:lpstr>Annex 2 – WP.ORG vs WP.COM Website Two different platform choices for WordPress software </vt:lpstr>
      <vt:lpstr>PowerPoint Presentation</vt:lpstr>
      <vt:lpstr>Annex 3 – Support  1. Search Theme Directory on WP.COM  (160+ Options – Browse Theme Dashboard/Search)</vt:lpstr>
      <vt:lpstr>Check out Info on “Exford” Theme</vt:lpstr>
      <vt:lpstr>2. : Get Answers on WP.COM Support</vt:lpstr>
      <vt:lpstr>3. :  Learn from the WP Community</vt:lpstr>
      <vt:lpstr>Annex 4 – Design :  Non-Profit Website Best Practices  Selected from Taproot and Compass Pro Bono Case Studies*</vt:lpstr>
      <vt:lpstr>More Non-profit Website Best practices*</vt:lpstr>
      <vt:lpstr>Other “Best” Website Models</vt:lpstr>
      <vt:lpstr>Another Recommended WP.COM Theme ”Rowling”…Best for Blog Design – see info on Theme Directory</vt:lpstr>
      <vt:lpstr>Evolving WCUS 2019 Conference Website Design…..</vt:lpstr>
      <vt:lpstr>Annex 5: Site Redesign and Migration Tips</vt:lpstr>
      <vt:lpstr>Redesign in Place -  Checklist</vt:lpstr>
      <vt:lpstr>Migrate from Another Sitebuilder - Checklist</vt:lpstr>
      <vt:lpstr>Migrating Content to/from WP.COM</vt:lpstr>
      <vt:lpstr>How a Consultant can Help in “Heavy Lifts”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Shira Harrington</dc:creator>
  <cp:lastModifiedBy>Shira Lotzar</cp:lastModifiedBy>
  <cp:revision>84</cp:revision>
  <cp:lastPrinted>2021-11-14T13:40:57Z</cp:lastPrinted>
  <dcterms:created xsi:type="dcterms:W3CDTF">2018-08-12T20:33:40Z</dcterms:created>
  <dcterms:modified xsi:type="dcterms:W3CDTF">2021-11-23T13:58:58Z</dcterms:modified>
</cp:coreProperties>
</file>