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handoutMasterIdLst>
    <p:handoutMasterId r:id="rId36"/>
  </p:handoutMasterIdLst>
  <p:sldIdLst>
    <p:sldId id="304" r:id="rId5"/>
    <p:sldId id="981" r:id="rId6"/>
    <p:sldId id="973" r:id="rId7"/>
    <p:sldId id="982" r:id="rId8"/>
    <p:sldId id="970" r:id="rId9"/>
    <p:sldId id="987" r:id="rId10"/>
    <p:sldId id="988" r:id="rId11"/>
    <p:sldId id="974" r:id="rId12"/>
    <p:sldId id="983" r:id="rId13"/>
    <p:sldId id="984" r:id="rId14"/>
    <p:sldId id="985" r:id="rId15"/>
    <p:sldId id="986" r:id="rId16"/>
    <p:sldId id="992" r:id="rId17"/>
    <p:sldId id="966" r:id="rId18"/>
    <p:sldId id="971" r:id="rId19"/>
    <p:sldId id="979" r:id="rId20"/>
    <p:sldId id="989" r:id="rId21"/>
    <p:sldId id="318" r:id="rId22"/>
    <p:sldId id="320" r:id="rId23"/>
    <p:sldId id="321" r:id="rId24"/>
    <p:sldId id="322" r:id="rId25"/>
    <p:sldId id="327" r:id="rId26"/>
    <p:sldId id="324" r:id="rId27"/>
    <p:sldId id="299" r:id="rId28"/>
    <p:sldId id="975" r:id="rId29"/>
    <p:sldId id="980" r:id="rId30"/>
    <p:sldId id="990" r:id="rId31"/>
    <p:sldId id="991" r:id="rId32"/>
    <p:sldId id="925" r:id="rId33"/>
    <p:sldId id="910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2DE9EA-4D7D-45CF-A503-C62C9AE7E39E}">
          <p14:sldIdLst>
            <p14:sldId id="304"/>
            <p14:sldId id="981"/>
            <p14:sldId id="973"/>
            <p14:sldId id="982"/>
            <p14:sldId id="970"/>
            <p14:sldId id="987"/>
            <p14:sldId id="988"/>
            <p14:sldId id="974"/>
            <p14:sldId id="983"/>
            <p14:sldId id="984"/>
            <p14:sldId id="985"/>
            <p14:sldId id="986"/>
            <p14:sldId id="992"/>
            <p14:sldId id="966"/>
            <p14:sldId id="971"/>
            <p14:sldId id="979"/>
            <p14:sldId id="989"/>
            <p14:sldId id="318"/>
            <p14:sldId id="320"/>
            <p14:sldId id="321"/>
            <p14:sldId id="322"/>
            <p14:sldId id="327"/>
            <p14:sldId id="324"/>
            <p14:sldId id="299"/>
            <p14:sldId id="975"/>
            <p14:sldId id="980"/>
            <p14:sldId id="990"/>
            <p14:sldId id="991"/>
            <p14:sldId id="925"/>
            <p14:sldId id="910"/>
          </p14:sldIdLst>
        </p14:section>
        <p14:section name="Untitled Section" id="{48315E7E-464F-4417-A142-E7A3461CB3B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3C"/>
    <a:srgbClr val="0B4D71"/>
    <a:srgbClr val="0B4B6F"/>
    <a:srgbClr val="ACB0B1"/>
    <a:srgbClr val="00582F"/>
    <a:srgbClr val="60A987"/>
    <a:srgbClr val="094363"/>
    <a:srgbClr val="EEECCE"/>
    <a:srgbClr val="116593"/>
    <a:srgbClr val="F4B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97" autoAdjust="0"/>
  </p:normalViewPr>
  <p:slideViewPr>
    <p:cSldViewPr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7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030"/>
    </p:cViewPr>
  </p:sorterViewPr>
  <p:notesViewPr>
    <p:cSldViewPr>
      <p:cViewPr varScale="1">
        <p:scale>
          <a:sx n="91" d="100"/>
          <a:sy n="91" d="100"/>
        </p:scale>
        <p:origin x="37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105BB-CD2A-D041-B9CC-E601DFF4A4A5}" type="doc">
      <dgm:prSet loTypeId="urn:microsoft.com/office/officeart/2005/8/layout/vList2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B6F85-9BC5-C441-AB67-80A4EB21268F}">
      <dgm:prSet phldrT="[Text]" custT="1"/>
      <dgm:spPr/>
      <dgm:t>
        <a:bodyPr/>
        <a:lstStyle/>
        <a:p>
          <a:r>
            <a:rPr lang="en-US" sz="1800" dirty="0"/>
            <a:t>New Customers</a:t>
          </a:r>
        </a:p>
      </dgm:t>
    </dgm:pt>
    <dgm:pt modelId="{45692E12-CB8F-BF48-9B61-D806901EAE08}" type="parTrans" cxnId="{92837081-8AC3-9F47-89E1-5E1F9602EA7B}">
      <dgm:prSet/>
      <dgm:spPr/>
      <dgm:t>
        <a:bodyPr/>
        <a:lstStyle/>
        <a:p>
          <a:endParaRPr lang="en-US"/>
        </a:p>
      </dgm:t>
    </dgm:pt>
    <dgm:pt modelId="{1C29FADA-06F2-7E4A-834F-22D1D7859FF4}" type="sibTrans" cxnId="{92837081-8AC3-9F47-89E1-5E1F9602EA7B}">
      <dgm:prSet/>
      <dgm:spPr/>
      <dgm:t>
        <a:bodyPr/>
        <a:lstStyle/>
        <a:p>
          <a:endParaRPr lang="en-US"/>
        </a:p>
      </dgm:t>
    </dgm:pt>
    <dgm:pt modelId="{61DD8DEE-A05F-7641-BFF7-D1D4D9D38FC5}">
      <dgm:prSet phldrT="[Text]"/>
      <dgm:spPr/>
      <dgm:t>
        <a:bodyPr/>
        <a:lstStyle/>
        <a:p>
          <a:pPr marL="166688" indent="-166688"/>
          <a:r>
            <a:rPr lang="en-US" dirty="0"/>
            <a:t>Acquiring new prospects or customers</a:t>
          </a:r>
        </a:p>
      </dgm:t>
    </dgm:pt>
    <dgm:pt modelId="{22D97C37-B570-844C-B821-ED9713FD5922}" type="parTrans" cxnId="{CF0A6FA3-565C-C141-9278-D76528B16DA0}">
      <dgm:prSet/>
      <dgm:spPr/>
      <dgm:t>
        <a:bodyPr/>
        <a:lstStyle/>
        <a:p>
          <a:endParaRPr lang="en-US"/>
        </a:p>
      </dgm:t>
    </dgm:pt>
    <dgm:pt modelId="{CFE4C7D2-254A-C541-B0B1-D3A94A159D72}" type="sibTrans" cxnId="{CF0A6FA3-565C-C141-9278-D76528B16DA0}">
      <dgm:prSet/>
      <dgm:spPr/>
      <dgm:t>
        <a:bodyPr/>
        <a:lstStyle/>
        <a:p>
          <a:endParaRPr lang="en-US"/>
        </a:p>
      </dgm:t>
    </dgm:pt>
    <dgm:pt modelId="{EBC59B76-519A-9C4B-8782-0CF9F9D3010E}">
      <dgm:prSet phldrT="[Text]" custT="1"/>
      <dgm:spPr/>
      <dgm:t>
        <a:bodyPr/>
        <a:lstStyle/>
        <a:p>
          <a:r>
            <a:rPr lang="en-US" sz="1800" dirty="0"/>
            <a:t>Brand Awareness</a:t>
          </a:r>
        </a:p>
      </dgm:t>
    </dgm:pt>
    <dgm:pt modelId="{92641FA4-E533-8C45-9841-1060E78C0666}" type="parTrans" cxnId="{8474723E-C929-9D4A-9060-B0CACA42DA8C}">
      <dgm:prSet/>
      <dgm:spPr/>
      <dgm:t>
        <a:bodyPr/>
        <a:lstStyle/>
        <a:p>
          <a:endParaRPr lang="en-US"/>
        </a:p>
      </dgm:t>
    </dgm:pt>
    <dgm:pt modelId="{5B14C735-7199-9B4B-853E-5D291E941CDA}" type="sibTrans" cxnId="{8474723E-C929-9D4A-9060-B0CACA42DA8C}">
      <dgm:prSet/>
      <dgm:spPr/>
      <dgm:t>
        <a:bodyPr/>
        <a:lstStyle/>
        <a:p>
          <a:endParaRPr lang="en-US"/>
        </a:p>
      </dgm:t>
    </dgm:pt>
    <dgm:pt modelId="{90BE9063-E910-FA47-9031-E99BE868AB2B}">
      <dgm:prSet phldrT="[Text]"/>
      <dgm:spPr/>
      <dgm:t>
        <a:bodyPr/>
        <a:lstStyle/>
        <a:p>
          <a:pPr marL="166688" indent="-166688"/>
          <a:r>
            <a:rPr lang="en-US" dirty="0"/>
            <a:t>Creating an awareness and recognizability of your brand</a:t>
          </a:r>
        </a:p>
      </dgm:t>
    </dgm:pt>
    <dgm:pt modelId="{3AFEE92B-E1EA-3E44-810D-FEA65D7A306A}" type="parTrans" cxnId="{14D3E494-DE67-694B-B18E-04CAF64904DB}">
      <dgm:prSet/>
      <dgm:spPr/>
      <dgm:t>
        <a:bodyPr/>
        <a:lstStyle/>
        <a:p>
          <a:endParaRPr lang="en-US"/>
        </a:p>
      </dgm:t>
    </dgm:pt>
    <dgm:pt modelId="{75D246F5-F5E0-F147-AAF7-08B72FB71342}" type="sibTrans" cxnId="{14D3E494-DE67-694B-B18E-04CAF64904DB}">
      <dgm:prSet/>
      <dgm:spPr/>
      <dgm:t>
        <a:bodyPr/>
        <a:lstStyle/>
        <a:p>
          <a:endParaRPr lang="en-US"/>
        </a:p>
      </dgm:t>
    </dgm:pt>
    <dgm:pt modelId="{75FA8F07-9EDE-FC43-97FE-BCC83701CB0B}">
      <dgm:prSet custT="1"/>
      <dgm:spPr/>
      <dgm:t>
        <a:bodyPr/>
        <a:lstStyle/>
        <a:p>
          <a:r>
            <a:rPr lang="en-US" sz="1800" dirty="0"/>
            <a:t>Relationships</a:t>
          </a:r>
        </a:p>
      </dgm:t>
    </dgm:pt>
    <dgm:pt modelId="{7E9A6229-7080-1242-9A27-884CD7218A4A}" type="parTrans" cxnId="{D21873E1-729A-F346-8726-4C2A7EB2979E}">
      <dgm:prSet/>
      <dgm:spPr/>
      <dgm:t>
        <a:bodyPr/>
        <a:lstStyle/>
        <a:p>
          <a:endParaRPr lang="en-US"/>
        </a:p>
      </dgm:t>
    </dgm:pt>
    <dgm:pt modelId="{EFC0DBA5-7888-E244-BE91-4CDDAF66E49A}" type="sibTrans" cxnId="{D21873E1-729A-F346-8726-4C2A7EB2979E}">
      <dgm:prSet/>
      <dgm:spPr/>
      <dgm:t>
        <a:bodyPr/>
        <a:lstStyle/>
        <a:p>
          <a:endParaRPr lang="en-US"/>
        </a:p>
      </dgm:t>
    </dgm:pt>
    <dgm:pt modelId="{C7750430-AF96-FF4F-8BC2-18205E877C4F}">
      <dgm:prSet custT="1"/>
      <dgm:spPr/>
      <dgm:t>
        <a:bodyPr/>
        <a:lstStyle/>
        <a:p>
          <a:r>
            <a:rPr lang="en-US" sz="1800" dirty="0"/>
            <a:t>Education</a:t>
          </a:r>
        </a:p>
      </dgm:t>
    </dgm:pt>
    <dgm:pt modelId="{2C589C27-C1FD-7447-86CE-DBBD8C00571D}" type="parTrans" cxnId="{00DFC774-D5E1-FA4A-AA84-62D785916619}">
      <dgm:prSet/>
      <dgm:spPr/>
      <dgm:t>
        <a:bodyPr/>
        <a:lstStyle/>
        <a:p>
          <a:endParaRPr lang="en-US"/>
        </a:p>
      </dgm:t>
    </dgm:pt>
    <dgm:pt modelId="{4F1715A4-2327-A044-B174-7C186B38D7BC}" type="sibTrans" cxnId="{00DFC774-D5E1-FA4A-AA84-62D785916619}">
      <dgm:prSet/>
      <dgm:spPr/>
      <dgm:t>
        <a:bodyPr/>
        <a:lstStyle/>
        <a:p>
          <a:endParaRPr lang="en-US"/>
        </a:p>
      </dgm:t>
    </dgm:pt>
    <dgm:pt modelId="{BDF4F25D-A26E-5243-BB39-59DED01F680C}">
      <dgm:prSet custT="1"/>
      <dgm:spPr/>
      <dgm:t>
        <a:bodyPr/>
        <a:lstStyle/>
        <a:p>
          <a:r>
            <a:rPr lang="en-US" sz="1800" dirty="0"/>
            <a:t>Competitive Edge</a:t>
          </a:r>
        </a:p>
      </dgm:t>
    </dgm:pt>
    <dgm:pt modelId="{62EC45CB-5DCD-6C43-B51A-407AC3910A24}" type="parTrans" cxnId="{BCCF0AFC-74ED-164E-9C76-75A36EAE976B}">
      <dgm:prSet/>
      <dgm:spPr/>
      <dgm:t>
        <a:bodyPr/>
        <a:lstStyle/>
        <a:p>
          <a:endParaRPr lang="en-US"/>
        </a:p>
      </dgm:t>
    </dgm:pt>
    <dgm:pt modelId="{5639520E-5952-D341-BB58-CE44DB59D294}" type="sibTrans" cxnId="{BCCF0AFC-74ED-164E-9C76-75A36EAE976B}">
      <dgm:prSet/>
      <dgm:spPr/>
      <dgm:t>
        <a:bodyPr/>
        <a:lstStyle/>
        <a:p>
          <a:endParaRPr lang="en-US"/>
        </a:p>
      </dgm:t>
    </dgm:pt>
    <dgm:pt modelId="{7C7DD33B-1C6C-2141-BD78-25775C3ED46E}">
      <dgm:prSet/>
      <dgm:spPr/>
      <dgm:t>
        <a:bodyPr/>
        <a:lstStyle/>
        <a:p>
          <a:pPr marL="166688" indent="-166688"/>
          <a:r>
            <a:rPr lang="en-US" dirty="0"/>
            <a:t>Leveraging the power of the relationships you have worked so hard to build</a:t>
          </a:r>
        </a:p>
      </dgm:t>
    </dgm:pt>
    <dgm:pt modelId="{0B887EAF-7B6C-B645-8197-B933EAAEDB6F}" type="parTrans" cxnId="{9605DE56-4842-814D-92E1-F3B83E955548}">
      <dgm:prSet/>
      <dgm:spPr/>
      <dgm:t>
        <a:bodyPr/>
        <a:lstStyle/>
        <a:p>
          <a:endParaRPr lang="en-US"/>
        </a:p>
      </dgm:t>
    </dgm:pt>
    <dgm:pt modelId="{76613CA8-8CA8-2E4A-8DA3-37C8FF0BF408}" type="sibTrans" cxnId="{9605DE56-4842-814D-92E1-F3B83E955548}">
      <dgm:prSet/>
      <dgm:spPr/>
      <dgm:t>
        <a:bodyPr/>
        <a:lstStyle/>
        <a:p>
          <a:endParaRPr lang="en-US"/>
        </a:p>
      </dgm:t>
    </dgm:pt>
    <dgm:pt modelId="{DD18E8E8-E079-2A49-B8A2-193D490CF6B8}">
      <dgm:prSet/>
      <dgm:spPr/>
      <dgm:t>
        <a:bodyPr rIns="91440"/>
        <a:lstStyle/>
        <a:p>
          <a:pPr marL="166688" indent="-166688"/>
          <a:r>
            <a:rPr lang="en-US" dirty="0"/>
            <a:t>Educating customers on your company, products, and the services you provide </a:t>
          </a:r>
        </a:p>
      </dgm:t>
    </dgm:pt>
    <dgm:pt modelId="{95CD1051-A1F3-9F45-AC3B-ABC15BC7CE6C}" type="parTrans" cxnId="{C8049BEF-8B75-F740-AF8B-B139D1901511}">
      <dgm:prSet/>
      <dgm:spPr/>
      <dgm:t>
        <a:bodyPr/>
        <a:lstStyle/>
        <a:p>
          <a:endParaRPr lang="en-US"/>
        </a:p>
      </dgm:t>
    </dgm:pt>
    <dgm:pt modelId="{8CD4D55C-47BA-4940-AEF4-7766FA48C9C7}" type="sibTrans" cxnId="{C8049BEF-8B75-F740-AF8B-B139D1901511}">
      <dgm:prSet/>
      <dgm:spPr/>
      <dgm:t>
        <a:bodyPr/>
        <a:lstStyle/>
        <a:p>
          <a:endParaRPr lang="en-US"/>
        </a:p>
      </dgm:t>
    </dgm:pt>
    <dgm:pt modelId="{FD0A0316-3CC4-214F-96FB-D40457F310E1}">
      <dgm:prSet/>
      <dgm:spPr/>
      <dgm:t>
        <a:bodyPr/>
        <a:lstStyle/>
        <a:p>
          <a:pPr marL="166688" indent="-166688"/>
          <a:r>
            <a:rPr lang="en-US" dirty="0"/>
            <a:t>Standing out among the competition</a:t>
          </a:r>
        </a:p>
      </dgm:t>
    </dgm:pt>
    <dgm:pt modelId="{6AC53A01-0AA3-264C-95F0-0A2387A4DA8C}" type="parTrans" cxnId="{D54A4350-6FC2-724C-B446-A44D2086019F}">
      <dgm:prSet/>
      <dgm:spPr/>
      <dgm:t>
        <a:bodyPr/>
        <a:lstStyle/>
        <a:p>
          <a:endParaRPr lang="en-US"/>
        </a:p>
      </dgm:t>
    </dgm:pt>
    <dgm:pt modelId="{DA62B2BE-AFC0-6B42-8D6A-125CC1F84641}" type="sibTrans" cxnId="{D54A4350-6FC2-724C-B446-A44D2086019F}">
      <dgm:prSet/>
      <dgm:spPr/>
      <dgm:t>
        <a:bodyPr/>
        <a:lstStyle/>
        <a:p>
          <a:endParaRPr lang="en-US"/>
        </a:p>
      </dgm:t>
    </dgm:pt>
    <dgm:pt modelId="{0ED52348-4F89-A141-ABFA-D46D7959D466}" type="pres">
      <dgm:prSet presAssocID="{676105BB-CD2A-D041-B9CC-E601DFF4A4A5}" presName="linear" presStyleCnt="0">
        <dgm:presLayoutVars>
          <dgm:animLvl val="lvl"/>
          <dgm:resizeHandles val="exact"/>
        </dgm:presLayoutVars>
      </dgm:prSet>
      <dgm:spPr/>
    </dgm:pt>
    <dgm:pt modelId="{EE6CE8AB-4FCE-5941-893B-D2D1841357E1}" type="pres">
      <dgm:prSet presAssocID="{D56B6F85-9BC5-C441-AB67-80A4EB21268F}" presName="parentText" presStyleLbl="node1" presStyleIdx="0" presStyleCnt="5" custLinFactNeighborX="-9468" custLinFactNeighborY="4144">
        <dgm:presLayoutVars>
          <dgm:chMax val="0"/>
          <dgm:bulletEnabled val="1"/>
        </dgm:presLayoutVars>
      </dgm:prSet>
      <dgm:spPr/>
    </dgm:pt>
    <dgm:pt modelId="{C203D831-B015-3144-BD3E-A230B405CE5B}" type="pres">
      <dgm:prSet presAssocID="{D56B6F85-9BC5-C441-AB67-80A4EB21268F}" presName="childText" presStyleLbl="revTx" presStyleIdx="0" presStyleCnt="5">
        <dgm:presLayoutVars>
          <dgm:bulletEnabled val="1"/>
        </dgm:presLayoutVars>
      </dgm:prSet>
      <dgm:spPr/>
    </dgm:pt>
    <dgm:pt modelId="{2B365DDA-4E95-AF47-9CF2-51C3812B63D8}" type="pres">
      <dgm:prSet presAssocID="{EBC59B76-519A-9C4B-8782-0CF9F9D301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78A58E3-73A7-F545-9B3B-3C6F5374AF82}" type="pres">
      <dgm:prSet presAssocID="{EBC59B76-519A-9C4B-8782-0CF9F9D3010E}" presName="childText" presStyleLbl="revTx" presStyleIdx="1" presStyleCnt="5">
        <dgm:presLayoutVars>
          <dgm:bulletEnabled val="1"/>
        </dgm:presLayoutVars>
      </dgm:prSet>
      <dgm:spPr/>
    </dgm:pt>
    <dgm:pt modelId="{16B999FC-3FEE-4546-BE3B-DE45A88D0317}" type="pres">
      <dgm:prSet presAssocID="{75FA8F07-9EDE-FC43-97FE-BCC83701CB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F00B0A-39E7-2D4A-944E-FF9856DCBE61}" type="pres">
      <dgm:prSet presAssocID="{75FA8F07-9EDE-FC43-97FE-BCC83701CB0B}" presName="childText" presStyleLbl="revTx" presStyleIdx="2" presStyleCnt="5">
        <dgm:presLayoutVars>
          <dgm:bulletEnabled val="1"/>
        </dgm:presLayoutVars>
      </dgm:prSet>
      <dgm:spPr/>
    </dgm:pt>
    <dgm:pt modelId="{479080CD-C2A0-EB4D-8B72-CA0938DA830C}" type="pres">
      <dgm:prSet presAssocID="{C7750430-AF96-FF4F-8BC2-18205E877C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87CF9E-FC2C-2247-90FB-5A23B2B65287}" type="pres">
      <dgm:prSet presAssocID="{C7750430-AF96-FF4F-8BC2-18205E877C4F}" presName="childText" presStyleLbl="revTx" presStyleIdx="3" presStyleCnt="5">
        <dgm:presLayoutVars>
          <dgm:bulletEnabled val="1"/>
        </dgm:presLayoutVars>
      </dgm:prSet>
      <dgm:spPr/>
    </dgm:pt>
    <dgm:pt modelId="{F77D7AA0-8B75-6B47-BCEF-D3F6DA5F036B}" type="pres">
      <dgm:prSet presAssocID="{BDF4F25D-A26E-5243-BB39-59DED01F680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31DE96E-87D1-8B47-814D-C01F69B17FB8}" type="pres">
      <dgm:prSet presAssocID="{BDF4F25D-A26E-5243-BB39-59DED01F680C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A4DEAE01-E1C5-CA45-B81C-0D8AE967AFE9}" type="presOf" srcId="{D56B6F85-9BC5-C441-AB67-80A4EB21268F}" destId="{EE6CE8AB-4FCE-5941-893B-D2D1841357E1}" srcOrd="0" destOrd="0" presId="urn:microsoft.com/office/officeart/2005/8/layout/vList2"/>
    <dgm:cxn modelId="{62156304-B2B7-A349-8222-CA67383F8909}" type="presOf" srcId="{75FA8F07-9EDE-FC43-97FE-BCC83701CB0B}" destId="{16B999FC-3FEE-4546-BE3B-DE45A88D0317}" srcOrd="0" destOrd="0" presId="urn:microsoft.com/office/officeart/2005/8/layout/vList2"/>
    <dgm:cxn modelId="{467CF718-76D9-3341-97E4-AD3883782C84}" type="presOf" srcId="{EBC59B76-519A-9C4B-8782-0CF9F9D3010E}" destId="{2B365DDA-4E95-AF47-9CF2-51C3812B63D8}" srcOrd="0" destOrd="0" presId="urn:microsoft.com/office/officeart/2005/8/layout/vList2"/>
    <dgm:cxn modelId="{0F397C1C-576C-014F-8A17-EDB5B7F28432}" type="presOf" srcId="{C7750430-AF96-FF4F-8BC2-18205E877C4F}" destId="{479080CD-C2A0-EB4D-8B72-CA0938DA830C}" srcOrd="0" destOrd="0" presId="urn:microsoft.com/office/officeart/2005/8/layout/vList2"/>
    <dgm:cxn modelId="{00063624-7AE6-5E4C-9512-519066521FC1}" type="presOf" srcId="{676105BB-CD2A-D041-B9CC-E601DFF4A4A5}" destId="{0ED52348-4F89-A141-ABFA-D46D7959D466}" srcOrd="0" destOrd="0" presId="urn:microsoft.com/office/officeart/2005/8/layout/vList2"/>
    <dgm:cxn modelId="{AE593629-935D-7B4C-8AD2-9E70069D79A0}" type="presOf" srcId="{61DD8DEE-A05F-7641-BFF7-D1D4D9D38FC5}" destId="{C203D831-B015-3144-BD3E-A230B405CE5B}" srcOrd="0" destOrd="0" presId="urn:microsoft.com/office/officeart/2005/8/layout/vList2"/>
    <dgm:cxn modelId="{8474723E-C929-9D4A-9060-B0CACA42DA8C}" srcId="{676105BB-CD2A-D041-B9CC-E601DFF4A4A5}" destId="{EBC59B76-519A-9C4B-8782-0CF9F9D3010E}" srcOrd="1" destOrd="0" parTransId="{92641FA4-E533-8C45-9841-1060E78C0666}" sibTransId="{5B14C735-7199-9B4B-853E-5D291E941CDA}"/>
    <dgm:cxn modelId="{4F58DB47-BB8E-C745-B8AC-7FFB2EFB2E0B}" type="presOf" srcId="{BDF4F25D-A26E-5243-BB39-59DED01F680C}" destId="{F77D7AA0-8B75-6B47-BCEF-D3F6DA5F036B}" srcOrd="0" destOrd="0" presId="urn:microsoft.com/office/officeart/2005/8/layout/vList2"/>
    <dgm:cxn modelId="{D54A4350-6FC2-724C-B446-A44D2086019F}" srcId="{BDF4F25D-A26E-5243-BB39-59DED01F680C}" destId="{FD0A0316-3CC4-214F-96FB-D40457F310E1}" srcOrd="0" destOrd="0" parTransId="{6AC53A01-0AA3-264C-95F0-0A2387A4DA8C}" sibTransId="{DA62B2BE-AFC0-6B42-8D6A-125CC1F84641}"/>
    <dgm:cxn modelId="{00DFC774-D5E1-FA4A-AA84-62D785916619}" srcId="{676105BB-CD2A-D041-B9CC-E601DFF4A4A5}" destId="{C7750430-AF96-FF4F-8BC2-18205E877C4F}" srcOrd="3" destOrd="0" parTransId="{2C589C27-C1FD-7447-86CE-DBBD8C00571D}" sibTransId="{4F1715A4-2327-A044-B174-7C186B38D7BC}"/>
    <dgm:cxn modelId="{9605DE56-4842-814D-92E1-F3B83E955548}" srcId="{75FA8F07-9EDE-FC43-97FE-BCC83701CB0B}" destId="{7C7DD33B-1C6C-2141-BD78-25775C3ED46E}" srcOrd="0" destOrd="0" parTransId="{0B887EAF-7B6C-B645-8197-B933EAAEDB6F}" sibTransId="{76613CA8-8CA8-2E4A-8DA3-37C8FF0BF408}"/>
    <dgm:cxn modelId="{09FA3379-3786-D542-9739-3345B0B64796}" type="presOf" srcId="{FD0A0316-3CC4-214F-96FB-D40457F310E1}" destId="{331DE96E-87D1-8B47-814D-C01F69B17FB8}" srcOrd="0" destOrd="0" presId="urn:microsoft.com/office/officeart/2005/8/layout/vList2"/>
    <dgm:cxn modelId="{92837081-8AC3-9F47-89E1-5E1F9602EA7B}" srcId="{676105BB-CD2A-D041-B9CC-E601DFF4A4A5}" destId="{D56B6F85-9BC5-C441-AB67-80A4EB21268F}" srcOrd="0" destOrd="0" parTransId="{45692E12-CB8F-BF48-9B61-D806901EAE08}" sibTransId="{1C29FADA-06F2-7E4A-834F-22D1D7859FF4}"/>
    <dgm:cxn modelId="{14D3E494-DE67-694B-B18E-04CAF64904DB}" srcId="{EBC59B76-519A-9C4B-8782-0CF9F9D3010E}" destId="{90BE9063-E910-FA47-9031-E99BE868AB2B}" srcOrd="0" destOrd="0" parTransId="{3AFEE92B-E1EA-3E44-810D-FEA65D7A306A}" sibTransId="{75D246F5-F5E0-F147-AAF7-08B72FB71342}"/>
    <dgm:cxn modelId="{CF0A6FA3-565C-C141-9278-D76528B16DA0}" srcId="{D56B6F85-9BC5-C441-AB67-80A4EB21268F}" destId="{61DD8DEE-A05F-7641-BFF7-D1D4D9D38FC5}" srcOrd="0" destOrd="0" parTransId="{22D97C37-B570-844C-B821-ED9713FD5922}" sibTransId="{CFE4C7D2-254A-C541-B0B1-D3A94A159D72}"/>
    <dgm:cxn modelId="{3D7E61BA-1D55-2E4B-97D0-E5657B46F462}" type="presOf" srcId="{7C7DD33B-1C6C-2141-BD78-25775C3ED46E}" destId="{53F00B0A-39E7-2D4A-944E-FF9856DCBE61}" srcOrd="0" destOrd="0" presId="urn:microsoft.com/office/officeart/2005/8/layout/vList2"/>
    <dgm:cxn modelId="{F2CB38C0-28B6-664C-8988-8FC5E6FD1815}" type="presOf" srcId="{90BE9063-E910-FA47-9031-E99BE868AB2B}" destId="{078A58E3-73A7-F545-9B3B-3C6F5374AF82}" srcOrd="0" destOrd="0" presId="urn:microsoft.com/office/officeart/2005/8/layout/vList2"/>
    <dgm:cxn modelId="{931F9BCE-AAAE-634E-B20F-39BF680B18EC}" type="presOf" srcId="{DD18E8E8-E079-2A49-B8A2-193D490CF6B8}" destId="{8487CF9E-FC2C-2247-90FB-5A23B2B65287}" srcOrd="0" destOrd="0" presId="urn:microsoft.com/office/officeart/2005/8/layout/vList2"/>
    <dgm:cxn modelId="{D21873E1-729A-F346-8726-4C2A7EB2979E}" srcId="{676105BB-CD2A-D041-B9CC-E601DFF4A4A5}" destId="{75FA8F07-9EDE-FC43-97FE-BCC83701CB0B}" srcOrd="2" destOrd="0" parTransId="{7E9A6229-7080-1242-9A27-884CD7218A4A}" sibTransId="{EFC0DBA5-7888-E244-BE91-4CDDAF66E49A}"/>
    <dgm:cxn modelId="{C8049BEF-8B75-F740-AF8B-B139D1901511}" srcId="{C7750430-AF96-FF4F-8BC2-18205E877C4F}" destId="{DD18E8E8-E079-2A49-B8A2-193D490CF6B8}" srcOrd="0" destOrd="0" parTransId="{95CD1051-A1F3-9F45-AC3B-ABC15BC7CE6C}" sibTransId="{8CD4D55C-47BA-4940-AEF4-7766FA48C9C7}"/>
    <dgm:cxn modelId="{BCCF0AFC-74ED-164E-9C76-75A36EAE976B}" srcId="{676105BB-CD2A-D041-B9CC-E601DFF4A4A5}" destId="{BDF4F25D-A26E-5243-BB39-59DED01F680C}" srcOrd="4" destOrd="0" parTransId="{62EC45CB-5DCD-6C43-B51A-407AC3910A24}" sibTransId="{5639520E-5952-D341-BB58-CE44DB59D294}"/>
    <dgm:cxn modelId="{A5480F44-955D-7A46-A40E-1A2420506BBB}" type="presParOf" srcId="{0ED52348-4F89-A141-ABFA-D46D7959D466}" destId="{EE6CE8AB-4FCE-5941-893B-D2D1841357E1}" srcOrd="0" destOrd="0" presId="urn:microsoft.com/office/officeart/2005/8/layout/vList2"/>
    <dgm:cxn modelId="{F52BF426-0B19-5246-9481-B047669110F3}" type="presParOf" srcId="{0ED52348-4F89-A141-ABFA-D46D7959D466}" destId="{C203D831-B015-3144-BD3E-A230B405CE5B}" srcOrd="1" destOrd="0" presId="urn:microsoft.com/office/officeart/2005/8/layout/vList2"/>
    <dgm:cxn modelId="{6676A66F-4313-B248-AAA5-3BBB4BF40546}" type="presParOf" srcId="{0ED52348-4F89-A141-ABFA-D46D7959D466}" destId="{2B365DDA-4E95-AF47-9CF2-51C3812B63D8}" srcOrd="2" destOrd="0" presId="urn:microsoft.com/office/officeart/2005/8/layout/vList2"/>
    <dgm:cxn modelId="{9E26624E-8A88-2D45-A0B1-0758ABD76528}" type="presParOf" srcId="{0ED52348-4F89-A141-ABFA-D46D7959D466}" destId="{078A58E3-73A7-F545-9B3B-3C6F5374AF82}" srcOrd="3" destOrd="0" presId="urn:microsoft.com/office/officeart/2005/8/layout/vList2"/>
    <dgm:cxn modelId="{AB769C79-B439-E043-BD44-0F4D9D449D07}" type="presParOf" srcId="{0ED52348-4F89-A141-ABFA-D46D7959D466}" destId="{16B999FC-3FEE-4546-BE3B-DE45A88D0317}" srcOrd="4" destOrd="0" presId="urn:microsoft.com/office/officeart/2005/8/layout/vList2"/>
    <dgm:cxn modelId="{62EB0D19-70C0-994B-B2A2-BFA2FE018181}" type="presParOf" srcId="{0ED52348-4F89-A141-ABFA-D46D7959D466}" destId="{53F00B0A-39E7-2D4A-944E-FF9856DCBE61}" srcOrd="5" destOrd="0" presId="urn:microsoft.com/office/officeart/2005/8/layout/vList2"/>
    <dgm:cxn modelId="{A0F44937-27CA-8F48-95B6-B37B5D0C5F02}" type="presParOf" srcId="{0ED52348-4F89-A141-ABFA-D46D7959D466}" destId="{479080CD-C2A0-EB4D-8B72-CA0938DA830C}" srcOrd="6" destOrd="0" presId="urn:microsoft.com/office/officeart/2005/8/layout/vList2"/>
    <dgm:cxn modelId="{1F32A6B7-D357-7B4C-9DDC-61C0D4202346}" type="presParOf" srcId="{0ED52348-4F89-A141-ABFA-D46D7959D466}" destId="{8487CF9E-FC2C-2247-90FB-5A23B2B65287}" srcOrd="7" destOrd="0" presId="urn:microsoft.com/office/officeart/2005/8/layout/vList2"/>
    <dgm:cxn modelId="{E6B84848-7BDE-9540-87EF-8AFC5F396687}" type="presParOf" srcId="{0ED52348-4F89-A141-ABFA-D46D7959D466}" destId="{F77D7AA0-8B75-6B47-BCEF-D3F6DA5F036B}" srcOrd="8" destOrd="0" presId="urn:microsoft.com/office/officeart/2005/8/layout/vList2"/>
    <dgm:cxn modelId="{26D77E4D-25C2-A345-95D0-DA7F449D5F45}" type="presParOf" srcId="{0ED52348-4F89-A141-ABFA-D46D7959D466}" destId="{331DE96E-87D1-8B47-814D-C01F69B17FB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CE8AB-4FCE-5941-893B-D2D1841357E1}">
      <dsp:nvSpPr>
        <dsp:cNvPr id="0" name=""/>
        <dsp:cNvSpPr/>
      </dsp:nvSpPr>
      <dsp:spPr>
        <a:xfrm>
          <a:off x="0" y="28173"/>
          <a:ext cx="6544597" cy="417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Customers</a:t>
          </a:r>
        </a:p>
      </dsp:txBody>
      <dsp:txXfrm>
        <a:off x="20390" y="48563"/>
        <a:ext cx="6503817" cy="376909"/>
      </dsp:txXfrm>
    </dsp:sp>
    <dsp:sp modelId="{C203D831-B015-3144-BD3E-A230B405CE5B}">
      <dsp:nvSpPr>
        <dsp:cNvPr id="0" name=""/>
        <dsp:cNvSpPr/>
      </dsp:nvSpPr>
      <dsp:spPr>
        <a:xfrm>
          <a:off x="0" y="431452"/>
          <a:ext cx="654459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91" tIns="26670" rIns="149352" bIns="26670" numCol="1" spcCol="1270" anchor="t" anchorCtr="0">
          <a:noAutofit/>
        </a:bodyPr>
        <a:lstStyle/>
        <a:p>
          <a:pPr marL="166688" lvl="1" indent="-166688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Acquiring new prospects or customers</a:t>
          </a:r>
        </a:p>
      </dsp:txBody>
      <dsp:txXfrm>
        <a:off x="0" y="431452"/>
        <a:ext cx="6544597" cy="347760"/>
      </dsp:txXfrm>
    </dsp:sp>
    <dsp:sp modelId="{2B365DDA-4E95-AF47-9CF2-51C3812B63D8}">
      <dsp:nvSpPr>
        <dsp:cNvPr id="0" name=""/>
        <dsp:cNvSpPr/>
      </dsp:nvSpPr>
      <dsp:spPr>
        <a:xfrm>
          <a:off x="0" y="779212"/>
          <a:ext cx="6544597" cy="417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Brand Awareness</a:t>
          </a:r>
        </a:p>
      </dsp:txBody>
      <dsp:txXfrm>
        <a:off x="20390" y="799602"/>
        <a:ext cx="6503817" cy="376909"/>
      </dsp:txXfrm>
    </dsp:sp>
    <dsp:sp modelId="{078A58E3-73A7-F545-9B3B-3C6F5374AF82}">
      <dsp:nvSpPr>
        <dsp:cNvPr id="0" name=""/>
        <dsp:cNvSpPr/>
      </dsp:nvSpPr>
      <dsp:spPr>
        <a:xfrm>
          <a:off x="0" y="1196902"/>
          <a:ext cx="654459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91" tIns="26670" rIns="149352" bIns="26670" numCol="1" spcCol="1270" anchor="t" anchorCtr="0">
          <a:noAutofit/>
        </a:bodyPr>
        <a:lstStyle/>
        <a:p>
          <a:pPr marL="166688" lvl="1" indent="-166688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Creating an awareness and recognizability of your brand</a:t>
          </a:r>
        </a:p>
      </dsp:txBody>
      <dsp:txXfrm>
        <a:off x="0" y="1196902"/>
        <a:ext cx="6544597" cy="347760"/>
      </dsp:txXfrm>
    </dsp:sp>
    <dsp:sp modelId="{16B999FC-3FEE-4546-BE3B-DE45A88D0317}">
      <dsp:nvSpPr>
        <dsp:cNvPr id="0" name=""/>
        <dsp:cNvSpPr/>
      </dsp:nvSpPr>
      <dsp:spPr>
        <a:xfrm>
          <a:off x="0" y="1544662"/>
          <a:ext cx="6544597" cy="417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Relationships</a:t>
          </a:r>
        </a:p>
      </dsp:txBody>
      <dsp:txXfrm>
        <a:off x="20390" y="1565052"/>
        <a:ext cx="6503817" cy="376909"/>
      </dsp:txXfrm>
    </dsp:sp>
    <dsp:sp modelId="{53F00B0A-39E7-2D4A-944E-FF9856DCBE61}">
      <dsp:nvSpPr>
        <dsp:cNvPr id="0" name=""/>
        <dsp:cNvSpPr/>
      </dsp:nvSpPr>
      <dsp:spPr>
        <a:xfrm>
          <a:off x="0" y="1962352"/>
          <a:ext cx="6544597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91" tIns="26670" rIns="149352" bIns="26670" numCol="1" spcCol="1270" anchor="t" anchorCtr="0">
          <a:noAutofit/>
        </a:bodyPr>
        <a:lstStyle/>
        <a:p>
          <a:pPr marL="166688" lvl="1" indent="-166688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Leveraging the power of the relationships you have worked so hard to build</a:t>
          </a:r>
        </a:p>
      </dsp:txBody>
      <dsp:txXfrm>
        <a:off x="0" y="1962352"/>
        <a:ext cx="6544597" cy="478170"/>
      </dsp:txXfrm>
    </dsp:sp>
    <dsp:sp modelId="{479080CD-C2A0-EB4D-8B72-CA0938DA830C}">
      <dsp:nvSpPr>
        <dsp:cNvPr id="0" name=""/>
        <dsp:cNvSpPr/>
      </dsp:nvSpPr>
      <dsp:spPr>
        <a:xfrm>
          <a:off x="0" y="2440522"/>
          <a:ext cx="6544597" cy="417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Education</a:t>
          </a:r>
        </a:p>
      </dsp:txBody>
      <dsp:txXfrm>
        <a:off x="20390" y="2460912"/>
        <a:ext cx="6503817" cy="376909"/>
      </dsp:txXfrm>
    </dsp:sp>
    <dsp:sp modelId="{8487CF9E-FC2C-2247-90FB-5A23B2B65287}">
      <dsp:nvSpPr>
        <dsp:cNvPr id="0" name=""/>
        <dsp:cNvSpPr/>
      </dsp:nvSpPr>
      <dsp:spPr>
        <a:xfrm>
          <a:off x="0" y="2858212"/>
          <a:ext cx="6544597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91" tIns="26670" rIns="91440" bIns="26670" numCol="1" spcCol="1270" anchor="t" anchorCtr="0">
          <a:noAutofit/>
        </a:bodyPr>
        <a:lstStyle/>
        <a:p>
          <a:pPr marL="166688" lvl="1" indent="-166688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Educating customers on your company, products, and the services you provide </a:t>
          </a:r>
        </a:p>
      </dsp:txBody>
      <dsp:txXfrm>
        <a:off x="0" y="2858212"/>
        <a:ext cx="6544597" cy="478170"/>
      </dsp:txXfrm>
    </dsp:sp>
    <dsp:sp modelId="{F77D7AA0-8B75-6B47-BCEF-D3F6DA5F036B}">
      <dsp:nvSpPr>
        <dsp:cNvPr id="0" name=""/>
        <dsp:cNvSpPr/>
      </dsp:nvSpPr>
      <dsp:spPr>
        <a:xfrm>
          <a:off x="0" y="3336382"/>
          <a:ext cx="6544597" cy="417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Competitive Edge</a:t>
          </a:r>
        </a:p>
      </dsp:txBody>
      <dsp:txXfrm>
        <a:off x="20390" y="3356772"/>
        <a:ext cx="6503817" cy="376909"/>
      </dsp:txXfrm>
    </dsp:sp>
    <dsp:sp modelId="{331DE96E-87D1-8B47-814D-C01F69B17FB8}">
      <dsp:nvSpPr>
        <dsp:cNvPr id="0" name=""/>
        <dsp:cNvSpPr/>
      </dsp:nvSpPr>
      <dsp:spPr>
        <a:xfrm>
          <a:off x="0" y="3754071"/>
          <a:ext cx="654459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91" tIns="26670" rIns="149352" bIns="26670" numCol="1" spcCol="1270" anchor="t" anchorCtr="0">
          <a:noAutofit/>
        </a:bodyPr>
        <a:lstStyle/>
        <a:p>
          <a:pPr marL="166688" lvl="1" indent="-166688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Standing out among the competition</a:t>
          </a:r>
        </a:p>
      </dsp:txBody>
      <dsp:txXfrm>
        <a:off x="0" y="3754071"/>
        <a:ext cx="6544597" cy="34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111E9-AE70-483F-A108-1DC18FFA305E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994D3-846F-49CD-B9DC-A15FD8F81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0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47B3D-89AF-4488-94A3-6C5D5B9BEC7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A497A-8E01-4585-A816-0C9AE38F23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9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81A497A-8E01-4585-A816-0C9AE38F2377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0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93AF-5816-C847-80AF-D0D3201C49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2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93AF-5816-C847-80AF-D0D3201C49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3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93AF-5816-C847-80AF-D0D3201C49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9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93AF-5816-C847-80AF-D0D3201C49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8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497A-8E01-4585-A816-0C9AE38F23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5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8C254-FC2A-4963-856A-E3B69AE7881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2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497A-8E01-4585-A816-0C9AE38F237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1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497A-8E01-4585-A816-0C9AE38F237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0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2006-2013 by G.C. Franchising Systems, Inc.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6172200"/>
            <a:ext cx="1351564" cy="53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6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p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06680"/>
            <a:ext cx="9601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498169"/>
            <a:ext cx="11023600" cy="47654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71319"/>
            <a:ext cx="11030208" cy="1143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5008" y="626199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237AFD3D-B99D-624C-8A2D-7ED2A655F118}" type="slidenum">
              <a:rPr lang="en-US" smtClean="0">
                <a:solidFill>
                  <a:srgbClr val="092F72"/>
                </a:solidFill>
              </a:rPr>
              <a:pPr/>
              <a:t>‹#›</a:t>
            </a:fld>
            <a:endParaRPr lang="en-US" dirty="0">
              <a:solidFill>
                <a:srgbClr val="092F72"/>
              </a:solidFill>
            </a:endParaRPr>
          </a:p>
        </p:txBody>
      </p:sp>
      <p:sp>
        <p:nvSpPr>
          <p:cNvPr id="8" name="Footer Placeholder 17"/>
          <p:cNvSpPr txBox="1">
            <a:spLocks/>
          </p:cNvSpPr>
          <p:nvPr userDrawn="1"/>
        </p:nvSpPr>
        <p:spPr>
          <a:xfrm>
            <a:off x="2852693" y="6356615"/>
            <a:ext cx="58849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accent5"/>
                </a:solidFill>
              </a:rPr>
              <a:t>© The Growth Coach. All Rights Reserved. These materials are the sole property of The Growth Coach. Any unauthorized use or alterations are strictly prohibited by law.</a:t>
            </a:r>
          </a:p>
        </p:txBody>
      </p:sp>
    </p:spTree>
    <p:extLst>
      <p:ext uri="{BB962C8B-B14F-4D97-AF65-F5344CB8AC3E}">
        <p14:creationId xmlns:p14="http://schemas.microsoft.com/office/powerpoint/2010/main" val="374966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p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06680"/>
            <a:ext cx="9601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498169"/>
            <a:ext cx="11023600" cy="47654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71319"/>
            <a:ext cx="11030208" cy="1143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5008" y="626199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237AFD3D-B99D-624C-8A2D-7ED2A655F118}" type="slidenum">
              <a:rPr lang="en-US" smtClean="0">
                <a:solidFill>
                  <a:srgbClr val="092F72"/>
                </a:solidFill>
              </a:rPr>
              <a:pPr/>
              <a:t>‹#›</a:t>
            </a:fld>
            <a:endParaRPr lang="en-US" dirty="0">
              <a:solidFill>
                <a:srgbClr val="092F72"/>
              </a:solidFill>
            </a:endParaRPr>
          </a:p>
        </p:txBody>
      </p:sp>
      <p:sp>
        <p:nvSpPr>
          <p:cNvPr id="8" name="Footer Placeholder 17"/>
          <p:cNvSpPr txBox="1">
            <a:spLocks/>
          </p:cNvSpPr>
          <p:nvPr userDrawn="1"/>
        </p:nvSpPr>
        <p:spPr>
          <a:xfrm>
            <a:off x="2852693" y="6356615"/>
            <a:ext cx="58849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accent5"/>
                </a:solidFill>
              </a:rPr>
              <a:t>© The Growth Coach. All Rights Reserved. These materials are the sole property of The Growth Coach. Any unauthorized use or alterations are strictly prohibited by law.</a:t>
            </a:r>
          </a:p>
        </p:txBody>
      </p:sp>
    </p:spTree>
    <p:extLst>
      <p:ext uri="{BB962C8B-B14F-4D97-AF65-F5344CB8AC3E}">
        <p14:creationId xmlns:p14="http://schemas.microsoft.com/office/powerpoint/2010/main" val="3823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6172200"/>
            <a:ext cx="1351564" cy="53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09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5" y="1143001"/>
            <a:ext cx="5993651" cy="2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6172200"/>
            <a:ext cx="1351564" cy="53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87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6172200"/>
            <a:ext cx="1351564" cy="53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5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6172200"/>
            <a:ext cx="1351564" cy="53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26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6172200"/>
            <a:ext cx="1351564" cy="53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20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6172200"/>
            <a:ext cx="1351564" cy="53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8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535" r="6026" b="53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4406204"/>
            <a:ext cx="12192001" cy="1461196"/>
          </a:xfrm>
          <a:prstGeom prst="rect">
            <a:avLst/>
          </a:prstGeom>
          <a:gradFill flip="none" rotWithShape="1">
            <a:gsLst>
              <a:gs pos="61000">
                <a:srgbClr val="0D547B"/>
              </a:gs>
              <a:gs pos="23000">
                <a:srgbClr val="094363"/>
              </a:gs>
              <a:gs pos="100000">
                <a:srgbClr val="11659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6172200"/>
            <a:ext cx="1351564" cy="53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52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Copyright 2006-2013 by G.C. Franchising Systems, Inc.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3694761-2C53-4D7F-B69A-0B380E4F63D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1"/>
            <a:ext cx="12192000" cy="757652"/>
          </a:xfrm>
          <a:prstGeom prst="rect">
            <a:avLst/>
          </a:prstGeom>
          <a:gradFill flip="none" rotWithShape="1">
            <a:gsLst>
              <a:gs pos="50000">
                <a:srgbClr val="0D547B"/>
              </a:gs>
              <a:gs pos="0">
                <a:srgbClr val="094363"/>
              </a:gs>
              <a:gs pos="100000">
                <a:srgbClr val="11659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37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4" r:id="rId9"/>
    <p:sldLayoutId id="2147483700" r:id="rId10"/>
    <p:sldLayoutId id="214748370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5gvm-NsSE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rowthcoachofnorthernva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694135"/>
            <a:ext cx="10744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kern="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 Difference Between Marketing and Sales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086C9-34F9-4257-93A3-20444F039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6" y="1905000"/>
            <a:ext cx="3475288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5CC290-073C-48BD-BB48-2E9185C4A101}"/>
              </a:ext>
            </a:extLst>
          </p:cNvPr>
          <p:cNvSpPr/>
          <p:nvPr/>
        </p:nvSpPr>
        <p:spPr>
          <a:xfrm>
            <a:off x="1524001" y="590722"/>
            <a:ext cx="9144001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6000" dirty="0">
              <a:ln w="3175">
                <a:noFill/>
              </a:ln>
              <a:solidFill>
                <a:schemeClr val="bg1"/>
              </a:solidFill>
              <a:effectLst>
                <a:outerShdw blurRad="63500" dist="38100" dir="3000000" algn="tl" rotWithShape="0">
                  <a:prstClr val="black">
                    <a:alpha val="0"/>
                  </a:prstClr>
                </a:outerShdw>
              </a:effectLst>
              <a:latin typeface="+mj-lt"/>
            </a:endParaRPr>
          </a:p>
          <a:p>
            <a:pPr algn="ctr"/>
            <a:endParaRPr lang="en-US" sz="6000" dirty="0">
              <a:ln w="3175">
                <a:noFill/>
              </a:ln>
              <a:solidFill>
                <a:schemeClr val="bg1"/>
              </a:solidFill>
              <a:effectLst>
                <a:outerShdw blurRad="63500" dist="38100" dir="3000000" algn="tl" rotWithShape="0">
                  <a:prstClr val="black">
                    <a:alpha val="0"/>
                  </a:prstClr>
                </a:outerShdw>
              </a:effectLst>
            </a:endParaRPr>
          </a:p>
        </p:txBody>
      </p:sp>
      <p:pic>
        <p:nvPicPr>
          <p:cNvPr id="2" name="Picture 2" descr="BoomerWorks">
            <a:extLst>
              <a:ext uri="{FF2B5EF4-FFF2-40B4-BE49-F238E27FC236}">
                <a16:creationId xmlns:a16="http://schemas.microsoft.com/office/drawing/2014/main" id="{056CA2B4-238C-A91C-5E66-4B8DDBE1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1816740"/>
            <a:ext cx="3776296" cy="9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1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264B-B7CD-49CB-A9CC-4B1A4F51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4983-298D-444B-ACC0-231F904D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Who is your client (Age/Gender/Income)?</a:t>
            </a:r>
          </a:p>
          <a:p>
            <a:r>
              <a:rPr lang="en-US" sz="2400" dirty="0"/>
              <a:t>Where is your client (Location/Geography)?</a:t>
            </a:r>
          </a:p>
          <a:p>
            <a:r>
              <a:rPr lang="en-US" sz="2400" dirty="0"/>
              <a:t>What do you want to communicate to your client (Message)?</a:t>
            </a:r>
          </a:p>
          <a:p>
            <a:r>
              <a:rPr lang="en-US" sz="2400" dirty="0"/>
              <a:t>How will you communicate to your client (Platform/Tools)?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2E87-D409-496F-A806-CF6005FB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8B23-3801-422F-A6C3-7EC8971A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5122" name="Picture 2" descr="Be Smart and Answer These 9 Essential Marketing Questions">
            <a:extLst>
              <a:ext uri="{FF2B5EF4-FFF2-40B4-BE49-F238E27FC236}">
                <a16:creationId xmlns:a16="http://schemas.microsoft.com/office/drawing/2014/main" id="{7BD7B6F3-2539-1E73-BC39-6A85D707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5029200" cy="23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7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264B-B7CD-49CB-A9CC-4B1A4F51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Social Media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4983-298D-444B-ACC0-231F904D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LinkedIn (Blogs/Newsletters/Videos)</a:t>
            </a:r>
          </a:p>
          <a:p>
            <a:r>
              <a:rPr lang="en-US" sz="2400" dirty="0"/>
              <a:t>Facebook (FB Groups/Videos/Ads)</a:t>
            </a:r>
          </a:p>
          <a:p>
            <a:r>
              <a:rPr lang="en-US" sz="2400" dirty="0"/>
              <a:t>Google (Ads/Online Reviews GMB)</a:t>
            </a:r>
          </a:p>
          <a:p>
            <a:r>
              <a:rPr lang="en-US" sz="2400" dirty="0"/>
              <a:t>Instagram (Stories/Videos/Ads)</a:t>
            </a:r>
          </a:p>
          <a:p>
            <a:r>
              <a:rPr lang="en-US" sz="2400" dirty="0"/>
              <a:t>TikTok (Videos/Reels/Ads/Stories)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2E87-D409-496F-A806-CF6005FB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8B23-3801-422F-A6C3-7EC8971A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6148" name="Picture 4" descr="The Ultimate Guide to Choosing Social Media Platforms for Your Business  (Infographic) - Relevance">
            <a:extLst>
              <a:ext uri="{FF2B5EF4-FFF2-40B4-BE49-F238E27FC236}">
                <a16:creationId xmlns:a16="http://schemas.microsoft.com/office/drawing/2014/main" id="{98BBCF26-BD75-3816-CE75-9EBD1018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94283"/>
            <a:ext cx="478282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4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264B-B7CD-49CB-A9CC-4B1A4F51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Social Media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4983-298D-444B-ACC0-231F904D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Blogs/Posts</a:t>
            </a:r>
          </a:p>
          <a:p>
            <a:r>
              <a:rPr lang="en-US" sz="2400" dirty="0"/>
              <a:t>Newsletters </a:t>
            </a:r>
          </a:p>
          <a:p>
            <a:r>
              <a:rPr lang="en-US" sz="2400" dirty="0"/>
              <a:t>Videos (Instructional / Interviews / Reality) </a:t>
            </a:r>
          </a:p>
          <a:p>
            <a:r>
              <a:rPr lang="en-US" sz="2400" dirty="0"/>
              <a:t>Pictures/Graphics (Before-After / Examples)</a:t>
            </a:r>
          </a:p>
          <a:p>
            <a:r>
              <a:rPr lang="en-US" sz="2400" dirty="0"/>
              <a:t>Google and Facebook Ads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2E87-D409-496F-A806-CF6005FB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8B23-3801-422F-A6C3-7EC8971A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7170" name="Picture 2" descr="What's In Your Social Media Toolbox? - BARQAR">
            <a:extLst>
              <a:ext uri="{FF2B5EF4-FFF2-40B4-BE49-F238E27FC236}">
                <a16:creationId xmlns:a16="http://schemas.microsoft.com/office/drawing/2014/main" id="{29AE0B7F-E1CE-1F30-DDD2-152FF4DD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248"/>
            <a:ext cx="4191000" cy="19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1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7A07-7FAC-E799-10AA-C9D0190B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0DE6-C56E-6BF6-F0B3-2AE54BCB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Business Growth Workshop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7B91B-FAE4-6F40-69CA-088EC3B8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2006-2015 by G.C. Franchising Systems, Inc.                       </a:t>
            </a:r>
            <a:endParaRPr lang="en-US" dirty="0"/>
          </a:p>
        </p:txBody>
      </p:sp>
      <p:pic>
        <p:nvPicPr>
          <p:cNvPr id="7" name="Online Media 6" title="TTVeneyVirtualBrittany100322">
            <a:hlinkClick r:id="" action="ppaction://media"/>
            <a:extLst>
              <a:ext uri="{FF2B5EF4-FFF2-40B4-BE49-F238E27FC236}">
                <a16:creationId xmlns:a16="http://schemas.microsoft.com/office/drawing/2014/main" id="{BC2C1635-8BE3-B937-B847-1B38155BA6A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5453" y="203836"/>
            <a:ext cx="10601093" cy="59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10972800" cy="1143000"/>
          </a:xfrm>
        </p:spPr>
        <p:txBody>
          <a:bodyPr/>
          <a:lstStyle/>
          <a:p>
            <a:pPr algn="l"/>
            <a:r>
              <a:rPr lang="en-US" sz="3200" b="1" dirty="0"/>
              <a:t>Social Media Tools</a:t>
            </a:r>
            <a:endParaRPr lang="en-US" sz="3200" b="1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0972800" cy="4525963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Monthly or Quarterly Plan of Events and Activities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Promotions &amp; Advertising: Coupons/Bundling/LTO’s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6-12 Month Marketing Calendar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Sponsor events, activities, classes or organizations</a:t>
            </a:r>
          </a:p>
          <a:p>
            <a:pPr marL="0" lvl="1" indent="0" eaLnBrk="1" hangingPunct="1">
              <a:buNone/>
              <a:defRPr/>
            </a:pPr>
            <a:endParaRPr lang="en-US" altLang="en-US" sz="2400" dirty="0">
              <a:latin typeface="Tw Cen MT Condensed Extra Bold" panose="020B0803020202020204" pitchFamily="34" charset="0"/>
              <a:cs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8194" name="Picture 2" descr="Top 5 legal marketing tools for 2021 - Lawyer Marketing">
            <a:extLst>
              <a:ext uri="{FF2B5EF4-FFF2-40B4-BE49-F238E27FC236}">
                <a16:creationId xmlns:a16="http://schemas.microsoft.com/office/drawing/2014/main" id="{6CB05B13-6944-641E-56FD-84752852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1417638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5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76477472"/>
              </p:ext>
            </p:extLst>
          </p:nvPr>
        </p:nvGraphicFramePr>
        <p:xfrm>
          <a:off x="1981200" y="1371601"/>
          <a:ext cx="8267700" cy="4317315"/>
        </p:xfrm>
        <a:graphic>
          <a:graphicData uri="http://schemas.openxmlformats.org/drawingml/2006/table">
            <a:tbl>
              <a:tblPr/>
              <a:tblGrid>
                <a:gridCol w="1448690">
                  <a:extLst>
                    <a:ext uri="{9D8B030D-6E8A-4147-A177-3AD203B41FA5}">
                      <a16:colId xmlns:a16="http://schemas.microsoft.com/office/drawing/2014/main" val="2565752509"/>
                    </a:ext>
                  </a:extLst>
                </a:gridCol>
                <a:gridCol w="837310">
                  <a:extLst>
                    <a:ext uri="{9D8B030D-6E8A-4147-A177-3AD203B41FA5}">
                      <a16:colId xmlns:a16="http://schemas.microsoft.com/office/drawing/2014/main" val="3165413524"/>
                    </a:ext>
                  </a:extLst>
                </a:gridCol>
                <a:gridCol w="1114610">
                  <a:extLst>
                    <a:ext uri="{9D8B030D-6E8A-4147-A177-3AD203B41FA5}">
                      <a16:colId xmlns:a16="http://schemas.microsoft.com/office/drawing/2014/main" val="166218718"/>
                    </a:ext>
                  </a:extLst>
                </a:gridCol>
                <a:gridCol w="1232657">
                  <a:extLst>
                    <a:ext uri="{9D8B030D-6E8A-4147-A177-3AD203B41FA5}">
                      <a16:colId xmlns:a16="http://schemas.microsoft.com/office/drawing/2014/main" val="3538720926"/>
                    </a:ext>
                  </a:extLst>
                </a:gridCol>
                <a:gridCol w="1207242">
                  <a:extLst>
                    <a:ext uri="{9D8B030D-6E8A-4147-A177-3AD203B41FA5}">
                      <a16:colId xmlns:a16="http://schemas.microsoft.com/office/drawing/2014/main" val="1755643698"/>
                    </a:ext>
                  </a:extLst>
                </a:gridCol>
                <a:gridCol w="1194534">
                  <a:extLst>
                    <a:ext uri="{9D8B030D-6E8A-4147-A177-3AD203B41FA5}">
                      <a16:colId xmlns:a16="http://schemas.microsoft.com/office/drawing/2014/main" val="3248802969"/>
                    </a:ext>
                  </a:extLst>
                </a:gridCol>
                <a:gridCol w="1232657">
                  <a:extLst>
                    <a:ext uri="{9D8B030D-6E8A-4147-A177-3AD203B41FA5}">
                      <a16:colId xmlns:a16="http://schemas.microsoft.com/office/drawing/2014/main" val="3947056703"/>
                    </a:ext>
                  </a:extLst>
                </a:gridCol>
              </a:tblGrid>
              <a:tr h="2501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Marketing Calendar</a:t>
                      </a: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055239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372195"/>
                  </a:ext>
                </a:extLst>
              </a:tr>
              <a:tr h="17869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679913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Events/Activities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Jan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941884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BNI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88307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Bagels &amp; More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7394"/>
                  </a:ext>
                </a:extLst>
              </a:tr>
              <a:tr h="32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Growth Workshops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22nd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459569"/>
                  </a:ext>
                </a:extLst>
              </a:tr>
              <a:tr h="32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Series Workshops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22nd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27796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CNEW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78656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49488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Dulles Business Series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53421"/>
                  </a:ext>
                </a:extLst>
              </a:tr>
              <a:tr h="321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Pricing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 $500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 $500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 $500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 $500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 $500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 $500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33221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Leadshare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12th, 26th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9th, 23rd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8th, 22nd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12th,26th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10th,24th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14th,28th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84234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Roundtable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5587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Training Workshops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23rd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21st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327480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SBO Workshops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22nd, 29th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1st, 8th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58453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Pricing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Rates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Rates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Rates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Rates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Rates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Rates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26900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Webinars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31st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21st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16th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14078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97536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Other: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21805"/>
                  </a:ext>
                </a:extLst>
              </a:tr>
              <a:tr h="17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Coupons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22133"/>
                  </a:ext>
                </a:extLst>
              </a:tr>
              <a:tr h="178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Cards</a:t>
                      </a:r>
                    </a:p>
                  </a:txBody>
                  <a:tcPr marL="7148" marR="7148" marT="7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8" marR="7148" marT="7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9878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Marketing Calendar 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FD3D-B99D-624C-8A2D-7ED2A655F118}" type="slidenum">
              <a:rPr lang="en-US" smtClean="0">
                <a:solidFill>
                  <a:srgbClr val="092F72"/>
                </a:solidFill>
              </a:rPr>
              <a:pPr/>
              <a:t>15</a:t>
            </a:fld>
            <a:endParaRPr lang="en-US" dirty="0">
              <a:solidFill>
                <a:srgbClr val="092F72"/>
              </a:solidFill>
            </a:endParaRPr>
          </a:p>
        </p:txBody>
      </p:sp>
      <p:pic>
        <p:nvPicPr>
          <p:cNvPr id="9218" name="Picture 2" descr="The Best 2019 eCommerce Marketing Calendar to Get You Organized">
            <a:extLst>
              <a:ext uri="{FF2B5EF4-FFF2-40B4-BE49-F238E27FC236}">
                <a16:creationId xmlns:a16="http://schemas.microsoft.com/office/drawing/2014/main" id="{5B51946B-5DB0-4D08-A954-A8B03EE6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2" y="171319"/>
            <a:ext cx="30765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1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91CA-D21A-A3CD-2A2B-B024583A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Sales and The selling Process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C6BF6-02A9-EE1C-8E6E-DFE293C9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DFD1C-8792-E095-191D-C56A6EFA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4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264B-B7CD-49CB-A9CC-4B1A4F51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Sales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4983-298D-444B-ACC0-231F904D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“The exchange of a product or service for money. The action of selling something..”</a:t>
            </a: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02124"/>
                </a:solidFill>
                <a:latin typeface="Roboto" panose="02000000000000000000" pitchFamily="2" charset="0"/>
              </a:rPr>
              <a:t>*Oxford Dictionary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2E87-D409-496F-A806-CF6005FB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8B23-3801-422F-A6C3-7EC8971A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10242" name="Picture 2" descr="What is Sales - Definition of sales - YouTube">
            <a:extLst>
              <a:ext uri="{FF2B5EF4-FFF2-40B4-BE49-F238E27FC236}">
                <a16:creationId xmlns:a16="http://schemas.microsoft.com/office/drawing/2014/main" id="{9CC07988-BD3E-71C3-2A5E-6F1AAE33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619750" cy="31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2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5778-6143-43E1-BA87-E24E474F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What Is Selling?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4270-49B9-43A0-BE0E-089E914BB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sz="2400" dirty="0"/>
              <a:t>Providing a great product or service (Quality).</a:t>
            </a:r>
          </a:p>
          <a:p>
            <a:r>
              <a:rPr lang="en-US" sz="2400" dirty="0"/>
              <a:t>Fulfilling a need (Solve a problem).</a:t>
            </a:r>
          </a:p>
          <a:p>
            <a:r>
              <a:rPr lang="en-US" sz="2400" dirty="0"/>
              <a:t>Building a great relationship with clients (Know/Like/Trust).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96EBF-FA89-4642-A030-D9BF9343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2006-2015 by G.C. Franchising Systems, Inc.                       </a:t>
            </a:r>
          </a:p>
        </p:txBody>
      </p:sp>
      <p:pic>
        <p:nvPicPr>
          <p:cNvPr id="2050" name="Picture 2" descr="Direct selling: what you need to know">
            <a:extLst>
              <a:ext uri="{FF2B5EF4-FFF2-40B4-BE49-F238E27FC236}">
                <a16:creationId xmlns:a16="http://schemas.microsoft.com/office/drawing/2014/main" id="{ED048BF4-0AF3-402B-A213-510EF0208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78" y="3336966"/>
            <a:ext cx="6437722" cy="27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2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F191-14B1-4AE9-9274-24E8A3A6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909"/>
            <a:ext cx="10972800" cy="1143000"/>
          </a:xfrm>
        </p:spPr>
        <p:txBody>
          <a:bodyPr/>
          <a:lstStyle/>
          <a:p>
            <a:pPr algn="l"/>
            <a:r>
              <a:rPr lang="en-US" sz="3200" b="1" dirty="0"/>
              <a:t>Consultative Sales vs Transactional 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BAE79-B647-464B-9517-05929C39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430698"/>
          </a:xfrm>
        </p:spPr>
        <p:txBody>
          <a:bodyPr/>
          <a:lstStyle/>
          <a:p>
            <a:r>
              <a:rPr lang="en-US" sz="2400" dirty="0"/>
              <a:t>Build Relationships</a:t>
            </a:r>
          </a:p>
          <a:p>
            <a:r>
              <a:rPr lang="en-US" sz="2400" dirty="0"/>
              <a:t>Help People</a:t>
            </a:r>
          </a:p>
          <a:p>
            <a:r>
              <a:rPr lang="en-US" sz="2400" dirty="0"/>
              <a:t>Be Genuine </a:t>
            </a:r>
          </a:p>
          <a:p>
            <a:r>
              <a:rPr lang="en-US" sz="2400" dirty="0"/>
              <a:t>Be a Resource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/>
              <a:t>Benefits: More and better relationships, Better client experiences, Better Reviews, More referrals, More business.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3D6C-6086-4CEC-863A-4B2D6C28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2006-2015 by G.C. Franchising Systems, Inc.                       </a:t>
            </a:r>
          </a:p>
        </p:txBody>
      </p:sp>
      <p:pic>
        <p:nvPicPr>
          <p:cNvPr id="4098" name="Picture 2" descr="Relationship Selling: Definition, Best Practices &amp; Tips - Lander Blog">
            <a:extLst>
              <a:ext uri="{FF2B5EF4-FFF2-40B4-BE49-F238E27FC236}">
                <a16:creationId xmlns:a16="http://schemas.microsoft.com/office/drawing/2014/main" id="{4C491CC2-1735-4639-B435-9316EDE5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68362"/>
            <a:ext cx="7117188" cy="20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8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016B-09C4-5FE2-3AF1-EECAAC41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D715F-BF46-762C-6AFA-3C61DC26A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define both marketing and sales</a:t>
            </a:r>
          </a:p>
          <a:p>
            <a:r>
              <a:rPr lang="en-US" sz="2400" dirty="0"/>
              <a:t>To understand the difference in marketing and sales</a:t>
            </a:r>
          </a:p>
          <a:p>
            <a:r>
              <a:rPr lang="en-US" sz="2400" dirty="0"/>
              <a:t>To identify why we need both</a:t>
            </a:r>
          </a:p>
          <a:p>
            <a:r>
              <a:rPr lang="en-US" sz="2400" dirty="0"/>
              <a:t>To understand how both contribute to growth and positive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64701-FD97-7A47-DC3B-2717DFFA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FA2A7-57BF-7889-2D15-53115DF7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1026" name="Picture 2" descr="437,844 Purpose Images, Stock Photos &amp; Vectors | Shutterstock">
            <a:extLst>
              <a:ext uri="{FF2B5EF4-FFF2-40B4-BE49-F238E27FC236}">
                <a16:creationId xmlns:a16="http://schemas.microsoft.com/office/drawing/2014/main" id="{483BAE9C-1076-ADBF-11C6-2D49E680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5486400" cy="22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1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C075-3429-44CD-B75C-F9739EEB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672"/>
            <a:ext cx="10972800" cy="1143000"/>
          </a:xfrm>
        </p:spPr>
        <p:txBody>
          <a:bodyPr/>
          <a:lstStyle/>
          <a:p>
            <a:pPr algn="l"/>
            <a:r>
              <a:rPr lang="en-US" sz="3200" b="1" dirty="0"/>
              <a:t>Sales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11DC-B9F8-4F46-853D-EEF63544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2502"/>
            <a:ext cx="10972800" cy="4525963"/>
          </a:xfrm>
        </p:spPr>
        <p:txBody>
          <a:bodyPr/>
          <a:lstStyle/>
          <a:p>
            <a:r>
              <a:rPr lang="en-US" sz="2400" dirty="0"/>
              <a:t>Sales Vision – The What (Purpose)</a:t>
            </a:r>
          </a:p>
          <a:p>
            <a:r>
              <a:rPr lang="en-US" sz="2400" dirty="0"/>
              <a:t>Sales Mission – The How (How will you implement the vision?)</a:t>
            </a:r>
          </a:p>
          <a:p>
            <a:r>
              <a:rPr lang="en-US" sz="2400" dirty="0"/>
              <a:t>Sales Goals – (SMART: Short Term/Long Term)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072B5-B8E3-40EE-A814-12F15107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2006-2015 by G.C. Franchising Systems, Inc.                       </a:t>
            </a:r>
          </a:p>
        </p:txBody>
      </p:sp>
      <p:pic>
        <p:nvPicPr>
          <p:cNvPr id="6146" name="Picture 2" descr="5 Things You Can Do Now to Improve Revenue Next Year">
            <a:extLst>
              <a:ext uri="{FF2B5EF4-FFF2-40B4-BE49-F238E27FC236}">
                <a16:creationId xmlns:a16="http://schemas.microsoft.com/office/drawing/2014/main" id="{DEA64868-C7C3-4763-B028-182A13A9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6629400" cy="23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7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13ED-E0C4-48B2-BBED-1EFEB2E2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SMART SALES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3A755-B949-47EE-8A57-EC993649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8021"/>
            <a:ext cx="10972800" cy="4525963"/>
          </a:xfrm>
        </p:spPr>
        <p:txBody>
          <a:bodyPr/>
          <a:lstStyle/>
          <a:p>
            <a:r>
              <a:rPr lang="en-US" sz="2400" dirty="0"/>
              <a:t>Specific</a:t>
            </a:r>
          </a:p>
          <a:p>
            <a:r>
              <a:rPr lang="en-US" sz="2400" dirty="0"/>
              <a:t>Measurable</a:t>
            </a:r>
          </a:p>
          <a:p>
            <a:r>
              <a:rPr lang="en-US" sz="2400" dirty="0"/>
              <a:t>Acheiveable</a:t>
            </a:r>
          </a:p>
          <a:p>
            <a:r>
              <a:rPr lang="en-US" sz="2400" dirty="0"/>
              <a:t>Relevant </a:t>
            </a:r>
          </a:p>
          <a:p>
            <a:r>
              <a:rPr lang="en-US" sz="2400" dirty="0"/>
              <a:t>Time Bound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Short Term goals are 12 months or less.</a:t>
            </a:r>
          </a:p>
          <a:p>
            <a:pPr marL="0" indent="0">
              <a:buNone/>
            </a:pPr>
            <a:r>
              <a:rPr lang="en-US" sz="2400" dirty="0"/>
              <a:t>Long Term goals are typically more than 12 months, typically 2 to 5 years.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90932-6B8F-4EC0-B9F3-942AEB23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2006-2015 by G.C. Franchising Systems, Inc.                       </a:t>
            </a:r>
          </a:p>
        </p:txBody>
      </p:sp>
      <p:pic>
        <p:nvPicPr>
          <p:cNvPr id="9218" name="Picture 2" descr="Setting SMART Sales Goals">
            <a:extLst>
              <a:ext uri="{FF2B5EF4-FFF2-40B4-BE49-F238E27FC236}">
                <a16:creationId xmlns:a16="http://schemas.microsoft.com/office/drawing/2014/main" id="{BEC45E0C-AC10-4E96-8AA5-EF0D83EE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14" y="1417638"/>
            <a:ext cx="3910552" cy="23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1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7056-04C1-488E-B9CD-0592AA2E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258"/>
            <a:ext cx="10972800" cy="1143000"/>
          </a:xfrm>
        </p:spPr>
        <p:txBody>
          <a:bodyPr/>
          <a:lstStyle/>
          <a:p>
            <a:pPr algn="l"/>
            <a:r>
              <a:rPr lang="en-US" b="1" dirty="0"/>
              <a:t>Sales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1354F-D68D-4B46-AC38-A11B2F09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7016"/>
            <a:ext cx="10972800" cy="4525963"/>
          </a:xfrm>
        </p:spPr>
        <p:txBody>
          <a:bodyPr/>
          <a:lstStyle/>
          <a:p>
            <a:r>
              <a:rPr lang="en-US" sz="2400" dirty="0"/>
              <a:t>There Is A Process To Selling</a:t>
            </a:r>
          </a:p>
          <a:p>
            <a:r>
              <a:rPr lang="en-US" sz="2400" dirty="0"/>
              <a:t>Each Step Is Important</a:t>
            </a:r>
          </a:p>
          <a:p>
            <a:r>
              <a:rPr lang="en-US" sz="2400" dirty="0"/>
              <a:t>Must Understand Each Step/Key Components</a:t>
            </a:r>
          </a:p>
          <a:p>
            <a:r>
              <a:rPr lang="en-US" sz="2400" dirty="0"/>
              <a:t>The Better Each Step/The Easier The Close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137E9-2377-4178-B15D-9B8455ED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2006-2015 by G.C. Franchising Systems, Inc.                       </a:t>
            </a:r>
          </a:p>
        </p:txBody>
      </p:sp>
      <p:pic>
        <p:nvPicPr>
          <p:cNvPr id="11266" name="Picture 2" descr="3 Steps To A Winning Sales Process | SpellBrand®">
            <a:extLst>
              <a:ext uri="{FF2B5EF4-FFF2-40B4-BE49-F238E27FC236}">
                <a16:creationId xmlns:a16="http://schemas.microsoft.com/office/drawing/2014/main" id="{68F34334-25A3-4DF4-8533-0815B9F0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43" y="3855312"/>
            <a:ext cx="7545114" cy="21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0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READ 4 Step Selling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READ 4 Step Selling Process works with clients, customers, and also internally with presenting proposals, policies, and projects. The process usually takes multiple meetings and each step must be fully completed.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READ is an acronym:</a:t>
            </a:r>
          </a:p>
          <a:p>
            <a:pPr marL="0" indent="0">
              <a:buNone/>
            </a:pPr>
            <a:r>
              <a:rPr lang="en-US" sz="2200" b="1" dirty="0"/>
              <a:t>Relate To The Client  </a:t>
            </a:r>
          </a:p>
          <a:p>
            <a:pPr marL="0" indent="0">
              <a:buNone/>
            </a:pPr>
            <a:r>
              <a:rPr lang="en-US" sz="2200" b="1" dirty="0"/>
              <a:t>Establish A Need</a:t>
            </a:r>
          </a:p>
          <a:p>
            <a:pPr marL="0" indent="0">
              <a:buNone/>
            </a:pPr>
            <a:r>
              <a:rPr lang="en-US" sz="2200" b="1" dirty="0"/>
              <a:t>Advance A Tailored Solution</a:t>
            </a:r>
          </a:p>
          <a:p>
            <a:pPr marL="0" indent="0">
              <a:buNone/>
            </a:pPr>
            <a:r>
              <a:rPr lang="en-US" sz="2200" b="1" dirty="0"/>
              <a:t>Develop A Commitment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2006-2015 by G.C. Franchising Systems, Inc.                       </a:t>
            </a:r>
          </a:p>
        </p:txBody>
      </p:sp>
      <p:pic>
        <p:nvPicPr>
          <p:cNvPr id="12290" name="Picture 2" descr="The key to an effective sales process | Next Level BD">
            <a:extLst>
              <a:ext uri="{FF2B5EF4-FFF2-40B4-BE49-F238E27FC236}">
                <a16:creationId xmlns:a16="http://schemas.microsoft.com/office/drawing/2014/main" id="{C12A50F2-9D3C-49EE-8216-E55386C6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97" y="3649355"/>
            <a:ext cx="4367752" cy="21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99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Key Learnings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666" y="1841810"/>
            <a:ext cx="9249460" cy="3873190"/>
          </a:xfrm>
        </p:spPr>
        <p:txBody>
          <a:bodyPr/>
          <a:lstStyle/>
          <a:p>
            <a:r>
              <a:rPr lang="en-US" sz="2400" dirty="0"/>
              <a:t>Sales Plan</a:t>
            </a:r>
          </a:p>
          <a:p>
            <a:r>
              <a:rPr lang="en-US" sz="2400" dirty="0"/>
              <a:t>Sales Process Steps</a:t>
            </a:r>
          </a:p>
          <a:p>
            <a:r>
              <a:rPr lang="en-US" sz="2400" dirty="0"/>
              <a:t>Key Sales Components</a:t>
            </a:r>
          </a:p>
          <a:p>
            <a:r>
              <a:rPr lang="en-US" sz="2400" dirty="0"/>
              <a:t>Sales Benefits/Purpose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Sales is about building relationships and solving problems with your products and services. It’s not about convincing clients to buy your products or services.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2006-2015 by G.C. Franchising Systems, Inc.                       </a:t>
            </a:r>
          </a:p>
        </p:txBody>
      </p:sp>
      <p:pic>
        <p:nvPicPr>
          <p:cNvPr id="13314" name="Picture 2" descr="Three Key Learnings for New Affiliate Marketing Managers | PerformanceIN">
            <a:extLst>
              <a:ext uri="{FF2B5EF4-FFF2-40B4-BE49-F238E27FC236}">
                <a16:creationId xmlns:a16="http://schemas.microsoft.com/office/drawing/2014/main" id="{90D701BA-7BA9-4D66-8E55-08914601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27" y="1841811"/>
            <a:ext cx="3611007" cy="24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92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597F-CB05-4817-A072-050116BD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Marketing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5680-DB22-4740-A323-16DA1FD6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purpose of Marketing is to get the name of your company and it’s products out to your potential clients (Part Branding/Part Educating)</a:t>
            </a:r>
          </a:p>
          <a:p>
            <a:r>
              <a:rPr lang="en-US" sz="2400" dirty="0"/>
              <a:t>There are many ways and many tools that can be used to market (Networking, Media, Print, Promotions, Giveaways, Sponsorships, Blogs).</a:t>
            </a:r>
          </a:p>
          <a:p>
            <a:r>
              <a:rPr lang="en-US" sz="2400" dirty="0"/>
              <a:t>Develop a Strategy that consists of a Marketing Plan, Marketing Goals, Marketing Calendar and a Marketing Budget.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CF3D4-C82E-4226-8025-8FA257AB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23E2C-98D2-43FA-8E49-C262DBF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2251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597F-CB05-4817-A072-050116BD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Sales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5680-DB22-4740-A323-16DA1FD6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2604"/>
            <a:ext cx="10972800" cy="4525963"/>
          </a:xfrm>
        </p:spPr>
        <p:txBody>
          <a:bodyPr/>
          <a:lstStyle/>
          <a:p>
            <a:r>
              <a:rPr lang="en-US" sz="2400" dirty="0"/>
              <a:t>Sales should be consultative and not transactional.</a:t>
            </a:r>
          </a:p>
          <a:p>
            <a:r>
              <a:rPr lang="en-US" sz="2400" dirty="0"/>
              <a:t>You need a sales plan and process, which addresses how you will sell your products and services.</a:t>
            </a:r>
          </a:p>
          <a:p>
            <a:r>
              <a:rPr lang="en-US" sz="2400" dirty="0"/>
              <a:t>A sales plan consists of a vision/mission and SMART Goals.</a:t>
            </a:r>
          </a:p>
          <a:p>
            <a:r>
              <a:rPr lang="en-US" sz="2400" dirty="0"/>
              <a:t>READ is a four (4) step selling process that works.</a:t>
            </a:r>
          </a:p>
          <a:p>
            <a:r>
              <a:rPr lang="en-US" sz="2400" dirty="0"/>
              <a:t>Build relationships and solve problems. Great sales professionals do both.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CF3D4-C82E-4226-8025-8FA257AB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23E2C-98D2-43FA-8E49-C262DBF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5598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597F-CB05-4817-A072-050116BD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Overall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5680-DB22-4740-A323-16DA1FD6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2604"/>
            <a:ext cx="11582400" cy="4525963"/>
          </a:xfrm>
        </p:spPr>
        <p:txBody>
          <a:bodyPr/>
          <a:lstStyle/>
          <a:p>
            <a:r>
              <a:rPr lang="en-US" sz="2200" dirty="0"/>
              <a:t>Marketing and sales are equally important to growing your business.</a:t>
            </a:r>
          </a:p>
          <a:p>
            <a:r>
              <a:rPr lang="en-US" sz="2200" dirty="0"/>
              <a:t>Understand the differences in both marketing and sales.</a:t>
            </a:r>
          </a:p>
          <a:p>
            <a:r>
              <a:rPr lang="en-US" sz="2200" dirty="0"/>
              <a:t>Leverage and use marketing and sales strategies in your business.</a:t>
            </a:r>
          </a:p>
          <a:p>
            <a:r>
              <a:rPr lang="en-US" sz="2200" dirty="0"/>
              <a:t>Develop a marketing plan and a sales plan to be successful.</a:t>
            </a:r>
          </a:p>
          <a:p>
            <a:r>
              <a:rPr lang="en-US" sz="2200" dirty="0"/>
              <a:t>Build relationships and solve problems. Great business professionals do both.</a:t>
            </a:r>
          </a:p>
          <a:p>
            <a:r>
              <a:rPr lang="en-US" sz="2200" dirty="0"/>
              <a:t>Utilize individuals, organizations, and resources around you to help you succeed.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CF3D4-C82E-4226-8025-8FA257AB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23E2C-98D2-43FA-8E49-C262DBF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12290" name="Picture 2" descr="In a nutshell: how to write a lay summary">
            <a:extLst>
              <a:ext uri="{FF2B5EF4-FFF2-40B4-BE49-F238E27FC236}">
                <a16:creationId xmlns:a16="http://schemas.microsoft.com/office/drawing/2014/main" id="{C3427431-5A3C-7401-92A2-42E19939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5791200" cy="185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597F-CB05-4817-A072-050116BD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972800" cy="1143000"/>
          </a:xfrm>
        </p:spPr>
        <p:txBody>
          <a:bodyPr/>
          <a:lstStyle/>
          <a:p>
            <a:pPr algn="l"/>
            <a:r>
              <a:rPr lang="en-US" sz="32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5680-DB22-4740-A323-16DA1FD6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2604"/>
            <a:ext cx="115824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Do you understand the difference between                                                                                                                                marketing and sales? What are some differences?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Which do you need the most in your business?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Which is harder to implement in your business?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What concerns do you have relative to marketing?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What concerns do you have relative to sales?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What other challenges are you currently facing                                                                                                                                 within your business?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Knowing what you now know about marketing and                                                                                                              sales what will you do next?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CF3D4-C82E-4226-8025-8FA257AB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23E2C-98D2-43FA-8E49-C262DBF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11266" name="Picture 2" descr="Problem Solving Process | MIT Problem Solving Technique">
            <a:extLst>
              <a:ext uri="{FF2B5EF4-FFF2-40B4-BE49-F238E27FC236}">
                <a16:creationId xmlns:a16="http://schemas.microsoft.com/office/drawing/2014/main" id="{DDA8D695-D78D-0CC6-F1B9-1EA71AFFE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31" y="1411720"/>
            <a:ext cx="4867669" cy="40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49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prstClr val="black"/>
                </a:solidFill>
              </a:rPr>
              <a:t>Next Steps…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65532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Establish a Marketing Strategy/Plan </a:t>
            </a:r>
            <a:endParaRPr lang="en-US" altLang="en-US" sz="2400" b="1" dirty="0"/>
          </a:p>
          <a:p>
            <a:pPr eaLnBrk="1" hangingPunct="1"/>
            <a:r>
              <a:rPr lang="en-US" altLang="en-US" sz="2400" dirty="0"/>
              <a:t>Establish a Sales Plan/Process</a:t>
            </a:r>
          </a:p>
          <a:p>
            <a:pPr eaLnBrk="1" hangingPunct="1"/>
            <a:r>
              <a:rPr lang="en-US" sz="2400" dirty="0"/>
              <a:t>Focus on developing business relationships</a:t>
            </a:r>
          </a:p>
          <a:p>
            <a:pPr eaLnBrk="1" hangingPunct="1"/>
            <a:r>
              <a:rPr lang="en-US" sz="2400" dirty="0"/>
              <a:t>Go Win </a:t>
            </a:r>
          </a:p>
          <a:p>
            <a:pPr eaLnBrk="1" hangingPunct="1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1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What Is Marketing?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4091940" cy="2712768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000" dirty="0"/>
              <a:t>The method of </a:t>
            </a:r>
            <a:r>
              <a:rPr lang="en-US" sz="2000" b="1" i="1" dirty="0">
                <a:solidFill>
                  <a:schemeClr val="tx2"/>
                </a:solidFill>
              </a:rPr>
              <a:t>communicating the value</a:t>
            </a:r>
            <a:r>
              <a:rPr lang="en-US" sz="2000" b="1" dirty="0"/>
              <a:t> </a:t>
            </a:r>
            <a:r>
              <a:rPr lang="en-US" sz="2000" dirty="0"/>
              <a:t>of a product or service to customers for the purpose of selling that product or service</a:t>
            </a:r>
          </a:p>
          <a:p>
            <a:pPr marL="0" lvl="1" indent="0">
              <a:buNone/>
            </a:pPr>
            <a:endParaRPr lang="en-US" sz="2000" dirty="0"/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The goal of marketing is to </a:t>
            </a:r>
            <a:r>
              <a:rPr lang="en-US" sz="2000" b="1" i="1" dirty="0">
                <a:solidFill>
                  <a:schemeClr val="tx2"/>
                </a:solidFill>
              </a:rPr>
              <a:t>positively impact sales</a:t>
            </a:r>
            <a:endParaRPr lang="en-US" sz="2000" dirty="0"/>
          </a:p>
          <a:p>
            <a:pPr marL="0" lvl="1" indent="0">
              <a:buNone/>
            </a:pPr>
            <a:endParaRPr lang="en-US" sz="2000" b="1" i="1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5868462"/>
            <a:ext cx="2133600" cy="304271"/>
          </a:xfrm>
        </p:spPr>
        <p:txBody>
          <a:bodyPr/>
          <a:lstStyle/>
          <a:p>
            <a:fld id="{F7758F42-60E7-A248-A581-34D34C0E77F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56" y="1752600"/>
            <a:ext cx="3787089" cy="25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24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343400"/>
            <a:ext cx="1173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Mike Williams                                                                                                                  The Growth Coach of Northern VA                                     </a:t>
            </a:r>
            <a:r>
              <a:rPr lang="en-US" sz="2400" b="1" i="1" dirty="0">
                <a:ln w="3175">
                  <a:noFill/>
                </a:ln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www.thegrowthcoachofnorthernva.com</a:t>
            </a:r>
            <a:r>
              <a:rPr lang="en-US" sz="2400" b="1" i="1" dirty="0">
                <a:ln w="3175">
                  <a:noFill/>
                </a:ln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email: mwilliams@thegrowthcoach.com</a:t>
            </a:r>
          </a:p>
          <a:p>
            <a:pPr algn="ctr"/>
            <a:endParaRPr lang="en-US" sz="240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6" y="1371600"/>
            <a:ext cx="3475288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186547" y="457201"/>
            <a:ext cx="38189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  <a:latin typeface="+mj-lt"/>
              </a:rPr>
              <a:t>Thank You!</a:t>
            </a:r>
            <a:endParaRPr lang="en-US" sz="6000" dirty="0">
              <a:ln w="3175">
                <a:noFill/>
              </a:ln>
              <a:solidFill>
                <a:schemeClr val="bg1"/>
              </a:solidFill>
              <a:effectLst>
                <a:outerShdw blurRad="63500" dist="38100" dir="3000000" algn="tl" rotWithShape="0">
                  <a:prstClr val="black">
                    <a:alpha val="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95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What Is Sales?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5158740" cy="2865168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400" dirty="0"/>
              <a:t>The providing of a product or service to fit a need</a:t>
            </a:r>
          </a:p>
          <a:p>
            <a:pPr marL="0" lvl="1" indent="0">
              <a:buNone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The goal of sales is to identify features and benefits that people or organizations will buy</a:t>
            </a:r>
          </a:p>
          <a:p>
            <a:pPr marL="0" lvl="1" indent="0">
              <a:buNone/>
            </a:pPr>
            <a:endParaRPr lang="en-US" sz="2000" b="1" i="1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5868462"/>
            <a:ext cx="2133600" cy="304271"/>
          </a:xfrm>
        </p:spPr>
        <p:txBody>
          <a:bodyPr/>
          <a:lstStyle/>
          <a:p>
            <a:fld id="{F7758F42-60E7-A248-A581-34D34C0E77F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Top 5 Reasons to Invest in Sales Automation Technology">
            <a:extLst>
              <a:ext uri="{FF2B5EF4-FFF2-40B4-BE49-F238E27FC236}">
                <a16:creationId xmlns:a16="http://schemas.microsoft.com/office/drawing/2014/main" id="{379131D9-48A2-96F7-72CC-2F1E0C58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70684"/>
            <a:ext cx="42820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9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600" b="1" dirty="0"/>
              <a:t>Marketing vs. Selling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37447" y="1467169"/>
            <a:ext cx="5389033" cy="639762"/>
          </a:xfrm>
        </p:spPr>
        <p:txBody>
          <a:bodyPr/>
          <a:lstStyle/>
          <a:p>
            <a:r>
              <a:rPr lang="en-US" dirty="0"/>
              <a:t>What is marketing?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2174875"/>
            <a:ext cx="5389033" cy="3951288"/>
          </a:xfrm>
        </p:spPr>
        <p:txBody>
          <a:bodyPr/>
          <a:lstStyle/>
          <a:p>
            <a:pPr marL="285750" indent="-285750"/>
            <a:r>
              <a:rPr lang="en-US" dirty="0"/>
              <a:t>One-to-</a:t>
            </a:r>
            <a:r>
              <a:rPr lang="en-US" i="1" dirty="0"/>
              <a:t>many</a:t>
            </a:r>
            <a:r>
              <a:rPr lang="en-US" dirty="0"/>
              <a:t> education</a:t>
            </a:r>
          </a:p>
          <a:p>
            <a:pPr marL="285750" indent="-285750"/>
            <a:r>
              <a:rPr lang="en-US" dirty="0"/>
              <a:t>Generating qualified leads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4267"/>
            <a:ext cx="20574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33617"/>
            <a:ext cx="2057400" cy="18288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075593-55B6-78E3-C048-E4E704CCC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0370" y="1444467"/>
            <a:ext cx="5386917" cy="639762"/>
          </a:xfrm>
        </p:spPr>
        <p:txBody>
          <a:bodyPr/>
          <a:lstStyle/>
          <a:p>
            <a:r>
              <a:rPr lang="en-US" dirty="0"/>
              <a:t>What is selling?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E1FA8AB-9EF2-EA18-5ED5-0A387E6E6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370" y="2084229"/>
            <a:ext cx="5386917" cy="3951288"/>
          </a:xfrm>
        </p:spPr>
        <p:txBody>
          <a:bodyPr/>
          <a:lstStyle/>
          <a:p>
            <a:pPr marL="285750" indent="-285750"/>
            <a:r>
              <a:rPr lang="en-US" dirty="0"/>
              <a:t>One-to-</a:t>
            </a:r>
            <a:r>
              <a:rPr lang="en-US" i="1" dirty="0"/>
              <a:t>one</a:t>
            </a:r>
            <a:r>
              <a:rPr lang="en-US" dirty="0"/>
              <a:t> education</a:t>
            </a:r>
          </a:p>
          <a:p>
            <a:pPr marL="285750" indent="-285750"/>
            <a:r>
              <a:rPr lang="en-US" dirty="0"/>
              <a:t>Converting leads to customers</a:t>
            </a:r>
          </a:p>
        </p:txBody>
      </p:sp>
    </p:spTree>
    <p:extLst>
      <p:ext uri="{BB962C8B-B14F-4D97-AF65-F5344CB8AC3E}">
        <p14:creationId xmlns:p14="http://schemas.microsoft.com/office/powerpoint/2010/main" val="136171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52D3-584F-74D1-AED2-50623F7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38600"/>
            <a:ext cx="10363200" cy="1362075"/>
          </a:xfrm>
        </p:spPr>
        <p:txBody>
          <a:bodyPr/>
          <a:lstStyle/>
          <a:p>
            <a:r>
              <a:rPr lang="en-US" sz="7200" dirty="0"/>
              <a:t>             </a:t>
            </a:r>
            <a:r>
              <a:rPr lang="en-US" sz="6000" dirty="0"/>
              <a:t>MARKETING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F4F0D-C5FB-0705-555F-8F20943F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114DC-FD48-F7C4-F9AF-8D2102AA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4016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264B-B7CD-49CB-A9CC-4B1A4F51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314047"/>
            <a:ext cx="10972800" cy="1143000"/>
          </a:xfrm>
        </p:spPr>
        <p:txBody>
          <a:bodyPr/>
          <a:lstStyle/>
          <a:p>
            <a:pPr algn="l"/>
            <a:r>
              <a:rPr lang="en-US" sz="3200" b="1" dirty="0"/>
              <a:t>Marketing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4983-298D-444B-ACC0-231F904D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4649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“The action of promoting a business, it’s products or services. It can include networking, advertising, and market research.”</a:t>
            </a: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02124"/>
                </a:solidFill>
                <a:latin typeface="Roboto" panose="02000000000000000000" pitchFamily="2" charset="0"/>
              </a:rPr>
              <a:t>*Oxford Dictionary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2E87-D409-496F-A806-CF6005FB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Growth Workshop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8B23-3801-422F-A6C3-7EC8971A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2006-2015 by G.C. Franchising Systems, Inc.                       </a:t>
            </a:r>
          </a:p>
        </p:txBody>
      </p:sp>
      <p:pic>
        <p:nvPicPr>
          <p:cNvPr id="3078" name="Picture 6" descr="Department of Marketing | FAU Business">
            <a:extLst>
              <a:ext uri="{FF2B5EF4-FFF2-40B4-BE49-F238E27FC236}">
                <a16:creationId xmlns:a16="http://schemas.microsoft.com/office/drawing/2014/main" id="{BCA3F0BB-89AD-F1EC-4E88-142340C0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667000"/>
            <a:ext cx="8940800" cy="22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How Does Marketing Promote Growth?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823701" y="1693491"/>
          <a:ext cx="6544598" cy="411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472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264B-B7CD-49CB-A9CC-4B1A4F51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sz="3200" b="1" dirty="0"/>
              <a:t>Components of a Marketing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4983-298D-444B-ACC0-231F904DC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120" y="1750990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sz="2400" dirty="0"/>
              <a:t>Clear strategy: What do you want to accomplish?</a:t>
            </a:r>
          </a:p>
          <a:p>
            <a:r>
              <a:rPr lang="en-US" sz="2400" dirty="0"/>
              <a:t>Vision/Mission with respect to marketing</a:t>
            </a:r>
          </a:p>
          <a:p>
            <a:r>
              <a:rPr lang="en-US" sz="2400" dirty="0"/>
              <a:t>Marketing budget</a:t>
            </a:r>
          </a:p>
          <a:p>
            <a:r>
              <a:rPr lang="en-US" sz="2400" dirty="0"/>
              <a:t>Specific activities and goals</a:t>
            </a:r>
          </a:p>
          <a:p>
            <a:r>
              <a:rPr lang="en-US" sz="2400" dirty="0"/>
              <a:t>Marketing Calendar of events and activities</a:t>
            </a:r>
          </a:p>
        </p:txBody>
      </p:sp>
      <p:pic>
        <p:nvPicPr>
          <p:cNvPr id="4098" name="Picture 2" descr="How Do You Create A Marketing Plan? - Pisgah Peaks">
            <a:extLst>
              <a:ext uri="{FF2B5EF4-FFF2-40B4-BE49-F238E27FC236}">
                <a16:creationId xmlns:a16="http://schemas.microsoft.com/office/drawing/2014/main" id="{11901495-EE81-F839-68C8-0DDD67F1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1750990"/>
            <a:ext cx="5384800" cy="33560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2E87-D409-496F-A806-CF6005FB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Business Growth Workshop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8B23-3801-422F-A6C3-7EC8971A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Copyright 2006-2015 by G.C. Franchising Systems, Inc.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327980BD013C48B09E2FB1AA697F68" ma:contentTypeVersion="7" ma:contentTypeDescription="Create a new document." ma:contentTypeScope="" ma:versionID="b8b94f9889e909104a751912c31e1b0a">
  <xsd:schema xmlns:xsd="http://www.w3.org/2001/XMLSchema" xmlns:xs="http://www.w3.org/2001/XMLSchema" xmlns:p="http://schemas.microsoft.com/office/2006/metadata/properties" xmlns:ns3="afd9f6d9-6e99-4cf9-9723-e25cfcfb55b7" xmlns:ns4="e242a8a6-fadd-40f1-ac3a-9b372e17b9aa" targetNamespace="http://schemas.microsoft.com/office/2006/metadata/properties" ma:root="true" ma:fieldsID="ab8cc5642d0706e9f05f88fb4b523d24" ns3:_="" ns4:_="">
    <xsd:import namespace="afd9f6d9-6e99-4cf9-9723-e25cfcfb55b7"/>
    <xsd:import namespace="e242a8a6-fadd-40f1-ac3a-9b372e17b9a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f6d9-6e99-4cf9-9723-e25cfcfb55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2a8a6-fadd-40f1-ac3a-9b372e17b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A89CED-4FC2-4FAF-920A-176BFF2540E4}">
  <ds:schemaRefs>
    <ds:schemaRef ds:uri="http://schemas.openxmlformats.org/package/2006/metadata/core-properties"/>
    <ds:schemaRef ds:uri="afd9f6d9-6e99-4cf9-9723-e25cfcfb55b7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e242a8a6-fadd-40f1-ac3a-9b372e17b9a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8583E0-7350-45B4-970F-01686FCBA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9f6d9-6e99-4cf9-9723-e25cfcfb55b7"/>
    <ds:schemaRef ds:uri="e242a8a6-fadd-40f1-ac3a-9b372e17b9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4E0CAB-4CA6-4BD3-ADFF-D51E23E3EB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28335</TotalTime>
  <Words>1570</Words>
  <Application>Microsoft Office PowerPoint</Application>
  <PresentationFormat>Widescreen</PresentationFormat>
  <Paragraphs>361</Paragraphs>
  <Slides>30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Roboto</vt:lpstr>
      <vt:lpstr>Times New Roman</vt:lpstr>
      <vt:lpstr>Tw Cen MT Condensed Extra Bold</vt:lpstr>
      <vt:lpstr>Office Theme</vt:lpstr>
      <vt:lpstr>PowerPoint Presentation</vt:lpstr>
      <vt:lpstr>Purpose</vt:lpstr>
      <vt:lpstr>What Is Marketing?</vt:lpstr>
      <vt:lpstr>What Is Sales?</vt:lpstr>
      <vt:lpstr>Marketing vs. Selling</vt:lpstr>
      <vt:lpstr>             MARKETING</vt:lpstr>
      <vt:lpstr>Marketing Definition</vt:lpstr>
      <vt:lpstr>How Does Marketing Promote Growth?</vt:lpstr>
      <vt:lpstr>Components of a Marketing Plan</vt:lpstr>
      <vt:lpstr>Key Questions</vt:lpstr>
      <vt:lpstr>Social Media Platforms</vt:lpstr>
      <vt:lpstr>Social Media Tools</vt:lpstr>
      <vt:lpstr>PowerPoint Presentation</vt:lpstr>
      <vt:lpstr>Social Media Tools</vt:lpstr>
      <vt:lpstr>Marketing Calendar Example:</vt:lpstr>
      <vt:lpstr>Sales and The selling Process</vt:lpstr>
      <vt:lpstr>Sales Definition</vt:lpstr>
      <vt:lpstr>What Is Selling?</vt:lpstr>
      <vt:lpstr>Consultative Sales vs Transactional Selling</vt:lpstr>
      <vt:lpstr>Sales Plan</vt:lpstr>
      <vt:lpstr>SMART SALES GOALS</vt:lpstr>
      <vt:lpstr>Sales Process</vt:lpstr>
      <vt:lpstr>READ 4 Step Selling Process</vt:lpstr>
      <vt:lpstr>Key Learnings</vt:lpstr>
      <vt:lpstr>Marketing Summary</vt:lpstr>
      <vt:lpstr>Sales Summary</vt:lpstr>
      <vt:lpstr>Overall Review</vt:lpstr>
      <vt:lpstr>Discussion Questions</vt:lpstr>
      <vt:lpstr>Next Steps…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Shira Lotzar</cp:lastModifiedBy>
  <cp:revision>800</cp:revision>
  <cp:lastPrinted>2015-06-12T14:10:39Z</cp:lastPrinted>
  <dcterms:created xsi:type="dcterms:W3CDTF">2011-08-01T21:17:50Z</dcterms:created>
  <dcterms:modified xsi:type="dcterms:W3CDTF">2022-10-21T00:40:41Z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0x01010012327980BD013C48B09E2FB1AA697F68</vt:lpwstr>
  </property>
</Properties>
</file>