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258" r:id="rId2"/>
    <p:sldId id="259" r:id="rId3"/>
    <p:sldId id="290" r:id="rId4"/>
    <p:sldId id="291" r:id="rId5"/>
    <p:sldId id="288" r:id="rId6"/>
    <p:sldId id="274" r:id="rId7"/>
    <p:sldId id="287" r:id="rId8"/>
    <p:sldId id="268" r:id="rId9"/>
    <p:sldId id="293" r:id="rId10"/>
    <p:sldId id="298" r:id="rId11"/>
    <p:sldId id="294" r:id="rId12"/>
    <p:sldId id="303" r:id="rId13"/>
    <p:sldId id="322" r:id="rId14"/>
    <p:sldId id="292" r:id="rId15"/>
    <p:sldId id="296" r:id="rId16"/>
    <p:sldId id="299" r:id="rId17"/>
    <p:sldId id="289" r:id="rId18"/>
    <p:sldId id="300" r:id="rId19"/>
    <p:sldId id="302" r:id="rId20"/>
    <p:sldId id="262" r:id="rId21"/>
    <p:sldId id="301" r:id="rId22"/>
    <p:sldId id="284" r:id="rId23"/>
    <p:sldId id="307" r:id="rId24"/>
    <p:sldId id="266" r:id="rId25"/>
    <p:sldId id="304" r:id="rId26"/>
    <p:sldId id="309" r:id="rId27"/>
    <p:sldId id="310" r:id="rId28"/>
    <p:sldId id="308" r:id="rId29"/>
    <p:sldId id="283" r:id="rId30"/>
    <p:sldId id="312" r:id="rId31"/>
    <p:sldId id="311" r:id="rId32"/>
    <p:sldId id="263" r:id="rId33"/>
    <p:sldId id="318" r:id="rId34"/>
    <p:sldId id="316" r:id="rId35"/>
    <p:sldId id="319" r:id="rId36"/>
    <p:sldId id="320" r:id="rId37"/>
    <p:sldId id="317" r:id="rId38"/>
    <p:sldId id="321" r:id="rId39"/>
    <p:sldId id="285" r:id="rId40"/>
    <p:sldId id="324" r:id="rId41"/>
    <p:sldId id="325" r:id="rId42"/>
    <p:sldId id="326" r:id="rId43"/>
    <p:sldId id="327" r:id="rId44"/>
    <p:sldId id="328" r:id="rId45"/>
    <p:sldId id="329" r:id="rId46"/>
    <p:sldId id="330" r:id="rId47"/>
    <p:sldId id="323" r:id="rId48"/>
    <p:sldId id="305"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DAF"/>
    <a:srgbClr val="000000"/>
    <a:srgbClr val="7F5B32"/>
    <a:srgbClr val="AB79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19"/>
    <p:restoredTop sz="79213"/>
  </p:normalViewPr>
  <p:slideViewPr>
    <p:cSldViewPr snapToGrid="0" snapToObjects="1">
      <p:cViewPr varScale="1">
        <p:scale>
          <a:sx n="70" d="100"/>
          <a:sy n="70" d="100"/>
        </p:scale>
        <p:origin x="216" y="41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01" d="100"/>
          <a:sy n="101" d="100"/>
        </p:scale>
        <p:origin x="2872"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E58124-31C0-6E4E-9E7C-00F9141DAD75}" type="datetimeFigureOut">
              <a:rPr lang="en-US" smtClean="0"/>
              <a:t>3/3/22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7271E9-E471-2443-B13D-3F8FD31824B7}" type="slidenum">
              <a:rPr lang="en-US" smtClean="0"/>
              <a:t>‹#›</a:t>
            </a:fld>
            <a:endParaRPr lang="en-US"/>
          </a:p>
        </p:txBody>
      </p:sp>
    </p:spTree>
    <p:extLst>
      <p:ext uri="{BB962C8B-B14F-4D97-AF65-F5344CB8AC3E}">
        <p14:creationId xmlns:p14="http://schemas.microsoft.com/office/powerpoint/2010/main" val="1342087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7271E9-E471-2443-B13D-3F8FD31824B7}" type="slidenum">
              <a:rPr lang="en-US" smtClean="0"/>
              <a:t>1</a:t>
            </a:fld>
            <a:endParaRPr lang="en-US"/>
          </a:p>
        </p:txBody>
      </p:sp>
    </p:spTree>
    <p:extLst>
      <p:ext uri="{BB962C8B-B14F-4D97-AF65-F5344CB8AC3E}">
        <p14:creationId xmlns:p14="http://schemas.microsoft.com/office/powerpoint/2010/main" val="2143066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Right-side up thinking flips the focus from YOU to YOUR PROSPECTIVE CLIENT.</a:t>
            </a:r>
            <a:endParaRPr lang="en-US" i="0" dirty="0"/>
          </a:p>
          <a:p>
            <a:endParaRPr lang="en-US" i="0" dirty="0"/>
          </a:p>
          <a:p>
            <a:endParaRPr lang="en-US" dirty="0"/>
          </a:p>
        </p:txBody>
      </p:sp>
      <p:sp>
        <p:nvSpPr>
          <p:cNvPr id="4" name="Slide Number Placeholder 3"/>
          <p:cNvSpPr>
            <a:spLocks noGrp="1"/>
          </p:cNvSpPr>
          <p:nvPr>
            <p:ph type="sldNum" sz="quarter" idx="5"/>
          </p:nvPr>
        </p:nvSpPr>
        <p:spPr/>
        <p:txBody>
          <a:bodyPr/>
          <a:lstStyle/>
          <a:p>
            <a:fld id="{467271E9-E471-2443-B13D-3F8FD31824B7}" type="slidenum">
              <a:rPr lang="en-US" smtClean="0"/>
              <a:t>10</a:t>
            </a:fld>
            <a:endParaRPr lang="en-US"/>
          </a:p>
        </p:txBody>
      </p:sp>
    </p:spTree>
    <p:extLst>
      <p:ext uri="{BB962C8B-B14F-4D97-AF65-F5344CB8AC3E}">
        <p14:creationId xmlns:p14="http://schemas.microsoft.com/office/powerpoint/2010/main" val="3204261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 a right-side up pitch, the consultant </a:t>
            </a:r>
            <a:r>
              <a:rPr lang="en-US" dirty="0"/>
              <a:t>shifts from talking about HERSELF—HER services and HER expertise and HER problem-solving skills to talking about HER POTENTIAL CLIENT’S problems, needs, and situation. </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 INVITE PARTICIPANTS TO SHARE EXAMPLES OF A RIGHT-SIDE PITCH FOR THEIR CONSULTANCY </a:t>
            </a:r>
          </a:p>
          <a:p>
            <a:endParaRPr lang="en-US" dirty="0"/>
          </a:p>
        </p:txBody>
      </p:sp>
      <p:sp>
        <p:nvSpPr>
          <p:cNvPr id="4" name="Slide Number Placeholder 3"/>
          <p:cNvSpPr>
            <a:spLocks noGrp="1"/>
          </p:cNvSpPr>
          <p:nvPr>
            <p:ph type="sldNum" sz="quarter" idx="5"/>
          </p:nvPr>
        </p:nvSpPr>
        <p:spPr/>
        <p:txBody>
          <a:bodyPr/>
          <a:lstStyle/>
          <a:p>
            <a:fld id="{467271E9-E471-2443-B13D-3F8FD31824B7}" type="slidenum">
              <a:rPr lang="en-US" smtClean="0"/>
              <a:t>11</a:t>
            </a:fld>
            <a:endParaRPr lang="en-US"/>
          </a:p>
        </p:txBody>
      </p:sp>
    </p:spTree>
    <p:extLst>
      <p:ext uri="{BB962C8B-B14F-4D97-AF65-F5344CB8AC3E}">
        <p14:creationId xmlns:p14="http://schemas.microsoft.com/office/powerpoint/2010/main" val="2768642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PARTICIPANTS:</a:t>
            </a:r>
          </a:p>
          <a:p>
            <a:r>
              <a:rPr lang="en-US" dirty="0"/>
              <a:t>What should you pay attention to when you meet with a client in person or Via Zoom? </a:t>
            </a:r>
          </a:p>
          <a:p>
            <a:endParaRPr lang="en-US" dirty="0"/>
          </a:p>
          <a:p>
            <a:r>
              <a:rPr lang="en-US" dirty="0"/>
              <a:t>Are there any situations with current or potential clients when you feel a little insecure and not entirely confident? Can you provide an example?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ESTABLISHING A HUMAN CONNECTION: </a:t>
            </a:r>
            <a:r>
              <a:rPr lang="en-US" sz="1200" kern="1200" dirty="0">
                <a:solidFill>
                  <a:schemeClr val="tx1"/>
                </a:solidFill>
                <a:effectLst/>
                <a:latin typeface="+mn-lt"/>
                <a:ea typeface="+mn-ea"/>
                <a:cs typeface="+mn-cs"/>
              </a:rPr>
              <a:t>You can build a close relationship with your client by being authentic, a little informal and still professional. Ultimately, you’re one person talking to another and reminding a client they’re dealing with a human being helps break down a barrier.</a:t>
            </a:r>
          </a:p>
          <a:p>
            <a:endParaRPr lang="en-US" dirty="0"/>
          </a:p>
        </p:txBody>
      </p:sp>
      <p:sp>
        <p:nvSpPr>
          <p:cNvPr id="4" name="Slide Number Placeholder 3"/>
          <p:cNvSpPr>
            <a:spLocks noGrp="1"/>
          </p:cNvSpPr>
          <p:nvPr>
            <p:ph type="sldNum" sz="quarter" idx="5"/>
          </p:nvPr>
        </p:nvSpPr>
        <p:spPr/>
        <p:txBody>
          <a:bodyPr/>
          <a:lstStyle/>
          <a:p>
            <a:fld id="{467271E9-E471-2443-B13D-3F8FD31824B7}" type="slidenum">
              <a:rPr lang="en-US" smtClean="0"/>
              <a:t>12</a:t>
            </a:fld>
            <a:endParaRPr lang="en-US"/>
          </a:p>
        </p:txBody>
      </p:sp>
    </p:spTree>
    <p:extLst>
      <p:ext uri="{BB962C8B-B14F-4D97-AF65-F5344CB8AC3E}">
        <p14:creationId xmlns:p14="http://schemas.microsoft.com/office/powerpoint/2010/main" val="3037806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PARTICIPANTS:</a:t>
            </a:r>
          </a:p>
          <a:p>
            <a:endParaRPr lang="en-US" dirty="0"/>
          </a:p>
          <a:p>
            <a:r>
              <a:rPr lang="en-US" dirty="0"/>
              <a:t>Do all of you feel certain you know how to ascertain your client needs or wants from every interaction with you? DISCUSS</a:t>
            </a:r>
          </a:p>
          <a:p>
            <a:endParaRPr lang="en-US" dirty="0"/>
          </a:p>
          <a:p>
            <a:endParaRPr lang="en-US" dirty="0"/>
          </a:p>
        </p:txBody>
      </p:sp>
      <p:sp>
        <p:nvSpPr>
          <p:cNvPr id="4" name="Slide Number Placeholder 3"/>
          <p:cNvSpPr>
            <a:spLocks noGrp="1"/>
          </p:cNvSpPr>
          <p:nvPr>
            <p:ph type="sldNum" sz="quarter" idx="5"/>
          </p:nvPr>
        </p:nvSpPr>
        <p:spPr/>
        <p:txBody>
          <a:bodyPr/>
          <a:lstStyle/>
          <a:p>
            <a:fld id="{467271E9-E471-2443-B13D-3F8FD31824B7}" type="slidenum">
              <a:rPr lang="en-US" smtClean="0"/>
              <a:t>13</a:t>
            </a:fld>
            <a:endParaRPr lang="en-US"/>
          </a:p>
        </p:txBody>
      </p:sp>
    </p:spTree>
    <p:extLst>
      <p:ext uri="{BB962C8B-B14F-4D97-AF65-F5344CB8AC3E}">
        <p14:creationId xmlns:p14="http://schemas.microsoft.com/office/powerpoint/2010/main" val="3556587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Effective communication is ALL ABOUT body language.</a:t>
            </a:r>
          </a:p>
        </p:txBody>
      </p:sp>
      <p:sp>
        <p:nvSpPr>
          <p:cNvPr id="4" name="Slide Number Placeholder 3"/>
          <p:cNvSpPr>
            <a:spLocks noGrp="1"/>
          </p:cNvSpPr>
          <p:nvPr>
            <p:ph type="sldNum" sz="quarter" idx="5"/>
          </p:nvPr>
        </p:nvSpPr>
        <p:spPr/>
        <p:txBody>
          <a:bodyPr/>
          <a:lstStyle/>
          <a:p>
            <a:fld id="{467271E9-E471-2443-B13D-3F8FD31824B7}" type="slidenum">
              <a:rPr lang="en-US" smtClean="0"/>
              <a:t>14</a:t>
            </a:fld>
            <a:endParaRPr lang="en-US"/>
          </a:p>
        </p:txBody>
      </p:sp>
    </p:spTree>
    <p:extLst>
      <p:ext uri="{BB962C8B-B14F-4D97-AF65-F5344CB8AC3E}">
        <p14:creationId xmlns:p14="http://schemas.microsoft.com/office/powerpoint/2010/main" val="1200812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So think about communicating your confidence through your body language as much as through your expertise.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Being an attentive listener, making eye contact, using a firm but also friendly tone are all ways to exude confidence. But it’s very rare that someone can successfully PRETEND they are confident if they aren’t. Ultimately authentic confidence emanates from within. You carry it with you and it’s pretty obvious to everyone.</a:t>
            </a:r>
          </a:p>
          <a:p>
            <a:endParaRPr lang="en-US" dirty="0"/>
          </a:p>
          <a:p>
            <a:r>
              <a:rPr lang="en-US" dirty="0"/>
              <a:t>If you have fears about any of your communications, fears about speaking up, fears about other people’s reactions, really any generalized anxiety that feels a little overwhelming, you may want to spend some time examining those issues in order to become a more effective communicator.</a:t>
            </a:r>
          </a:p>
          <a:p>
            <a:endParaRPr lang="en-US" dirty="0"/>
          </a:p>
          <a:p>
            <a:r>
              <a:rPr lang="en-US" dirty="0"/>
              <a:t>At the start of my career, I realized a lot of my fears were irrational. I was giving people at work emotional power over me that was inappropriate. When I understood that, I rapidly become able to control my emotions and even set appropriate boundaries if a colleague acted badly or when I had to manage difficult conversations.</a:t>
            </a:r>
          </a:p>
          <a:p>
            <a:endParaRPr lang="en-US" dirty="0"/>
          </a:p>
        </p:txBody>
      </p:sp>
      <p:sp>
        <p:nvSpPr>
          <p:cNvPr id="4" name="Slide Number Placeholder 3"/>
          <p:cNvSpPr>
            <a:spLocks noGrp="1"/>
          </p:cNvSpPr>
          <p:nvPr>
            <p:ph type="sldNum" sz="quarter" idx="5"/>
          </p:nvPr>
        </p:nvSpPr>
        <p:spPr/>
        <p:txBody>
          <a:bodyPr/>
          <a:lstStyle/>
          <a:p>
            <a:fld id="{467271E9-E471-2443-B13D-3F8FD31824B7}" type="slidenum">
              <a:rPr lang="en-US" smtClean="0"/>
              <a:t>15</a:t>
            </a:fld>
            <a:endParaRPr lang="en-US"/>
          </a:p>
        </p:txBody>
      </p:sp>
    </p:spTree>
    <p:extLst>
      <p:ext uri="{BB962C8B-B14F-4D97-AF65-F5344CB8AC3E}">
        <p14:creationId xmlns:p14="http://schemas.microsoft.com/office/powerpoint/2010/main" val="2321549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 EYE CONTACT: Demonstrates confidence, intelligence and interest – could be negative or positive.</a:t>
            </a:r>
          </a:p>
          <a:p>
            <a:r>
              <a:rPr lang="en-US" dirty="0"/>
              <a:t>RELAXED EYEBROWS: Comfortable while listening to you. Raised eyebrows often signal discomfort.</a:t>
            </a:r>
          </a:p>
          <a:p>
            <a:r>
              <a:rPr lang="en-US" dirty="0"/>
              <a:t>CROSSED ARMS: Crossed arms usually indicate some resistance and lowered receptivity to what the person is hearing.</a:t>
            </a:r>
          </a:p>
          <a:p>
            <a:r>
              <a:rPr lang="en-US" dirty="0"/>
              <a:t>AUTHORITATIVE POSTURE: Demonstrates leadership.</a:t>
            </a:r>
          </a:p>
          <a:p>
            <a:r>
              <a:rPr lang="en-US" dirty="0"/>
              <a:t>FACIAL EXPRESSION: Open to what is being shared.</a:t>
            </a:r>
          </a:p>
        </p:txBody>
      </p:sp>
      <p:sp>
        <p:nvSpPr>
          <p:cNvPr id="4" name="Slide Number Placeholder 3"/>
          <p:cNvSpPr>
            <a:spLocks noGrp="1"/>
          </p:cNvSpPr>
          <p:nvPr>
            <p:ph type="sldNum" sz="quarter" idx="5"/>
          </p:nvPr>
        </p:nvSpPr>
        <p:spPr/>
        <p:txBody>
          <a:bodyPr/>
          <a:lstStyle/>
          <a:p>
            <a:fld id="{467271E9-E471-2443-B13D-3F8FD31824B7}" type="slidenum">
              <a:rPr lang="en-US" smtClean="0"/>
              <a:t>16</a:t>
            </a:fld>
            <a:endParaRPr lang="en-US"/>
          </a:p>
        </p:txBody>
      </p:sp>
    </p:spTree>
    <p:extLst>
      <p:ext uri="{BB962C8B-B14F-4D97-AF65-F5344CB8AC3E}">
        <p14:creationId xmlns:p14="http://schemas.microsoft.com/office/powerpoint/2010/main" val="669358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ACTIVE LISTENING &amp; EYE CONTACT: </a:t>
            </a:r>
          </a:p>
          <a:p>
            <a:r>
              <a:rPr lang="en-US" dirty="0"/>
              <a:t>Demonstrate consultant focus in this photo on the client and interest in what they are saying</a:t>
            </a:r>
          </a:p>
          <a:p>
            <a:endParaRPr lang="en-US" dirty="0"/>
          </a:p>
          <a:p>
            <a:r>
              <a:rPr lang="en-US" dirty="0"/>
              <a:t>MIRRORED POSTURE: If they mirror their body language, the conversation is likely going well.</a:t>
            </a:r>
          </a:p>
          <a:p>
            <a:endParaRPr lang="en-US" dirty="0"/>
          </a:p>
          <a:p>
            <a:r>
              <a:rPr lang="en-US" dirty="0"/>
              <a:t>HANDS: Animated = engaged. </a:t>
            </a:r>
          </a:p>
        </p:txBody>
      </p:sp>
      <p:sp>
        <p:nvSpPr>
          <p:cNvPr id="4" name="Slide Number Placeholder 3"/>
          <p:cNvSpPr>
            <a:spLocks noGrp="1"/>
          </p:cNvSpPr>
          <p:nvPr>
            <p:ph type="sldNum" sz="quarter" idx="5"/>
          </p:nvPr>
        </p:nvSpPr>
        <p:spPr/>
        <p:txBody>
          <a:bodyPr/>
          <a:lstStyle/>
          <a:p>
            <a:fld id="{467271E9-E471-2443-B13D-3F8FD31824B7}" type="slidenum">
              <a:rPr lang="en-US" smtClean="0"/>
              <a:t>17</a:t>
            </a:fld>
            <a:endParaRPr lang="en-US"/>
          </a:p>
        </p:txBody>
      </p:sp>
    </p:spTree>
    <p:extLst>
      <p:ext uri="{BB962C8B-B14F-4D97-AF65-F5344CB8AC3E}">
        <p14:creationId xmlns:p14="http://schemas.microsoft.com/office/powerpoint/2010/main" val="4002534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7271E9-E471-2443-B13D-3F8FD31824B7}" type="slidenum">
              <a:rPr lang="en-US" smtClean="0"/>
              <a:t>18</a:t>
            </a:fld>
            <a:endParaRPr lang="en-US"/>
          </a:p>
        </p:txBody>
      </p:sp>
    </p:spTree>
    <p:extLst>
      <p:ext uri="{BB962C8B-B14F-4D97-AF65-F5344CB8AC3E}">
        <p14:creationId xmlns:p14="http://schemas.microsoft.com/office/powerpoint/2010/main" val="2611402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Once clients begin to describe a project you could help them with ascertain what your client REALLY needs and values by asking probing questions. (first two bullet points)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you ask about objectives you want to diplomatically solicit concrete and tangible answers.</a:t>
            </a:r>
          </a:p>
        </p:txBody>
      </p:sp>
      <p:sp>
        <p:nvSpPr>
          <p:cNvPr id="4" name="Slide Number Placeholder 3"/>
          <p:cNvSpPr>
            <a:spLocks noGrp="1"/>
          </p:cNvSpPr>
          <p:nvPr>
            <p:ph type="sldNum" sz="quarter" idx="5"/>
          </p:nvPr>
        </p:nvSpPr>
        <p:spPr/>
        <p:txBody>
          <a:bodyPr/>
          <a:lstStyle/>
          <a:p>
            <a:fld id="{467271E9-E471-2443-B13D-3F8FD31824B7}" type="slidenum">
              <a:rPr lang="en-US" smtClean="0"/>
              <a:t>19</a:t>
            </a:fld>
            <a:endParaRPr lang="en-US"/>
          </a:p>
        </p:txBody>
      </p:sp>
    </p:spTree>
    <p:extLst>
      <p:ext uri="{BB962C8B-B14F-4D97-AF65-F5344CB8AC3E}">
        <p14:creationId xmlns:p14="http://schemas.microsoft.com/office/powerpoint/2010/main" val="2503222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DEFINITION OF A CONSULTANT:</a:t>
            </a:r>
          </a:p>
          <a:p>
            <a:r>
              <a:rPr lang="en-US" sz="1200" kern="1200" dirty="0">
                <a:solidFill>
                  <a:schemeClr val="tx1"/>
                </a:solidFill>
                <a:effectLst/>
                <a:latin typeface="+mn-lt"/>
                <a:ea typeface="+mn-ea"/>
                <a:cs typeface="+mn-cs"/>
              </a:rPr>
              <a:t>A consultant is a person who provides expert advice professionally – and those come in many </a:t>
            </a:r>
            <a:r>
              <a:rPr lang="en-US" dirty="0"/>
              <a:t>forms. </a:t>
            </a:r>
          </a:p>
          <a:p>
            <a:endParaRPr lang="en-US" dirty="0"/>
          </a:p>
          <a:p>
            <a:r>
              <a:rPr lang="en-US" dirty="0"/>
              <a:t>In other words, we are talking about…</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467271E9-E471-2443-B13D-3F8FD31824B7}" type="slidenum">
              <a:rPr lang="en-US" smtClean="0"/>
              <a:t>2</a:t>
            </a:fld>
            <a:endParaRPr lang="en-US"/>
          </a:p>
        </p:txBody>
      </p:sp>
    </p:spTree>
    <p:extLst>
      <p:ext uri="{BB962C8B-B14F-4D97-AF65-F5344CB8AC3E}">
        <p14:creationId xmlns:p14="http://schemas.microsoft.com/office/powerpoint/2010/main" val="1543765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Another diplomatic strategy for gaining absolute clarity is to ask the client to define success.</a:t>
            </a:r>
            <a:endParaRPr lang="en-US" dirty="0"/>
          </a:p>
        </p:txBody>
      </p:sp>
      <p:sp>
        <p:nvSpPr>
          <p:cNvPr id="4" name="Slide Number Placeholder 3"/>
          <p:cNvSpPr>
            <a:spLocks noGrp="1"/>
          </p:cNvSpPr>
          <p:nvPr>
            <p:ph type="sldNum" sz="quarter" idx="5"/>
          </p:nvPr>
        </p:nvSpPr>
        <p:spPr/>
        <p:txBody>
          <a:bodyPr/>
          <a:lstStyle/>
          <a:p>
            <a:fld id="{467271E9-E471-2443-B13D-3F8FD31824B7}" type="slidenum">
              <a:rPr lang="en-US" smtClean="0"/>
              <a:t>20</a:t>
            </a:fld>
            <a:endParaRPr lang="en-US"/>
          </a:p>
        </p:txBody>
      </p:sp>
    </p:spTree>
    <p:extLst>
      <p:ext uri="{BB962C8B-B14F-4D97-AF65-F5344CB8AC3E}">
        <p14:creationId xmlns:p14="http://schemas.microsoft.com/office/powerpoint/2010/main" val="2332017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ASK PARTICIPANTS: Can anyone suggest other good questions that help a consultant ascertain what a client needs and values?</a:t>
            </a:r>
            <a:endParaRPr lang="en-US" dirty="0"/>
          </a:p>
        </p:txBody>
      </p:sp>
      <p:sp>
        <p:nvSpPr>
          <p:cNvPr id="4" name="Slide Number Placeholder 3"/>
          <p:cNvSpPr>
            <a:spLocks noGrp="1"/>
          </p:cNvSpPr>
          <p:nvPr>
            <p:ph type="sldNum" sz="quarter" idx="5"/>
          </p:nvPr>
        </p:nvSpPr>
        <p:spPr/>
        <p:txBody>
          <a:bodyPr/>
          <a:lstStyle/>
          <a:p>
            <a:fld id="{467271E9-E471-2443-B13D-3F8FD31824B7}" type="slidenum">
              <a:rPr lang="en-US" smtClean="0"/>
              <a:t>21</a:t>
            </a:fld>
            <a:endParaRPr lang="en-US"/>
          </a:p>
        </p:txBody>
      </p:sp>
    </p:spTree>
    <p:extLst>
      <p:ext uri="{BB962C8B-B14F-4D97-AF65-F5344CB8AC3E}">
        <p14:creationId xmlns:p14="http://schemas.microsoft.com/office/powerpoint/2010/main" val="29092518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shift from consultant-client conversations to written </a:t>
            </a:r>
            <a:r>
              <a:rPr lang="en-US" dirty="0" err="1"/>
              <a:t>comunication</a:t>
            </a:r>
            <a:endParaRPr lang="en-US" dirty="0"/>
          </a:p>
        </p:txBody>
      </p:sp>
      <p:sp>
        <p:nvSpPr>
          <p:cNvPr id="4" name="Slide Number Placeholder 3"/>
          <p:cNvSpPr>
            <a:spLocks noGrp="1"/>
          </p:cNvSpPr>
          <p:nvPr>
            <p:ph type="sldNum" sz="quarter" idx="5"/>
          </p:nvPr>
        </p:nvSpPr>
        <p:spPr/>
        <p:txBody>
          <a:bodyPr/>
          <a:lstStyle/>
          <a:p>
            <a:fld id="{467271E9-E471-2443-B13D-3F8FD31824B7}" type="slidenum">
              <a:rPr lang="en-US" smtClean="0"/>
              <a:t>22</a:t>
            </a:fld>
            <a:endParaRPr lang="en-US"/>
          </a:p>
        </p:txBody>
      </p:sp>
    </p:spTree>
    <p:extLst>
      <p:ext uri="{BB962C8B-B14F-4D97-AF65-F5344CB8AC3E}">
        <p14:creationId xmlns:p14="http://schemas.microsoft.com/office/powerpoint/2010/main" val="10642276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a:t>
            </a:r>
          </a:p>
        </p:txBody>
      </p:sp>
      <p:sp>
        <p:nvSpPr>
          <p:cNvPr id="4" name="Slide Number Placeholder 3"/>
          <p:cNvSpPr>
            <a:spLocks noGrp="1"/>
          </p:cNvSpPr>
          <p:nvPr>
            <p:ph type="sldNum" sz="quarter" idx="5"/>
          </p:nvPr>
        </p:nvSpPr>
        <p:spPr/>
        <p:txBody>
          <a:bodyPr/>
          <a:lstStyle/>
          <a:p>
            <a:fld id="{467271E9-E471-2443-B13D-3F8FD31824B7}" type="slidenum">
              <a:rPr lang="en-US" smtClean="0"/>
              <a:t>23</a:t>
            </a:fld>
            <a:endParaRPr lang="en-US"/>
          </a:p>
        </p:txBody>
      </p:sp>
    </p:spTree>
    <p:extLst>
      <p:ext uri="{BB962C8B-B14F-4D97-AF65-F5344CB8AC3E}">
        <p14:creationId xmlns:p14="http://schemas.microsoft.com/office/powerpoint/2010/main" val="456407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Nobody – especially a business person – wants his time wasted, so be sure your purpose is clear and that what you write is worth taking the time to read.</a:t>
            </a:r>
            <a:endParaRPr lang="en-US" dirty="0"/>
          </a:p>
        </p:txBody>
      </p:sp>
      <p:sp>
        <p:nvSpPr>
          <p:cNvPr id="4" name="Slide Number Placeholder 3"/>
          <p:cNvSpPr>
            <a:spLocks noGrp="1"/>
          </p:cNvSpPr>
          <p:nvPr>
            <p:ph type="sldNum" sz="quarter" idx="5"/>
          </p:nvPr>
        </p:nvSpPr>
        <p:spPr/>
        <p:txBody>
          <a:bodyPr/>
          <a:lstStyle/>
          <a:p>
            <a:fld id="{467271E9-E471-2443-B13D-3F8FD31824B7}" type="slidenum">
              <a:rPr lang="en-US" smtClean="0"/>
              <a:t>24</a:t>
            </a:fld>
            <a:endParaRPr lang="en-US"/>
          </a:p>
        </p:txBody>
      </p:sp>
    </p:spTree>
    <p:extLst>
      <p:ext uri="{BB962C8B-B14F-4D97-AF65-F5344CB8AC3E}">
        <p14:creationId xmlns:p14="http://schemas.microsoft.com/office/powerpoint/2010/main" val="2802309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There is a time and a place for creative figures of speech and poetic turns of phrase, but rarely is a business letter that time or place. The priority in business writing is the effective communication of specific information. Avoid wasting words and be precise with the ones you choose.</a:t>
            </a:r>
          </a:p>
          <a:p>
            <a:br>
              <a:rPr lang="en-US" dirty="0"/>
            </a:br>
            <a:endParaRPr lang="en-US" dirty="0"/>
          </a:p>
        </p:txBody>
      </p:sp>
      <p:sp>
        <p:nvSpPr>
          <p:cNvPr id="4" name="Slide Number Placeholder 3"/>
          <p:cNvSpPr>
            <a:spLocks noGrp="1"/>
          </p:cNvSpPr>
          <p:nvPr>
            <p:ph type="sldNum" sz="quarter" idx="5"/>
          </p:nvPr>
        </p:nvSpPr>
        <p:spPr/>
        <p:txBody>
          <a:bodyPr/>
          <a:lstStyle/>
          <a:p>
            <a:fld id="{467271E9-E471-2443-B13D-3F8FD31824B7}" type="slidenum">
              <a:rPr lang="en-US" smtClean="0"/>
              <a:t>25</a:t>
            </a:fld>
            <a:endParaRPr lang="en-US"/>
          </a:p>
        </p:txBody>
      </p:sp>
    </p:spTree>
    <p:extLst>
      <p:ext uri="{BB962C8B-B14F-4D97-AF65-F5344CB8AC3E}">
        <p14:creationId xmlns:p14="http://schemas.microsoft.com/office/powerpoint/2010/main" val="35278154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Who you are writing to makes a difference! Beware of phrases and expressions that could be misunderstood or offensive. Know what your client needs and wants to hear, and allow that knowledge to shape your writing.</a:t>
            </a:r>
            <a:endParaRPr lang="en-US" dirty="0"/>
          </a:p>
        </p:txBody>
      </p:sp>
      <p:sp>
        <p:nvSpPr>
          <p:cNvPr id="4" name="Slide Number Placeholder 3"/>
          <p:cNvSpPr>
            <a:spLocks noGrp="1"/>
          </p:cNvSpPr>
          <p:nvPr>
            <p:ph type="sldNum" sz="quarter" idx="5"/>
          </p:nvPr>
        </p:nvSpPr>
        <p:spPr/>
        <p:txBody>
          <a:bodyPr/>
          <a:lstStyle/>
          <a:p>
            <a:fld id="{467271E9-E471-2443-B13D-3F8FD31824B7}" type="slidenum">
              <a:rPr lang="en-US" smtClean="0"/>
              <a:t>26</a:t>
            </a:fld>
            <a:endParaRPr lang="en-US"/>
          </a:p>
        </p:txBody>
      </p:sp>
    </p:spTree>
    <p:extLst>
      <p:ext uri="{BB962C8B-B14F-4D97-AF65-F5344CB8AC3E}">
        <p14:creationId xmlns:p14="http://schemas.microsoft.com/office/powerpoint/2010/main" val="41598423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One tricky aspect of writing is tone – you client’s perceptions about your attitude toward the subject matter or target audience. It can easily be  misinterpreted. Be aware that a letter can sound colder and more severe than you may intend. Pay attention not only to what is written, but how your words may be interpreted. Do not be overly informal or familiar.</a:t>
            </a:r>
            <a:endParaRPr lang="en-US" dirty="0"/>
          </a:p>
        </p:txBody>
      </p:sp>
      <p:sp>
        <p:nvSpPr>
          <p:cNvPr id="4" name="Slide Number Placeholder 3"/>
          <p:cNvSpPr>
            <a:spLocks noGrp="1"/>
          </p:cNvSpPr>
          <p:nvPr>
            <p:ph type="sldNum" sz="quarter" idx="5"/>
          </p:nvPr>
        </p:nvSpPr>
        <p:spPr/>
        <p:txBody>
          <a:bodyPr/>
          <a:lstStyle/>
          <a:p>
            <a:fld id="{467271E9-E471-2443-B13D-3F8FD31824B7}" type="slidenum">
              <a:rPr lang="en-US" smtClean="0"/>
              <a:t>27</a:t>
            </a:fld>
            <a:endParaRPr lang="en-US"/>
          </a:p>
        </p:txBody>
      </p:sp>
    </p:spTree>
    <p:extLst>
      <p:ext uri="{BB962C8B-B14F-4D97-AF65-F5344CB8AC3E}">
        <p14:creationId xmlns:p14="http://schemas.microsoft.com/office/powerpoint/2010/main" val="42497964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Business letters, emails, proposals, memos, and many other types of writing require particular formats. Adhering to standard form eliminates confusion and helps the reader quickly identify the purpose of the document. </a:t>
            </a:r>
          </a:p>
          <a:p>
            <a:br>
              <a:rPr lang="en-US" dirty="0"/>
            </a:br>
            <a:endParaRPr lang="en-US" dirty="0"/>
          </a:p>
        </p:txBody>
      </p:sp>
      <p:sp>
        <p:nvSpPr>
          <p:cNvPr id="4" name="Slide Number Placeholder 3"/>
          <p:cNvSpPr>
            <a:spLocks noGrp="1"/>
          </p:cNvSpPr>
          <p:nvPr>
            <p:ph type="sldNum" sz="quarter" idx="5"/>
          </p:nvPr>
        </p:nvSpPr>
        <p:spPr/>
        <p:txBody>
          <a:bodyPr/>
          <a:lstStyle/>
          <a:p>
            <a:fld id="{467271E9-E471-2443-B13D-3F8FD31824B7}" type="slidenum">
              <a:rPr lang="en-US" smtClean="0"/>
              <a:t>28</a:t>
            </a:fld>
            <a:endParaRPr lang="en-US"/>
          </a:p>
        </p:txBody>
      </p:sp>
    </p:spTree>
    <p:extLst>
      <p:ext uri="{BB962C8B-B14F-4D97-AF65-F5344CB8AC3E}">
        <p14:creationId xmlns:p14="http://schemas.microsoft.com/office/powerpoint/2010/main" val="6550413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200" kern="1200" dirty="0">
                <a:solidFill>
                  <a:schemeClr val="tx1"/>
                </a:solidFill>
                <a:effectLst/>
                <a:latin typeface="+mn-lt"/>
                <a:ea typeface="+mn-ea"/>
                <a:cs typeface="+mn-cs"/>
              </a:rPr>
              <a:t>EMAIL Clear and to the point.  </a:t>
            </a:r>
          </a:p>
          <a:p>
            <a:pPr lvl="1"/>
            <a:r>
              <a:rPr lang="en-US" sz="1200" kern="1200" dirty="0">
                <a:solidFill>
                  <a:schemeClr val="tx1"/>
                </a:solidFill>
                <a:effectLst/>
                <a:latin typeface="+mn-lt"/>
                <a:ea typeface="+mn-ea"/>
                <a:cs typeface="+mn-cs"/>
              </a:rPr>
              <a:t>Is it only as long as it NEEDS to be? </a:t>
            </a:r>
          </a:p>
          <a:p>
            <a:pPr lvl="1"/>
            <a:r>
              <a:rPr lang="en-US" sz="1200" kern="1200" dirty="0">
                <a:solidFill>
                  <a:schemeClr val="tx1"/>
                </a:solidFill>
                <a:effectLst/>
                <a:latin typeface="+mn-lt"/>
                <a:ea typeface="+mn-ea"/>
                <a:cs typeface="+mn-cs"/>
              </a:rPr>
              <a:t>Is your proposed Scope of Work crystal clear (objectives, activities, timelines, approvals, compensation, expenses)? If it’s not in writing, it doesn’t exist. </a:t>
            </a:r>
          </a:p>
          <a:p>
            <a:endParaRPr lang="en-US" dirty="0"/>
          </a:p>
        </p:txBody>
      </p:sp>
      <p:sp>
        <p:nvSpPr>
          <p:cNvPr id="4" name="Slide Number Placeholder 3"/>
          <p:cNvSpPr>
            <a:spLocks noGrp="1"/>
          </p:cNvSpPr>
          <p:nvPr>
            <p:ph type="sldNum" sz="quarter" idx="5"/>
          </p:nvPr>
        </p:nvSpPr>
        <p:spPr/>
        <p:txBody>
          <a:bodyPr/>
          <a:lstStyle/>
          <a:p>
            <a:fld id="{467271E9-E471-2443-B13D-3F8FD31824B7}" type="slidenum">
              <a:rPr lang="en-US" smtClean="0"/>
              <a:t>29</a:t>
            </a:fld>
            <a:endParaRPr lang="en-US"/>
          </a:p>
        </p:txBody>
      </p:sp>
    </p:spTree>
    <p:extLst>
      <p:ext uri="{BB962C8B-B14F-4D97-AF65-F5344CB8AC3E}">
        <p14:creationId xmlns:p14="http://schemas.microsoft.com/office/powerpoint/2010/main" val="2929543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CLIENT SERVICES CONSULTANTS</a:t>
            </a:r>
            <a:r>
              <a:rPr lang="en-US" sz="1200" kern="1200" dirty="0">
                <a:solidFill>
                  <a:srgbClr val="000000"/>
                </a:solidFill>
                <a:effectLst/>
                <a:latin typeface="+mn-lt"/>
                <a:ea typeface="+mn-ea"/>
                <a:cs typeface="+mn-cs"/>
              </a:rPr>
              <a:t> WHO </a:t>
            </a:r>
            <a:r>
              <a:rPr lang="en-US" dirty="0">
                <a:solidFill>
                  <a:srgbClr val="000000"/>
                </a:solidFill>
              </a:rPr>
              <a:t>perform a mix of activities that require engaging and informing stakeholders with finesse.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endParaRPr>
          </a:p>
          <a:p>
            <a:pPr lvl="0">
              <a:defRPr/>
            </a:pPr>
            <a:r>
              <a:rPr lang="en-US" dirty="0">
                <a:solidFill>
                  <a:srgbClr val="000000"/>
                </a:solidFill>
              </a:rPr>
              <a:t>TO SUCCEED or maintain a consulting business, they must be effective professional communicators.</a:t>
            </a:r>
            <a:endParaRPr lang="en-US" sz="1200" b="0" i="0" kern="1200" dirty="0">
              <a:solidFill>
                <a:schemeClr val="tx1"/>
              </a:solidFill>
              <a:effectLst/>
              <a:latin typeface="+mn-lt"/>
              <a:ea typeface="+mn-ea"/>
              <a:cs typeface="+mn-cs"/>
            </a:endParaRPr>
          </a:p>
          <a:p>
            <a:pPr marL="628650" lvl="1" indent="-171450">
              <a:buFont typeface="Arial" panose="020B0604020202020204" pitchFamily="34" charset="0"/>
              <a:buChar char="•"/>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67271E9-E471-2443-B13D-3F8FD31824B7}" type="slidenum">
              <a:rPr lang="en-US" smtClean="0"/>
              <a:t>3</a:t>
            </a:fld>
            <a:endParaRPr lang="en-US"/>
          </a:p>
        </p:txBody>
      </p:sp>
    </p:spTree>
    <p:extLst>
      <p:ext uri="{BB962C8B-B14F-4D97-AF65-F5344CB8AC3E}">
        <p14:creationId xmlns:p14="http://schemas.microsoft.com/office/powerpoint/2010/main" val="38471369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Do you have a template or typical outline for your proposals? This is mine.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Are your proposals only as long as they NEED to be? </a:t>
            </a:r>
          </a:p>
          <a:p>
            <a:pPr lvl="0"/>
            <a:r>
              <a:rPr lang="en-US" sz="1200" kern="1200" dirty="0">
                <a:solidFill>
                  <a:schemeClr val="tx1"/>
                </a:solidFill>
                <a:effectLst/>
                <a:latin typeface="+mn-lt"/>
                <a:ea typeface="+mn-ea"/>
                <a:cs typeface="+mn-cs"/>
              </a:rPr>
              <a:t>Are they </a:t>
            </a:r>
            <a:r>
              <a:rPr lang="en-US" sz="1200" kern="1200" dirty="0" err="1">
                <a:solidFill>
                  <a:schemeClr val="tx1"/>
                </a:solidFill>
                <a:effectLst/>
                <a:latin typeface="+mn-lt"/>
                <a:ea typeface="+mn-ea"/>
                <a:cs typeface="+mn-cs"/>
              </a:rPr>
              <a:t>ccrystal</a:t>
            </a:r>
            <a:r>
              <a:rPr lang="en-US" sz="1200" kern="1200" dirty="0">
                <a:solidFill>
                  <a:schemeClr val="tx1"/>
                </a:solidFill>
                <a:effectLst/>
                <a:latin typeface="+mn-lt"/>
                <a:ea typeface="+mn-ea"/>
                <a:cs typeface="+mn-cs"/>
              </a:rPr>
              <a:t>? If it’s not in writing, it doesn’t exist. </a:t>
            </a:r>
          </a:p>
          <a:p>
            <a:endParaRPr lang="en-US" dirty="0"/>
          </a:p>
        </p:txBody>
      </p:sp>
      <p:sp>
        <p:nvSpPr>
          <p:cNvPr id="4" name="Slide Number Placeholder 3"/>
          <p:cNvSpPr>
            <a:spLocks noGrp="1"/>
          </p:cNvSpPr>
          <p:nvPr>
            <p:ph type="sldNum" sz="quarter" idx="5"/>
          </p:nvPr>
        </p:nvSpPr>
        <p:spPr/>
        <p:txBody>
          <a:bodyPr/>
          <a:lstStyle/>
          <a:p>
            <a:fld id="{467271E9-E471-2443-B13D-3F8FD31824B7}" type="slidenum">
              <a:rPr lang="en-US" smtClean="0"/>
              <a:t>30</a:t>
            </a:fld>
            <a:endParaRPr lang="en-US"/>
          </a:p>
        </p:txBody>
      </p:sp>
    </p:spTree>
    <p:extLst>
      <p:ext uri="{BB962C8B-B14F-4D97-AF65-F5344CB8AC3E}">
        <p14:creationId xmlns:p14="http://schemas.microsoft.com/office/powerpoint/2010/main" val="28638941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200" kern="1200" dirty="0">
                <a:solidFill>
                  <a:schemeClr val="tx1"/>
                </a:solidFill>
                <a:effectLst/>
                <a:latin typeface="+mn-lt"/>
                <a:ea typeface="+mn-ea"/>
                <a:cs typeface="+mn-cs"/>
              </a:rPr>
              <a:t>REDUCE POWERPOINT AND DISPLAY MY SAMPLE PROPOSAL</a:t>
            </a:r>
          </a:p>
          <a:p>
            <a:pPr lvl="0" rt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67271E9-E471-2443-B13D-3F8FD31824B7}" type="slidenum">
              <a:rPr lang="en-US" smtClean="0"/>
              <a:t>31</a:t>
            </a:fld>
            <a:endParaRPr lang="en-US"/>
          </a:p>
        </p:txBody>
      </p:sp>
    </p:spTree>
    <p:extLst>
      <p:ext uri="{BB962C8B-B14F-4D97-AF65-F5344CB8AC3E}">
        <p14:creationId xmlns:p14="http://schemas.microsoft.com/office/powerpoint/2010/main" val="256819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won the project and just received a 14-page contract. What are the most important details to review?</a:t>
            </a:r>
          </a:p>
        </p:txBody>
      </p:sp>
      <p:sp>
        <p:nvSpPr>
          <p:cNvPr id="4" name="Slide Number Placeholder 3"/>
          <p:cNvSpPr>
            <a:spLocks noGrp="1"/>
          </p:cNvSpPr>
          <p:nvPr>
            <p:ph type="sldNum" sz="quarter" idx="5"/>
          </p:nvPr>
        </p:nvSpPr>
        <p:spPr/>
        <p:txBody>
          <a:bodyPr/>
          <a:lstStyle/>
          <a:p>
            <a:fld id="{467271E9-E471-2443-B13D-3F8FD31824B7}" type="slidenum">
              <a:rPr lang="en-US" smtClean="0"/>
              <a:t>32</a:t>
            </a:fld>
            <a:endParaRPr lang="en-US"/>
          </a:p>
        </p:txBody>
      </p:sp>
    </p:spTree>
    <p:extLst>
      <p:ext uri="{BB962C8B-B14F-4D97-AF65-F5344CB8AC3E}">
        <p14:creationId xmlns:p14="http://schemas.microsoft.com/office/powerpoint/2010/main" val="13608899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7271E9-E471-2443-B13D-3F8FD31824B7}" type="slidenum">
              <a:rPr lang="en-US" smtClean="0"/>
              <a:t>33</a:t>
            </a:fld>
            <a:endParaRPr lang="en-US"/>
          </a:p>
        </p:txBody>
      </p:sp>
    </p:spTree>
    <p:extLst>
      <p:ext uri="{BB962C8B-B14F-4D97-AF65-F5344CB8AC3E}">
        <p14:creationId xmlns:p14="http://schemas.microsoft.com/office/powerpoint/2010/main" val="42798999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much will you be paid?</a:t>
            </a:r>
          </a:p>
          <a:p>
            <a:r>
              <a:rPr lang="en-US" dirty="0"/>
              <a:t>When will you be paid?</a:t>
            </a:r>
          </a:p>
          <a:p>
            <a:r>
              <a:rPr lang="en-US" dirty="0"/>
              <a:t>Do you have to submit a special report to get expenses refunded?</a:t>
            </a:r>
          </a:p>
          <a:p>
            <a:r>
              <a:rPr lang="en-US" dirty="0"/>
              <a:t>Are refundable types of expenses specified?</a:t>
            </a:r>
          </a:p>
        </p:txBody>
      </p:sp>
      <p:sp>
        <p:nvSpPr>
          <p:cNvPr id="4" name="Slide Number Placeholder 3"/>
          <p:cNvSpPr>
            <a:spLocks noGrp="1"/>
          </p:cNvSpPr>
          <p:nvPr>
            <p:ph type="sldNum" sz="quarter" idx="5"/>
          </p:nvPr>
        </p:nvSpPr>
        <p:spPr/>
        <p:txBody>
          <a:bodyPr/>
          <a:lstStyle/>
          <a:p>
            <a:fld id="{467271E9-E471-2443-B13D-3F8FD31824B7}" type="slidenum">
              <a:rPr lang="en-US" smtClean="0"/>
              <a:t>34</a:t>
            </a:fld>
            <a:endParaRPr lang="en-US"/>
          </a:p>
        </p:txBody>
      </p:sp>
    </p:spTree>
    <p:extLst>
      <p:ext uri="{BB962C8B-B14F-4D97-AF65-F5344CB8AC3E}">
        <p14:creationId xmlns:p14="http://schemas.microsoft.com/office/powerpoint/2010/main" val="7234122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7271E9-E471-2443-B13D-3F8FD31824B7}" type="slidenum">
              <a:rPr lang="en-US" smtClean="0"/>
              <a:t>35</a:t>
            </a:fld>
            <a:endParaRPr lang="en-US"/>
          </a:p>
        </p:txBody>
      </p:sp>
    </p:spTree>
    <p:extLst>
      <p:ext uri="{BB962C8B-B14F-4D97-AF65-F5344CB8AC3E}">
        <p14:creationId xmlns:p14="http://schemas.microsoft.com/office/powerpoint/2010/main" val="3479373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the termination agreement is equally applied. I have seen contracts where only the client can terminate the contract, not the consultant.</a:t>
            </a:r>
          </a:p>
        </p:txBody>
      </p:sp>
      <p:sp>
        <p:nvSpPr>
          <p:cNvPr id="4" name="Slide Number Placeholder 3"/>
          <p:cNvSpPr>
            <a:spLocks noGrp="1"/>
          </p:cNvSpPr>
          <p:nvPr>
            <p:ph type="sldNum" sz="quarter" idx="5"/>
          </p:nvPr>
        </p:nvSpPr>
        <p:spPr/>
        <p:txBody>
          <a:bodyPr/>
          <a:lstStyle/>
          <a:p>
            <a:fld id="{467271E9-E471-2443-B13D-3F8FD31824B7}" type="slidenum">
              <a:rPr lang="en-US" smtClean="0"/>
              <a:t>36</a:t>
            </a:fld>
            <a:endParaRPr lang="en-US"/>
          </a:p>
        </p:txBody>
      </p:sp>
    </p:spTree>
    <p:extLst>
      <p:ext uri="{BB962C8B-B14F-4D97-AF65-F5344CB8AC3E}">
        <p14:creationId xmlns:p14="http://schemas.microsoft.com/office/powerpoint/2010/main" val="32227891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vital that this be absolutely clear in the case of flat fee projects.</a:t>
            </a:r>
          </a:p>
        </p:txBody>
      </p:sp>
      <p:sp>
        <p:nvSpPr>
          <p:cNvPr id="4" name="Slide Number Placeholder 3"/>
          <p:cNvSpPr>
            <a:spLocks noGrp="1"/>
          </p:cNvSpPr>
          <p:nvPr>
            <p:ph type="sldNum" sz="quarter" idx="5"/>
          </p:nvPr>
        </p:nvSpPr>
        <p:spPr/>
        <p:txBody>
          <a:bodyPr/>
          <a:lstStyle/>
          <a:p>
            <a:fld id="{467271E9-E471-2443-B13D-3F8FD31824B7}" type="slidenum">
              <a:rPr lang="en-US" smtClean="0"/>
              <a:t>37</a:t>
            </a:fld>
            <a:endParaRPr lang="en-US"/>
          </a:p>
        </p:txBody>
      </p:sp>
    </p:spTree>
    <p:extLst>
      <p:ext uri="{BB962C8B-B14F-4D97-AF65-F5344CB8AC3E}">
        <p14:creationId xmlns:p14="http://schemas.microsoft.com/office/powerpoint/2010/main" val="6020357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Actual dates should be inserted into the TIMEFRAME column when it appears in the contract.</a:t>
            </a:r>
          </a:p>
        </p:txBody>
      </p:sp>
      <p:sp>
        <p:nvSpPr>
          <p:cNvPr id="4" name="Slide Number Placeholder 3"/>
          <p:cNvSpPr>
            <a:spLocks noGrp="1"/>
          </p:cNvSpPr>
          <p:nvPr>
            <p:ph type="sldNum" sz="quarter" idx="5"/>
          </p:nvPr>
        </p:nvSpPr>
        <p:spPr/>
        <p:txBody>
          <a:bodyPr/>
          <a:lstStyle/>
          <a:p>
            <a:fld id="{467271E9-E471-2443-B13D-3F8FD31824B7}" type="slidenum">
              <a:rPr lang="en-US" smtClean="0"/>
              <a:t>38</a:t>
            </a:fld>
            <a:endParaRPr lang="en-US"/>
          </a:p>
        </p:txBody>
      </p:sp>
    </p:spTree>
    <p:extLst>
      <p:ext uri="{BB962C8B-B14F-4D97-AF65-F5344CB8AC3E}">
        <p14:creationId xmlns:p14="http://schemas.microsoft.com/office/powerpoint/2010/main" val="4391658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7271E9-E471-2443-B13D-3F8FD31824B7}" type="slidenum">
              <a:rPr lang="en-US" smtClean="0"/>
              <a:t>39</a:t>
            </a:fld>
            <a:endParaRPr lang="en-US"/>
          </a:p>
        </p:txBody>
      </p:sp>
    </p:spTree>
    <p:extLst>
      <p:ext uri="{BB962C8B-B14F-4D97-AF65-F5344CB8AC3E}">
        <p14:creationId xmlns:p14="http://schemas.microsoft.com/office/powerpoint/2010/main" val="1578266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b="0" i="0" kern="1200" dirty="0">
                <a:solidFill>
                  <a:schemeClr val="tx1"/>
                </a:solidFill>
                <a:effectLst/>
                <a:latin typeface="+mn-lt"/>
                <a:ea typeface="+mn-ea"/>
                <a:cs typeface="+mn-cs"/>
              </a:rPr>
              <a:t>Shira and I are two good examples</a:t>
            </a:r>
          </a:p>
          <a:p>
            <a:pPr marL="0" lv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lvl="0" indent="0">
              <a:buFont typeface="Arial" panose="020B0604020202020204" pitchFamily="34" charset="0"/>
              <a:buNone/>
            </a:pPr>
            <a:r>
              <a:rPr lang="en-US" sz="1200" b="0" i="0" kern="1200" dirty="0">
                <a:solidFill>
                  <a:schemeClr val="tx1"/>
                </a:solidFill>
                <a:effectLst/>
                <a:latin typeface="+mn-lt"/>
                <a:ea typeface="+mn-ea"/>
                <a:cs typeface="+mn-cs"/>
              </a:rPr>
              <a:t>GISELE – Communications strategist, coach, trainer and public speaker who frequently creates short or larger proposals and scopes of work in order to close a contract.</a:t>
            </a:r>
          </a:p>
          <a:p>
            <a:pPr marL="0" lvl="0" indent="0">
              <a:buFont typeface="Arial" panose="020B0604020202020204" pitchFamily="34" charset="0"/>
              <a:buNone/>
            </a:pPr>
            <a:r>
              <a:rPr lang="en-US" sz="1200" b="0" i="0" kern="1200" dirty="0">
                <a:solidFill>
                  <a:schemeClr val="tx1"/>
                </a:solidFill>
                <a:effectLst/>
                <a:latin typeface="+mn-lt"/>
                <a:ea typeface="+mn-ea"/>
                <a:cs typeface="+mn-cs"/>
              </a:rPr>
              <a:t>AND </a:t>
            </a:r>
          </a:p>
          <a:p>
            <a:pPr marL="0" lvl="0" indent="0">
              <a:buFont typeface="Arial" panose="020B0604020202020204" pitchFamily="34" charset="0"/>
              <a:buNone/>
            </a:pPr>
            <a:r>
              <a:rPr lang="en-US" sz="1200" b="0" i="0" kern="1200" dirty="0">
                <a:solidFill>
                  <a:schemeClr val="tx1"/>
                </a:solidFill>
                <a:effectLst/>
                <a:latin typeface="+mn-lt"/>
                <a:ea typeface="+mn-ea"/>
                <a:cs typeface="+mn-cs"/>
              </a:rPr>
              <a:t>SHIRA – Career coach, recruiter, trainer and generational diversity public speaking who is more transactional and rarely if ever needs to create a sizeable proposal to close a contract.</a:t>
            </a:r>
          </a:p>
          <a:p>
            <a:pPr marL="0" lv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lvl="0" indent="0">
              <a:buFont typeface="Arial" panose="020B0604020202020204" pitchFamily="34" charset="0"/>
              <a:buNone/>
            </a:pP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467271E9-E471-2443-B13D-3F8FD31824B7}" type="slidenum">
              <a:rPr lang="en-US" smtClean="0"/>
              <a:t>4</a:t>
            </a:fld>
            <a:endParaRPr lang="en-US"/>
          </a:p>
        </p:txBody>
      </p:sp>
    </p:spTree>
    <p:extLst>
      <p:ext uri="{BB962C8B-B14F-4D97-AF65-F5344CB8AC3E}">
        <p14:creationId xmlns:p14="http://schemas.microsoft.com/office/powerpoint/2010/main" val="25365663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provided exemplary services you have a solid foundation and its time to ask your client direct questions and listen to their answers. What are some of the best strategies for doing that?</a:t>
            </a:r>
          </a:p>
          <a:p>
            <a:endParaRPr lang="en-US" dirty="0"/>
          </a:p>
          <a:p>
            <a:endParaRPr lang="en-US" dirty="0"/>
          </a:p>
        </p:txBody>
      </p:sp>
      <p:sp>
        <p:nvSpPr>
          <p:cNvPr id="4" name="Slide Number Placeholder 3"/>
          <p:cNvSpPr>
            <a:spLocks noGrp="1"/>
          </p:cNvSpPr>
          <p:nvPr>
            <p:ph type="sldNum" sz="quarter" idx="5"/>
          </p:nvPr>
        </p:nvSpPr>
        <p:spPr/>
        <p:txBody>
          <a:bodyPr/>
          <a:lstStyle/>
          <a:p>
            <a:fld id="{467271E9-E471-2443-B13D-3F8FD31824B7}" type="slidenum">
              <a:rPr lang="en-US" smtClean="0"/>
              <a:t>40</a:t>
            </a:fld>
            <a:endParaRPr lang="en-US"/>
          </a:p>
        </p:txBody>
      </p:sp>
    </p:spTree>
    <p:extLst>
      <p:ext uri="{BB962C8B-B14F-4D97-AF65-F5344CB8AC3E}">
        <p14:creationId xmlns:p14="http://schemas.microsoft.com/office/powerpoint/2010/main" val="17773632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a conversation. Now that the pandemic appears to be dialing down, hopefully you can go out and meet with the n person. But </a:t>
            </a:r>
            <a:r>
              <a:rPr lang="en-US" sz="1200" b="0" i="0" kern="1200" dirty="0">
                <a:solidFill>
                  <a:schemeClr val="tx1"/>
                </a:solidFill>
                <a:effectLst/>
                <a:latin typeface="+mn-lt"/>
                <a:ea typeface="+mn-ea"/>
                <a:cs typeface="+mn-cs"/>
              </a:rPr>
              <a:t>your client feedback process can be as simple as an email message with questions sent to your clients, or a personal phone call.</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67271E9-E471-2443-B13D-3F8FD31824B7}" type="slidenum">
              <a:rPr lang="en-US" smtClean="0"/>
              <a:t>41</a:t>
            </a:fld>
            <a:endParaRPr lang="en-US"/>
          </a:p>
        </p:txBody>
      </p:sp>
    </p:spTree>
    <p:extLst>
      <p:ext uri="{BB962C8B-B14F-4D97-AF65-F5344CB8AC3E}">
        <p14:creationId xmlns:p14="http://schemas.microsoft.com/office/powerpoint/2010/main" val="8359558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7271E9-E471-2443-B13D-3F8FD31824B7}" type="slidenum">
              <a:rPr lang="en-US" smtClean="0"/>
              <a:t>42</a:t>
            </a:fld>
            <a:endParaRPr lang="en-US"/>
          </a:p>
        </p:txBody>
      </p:sp>
    </p:spTree>
    <p:extLst>
      <p:ext uri="{BB962C8B-B14F-4D97-AF65-F5344CB8AC3E}">
        <p14:creationId xmlns:p14="http://schemas.microsoft.com/office/powerpoint/2010/main" val="14546055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467271E9-E471-2443-B13D-3F8FD31824B7}" type="slidenum">
              <a:rPr lang="en-US" smtClean="0"/>
              <a:t>43</a:t>
            </a:fld>
            <a:endParaRPr lang="en-US"/>
          </a:p>
        </p:txBody>
      </p:sp>
    </p:spTree>
    <p:extLst>
      <p:ext uri="{BB962C8B-B14F-4D97-AF65-F5344CB8AC3E}">
        <p14:creationId xmlns:p14="http://schemas.microsoft.com/office/powerpoint/2010/main" val="9214880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467271E9-E471-2443-B13D-3F8FD31824B7}" type="slidenum">
              <a:rPr lang="en-US" smtClean="0"/>
              <a:t>44</a:t>
            </a:fld>
            <a:endParaRPr lang="en-US"/>
          </a:p>
        </p:txBody>
      </p:sp>
    </p:spTree>
    <p:extLst>
      <p:ext uri="{BB962C8B-B14F-4D97-AF65-F5344CB8AC3E}">
        <p14:creationId xmlns:p14="http://schemas.microsoft.com/office/powerpoint/2010/main" val="26473364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467271E9-E471-2443-B13D-3F8FD31824B7}" type="slidenum">
              <a:rPr lang="en-US" smtClean="0"/>
              <a:t>45</a:t>
            </a:fld>
            <a:endParaRPr lang="en-US"/>
          </a:p>
        </p:txBody>
      </p:sp>
    </p:spTree>
    <p:extLst>
      <p:ext uri="{BB962C8B-B14F-4D97-AF65-F5344CB8AC3E}">
        <p14:creationId xmlns:p14="http://schemas.microsoft.com/office/powerpoint/2010/main" val="1412797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467271E9-E471-2443-B13D-3F8FD31824B7}" type="slidenum">
              <a:rPr lang="en-US" smtClean="0"/>
              <a:t>46</a:t>
            </a:fld>
            <a:endParaRPr lang="en-US"/>
          </a:p>
        </p:txBody>
      </p:sp>
    </p:spTree>
    <p:extLst>
      <p:ext uri="{BB962C8B-B14F-4D97-AF65-F5344CB8AC3E}">
        <p14:creationId xmlns:p14="http://schemas.microsoft.com/office/powerpoint/2010/main" val="28206456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7271E9-E471-2443-B13D-3F8FD31824B7}" type="slidenum">
              <a:rPr lang="en-US" smtClean="0"/>
              <a:t>47</a:t>
            </a:fld>
            <a:endParaRPr lang="en-US"/>
          </a:p>
        </p:txBody>
      </p:sp>
    </p:spTree>
    <p:extLst>
      <p:ext uri="{BB962C8B-B14F-4D97-AF65-F5344CB8AC3E}">
        <p14:creationId xmlns:p14="http://schemas.microsoft.com/office/powerpoint/2010/main" val="7469227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EB8E6F-668A-2845-ABD4-5296C648D967}" type="slidenum">
              <a:rPr lang="en-US" smtClean="0"/>
              <a:t>48</a:t>
            </a:fld>
            <a:endParaRPr lang="en-US"/>
          </a:p>
        </p:txBody>
      </p:sp>
    </p:spTree>
    <p:extLst>
      <p:ext uri="{BB962C8B-B14F-4D97-AF65-F5344CB8AC3E}">
        <p14:creationId xmlns:p14="http://schemas.microsoft.com/office/powerpoint/2010/main" val="2118132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PARTICIPANTS ANSWER</a:t>
            </a:r>
          </a:p>
        </p:txBody>
      </p:sp>
      <p:sp>
        <p:nvSpPr>
          <p:cNvPr id="4" name="Slide Number Placeholder 3"/>
          <p:cNvSpPr>
            <a:spLocks noGrp="1"/>
          </p:cNvSpPr>
          <p:nvPr>
            <p:ph type="sldNum" sz="quarter" idx="5"/>
          </p:nvPr>
        </p:nvSpPr>
        <p:spPr/>
        <p:txBody>
          <a:bodyPr/>
          <a:lstStyle/>
          <a:p>
            <a:fld id="{467271E9-E471-2443-B13D-3F8FD31824B7}" type="slidenum">
              <a:rPr lang="en-US" smtClean="0"/>
              <a:t>5</a:t>
            </a:fld>
            <a:endParaRPr lang="en-US"/>
          </a:p>
        </p:txBody>
      </p:sp>
    </p:spTree>
    <p:extLst>
      <p:ext uri="{BB962C8B-B14F-4D97-AF65-F5344CB8AC3E}">
        <p14:creationId xmlns:p14="http://schemas.microsoft.com/office/powerpoint/2010/main" val="3115428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Because a solid understanding of what your clients’ need and the ability to share your ideas clearly are what make your services valuable.</a:t>
            </a:r>
            <a:r>
              <a:rPr lang="en-US" dirty="0">
                <a:effectLst/>
              </a:rPr>
              <a:t> </a:t>
            </a:r>
            <a:endParaRPr lang="en-US" dirty="0"/>
          </a:p>
        </p:txBody>
      </p:sp>
      <p:sp>
        <p:nvSpPr>
          <p:cNvPr id="4" name="Slide Number Placeholder 3"/>
          <p:cNvSpPr>
            <a:spLocks noGrp="1"/>
          </p:cNvSpPr>
          <p:nvPr>
            <p:ph type="sldNum" sz="quarter" idx="5"/>
          </p:nvPr>
        </p:nvSpPr>
        <p:spPr/>
        <p:txBody>
          <a:bodyPr/>
          <a:lstStyle/>
          <a:p>
            <a:fld id="{467271E9-E471-2443-B13D-3F8FD31824B7}" type="slidenum">
              <a:rPr lang="en-US" smtClean="0"/>
              <a:t>6</a:t>
            </a:fld>
            <a:endParaRPr lang="en-US"/>
          </a:p>
        </p:txBody>
      </p:sp>
    </p:spTree>
    <p:extLst>
      <p:ext uri="{BB962C8B-B14F-4D97-AF65-F5344CB8AC3E}">
        <p14:creationId xmlns:p14="http://schemas.microsoft.com/office/powerpoint/2010/main" val="361480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latin typeface="Spinnaker" panose="020B0505030300000004" pitchFamily="34" charset="0"/>
              </a:rPr>
              <a:t>A wise consultant and author, David A. Fields, once said -- </a:t>
            </a:r>
            <a:endParaRPr lang="en-US" dirty="0">
              <a:solidFill>
                <a:srgbClr val="000000"/>
              </a:solidFill>
            </a:endParaRPr>
          </a:p>
          <a:p>
            <a:endParaRPr lang="en-US" dirty="0"/>
          </a:p>
        </p:txBody>
      </p:sp>
      <p:sp>
        <p:nvSpPr>
          <p:cNvPr id="4" name="Slide Number Placeholder 3"/>
          <p:cNvSpPr>
            <a:spLocks noGrp="1"/>
          </p:cNvSpPr>
          <p:nvPr>
            <p:ph type="sldNum" sz="quarter" idx="5"/>
          </p:nvPr>
        </p:nvSpPr>
        <p:spPr/>
        <p:txBody>
          <a:bodyPr/>
          <a:lstStyle/>
          <a:p>
            <a:fld id="{467271E9-E471-2443-B13D-3F8FD31824B7}" type="slidenum">
              <a:rPr lang="en-US" smtClean="0"/>
              <a:t>7</a:t>
            </a:fld>
            <a:endParaRPr lang="en-US"/>
          </a:p>
        </p:txBody>
      </p:sp>
    </p:spTree>
    <p:extLst>
      <p:ext uri="{BB962C8B-B14F-4D97-AF65-F5344CB8AC3E}">
        <p14:creationId xmlns:p14="http://schemas.microsoft.com/office/powerpoint/2010/main" val="571154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 A. Fields book, </a:t>
            </a:r>
            <a:r>
              <a:rPr lang="en-US" i="1" dirty="0"/>
              <a:t>The Irresistible Consultant’s Guide to Winning Clients</a:t>
            </a:r>
            <a:endParaRPr lang="en-US" i="0" dirty="0"/>
          </a:p>
          <a:p>
            <a:endParaRPr lang="en-US" i="0" dirty="0"/>
          </a:p>
          <a:p>
            <a:endParaRPr lang="en-US" dirty="0"/>
          </a:p>
        </p:txBody>
      </p:sp>
      <p:sp>
        <p:nvSpPr>
          <p:cNvPr id="4" name="Slide Number Placeholder 3"/>
          <p:cNvSpPr>
            <a:spLocks noGrp="1"/>
          </p:cNvSpPr>
          <p:nvPr>
            <p:ph type="sldNum" sz="quarter" idx="5"/>
          </p:nvPr>
        </p:nvSpPr>
        <p:spPr/>
        <p:txBody>
          <a:bodyPr/>
          <a:lstStyle/>
          <a:p>
            <a:fld id="{467271E9-E471-2443-B13D-3F8FD31824B7}" type="slidenum">
              <a:rPr lang="en-US" smtClean="0"/>
              <a:t>8</a:t>
            </a:fld>
            <a:endParaRPr lang="en-US"/>
          </a:p>
        </p:txBody>
      </p:sp>
    </p:spTree>
    <p:extLst>
      <p:ext uri="{BB962C8B-B14F-4D97-AF65-F5344CB8AC3E}">
        <p14:creationId xmlns:p14="http://schemas.microsoft.com/office/powerpoint/2010/main" val="1418476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SEEK PARTICIPANT ANSWERS TO THIS QUESTION</a:t>
            </a:r>
          </a:p>
          <a:p>
            <a:endParaRPr lang="en-US" dirty="0"/>
          </a:p>
          <a:p>
            <a:r>
              <a:rPr lang="en-US" dirty="0"/>
              <a:t>﻿The fundamental problem is Sue’s mindset. She talking about herself. That’s boring to her prospective client and irrelevant. It’s upside down thinking.</a:t>
            </a:r>
          </a:p>
          <a:p>
            <a:endParaRPr lang="en-US" dirty="0"/>
          </a:p>
          <a:p>
            <a:endParaRPr lang="en-US" dirty="0"/>
          </a:p>
        </p:txBody>
      </p:sp>
      <p:sp>
        <p:nvSpPr>
          <p:cNvPr id="4" name="Slide Number Placeholder 3"/>
          <p:cNvSpPr>
            <a:spLocks noGrp="1"/>
          </p:cNvSpPr>
          <p:nvPr>
            <p:ph type="sldNum" sz="quarter" idx="5"/>
          </p:nvPr>
        </p:nvSpPr>
        <p:spPr/>
        <p:txBody>
          <a:bodyPr/>
          <a:lstStyle/>
          <a:p>
            <a:fld id="{467271E9-E471-2443-B13D-3F8FD31824B7}" type="slidenum">
              <a:rPr lang="en-US" smtClean="0"/>
              <a:t>9</a:t>
            </a:fld>
            <a:endParaRPr lang="en-US"/>
          </a:p>
        </p:txBody>
      </p:sp>
    </p:spTree>
    <p:extLst>
      <p:ext uri="{BB962C8B-B14F-4D97-AF65-F5344CB8AC3E}">
        <p14:creationId xmlns:p14="http://schemas.microsoft.com/office/powerpoint/2010/main" val="3293560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2DC58-DD94-B843-BFBC-3E0D6438DF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7D01E2-21E2-3448-8B52-069696C6F4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5DE8B2-8B2F-6249-B300-F762322CF1F3}"/>
              </a:ext>
            </a:extLst>
          </p:cNvPr>
          <p:cNvSpPr>
            <a:spLocks noGrp="1"/>
          </p:cNvSpPr>
          <p:nvPr>
            <p:ph type="dt" sz="half" idx="10"/>
          </p:nvPr>
        </p:nvSpPr>
        <p:spPr/>
        <p:txBody>
          <a:bodyPr/>
          <a:lstStyle/>
          <a:p>
            <a:fld id="{039F1860-49A8-4747-91DD-9D3B033A48E6}" type="datetimeFigureOut">
              <a:rPr lang="en-US" smtClean="0"/>
              <a:t>3/3/22</a:t>
            </a:fld>
            <a:endParaRPr lang="en-US"/>
          </a:p>
        </p:txBody>
      </p:sp>
      <p:sp>
        <p:nvSpPr>
          <p:cNvPr id="5" name="Footer Placeholder 4">
            <a:extLst>
              <a:ext uri="{FF2B5EF4-FFF2-40B4-BE49-F238E27FC236}">
                <a16:creationId xmlns:a16="http://schemas.microsoft.com/office/drawing/2014/main" id="{F8294855-3A26-4443-A2C7-80409BBBA3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351554-907F-9346-B79B-FF711BB2E2E1}"/>
              </a:ext>
            </a:extLst>
          </p:cNvPr>
          <p:cNvSpPr>
            <a:spLocks noGrp="1"/>
          </p:cNvSpPr>
          <p:nvPr>
            <p:ph type="sldNum" sz="quarter" idx="12"/>
          </p:nvPr>
        </p:nvSpPr>
        <p:spPr/>
        <p:txBody>
          <a:bodyPr/>
          <a:lstStyle/>
          <a:p>
            <a:fld id="{19994435-C97B-5E42-811F-CE0E3E101D9B}" type="slidenum">
              <a:rPr lang="en-US" smtClean="0"/>
              <a:t>‹#›</a:t>
            </a:fld>
            <a:endParaRPr lang="en-US"/>
          </a:p>
        </p:txBody>
      </p:sp>
    </p:spTree>
    <p:extLst>
      <p:ext uri="{BB962C8B-B14F-4D97-AF65-F5344CB8AC3E}">
        <p14:creationId xmlns:p14="http://schemas.microsoft.com/office/powerpoint/2010/main" val="1494227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12762-7000-AC44-91C4-222A233D46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5ABED2-E72F-F542-9BF4-E3D7733E74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3C383B-C1F0-D943-B4D1-097FC6952F51}"/>
              </a:ext>
            </a:extLst>
          </p:cNvPr>
          <p:cNvSpPr>
            <a:spLocks noGrp="1"/>
          </p:cNvSpPr>
          <p:nvPr>
            <p:ph type="dt" sz="half" idx="10"/>
          </p:nvPr>
        </p:nvSpPr>
        <p:spPr/>
        <p:txBody>
          <a:bodyPr/>
          <a:lstStyle/>
          <a:p>
            <a:fld id="{039F1860-49A8-4747-91DD-9D3B033A48E6}" type="datetimeFigureOut">
              <a:rPr lang="en-US" smtClean="0"/>
              <a:t>3/3/22</a:t>
            </a:fld>
            <a:endParaRPr lang="en-US"/>
          </a:p>
        </p:txBody>
      </p:sp>
      <p:sp>
        <p:nvSpPr>
          <p:cNvPr id="5" name="Footer Placeholder 4">
            <a:extLst>
              <a:ext uri="{FF2B5EF4-FFF2-40B4-BE49-F238E27FC236}">
                <a16:creationId xmlns:a16="http://schemas.microsoft.com/office/drawing/2014/main" id="{589598CA-DDAB-2A4D-80A8-0F01BF2B90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1AA8AF-6DA3-9643-98A6-1D8CB7442020}"/>
              </a:ext>
            </a:extLst>
          </p:cNvPr>
          <p:cNvSpPr>
            <a:spLocks noGrp="1"/>
          </p:cNvSpPr>
          <p:nvPr>
            <p:ph type="sldNum" sz="quarter" idx="12"/>
          </p:nvPr>
        </p:nvSpPr>
        <p:spPr/>
        <p:txBody>
          <a:bodyPr/>
          <a:lstStyle/>
          <a:p>
            <a:fld id="{19994435-C97B-5E42-811F-CE0E3E101D9B}" type="slidenum">
              <a:rPr lang="en-US" smtClean="0"/>
              <a:t>‹#›</a:t>
            </a:fld>
            <a:endParaRPr lang="en-US"/>
          </a:p>
        </p:txBody>
      </p:sp>
    </p:spTree>
    <p:extLst>
      <p:ext uri="{BB962C8B-B14F-4D97-AF65-F5344CB8AC3E}">
        <p14:creationId xmlns:p14="http://schemas.microsoft.com/office/powerpoint/2010/main" val="2815670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6011F6-90C3-C240-A039-00C850C52D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CA48A2-3025-CB45-AE9D-364D8C401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B4A636-2516-8342-89EE-5D639F465FF5}"/>
              </a:ext>
            </a:extLst>
          </p:cNvPr>
          <p:cNvSpPr>
            <a:spLocks noGrp="1"/>
          </p:cNvSpPr>
          <p:nvPr>
            <p:ph type="dt" sz="half" idx="10"/>
          </p:nvPr>
        </p:nvSpPr>
        <p:spPr/>
        <p:txBody>
          <a:bodyPr/>
          <a:lstStyle/>
          <a:p>
            <a:fld id="{039F1860-49A8-4747-91DD-9D3B033A48E6}" type="datetimeFigureOut">
              <a:rPr lang="en-US" smtClean="0"/>
              <a:t>3/3/22</a:t>
            </a:fld>
            <a:endParaRPr lang="en-US"/>
          </a:p>
        </p:txBody>
      </p:sp>
      <p:sp>
        <p:nvSpPr>
          <p:cNvPr id="5" name="Footer Placeholder 4">
            <a:extLst>
              <a:ext uri="{FF2B5EF4-FFF2-40B4-BE49-F238E27FC236}">
                <a16:creationId xmlns:a16="http://schemas.microsoft.com/office/drawing/2014/main" id="{0921C097-A2FC-1742-908B-766B3AF79B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8B9C5E-FEBE-1541-9D5D-49F482BF5238}"/>
              </a:ext>
            </a:extLst>
          </p:cNvPr>
          <p:cNvSpPr>
            <a:spLocks noGrp="1"/>
          </p:cNvSpPr>
          <p:nvPr>
            <p:ph type="sldNum" sz="quarter" idx="12"/>
          </p:nvPr>
        </p:nvSpPr>
        <p:spPr/>
        <p:txBody>
          <a:bodyPr/>
          <a:lstStyle/>
          <a:p>
            <a:fld id="{19994435-C97B-5E42-811F-CE0E3E101D9B}" type="slidenum">
              <a:rPr lang="en-US" smtClean="0"/>
              <a:t>‹#›</a:t>
            </a:fld>
            <a:endParaRPr lang="en-US"/>
          </a:p>
        </p:txBody>
      </p:sp>
    </p:spTree>
    <p:extLst>
      <p:ext uri="{BB962C8B-B14F-4D97-AF65-F5344CB8AC3E}">
        <p14:creationId xmlns:p14="http://schemas.microsoft.com/office/powerpoint/2010/main" val="2252752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7C10A-6E77-A24E-96DB-DEA4BC10A3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7069E3-C355-1A48-AB90-F456830BD2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83EF07-65BD-D94C-AB75-981B5669A0C7}"/>
              </a:ext>
            </a:extLst>
          </p:cNvPr>
          <p:cNvSpPr>
            <a:spLocks noGrp="1"/>
          </p:cNvSpPr>
          <p:nvPr>
            <p:ph type="dt" sz="half" idx="10"/>
          </p:nvPr>
        </p:nvSpPr>
        <p:spPr/>
        <p:txBody>
          <a:bodyPr/>
          <a:lstStyle/>
          <a:p>
            <a:fld id="{039F1860-49A8-4747-91DD-9D3B033A48E6}" type="datetimeFigureOut">
              <a:rPr lang="en-US" smtClean="0"/>
              <a:t>3/3/22</a:t>
            </a:fld>
            <a:endParaRPr lang="en-US"/>
          </a:p>
        </p:txBody>
      </p:sp>
      <p:sp>
        <p:nvSpPr>
          <p:cNvPr id="5" name="Footer Placeholder 4">
            <a:extLst>
              <a:ext uri="{FF2B5EF4-FFF2-40B4-BE49-F238E27FC236}">
                <a16:creationId xmlns:a16="http://schemas.microsoft.com/office/drawing/2014/main" id="{CF163259-393E-5448-B9D3-006A5908EA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3EB7E4-BDFA-A44D-9437-93E508AAC0C9}"/>
              </a:ext>
            </a:extLst>
          </p:cNvPr>
          <p:cNvSpPr>
            <a:spLocks noGrp="1"/>
          </p:cNvSpPr>
          <p:nvPr>
            <p:ph type="sldNum" sz="quarter" idx="12"/>
          </p:nvPr>
        </p:nvSpPr>
        <p:spPr/>
        <p:txBody>
          <a:bodyPr/>
          <a:lstStyle/>
          <a:p>
            <a:fld id="{19994435-C97B-5E42-811F-CE0E3E101D9B}" type="slidenum">
              <a:rPr lang="en-US" smtClean="0"/>
              <a:t>‹#›</a:t>
            </a:fld>
            <a:endParaRPr lang="en-US"/>
          </a:p>
        </p:txBody>
      </p:sp>
    </p:spTree>
    <p:extLst>
      <p:ext uri="{BB962C8B-B14F-4D97-AF65-F5344CB8AC3E}">
        <p14:creationId xmlns:p14="http://schemas.microsoft.com/office/powerpoint/2010/main" val="2692088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E7B5D-9897-2E4B-8DF4-D38B8008C1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4A053A-0A43-9548-A673-AB5F19DE28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B3EDC8-734C-3B4E-9263-5ACD76D42212}"/>
              </a:ext>
            </a:extLst>
          </p:cNvPr>
          <p:cNvSpPr>
            <a:spLocks noGrp="1"/>
          </p:cNvSpPr>
          <p:nvPr>
            <p:ph type="dt" sz="half" idx="10"/>
          </p:nvPr>
        </p:nvSpPr>
        <p:spPr/>
        <p:txBody>
          <a:bodyPr/>
          <a:lstStyle/>
          <a:p>
            <a:fld id="{039F1860-49A8-4747-91DD-9D3B033A48E6}" type="datetimeFigureOut">
              <a:rPr lang="en-US" smtClean="0"/>
              <a:t>3/3/22</a:t>
            </a:fld>
            <a:endParaRPr lang="en-US"/>
          </a:p>
        </p:txBody>
      </p:sp>
      <p:sp>
        <p:nvSpPr>
          <p:cNvPr id="5" name="Footer Placeholder 4">
            <a:extLst>
              <a:ext uri="{FF2B5EF4-FFF2-40B4-BE49-F238E27FC236}">
                <a16:creationId xmlns:a16="http://schemas.microsoft.com/office/drawing/2014/main" id="{6AA1BEB5-A498-E044-A98E-6385592198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3AB08-04DA-704E-BAA7-23C956ACDC7D}"/>
              </a:ext>
            </a:extLst>
          </p:cNvPr>
          <p:cNvSpPr>
            <a:spLocks noGrp="1"/>
          </p:cNvSpPr>
          <p:nvPr>
            <p:ph type="sldNum" sz="quarter" idx="12"/>
          </p:nvPr>
        </p:nvSpPr>
        <p:spPr/>
        <p:txBody>
          <a:bodyPr/>
          <a:lstStyle/>
          <a:p>
            <a:fld id="{19994435-C97B-5E42-811F-CE0E3E101D9B}" type="slidenum">
              <a:rPr lang="en-US" smtClean="0"/>
              <a:t>‹#›</a:t>
            </a:fld>
            <a:endParaRPr lang="en-US"/>
          </a:p>
        </p:txBody>
      </p:sp>
    </p:spTree>
    <p:extLst>
      <p:ext uri="{BB962C8B-B14F-4D97-AF65-F5344CB8AC3E}">
        <p14:creationId xmlns:p14="http://schemas.microsoft.com/office/powerpoint/2010/main" val="1199823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E416D-5629-4F41-9873-DB1E02EF99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2D2EA-CE5B-EF45-B2A0-D2DE44110A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0B6B2D-8D53-3246-9AEF-FDCB3BC8E8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8F5B6F-08F7-A54F-90BF-F7AB05242E2E}"/>
              </a:ext>
            </a:extLst>
          </p:cNvPr>
          <p:cNvSpPr>
            <a:spLocks noGrp="1"/>
          </p:cNvSpPr>
          <p:nvPr>
            <p:ph type="dt" sz="half" idx="10"/>
          </p:nvPr>
        </p:nvSpPr>
        <p:spPr/>
        <p:txBody>
          <a:bodyPr/>
          <a:lstStyle/>
          <a:p>
            <a:fld id="{039F1860-49A8-4747-91DD-9D3B033A48E6}" type="datetimeFigureOut">
              <a:rPr lang="en-US" smtClean="0"/>
              <a:t>3/3/22</a:t>
            </a:fld>
            <a:endParaRPr lang="en-US"/>
          </a:p>
        </p:txBody>
      </p:sp>
      <p:sp>
        <p:nvSpPr>
          <p:cNvPr id="6" name="Footer Placeholder 5">
            <a:extLst>
              <a:ext uri="{FF2B5EF4-FFF2-40B4-BE49-F238E27FC236}">
                <a16:creationId xmlns:a16="http://schemas.microsoft.com/office/drawing/2014/main" id="{6818A52C-C555-5B4C-A9CF-61F8249F8A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85FDFA-1267-1543-A4F5-B175D6C9E0CF}"/>
              </a:ext>
            </a:extLst>
          </p:cNvPr>
          <p:cNvSpPr>
            <a:spLocks noGrp="1"/>
          </p:cNvSpPr>
          <p:nvPr>
            <p:ph type="sldNum" sz="quarter" idx="12"/>
          </p:nvPr>
        </p:nvSpPr>
        <p:spPr/>
        <p:txBody>
          <a:bodyPr/>
          <a:lstStyle/>
          <a:p>
            <a:fld id="{19994435-C97B-5E42-811F-CE0E3E101D9B}" type="slidenum">
              <a:rPr lang="en-US" smtClean="0"/>
              <a:t>‹#›</a:t>
            </a:fld>
            <a:endParaRPr lang="en-US"/>
          </a:p>
        </p:txBody>
      </p:sp>
    </p:spTree>
    <p:extLst>
      <p:ext uri="{BB962C8B-B14F-4D97-AF65-F5344CB8AC3E}">
        <p14:creationId xmlns:p14="http://schemas.microsoft.com/office/powerpoint/2010/main" val="1709326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07F87-5810-DB4F-8FE2-8C29DFBE9D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4C11DB-596B-7849-8703-43E9E1C45F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DE7F6A-162C-F842-8628-6370BA7B8A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9D4E16-2334-4C42-A461-81B06FB719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056D5F-323D-084A-8ED0-59077A311F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117EF1-17E3-2C4E-841C-A2C49CD43E41}"/>
              </a:ext>
            </a:extLst>
          </p:cNvPr>
          <p:cNvSpPr>
            <a:spLocks noGrp="1"/>
          </p:cNvSpPr>
          <p:nvPr>
            <p:ph type="dt" sz="half" idx="10"/>
          </p:nvPr>
        </p:nvSpPr>
        <p:spPr/>
        <p:txBody>
          <a:bodyPr/>
          <a:lstStyle/>
          <a:p>
            <a:fld id="{039F1860-49A8-4747-91DD-9D3B033A48E6}" type="datetimeFigureOut">
              <a:rPr lang="en-US" smtClean="0"/>
              <a:t>3/3/22</a:t>
            </a:fld>
            <a:endParaRPr lang="en-US"/>
          </a:p>
        </p:txBody>
      </p:sp>
      <p:sp>
        <p:nvSpPr>
          <p:cNvPr id="8" name="Footer Placeholder 7">
            <a:extLst>
              <a:ext uri="{FF2B5EF4-FFF2-40B4-BE49-F238E27FC236}">
                <a16:creationId xmlns:a16="http://schemas.microsoft.com/office/drawing/2014/main" id="{98E28E92-4815-604E-B5CB-6A939F4965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08C174-F953-C34E-AC5E-45B1D470F7A6}"/>
              </a:ext>
            </a:extLst>
          </p:cNvPr>
          <p:cNvSpPr>
            <a:spLocks noGrp="1"/>
          </p:cNvSpPr>
          <p:nvPr>
            <p:ph type="sldNum" sz="quarter" idx="12"/>
          </p:nvPr>
        </p:nvSpPr>
        <p:spPr/>
        <p:txBody>
          <a:bodyPr/>
          <a:lstStyle/>
          <a:p>
            <a:fld id="{19994435-C97B-5E42-811F-CE0E3E101D9B}" type="slidenum">
              <a:rPr lang="en-US" smtClean="0"/>
              <a:t>‹#›</a:t>
            </a:fld>
            <a:endParaRPr lang="en-US"/>
          </a:p>
        </p:txBody>
      </p:sp>
    </p:spTree>
    <p:extLst>
      <p:ext uri="{BB962C8B-B14F-4D97-AF65-F5344CB8AC3E}">
        <p14:creationId xmlns:p14="http://schemas.microsoft.com/office/powerpoint/2010/main" val="1827264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83D3D-F0B2-3349-BA8B-C09DF069F0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DD055F-FF34-FB43-AC7F-2C5A375EA7A9}"/>
              </a:ext>
            </a:extLst>
          </p:cNvPr>
          <p:cNvSpPr>
            <a:spLocks noGrp="1"/>
          </p:cNvSpPr>
          <p:nvPr>
            <p:ph type="dt" sz="half" idx="10"/>
          </p:nvPr>
        </p:nvSpPr>
        <p:spPr/>
        <p:txBody>
          <a:bodyPr/>
          <a:lstStyle/>
          <a:p>
            <a:fld id="{039F1860-49A8-4747-91DD-9D3B033A48E6}" type="datetimeFigureOut">
              <a:rPr lang="en-US" smtClean="0"/>
              <a:t>3/3/22</a:t>
            </a:fld>
            <a:endParaRPr lang="en-US"/>
          </a:p>
        </p:txBody>
      </p:sp>
      <p:sp>
        <p:nvSpPr>
          <p:cNvPr id="4" name="Footer Placeholder 3">
            <a:extLst>
              <a:ext uri="{FF2B5EF4-FFF2-40B4-BE49-F238E27FC236}">
                <a16:creationId xmlns:a16="http://schemas.microsoft.com/office/drawing/2014/main" id="{1EFE9475-D8FA-0749-A2A0-2463B7225D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DCD7B8-EBBE-C44B-AB89-2BD4A03464FD}"/>
              </a:ext>
            </a:extLst>
          </p:cNvPr>
          <p:cNvSpPr>
            <a:spLocks noGrp="1"/>
          </p:cNvSpPr>
          <p:nvPr>
            <p:ph type="sldNum" sz="quarter" idx="12"/>
          </p:nvPr>
        </p:nvSpPr>
        <p:spPr/>
        <p:txBody>
          <a:bodyPr/>
          <a:lstStyle/>
          <a:p>
            <a:fld id="{19994435-C97B-5E42-811F-CE0E3E101D9B}" type="slidenum">
              <a:rPr lang="en-US" smtClean="0"/>
              <a:t>‹#›</a:t>
            </a:fld>
            <a:endParaRPr lang="en-US"/>
          </a:p>
        </p:txBody>
      </p:sp>
    </p:spTree>
    <p:extLst>
      <p:ext uri="{BB962C8B-B14F-4D97-AF65-F5344CB8AC3E}">
        <p14:creationId xmlns:p14="http://schemas.microsoft.com/office/powerpoint/2010/main" val="1801508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C95C76-028B-B141-99EA-5486BCAE08EC}"/>
              </a:ext>
            </a:extLst>
          </p:cNvPr>
          <p:cNvSpPr>
            <a:spLocks noGrp="1"/>
          </p:cNvSpPr>
          <p:nvPr>
            <p:ph type="dt" sz="half" idx="10"/>
          </p:nvPr>
        </p:nvSpPr>
        <p:spPr/>
        <p:txBody>
          <a:bodyPr/>
          <a:lstStyle/>
          <a:p>
            <a:fld id="{039F1860-49A8-4747-91DD-9D3B033A48E6}" type="datetimeFigureOut">
              <a:rPr lang="en-US" smtClean="0"/>
              <a:t>3/3/22</a:t>
            </a:fld>
            <a:endParaRPr lang="en-US"/>
          </a:p>
        </p:txBody>
      </p:sp>
      <p:sp>
        <p:nvSpPr>
          <p:cNvPr id="3" name="Footer Placeholder 2">
            <a:extLst>
              <a:ext uri="{FF2B5EF4-FFF2-40B4-BE49-F238E27FC236}">
                <a16:creationId xmlns:a16="http://schemas.microsoft.com/office/drawing/2014/main" id="{572E06A3-E5C2-B044-8595-A4E70CD79D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810019-7FAD-6B49-AAC7-8F9DD5009B16}"/>
              </a:ext>
            </a:extLst>
          </p:cNvPr>
          <p:cNvSpPr>
            <a:spLocks noGrp="1"/>
          </p:cNvSpPr>
          <p:nvPr>
            <p:ph type="sldNum" sz="quarter" idx="12"/>
          </p:nvPr>
        </p:nvSpPr>
        <p:spPr/>
        <p:txBody>
          <a:bodyPr/>
          <a:lstStyle/>
          <a:p>
            <a:fld id="{19994435-C97B-5E42-811F-CE0E3E101D9B}" type="slidenum">
              <a:rPr lang="en-US" smtClean="0"/>
              <a:t>‹#›</a:t>
            </a:fld>
            <a:endParaRPr lang="en-US"/>
          </a:p>
        </p:txBody>
      </p:sp>
    </p:spTree>
    <p:extLst>
      <p:ext uri="{BB962C8B-B14F-4D97-AF65-F5344CB8AC3E}">
        <p14:creationId xmlns:p14="http://schemas.microsoft.com/office/powerpoint/2010/main" val="2805235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06F48-ECBD-F94B-B922-64FF2843BA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73DB0D-F1AE-C246-9C58-A4BD89F1D0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A3AC9A-85BB-5549-97F0-1C901ADF14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0F1E7B-BDEA-3742-8A0C-3A3773E086B2}"/>
              </a:ext>
            </a:extLst>
          </p:cNvPr>
          <p:cNvSpPr>
            <a:spLocks noGrp="1"/>
          </p:cNvSpPr>
          <p:nvPr>
            <p:ph type="dt" sz="half" idx="10"/>
          </p:nvPr>
        </p:nvSpPr>
        <p:spPr/>
        <p:txBody>
          <a:bodyPr/>
          <a:lstStyle/>
          <a:p>
            <a:fld id="{039F1860-49A8-4747-91DD-9D3B033A48E6}" type="datetimeFigureOut">
              <a:rPr lang="en-US" smtClean="0"/>
              <a:t>3/3/22</a:t>
            </a:fld>
            <a:endParaRPr lang="en-US"/>
          </a:p>
        </p:txBody>
      </p:sp>
      <p:sp>
        <p:nvSpPr>
          <p:cNvPr id="6" name="Footer Placeholder 5">
            <a:extLst>
              <a:ext uri="{FF2B5EF4-FFF2-40B4-BE49-F238E27FC236}">
                <a16:creationId xmlns:a16="http://schemas.microsoft.com/office/drawing/2014/main" id="{E60EEC40-3EAB-0943-AA45-D41E3FE433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D699A5-FAC7-8446-914B-F77A33BBDF68}"/>
              </a:ext>
            </a:extLst>
          </p:cNvPr>
          <p:cNvSpPr>
            <a:spLocks noGrp="1"/>
          </p:cNvSpPr>
          <p:nvPr>
            <p:ph type="sldNum" sz="quarter" idx="12"/>
          </p:nvPr>
        </p:nvSpPr>
        <p:spPr/>
        <p:txBody>
          <a:bodyPr/>
          <a:lstStyle/>
          <a:p>
            <a:fld id="{19994435-C97B-5E42-811F-CE0E3E101D9B}" type="slidenum">
              <a:rPr lang="en-US" smtClean="0"/>
              <a:t>‹#›</a:t>
            </a:fld>
            <a:endParaRPr lang="en-US"/>
          </a:p>
        </p:txBody>
      </p:sp>
    </p:spTree>
    <p:extLst>
      <p:ext uri="{BB962C8B-B14F-4D97-AF65-F5344CB8AC3E}">
        <p14:creationId xmlns:p14="http://schemas.microsoft.com/office/powerpoint/2010/main" val="2796153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1330C-CC0F-DF4D-8E65-FC61494B60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88FC16-3100-7C47-A130-91F6F97F75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B8B44E8-54A3-8C47-84FA-CAF661AA28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499F09-47B6-DE42-A4B4-D1F7D9202B10}"/>
              </a:ext>
            </a:extLst>
          </p:cNvPr>
          <p:cNvSpPr>
            <a:spLocks noGrp="1"/>
          </p:cNvSpPr>
          <p:nvPr>
            <p:ph type="dt" sz="half" idx="10"/>
          </p:nvPr>
        </p:nvSpPr>
        <p:spPr/>
        <p:txBody>
          <a:bodyPr/>
          <a:lstStyle/>
          <a:p>
            <a:fld id="{039F1860-49A8-4747-91DD-9D3B033A48E6}" type="datetimeFigureOut">
              <a:rPr lang="en-US" smtClean="0"/>
              <a:t>3/3/22</a:t>
            </a:fld>
            <a:endParaRPr lang="en-US"/>
          </a:p>
        </p:txBody>
      </p:sp>
      <p:sp>
        <p:nvSpPr>
          <p:cNvPr id="6" name="Footer Placeholder 5">
            <a:extLst>
              <a:ext uri="{FF2B5EF4-FFF2-40B4-BE49-F238E27FC236}">
                <a16:creationId xmlns:a16="http://schemas.microsoft.com/office/drawing/2014/main" id="{88294D2A-1488-A347-A425-E20C43C110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FA99FB-3898-724C-928B-0FDCFA5940FB}"/>
              </a:ext>
            </a:extLst>
          </p:cNvPr>
          <p:cNvSpPr>
            <a:spLocks noGrp="1"/>
          </p:cNvSpPr>
          <p:nvPr>
            <p:ph type="sldNum" sz="quarter" idx="12"/>
          </p:nvPr>
        </p:nvSpPr>
        <p:spPr/>
        <p:txBody>
          <a:bodyPr/>
          <a:lstStyle/>
          <a:p>
            <a:fld id="{19994435-C97B-5E42-811F-CE0E3E101D9B}" type="slidenum">
              <a:rPr lang="en-US" smtClean="0"/>
              <a:t>‹#›</a:t>
            </a:fld>
            <a:endParaRPr lang="en-US"/>
          </a:p>
        </p:txBody>
      </p:sp>
    </p:spTree>
    <p:extLst>
      <p:ext uri="{BB962C8B-B14F-4D97-AF65-F5344CB8AC3E}">
        <p14:creationId xmlns:p14="http://schemas.microsoft.com/office/powerpoint/2010/main" val="457907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52F059-3814-AE4B-92CA-13C484D2B2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9C072A-DAA1-1B44-8D21-FA19DD7802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9B21D6-81B1-F546-92EA-ED3A311DDE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9F1860-49A8-4747-91DD-9D3B033A48E6}" type="datetimeFigureOut">
              <a:rPr lang="en-US" smtClean="0"/>
              <a:t>3/3/22</a:t>
            </a:fld>
            <a:endParaRPr lang="en-US"/>
          </a:p>
        </p:txBody>
      </p:sp>
      <p:sp>
        <p:nvSpPr>
          <p:cNvPr id="5" name="Footer Placeholder 4">
            <a:extLst>
              <a:ext uri="{FF2B5EF4-FFF2-40B4-BE49-F238E27FC236}">
                <a16:creationId xmlns:a16="http://schemas.microsoft.com/office/drawing/2014/main" id="{0189949E-F849-EE4B-85D9-F7E5560CF4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38C7C2-A756-5243-B774-D00A3E8C72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994435-C97B-5E42-811F-CE0E3E101D9B}" type="slidenum">
              <a:rPr lang="en-US" smtClean="0"/>
              <a:t>‹#›</a:t>
            </a:fld>
            <a:endParaRPr lang="en-US"/>
          </a:p>
        </p:txBody>
      </p:sp>
    </p:spTree>
    <p:extLst>
      <p:ext uri="{BB962C8B-B14F-4D97-AF65-F5344CB8AC3E}">
        <p14:creationId xmlns:p14="http://schemas.microsoft.com/office/powerpoint/2010/main" val="2355813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jpg"/><Relationship Id="rId7" Type="http://schemas.openxmlformats.org/officeDocument/2006/relationships/image" Target="../media/image17.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1.jp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8.xml.rels><?xml version="1.0" encoding="UTF-8" standalone="yes"?>
<Relationships xmlns="http://schemas.openxmlformats.org/package/2006/relationships"><Relationship Id="rId3" Type="http://schemas.openxmlformats.org/officeDocument/2006/relationships/hyperlink" Target="mailto:Gisele@bigger-impact.com" TargetMode="External"/><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79F5C-5E2C-8B48-8637-013A33D759C0}"/>
              </a:ext>
            </a:extLst>
          </p:cNvPr>
          <p:cNvSpPr>
            <a:spLocks noGrp="1"/>
          </p:cNvSpPr>
          <p:nvPr>
            <p:ph type="ctrTitle"/>
          </p:nvPr>
        </p:nvSpPr>
        <p:spPr>
          <a:xfrm>
            <a:off x="218661" y="0"/>
            <a:ext cx="7911548" cy="1585003"/>
          </a:xfrm>
        </p:spPr>
        <p:txBody>
          <a:bodyPr>
            <a:normAutofit/>
          </a:bodyPr>
          <a:lstStyle/>
          <a:p>
            <a:r>
              <a:rPr lang="en-US" sz="4400" b="1" dirty="0">
                <a:solidFill>
                  <a:srgbClr val="000000"/>
                </a:solidFill>
                <a:latin typeface="Spinnaker" panose="020B0505030300000004" pitchFamily="34" charset="0"/>
                <a:cs typeface="Poppins" panose="00000500000000000000" pitchFamily="2" charset="0"/>
              </a:rPr>
              <a:t>Pro Tips for Communicating</a:t>
            </a:r>
            <a:br>
              <a:rPr lang="en-US" sz="4400" b="1" dirty="0">
                <a:solidFill>
                  <a:srgbClr val="000000"/>
                </a:solidFill>
                <a:latin typeface="Spinnaker" panose="020B0505030300000004" pitchFamily="34" charset="0"/>
                <a:cs typeface="Poppins" panose="00000500000000000000" pitchFamily="2" charset="0"/>
              </a:rPr>
            </a:br>
            <a:r>
              <a:rPr lang="en-US" sz="4400" b="1" dirty="0">
                <a:solidFill>
                  <a:srgbClr val="000000"/>
                </a:solidFill>
                <a:latin typeface="Spinnaker" panose="020B0505030300000004" pitchFamily="34" charset="0"/>
                <a:cs typeface="Poppins" panose="00000500000000000000" pitchFamily="2" charset="0"/>
              </a:rPr>
              <a:t>as a Consultant</a:t>
            </a:r>
            <a:endParaRPr lang="en-US" sz="4400" dirty="0"/>
          </a:p>
        </p:txBody>
      </p:sp>
      <p:pic>
        <p:nvPicPr>
          <p:cNvPr id="4" name="Picture 3">
            <a:extLst>
              <a:ext uri="{FF2B5EF4-FFF2-40B4-BE49-F238E27FC236}">
                <a16:creationId xmlns:a16="http://schemas.microsoft.com/office/drawing/2014/main" id="{D5677271-C7BB-6D41-ABCC-ED49EFAAFB2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068706" y="2875759"/>
            <a:ext cx="1659470" cy="1795631"/>
          </a:xfrm>
          <a:prstGeom prst="rect">
            <a:avLst/>
          </a:prstGeom>
        </p:spPr>
      </p:pic>
      <p:pic>
        <p:nvPicPr>
          <p:cNvPr id="8" name="Picture 7">
            <a:extLst>
              <a:ext uri="{FF2B5EF4-FFF2-40B4-BE49-F238E27FC236}">
                <a16:creationId xmlns:a16="http://schemas.microsoft.com/office/drawing/2014/main" id="{48ACBEE4-7CCF-E540-A743-F3EFD5622CA3}"/>
              </a:ext>
            </a:extLst>
          </p:cNvPr>
          <p:cNvPicPr>
            <a:picLocks noChangeAspect="1"/>
          </p:cNvPicPr>
          <p:nvPr/>
        </p:nvPicPr>
        <p:blipFill>
          <a:blip r:embed="rId4"/>
          <a:stretch>
            <a:fillRect/>
          </a:stretch>
        </p:blipFill>
        <p:spPr>
          <a:xfrm>
            <a:off x="9763805" y="423778"/>
            <a:ext cx="2109951" cy="1287892"/>
          </a:xfrm>
          <a:prstGeom prst="rect">
            <a:avLst/>
          </a:prstGeom>
        </p:spPr>
      </p:pic>
      <p:pic>
        <p:nvPicPr>
          <p:cNvPr id="10" name="Picture 9">
            <a:extLst>
              <a:ext uri="{FF2B5EF4-FFF2-40B4-BE49-F238E27FC236}">
                <a16:creationId xmlns:a16="http://schemas.microsoft.com/office/drawing/2014/main" id="{F3259D31-A5D5-4E40-9265-9A664D7EA5C5}"/>
              </a:ext>
            </a:extLst>
          </p:cNvPr>
          <p:cNvPicPr>
            <a:picLocks noChangeAspect="1"/>
          </p:cNvPicPr>
          <p:nvPr/>
        </p:nvPicPr>
        <p:blipFill>
          <a:blip r:embed="rId5"/>
          <a:stretch>
            <a:fillRect/>
          </a:stretch>
        </p:blipFill>
        <p:spPr>
          <a:xfrm>
            <a:off x="574495" y="1782731"/>
            <a:ext cx="7356932" cy="4916243"/>
          </a:xfrm>
          <a:prstGeom prst="rect">
            <a:avLst/>
          </a:prstGeom>
        </p:spPr>
      </p:pic>
    </p:spTree>
    <p:extLst>
      <p:ext uri="{BB962C8B-B14F-4D97-AF65-F5344CB8AC3E}">
        <p14:creationId xmlns:p14="http://schemas.microsoft.com/office/powerpoint/2010/main" val="2174989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1D2E66-7281-3741-83C3-DA0F7B9D3B36}"/>
              </a:ext>
            </a:extLst>
          </p:cNvPr>
          <p:cNvSpPr>
            <a:spLocks noGrp="1"/>
          </p:cNvSpPr>
          <p:nvPr>
            <p:ph type="title"/>
          </p:nvPr>
        </p:nvSpPr>
        <p:spPr>
          <a:xfrm>
            <a:off x="838200" y="365125"/>
            <a:ext cx="9139989" cy="1816601"/>
          </a:xfrm>
        </p:spPr>
        <p:txBody>
          <a:bodyPr anchor="t" anchorCtr="0">
            <a:normAutofit/>
          </a:bodyPr>
          <a:lstStyle/>
          <a:p>
            <a:r>
              <a:rPr lang="en-US" b="1" dirty="0">
                <a:solidFill>
                  <a:srgbClr val="000000"/>
                </a:solidFill>
                <a:latin typeface="Spinnaker" panose="020B0505030300000004" pitchFamily="34" charset="0"/>
              </a:rPr>
              <a:t>Right-Side Up Thinking</a:t>
            </a:r>
          </a:p>
        </p:txBody>
      </p:sp>
      <p:pic>
        <p:nvPicPr>
          <p:cNvPr id="4" name="Picture 3">
            <a:extLst>
              <a:ext uri="{FF2B5EF4-FFF2-40B4-BE49-F238E27FC236}">
                <a16:creationId xmlns:a16="http://schemas.microsoft.com/office/drawing/2014/main" id="{2503FB11-6A0F-C545-8978-1198031E1DA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850880" y="228475"/>
            <a:ext cx="975360" cy="1055390"/>
          </a:xfrm>
          <a:prstGeom prst="rect">
            <a:avLst/>
          </a:prstGeom>
        </p:spPr>
      </p:pic>
      <p:sp>
        <p:nvSpPr>
          <p:cNvPr id="12" name="TextBox 11">
            <a:extLst>
              <a:ext uri="{FF2B5EF4-FFF2-40B4-BE49-F238E27FC236}">
                <a16:creationId xmlns:a16="http://schemas.microsoft.com/office/drawing/2014/main" id="{6F682F13-114E-3446-8958-D59FE5437467}"/>
              </a:ext>
            </a:extLst>
          </p:cNvPr>
          <p:cNvSpPr txBox="1"/>
          <p:nvPr/>
        </p:nvSpPr>
        <p:spPr>
          <a:xfrm>
            <a:off x="7652084" y="5983705"/>
            <a:ext cx="4042610" cy="523220"/>
          </a:xfrm>
          <a:prstGeom prst="rect">
            <a:avLst/>
          </a:prstGeom>
          <a:noFill/>
        </p:spPr>
        <p:txBody>
          <a:bodyPr wrap="square" rtlCol="0">
            <a:spAutoFit/>
          </a:bodyPr>
          <a:lstStyle/>
          <a:p>
            <a:r>
              <a:rPr lang="en-US" sz="1400" dirty="0"/>
              <a:t>Excerpted from: David A. Fields book, </a:t>
            </a:r>
            <a:r>
              <a:rPr lang="en-US" sz="1400" i="1" dirty="0"/>
              <a:t>The Irresistible Consultant’s Guide to Winning Clients</a:t>
            </a:r>
            <a:endParaRPr lang="en-US" sz="1400" dirty="0"/>
          </a:p>
        </p:txBody>
      </p:sp>
      <p:pic>
        <p:nvPicPr>
          <p:cNvPr id="7" name="Content Placeholder 6">
            <a:extLst>
              <a:ext uri="{FF2B5EF4-FFF2-40B4-BE49-F238E27FC236}">
                <a16:creationId xmlns:a16="http://schemas.microsoft.com/office/drawing/2014/main" id="{CB6AB591-EFBB-EA4B-B7B3-0C989171EB17}"/>
              </a:ext>
            </a:extLst>
          </p:cNvPr>
          <p:cNvPicPr>
            <a:picLocks noGrp="1" noChangeAspect="1"/>
          </p:cNvPicPr>
          <p:nvPr>
            <p:ph sz="half" idx="1"/>
          </p:nvPr>
        </p:nvPicPr>
        <p:blipFill>
          <a:blip r:embed="rId4"/>
          <a:stretch>
            <a:fillRect/>
          </a:stretch>
        </p:blipFill>
        <p:spPr>
          <a:xfrm>
            <a:off x="2385261" y="1307088"/>
            <a:ext cx="6261434" cy="4701809"/>
          </a:xfrm>
        </p:spPr>
      </p:pic>
    </p:spTree>
    <p:extLst>
      <p:ext uri="{BB962C8B-B14F-4D97-AF65-F5344CB8AC3E}">
        <p14:creationId xmlns:p14="http://schemas.microsoft.com/office/powerpoint/2010/main" val="3413981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03FB11-6A0F-C545-8978-1198031E1DA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850880" y="228475"/>
            <a:ext cx="975360" cy="1055390"/>
          </a:xfrm>
          <a:prstGeom prst="rect">
            <a:avLst/>
          </a:prstGeom>
        </p:spPr>
      </p:pic>
      <p:sp>
        <p:nvSpPr>
          <p:cNvPr id="6" name="Title 5">
            <a:extLst>
              <a:ext uri="{FF2B5EF4-FFF2-40B4-BE49-F238E27FC236}">
                <a16:creationId xmlns:a16="http://schemas.microsoft.com/office/drawing/2014/main" id="{4D1D2E66-7281-3741-83C3-DA0F7B9D3B36}"/>
              </a:ext>
            </a:extLst>
          </p:cNvPr>
          <p:cNvSpPr>
            <a:spLocks noGrp="1"/>
          </p:cNvSpPr>
          <p:nvPr>
            <p:ph type="title"/>
          </p:nvPr>
        </p:nvSpPr>
        <p:spPr>
          <a:xfrm>
            <a:off x="838200" y="304165"/>
            <a:ext cx="8488680" cy="1325563"/>
          </a:xfrm>
        </p:spPr>
        <p:txBody>
          <a:bodyPr anchor="t" anchorCtr="0">
            <a:normAutofit/>
          </a:bodyPr>
          <a:lstStyle/>
          <a:p>
            <a:r>
              <a:rPr lang="en-US" b="1" dirty="0">
                <a:solidFill>
                  <a:srgbClr val="000000"/>
                </a:solidFill>
                <a:latin typeface="Spinnaker" panose="020B0505030300000004" pitchFamily="34" charset="0"/>
              </a:rPr>
              <a:t>Right-side Up Pitch</a:t>
            </a:r>
          </a:p>
        </p:txBody>
      </p:sp>
      <p:pic>
        <p:nvPicPr>
          <p:cNvPr id="5" name="Graphic 4">
            <a:extLst>
              <a:ext uri="{FF2B5EF4-FFF2-40B4-BE49-F238E27FC236}">
                <a16:creationId xmlns:a16="http://schemas.microsoft.com/office/drawing/2014/main" id="{76564B9E-C73B-3F41-BAA3-53DBB99EA60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3980" y="1279356"/>
            <a:ext cx="4572000" cy="4572000"/>
          </a:xfrm>
          <a:prstGeom prst="rect">
            <a:avLst/>
          </a:prstGeom>
        </p:spPr>
      </p:pic>
      <p:pic>
        <p:nvPicPr>
          <p:cNvPr id="10" name="Graphic 9">
            <a:extLst>
              <a:ext uri="{FF2B5EF4-FFF2-40B4-BE49-F238E27FC236}">
                <a16:creationId xmlns:a16="http://schemas.microsoft.com/office/drawing/2014/main" id="{2B1908F7-68A3-C746-B96C-D6B2ECF463E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19537" y="944477"/>
            <a:ext cx="2761249" cy="2761249"/>
          </a:xfrm>
          <a:prstGeom prst="rect">
            <a:avLst/>
          </a:prstGeom>
        </p:spPr>
      </p:pic>
      <p:sp>
        <p:nvSpPr>
          <p:cNvPr id="13" name="TextBox 12">
            <a:extLst>
              <a:ext uri="{FF2B5EF4-FFF2-40B4-BE49-F238E27FC236}">
                <a16:creationId xmlns:a16="http://schemas.microsoft.com/office/drawing/2014/main" id="{7734DB38-74C8-9A42-90FC-6125BD556001}"/>
              </a:ext>
            </a:extLst>
          </p:cNvPr>
          <p:cNvSpPr txBox="1"/>
          <p:nvPr/>
        </p:nvSpPr>
        <p:spPr>
          <a:xfrm>
            <a:off x="2903621" y="1909011"/>
            <a:ext cx="1892968" cy="954107"/>
          </a:xfrm>
          <a:prstGeom prst="rect">
            <a:avLst/>
          </a:prstGeom>
          <a:noFill/>
        </p:spPr>
        <p:txBody>
          <a:bodyPr wrap="square" rtlCol="0">
            <a:spAutoFit/>
          </a:bodyPr>
          <a:lstStyle/>
          <a:p>
            <a:r>
              <a:rPr lang="en-US" sz="2800" dirty="0">
                <a:solidFill>
                  <a:srgbClr val="C00000"/>
                </a:solidFill>
              </a:rPr>
              <a:t>YOU, YOU, </a:t>
            </a:r>
          </a:p>
          <a:p>
            <a:r>
              <a:rPr lang="en-US" sz="2800" dirty="0">
                <a:solidFill>
                  <a:srgbClr val="C00000"/>
                </a:solidFill>
              </a:rPr>
              <a:t>YOU, YOU…</a:t>
            </a:r>
          </a:p>
        </p:txBody>
      </p:sp>
      <p:pic>
        <p:nvPicPr>
          <p:cNvPr id="15" name="Graphic 14">
            <a:extLst>
              <a:ext uri="{FF2B5EF4-FFF2-40B4-BE49-F238E27FC236}">
                <a16:creationId xmlns:a16="http://schemas.microsoft.com/office/drawing/2014/main" id="{C1913D85-0AE3-6E4A-9465-3222B41B461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073189" y="2662989"/>
            <a:ext cx="3092115" cy="3092115"/>
          </a:xfrm>
          <a:prstGeom prst="rect">
            <a:avLst/>
          </a:prstGeom>
        </p:spPr>
      </p:pic>
      <p:sp>
        <p:nvSpPr>
          <p:cNvPr id="16" name="TextBox 15">
            <a:extLst>
              <a:ext uri="{FF2B5EF4-FFF2-40B4-BE49-F238E27FC236}">
                <a16:creationId xmlns:a16="http://schemas.microsoft.com/office/drawing/2014/main" id="{F0D41B8A-08D3-4842-996D-2C5965082303}"/>
              </a:ext>
            </a:extLst>
          </p:cNvPr>
          <p:cNvSpPr txBox="1"/>
          <p:nvPr/>
        </p:nvSpPr>
        <p:spPr>
          <a:xfrm>
            <a:off x="6320589" y="1572126"/>
            <a:ext cx="2133600" cy="954107"/>
          </a:xfrm>
          <a:prstGeom prst="rect">
            <a:avLst/>
          </a:prstGeom>
          <a:noFill/>
        </p:spPr>
        <p:txBody>
          <a:bodyPr wrap="square" rtlCol="0">
            <a:spAutoFit/>
          </a:bodyPr>
          <a:lstStyle/>
          <a:p>
            <a:r>
              <a:rPr lang="en-US" sz="2800" dirty="0">
                <a:solidFill>
                  <a:srgbClr val="0070C0"/>
                </a:solidFill>
              </a:rPr>
              <a:t>ME, ME, ME,</a:t>
            </a:r>
          </a:p>
          <a:p>
            <a:r>
              <a:rPr lang="en-US" sz="2800" dirty="0">
                <a:solidFill>
                  <a:srgbClr val="0070C0"/>
                </a:solidFill>
              </a:rPr>
              <a:t>ME, ME…</a:t>
            </a:r>
          </a:p>
        </p:txBody>
      </p:sp>
      <p:sp>
        <p:nvSpPr>
          <p:cNvPr id="17" name="TextBox 16">
            <a:extLst>
              <a:ext uri="{FF2B5EF4-FFF2-40B4-BE49-F238E27FC236}">
                <a16:creationId xmlns:a16="http://schemas.microsoft.com/office/drawing/2014/main" id="{B6AAA6B2-55D9-3A43-BA98-1E95D6BF2B56}"/>
              </a:ext>
            </a:extLst>
          </p:cNvPr>
          <p:cNvSpPr txBox="1"/>
          <p:nvPr/>
        </p:nvSpPr>
        <p:spPr>
          <a:xfrm>
            <a:off x="770020" y="5759116"/>
            <a:ext cx="2454443" cy="461665"/>
          </a:xfrm>
          <a:prstGeom prst="rect">
            <a:avLst/>
          </a:prstGeom>
          <a:noFill/>
        </p:spPr>
        <p:txBody>
          <a:bodyPr wrap="square" rtlCol="0">
            <a:spAutoFit/>
          </a:bodyPr>
          <a:lstStyle/>
          <a:p>
            <a:r>
              <a:rPr lang="en-US" sz="2400" b="1" dirty="0">
                <a:solidFill>
                  <a:srgbClr val="000000"/>
                </a:solidFill>
                <a:latin typeface="Spinnaker" panose="020B0505030300000004" pitchFamily="34" charset="0"/>
              </a:rPr>
              <a:t>CONSULTANT</a:t>
            </a:r>
          </a:p>
        </p:txBody>
      </p:sp>
      <p:sp>
        <p:nvSpPr>
          <p:cNvPr id="18" name="TextBox 17">
            <a:extLst>
              <a:ext uri="{FF2B5EF4-FFF2-40B4-BE49-F238E27FC236}">
                <a16:creationId xmlns:a16="http://schemas.microsoft.com/office/drawing/2014/main" id="{E3F3692D-0F1C-9640-AA42-5D90935D60C8}"/>
              </a:ext>
            </a:extLst>
          </p:cNvPr>
          <p:cNvSpPr txBox="1"/>
          <p:nvPr/>
        </p:nvSpPr>
        <p:spPr>
          <a:xfrm>
            <a:off x="8927431" y="5783179"/>
            <a:ext cx="1371600" cy="461665"/>
          </a:xfrm>
          <a:prstGeom prst="rect">
            <a:avLst/>
          </a:prstGeom>
          <a:noFill/>
        </p:spPr>
        <p:txBody>
          <a:bodyPr wrap="square" rtlCol="0">
            <a:spAutoFit/>
          </a:bodyPr>
          <a:lstStyle/>
          <a:p>
            <a:r>
              <a:rPr lang="en-US" sz="2400" b="1" dirty="0">
                <a:solidFill>
                  <a:srgbClr val="000000"/>
                </a:solidFill>
                <a:latin typeface="Spinnaker" panose="020B0505030300000004" pitchFamily="34" charset="0"/>
              </a:rPr>
              <a:t>CLIENT</a:t>
            </a:r>
          </a:p>
        </p:txBody>
      </p:sp>
    </p:spTree>
    <p:extLst>
      <p:ext uri="{BB962C8B-B14F-4D97-AF65-F5344CB8AC3E}">
        <p14:creationId xmlns:p14="http://schemas.microsoft.com/office/powerpoint/2010/main" val="37688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03FB11-6A0F-C545-8978-1198031E1DA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850880" y="228475"/>
            <a:ext cx="975360" cy="1055390"/>
          </a:xfrm>
          <a:prstGeom prst="rect">
            <a:avLst/>
          </a:prstGeom>
        </p:spPr>
      </p:pic>
      <p:sp>
        <p:nvSpPr>
          <p:cNvPr id="6" name="Title 5">
            <a:extLst>
              <a:ext uri="{FF2B5EF4-FFF2-40B4-BE49-F238E27FC236}">
                <a16:creationId xmlns:a16="http://schemas.microsoft.com/office/drawing/2014/main" id="{4D1D2E66-7281-3741-83C3-DA0F7B9D3B36}"/>
              </a:ext>
            </a:extLst>
          </p:cNvPr>
          <p:cNvSpPr>
            <a:spLocks noGrp="1"/>
          </p:cNvSpPr>
          <p:nvPr>
            <p:ph type="title"/>
          </p:nvPr>
        </p:nvSpPr>
        <p:spPr>
          <a:xfrm>
            <a:off x="838199" y="304165"/>
            <a:ext cx="9027695" cy="1251919"/>
          </a:xfrm>
        </p:spPr>
        <p:txBody>
          <a:bodyPr anchor="t" anchorCtr="0">
            <a:normAutofit fontScale="90000"/>
          </a:bodyPr>
          <a:lstStyle/>
          <a:p>
            <a:r>
              <a:rPr lang="en-US" b="1" dirty="0">
                <a:solidFill>
                  <a:srgbClr val="000000"/>
                </a:solidFill>
                <a:latin typeface="Spinnaker" panose="020B0505030300000004" pitchFamily="34" charset="0"/>
              </a:rPr>
              <a:t>STEP 2: </a:t>
            </a:r>
            <a:br>
              <a:rPr lang="en-US" b="1" dirty="0">
                <a:solidFill>
                  <a:srgbClr val="000000"/>
                </a:solidFill>
                <a:latin typeface="Spinnaker" panose="020B0505030300000004" pitchFamily="34" charset="0"/>
              </a:rPr>
            </a:br>
            <a:r>
              <a:rPr lang="en-US" sz="4000" b="1" dirty="0">
                <a:solidFill>
                  <a:srgbClr val="000000"/>
                </a:solidFill>
                <a:latin typeface="Spinnaker" panose="020B0505030300000004" pitchFamily="34" charset="0"/>
              </a:rPr>
              <a:t>Direct Interactions – Zoom/In-person</a:t>
            </a:r>
            <a:br>
              <a:rPr lang="en-US" b="1" dirty="0">
                <a:solidFill>
                  <a:srgbClr val="000000"/>
                </a:solidFill>
                <a:latin typeface="Spinnaker" panose="020B0505030300000004" pitchFamily="34" charset="0"/>
              </a:rPr>
            </a:br>
            <a:endParaRPr lang="en-US" b="1" dirty="0">
              <a:solidFill>
                <a:srgbClr val="000000"/>
              </a:solidFill>
              <a:latin typeface="Spinnaker" panose="020B0505030300000004" pitchFamily="34" charset="0"/>
            </a:endParaRPr>
          </a:p>
        </p:txBody>
      </p:sp>
      <p:sp>
        <p:nvSpPr>
          <p:cNvPr id="3" name="Content Placeholder 2">
            <a:extLst>
              <a:ext uri="{FF2B5EF4-FFF2-40B4-BE49-F238E27FC236}">
                <a16:creationId xmlns:a16="http://schemas.microsoft.com/office/drawing/2014/main" id="{7722032F-6E6D-0F4C-8D13-40BC631C8BBC}"/>
              </a:ext>
            </a:extLst>
          </p:cNvPr>
          <p:cNvSpPr>
            <a:spLocks noGrp="1"/>
          </p:cNvSpPr>
          <p:nvPr>
            <p:ph idx="1"/>
          </p:nvPr>
        </p:nvSpPr>
        <p:spPr>
          <a:xfrm>
            <a:off x="866275" y="3307078"/>
            <a:ext cx="3689683" cy="2724754"/>
          </a:xfrm>
          <a:solidFill>
            <a:schemeClr val="bg1"/>
          </a:solidFill>
        </p:spPr>
        <p:txBody>
          <a:bodyPr>
            <a:normAutofit lnSpcReduction="10000"/>
          </a:bodyPr>
          <a:lstStyle/>
          <a:p>
            <a:pPr marL="0" indent="0">
              <a:buNone/>
            </a:pPr>
            <a:r>
              <a:rPr lang="en-US" sz="2400" dirty="0">
                <a:solidFill>
                  <a:srgbClr val="C00000"/>
                </a:solidFill>
              </a:rPr>
              <a:t>Use this CHECKLIST. </a:t>
            </a:r>
          </a:p>
          <a:p>
            <a:pPr marL="0" indent="0">
              <a:buNone/>
            </a:pPr>
            <a:r>
              <a:rPr lang="en-US" sz="2400" dirty="0">
                <a:solidFill>
                  <a:srgbClr val="C00000"/>
                </a:solidFill>
              </a:rPr>
              <a:t>Are you:</a:t>
            </a:r>
          </a:p>
          <a:p>
            <a:pPr marL="514350" indent="-514350">
              <a:buFont typeface="+mj-lt"/>
              <a:buAutoNum type="arabicPeriod"/>
            </a:pPr>
            <a:r>
              <a:rPr lang="en-US" sz="2400" dirty="0">
                <a:solidFill>
                  <a:srgbClr val="C00000"/>
                </a:solidFill>
              </a:rPr>
              <a:t>Communicating with self-confidence and diplomacy?</a:t>
            </a:r>
          </a:p>
          <a:p>
            <a:pPr marL="514350" indent="-514350">
              <a:buFont typeface="+mj-lt"/>
              <a:buAutoNum type="arabicPeriod"/>
            </a:pPr>
            <a:r>
              <a:rPr lang="en-US" sz="2400" dirty="0">
                <a:solidFill>
                  <a:srgbClr val="C00000"/>
                </a:solidFill>
              </a:rPr>
              <a:t>Establishing a human connection?</a:t>
            </a:r>
          </a:p>
        </p:txBody>
      </p:sp>
      <p:sp>
        <p:nvSpPr>
          <p:cNvPr id="9" name="TextBox 8">
            <a:extLst>
              <a:ext uri="{FF2B5EF4-FFF2-40B4-BE49-F238E27FC236}">
                <a16:creationId xmlns:a16="http://schemas.microsoft.com/office/drawing/2014/main" id="{65F8CCC1-5E52-9C40-A4C6-E4519326882E}"/>
              </a:ext>
            </a:extLst>
          </p:cNvPr>
          <p:cNvSpPr txBox="1"/>
          <p:nvPr/>
        </p:nvSpPr>
        <p:spPr>
          <a:xfrm rot="20825431">
            <a:off x="232875" y="1945961"/>
            <a:ext cx="3788389" cy="1077218"/>
          </a:xfrm>
          <a:prstGeom prst="rect">
            <a:avLst/>
          </a:prstGeom>
          <a:solidFill>
            <a:schemeClr val="bg2"/>
          </a:solidFill>
        </p:spPr>
        <p:txBody>
          <a:bodyPr wrap="square" rtlCol="0">
            <a:spAutoFit/>
          </a:bodyPr>
          <a:lstStyle/>
          <a:p>
            <a:pPr algn="ctr"/>
            <a:r>
              <a:rPr lang="en-US" sz="3200" dirty="0">
                <a:solidFill>
                  <a:srgbClr val="00BDAF"/>
                </a:solidFill>
                <a:latin typeface="Bradley Hand" pitchFamily="2" charset="77"/>
              </a:rPr>
              <a:t>COMMUNICATION PRO-TIP! </a:t>
            </a:r>
          </a:p>
        </p:txBody>
      </p:sp>
      <p:pic>
        <p:nvPicPr>
          <p:cNvPr id="10" name="Picture 9">
            <a:extLst>
              <a:ext uri="{FF2B5EF4-FFF2-40B4-BE49-F238E27FC236}">
                <a16:creationId xmlns:a16="http://schemas.microsoft.com/office/drawing/2014/main" id="{62695A25-147C-5C42-90A0-D88682E8A64A}"/>
              </a:ext>
            </a:extLst>
          </p:cNvPr>
          <p:cNvPicPr>
            <a:picLocks noChangeAspect="1"/>
          </p:cNvPicPr>
          <p:nvPr/>
        </p:nvPicPr>
        <p:blipFill>
          <a:blip r:embed="rId4"/>
          <a:stretch>
            <a:fillRect/>
          </a:stretch>
        </p:blipFill>
        <p:spPr>
          <a:xfrm>
            <a:off x="4409902" y="2433183"/>
            <a:ext cx="5069164" cy="3277806"/>
          </a:xfrm>
          <a:prstGeom prst="rect">
            <a:avLst/>
          </a:prstGeom>
        </p:spPr>
      </p:pic>
    </p:spTree>
    <p:extLst>
      <p:ext uri="{BB962C8B-B14F-4D97-AF65-F5344CB8AC3E}">
        <p14:creationId xmlns:p14="http://schemas.microsoft.com/office/powerpoint/2010/main" val="2256697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9C4528-E315-254B-84A6-BBD0493FA430}"/>
              </a:ext>
            </a:extLst>
          </p:cNvPr>
          <p:cNvPicPr>
            <a:picLocks noChangeAspect="1"/>
          </p:cNvPicPr>
          <p:nvPr/>
        </p:nvPicPr>
        <p:blipFill rotWithShape="1">
          <a:blip r:embed="rId3"/>
          <a:srcRect l="22521" r="5925" b="11603"/>
          <a:stretch/>
        </p:blipFill>
        <p:spPr>
          <a:xfrm>
            <a:off x="4395537" y="2441959"/>
            <a:ext cx="4844717" cy="3974883"/>
          </a:xfrm>
          <a:prstGeom prst="rect">
            <a:avLst/>
          </a:prstGeom>
        </p:spPr>
      </p:pic>
      <p:pic>
        <p:nvPicPr>
          <p:cNvPr id="4" name="Picture 3">
            <a:extLst>
              <a:ext uri="{FF2B5EF4-FFF2-40B4-BE49-F238E27FC236}">
                <a16:creationId xmlns:a16="http://schemas.microsoft.com/office/drawing/2014/main" id="{2503FB11-6A0F-C545-8978-1198031E1DA1}"/>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10850880" y="228475"/>
            <a:ext cx="975360" cy="1055390"/>
          </a:xfrm>
          <a:prstGeom prst="rect">
            <a:avLst/>
          </a:prstGeom>
        </p:spPr>
      </p:pic>
      <p:sp>
        <p:nvSpPr>
          <p:cNvPr id="3" name="Content Placeholder 2">
            <a:extLst>
              <a:ext uri="{FF2B5EF4-FFF2-40B4-BE49-F238E27FC236}">
                <a16:creationId xmlns:a16="http://schemas.microsoft.com/office/drawing/2014/main" id="{7722032F-6E6D-0F4C-8D13-40BC631C8BBC}"/>
              </a:ext>
            </a:extLst>
          </p:cNvPr>
          <p:cNvSpPr>
            <a:spLocks noGrp="1"/>
          </p:cNvSpPr>
          <p:nvPr>
            <p:ph idx="1"/>
          </p:nvPr>
        </p:nvSpPr>
        <p:spPr>
          <a:xfrm>
            <a:off x="593560" y="3355204"/>
            <a:ext cx="4203030" cy="2788923"/>
          </a:xfrm>
          <a:solidFill>
            <a:schemeClr val="bg1"/>
          </a:solidFill>
        </p:spPr>
        <p:txBody>
          <a:bodyPr>
            <a:normAutofit/>
          </a:bodyPr>
          <a:lstStyle/>
          <a:p>
            <a:pPr marL="0" indent="0">
              <a:buNone/>
            </a:pPr>
            <a:r>
              <a:rPr lang="en-US" sz="2400" dirty="0">
                <a:solidFill>
                  <a:srgbClr val="C00000"/>
                </a:solidFill>
              </a:rPr>
              <a:t>Are you:</a:t>
            </a:r>
          </a:p>
          <a:p>
            <a:pPr marL="514350" indent="-514350">
              <a:buFont typeface="+mj-lt"/>
              <a:buAutoNum type="arabicPeriod" startAt="3"/>
            </a:pPr>
            <a:r>
              <a:rPr lang="en-US" sz="2400" dirty="0">
                <a:solidFill>
                  <a:srgbClr val="C00000"/>
                </a:solidFill>
              </a:rPr>
              <a:t>Figuring out your client’s likes and dislikes, pain points, tendencies?</a:t>
            </a:r>
          </a:p>
          <a:p>
            <a:pPr marL="514350" indent="-514350">
              <a:buFont typeface="+mj-lt"/>
              <a:buAutoNum type="arabicPeriod" startAt="3"/>
            </a:pPr>
            <a:r>
              <a:rPr lang="en-US" sz="2400" dirty="0">
                <a:solidFill>
                  <a:srgbClr val="C00000"/>
                </a:solidFill>
              </a:rPr>
              <a:t>Clear about what your client needs or wants to get out of every conversation?</a:t>
            </a:r>
          </a:p>
        </p:txBody>
      </p:sp>
      <p:sp>
        <p:nvSpPr>
          <p:cNvPr id="9" name="TextBox 8">
            <a:extLst>
              <a:ext uri="{FF2B5EF4-FFF2-40B4-BE49-F238E27FC236}">
                <a16:creationId xmlns:a16="http://schemas.microsoft.com/office/drawing/2014/main" id="{65F8CCC1-5E52-9C40-A4C6-E4519326882E}"/>
              </a:ext>
            </a:extLst>
          </p:cNvPr>
          <p:cNvSpPr txBox="1"/>
          <p:nvPr/>
        </p:nvSpPr>
        <p:spPr>
          <a:xfrm rot="20825431">
            <a:off x="313086" y="1753456"/>
            <a:ext cx="3788389" cy="1077218"/>
          </a:xfrm>
          <a:prstGeom prst="rect">
            <a:avLst/>
          </a:prstGeom>
          <a:solidFill>
            <a:schemeClr val="bg2"/>
          </a:solidFill>
        </p:spPr>
        <p:txBody>
          <a:bodyPr wrap="square" rtlCol="0">
            <a:spAutoFit/>
          </a:bodyPr>
          <a:lstStyle/>
          <a:p>
            <a:pPr algn="ctr"/>
            <a:r>
              <a:rPr lang="en-US" sz="3200" dirty="0">
                <a:solidFill>
                  <a:srgbClr val="00BDAF"/>
                </a:solidFill>
                <a:latin typeface="Bradley Hand" pitchFamily="2" charset="77"/>
              </a:rPr>
              <a:t>COMMUNICATION PRO-TIP! </a:t>
            </a:r>
          </a:p>
        </p:txBody>
      </p:sp>
      <p:sp>
        <p:nvSpPr>
          <p:cNvPr id="11" name="Title 5">
            <a:extLst>
              <a:ext uri="{FF2B5EF4-FFF2-40B4-BE49-F238E27FC236}">
                <a16:creationId xmlns:a16="http://schemas.microsoft.com/office/drawing/2014/main" id="{23257148-55A5-4B47-B1BF-30E15981F25D}"/>
              </a:ext>
            </a:extLst>
          </p:cNvPr>
          <p:cNvSpPr txBox="1">
            <a:spLocks/>
          </p:cNvSpPr>
          <p:nvPr/>
        </p:nvSpPr>
        <p:spPr>
          <a:xfrm>
            <a:off x="838199" y="304165"/>
            <a:ext cx="9027695" cy="1251919"/>
          </a:xfrm>
          <a:prstGeom prst="rect">
            <a:avLst/>
          </a:prstGeom>
        </p:spPr>
        <p:txBody>
          <a:bodyPr vert="horz" lIns="91440" tIns="45720" rIns="91440" bIns="45720" rtlCol="0" anchor="t" anchorCtr="0">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rgbClr val="000000"/>
                </a:solidFill>
                <a:latin typeface="Spinnaker" panose="020B0505030300000004" pitchFamily="34" charset="0"/>
              </a:rPr>
              <a:t>STEP 2: </a:t>
            </a:r>
            <a:br>
              <a:rPr lang="en-US" b="1">
                <a:solidFill>
                  <a:srgbClr val="000000"/>
                </a:solidFill>
                <a:latin typeface="Spinnaker" panose="020B0505030300000004" pitchFamily="34" charset="0"/>
              </a:rPr>
            </a:br>
            <a:r>
              <a:rPr lang="en-US" sz="4000" b="1">
                <a:solidFill>
                  <a:srgbClr val="000000"/>
                </a:solidFill>
                <a:latin typeface="Spinnaker" panose="020B0505030300000004" pitchFamily="34" charset="0"/>
              </a:rPr>
              <a:t>Direct Interactions – Zoom/In-person</a:t>
            </a:r>
            <a:br>
              <a:rPr lang="en-US" b="1">
                <a:solidFill>
                  <a:srgbClr val="000000"/>
                </a:solidFill>
                <a:latin typeface="Spinnaker" panose="020B0505030300000004" pitchFamily="34" charset="0"/>
              </a:rPr>
            </a:br>
            <a:endParaRPr lang="en-US" b="1" dirty="0">
              <a:solidFill>
                <a:srgbClr val="000000"/>
              </a:solidFill>
              <a:latin typeface="Spinnaker" panose="020B0505030300000004" pitchFamily="34" charset="0"/>
            </a:endParaRPr>
          </a:p>
        </p:txBody>
      </p:sp>
    </p:spTree>
    <p:extLst>
      <p:ext uri="{BB962C8B-B14F-4D97-AF65-F5344CB8AC3E}">
        <p14:creationId xmlns:p14="http://schemas.microsoft.com/office/powerpoint/2010/main" val="2578009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22032F-6E6D-0F4C-8D13-40BC631C8BBC}"/>
              </a:ext>
            </a:extLst>
          </p:cNvPr>
          <p:cNvSpPr>
            <a:spLocks noGrp="1"/>
          </p:cNvSpPr>
          <p:nvPr>
            <p:ph idx="1"/>
          </p:nvPr>
        </p:nvSpPr>
        <p:spPr>
          <a:xfrm>
            <a:off x="1319462" y="3483544"/>
            <a:ext cx="7824538" cy="2869132"/>
          </a:xfrm>
        </p:spPr>
        <p:txBody>
          <a:bodyPr>
            <a:normAutofit/>
          </a:bodyPr>
          <a:lstStyle/>
          <a:p>
            <a:pPr marL="0" indent="0">
              <a:buNone/>
            </a:pPr>
            <a:r>
              <a:rPr lang="en-US" sz="3600" dirty="0">
                <a:solidFill>
                  <a:srgbClr val="C00000"/>
                </a:solidFill>
              </a:rPr>
              <a:t>Did you know?</a:t>
            </a:r>
          </a:p>
          <a:p>
            <a:pPr marL="0" indent="0">
              <a:buNone/>
            </a:pPr>
            <a:r>
              <a:rPr lang="en-US" sz="3600" dirty="0">
                <a:solidFill>
                  <a:srgbClr val="C00000"/>
                </a:solidFill>
              </a:rPr>
              <a:t>7% of communication is verbal, 38% is tone and inflection and a staggering </a:t>
            </a:r>
            <a:r>
              <a:rPr lang="en-US" sz="3600" b="1" u="sng" dirty="0">
                <a:solidFill>
                  <a:srgbClr val="C00000"/>
                </a:solidFill>
              </a:rPr>
              <a:t>55% is body language</a:t>
            </a:r>
            <a:r>
              <a:rPr lang="en-US" sz="3600" b="1" baseline="30000" dirty="0">
                <a:solidFill>
                  <a:srgbClr val="C00000"/>
                </a:solidFill>
              </a:rPr>
              <a:t>*</a:t>
            </a:r>
          </a:p>
          <a:p>
            <a:pPr marL="0" indent="0">
              <a:buNone/>
            </a:pPr>
            <a:endParaRPr lang="en-US" dirty="0">
              <a:solidFill>
                <a:srgbClr val="000000"/>
              </a:solidFill>
            </a:endParaRPr>
          </a:p>
        </p:txBody>
      </p:sp>
      <p:pic>
        <p:nvPicPr>
          <p:cNvPr id="4" name="Picture 3">
            <a:extLst>
              <a:ext uri="{FF2B5EF4-FFF2-40B4-BE49-F238E27FC236}">
                <a16:creationId xmlns:a16="http://schemas.microsoft.com/office/drawing/2014/main" id="{2503FB11-6A0F-C545-8978-1198031E1DA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850880" y="228475"/>
            <a:ext cx="975360" cy="1055390"/>
          </a:xfrm>
          <a:prstGeom prst="rect">
            <a:avLst/>
          </a:prstGeom>
        </p:spPr>
      </p:pic>
      <p:sp>
        <p:nvSpPr>
          <p:cNvPr id="6" name="Title 5">
            <a:extLst>
              <a:ext uri="{FF2B5EF4-FFF2-40B4-BE49-F238E27FC236}">
                <a16:creationId xmlns:a16="http://schemas.microsoft.com/office/drawing/2014/main" id="{4D1D2E66-7281-3741-83C3-DA0F7B9D3B36}"/>
              </a:ext>
            </a:extLst>
          </p:cNvPr>
          <p:cNvSpPr>
            <a:spLocks noGrp="1"/>
          </p:cNvSpPr>
          <p:nvPr>
            <p:ph type="title"/>
          </p:nvPr>
        </p:nvSpPr>
        <p:spPr>
          <a:xfrm>
            <a:off x="838200" y="304165"/>
            <a:ext cx="8488680" cy="1325563"/>
          </a:xfrm>
        </p:spPr>
        <p:txBody>
          <a:bodyPr anchor="t" anchorCtr="0">
            <a:normAutofit/>
          </a:bodyPr>
          <a:lstStyle/>
          <a:p>
            <a:r>
              <a:rPr lang="en-US" b="1" dirty="0">
                <a:solidFill>
                  <a:srgbClr val="000000"/>
                </a:solidFill>
                <a:latin typeface="Spinnaker" panose="020B0505030300000004" pitchFamily="34" charset="0"/>
              </a:rPr>
              <a:t>STEP 3: </a:t>
            </a:r>
            <a:br>
              <a:rPr lang="en-US" b="1" dirty="0">
                <a:solidFill>
                  <a:srgbClr val="000000"/>
                </a:solidFill>
                <a:latin typeface="Spinnaker" panose="020B0505030300000004" pitchFamily="34" charset="0"/>
              </a:rPr>
            </a:br>
            <a:r>
              <a:rPr lang="en-US" b="1" dirty="0">
                <a:solidFill>
                  <a:srgbClr val="000000"/>
                </a:solidFill>
                <a:latin typeface="Spinnaker" panose="020B0505030300000004" pitchFamily="34" charset="0"/>
              </a:rPr>
              <a:t>Body Language</a:t>
            </a:r>
          </a:p>
        </p:txBody>
      </p:sp>
      <p:sp>
        <p:nvSpPr>
          <p:cNvPr id="5" name="TextBox 4">
            <a:extLst>
              <a:ext uri="{FF2B5EF4-FFF2-40B4-BE49-F238E27FC236}">
                <a16:creationId xmlns:a16="http://schemas.microsoft.com/office/drawing/2014/main" id="{22BE0C87-C81D-6D40-A483-9F48E2C6A14D}"/>
              </a:ext>
            </a:extLst>
          </p:cNvPr>
          <p:cNvSpPr txBox="1"/>
          <p:nvPr/>
        </p:nvSpPr>
        <p:spPr>
          <a:xfrm>
            <a:off x="7462224" y="5904023"/>
            <a:ext cx="4023924" cy="379591"/>
          </a:xfrm>
          <a:prstGeom prst="rect">
            <a:avLst/>
          </a:prstGeom>
          <a:noFill/>
        </p:spPr>
        <p:txBody>
          <a:bodyPr wrap="square" rtlCol="0">
            <a:spAutoFit/>
          </a:bodyPr>
          <a:lstStyle/>
          <a:p>
            <a:r>
              <a:rPr lang="en-US" sz="2800" baseline="30000" dirty="0">
                <a:solidFill>
                  <a:srgbClr val="C00000"/>
                </a:solidFill>
              </a:rPr>
              <a:t>*</a:t>
            </a:r>
            <a:r>
              <a:rPr lang="en-US" sz="2800" baseline="30000" dirty="0" err="1">
                <a:solidFill>
                  <a:srgbClr val="C00000"/>
                </a:solidFill>
              </a:rPr>
              <a:t>SMARP.com</a:t>
            </a:r>
            <a:r>
              <a:rPr lang="en-US" sz="2800" baseline="30000" dirty="0">
                <a:solidFill>
                  <a:srgbClr val="C00000"/>
                </a:solidFill>
              </a:rPr>
              <a:t> employee blog platform</a:t>
            </a:r>
          </a:p>
        </p:txBody>
      </p:sp>
      <p:sp>
        <p:nvSpPr>
          <p:cNvPr id="7" name="TextBox 6">
            <a:extLst>
              <a:ext uri="{FF2B5EF4-FFF2-40B4-BE49-F238E27FC236}">
                <a16:creationId xmlns:a16="http://schemas.microsoft.com/office/drawing/2014/main" id="{DA03B1B3-0294-8E4B-93E2-60277F7CFF28}"/>
              </a:ext>
            </a:extLst>
          </p:cNvPr>
          <p:cNvSpPr txBox="1"/>
          <p:nvPr/>
        </p:nvSpPr>
        <p:spPr>
          <a:xfrm rot="20825431">
            <a:off x="457465" y="2058255"/>
            <a:ext cx="3788389" cy="1077218"/>
          </a:xfrm>
          <a:prstGeom prst="rect">
            <a:avLst/>
          </a:prstGeom>
          <a:solidFill>
            <a:schemeClr val="bg2"/>
          </a:solidFill>
        </p:spPr>
        <p:txBody>
          <a:bodyPr wrap="square" rtlCol="0">
            <a:spAutoFit/>
          </a:bodyPr>
          <a:lstStyle/>
          <a:p>
            <a:pPr algn="ctr"/>
            <a:r>
              <a:rPr lang="en-US" sz="3200" dirty="0">
                <a:solidFill>
                  <a:srgbClr val="00BDAF"/>
                </a:solidFill>
                <a:latin typeface="Bradley Hand" pitchFamily="2" charset="77"/>
              </a:rPr>
              <a:t>COMMUNICATION PRO-TIP! </a:t>
            </a:r>
          </a:p>
        </p:txBody>
      </p:sp>
    </p:spTree>
    <p:extLst>
      <p:ext uri="{BB962C8B-B14F-4D97-AF65-F5344CB8AC3E}">
        <p14:creationId xmlns:p14="http://schemas.microsoft.com/office/powerpoint/2010/main" val="2306205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03FB11-6A0F-C545-8978-1198031E1DA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850880" y="228475"/>
            <a:ext cx="975360" cy="1055390"/>
          </a:xfrm>
          <a:prstGeom prst="rect">
            <a:avLst/>
          </a:prstGeom>
        </p:spPr>
      </p:pic>
      <p:sp>
        <p:nvSpPr>
          <p:cNvPr id="6" name="Title 5">
            <a:extLst>
              <a:ext uri="{FF2B5EF4-FFF2-40B4-BE49-F238E27FC236}">
                <a16:creationId xmlns:a16="http://schemas.microsoft.com/office/drawing/2014/main" id="{4D1D2E66-7281-3741-83C3-DA0F7B9D3B36}"/>
              </a:ext>
            </a:extLst>
          </p:cNvPr>
          <p:cNvSpPr>
            <a:spLocks noGrp="1"/>
          </p:cNvSpPr>
          <p:nvPr>
            <p:ph type="title"/>
          </p:nvPr>
        </p:nvSpPr>
        <p:spPr>
          <a:xfrm>
            <a:off x="838200" y="304165"/>
            <a:ext cx="8867274" cy="898993"/>
          </a:xfrm>
        </p:spPr>
        <p:txBody>
          <a:bodyPr anchor="t" anchorCtr="0">
            <a:normAutofit/>
          </a:bodyPr>
          <a:lstStyle/>
          <a:p>
            <a:r>
              <a:rPr lang="en-US" b="1" dirty="0">
                <a:solidFill>
                  <a:srgbClr val="000000"/>
                </a:solidFill>
                <a:latin typeface="Spinnaker" panose="020B0505030300000004" pitchFamily="34" charset="0"/>
              </a:rPr>
              <a:t>Communicate Your Confidence</a:t>
            </a:r>
          </a:p>
        </p:txBody>
      </p:sp>
      <p:pic>
        <p:nvPicPr>
          <p:cNvPr id="11" name="Picture 10">
            <a:extLst>
              <a:ext uri="{FF2B5EF4-FFF2-40B4-BE49-F238E27FC236}">
                <a16:creationId xmlns:a16="http://schemas.microsoft.com/office/drawing/2014/main" id="{C83BC045-9397-6D44-934D-8B405F61E1FC}"/>
              </a:ext>
            </a:extLst>
          </p:cNvPr>
          <p:cNvPicPr>
            <a:picLocks noChangeAspect="1"/>
          </p:cNvPicPr>
          <p:nvPr/>
        </p:nvPicPr>
        <p:blipFill>
          <a:blip r:embed="rId4"/>
          <a:stretch>
            <a:fillRect/>
          </a:stretch>
        </p:blipFill>
        <p:spPr>
          <a:xfrm>
            <a:off x="4782886" y="2234864"/>
            <a:ext cx="5692608" cy="3780587"/>
          </a:xfrm>
          <a:prstGeom prst="rect">
            <a:avLst/>
          </a:prstGeom>
        </p:spPr>
      </p:pic>
      <p:pic>
        <p:nvPicPr>
          <p:cNvPr id="9" name="Content Placeholder 8">
            <a:extLst>
              <a:ext uri="{FF2B5EF4-FFF2-40B4-BE49-F238E27FC236}">
                <a16:creationId xmlns:a16="http://schemas.microsoft.com/office/drawing/2014/main" id="{0D76072F-F902-E144-B947-73E44D799E6D}"/>
              </a:ext>
            </a:extLst>
          </p:cNvPr>
          <p:cNvPicPr>
            <a:picLocks noGrp="1" noChangeAspect="1"/>
          </p:cNvPicPr>
          <p:nvPr>
            <p:ph idx="1"/>
          </p:nvPr>
        </p:nvPicPr>
        <p:blipFill rotWithShape="1">
          <a:blip r:embed="rId5"/>
          <a:srcRect l="32850" t="5080"/>
          <a:stretch/>
        </p:blipFill>
        <p:spPr>
          <a:xfrm>
            <a:off x="1044645" y="1443790"/>
            <a:ext cx="5318021" cy="4235115"/>
          </a:xfrm>
        </p:spPr>
      </p:pic>
    </p:spTree>
    <p:extLst>
      <p:ext uri="{BB962C8B-B14F-4D97-AF65-F5344CB8AC3E}">
        <p14:creationId xmlns:p14="http://schemas.microsoft.com/office/powerpoint/2010/main" val="2470232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D6085A1-7BE9-9F48-BA6F-E234554A6A1F}"/>
              </a:ext>
            </a:extLst>
          </p:cNvPr>
          <p:cNvPicPr>
            <a:picLocks noChangeAspect="1"/>
          </p:cNvPicPr>
          <p:nvPr/>
        </p:nvPicPr>
        <p:blipFill rotWithShape="1">
          <a:blip r:embed="rId3"/>
          <a:srcRect l="36309"/>
          <a:stretch/>
        </p:blipFill>
        <p:spPr>
          <a:xfrm>
            <a:off x="1058779" y="2202781"/>
            <a:ext cx="4170947" cy="4349129"/>
          </a:xfrm>
          <a:prstGeom prst="rect">
            <a:avLst/>
          </a:prstGeom>
        </p:spPr>
      </p:pic>
      <p:sp>
        <p:nvSpPr>
          <p:cNvPr id="3" name="Content Placeholder 2">
            <a:extLst>
              <a:ext uri="{FF2B5EF4-FFF2-40B4-BE49-F238E27FC236}">
                <a16:creationId xmlns:a16="http://schemas.microsoft.com/office/drawing/2014/main" id="{7722032F-6E6D-0F4C-8D13-40BC631C8BBC}"/>
              </a:ext>
            </a:extLst>
          </p:cNvPr>
          <p:cNvSpPr>
            <a:spLocks noGrp="1"/>
          </p:cNvSpPr>
          <p:nvPr>
            <p:ph idx="1"/>
          </p:nvPr>
        </p:nvSpPr>
        <p:spPr>
          <a:xfrm>
            <a:off x="5955631" y="2566737"/>
            <a:ext cx="5081338" cy="3208421"/>
          </a:xfrm>
        </p:spPr>
        <p:txBody>
          <a:bodyPr>
            <a:normAutofit/>
          </a:bodyPr>
          <a:lstStyle/>
          <a:p>
            <a:r>
              <a:rPr lang="en-US" dirty="0">
                <a:solidFill>
                  <a:srgbClr val="C00000"/>
                </a:solidFill>
              </a:rPr>
              <a:t>Direct eye contact</a:t>
            </a:r>
          </a:p>
          <a:p>
            <a:r>
              <a:rPr lang="en-US" dirty="0">
                <a:solidFill>
                  <a:srgbClr val="C00000"/>
                </a:solidFill>
              </a:rPr>
              <a:t>Relaxed eyebrows</a:t>
            </a:r>
          </a:p>
          <a:p>
            <a:r>
              <a:rPr lang="en-US" dirty="0">
                <a:solidFill>
                  <a:srgbClr val="C00000"/>
                </a:solidFill>
              </a:rPr>
              <a:t>Crossed arms</a:t>
            </a:r>
          </a:p>
          <a:p>
            <a:r>
              <a:rPr lang="en-US" dirty="0">
                <a:solidFill>
                  <a:srgbClr val="C00000"/>
                </a:solidFill>
              </a:rPr>
              <a:t>Authoritative posture</a:t>
            </a:r>
          </a:p>
          <a:p>
            <a:r>
              <a:rPr lang="en-US" dirty="0">
                <a:solidFill>
                  <a:srgbClr val="C00000"/>
                </a:solidFill>
              </a:rPr>
              <a:t>Neutral/open facial expression</a:t>
            </a:r>
          </a:p>
        </p:txBody>
      </p:sp>
      <p:pic>
        <p:nvPicPr>
          <p:cNvPr id="4" name="Picture 3">
            <a:extLst>
              <a:ext uri="{FF2B5EF4-FFF2-40B4-BE49-F238E27FC236}">
                <a16:creationId xmlns:a16="http://schemas.microsoft.com/office/drawing/2014/main" id="{2503FB11-6A0F-C545-8978-1198031E1DA1}"/>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10850880" y="228475"/>
            <a:ext cx="975360" cy="1055390"/>
          </a:xfrm>
          <a:prstGeom prst="rect">
            <a:avLst/>
          </a:prstGeom>
        </p:spPr>
      </p:pic>
      <p:sp>
        <p:nvSpPr>
          <p:cNvPr id="6" name="Title 5">
            <a:extLst>
              <a:ext uri="{FF2B5EF4-FFF2-40B4-BE49-F238E27FC236}">
                <a16:creationId xmlns:a16="http://schemas.microsoft.com/office/drawing/2014/main" id="{4D1D2E66-7281-3741-83C3-DA0F7B9D3B36}"/>
              </a:ext>
            </a:extLst>
          </p:cNvPr>
          <p:cNvSpPr>
            <a:spLocks noGrp="1"/>
          </p:cNvSpPr>
          <p:nvPr>
            <p:ph type="title"/>
          </p:nvPr>
        </p:nvSpPr>
        <p:spPr>
          <a:xfrm>
            <a:off x="838200" y="320207"/>
            <a:ext cx="8488680" cy="1325563"/>
          </a:xfrm>
        </p:spPr>
        <p:txBody>
          <a:bodyPr anchor="t" anchorCtr="0">
            <a:normAutofit/>
          </a:bodyPr>
          <a:lstStyle/>
          <a:p>
            <a:r>
              <a:rPr lang="en-US" b="1" dirty="0">
                <a:solidFill>
                  <a:srgbClr val="000000"/>
                </a:solidFill>
                <a:latin typeface="Spinnaker" panose="020B0505030300000004" pitchFamily="34" charset="0"/>
              </a:rPr>
              <a:t>Understand Your Client’s Body Language</a:t>
            </a:r>
          </a:p>
        </p:txBody>
      </p:sp>
      <p:sp>
        <p:nvSpPr>
          <p:cNvPr id="10" name="TextBox 9">
            <a:extLst>
              <a:ext uri="{FF2B5EF4-FFF2-40B4-BE49-F238E27FC236}">
                <a16:creationId xmlns:a16="http://schemas.microsoft.com/office/drawing/2014/main" id="{C6DE2C3C-75F0-9246-865A-992D918E5834}"/>
              </a:ext>
            </a:extLst>
          </p:cNvPr>
          <p:cNvSpPr txBox="1"/>
          <p:nvPr/>
        </p:nvSpPr>
        <p:spPr>
          <a:xfrm>
            <a:off x="3352800" y="5005136"/>
            <a:ext cx="1411706" cy="461665"/>
          </a:xfrm>
          <a:prstGeom prst="rect">
            <a:avLst/>
          </a:prstGeom>
          <a:solidFill>
            <a:schemeClr val="bg1">
              <a:alpha val="71000"/>
            </a:schemeClr>
          </a:solidFill>
        </p:spPr>
        <p:txBody>
          <a:bodyPr wrap="square" rtlCol="0">
            <a:spAutoFit/>
          </a:bodyPr>
          <a:lstStyle/>
          <a:p>
            <a:r>
              <a:rPr lang="en-US" sz="2400" b="1" dirty="0">
                <a:solidFill>
                  <a:srgbClr val="C00000"/>
                </a:solidFill>
                <a:latin typeface="Spinnaker" panose="020B0505030300000004" pitchFamily="34" charset="0"/>
              </a:rPr>
              <a:t>CLIENT</a:t>
            </a:r>
          </a:p>
        </p:txBody>
      </p:sp>
      <p:sp>
        <p:nvSpPr>
          <p:cNvPr id="12" name="TextBox 11">
            <a:extLst>
              <a:ext uri="{FF2B5EF4-FFF2-40B4-BE49-F238E27FC236}">
                <a16:creationId xmlns:a16="http://schemas.microsoft.com/office/drawing/2014/main" id="{AB297D80-F7A5-9D4F-9859-0E31208FC5B6}"/>
              </a:ext>
            </a:extLst>
          </p:cNvPr>
          <p:cNvSpPr txBox="1"/>
          <p:nvPr/>
        </p:nvSpPr>
        <p:spPr>
          <a:xfrm>
            <a:off x="6416840" y="1812757"/>
            <a:ext cx="5261813" cy="800219"/>
          </a:xfrm>
          <a:prstGeom prst="rect">
            <a:avLst/>
          </a:prstGeom>
          <a:noFill/>
        </p:spPr>
        <p:txBody>
          <a:bodyPr wrap="square" rtlCol="0">
            <a:spAutoFit/>
          </a:bodyPr>
          <a:lstStyle/>
          <a:p>
            <a:r>
              <a:rPr lang="en-US" sz="2800" b="1" dirty="0">
                <a:solidFill>
                  <a:srgbClr val="000000"/>
                </a:solidFill>
                <a:latin typeface="Spinnaker" panose="020B0505030300000004" pitchFamily="34" charset="0"/>
              </a:rPr>
              <a:t>What do you see?</a:t>
            </a:r>
          </a:p>
          <a:p>
            <a:endParaRPr lang="en-US" dirty="0"/>
          </a:p>
        </p:txBody>
      </p:sp>
    </p:spTree>
    <p:extLst>
      <p:ext uri="{BB962C8B-B14F-4D97-AF65-F5344CB8AC3E}">
        <p14:creationId xmlns:p14="http://schemas.microsoft.com/office/powerpoint/2010/main" val="169411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grpId="0" nodeType="afterEffect">
                                  <p:stCondLst>
                                    <p:cond delay="10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2" fill="hold" grpId="0" nodeType="afterEffect">
                                  <p:stCondLst>
                                    <p:cond delay="100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6000"/>
                            </p:stCondLst>
                            <p:childTnLst>
                              <p:par>
                                <p:cTn id="20" presetID="2" presetClass="entr" presetSubtype="2" fill="hold" grpId="0" nodeType="afterEffect">
                                  <p:stCondLst>
                                    <p:cond delay="100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3"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8000"/>
                            </p:stCondLst>
                            <p:childTnLst>
                              <p:par>
                                <p:cTn id="25" presetID="2" presetClass="entr" presetSubtype="2" fill="hold" grpId="0" nodeType="afterEffect">
                                  <p:stCondLst>
                                    <p:cond delay="100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8"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22032F-6E6D-0F4C-8D13-40BC631C8BBC}"/>
              </a:ext>
            </a:extLst>
          </p:cNvPr>
          <p:cNvSpPr>
            <a:spLocks noGrp="1"/>
          </p:cNvSpPr>
          <p:nvPr>
            <p:ph idx="1"/>
          </p:nvPr>
        </p:nvSpPr>
        <p:spPr>
          <a:xfrm>
            <a:off x="838200" y="2406316"/>
            <a:ext cx="3605463" cy="2310063"/>
          </a:xfrm>
        </p:spPr>
        <p:txBody>
          <a:bodyPr>
            <a:normAutofit/>
          </a:bodyPr>
          <a:lstStyle/>
          <a:p>
            <a:r>
              <a:rPr lang="en-US" sz="3200" dirty="0">
                <a:solidFill>
                  <a:srgbClr val="C00000"/>
                </a:solidFill>
              </a:rPr>
              <a:t>Eye contact</a:t>
            </a:r>
          </a:p>
          <a:p>
            <a:r>
              <a:rPr lang="en-US" sz="3200" dirty="0">
                <a:solidFill>
                  <a:srgbClr val="C00000"/>
                </a:solidFill>
              </a:rPr>
              <a:t>Active Listening</a:t>
            </a:r>
          </a:p>
          <a:p>
            <a:r>
              <a:rPr lang="en-US" sz="3200" dirty="0">
                <a:solidFill>
                  <a:srgbClr val="C00000"/>
                </a:solidFill>
              </a:rPr>
              <a:t>Mirrored postures</a:t>
            </a:r>
          </a:p>
        </p:txBody>
      </p:sp>
      <p:pic>
        <p:nvPicPr>
          <p:cNvPr id="4" name="Picture 3">
            <a:extLst>
              <a:ext uri="{FF2B5EF4-FFF2-40B4-BE49-F238E27FC236}">
                <a16:creationId xmlns:a16="http://schemas.microsoft.com/office/drawing/2014/main" id="{2503FB11-6A0F-C545-8978-1198031E1DA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850880" y="228475"/>
            <a:ext cx="975360" cy="1055390"/>
          </a:xfrm>
          <a:prstGeom prst="rect">
            <a:avLst/>
          </a:prstGeom>
        </p:spPr>
      </p:pic>
      <p:sp>
        <p:nvSpPr>
          <p:cNvPr id="6" name="Title 5">
            <a:extLst>
              <a:ext uri="{FF2B5EF4-FFF2-40B4-BE49-F238E27FC236}">
                <a16:creationId xmlns:a16="http://schemas.microsoft.com/office/drawing/2014/main" id="{4D1D2E66-7281-3741-83C3-DA0F7B9D3B36}"/>
              </a:ext>
            </a:extLst>
          </p:cNvPr>
          <p:cNvSpPr>
            <a:spLocks noGrp="1"/>
          </p:cNvSpPr>
          <p:nvPr>
            <p:ph type="title"/>
          </p:nvPr>
        </p:nvSpPr>
        <p:spPr>
          <a:xfrm>
            <a:off x="838200" y="336249"/>
            <a:ext cx="8488680" cy="866909"/>
          </a:xfrm>
        </p:spPr>
        <p:txBody>
          <a:bodyPr anchor="t" anchorCtr="0">
            <a:normAutofit fontScale="90000"/>
          </a:bodyPr>
          <a:lstStyle/>
          <a:p>
            <a:r>
              <a:rPr lang="en-US" b="1" dirty="0">
                <a:solidFill>
                  <a:srgbClr val="000000"/>
                </a:solidFill>
                <a:latin typeface="Spinnaker" panose="020B0505030300000004" pitchFamily="34" charset="0"/>
              </a:rPr>
              <a:t>Understand Your Body Language</a:t>
            </a:r>
          </a:p>
        </p:txBody>
      </p:sp>
      <p:pic>
        <p:nvPicPr>
          <p:cNvPr id="9" name="Content Placeholder 4">
            <a:extLst>
              <a:ext uri="{FF2B5EF4-FFF2-40B4-BE49-F238E27FC236}">
                <a16:creationId xmlns:a16="http://schemas.microsoft.com/office/drawing/2014/main" id="{044F35BA-9E4B-4242-9E49-B21F0A5B4AF7}"/>
              </a:ext>
            </a:extLst>
          </p:cNvPr>
          <p:cNvPicPr>
            <a:picLocks noChangeAspect="1"/>
          </p:cNvPicPr>
          <p:nvPr/>
        </p:nvPicPr>
        <p:blipFill>
          <a:blip r:embed="rId4"/>
          <a:stretch>
            <a:fillRect/>
          </a:stretch>
        </p:blipFill>
        <p:spPr>
          <a:xfrm>
            <a:off x="5138356" y="2045733"/>
            <a:ext cx="6684675" cy="4439441"/>
          </a:xfrm>
          <a:prstGeom prst="rect">
            <a:avLst/>
          </a:prstGeom>
        </p:spPr>
      </p:pic>
      <p:sp>
        <p:nvSpPr>
          <p:cNvPr id="10" name="TextBox 9">
            <a:extLst>
              <a:ext uri="{FF2B5EF4-FFF2-40B4-BE49-F238E27FC236}">
                <a16:creationId xmlns:a16="http://schemas.microsoft.com/office/drawing/2014/main" id="{C6DE2C3C-75F0-9246-865A-992D918E5834}"/>
              </a:ext>
            </a:extLst>
          </p:cNvPr>
          <p:cNvSpPr txBox="1"/>
          <p:nvPr/>
        </p:nvSpPr>
        <p:spPr>
          <a:xfrm>
            <a:off x="8983579" y="3769894"/>
            <a:ext cx="2887578" cy="523220"/>
          </a:xfrm>
          <a:prstGeom prst="rect">
            <a:avLst/>
          </a:prstGeom>
          <a:solidFill>
            <a:schemeClr val="bg1">
              <a:alpha val="69105"/>
            </a:schemeClr>
          </a:solidFill>
        </p:spPr>
        <p:txBody>
          <a:bodyPr wrap="square" rtlCol="0">
            <a:spAutoFit/>
          </a:bodyPr>
          <a:lstStyle/>
          <a:p>
            <a:r>
              <a:rPr lang="en-US" sz="2800" b="1" dirty="0">
                <a:solidFill>
                  <a:srgbClr val="C00000"/>
                </a:solidFill>
                <a:latin typeface="Spinnaker" panose="020B0505030300000004" pitchFamily="34" charset="0"/>
              </a:rPr>
              <a:t>CONSULTANT</a:t>
            </a:r>
          </a:p>
        </p:txBody>
      </p:sp>
      <p:sp>
        <p:nvSpPr>
          <p:cNvPr id="11" name="TextBox 10">
            <a:extLst>
              <a:ext uri="{FF2B5EF4-FFF2-40B4-BE49-F238E27FC236}">
                <a16:creationId xmlns:a16="http://schemas.microsoft.com/office/drawing/2014/main" id="{610821CB-4C34-FC48-8075-1795DBCECBCD}"/>
              </a:ext>
            </a:extLst>
          </p:cNvPr>
          <p:cNvSpPr txBox="1"/>
          <p:nvPr/>
        </p:nvSpPr>
        <p:spPr>
          <a:xfrm>
            <a:off x="5470356" y="5366084"/>
            <a:ext cx="1828801" cy="523220"/>
          </a:xfrm>
          <a:prstGeom prst="rect">
            <a:avLst/>
          </a:prstGeom>
          <a:noFill/>
        </p:spPr>
        <p:txBody>
          <a:bodyPr wrap="square" rtlCol="0">
            <a:spAutoFit/>
          </a:bodyPr>
          <a:lstStyle/>
          <a:p>
            <a:r>
              <a:rPr lang="en-US" sz="2800" b="1" dirty="0">
                <a:solidFill>
                  <a:schemeClr val="bg1"/>
                </a:solidFill>
                <a:latin typeface="Spinnaker" panose="020B0505030300000004" pitchFamily="34" charset="0"/>
              </a:rPr>
              <a:t>CLIENT</a:t>
            </a:r>
          </a:p>
        </p:txBody>
      </p:sp>
      <p:sp>
        <p:nvSpPr>
          <p:cNvPr id="12" name="TextBox 11">
            <a:extLst>
              <a:ext uri="{FF2B5EF4-FFF2-40B4-BE49-F238E27FC236}">
                <a16:creationId xmlns:a16="http://schemas.microsoft.com/office/drawing/2014/main" id="{F52FF6F1-F947-5C4C-89A2-CC4CB610543F}"/>
              </a:ext>
            </a:extLst>
          </p:cNvPr>
          <p:cNvSpPr txBox="1"/>
          <p:nvPr/>
        </p:nvSpPr>
        <p:spPr>
          <a:xfrm>
            <a:off x="561472" y="1588168"/>
            <a:ext cx="3481137" cy="800219"/>
          </a:xfrm>
          <a:prstGeom prst="rect">
            <a:avLst/>
          </a:prstGeom>
          <a:noFill/>
        </p:spPr>
        <p:txBody>
          <a:bodyPr wrap="square" rtlCol="0">
            <a:spAutoFit/>
          </a:bodyPr>
          <a:lstStyle/>
          <a:p>
            <a:r>
              <a:rPr lang="en-US" sz="2800" b="1" dirty="0">
                <a:solidFill>
                  <a:srgbClr val="000000"/>
                </a:solidFill>
                <a:latin typeface="Spinnaker" panose="020B0505030300000004" pitchFamily="34" charset="0"/>
              </a:rPr>
              <a:t>What do you see?</a:t>
            </a:r>
          </a:p>
          <a:p>
            <a:endParaRPr lang="en-US" dirty="0"/>
          </a:p>
        </p:txBody>
      </p:sp>
    </p:spTree>
    <p:extLst>
      <p:ext uri="{BB962C8B-B14F-4D97-AF65-F5344CB8AC3E}">
        <p14:creationId xmlns:p14="http://schemas.microsoft.com/office/powerpoint/2010/main" val="84055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grpId="0" nodeType="afterEffect">
                                  <p:stCondLst>
                                    <p:cond delay="10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8" fill="hold" grpId="0" nodeType="afterEffect">
                                  <p:stCondLst>
                                    <p:cond delay="100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03FB11-6A0F-C545-8978-1198031E1DA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850880" y="228475"/>
            <a:ext cx="975360" cy="1055390"/>
          </a:xfrm>
          <a:prstGeom prst="rect">
            <a:avLst/>
          </a:prstGeom>
        </p:spPr>
      </p:pic>
      <p:sp>
        <p:nvSpPr>
          <p:cNvPr id="6" name="Title 5">
            <a:extLst>
              <a:ext uri="{FF2B5EF4-FFF2-40B4-BE49-F238E27FC236}">
                <a16:creationId xmlns:a16="http://schemas.microsoft.com/office/drawing/2014/main" id="{4D1D2E66-7281-3741-83C3-DA0F7B9D3B36}"/>
              </a:ext>
            </a:extLst>
          </p:cNvPr>
          <p:cNvSpPr>
            <a:spLocks noGrp="1"/>
          </p:cNvSpPr>
          <p:nvPr>
            <p:ph type="title"/>
          </p:nvPr>
        </p:nvSpPr>
        <p:spPr>
          <a:xfrm>
            <a:off x="790074" y="288123"/>
            <a:ext cx="8488680" cy="1749224"/>
          </a:xfrm>
        </p:spPr>
        <p:txBody>
          <a:bodyPr anchor="t" anchorCtr="0">
            <a:normAutofit fontScale="90000"/>
          </a:bodyPr>
          <a:lstStyle/>
          <a:p>
            <a:r>
              <a:rPr lang="en-US" b="1" dirty="0">
                <a:solidFill>
                  <a:srgbClr val="000000"/>
                </a:solidFill>
                <a:latin typeface="Spinnaker" panose="020B0505030300000004" pitchFamily="34" charset="0"/>
              </a:rPr>
              <a:t>STEP 4:</a:t>
            </a:r>
            <a:br>
              <a:rPr lang="en-US" b="1" dirty="0">
                <a:solidFill>
                  <a:srgbClr val="000000"/>
                </a:solidFill>
                <a:latin typeface="Spinnaker" panose="020B0505030300000004" pitchFamily="34" charset="0"/>
              </a:rPr>
            </a:br>
            <a:r>
              <a:rPr lang="en-US" b="1" dirty="0">
                <a:solidFill>
                  <a:srgbClr val="000000"/>
                </a:solidFill>
                <a:latin typeface="Spinnaker" panose="020B0505030300000004" pitchFamily="34" charset="0"/>
              </a:rPr>
              <a:t>How do you discover what your clients REALLY need &amp; value?</a:t>
            </a:r>
          </a:p>
        </p:txBody>
      </p:sp>
    </p:spTree>
    <p:extLst>
      <p:ext uri="{BB962C8B-B14F-4D97-AF65-F5344CB8AC3E}">
        <p14:creationId xmlns:p14="http://schemas.microsoft.com/office/powerpoint/2010/main" val="329520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22032F-6E6D-0F4C-8D13-40BC631C8BBC}"/>
              </a:ext>
            </a:extLst>
          </p:cNvPr>
          <p:cNvSpPr>
            <a:spLocks noGrp="1"/>
          </p:cNvSpPr>
          <p:nvPr>
            <p:ph idx="1"/>
          </p:nvPr>
        </p:nvSpPr>
        <p:spPr>
          <a:xfrm>
            <a:off x="2346158" y="3852510"/>
            <a:ext cx="7840580" cy="1842437"/>
          </a:xfrm>
        </p:spPr>
        <p:txBody>
          <a:bodyPr/>
          <a:lstStyle/>
          <a:p>
            <a:pPr marL="514350" indent="-514350">
              <a:buFont typeface="+mj-lt"/>
              <a:buAutoNum type="arabicPeriod"/>
            </a:pPr>
            <a:r>
              <a:rPr lang="en-US" dirty="0">
                <a:solidFill>
                  <a:srgbClr val="C00000"/>
                </a:solidFill>
              </a:rPr>
              <a:t>What are your objectives for this project? </a:t>
            </a:r>
          </a:p>
          <a:p>
            <a:pPr lvl="1"/>
            <a:r>
              <a:rPr lang="en-US" dirty="0">
                <a:solidFill>
                  <a:srgbClr val="C00000"/>
                </a:solidFill>
              </a:rPr>
              <a:t>When this project is complete, what will have changed/occurred that does not exist today? What will be different?</a:t>
            </a:r>
          </a:p>
          <a:p>
            <a:endParaRPr lang="en-US" dirty="0">
              <a:solidFill>
                <a:srgbClr val="C00000"/>
              </a:solidFill>
            </a:endParaRPr>
          </a:p>
        </p:txBody>
      </p:sp>
      <p:pic>
        <p:nvPicPr>
          <p:cNvPr id="4" name="Picture 3">
            <a:extLst>
              <a:ext uri="{FF2B5EF4-FFF2-40B4-BE49-F238E27FC236}">
                <a16:creationId xmlns:a16="http://schemas.microsoft.com/office/drawing/2014/main" id="{2503FB11-6A0F-C545-8978-1198031E1DA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850880" y="228475"/>
            <a:ext cx="975360" cy="1055390"/>
          </a:xfrm>
          <a:prstGeom prst="rect">
            <a:avLst/>
          </a:prstGeom>
        </p:spPr>
      </p:pic>
      <p:sp>
        <p:nvSpPr>
          <p:cNvPr id="6" name="Title 5">
            <a:extLst>
              <a:ext uri="{FF2B5EF4-FFF2-40B4-BE49-F238E27FC236}">
                <a16:creationId xmlns:a16="http://schemas.microsoft.com/office/drawing/2014/main" id="{4D1D2E66-7281-3741-83C3-DA0F7B9D3B36}"/>
              </a:ext>
            </a:extLst>
          </p:cNvPr>
          <p:cNvSpPr>
            <a:spLocks noGrp="1"/>
          </p:cNvSpPr>
          <p:nvPr>
            <p:ph type="title"/>
          </p:nvPr>
        </p:nvSpPr>
        <p:spPr>
          <a:xfrm>
            <a:off x="790074" y="288123"/>
            <a:ext cx="8488680" cy="1325563"/>
          </a:xfrm>
        </p:spPr>
        <p:txBody>
          <a:bodyPr anchor="t" anchorCtr="0">
            <a:normAutofit fontScale="90000"/>
          </a:bodyPr>
          <a:lstStyle/>
          <a:p>
            <a:r>
              <a:rPr lang="en-US" b="1" dirty="0">
                <a:solidFill>
                  <a:srgbClr val="000000"/>
                </a:solidFill>
                <a:latin typeface="Spinnaker" panose="020B0505030300000004" pitchFamily="34" charset="0"/>
              </a:rPr>
              <a:t>How do you ascertain what your clients REALLY need &amp; value?</a:t>
            </a:r>
          </a:p>
        </p:txBody>
      </p:sp>
      <p:sp>
        <p:nvSpPr>
          <p:cNvPr id="2" name="TextBox 1">
            <a:extLst>
              <a:ext uri="{FF2B5EF4-FFF2-40B4-BE49-F238E27FC236}">
                <a16:creationId xmlns:a16="http://schemas.microsoft.com/office/drawing/2014/main" id="{44058437-46A3-BA48-AB0A-4064C920F555}"/>
              </a:ext>
            </a:extLst>
          </p:cNvPr>
          <p:cNvSpPr txBox="1"/>
          <p:nvPr/>
        </p:nvSpPr>
        <p:spPr>
          <a:xfrm>
            <a:off x="2582779" y="2839454"/>
            <a:ext cx="7363326" cy="646331"/>
          </a:xfrm>
          <a:prstGeom prst="rect">
            <a:avLst/>
          </a:prstGeom>
          <a:noFill/>
        </p:spPr>
        <p:txBody>
          <a:bodyPr wrap="square" rtlCol="0">
            <a:spAutoFit/>
          </a:bodyPr>
          <a:lstStyle/>
          <a:p>
            <a:r>
              <a:rPr lang="en-US" sz="3600" dirty="0">
                <a:latin typeface="Spinnaker" panose="020B0505030300000004" pitchFamily="34" charset="0"/>
              </a:rPr>
              <a:t>ASK THE RIGHT QUESTIONS</a:t>
            </a:r>
          </a:p>
        </p:txBody>
      </p:sp>
      <p:sp>
        <p:nvSpPr>
          <p:cNvPr id="7" name="TextBox 6">
            <a:extLst>
              <a:ext uri="{FF2B5EF4-FFF2-40B4-BE49-F238E27FC236}">
                <a16:creationId xmlns:a16="http://schemas.microsoft.com/office/drawing/2014/main" id="{FE9877AA-B697-5342-8ADB-FAB72758695A}"/>
              </a:ext>
            </a:extLst>
          </p:cNvPr>
          <p:cNvSpPr txBox="1"/>
          <p:nvPr/>
        </p:nvSpPr>
        <p:spPr>
          <a:xfrm rot="20825431">
            <a:off x="457464" y="1817623"/>
            <a:ext cx="3788389" cy="1077218"/>
          </a:xfrm>
          <a:prstGeom prst="rect">
            <a:avLst/>
          </a:prstGeom>
          <a:solidFill>
            <a:schemeClr val="bg2"/>
          </a:solidFill>
        </p:spPr>
        <p:txBody>
          <a:bodyPr wrap="square" rtlCol="0">
            <a:spAutoFit/>
          </a:bodyPr>
          <a:lstStyle/>
          <a:p>
            <a:pPr algn="ctr"/>
            <a:r>
              <a:rPr lang="en-US" sz="3200" dirty="0">
                <a:solidFill>
                  <a:srgbClr val="00BDAF"/>
                </a:solidFill>
                <a:latin typeface="Bradley Hand" pitchFamily="2" charset="77"/>
              </a:rPr>
              <a:t>COMMUNICATION PRO-TIP! </a:t>
            </a:r>
          </a:p>
        </p:txBody>
      </p:sp>
    </p:spTree>
    <p:extLst>
      <p:ext uri="{BB962C8B-B14F-4D97-AF65-F5344CB8AC3E}">
        <p14:creationId xmlns:p14="http://schemas.microsoft.com/office/powerpoint/2010/main" val="71216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1" nodeType="afterEffect">
                                  <p:stCondLst>
                                    <p:cond delay="30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03FB11-6A0F-C545-8978-1198031E1DA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850880" y="228475"/>
            <a:ext cx="975360" cy="1055390"/>
          </a:xfrm>
          <a:prstGeom prst="rect">
            <a:avLst/>
          </a:prstGeom>
        </p:spPr>
      </p:pic>
      <p:sp>
        <p:nvSpPr>
          <p:cNvPr id="6" name="Title 5">
            <a:extLst>
              <a:ext uri="{FF2B5EF4-FFF2-40B4-BE49-F238E27FC236}">
                <a16:creationId xmlns:a16="http://schemas.microsoft.com/office/drawing/2014/main" id="{4D1D2E66-7281-3741-83C3-DA0F7B9D3B36}"/>
              </a:ext>
            </a:extLst>
          </p:cNvPr>
          <p:cNvSpPr>
            <a:spLocks noGrp="1"/>
          </p:cNvSpPr>
          <p:nvPr>
            <p:ph type="title"/>
          </p:nvPr>
        </p:nvSpPr>
        <p:spPr>
          <a:xfrm>
            <a:off x="929640" y="1108837"/>
            <a:ext cx="7903464" cy="1325563"/>
          </a:xfrm>
        </p:spPr>
        <p:txBody>
          <a:bodyPr>
            <a:normAutofit/>
          </a:bodyPr>
          <a:lstStyle/>
          <a:p>
            <a:r>
              <a:rPr lang="en-US" b="1" dirty="0">
                <a:solidFill>
                  <a:srgbClr val="000000"/>
                </a:solidFill>
                <a:latin typeface="Spinnaker" panose="020B0505030300000004" pitchFamily="34" charset="0"/>
              </a:rPr>
              <a:t>What type of consultant are we talking about? </a:t>
            </a:r>
          </a:p>
        </p:txBody>
      </p:sp>
      <p:pic>
        <p:nvPicPr>
          <p:cNvPr id="10" name="Graphic 9">
            <a:extLst>
              <a:ext uri="{FF2B5EF4-FFF2-40B4-BE49-F238E27FC236}">
                <a16:creationId xmlns:a16="http://schemas.microsoft.com/office/drawing/2014/main" id="{4A14AA7D-0036-5B41-AE54-770DA44A0C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23816" y="1956816"/>
            <a:ext cx="4059936" cy="4059936"/>
          </a:xfrm>
          <a:prstGeom prst="rect">
            <a:avLst/>
          </a:prstGeom>
        </p:spPr>
      </p:pic>
    </p:spTree>
    <p:extLst>
      <p:ext uri="{BB962C8B-B14F-4D97-AF65-F5344CB8AC3E}">
        <p14:creationId xmlns:p14="http://schemas.microsoft.com/office/powerpoint/2010/main" val="2625095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22032F-6E6D-0F4C-8D13-40BC631C8BBC}"/>
              </a:ext>
            </a:extLst>
          </p:cNvPr>
          <p:cNvSpPr>
            <a:spLocks noGrp="1"/>
          </p:cNvSpPr>
          <p:nvPr>
            <p:ph idx="1"/>
          </p:nvPr>
        </p:nvSpPr>
        <p:spPr>
          <a:xfrm>
            <a:off x="1896979" y="2809773"/>
            <a:ext cx="8434137" cy="3479483"/>
          </a:xfrm>
        </p:spPr>
        <p:txBody>
          <a:bodyPr/>
          <a:lstStyle/>
          <a:p>
            <a:pPr marL="514350" indent="-514350">
              <a:buFont typeface="+mj-lt"/>
              <a:buAutoNum type="arabicPeriod"/>
            </a:pPr>
            <a:r>
              <a:rPr lang="en-US" dirty="0">
                <a:solidFill>
                  <a:srgbClr val="C00000"/>
                </a:solidFill>
              </a:rPr>
              <a:t>What are your objectives for this project? </a:t>
            </a:r>
          </a:p>
          <a:p>
            <a:pPr lvl="2"/>
            <a:r>
              <a:rPr lang="en-US" sz="2800" dirty="0">
                <a:solidFill>
                  <a:srgbClr val="C00000"/>
                </a:solidFill>
              </a:rPr>
              <a:t>When this project is complete, what will have changed/occurred that does not exist today? What will be different?</a:t>
            </a:r>
          </a:p>
          <a:p>
            <a:pPr marL="514350" indent="-514350">
              <a:buFont typeface="+mj-lt"/>
              <a:buAutoNum type="arabicPeriod"/>
            </a:pPr>
            <a:r>
              <a:rPr lang="en-US" dirty="0">
                <a:solidFill>
                  <a:srgbClr val="C00000"/>
                </a:solidFill>
              </a:rPr>
              <a:t>How do you define success for this project? (Press for answers that describe tangible change that will take place)</a:t>
            </a:r>
          </a:p>
          <a:p>
            <a:endParaRPr lang="en-US" dirty="0">
              <a:solidFill>
                <a:srgbClr val="C00000"/>
              </a:solidFill>
            </a:endParaRPr>
          </a:p>
        </p:txBody>
      </p:sp>
      <p:pic>
        <p:nvPicPr>
          <p:cNvPr id="4" name="Picture 3">
            <a:extLst>
              <a:ext uri="{FF2B5EF4-FFF2-40B4-BE49-F238E27FC236}">
                <a16:creationId xmlns:a16="http://schemas.microsoft.com/office/drawing/2014/main" id="{2503FB11-6A0F-C545-8978-1198031E1DA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850880" y="228475"/>
            <a:ext cx="975360" cy="1055390"/>
          </a:xfrm>
          <a:prstGeom prst="rect">
            <a:avLst/>
          </a:prstGeom>
        </p:spPr>
      </p:pic>
      <p:sp>
        <p:nvSpPr>
          <p:cNvPr id="6" name="Title 5">
            <a:extLst>
              <a:ext uri="{FF2B5EF4-FFF2-40B4-BE49-F238E27FC236}">
                <a16:creationId xmlns:a16="http://schemas.microsoft.com/office/drawing/2014/main" id="{4D1D2E66-7281-3741-83C3-DA0F7B9D3B36}"/>
              </a:ext>
            </a:extLst>
          </p:cNvPr>
          <p:cNvSpPr>
            <a:spLocks noGrp="1"/>
          </p:cNvSpPr>
          <p:nvPr>
            <p:ph type="title"/>
          </p:nvPr>
        </p:nvSpPr>
        <p:spPr>
          <a:xfrm>
            <a:off x="790074" y="288123"/>
            <a:ext cx="8488680" cy="1325563"/>
          </a:xfrm>
        </p:spPr>
        <p:txBody>
          <a:bodyPr anchor="t" anchorCtr="0">
            <a:normAutofit fontScale="90000"/>
          </a:bodyPr>
          <a:lstStyle/>
          <a:p>
            <a:r>
              <a:rPr lang="en-US" b="1" dirty="0">
                <a:solidFill>
                  <a:srgbClr val="000000"/>
                </a:solidFill>
                <a:latin typeface="Spinnaker" panose="020B0505030300000004" pitchFamily="34" charset="0"/>
              </a:rPr>
              <a:t>How do you ascertain what your clients REALLY need &amp; value?</a:t>
            </a:r>
          </a:p>
        </p:txBody>
      </p:sp>
      <p:sp>
        <p:nvSpPr>
          <p:cNvPr id="2" name="TextBox 1">
            <a:extLst>
              <a:ext uri="{FF2B5EF4-FFF2-40B4-BE49-F238E27FC236}">
                <a16:creationId xmlns:a16="http://schemas.microsoft.com/office/drawing/2014/main" id="{44058437-46A3-BA48-AB0A-4064C920F555}"/>
              </a:ext>
            </a:extLst>
          </p:cNvPr>
          <p:cNvSpPr txBox="1"/>
          <p:nvPr/>
        </p:nvSpPr>
        <p:spPr>
          <a:xfrm>
            <a:off x="1684421" y="1860884"/>
            <a:ext cx="7363326" cy="646331"/>
          </a:xfrm>
          <a:prstGeom prst="rect">
            <a:avLst/>
          </a:prstGeom>
          <a:noFill/>
        </p:spPr>
        <p:txBody>
          <a:bodyPr wrap="square" rtlCol="0">
            <a:spAutoFit/>
          </a:bodyPr>
          <a:lstStyle/>
          <a:p>
            <a:r>
              <a:rPr lang="en-US" sz="3600" dirty="0">
                <a:latin typeface="Spinnaker" panose="020B0505030300000004" pitchFamily="34" charset="0"/>
              </a:rPr>
              <a:t>ASK THE RIGHT QUESTIONS</a:t>
            </a:r>
          </a:p>
        </p:txBody>
      </p:sp>
    </p:spTree>
    <p:extLst>
      <p:ext uri="{BB962C8B-B14F-4D97-AF65-F5344CB8AC3E}">
        <p14:creationId xmlns:p14="http://schemas.microsoft.com/office/powerpoint/2010/main" val="394591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200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4"/>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22032F-6E6D-0F4C-8D13-40BC631C8BBC}"/>
              </a:ext>
            </a:extLst>
          </p:cNvPr>
          <p:cNvSpPr>
            <a:spLocks noGrp="1"/>
          </p:cNvSpPr>
          <p:nvPr>
            <p:ph idx="1"/>
          </p:nvPr>
        </p:nvSpPr>
        <p:spPr>
          <a:xfrm>
            <a:off x="1864895" y="2809773"/>
            <a:ext cx="8434137" cy="3479483"/>
          </a:xfrm>
        </p:spPr>
        <p:txBody>
          <a:bodyPr/>
          <a:lstStyle/>
          <a:p>
            <a:pPr marL="514350" indent="-514350">
              <a:buFont typeface="+mj-lt"/>
              <a:buAutoNum type="arabicPeriod"/>
            </a:pPr>
            <a:r>
              <a:rPr lang="en-US" dirty="0">
                <a:solidFill>
                  <a:srgbClr val="C00000"/>
                </a:solidFill>
              </a:rPr>
              <a:t>What are your objectives for this project? </a:t>
            </a:r>
          </a:p>
          <a:p>
            <a:pPr lvl="1"/>
            <a:r>
              <a:rPr lang="en-US" dirty="0">
                <a:solidFill>
                  <a:srgbClr val="C00000"/>
                </a:solidFill>
              </a:rPr>
              <a:t>When this project is complete, what will have changed/occurred that does not exist today? What will be different?</a:t>
            </a:r>
          </a:p>
          <a:p>
            <a:pPr marL="514350" indent="-514350">
              <a:buFont typeface="+mj-lt"/>
              <a:buAutoNum type="arabicPeriod"/>
            </a:pPr>
            <a:r>
              <a:rPr lang="en-US" dirty="0">
                <a:solidFill>
                  <a:srgbClr val="C00000"/>
                </a:solidFill>
              </a:rPr>
              <a:t>How do you define success for this project? (Press for answers that describe tangible change that will take place)</a:t>
            </a:r>
          </a:p>
          <a:p>
            <a:pPr marL="514350" indent="-514350">
              <a:buFont typeface="+mj-lt"/>
              <a:buAutoNum type="arabicPeriod"/>
            </a:pPr>
            <a:r>
              <a:rPr lang="en-US" dirty="0">
                <a:solidFill>
                  <a:srgbClr val="C00000"/>
                </a:solidFill>
              </a:rPr>
              <a:t>OTHER SUGGESTED QUESTIONS?</a:t>
            </a:r>
          </a:p>
          <a:p>
            <a:endParaRPr lang="en-US" dirty="0">
              <a:solidFill>
                <a:srgbClr val="C00000"/>
              </a:solidFill>
            </a:endParaRPr>
          </a:p>
        </p:txBody>
      </p:sp>
      <p:pic>
        <p:nvPicPr>
          <p:cNvPr id="4" name="Picture 3">
            <a:extLst>
              <a:ext uri="{FF2B5EF4-FFF2-40B4-BE49-F238E27FC236}">
                <a16:creationId xmlns:a16="http://schemas.microsoft.com/office/drawing/2014/main" id="{2503FB11-6A0F-C545-8978-1198031E1DA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850880" y="228475"/>
            <a:ext cx="975360" cy="1055390"/>
          </a:xfrm>
          <a:prstGeom prst="rect">
            <a:avLst/>
          </a:prstGeom>
        </p:spPr>
      </p:pic>
      <p:sp>
        <p:nvSpPr>
          <p:cNvPr id="6" name="Title 5">
            <a:extLst>
              <a:ext uri="{FF2B5EF4-FFF2-40B4-BE49-F238E27FC236}">
                <a16:creationId xmlns:a16="http://schemas.microsoft.com/office/drawing/2014/main" id="{4D1D2E66-7281-3741-83C3-DA0F7B9D3B36}"/>
              </a:ext>
            </a:extLst>
          </p:cNvPr>
          <p:cNvSpPr>
            <a:spLocks noGrp="1"/>
          </p:cNvSpPr>
          <p:nvPr>
            <p:ph type="title"/>
          </p:nvPr>
        </p:nvSpPr>
        <p:spPr>
          <a:xfrm>
            <a:off x="790074" y="288123"/>
            <a:ext cx="8488680" cy="1325563"/>
          </a:xfrm>
        </p:spPr>
        <p:txBody>
          <a:bodyPr anchor="t" anchorCtr="0">
            <a:normAutofit fontScale="90000"/>
          </a:bodyPr>
          <a:lstStyle/>
          <a:p>
            <a:r>
              <a:rPr lang="en-US" b="1" dirty="0">
                <a:solidFill>
                  <a:srgbClr val="000000"/>
                </a:solidFill>
                <a:latin typeface="Spinnaker" panose="020B0505030300000004" pitchFamily="34" charset="0"/>
              </a:rPr>
              <a:t>How do you ascertain what your clients REALLY need &amp; value?</a:t>
            </a:r>
          </a:p>
        </p:txBody>
      </p:sp>
      <p:sp>
        <p:nvSpPr>
          <p:cNvPr id="8" name="TextBox 7">
            <a:extLst>
              <a:ext uri="{FF2B5EF4-FFF2-40B4-BE49-F238E27FC236}">
                <a16:creationId xmlns:a16="http://schemas.microsoft.com/office/drawing/2014/main" id="{A27C966B-55DF-1740-96C2-F1208382349F}"/>
              </a:ext>
            </a:extLst>
          </p:cNvPr>
          <p:cNvSpPr txBox="1"/>
          <p:nvPr/>
        </p:nvSpPr>
        <p:spPr>
          <a:xfrm>
            <a:off x="1684421" y="1860884"/>
            <a:ext cx="7363326" cy="646331"/>
          </a:xfrm>
          <a:prstGeom prst="rect">
            <a:avLst/>
          </a:prstGeom>
          <a:noFill/>
        </p:spPr>
        <p:txBody>
          <a:bodyPr wrap="square" rtlCol="0">
            <a:spAutoFit/>
          </a:bodyPr>
          <a:lstStyle/>
          <a:p>
            <a:r>
              <a:rPr lang="en-US" sz="3600" dirty="0">
                <a:latin typeface="Spinnaker" panose="020B0505030300000004" pitchFamily="34" charset="0"/>
              </a:rPr>
              <a:t>ASK THE RIGHT QUESTIONS</a:t>
            </a:r>
          </a:p>
        </p:txBody>
      </p:sp>
    </p:spTree>
    <p:extLst>
      <p:ext uri="{BB962C8B-B14F-4D97-AF65-F5344CB8AC3E}">
        <p14:creationId xmlns:p14="http://schemas.microsoft.com/office/powerpoint/2010/main" val="253136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100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2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4"/>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42E005FB-88A6-5642-81C6-5CE81B60606D}"/>
              </a:ext>
            </a:extLst>
          </p:cNvPr>
          <p:cNvPicPr>
            <a:picLocks noGrp="1" noChangeAspect="1"/>
          </p:cNvPicPr>
          <p:nvPr>
            <p:ph idx="1"/>
          </p:nvPr>
        </p:nvPicPr>
        <p:blipFill>
          <a:blip r:embed="rId3"/>
          <a:stretch>
            <a:fillRect/>
          </a:stretch>
        </p:blipFill>
        <p:spPr>
          <a:xfrm>
            <a:off x="3224463" y="2038156"/>
            <a:ext cx="6288505" cy="4176336"/>
          </a:xfrm>
        </p:spPr>
      </p:pic>
      <p:pic>
        <p:nvPicPr>
          <p:cNvPr id="4" name="Picture 3">
            <a:extLst>
              <a:ext uri="{FF2B5EF4-FFF2-40B4-BE49-F238E27FC236}">
                <a16:creationId xmlns:a16="http://schemas.microsoft.com/office/drawing/2014/main" id="{2503FB11-6A0F-C545-8978-1198031E1DA1}"/>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10850880" y="228475"/>
            <a:ext cx="975360" cy="1055390"/>
          </a:xfrm>
          <a:prstGeom prst="rect">
            <a:avLst/>
          </a:prstGeom>
        </p:spPr>
      </p:pic>
      <p:sp>
        <p:nvSpPr>
          <p:cNvPr id="6" name="Title 5">
            <a:extLst>
              <a:ext uri="{FF2B5EF4-FFF2-40B4-BE49-F238E27FC236}">
                <a16:creationId xmlns:a16="http://schemas.microsoft.com/office/drawing/2014/main" id="{4D1D2E66-7281-3741-83C3-DA0F7B9D3B36}"/>
              </a:ext>
            </a:extLst>
          </p:cNvPr>
          <p:cNvSpPr>
            <a:spLocks noGrp="1"/>
          </p:cNvSpPr>
          <p:nvPr>
            <p:ph type="title"/>
          </p:nvPr>
        </p:nvSpPr>
        <p:spPr>
          <a:xfrm>
            <a:off x="838200" y="304165"/>
            <a:ext cx="8488680" cy="1325563"/>
          </a:xfrm>
        </p:spPr>
        <p:txBody>
          <a:bodyPr anchor="t" anchorCtr="0">
            <a:normAutofit/>
          </a:bodyPr>
          <a:lstStyle/>
          <a:p>
            <a:r>
              <a:rPr lang="en-US" b="1" dirty="0">
                <a:solidFill>
                  <a:srgbClr val="000000"/>
                </a:solidFill>
                <a:latin typeface="Spinnaker" panose="020B0505030300000004" pitchFamily="34" charset="0"/>
              </a:rPr>
              <a:t>STEP 5:</a:t>
            </a:r>
            <a:br>
              <a:rPr lang="en-US" b="1" dirty="0">
                <a:solidFill>
                  <a:srgbClr val="000000"/>
                </a:solidFill>
                <a:latin typeface="Spinnaker" panose="020B0505030300000004" pitchFamily="34" charset="0"/>
              </a:rPr>
            </a:br>
            <a:r>
              <a:rPr lang="en-US" b="1" dirty="0">
                <a:solidFill>
                  <a:srgbClr val="000000"/>
                </a:solidFill>
                <a:latin typeface="Spinnaker" panose="020B0505030300000004" pitchFamily="34" charset="0"/>
              </a:rPr>
              <a:t>Written Communication</a:t>
            </a:r>
          </a:p>
        </p:txBody>
      </p:sp>
      <p:pic>
        <p:nvPicPr>
          <p:cNvPr id="7" name="Content Placeholder 4">
            <a:extLst>
              <a:ext uri="{FF2B5EF4-FFF2-40B4-BE49-F238E27FC236}">
                <a16:creationId xmlns:a16="http://schemas.microsoft.com/office/drawing/2014/main" id="{0273A02B-4354-7140-9B80-7DEE7BDA7E45}"/>
              </a:ext>
            </a:extLst>
          </p:cNvPr>
          <p:cNvPicPr>
            <a:picLocks noChangeAspect="1"/>
          </p:cNvPicPr>
          <p:nvPr/>
        </p:nvPicPr>
        <p:blipFill>
          <a:blip r:embed="rId5"/>
          <a:stretch>
            <a:fillRect/>
          </a:stretch>
        </p:blipFill>
        <p:spPr>
          <a:xfrm>
            <a:off x="3176336" y="2034298"/>
            <a:ext cx="6481011" cy="4304183"/>
          </a:xfrm>
          <a:prstGeom prst="rect">
            <a:avLst/>
          </a:prstGeom>
        </p:spPr>
      </p:pic>
    </p:spTree>
    <p:extLst>
      <p:ext uri="{BB962C8B-B14F-4D97-AF65-F5344CB8AC3E}">
        <p14:creationId xmlns:p14="http://schemas.microsoft.com/office/powerpoint/2010/main" val="357873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03FB11-6A0F-C545-8978-1198031E1DA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850880" y="228475"/>
            <a:ext cx="975360" cy="1055390"/>
          </a:xfrm>
          <a:prstGeom prst="rect">
            <a:avLst/>
          </a:prstGeom>
        </p:spPr>
      </p:pic>
      <p:sp>
        <p:nvSpPr>
          <p:cNvPr id="6" name="Title 5">
            <a:extLst>
              <a:ext uri="{FF2B5EF4-FFF2-40B4-BE49-F238E27FC236}">
                <a16:creationId xmlns:a16="http://schemas.microsoft.com/office/drawing/2014/main" id="{4D1D2E66-7281-3741-83C3-DA0F7B9D3B36}"/>
              </a:ext>
            </a:extLst>
          </p:cNvPr>
          <p:cNvSpPr>
            <a:spLocks noGrp="1"/>
          </p:cNvSpPr>
          <p:nvPr>
            <p:ph type="title"/>
          </p:nvPr>
        </p:nvSpPr>
        <p:spPr>
          <a:xfrm>
            <a:off x="838199" y="304165"/>
            <a:ext cx="9332495" cy="1325563"/>
          </a:xfrm>
        </p:spPr>
        <p:txBody>
          <a:bodyPr anchor="t" anchorCtr="0">
            <a:normAutofit fontScale="90000"/>
          </a:bodyPr>
          <a:lstStyle/>
          <a:p>
            <a:r>
              <a:rPr lang="en-US" b="1" dirty="0">
                <a:solidFill>
                  <a:srgbClr val="000000"/>
                </a:solidFill>
                <a:latin typeface="Spinnaker" panose="020B0505030300000004" pitchFamily="34" charset="0"/>
              </a:rPr>
              <a:t>What are the essential characteristics of good business writing?</a:t>
            </a:r>
          </a:p>
        </p:txBody>
      </p:sp>
    </p:spTree>
    <p:extLst>
      <p:ext uri="{BB962C8B-B14F-4D97-AF65-F5344CB8AC3E}">
        <p14:creationId xmlns:p14="http://schemas.microsoft.com/office/powerpoint/2010/main" val="3457769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03FB11-6A0F-C545-8978-1198031E1DA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850880" y="228475"/>
            <a:ext cx="975360" cy="1055390"/>
          </a:xfrm>
          <a:prstGeom prst="rect">
            <a:avLst/>
          </a:prstGeom>
        </p:spPr>
      </p:pic>
      <p:sp>
        <p:nvSpPr>
          <p:cNvPr id="6" name="Title 5">
            <a:extLst>
              <a:ext uri="{FF2B5EF4-FFF2-40B4-BE49-F238E27FC236}">
                <a16:creationId xmlns:a16="http://schemas.microsoft.com/office/drawing/2014/main" id="{4D1D2E66-7281-3741-83C3-DA0F7B9D3B36}"/>
              </a:ext>
            </a:extLst>
          </p:cNvPr>
          <p:cNvSpPr>
            <a:spLocks noGrp="1"/>
          </p:cNvSpPr>
          <p:nvPr>
            <p:ph type="title"/>
          </p:nvPr>
        </p:nvSpPr>
        <p:spPr>
          <a:xfrm>
            <a:off x="838199" y="304165"/>
            <a:ext cx="9332495" cy="1325563"/>
          </a:xfrm>
        </p:spPr>
        <p:txBody>
          <a:bodyPr anchor="t" anchorCtr="0">
            <a:normAutofit fontScale="90000"/>
          </a:bodyPr>
          <a:lstStyle/>
          <a:p>
            <a:r>
              <a:rPr lang="en-US" b="1" dirty="0">
                <a:solidFill>
                  <a:srgbClr val="000000"/>
                </a:solidFill>
                <a:latin typeface="Spinnaker" panose="020B0505030300000004" pitchFamily="34" charset="0"/>
              </a:rPr>
              <a:t>What are the essential characteristics of good business writing?</a:t>
            </a:r>
          </a:p>
        </p:txBody>
      </p:sp>
      <p:sp>
        <p:nvSpPr>
          <p:cNvPr id="11" name="Content Placeholder 7">
            <a:extLst>
              <a:ext uri="{FF2B5EF4-FFF2-40B4-BE49-F238E27FC236}">
                <a16:creationId xmlns:a16="http://schemas.microsoft.com/office/drawing/2014/main" id="{949ACF91-FDAD-C94C-B1B1-7B6492384FAD}"/>
              </a:ext>
            </a:extLst>
          </p:cNvPr>
          <p:cNvSpPr txBox="1">
            <a:spLocks/>
          </p:cNvSpPr>
          <p:nvPr/>
        </p:nvSpPr>
        <p:spPr>
          <a:xfrm>
            <a:off x="3003884" y="2506662"/>
            <a:ext cx="8161421" cy="17124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a:pPr>
            <a:r>
              <a:rPr lang="en-US" sz="3600" dirty="0"/>
              <a:t>Clear Purpose</a:t>
            </a:r>
          </a:p>
        </p:txBody>
      </p:sp>
    </p:spTree>
    <p:extLst>
      <p:ext uri="{BB962C8B-B14F-4D97-AF65-F5344CB8AC3E}">
        <p14:creationId xmlns:p14="http://schemas.microsoft.com/office/powerpoint/2010/main" val="3750656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03FB11-6A0F-C545-8978-1198031E1DA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850880" y="228475"/>
            <a:ext cx="975360" cy="1055390"/>
          </a:xfrm>
          <a:prstGeom prst="rect">
            <a:avLst/>
          </a:prstGeom>
        </p:spPr>
      </p:pic>
      <p:sp>
        <p:nvSpPr>
          <p:cNvPr id="6" name="Title 5">
            <a:extLst>
              <a:ext uri="{FF2B5EF4-FFF2-40B4-BE49-F238E27FC236}">
                <a16:creationId xmlns:a16="http://schemas.microsoft.com/office/drawing/2014/main" id="{4D1D2E66-7281-3741-83C3-DA0F7B9D3B36}"/>
              </a:ext>
            </a:extLst>
          </p:cNvPr>
          <p:cNvSpPr>
            <a:spLocks noGrp="1"/>
          </p:cNvSpPr>
          <p:nvPr>
            <p:ph type="title"/>
          </p:nvPr>
        </p:nvSpPr>
        <p:spPr>
          <a:xfrm>
            <a:off x="838199" y="304165"/>
            <a:ext cx="9332495" cy="1325563"/>
          </a:xfrm>
        </p:spPr>
        <p:txBody>
          <a:bodyPr anchor="t" anchorCtr="0">
            <a:normAutofit fontScale="90000"/>
          </a:bodyPr>
          <a:lstStyle/>
          <a:p>
            <a:r>
              <a:rPr lang="en-US" b="1" dirty="0">
                <a:solidFill>
                  <a:srgbClr val="000000"/>
                </a:solidFill>
                <a:latin typeface="Spinnaker" panose="020B0505030300000004" pitchFamily="34" charset="0"/>
              </a:rPr>
              <a:t>What are the essential characteristics of good business writing?</a:t>
            </a:r>
          </a:p>
        </p:txBody>
      </p:sp>
      <p:sp>
        <p:nvSpPr>
          <p:cNvPr id="7" name="Content Placeholder 7">
            <a:extLst>
              <a:ext uri="{FF2B5EF4-FFF2-40B4-BE49-F238E27FC236}">
                <a16:creationId xmlns:a16="http://schemas.microsoft.com/office/drawing/2014/main" id="{3C1E58CF-5132-4F49-857B-7D63BEFEE88A}"/>
              </a:ext>
            </a:extLst>
          </p:cNvPr>
          <p:cNvSpPr txBox="1">
            <a:spLocks/>
          </p:cNvSpPr>
          <p:nvPr/>
        </p:nvSpPr>
        <p:spPr>
          <a:xfrm>
            <a:off x="3019926" y="2506662"/>
            <a:ext cx="8706853" cy="19690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a:pPr>
            <a:r>
              <a:rPr lang="en-US" sz="3600" dirty="0"/>
              <a:t>Clear Purpose</a:t>
            </a:r>
          </a:p>
          <a:p>
            <a:pPr marL="742950" indent="-742950">
              <a:buFont typeface="+mj-lt"/>
              <a:buAutoNum type="arabicPeriod"/>
            </a:pPr>
            <a:r>
              <a:rPr lang="en-US" sz="3600" dirty="0"/>
              <a:t>Understandable and concise</a:t>
            </a:r>
          </a:p>
        </p:txBody>
      </p:sp>
    </p:spTree>
    <p:extLst>
      <p:ext uri="{BB962C8B-B14F-4D97-AF65-F5344CB8AC3E}">
        <p14:creationId xmlns:p14="http://schemas.microsoft.com/office/powerpoint/2010/main" val="2724947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03FB11-6A0F-C545-8978-1198031E1DA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850880" y="228475"/>
            <a:ext cx="975360" cy="1055390"/>
          </a:xfrm>
          <a:prstGeom prst="rect">
            <a:avLst/>
          </a:prstGeom>
        </p:spPr>
      </p:pic>
      <p:sp>
        <p:nvSpPr>
          <p:cNvPr id="6" name="Title 5">
            <a:extLst>
              <a:ext uri="{FF2B5EF4-FFF2-40B4-BE49-F238E27FC236}">
                <a16:creationId xmlns:a16="http://schemas.microsoft.com/office/drawing/2014/main" id="{4D1D2E66-7281-3741-83C3-DA0F7B9D3B36}"/>
              </a:ext>
            </a:extLst>
          </p:cNvPr>
          <p:cNvSpPr>
            <a:spLocks noGrp="1"/>
          </p:cNvSpPr>
          <p:nvPr>
            <p:ph type="title"/>
          </p:nvPr>
        </p:nvSpPr>
        <p:spPr>
          <a:xfrm>
            <a:off x="838199" y="304165"/>
            <a:ext cx="9332495" cy="1325563"/>
          </a:xfrm>
        </p:spPr>
        <p:txBody>
          <a:bodyPr anchor="t" anchorCtr="0">
            <a:normAutofit fontScale="90000"/>
          </a:bodyPr>
          <a:lstStyle/>
          <a:p>
            <a:r>
              <a:rPr lang="en-US" b="1" dirty="0">
                <a:solidFill>
                  <a:srgbClr val="000000"/>
                </a:solidFill>
                <a:latin typeface="Spinnaker" panose="020B0505030300000004" pitchFamily="34" charset="0"/>
              </a:rPr>
              <a:t>What are the essential characteristics of good business writing?</a:t>
            </a:r>
          </a:p>
        </p:txBody>
      </p:sp>
      <p:sp>
        <p:nvSpPr>
          <p:cNvPr id="7" name="Content Placeholder 7">
            <a:extLst>
              <a:ext uri="{FF2B5EF4-FFF2-40B4-BE49-F238E27FC236}">
                <a16:creationId xmlns:a16="http://schemas.microsoft.com/office/drawing/2014/main" id="{3C1E58CF-5132-4F49-857B-7D63BEFEE88A}"/>
              </a:ext>
            </a:extLst>
          </p:cNvPr>
          <p:cNvSpPr txBox="1">
            <a:spLocks/>
          </p:cNvSpPr>
          <p:nvPr/>
        </p:nvSpPr>
        <p:spPr>
          <a:xfrm>
            <a:off x="3003884" y="2506662"/>
            <a:ext cx="8706853" cy="26588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a:pPr>
            <a:r>
              <a:rPr lang="en-US" sz="3600" dirty="0"/>
              <a:t>Clear Purpose</a:t>
            </a:r>
          </a:p>
          <a:p>
            <a:pPr marL="742950" indent="-742950">
              <a:buFont typeface="+mj-lt"/>
              <a:buAutoNum type="arabicPeriod"/>
            </a:pPr>
            <a:r>
              <a:rPr lang="en-US" sz="3600" dirty="0"/>
              <a:t>Understandable and concise</a:t>
            </a:r>
          </a:p>
          <a:p>
            <a:pPr marL="742950" indent="-742950">
              <a:buFont typeface="+mj-lt"/>
              <a:buAutoNum type="arabicPeriod"/>
            </a:pPr>
            <a:r>
              <a:rPr lang="en-US" sz="3600" dirty="0"/>
              <a:t>Reflects the target audience</a:t>
            </a:r>
          </a:p>
        </p:txBody>
      </p:sp>
    </p:spTree>
    <p:extLst>
      <p:ext uri="{BB962C8B-B14F-4D97-AF65-F5344CB8AC3E}">
        <p14:creationId xmlns:p14="http://schemas.microsoft.com/office/powerpoint/2010/main" val="1009454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03FB11-6A0F-C545-8978-1198031E1DA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850880" y="228475"/>
            <a:ext cx="975360" cy="1055390"/>
          </a:xfrm>
          <a:prstGeom prst="rect">
            <a:avLst/>
          </a:prstGeom>
        </p:spPr>
      </p:pic>
      <p:sp>
        <p:nvSpPr>
          <p:cNvPr id="6" name="Title 5">
            <a:extLst>
              <a:ext uri="{FF2B5EF4-FFF2-40B4-BE49-F238E27FC236}">
                <a16:creationId xmlns:a16="http://schemas.microsoft.com/office/drawing/2014/main" id="{4D1D2E66-7281-3741-83C3-DA0F7B9D3B36}"/>
              </a:ext>
            </a:extLst>
          </p:cNvPr>
          <p:cNvSpPr>
            <a:spLocks noGrp="1"/>
          </p:cNvSpPr>
          <p:nvPr>
            <p:ph type="title"/>
          </p:nvPr>
        </p:nvSpPr>
        <p:spPr>
          <a:xfrm>
            <a:off x="838199" y="304165"/>
            <a:ext cx="9332495" cy="1325563"/>
          </a:xfrm>
        </p:spPr>
        <p:txBody>
          <a:bodyPr anchor="t" anchorCtr="0">
            <a:normAutofit fontScale="90000"/>
          </a:bodyPr>
          <a:lstStyle/>
          <a:p>
            <a:r>
              <a:rPr lang="en-US" b="1" dirty="0">
                <a:solidFill>
                  <a:srgbClr val="000000"/>
                </a:solidFill>
                <a:latin typeface="Spinnaker" panose="020B0505030300000004" pitchFamily="34" charset="0"/>
              </a:rPr>
              <a:t>What are the essential characteristics of good business writing?</a:t>
            </a:r>
          </a:p>
        </p:txBody>
      </p:sp>
      <p:sp>
        <p:nvSpPr>
          <p:cNvPr id="7" name="Content Placeholder 7">
            <a:extLst>
              <a:ext uri="{FF2B5EF4-FFF2-40B4-BE49-F238E27FC236}">
                <a16:creationId xmlns:a16="http://schemas.microsoft.com/office/drawing/2014/main" id="{3C1E58CF-5132-4F49-857B-7D63BEFEE88A}"/>
              </a:ext>
            </a:extLst>
          </p:cNvPr>
          <p:cNvSpPr txBox="1">
            <a:spLocks/>
          </p:cNvSpPr>
          <p:nvPr/>
        </p:nvSpPr>
        <p:spPr>
          <a:xfrm>
            <a:off x="2987842" y="2506662"/>
            <a:ext cx="8706853" cy="32524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a:pPr>
            <a:r>
              <a:rPr lang="en-US" sz="3600" dirty="0"/>
              <a:t>Clear Purpose</a:t>
            </a:r>
          </a:p>
          <a:p>
            <a:pPr marL="742950" indent="-742950">
              <a:buFont typeface="+mj-lt"/>
              <a:buAutoNum type="arabicPeriod"/>
            </a:pPr>
            <a:r>
              <a:rPr lang="en-US" sz="3600" dirty="0"/>
              <a:t>Understandable and concise</a:t>
            </a:r>
          </a:p>
          <a:p>
            <a:pPr marL="742950" indent="-742950">
              <a:buFont typeface="+mj-lt"/>
              <a:buAutoNum type="arabicPeriod"/>
            </a:pPr>
            <a:r>
              <a:rPr lang="en-US" sz="3600" dirty="0"/>
              <a:t>Reflects the target audience</a:t>
            </a:r>
          </a:p>
          <a:p>
            <a:pPr marL="742950" indent="-742950">
              <a:buFont typeface="+mj-lt"/>
              <a:buAutoNum type="arabicPeriod"/>
            </a:pPr>
            <a:r>
              <a:rPr lang="en-US" sz="3600" dirty="0"/>
              <a:t>Correct tone</a:t>
            </a:r>
          </a:p>
        </p:txBody>
      </p:sp>
    </p:spTree>
    <p:extLst>
      <p:ext uri="{BB962C8B-B14F-4D97-AF65-F5344CB8AC3E}">
        <p14:creationId xmlns:p14="http://schemas.microsoft.com/office/powerpoint/2010/main" val="26078326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03FB11-6A0F-C545-8978-1198031E1DA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850880" y="228475"/>
            <a:ext cx="975360" cy="1055390"/>
          </a:xfrm>
          <a:prstGeom prst="rect">
            <a:avLst/>
          </a:prstGeom>
        </p:spPr>
      </p:pic>
      <p:sp>
        <p:nvSpPr>
          <p:cNvPr id="6" name="Title 5">
            <a:extLst>
              <a:ext uri="{FF2B5EF4-FFF2-40B4-BE49-F238E27FC236}">
                <a16:creationId xmlns:a16="http://schemas.microsoft.com/office/drawing/2014/main" id="{4D1D2E66-7281-3741-83C3-DA0F7B9D3B36}"/>
              </a:ext>
            </a:extLst>
          </p:cNvPr>
          <p:cNvSpPr>
            <a:spLocks noGrp="1"/>
          </p:cNvSpPr>
          <p:nvPr>
            <p:ph type="title"/>
          </p:nvPr>
        </p:nvSpPr>
        <p:spPr>
          <a:xfrm>
            <a:off x="838199" y="304165"/>
            <a:ext cx="9332495" cy="1325563"/>
          </a:xfrm>
        </p:spPr>
        <p:txBody>
          <a:bodyPr anchor="t" anchorCtr="0">
            <a:normAutofit fontScale="90000"/>
          </a:bodyPr>
          <a:lstStyle/>
          <a:p>
            <a:r>
              <a:rPr lang="en-US" b="1" dirty="0">
                <a:solidFill>
                  <a:srgbClr val="000000"/>
                </a:solidFill>
                <a:latin typeface="Spinnaker" panose="020B0505030300000004" pitchFamily="34" charset="0"/>
              </a:rPr>
              <a:t>What are the essential characteristics of good business writing?</a:t>
            </a:r>
          </a:p>
        </p:txBody>
      </p:sp>
      <p:sp>
        <p:nvSpPr>
          <p:cNvPr id="8" name="Content Placeholder 7">
            <a:extLst>
              <a:ext uri="{FF2B5EF4-FFF2-40B4-BE49-F238E27FC236}">
                <a16:creationId xmlns:a16="http://schemas.microsoft.com/office/drawing/2014/main" id="{2BBC75D9-E1D1-A54E-AE28-220252F3EA3B}"/>
              </a:ext>
            </a:extLst>
          </p:cNvPr>
          <p:cNvSpPr>
            <a:spLocks noGrp="1"/>
          </p:cNvSpPr>
          <p:nvPr>
            <p:ph idx="1"/>
          </p:nvPr>
        </p:nvSpPr>
        <p:spPr>
          <a:xfrm>
            <a:off x="2987842" y="2499394"/>
            <a:ext cx="8161421" cy="3853279"/>
          </a:xfrm>
        </p:spPr>
        <p:txBody>
          <a:bodyPr>
            <a:normAutofit/>
          </a:bodyPr>
          <a:lstStyle/>
          <a:p>
            <a:pPr marL="742950" indent="-742950">
              <a:buFont typeface="+mj-lt"/>
              <a:buAutoNum type="arabicPeriod"/>
            </a:pPr>
            <a:r>
              <a:rPr lang="en-US" sz="3600" dirty="0"/>
              <a:t>Clear Purpose</a:t>
            </a:r>
          </a:p>
          <a:p>
            <a:pPr marL="742950" indent="-742950">
              <a:buFont typeface="+mj-lt"/>
              <a:buAutoNum type="arabicPeriod"/>
            </a:pPr>
            <a:r>
              <a:rPr lang="en-US" sz="3600" dirty="0"/>
              <a:t>Understandable and concise</a:t>
            </a:r>
          </a:p>
          <a:p>
            <a:pPr marL="742950" indent="-742950">
              <a:buFont typeface="+mj-lt"/>
              <a:buAutoNum type="arabicPeriod"/>
            </a:pPr>
            <a:r>
              <a:rPr lang="en-US" sz="3600" dirty="0"/>
              <a:t>Reflects the target audience</a:t>
            </a:r>
          </a:p>
          <a:p>
            <a:pPr marL="742950" indent="-742950">
              <a:buFont typeface="+mj-lt"/>
              <a:buAutoNum type="arabicPeriod"/>
            </a:pPr>
            <a:r>
              <a:rPr lang="en-US" sz="3600" dirty="0"/>
              <a:t>Correct tone</a:t>
            </a:r>
          </a:p>
          <a:p>
            <a:pPr marL="742950" indent="-742950">
              <a:buFont typeface="+mj-lt"/>
              <a:buAutoNum type="arabicPeriod"/>
            </a:pPr>
            <a:r>
              <a:rPr lang="en-US" sz="3600" dirty="0"/>
              <a:t>Pays attention to form and protocol</a:t>
            </a:r>
          </a:p>
        </p:txBody>
      </p:sp>
      <p:sp>
        <p:nvSpPr>
          <p:cNvPr id="7" name="TextBox 6">
            <a:extLst>
              <a:ext uri="{FF2B5EF4-FFF2-40B4-BE49-F238E27FC236}">
                <a16:creationId xmlns:a16="http://schemas.microsoft.com/office/drawing/2014/main" id="{5BE7A136-14F8-4F49-8187-E5ED85A3FED5}"/>
              </a:ext>
            </a:extLst>
          </p:cNvPr>
          <p:cNvSpPr txBox="1"/>
          <p:nvPr/>
        </p:nvSpPr>
        <p:spPr>
          <a:xfrm rot="20825431">
            <a:off x="279201" y="1576992"/>
            <a:ext cx="3788389" cy="1077218"/>
          </a:xfrm>
          <a:prstGeom prst="rect">
            <a:avLst/>
          </a:prstGeom>
          <a:solidFill>
            <a:schemeClr val="bg2"/>
          </a:solidFill>
        </p:spPr>
        <p:txBody>
          <a:bodyPr wrap="square" rtlCol="0">
            <a:spAutoFit/>
          </a:bodyPr>
          <a:lstStyle/>
          <a:p>
            <a:pPr algn="ctr"/>
            <a:r>
              <a:rPr lang="en-US" sz="3200" dirty="0">
                <a:solidFill>
                  <a:srgbClr val="00BDAF"/>
                </a:solidFill>
                <a:latin typeface="Bradley Hand" pitchFamily="2" charset="77"/>
              </a:rPr>
              <a:t>COMMUNICATION PRO-TIP! </a:t>
            </a:r>
          </a:p>
        </p:txBody>
      </p:sp>
    </p:spTree>
    <p:extLst>
      <p:ext uri="{BB962C8B-B14F-4D97-AF65-F5344CB8AC3E}">
        <p14:creationId xmlns:p14="http://schemas.microsoft.com/office/powerpoint/2010/main" val="27806998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22032F-6E6D-0F4C-8D13-40BC631C8BBC}"/>
              </a:ext>
            </a:extLst>
          </p:cNvPr>
          <p:cNvSpPr>
            <a:spLocks noGrp="1"/>
          </p:cNvSpPr>
          <p:nvPr>
            <p:ph idx="1"/>
          </p:nvPr>
        </p:nvSpPr>
        <p:spPr>
          <a:xfrm>
            <a:off x="838200" y="2005263"/>
            <a:ext cx="10515600" cy="4171699"/>
          </a:xfrm>
          <a:ln>
            <a:solidFill>
              <a:srgbClr val="000000"/>
            </a:solidFill>
          </a:ln>
        </p:spPr>
        <p:txBody>
          <a:bodyPr>
            <a:normAutofit lnSpcReduction="10000"/>
          </a:bodyPr>
          <a:lstStyle/>
          <a:p>
            <a:pPr marL="0" indent="0">
              <a:buNone/>
            </a:pPr>
            <a:r>
              <a:rPr lang="en-US" dirty="0">
                <a:solidFill>
                  <a:srgbClr val="C00000"/>
                </a:solidFill>
              </a:rPr>
              <a:t>Subject: Training Proposal</a:t>
            </a:r>
          </a:p>
          <a:p>
            <a:pPr marL="0" indent="0">
              <a:buNone/>
            </a:pPr>
            <a:r>
              <a:rPr lang="en-US" dirty="0">
                <a:solidFill>
                  <a:srgbClr val="C00000"/>
                </a:solidFill>
              </a:rPr>
              <a:t>Hi Client,</a:t>
            </a:r>
          </a:p>
          <a:p>
            <a:pPr marL="0" indent="0">
              <a:buNone/>
            </a:pPr>
            <a:r>
              <a:rPr lang="en-US" dirty="0">
                <a:solidFill>
                  <a:srgbClr val="C00000"/>
                </a:solidFill>
              </a:rPr>
              <a:t>You will find attached to this email my training proposal for advancing your strategic communication planning skills. Please let me know if you wish to recommend any changes. </a:t>
            </a:r>
          </a:p>
          <a:p>
            <a:pPr marL="0" indent="0">
              <a:buNone/>
            </a:pPr>
            <a:r>
              <a:rPr lang="en-US" dirty="0">
                <a:solidFill>
                  <a:srgbClr val="C00000"/>
                </a:solidFill>
              </a:rPr>
              <a:t>I so look forward to collaborating with you! </a:t>
            </a:r>
          </a:p>
          <a:p>
            <a:pPr marL="0" indent="0">
              <a:buNone/>
            </a:pPr>
            <a:r>
              <a:rPr lang="en-US" dirty="0">
                <a:solidFill>
                  <a:srgbClr val="C00000"/>
                </a:solidFill>
              </a:rPr>
              <a:t>Thank you,</a:t>
            </a:r>
          </a:p>
          <a:p>
            <a:pPr marL="0" indent="0">
              <a:lnSpc>
                <a:spcPct val="110000"/>
              </a:lnSpc>
              <a:spcBef>
                <a:spcPts val="0"/>
              </a:spcBef>
              <a:buNone/>
            </a:pPr>
            <a:r>
              <a:rPr lang="en-US" dirty="0">
                <a:solidFill>
                  <a:srgbClr val="C00000"/>
                </a:solidFill>
              </a:rPr>
              <a:t>Gisele McAuliffe</a:t>
            </a:r>
          </a:p>
          <a:p>
            <a:pPr marL="0" indent="0">
              <a:lnSpc>
                <a:spcPct val="110000"/>
              </a:lnSpc>
              <a:spcBef>
                <a:spcPts val="0"/>
              </a:spcBef>
              <a:buNone/>
            </a:pPr>
            <a:r>
              <a:rPr lang="en-US" dirty="0">
                <a:solidFill>
                  <a:srgbClr val="C00000"/>
                </a:solidFill>
              </a:rPr>
              <a:t>Bigger Impact, (202) 2853340</a:t>
            </a:r>
          </a:p>
          <a:p>
            <a:pPr marL="0" indent="0">
              <a:buNone/>
            </a:pPr>
            <a:endParaRPr lang="en-US" dirty="0">
              <a:solidFill>
                <a:srgbClr val="000000"/>
              </a:solidFill>
            </a:endParaRPr>
          </a:p>
        </p:txBody>
      </p:sp>
      <p:pic>
        <p:nvPicPr>
          <p:cNvPr id="4" name="Picture 3">
            <a:extLst>
              <a:ext uri="{FF2B5EF4-FFF2-40B4-BE49-F238E27FC236}">
                <a16:creationId xmlns:a16="http://schemas.microsoft.com/office/drawing/2014/main" id="{2503FB11-6A0F-C545-8978-1198031E1DA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850880" y="228475"/>
            <a:ext cx="975360" cy="1055390"/>
          </a:xfrm>
          <a:prstGeom prst="rect">
            <a:avLst/>
          </a:prstGeom>
        </p:spPr>
      </p:pic>
      <p:sp>
        <p:nvSpPr>
          <p:cNvPr id="6" name="Title 5">
            <a:extLst>
              <a:ext uri="{FF2B5EF4-FFF2-40B4-BE49-F238E27FC236}">
                <a16:creationId xmlns:a16="http://schemas.microsoft.com/office/drawing/2014/main" id="{4D1D2E66-7281-3741-83C3-DA0F7B9D3B36}"/>
              </a:ext>
            </a:extLst>
          </p:cNvPr>
          <p:cNvSpPr>
            <a:spLocks noGrp="1"/>
          </p:cNvSpPr>
          <p:nvPr>
            <p:ph type="title"/>
          </p:nvPr>
        </p:nvSpPr>
        <p:spPr>
          <a:xfrm>
            <a:off x="838200" y="304165"/>
            <a:ext cx="8488680" cy="1235877"/>
          </a:xfrm>
        </p:spPr>
        <p:txBody>
          <a:bodyPr anchor="t" anchorCtr="0">
            <a:normAutofit fontScale="90000"/>
          </a:bodyPr>
          <a:lstStyle/>
          <a:p>
            <a:r>
              <a:rPr lang="en-US" sz="4900" b="1" dirty="0">
                <a:solidFill>
                  <a:srgbClr val="000000"/>
                </a:solidFill>
                <a:latin typeface="Spinnaker" panose="020B0505030300000004" pitchFamily="34" charset="0"/>
              </a:rPr>
              <a:t>Good Business Writing</a:t>
            </a:r>
            <a:br>
              <a:rPr lang="en-US" b="1" dirty="0">
                <a:solidFill>
                  <a:srgbClr val="000000"/>
                </a:solidFill>
                <a:latin typeface="Spinnaker" panose="020B0505030300000004" pitchFamily="34" charset="0"/>
              </a:rPr>
            </a:br>
            <a:r>
              <a:rPr lang="en-US" sz="4000" b="1" dirty="0">
                <a:solidFill>
                  <a:srgbClr val="00BDAF"/>
                </a:solidFill>
                <a:latin typeface="Spinnaker" panose="020B0505030300000004" pitchFamily="34" charset="0"/>
              </a:rPr>
              <a:t>Example: Email</a:t>
            </a:r>
          </a:p>
        </p:txBody>
      </p:sp>
    </p:spTree>
    <p:extLst>
      <p:ext uri="{BB962C8B-B14F-4D97-AF65-F5344CB8AC3E}">
        <p14:creationId xmlns:p14="http://schemas.microsoft.com/office/powerpoint/2010/main" val="2592881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47D4B-1E42-E94F-945E-87FAE9619F58}"/>
              </a:ext>
            </a:extLst>
          </p:cNvPr>
          <p:cNvSpPr>
            <a:spLocks noGrp="1"/>
          </p:cNvSpPr>
          <p:nvPr>
            <p:ph type="title"/>
          </p:nvPr>
        </p:nvSpPr>
        <p:spPr>
          <a:xfrm>
            <a:off x="838200" y="365125"/>
            <a:ext cx="9027695" cy="1325563"/>
          </a:xfrm>
        </p:spPr>
        <p:txBody>
          <a:bodyPr/>
          <a:lstStyle/>
          <a:p>
            <a:r>
              <a:rPr lang="en-US" b="1" dirty="0">
                <a:solidFill>
                  <a:srgbClr val="000000"/>
                </a:solidFill>
                <a:latin typeface="Spinnaker" panose="020B0505030300000004" pitchFamily="34" charset="0"/>
              </a:rPr>
              <a:t>Client Services Consultants</a:t>
            </a:r>
            <a:endParaRPr lang="en-US" dirty="0"/>
          </a:p>
        </p:txBody>
      </p:sp>
      <p:pic>
        <p:nvPicPr>
          <p:cNvPr id="9" name="Content Placeholder 8">
            <a:extLst>
              <a:ext uri="{FF2B5EF4-FFF2-40B4-BE49-F238E27FC236}">
                <a16:creationId xmlns:a16="http://schemas.microsoft.com/office/drawing/2014/main" id="{EECB1C20-FE58-E54C-B1DF-C9BFD62B791F}"/>
              </a:ext>
            </a:extLst>
          </p:cNvPr>
          <p:cNvPicPr>
            <a:picLocks noGrp="1" noChangeAspect="1"/>
          </p:cNvPicPr>
          <p:nvPr>
            <p:ph sz="half" idx="2"/>
          </p:nvPr>
        </p:nvPicPr>
        <p:blipFill>
          <a:blip r:embed="rId3"/>
          <a:stretch>
            <a:fillRect/>
          </a:stretch>
        </p:blipFill>
        <p:spPr>
          <a:xfrm>
            <a:off x="5074682" y="1700463"/>
            <a:ext cx="6835965" cy="4539916"/>
          </a:xfrm>
        </p:spPr>
      </p:pic>
      <p:pic>
        <p:nvPicPr>
          <p:cNvPr id="5" name="Picture 4">
            <a:extLst>
              <a:ext uri="{FF2B5EF4-FFF2-40B4-BE49-F238E27FC236}">
                <a16:creationId xmlns:a16="http://schemas.microsoft.com/office/drawing/2014/main" id="{120A79D9-E203-2740-A6DC-8F7BE7DE066F}"/>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10850880" y="228475"/>
            <a:ext cx="975360" cy="1055390"/>
          </a:xfrm>
          <a:prstGeom prst="rect">
            <a:avLst/>
          </a:prstGeom>
        </p:spPr>
      </p:pic>
      <p:sp>
        <p:nvSpPr>
          <p:cNvPr id="12" name="Content Placeholder 11">
            <a:extLst>
              <a:ext uri="{FF2B5EF4-FFF2-40B4-BE49-F238E27FC236}">
                <a16:creationId xmlns:a16="http://schemas.microsoft.com/office/drawing/2014/main" id="{4C033820-EE36-B643-9859-ED85BFB79879}"/>
              </a:ext>
            </a:extLst>
          </p:cNvPr>
          <p:cNvSpPr>
            <a:spLocks noGrp="1"/>
          </p:cNvSpPr>
          <p:nvPr>
            <p:ph sz="half" idx="1"/>
          </p:nvPr>
        </p:nvSpPr>
        <p:spPr>
          <a:xfrm>
            <a:off x="838200" y="1825625"/>
            <a:ext cx="3990474" cy="4351338"/>
          </a:xfrm>
        </p:spPr>
        <p:txBody>
          <a:bodyPr/>
          <a:lstStyle/>
          <a:p>
            <a:pPr marL="0" indent="0">
              <a:buNone/>
            </a:pPr>
            <a:r>
              <a:rPr lang="en-US" sz="3600" dirty="0">
                <a:latin typeface="Spinnaker" panose="020B0505030300000004" pitchFamily="34" charset="0"/>
              </a:rPr>
              <a:t>Professionals who are experts in certain fields and provide advice related to their areas of expertise.</a:t>
            </a:r>
          </a:p>
          <a:p>
            <a:pPr marL="0" indent="0">
              <a:buNone/>
            </a:pPr>
            <a:endParaRPr lang="en-US" dirty="0">
              <a:latin typeface="Spinnaker" panose="020B0505030300000004" pitchFamily="34" charset="0"/>
            </a:endParaRPr>
          </a:p>
        </p:txBody>
      </p:sp>
    </p:spTree>
    <p:extLst>
      <p:ext uri="{BB962C8B-B14F-4D97-AF65-F5344CB8AC3E}">
        <p14:creationId xmlns:p14="http://schemas.microsoft.com/office/powerpoint/2010/main" val="33137759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35FD086-1C84-C44B-A600-F21F574A3EB2}"/>
              </a:ext>
            </a:extLst>
          </p:cNvPr>
          <p:cNvSpPr txBox="1"/>
          <p:nvPr/>
        </p:nvSpPr>
        <p:spPr>
          <a:xfrm rot="20825431">
            <a:off x="311285" y="1865749"/>
            <a:ext cx="3788389" cy="1077218"/>
          </a:xfrm>
          <a:prstGeom prst="rect">
            <a:avLst/>
          </a:prstGeom>
          <a:solidFill>
            <a:schemeClr val="bg2"/>
          </a:solidFill>
        </p:spPr>
        <p:txBody>
          <a:bodyPr wrap="square" rtlCol="0">
            <a:spAutoFit/>
          </a:bodyPr>
          <a:lstStyle/>
          <a:p>
            <a:pPr algn="ctr"/>
            <a:r>
              <a:rPr lang="en-US" sz="3200" dirty="0">
                <a:solidFill>
                  <a:srgbClr val="00BDAF"/>
                </a:solidFill>
                <a:latin typeface="Bradley Hand" pitchFamily="2" charset="77"/>
              </a:rPr>
              <a:t>COMMUNICATION PRO-TIP! </a:t>
            </a:r>
          </a:p>
        </p:txBody>
      </p:sp>
      <p:sp>
        <p:nvSpPr>
          <p:cNvPr id="3" name="Content Placeholder 2">
            <a:extLst>
              <a:ext uri="{FF2B5EF4-FFF2-40B4-BE49-F238E27FC236}">
                <a16:creationId xmlns:a16="http://schemas.microsoft.com/office/drawing/2014/main" id="{7722032F-6E6D-0F4C-8D13-40BC631C8BBC}"/>
              </a:ext>
            </a:extLst>
          </p:cNvPr>
          <p:cNvSpPr>
            <a:spLocks noGrp="1"/>
          </p:cNvSpPr>
          <p:nvPr>
            <p:ph idx="1"/>
          </p:nvPr>
        </p:nvSpPr>
        <p:spPr>
          <a:xfrm>
            <a:off x="4283243" y="1973180"/>
            <a:ext cx="4299285" cy="4219825"/>
          </a:xfrm>
        </p:spPr>
        <p:txBody>
          <a:bodyPr>
            <a:normAutofit lnSpcReduction="10000"/>
          </a:bodyPr>
          <a:lstStyle/>
          <a:p>
            <a:pPr marL="514350" indent="-514350">
              <a:buFont typeface="+mj-lt"/>
              <a:buAutoNum type="arabicPeriod"/>
            </a:pPr>
            <a:r>
              <a:rPr lang="en-US" dirty="0">
                <a:solidFill>
                  <a:srgbClr val="C00000"/>
                </a:solidFill>
              </a:rPr>
              <a:t>Understandings</a:t>
            </a:r>
          </a:p>
          <a:p>
            <a:pPr marL="514350" indent="-514350">
              <a:buFont typeface="+mj-lt"/>
              <a:buAutoNum type="arabicPeriod"/>
            </a:pPr>
            <a:r>
              <a:rPr lang="en-US" dirty="0">
                <a:solidFill>
                  <a:srgbClr val="C00000"/>
                </a:solidFill>
              </a:rPr>
              <a:t>Objectives</a:t>
            </a:r>
          </a:p>
          <a:p>
            <a:pPr marL="514350" indent="-514350">
              <a:buFont typeface="+mj-lt"/>
              <a:buAutoNum type="arabicPeriod"/>
            </a:pPr>
            <a:r>
              <a:rPr lang="en-US" dirty="0">
                <a:solidFill>
                  <a:srgbClr val="C00000"/>
                </a:solidFill>
              </a:rPr>
              <a:t>Timeframe</a:t>
            </a:r>
          </a:p>
          <a:p>
            <a:pPr marL="514350" indent="-514350">
              <a:buFont typeface="+mj-lt"/>
              <a:buAutoNum type="arabicPeriod"/>
            </a:pPr>
            <a:r>
              <a:rPr lang="en-US" dirty="0">
                <a:solidFill>
                  <a:srgbClr val="C00000"/>
                </a:solidFill>
              </a:rPr>
              <a:t>Approach</a:t>
            </a:r>
          </a:p>
          <a:p>
            <a:pPr marL="514350" indent="-514350">
              <a:buFont typeface="+mj-lt"/>
              <a:buAutoNum type="arabicPeriod"/>
            </a:pPr>
            <a:r>
              <a:rPr lang="en-US" dirty="0">
                <a:solidFill>
                  <a:srgbClr val="C00000"/>
                </a:solidFill>
              </a:rPr>
              <a:t>Proposed scope of work</a:t>
            </a:r>
          </a:p>
          <a:p>
            <a:pPr marL="514350" indent="-514350">
              <a:buFont typeface="+mj-lt"/>
              <a:buAutoNum type="arabicPeriod"/>
            </a:pPr>
            <a:r>
              <a:rPr lang="en-US" dirty="0">
                <a:solidFill>
                  <a:srgbClr val="C00000"/>
                </a:solidFill>
              </a:rPr>
              <a:t>Compensation</a:t>
            </a:r>
          </a:p>
          <a:p>
            <a:pPr marL="514350" indent="-514350">
              <a:buFont typeface="+mj-lt"/>
              <a:buAutoNum type="arabicPeriod"/>
            </a:pPr>
            <a:r>
              <a:rPr lang="en-US" dirty="0">
                <a:solidFill>
                  <a:srgbClr val="C00000"/>
                </a:solidFill>
              </a:rPr>
              <a:t>Project Schedule</a:t>
            </a:r>
          </a:p>
          <a:p>
            <a:pPr marL="514350" indent="-514350">
              <a:buFont typeface="+mj-lt"/>
              <a:buAutoNum type="arabicPeriod"/>
            </a:pPr>
            <a:r>
              <a:rPr lang="en-US" dirty="0">
                <a:solidFill>
                  <a:srgbClr val="C00000"/>
                </a:solidFill>
              </a:rPr>
              <a:t>Reviews &amp; Approvals</a:t>
            </a:r>
          </a:p>
          <a:p>
            <a:pPr marL="514350" indent="-514350">
              <a:buFont typeface="+mj-lt"/>
              <a:buAutoNum type="arabicPeriod"/>
            </a:pPr>
            <a:r>
              <a:rPr lang="en-US" dirty="0">
                <a:solidFill>
                  <a:srgbClr val="C00000"/>
                </a:solidFill>
              </a:rPr>
              <a:t>Qualifications</a:t>
            </a:r>
          </a:p>
        </p:txBody>
      </p:sp>
      <p:pic>
        <p:nvPicPr>
          <p:cNvPr id="4" name="Picture 3">
            <a:extLst>
              <a:ext uri="{FF2B5EF4-FFF2-40B4-BE49-F238E27FC236}">
                <a16:creationId xmlns:a16="http://schemas.microsoft.com/office/drawing/2014/main" id="{2503FB11-6A0F-C545-8978-1198031E1DA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850880" y="228475"/>
            <a:ext cx="975360" cy="1055390"/>
          </a:xfrm>
          <a:prstGeom prst="rect">
            <a:avLst/>
          </a:prstGeom>
        </p:spPr>
      </p:pic>
      <p:sp>
        <p:nvSpPr>
          <p:cNvPr id="6" name="Title 5">
            <a:extLst>
              <a:ext uri="{FF2B5EF4-FFF2-40B4-BE49-F238E27FC236}">
                <a16:creationId xmlns:a16="http://schemas.microsoft.com/office/drawing/2014/main" id="{4D1D2E66-7281-3741-83C3-DA0F7B9D3B36}"/>
              </a:ext>
            </a:extLst>
          </p:cNvPr>
          <p:cNvSpPr>
            <a:spLocks noGrp="1"/>
          </p:cNvSpPr>
          <p:nvPr>
            <p:ph type="title"/>
          </p:nvPr>
        </p:nvSpPr>
        <p:spPr>
          <a:xfrm>
            <a:off x="838200" y="304165"/>
            <a:ext cx="8488680" cy="1235877"/>
          </a:xfrm>
        </p:spPr>
        <p:txBody>
          <a:bodyPr anchor="t" anchorCtr="0">
            <a:normAutofit fontScale="90000"/>
          </a:bodyPr>
          <a:lstStyle/>
          <a:p>
            <a:r>
              <a:rPr lang="en-US" sz="4900" b="1" dirty="0">
                <a:solidFill>
                  <a:srgbClr val="000000"/>
                </a:solidFill>
                <a:latin typeface="Spinnaker" panose="020B0505030300000004" pitchFamily="34" charset="0"/>
              </a:rPr>
              <a:t>Good Business Writing</a:t>
            </a:r>
            <a:br>
              <a:rPr lang="en-US" b="1" dirty="0">
                <a:solidFill>
                  <a:srgbClr val="000000"/>
                </a:solidFill>
                <a:latin typeface="Spinnaker" panose="020B0505030300000004" pitchFamily="34" charset="0"/>
              </a:rPr>
            </a:br>
            <a:r>
              <a:rPr lang="en-US" sz="4000" b="1" dirty="0">
                <a:solidFill>
                  <a:srgbClr val="00BDAF"/>
                </a:solidFill>
                <a:latin typeface="Spinnaker" panose="020B0505030300000004" pitchFamily="34" charset="0"/>
              </a:rPr>
              <a:t>Example: Proposal</a:t>
            </a:r>
          </a:p>
        </p:txBody>
      </p:sp>
    </p:spTree>
    <p:extLst>
      <p:ext uri="{BB962C8B-B14F-4D97-AF65-F5344CB8AC3E}">
        <p14:creationId xmlns:p14="http://schemas.microsoft.com/office/powerpoint/2010/main" val="5670729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22032F-6E6D-0F4C-8D13-40BC631C8BBC}"/>
              </a:ext>
            </a:extLst>
          </p:cNvPr>
          <p:cNvSpPr>
            <a:spLocks noGrp="1"/>
          </p:cNvSpPr>
          <p:nvPr>
            <p:ph idx="1"/>
          </p:nvPr>
        </p:nvSpPr>
        <p:spPr>
          <a:xfrm>
            <a:off x="838200" y="2697479"/>
            <a:ext cx="10515600" cy="3479483"/>
          </a:xfrm>
        </p:spPr>
        <p:txBody>
          <a:bodyPr/>
          <a:lstStyle/>
          <a:p>
            <a:pPr marL="0" indent="0" algn="ctr">
              <a:buNone/>
            </a:pPr>
            <a:r>
              <a:rPr lang="en-US" dirty="0">
                <a:solidFill>
                  <a:srgbClr val="C00000"/>
                </a:solidFill>
              </a:rPr>
              <a:t>SAMPLE PROPOSAL</a:t>
            </a:r>
            <a:endParaRPr lang="en-US" dirty="0">
              <a:solidFill>
                <a:srgbClr val="000000"/>
              </a:solidFill>
            </a:endParaRPr>
          </a:p>
        </p:txBody>
      </p:sp>
      <p:pic>
        <p:nvPicPr>
          <p:cNvPr id="4" name="Picture 3">
            <a:extLst>
              <a:ext uri="{FF2B5EF4-FFF2-40B4-BE49-F238E27FC236}">
                <a16:creationId xmlns:a16="http://schemas.microsoft.com/office/drawing/2014/main" id="{2503FB11-6A0F-C545-8978-1198031E1DA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850880" y="228475"/>
            <a:ext cx="975360" cy="1055390"/>
          </a:xfrm>
          <a:prstGeom prst="rect">
            <a:avLst/>
          </a:prstGeom>
        </p:spPr>
      </p:pic>
      <p:sp>
        <p:nvSpPr>
          <p:cNvPr id="6" name="Title 5">
            <a:extLst>
              <a:ext uri="{FF2B5EF4-FFF2-40B4-BE49-F238E27FC236}">
                <a16:creationId xmlns:a16="http://schemas.microsoft.com/office/drawing/2014/main" id="{4D1D2E66-7281-3741-83C3-DA0F7B9D3B36}"/>
              </a:ext>
            </a:extLst>
          </p:cNvPr>
          <p:cNvSpPr>
            <a:spLocks noGrp="1"/>
          </p:cNvSpPr>
          <p:nvPr>
            <p:ph type="title"/>
          </p:nvPr>
        </p:nvSpPr>
        <p:spPr>
          <a:xfrm>
            <a:off x="838200" y="304165"/>
            <a:ext cx="8488680" cy="1235877"/>
          </a:xfrm>
        </p:spPr>
        <p:txBody>
          <a:bodyPr anchor="t" anchorCtr="0">
            <a:normAutofit fontScale="90000"/>
          </a:bodyPr>
          <a:lstStyle/>
          <a:p>
            <a:r>
              <a:rPr lang="en-US" sz="4900" b="1" dirty="0">
                <a:solidFill>
                  <a:srgbClr val="000000"/>
                </a:solidFill>
                <a:latin typeface="Spinnaker" panose="020B0505030300000004" pitchFamily="34" charset="0"/>
              </a:rPr>
              <a:t>Good Business Writing</a:t>
            </a:r>
            <a:br>
              <a:rPr lang="en-US" b="1" dirty="0">
                <a:solidFill>
                  <a:srgbClr val="000000"/>
                </a:solidFill>
                <a:latin typeface="Spinnaker" panose="020B0505030300000004" pitchFamily="34" charset="0"/>
              </a:rPr>
            </a:br>
            <a:r>
              <a:rPr lang="en-US" sz="4000" b="1" dirty="0">
                <a:solidFill>
                  <a:srgbClr val="00BDAF"/>
                </a:solidFill>
                <a:latin typeface="Spinnaker" panose="020B0505030300000004" pitchFamily="34" charset="0"/>
              </a:rPr>
              <a:t>Example: Proposal</a:t>
            </a:r>
          </a:p>
        </p:txBody>
      </p:sp>
    </p:spTree>
    <p:extLst>
      <p:ext uri="{BB962C8B-B14F-4D97-AF65-F5344CB8AC3E}">
        <p14:creationId xmlns:p14="http://schemas.microsoft.com/office/powerpoint/2010/main" val="3218312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30769F4-9D39-1043-B47D-0FAE47C66F9A}"/>
              </a:ext>
            </a:extLst>
          </p:cNvPr>
          <p:cNvPicPr>
            <a:picLocks noGrp="1" noChangeAspect="1"/>
          </p:cNvPicPr>
          <p:nvPr>
            <p:ph idx="1"/>
          </p:nvPr>
        </p:nvPicPr>
        <p:blipFill>
          <a:blip r:embed="rId3"/>
          <a:stretch>
            <a:fillRect/>
          </a:stretch>
        </p:blipFill>
        <p:spPr>
          <a:xfrm>
            <a:off x="2582779" y="2059413"/>
            <a:ext cx="6689558" cy="4442684"/>
          </a:xfrm>
        </p:spPr>
      </p:pic>
      <p:pic>
        <p:nvPicPr>
          <p:cNvPr id="4" name="Picture 3">
            <a:extLst>
              <a:ext uri="{FF2B5EF4-FFF2-40B4-BE49-F238E27FC236}">
                <a16:creationId xmlns:a16="http://schemas.microsoft.com/office/drawing/2014/main" id="{2503FB11-6A0F-C545-8978-1198031E1DA1}"/>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10850880" y="228475"/>
            <a:ext cx="975360" cy="1055390"/>
          </a:xfrm>
          <a:prstGeom prst="rect">
            <a:avLst/>
          </a:prstGeom>
        </p:spPr>
      </p:pic>
      <p:sp>
        <p:nvSpPr>
          <p:cNvPr id="6" name="Title 5">
            <a:extLst>
              <a:ext uri="{FF2B5EF4-FFF2-40B4-BE49-F238E27FC236}">
                <a16:creationId xmlns:a16="http://schemas.microsoft.com/office/drawing/2014/main" id="{4D1D2E66-7281-3741-83C3-DA0F7B9D3B36}"/>
              </a:ext>
            </a:extLst>
          </p:cNvPr>
          <p:cNvSpPr>
            <a:spLocks noGrp="1"/>
          </p:cNvSpPr>
          <p:nvPr>
            <p:ph type="title"/>
          </p:nvPr>
        </p:nvSpPr>
        <p:spPr>
          <a:xfrm>
            <a:off x="838200" y="304165"/>
            <a:ext cx="8488680" cy="1325563"/>
          </a:xfrm>
        </p:spPr>
        <p:txBody>
          <a:bodyPr anchor="t" anchorCtr="0">
            <a:normAutofit/>
          </a:bodyPr>
          <a:lstStyle/>
          <a:p>
            <a:r>
              <a:rPr lang="en-US" b="1" dirty="0">
                <a:solidFill>
                  <a:srgbClr val="000000"/>
                </a:solidFill>
                <a:latin typeface="Spinnaker" panose="020B0505030300000004" pitchFamily="34" charset="0"/>
              </a:rPr>
              <a:t>STEP 6:</a:t>
            </a:r>
            <a:br>
              <a:rPr lang="en-US" b="1" dirty="0">
                <a:solidFill>
                  <a:srgbClr val="000000"/>
                </a:solidFill>
                <a:latin typeface="Spinnaker" panose="020B0505030300000004" pitchFamily="34" charset="0"/>
              </a:rPr>
            </a:br>
            <a:r>
              <a:rPr lang="en-US" b="1" dirty="0">
                <a:solidFill>
                  <a:srgbClr val="000000"/>
                </a:solidFill>
                <a:latin typeface="Spinnaker" panose="020B0505030300000004" pitchFamily="34" charset="0"/>
              </a:rPr>
              <a:t>The Contract</a:t>
            </a:r>
          </a:p>
        </p:txBody>
      </p:sp>
      <p:sp>
        <p:nvSpPr>
          <p:cNvPr id="7" name="TextBox 6">
            <a:extLst>
              <a:ext uri="{FF2B5EF4-FFF2-40B4-BE49-F238E27FC236}">
                <a16:creationId xmlns:a16="http://schemas.microsoft.com/office/drawing/2014/main" id="{BE7DDEA4-1AD1-094E-A3C7-369C37C44C0E}"/>
              </a:ext>
            </a:extLst>
          </p:cNvPr>
          <p:cNvSpPr txBox="1"/>
          <p:nvPr/>
        </p:nvSpPr>
        <p:spPr>
          <a:xfrm>
            <a:off x="6529136" y="2342148"/>
            <a:ext cx="5069305" cy="1077218"/>
          </a:xfrm>
          <a:prstGeom prst="rect">
            <a:avLst/>
          </a:prstGeom>
          <a:solidFill>
            <a:schemeClr val="bg1"/>
          </a:solidFill>
        </p:spPr>
        <p:txBody>
          <a:bodyPr wrap="square" rtlCol="0">
            <a:spAutoFit/>
          </a:bodyPr>
          <a:lstStyle/>
          <a:p>
            <a:r>
              <a:rPr lang="en-US" sz="3200" dirty="0"/>
              <a:t>What should you examine closely?</a:t>
            </a:r>
          </a:p>
        </p:txBody>
      </p:sp>
    </p:spTree>
    <p:extLst>
      <p:ext uri="{BB962C8B-B14F-4D97-AF65-F5344CB8AC3E}">
        <p14:creationId xmlns:p14="http://schemas.microsoft.com/office/powerpoint/2010/main" val="301159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30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22032F-6E6D-0F4C-8D13-40BC631C8BBC}"/>
              </a:ext>
            </a:extLst>
          </p:cNvPr>
          <p:cNvSpPr>
            <a:spLocks noGrp="1"/>
          </p:cNvSpPr>
          <p:nvPr>
            <p:ph idx="1"/>
          </p:nvPr>
        </p:nvSpPr>
        <p:spPr>
          <a:xfrm>
            <a:off x="2875548" y="2938110"/>
            <a:ext cx="7760368" cy="3189974"/>
          </a:xfrm>
        </p:spPr>
        <p:txBody>
          <a:bodyPr>
            <a:normAutofit/>
          </a:bodyPr>
          <a:lstStyle/>
          <a:p>
            <a:pPr marL="0" indent="0">
              <a:buNone/>
            </a:pPr>
            <a:r>
              <a:rPr lang="en-US" sz="3600" dirty="0"/>
              <a:t>The term of this “Agreement” begins on DATE and ends on DATE (the “Term”), unless earlier terminated pursuant to Section 4 below or extended by mutual written agreement. </a:t>
            </a:r>
          </a:p>
        </p:txBody>
      </p:sp>
      <p:pic>
        <p:nvPicPr>
          <p:cNvPr id="4" name="Picture 3">
            <a:extLst>
              <a:ext uri="{FF2B5EF4-FFF2-40B4-BE49-F238E27FC236}">
                <a16:creationId xmlns:a16="http://schemas.microsoft.com/office/drawing/2014/main" id="{2503FB11-6A0F-C545-8978-1198031E1DA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850880" y="228475"/>
            <a:ext cx="975360" cy="1055390"/>
          </a:xfrm>
          <a:prstGeom prst="rect">
            <a:avLst/>
          </a:prstGeom>
        </p:spPr>
      </p:pic>
      <p:sp>
        <p:nvSpPr>
          <p:cNvPr id="6" name="Title 5">
            <a:extLst>
              <a:ext uri="{FF2B5EF4-FFF2-40B4-BE49-F238E27FC236}">
                <a16:creationId xmlns:a16="http://schemas.microsoft.com/office/drawing/2014/main" id="{4D1D2E66-7281-3741-83C3-DA0F7B9D3B36}"/>
              </a:ext>
            </a:extLst>
          </p:cNvPr>
          <p:cNvSpPr>
            <a:spLocks noGrp="1"/>
          </p:cNvSpPr>
          <p:nvPr>
            <p:ph type="title"/>
          </p:nvPr>
        </p:nvSpPr>
        <p:spPr>
          <a:xfrm>
            <a:off x="838200" y="304165"/>
            <a:ext cx="8488680" cy="1325563"/>
          </a:xfrm>
        </p:spPr>
        <p:txBody>
          <a:bodyPr anchor="t" anchorCtr="0">
            <a:normAutofit/>
          </a:bodyPr>
          <a:lstStyle/>
          <a:p>
            <a:r>
              <a:rPr lang="en-US" b="1" dirty="0">
                <a:solidFill>
                  <a:srgbClr val="000000"/>
                </a:solidFill>
                <a:latin typeface="Spinnaker" panose="020B0505030300000004" pitchFamily="34" charset="0"/>
              </a:rPr>
              <a:t>Contract Term</a:t>
            </a:r>
            <a:br>
              <a:rPr lang="en-US" b="1" dirty="0">
                <a:solidFill>
                  <a:srgbClr val="000000"/>
                </a:solidFill>
                <a:latin typeface="Spinnaker" panose="020B0505030300000004" pitchFamily="34" charset="0"/>
              </a:rPr>
            </a:br>
            <a:endParaRPr lang="en-US" sz="3600" b="1" dirty="0">
              <a:solidFill>
                <a:srgbClr val="00BDAF"/>
              </a:solidFill>
              <a:latin typeface="Spinnaker" panose="020B0505030300000004" pitchFamily="34" charset="0"/>
            </a:endParaRPr>
          </a:p>
        </p:txBody>
      </p:sp>
      <p:sp>
        <p:nvSpPr>
          <p:cNvPr id="5" name="TextBox 4">
            <a:extLst>
              <a:ext uri="{FF2B5EF4-FFF2-40B4-BE49-F238E27FC236}">
                <a16:creationId xmlns:a16="http://schemas.microsoft.com/office/drawing/2014/main" id="{4C6EF939-1B65-A347-A2D9-4B526FB367AD}"/>
              </a:ext>
            </a:extLst>
          </p:cNvPr>
          <p:cNvSpPr txBox="1"/>
          <p:nvPr/>
        </p:nvSpPr>
        <p:spPr>
          <a:xfrm rot="20825431">
            <a:off x="600042" y="1737411"/>
            <a:ext cx="3788389" cy="1077218"/>
          </a:xfrm>
          <a:prstGeom prst="rect">
            <a:avLst/>
          </a:prstGeom>
          <a:solidFill>
            <a:schemeClr val="bg2"/>
          </a:solidFill>
        </p:spPr>
        <p:txBody>
          <a:bodyPr wrap="square" rtlCol="0">
            <a:spAutoFit/>
          </a:bodyPr>
          <a:lstStyle/>
          <a:p>
            <a:pPr algn="ctr"/>
            <a:r>
              <a:rPr lang="en-US" sz="3200" dirty="0">
                <a:solidFill>
                  <a:srgbClr val="00BDAF"/>
                </a:solidFill>
                <a:latin typeface="Bradley Hand" pitchFamily="2" charset="77"/>
              </a:rPr>
              <a:t>COMMUNICATION PRO-TIP! </a:t>
            </a:r>
          </a:p>
        </p:txBody>
      </p:sp>
    </p:spTree>
    <p:extLst>
      <p:ext uri="{BB962C8B-B14F-4D97-AF65-F5344CB8AC3E}">
        <p14:creationId xmlns:p14="http://schemas.microsoft.com/office/powerpoint/2010/main" val="9381251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22032F-6E6D-0F4C-8D13-40BC631C8BBC}"/>
              </a:ext>
            </a:extLst>
          </p:cNvPr>
          <p:cNvSpPr>
            <a:spLocks noGrp="1"/>
          </p:cNvSpPr>
          <p:nvPr>
            <p:ph idx="1"/>
          </p:nvPr>
        </p:nvSpPr>
        <p:spPr>
          <a:xfrm>
            <a:off x="2169695" y="3098531"/>
            <a:ext cx="7760368" cy="2628500"/>
          </a:xfrm>
        </p:spPr>
        <p:txBody>
          <a:bodyPr>
            <a:normAutofit/>
          </a:bodyPr>
          <a:lstStyle/>
          <a:p>
            <a:pPr marL="0" indent="0">
              <a:buNone/>
            </a:pPr>
            <a:r>
              <a:rPr lang="en-US" sz="3600" dirty="0">
                <a:solidFill>
                  <a:srgbClr val="C00000"/>
                </a:solidFill>
              </a:rPr>
              <a:t>For satisfactory completion of the Statement of Work, the Consultant will be paid the fees and expenses described in Attachment 2: Budget. </a:t>
            </a:r>
          </a:p>
        </p:txBody>
      </p:sp>
      <p:pic>
        <p:nvPicPr>
          <p:cNvPr id="4" name="Picture 3">
            <a:extLst>
              <a:ext uri="{FF2B5EF4-FFF2-40B4-BE49-F238E27FC236}">
                <a16:creationId xmlns:a16="http://schemas.microsoft.com/office/drawing/2014/main" id="{2503FB11-6A0F-C545-8978-1198031E1DA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850880" y="228475"/>
            <a:ext cx="975360" cy="1055390"/>
          </a:xfrm>
          <a:prstGeom prst="rect">
            <a:avLst/>
          </a:prstGeom>
        </p:spPr>
      </p:pic>
      <p:sp>
        <p:nvSpPr>
          <p:cNvPr id="6" name="Title 5">
            <a:extLst>
              <a:ext uri="{FF2B5EF4-FFF2-40B4-BE49-F238E27FC236}">
                <a16:creationId xmlns:a16="http://schemas.microsoft.com/office/drawing/2014/main" id="{4D1D2E66-7281-3741-83C3-DA0F7B9D3B36}"/>
              </a:ext>
            </a:extLst>
          </p:cNvPr>
          <p:cNvSpPr>
            <a:spLocks noGrp="1"/>
          </p:cNvSpPr>
          <p:nvPr>
            <p:ph type="title"/>
          </p:nvPr>
        </p:nvSpPr>
        <p:spPr>
          <a:xfrm>
            <a:off x="838200" y="304165"/>
            <a:ext cx="8488680" cy="850867"/>
          </a:xfrm>
        </p:spPr>
        <p:txBody>
          <a:bodyPr anchor="t" anchorCtr="0">
            <a:normAutofit fontScale="90000"/>
          </a:bodyPr>
          <a:lstStyle/>
          <a:p>
            <a:r>
              <a:rPr lang="en-US" b="1" dirty="0">
                <a:solidFill>
                  <a:srgbClr val="000000"/>
                </a:solidFill>
                <a:latin typeface="Spinnaker" panose="020B0505030300000004" pitchFamily="34" charset="0"/>
              </a:rPr>
              <a:t>Compensation &amp; Expenses</a:t>
            </a:r>
            <a:br>
              <a:rPr lang="en-US" b="1" dirty="0">
                <a:solidFill>
                  <a:srgbClr val="000000"/>
                </a:solidFill>
                <a:latin typeface="Spinnaker" panose="020B0505030300000004" pitchFamily="34" charset="0"/>
              </a:rPr>
            </a:br>
            <a:endParaRPr lang="en-US" sz="3600" b="1" dirty="0">
              <a:solidFill>
                <a:srgbClr val="00BDAF"/>
              </a:solidFill>
              <a:latin typeface="Spinnaker" panose="020B0505030300000004" pitchFamily="34" charset="0"/>
            </a:endParaRPr>
          </a:p>
        </p:txBody>
      </p:sp>
      <p:sp>
        <p:nvSpPr>
          <p:cNvPr id="5" name="TextBox 4">
            <a:extLst>
              <a:ext uri="{FF2B5EF4-FFF2-40B4-BE49-F238E27FC236}">
                <a16:creationId xmlns:a16="http://schemas.microsoft.com/office/drawing/2014/main" id="{C7061348-1838-FC4E-936C-C28402D8A20B}"/>
              </a:ext>
            </a:extLst>
          </p:cNvPr>
          <p:cNvSpPr txBox="1"/>
          <p:nvPr/>
        </p:nvSpPr>
        <p:spPr>
          <a:xfrm rot="20825431">
            <a:off x="327326" y="1801581"/>
            <a:ext cx="3788389" cy="1077218"/>
          </a:xfrm>
          <a:prstGeom prst="rect">
            <a:avLst/>
          </a:prstGeom>
          <a:solidFill>
            <a:schemeClr val="bg2"/>
          </a:solidFill>
        </p:spPr>
        <p:txBody>
          <a:bodyPr wrap="square" rtlCol="0">
            <a:spAutoFit/>
          </a:bodyPr>
          <a:lstStyle/>
          <a:p>
            <a:pPr algn="ctr"/>
            <a:r>
              <a:rPr lang="en-US" sz="3200" dirty="0">
                <a:solidFill>
                  <a:srgbClr val="00BDAF"/>
                </a:solidFill>
                <a:latin typeface="Bradley Hand" pitchFamily="2" charset="77"/>
              </a:rPr>
              <a:t>COMMUNICATION PRO-TIP! </a:t>
            </a:r>
          </a:p>
        </p:txBody>
      </p:sp>
    </p:spTree>
    <p:extLst>
      <p:ext uri="{BB962C8B-B14F-4D97-AF65-F5344CB8AC3E}">
        <p14:creationId xmlns:p14="http://schemas.microsoft.com/office/powerpoint/2010/main" val="11695160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22032F-6E6D-0F4C-8D13-40BC631C8BBC}"/>
              </a:ext>
            </a:extLst>
          </p:cNvPr>
          <p:cNvSpPr>
            <a:spLocks noGrp="1"/>
          </p:cNvSpPr>
          <p:nvPr>
            <p:ph idx="1"/>
          </p:nvPr>
        </p:nvSpPr>
        <p:spPr>
          <a:xfrm>
            <a:off x="2811380" y="3226868"/>
            <a:ext cx="7760368" cy="2628500"/>
          </a:xfrm>
        </p:spPr>
        <p:txBody>
          <a:bodyPr>
            <a:normAutofit/>
          </a:bodyPr>
          <a:lstStyle/>
          <a:p>
            <a:pPr marL="0" indent="0">
              <a:buNone/>
            </a:pPr>
            <a:r>
              <a:rPr lang="en-US" sz="3600" u="sng" dirty="0">
                <a:solidFill>
                  <a:srgbClr val="C00000"/>
                </a:solidFill>
              </a:rPr>
              <a:t>Technical Director</a:t>
            </a:r>
            <a:r>
              <a:rPr lang="en-US" sz="3600" dirty="0">
                <a:solidFill>
                  <a:srgbClr val="C00000"/>
                </a:solidFill>
              </a:rPr>
              <a:t>. CLIENT appoints NAME &amp; TITLE to serve as Technical Director under this Agreement.</a:t>
            </a:r>
          </a:p>
        </p:txBody>
      </p:sp>
      <p:pic>
        <p:nvPicPr>
          <p:cNvPr id="4" name="Picture 3">
            <a:extLst>
              <a:ext uri="{FF2B5EF4-FFF2-40B4-BE49-F238E27FC236}">
                <a16:creationId xmlns:a16="http://schemas.microsoft.com/office/drawing/2014/main" id="{2503FB11-6A0F-C545-8978-1198031E1DA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850880" y="228475"/>
            <a:ext cx="975360" cy="1055390"/>
          </a:xfrm>
          <a:prstGeom prst="rect">
            <a:avLst/>
          </a:prstGeom>
        </p:spPr>
      </p:pic>
      <p:sp>
        <p:nvSpPr>
          <p:cNvPr id="6" name="Title 5">
            <a:extLst>
              <a:ext uri="{FF2B5EF4-FFF2-40B4-BE49-F238E27FC236}">
                <a16:creationId xmlns:a16="http://schemas.microsoft.com/office/drawing/2014/main" id="{4D1D2E66-7281-3741-83C3-DA0F7B9D3B36}"/>
              </a:ext>
            </a:extLst>
          </p:cNvPr>
          <p:cNvSpPr>
            <a:spLocks noGrp="1"/>
          </p:cNvSpPr>
          <p:nvPr>
            <p:ph type="title"/>
          </p:nvPr>
        </p:nvSpPr>
        <p:spPr>
          <a:xfrm>
            <a:off x="838200" y="304165"/>
            <a:ext cx="8488680" cy="1540678"/>
          </a:xfrm>
        </p:spPr>
        <p:txBody>
          <a:bodyPr anchor="t" anchorCtr="0">
            <a:normAutofit/>
          </a:bodyPr>
          <a:lstStyle/>
          <a:p>
            <a:r>
              <a:rPr lang="en-US" b="1" dirty="0">
                <a:solidFill>
                  <a:srgbClr val="000000"/>
                </a:solidFill>
                <a:latin typeface="Spinnaker" panose="020B0505030300000004" pitchFamily="34" charset="0"/>
              </a:rPr>
              <a:t>Contract Client Supervisor</a:t>
            </a:r>
            <a:br>
              <a:rPr lang="en-US" sz="3600" b="1" dirty="0">
                <a:solidFill>
                  <a:srgbClr val="00BDAF"/>
                </a:solidFill>
                <a:latin typeface="Spinnaker" panose="020B0505030300000004" pitchFamily="34" charset="0"/>
              </a:rPr>
            </a:br>
            <a:r>
              <a:rPr lang="en-US" sz="2800" b="1" dirty="0">
                <a:solidFill>
                  <a:srgbClr val="000000"/>
                </a:solidFill>
                <a:latin typeface="Spinnaker" panose="020B0505030300000004" pitchFamily="34" charset="0"/>
              </a:rPr>
              <a:t>(Person responsible for reviewing &amp; approving your work)</a:t>
            </a:r>
          </a:p>
        </p:txBody>
      </p:sp>
      <p:sp>
        <p:nvSpPr>
          <p:cNvPr id="5" name="TextBox 4">
            <a:extLst>
              <a:ext uri="{FF2B5EF4-FFF2-40B4-BE49-F238E27FC236}">
                <a16:creationId xmlns:a16="http://schemas.microsoft.com/office/drawing/2014/main" id="{57F46A5A-7460-D347-AB90-96284FA9E3F5}"/>
              </a:ext>
            </a:extLst>
          </p:cNvPr>
          <p:cNvSpPr txBox="1"/>
          <p:nvPr/>
        </p:nvSpPr>
        <p:spPr>
          <a:xfrm rot="20825431">
            <a:off x="327326" y="2074297"/>
            <a:ext cx="3788389" cy="1077218"/>
          </a:xfrm>
          <a:prstGeom prst="rect">
            <a:avLst/>
          </a:prstGeom>
          <a:solidFill>
            <a:schemeClr val="bg2"/>
          </a:solidFill>
        </p:spPr>
        <p:txBody>
          <a:bodyPr wrap="square" rtlCol="0">
            <a:spAutoFit/>
          </a:bodyPr>
          <a:lstStyle/>
          <a:p>
            <a:pPr algn="ctr"/>
            <a:r>
              <a:rPr lang="en-US" sz="3200" dirty="0">
                <a:solidFill>
                  <a:srgbClr val="00BDAF"/>
                </a:solidFill>
                <a:latin typeface="Bradley Hand" pitchFamily="2" charset="77"/>
              </a:rPr>
              <a:t>COMMUNICATION PRO-TIP! </a:t>
            </a:r>
          </a:p>
        </p:txBody>
      </p:sp>
    </p:spTree>
    <p:extLst>
      <p:ext uri="{BB962C8B-B14F-4D97-AF65-F5344CB8AC3E}">
        <p14:creationId xmlns:p14="http://schemas.microsoft.com/office/powerpoint/2010/main" val="831711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22032F-6E6D-0F4C-8D13-40BC631C8BBC}"/>
              </a:ext>
            </a:extLst>
          </p:cNvPr>
          <p:cNvSpPr>
            <a:spLocks noGrp="1"/>
          </p:cNvSpPr>
          <p:nvPr>
            <p:ph idx="1"/>
          </p:nvPr>
        </p:nvSpPr>
        <p:spPr>
          <a:xfrm>
            <a:off x="1832811" y="2922068"/>
            <a:ext cx="7760368" cy="2628500"/>
          </a:xfrm>
        </p:spPr>
        <p:txBody>
          <a:bodyPr>
            <a:normAutofit/>
          </a:bodyPr>
          <a:lstStyle/>
          <a:p>
            <a:pPr marL="0" indent="0">
              <a:buNone/>
            </a:pPr>
            <a:r>
              <a:rPr lang="en-US" sz="3600" dirty="0"/>
              <a:t>Either party may terminate this Agreement (a) with or without cause by giving the other party fourteen (14) days' written notice of termination.</a:t>
            </a:r>
          </a:p>
          <a:p>
            <a:pPr marL="0" indent="0">
              <a:buNone/>
            </a:pPr>
            <a:endParaRPr lang="en-US" sz="3600" dirty="0"/>
          </a:p>
        </p:txBody>
      </p:sp>
      <p:pic>
        <p:nvPicPr>
          <p:cNvPr id="4" name="Picture 3">
            <a:extLst>
              <a:ext uri="{FF2B5EF4-FFF2-40B4-BE49-F238E27FC236}">
                <a16:creationId xmlns:a16="http://schemas.microsoft.com/office/drawing/2014/main" id="{2503FB11-6A0F-C545-8978-1198031E1DA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850880" y="228475"/>
            <a:ext cx="975360" cy="1055390"/>
          </a:xfrm>
          <a:prstGeom prst="rect">
            <a:avLst/>
          </a:prstGeom>
        </p:spPr>
      </p:pic>
      <p:sp>
        <p:nvSpPr>
          <p:cNvPr id="6" name="Title 5">
            <a:extLst>
              <a:ext uri="{FF2B5EF4-FFF2-40B4-BE49-F238E27FC236}">
                <a16:creationId xmlns:a16="http://schemas.microsoft.com/office/drawing/2014/main" id="{4D1D2E66-7281-3741-83C3-DA0F7B9D3B36}"/>
              </a:ext>
            </a:extLst>
          </p:cNvPr>
          <p:cNvSpPr>
            <a:spLocks noGrp="1"/>
          </p:cNvSpPr>
          <p:nvPr>
            <p:ph type="title"/>
          </p:nvPr>
        </p:nvSpPr>
        <p:spPr>
          <a:xfrm>
            <a:off x="838199" y="304165"/>
            <a:ext cx="9316453" cy="915035"/>
          </a:xfrm>
        </p:spPr>
        <p:txBody>
          <a:bodyPr anchor="t" anchorCtr="0">
            <a:normAutofit fontScale="90000"/>
          </a:bodyPr>
          <a:lstStyle/>
          <a:p>
            <a:r>
              <a:rPr lang="en-US" b="1" dirty="0">
                <a:solidFill>
                  <a:srgbClr val="000000"/>
                </a:solidFill>
                <a:latin typeface="Spinnaker" panose="020B0505030300000004" pitchFamily="34" charset="0"/>
              </a:rPr>
              <a:t>Contract Termination Agreement</a:t>
            </a:r>
            <a:br>
              <a:rPr lang="en-US" b="1" dirty="0">
                <a:solidFill>
                  <a:srgbClr val="000000"/>
                </a:solidFill>
                <a:latin typeface="Spinnaker" panose="020B0505030300000004" pitchFamily="34" charset="0"/>
              </a:rPr>
            </a:br>
            <a:endParaRPr lang="en-US" sz="4000" b="1" dirty="0">
              <a:solidFill>
                <a:srgbClr val="00BDAF"/>
              </a:solidFill>
              <a:latin typeface="Spinnaker" panose="020B0505030300000004" pitchFamily="34" charset="0"/>
            </a:endParaRPr>
          </a:p>
        </p:txBody>
      </p:sp>
      <p:sp>
        <p:nvSpPr>
          <p:cNvPr id="5" name="TextBox 4">
            <a:extLst>
              <a:ext uri="{FF2B5EF4-FFF2-40B4-BE49-F238E27FC236}">
                <a16:creationId xmlns:a16="http://schemas.microsoft.com/office/drawing/2014/main" id="{6C3D08E6-7F68-D34A-BEC4-28FFE787A999}"/>
              </a:ext>
            </a:extLst>
          </p:cNvPr>
          <p:cNvSpPr txBox="1"/>
          <p:nvPr/>
        </p:nvSpPr>
        <p:spPr>
          <a:xfrm rot="20825431">
            <a:off x="391494" y="1673244"/>
            <a:ext cx="3788389" cy="1077218"/>
          </a:xfrm>
          <a:prstGeom prst="rect">
            <a:avLst/>
          </a:prstGeom>
          <a:solidFill>
            <a:schemeClr val="bg2"/>
          </a:solidFill>
        </p:spPr>
        <p:txBody>
          <a:bodyPr wrap="square" rtlCol="0">
            <a:spAutoFit/>
          </a:bodyPr>
          <a:lstStyle/>
          <a:p>
            <a:pPr algn="ctr"/>
            <a:r>
              <a:rPr lang="en-US" sz="3200" dirty="0">
                <a:solidFill>
                  <a:srgbClr val="00BDAF"/>
                </a:solidFill>
                <a:latin typeface="Bradley Hand" pitchFamily="2" charset="77"/>
              </a:rPr>
              <a:t>COMMUNICATION PRO-TIP! </a:t>
            </a:r>
          </a:p>
        </p:txBody>
      </p:sp>
    </p:spTree>
    <p:extLst>
      <p:ext uri="{BB962C8B-B14F-4D97-AF65-F5344CB8AC3E}">
        <p14:creationId xmlns:p14="http://schemas.microsoft.com/office/powerpoint/2010/main" val="28298122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22032F-6E6D-0F4C-8D13-40BC631C8BBC}"/>
              </a:ext>
            </a:extLst>
          </p:cNvPr>
          <p:cNvSpPr>
            <a:spLocks noGrp="1"/>
          </p:cNvSpPr>
          <p:nvPr>
            <p:ph idx="1"/>
          </p:nvPr>
        </p:nvSpPr>
        <p:spPr>
          <a:xfrm>
            <a:off x="1832811" y="2922068"/>
            <a:ext cx="8001000" cy="2628500"/>
          </a:xfrm>
        </p:spPr>
        <p:txBody>
          <a:bodyPr>
            <a:normAutofit fontScale="92500"/>
          </a:bodyPr>
          <a:lstStyle/>
          <a:p>
            <a:pPr marL="0" indent="0">
              <a:buNone/>
            </a:pPr>
            <a:r>
              <a:rPr lang="en-US" sz="3600" dirty="0">
                <a:solidFill>
                  <a:srgbClr val="C00000"/>
                </a:solidFill>
              </a:rPr>
              <a:t>Contractor shall provide to CLIENT two rounds of revisions for the completion of Deliverable #1 “NAME OF DELIVERABLE.” </a:t>
            </a:r>
            <a:r>
              <a:rPr lang="en-US" sz="3600" u="sng" dirty="0">
                <a:solidFill>
                  <a:srgbClr val="C00000"/>
                </a:solidFill>
              </a:rPr>
              <a:t>Each additional revision will be billed to client at an additional charge of $$ per revision</a:t>
            </a:r>
            <a:r>
              <a:rPr lang="en-US" sz="3600" dirty="0">
                <a:solidFill>
                  <a:srgbClr val="C00000"/>
                </a:solidFill>
              </a:rPr>
              <a:t>.</a:t>
            </a:r>
          </a:p>
        </p:txBody>
      </p:sp>
      <p:pic>
        <p:nvPicPr>
          <p:cNvPr id="4" name="Picture 3">
            <a:extLst>
              <a:ext uri="{FF2B5EF4-FFF2-40B4-BE49-F238E27FC236}">
                <a16:creationId xmlns:a16="http://schemas.microsoft.com/office/drawing/2014/main" id="{2503FB11-6A0F-C545-8978-1198031E1DA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850880" y="228475"/>
            <a:ext cx="975360" cy="1055390"/>
          </a:xfrm>
          <a:prstGeom prst="rect">
            <a:avLst/>
          </a:prstGeom>
        </p:spPr>
      </p:pic>
      <p:sp>
        <p:nvSpPr>
          <p:cNvPr id="6" name="Title 5">
            <a:extLst>
              <a:ext uri="{FF2B5EF4-FFF2-40B4-BE49-F238E27FC236}">
                <a16:creationId xmlns:a16="http://schemas.microsoft.com/office/drawing/2014/main" id="{4D1D2E66-7281-3741-83C3-DA0F7B9D3B36}"/>
              </a:ext>
            </a:extLst>
          </p:cNvPr>
          <p:cNvSpPr>
            <a:spLocks noGrp="1"/>
          </p:cNvSpPr>
          <p:nvPr>
            <p:ph type="title"/>
          </p:nvPr>
        </p:nvSpPr>
        <p:spPr>
          <a:xfrm>
            <a:off x="838200" y="304165"/>
            <a:ext cx="8488680" cy="898993"/>
          </a:xfrm>
        </p:spPr>
        <p:txBody>
          <a:bodyPr anchor="t" anchorCtr="0">
            <a:normAutofit fontScale="90000"/>
          </a:bodyPr>
          <a:lstStyle/>
          <a:p>
            <a:r>
              <a:rPr lang="en-US" b="1" dirty="0">
                <a:solidFill>
                  <a:srgbClr val="000000"/>
                </a:solidFill>
                <a:latin typeface="Spinnaker" panose="020B0505030300000004" pitchFamily="34" charset="0"/>
              </a:rPr>
              <a:t>#s Of Work Revisions</a:t>
            </a:r>
            <a:br>
              <a:rPr lang="en-US" b="1" dirty="0">
                <a:solidFill>
                  <a:srgbClr val="000000"/>
                </a:solidFill>
                <a:latin typeface="Spinnaker" panose="020B0505030300000004" pitchFamily="34" charset="0"/>
              </a:rPr>
            </a:br>
            <a:endParaRPr lang="en-US" sz="3600" b="1" dirty="0">
              <a:solidFill>
                <a:srgbClr val="00BDAF"/>
              </a:solidFill>
              <a:latin typeface="Spinnaker" panose="020B0505030300000004" pitchFamily="34" charset="0"/>
            </a:endParaRPr>
          </a:p>
        </p:txBody>
      </p:sp>
      <p:sp>
        <p:nvSpPr>
          <p:cNvPr id="5" name="TextBox 4">
            <a:extLst>
              <a:ext uri="{FF2B5EF4-FFF2-40B4-BE49-F238E27FC236}">
                <a16:creationId xmlns:a16="http://schemas.microsoft.com/office/drawing/2014/main" id="{D577868D-E159-E244-8022-B3171B777D82}"/>
              </a:ext>
            </a:extLst>
          </p:cNvPr>
          <p:cNvSpPr txBox="1"/>
          <p:nvPr/>
        </p:nvSpPr>
        <p:spPr>
          <a:xfrm rot="20825431">
            <a:off x="455663" y="1609075"/>
            <a:ext cx="3788389" cy="1077218"/>
          </a:xfrm>
          <a:prstGeom prst="rect">
            <a:avLst/>
          </a:prstGeom>
          <a:solidFill>
            <a:schemeClr val="bg2"/>
          </a:solidFill>
        </p:spPr>
        <p:txBody>
          <a:bodyPr wrap="square" rtlCol="0">
            <a:spAutoFit/>
          </a:bodyPr>
          <a:lstStyle/>
          <a:p>
            <a:pPr algn="ctr"/>
            <a:r>
              <a:rPr lang="en-US" sz="3200" dirty="0">
                <a:solidFill>
                  <a:srgbClr val="00BDAF"/>
                </a:solidFill>
                <a:latin typeface="Bradley Hand" pitchFamily="2" charset="77"/>
              </a:rPr>
              <a:t>COMMUNICATION PRO-TIP! </a:t>
            </a:r>
          </a:p>
        </p:txBody>
      </p:sp>
    </p:spTree>
    <p:extLst>
      <p:ext uri="{BB962C8B-B14F-4D97-AF65-F5344CB8AC3E}">
        <p14:creationId xmlns:p14="http://schemas.microsoft.com/office/powerpoint/2010/main" val="35181748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03FB11-6A0F-C545-8978-1198031E1DA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850880" y="228475"/>
            <a:ext cx="975360" cy="1055390"/>
          </a:xfrm>
          <a:prstGeom prst="rect">
            <a:avLst/>
          </a:prstGeom>
        </p:spPr>
      </p:pic>
      <p:sp>
        <p:nvSpPr>
          <p:cNvPr id="6" name="Title 5">
            <a:extLst>
              <a:ext uri="{FF2B5EF4-FFF2-40B4-BE49-F238E27FC236}">
                <a16:creationId xmlns:a16="http://schemas.microsoft.com/office/drawing/2014/main" id="{4D1D2E66-7281-3741-83C3-DA0F7B9D3B36}"/>
              </a:ext>
            </a:extLst>
          </p:cNvPr>
          <p:cNvSpPr>
            <a:spLocks noGrp="1"/>
          </p:cNvSpPr>
          <p:nvPr>
            <p:ph type="title"/>
          </p:nvPr>
        </p:nvSpPr>
        <p:spPr>
          <a:xfrm>
            <a:off x="838199" y="304166"/>
            <a:ext cx="8995611" cy="754614"/>
          </a:xfrm>
        </p:spPr>
        <p:txBody>
          <a:bodyPr anchor="t" anchorCtr="0">
            <a:normAutofit fontScale="90000"/>
          </a:bodyPr>
          <a:lstStyle/>
          <a:p>
            <a:r>
              <a:rPr lang="en-US" b="1" dirty="0">
                <a:solidFill>
                  <a:srgbClr val="000000"/>
                </a:solidFill>
                <a:latin typeface="Spinnaker" panose="020B0505030300000004" pitchFamily="34" charset="0"/>
              </a:rPr>
              <a:t>Contract Workflow &amp; Deadlines</a:t>
            </a:r>
            <a:br>
              <a:rPr lang="en-US" b="1" dirty="0">
                <a:solidFill>
                  <a:srgbClr val="000000"/>
                </a:solidFill>
                <a:latin typeface="Spinnaker" panose="020B0505030300000004" pitchFamily="34" charset="0"/>
              </a:rPr>
            </a:br>
            <a:endParaRPr lang="en-US" sz="3600" b="1" dirty="0">
              <a:solidFill>
                <a:srgbClr val="00BDAF"/>
              </a:solidFill>
              <a:latin typeface="Spinnaker" panose="020B0505030300000004" pitchFamily="34" charset="0"/>
            </a:endParaRPr>
          </a:p>
        </p:txBody>
      </p:sp>
      <p:pic>
        <p:nvPicPr>
          <p:cNvPr id="14" name="Content Placeholder 13">
            <a:extLst>
              <a:ext uri="{FF2B5EF4-FFF2-40B4-BE49-F238E27FC236}">
                <a16:creationId xmlns:a16="http://schemas.microsoft.com/office/drawing/2014/main" id="{46939CAB-9B4D-F34D-A7B1-908198928A11}"/>
              </a:ext>
            </a:extLst>
          </p:cNvPr>
          <p:cNvPicPr>
            <a:picLocks noGrp="1" noChangeAspect="1"/>
          </p:cNvPicPr>
          <p:nvPr>
            <p:ph idx="1"/>
          </p:nvPr>
        </p:nvPicPr>
        <p:blipFill>
          <a:blip r:embed="rId4"/>
          <a:stretch>
            <a:fillRect/>
          </a:stretch>
        </p:blipFill>
        <p:spPr>
          <a:xfrm>
            <a:off x="992878" y="2598821"/>
            <a:ext cx="10316806" cy="3482329"/>
          </a:xfrm>
        </p:spPr>
      </p:pic>
      <p:sp>
        <p:nvSpPr>
          <p:cNvPr id="15" name="TextBox 14">
            <a:extLst>
              <a:ext uri="{FF2B5EF4-FFF2-40B4-BE49-F238E27FC236}">
                <a16:creationId xmlns:a16="http://schemas.microsoft.com/office/drawing/2014/main" id="{233F4B1E-107B-D042-82FA-E9CA6A1CCF33}"/>
              </a:ext>
            </a:extLst>
          </p:cNvPr>
          <p:cNvSpPr txBox="1"/>
          <p:nvPr/>
        </p:nvSpPr>
        <p:spPr>
          <a:xfrm rot="20825431">
            <a:off x="279200" y="1304275"/>
            <a:ext cx="3788389" cy="1077218"/>
          </a:xfrm>
          <a:prstGeom prst="rect">
            <a:avLst/>
          </a:prstGeom>
          <a:solidFill>
            <a:schemeClr val="bg2"/>
          </a:solidFill>
        </p:spPr>
        <p:txBody>
          <a:bodyPr wrap="square" rtlCol="0">
            <a:spAutoFit/>
          </a:bodyPr>
          <a:lstStyle/>
          <a:p>
            <a:pPr algn="ctr"/>
            <a:r>
              <a:rPr lang="en-US" sz="3200" dirty="0">
                <a:solidFill>
                  <a:srgbClr val="00BDAF"/>
                </a:solidFill>
                <a:latin typeface="Bradley Hand" pitchFamily="2" charset="77"/>
              </a:rPr>
              <a:t>COMMUNICATION PRO-TIP! </a:t>
            </a:r>
          </a:p>
        </p:txBody>
      </p:sp>
    </p:spTree>
    <p:extLst>
      <p:ext uri="{BB962C8B-B14F-4D97-AF65-F5344CB8AC3E}">
        <p14:creationId xmlns:p14="http://schemas.microsoft.com/office/powerpoint/2010/main" val="18341141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03FB11-6A0F-C545-8978-1198031E1DA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850880" y="228475"/>
            <a:ext cx="975360" cy="1055390"/>
          </a:xfrm>
          <a:prstGeom prst="rect">
            <a:avLst/>
          </a:prstGeom>
        </p:spPr>
      </p:pic>
      <p:sp>
        <p:nvSpPr>
          <p:cNvPr id="6" name="Title 5">
            <a:extLst>
              <a:ext uri="{FF2B5EF4-FFF2-40B4-BE49-F238E27FC236}">
                <a16:creationId xmlns:a16="http://schemas.microsoft.com/office/drawing/2014/main" id="{4D1D2E66-7281-3741-83C3-DA0F7B9D3B36}"/>
              </a:ext>
            </a:extLst>
          </p:cNvPr>
          <p:cNvSpPr>
            <a:spLocks noGrp="1"/>
          </p:cNvSpPr>
          <p:nvPr>
            <p:ph type="title"/>
          </p:nvPr>
        </p:nvSpPr>
        <p:spPr>
          <a:xfrm>
            <a:off x="838200" y="304165"/>
            <a:ext cx="8488680" cy="1325563"/>
          </a:xfrm>
        </p:spPr>
        <p:txBody>
          <a:bodyPr anchor="t" anchorCtr="0">
            <a:normAutofit/>
          </a:bodyPr>
          <a:lstStyle/>
          <a:p>
            <a:r>
              <a:rPr lang="en-US" b="1" dirty="0">
                <a:solidFill>
                  <a:srgbClr val="000000"/>
                </a:solidFill>
                <a:latin typeface="Spinnaker" panose="020B0505030300000004" pitchFamily="34" charset="0"/>
              </a:rPr>
              <a:t>Questions about contracts?</a:t>
            </a:r>
          </a:p>
        </p:txBody>
      </p:sp>
      <p:pic>
        <p:nvPicPr>
          <p:cNvPr id="5" name="Content Placeholder 12">
            <a:extLst>
              <a:ext uri="{FF2B5EF4-FFF2-40B4-BE49-F238E27FC236}">
                <a16:creationId xmlns:a16="http://schemas.microsoft.com/office/drawing/2014/main" id="{B3497AB5-9467-F84A-998E-F501F48E1C74}"/>
              </a:ext>
            </a:extLst>
          </p:cNvPr>
          <p:cNvPicPr>
            <a:picLocks noGrp="1" noChangeAspect="1"/>
          </p:cNvPicPr>
          <p:nvPr>
            <p:ph idx="1"/>
          </p:nvPr>
        </p:nvPicPr>
        <p:blipFill>
          <a:blip r:embed="rId4"/>
          <a:stretch>
            <a:fillRect/>
          </a:stretch>
        </p:blipFill>
        <p:spPr>
          <a:xfrm>
            <a:off x="1732547" y="1901368"/>
            <a:ext cx="7162961" cy="4162547"/>
          </a:xfrm>
        </p:spPr>
      </p:pic>
    </p:spTree>
    <p:extLst>
      <p:ext uri="{BB962C8B-B14F-4D97-AF65-F5344CB8AC3E}">
        <p14:creationId xmlns:p14="http://schemas.microsoft.com/office/powerpoint/2010/main" val="2554054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47D4B-1E42-E94F-945E-87FAE9619F58}"/>
              </a:ext>
            </a:extLst>
          </p:cNvPr>
          <p:cNvSpPr>
            <a:spLocks noGrp="1"/>
          </p:cNvSpPr>
          <p:nvPr>
            <p:ph type="title"/>
          </p:nvPr>
        </p:nvSpPr>
        <p:spPr>
          <a:xfrm>
            <a:off x="838200" y="365125"/>
            <a:ext cx="9027695" cy="1325563"/>
          </a:xfrm>
        </p:spPr>
        <p:txBody>
          <a:bodyPr/>
          <a:lstStyle/>
          <a:p>
            <a:pPr algn="ctr"/>
            <a:r>
              <a:rPr lang="en-US" b="1" dirty="0">
                <a:solidFill>
                  <a:srgbClr val="000000"/>
                </a:solidFill>
                <a:latin typeface="Spinnaker" panose="020B0505030300000004" pitchFamily="34" charset="0"/>
              </a:rPr>
              <a:t>Examples</a:t>
            </a:r>
            <a:endParaRPr lang="en-US" dirty="0"/>
          </a:p>
        </p:txBody>
      </p:sp>
      <p:pic>
        <p:nvPicPr>
          <p:cNvPr id="5" name="Picture 4">
            <a:extLst>
              <a:ext uri="{FF2B5EF4-FFF2-40B4-BE49-F238E27FC236}">
                <a16:creationId xmlns:a16="http://schemas.microsoft.com/office/drawing/2014/main" id="{120A79D9-E203-2740-A6DC-8F7BE7DE066F}"/>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850880" y="228475"/>
            <a:ext cx="975360" cy="1055390"/>
          </a:xfrm>
          <a:prstGeom prst="rect">
            <a:avLst/>
          </a:prstGeom>
        </p:spPr>
      </p:pic>
      <p:pic>
        <p:nvPicPr>
          <p:cNvPr id="4" name="Content Placeholder 3">
            <a:extLst>
              <a:ext uri="{FF2B5EF4-FFF2-40B4-BE49-F238E27FC236}">
                <a16:creationId xmlns:a16="http://schemas.microsoft.com/office/drawing/2014/main" id="{BF70F1EB-328C-E042-9235-C58866FAD0E9}"/>
              </a:ext>
            </a:extLst>
          </p:cNvPr>
          <p:cNvPicPr>
            <a:picLocks noGrp="1" noChangeAspect="1"/>
          </p:cNvPicPr>
          <p:nvPr>
            <p:ph sz="half" idx="1"/>
          </p:nvPr>
        </p:nvPicPr>
        <p:blipFill>
          <a:blip r:embed="rId4"/>
          <a:stretch>
            <a:fillRect/>
          </a:stretch>
        </p:blipFill>
        <p:spPr>
          <a:xfrm>
            <a:off x="1411704" y="1825625"/>
            <a:ext cx="3085669" cy="3736322"/>
          </a:xfrm>
        </p:spPr>
      </p:pic>
      <p:pic>
        <p:nvPicPr>
          <p:cNvPr id="10" name="Content Placeholder 9">
            <a:extLst>
              <a:ext uri="{FF2B5EF4-FFF2-40B4-BE49-F238E27FC236}">
                <a16:creationId xmlns:a16="http://schemas.microsoft.com/office/drawing/2014/main" id="{20E1F932-FD70-D34B-B894-73E195DA201D}"/>
              </a:ext>
            </a:extLst>
          </p:cNvPr>
          <p:cNvPicPr>
            <a:picLocks noGrp="1" noChangeAspect="1"/>
          </p:cNvPicPr>
          <p:nvPr>
            <p:ph sz="half" idx="2"/>
          </p:nvPr>
        </p:nvPicPr>
        <p:blipFill>
          <a:blip r:embed="rId5"/>
          <a:stretch>
            <a:fillRect/>
          </a:stretch>
        </p:blipFill>
        <p:spPr>
          <a:xfrm>
            <a:off x="6930188" y="1871369"/>
            <a:ext cx="3755143" cy="3715822"/>
          </a:xfrm>
        </p:spPr>
      </p:pic>
      <p:sp>
        <p:nvSpPr>
          <p:cNvPr id="11" name="TextBox 10">
            <a:extLst>
              <a:ext uri="{FF2B5EF4-FFF2-40B4-BE49-F238E27FC236}">
                <a16:creationId xmlns:a16="http://schemas.microsoft.com/office/drawing/2014/main" id="{2FD5D2C6-FF6B-DC42-AE09-C5E0AC9BEB43}"/>
              </a:ext>
            </a:extLst>
          </p:cNvPr>
          <p:cNvSpPr txBox="1"/>
          <p:nvPr/>
        </p:nvSpPr>
        <p:spPr>
          <a:xfrm>
            <a:off x="2181727" y="5630779"/>
            <a:ext cx="1267326" cy="523220"/>
          </a:xfrm>
          <a:prstGeom prst="rect">
            <a:avLst/>
          </a:prstGeom>
          <a:noFill/>
        </p:spPr>
        <p:txBody>
          <a:bodyPr wrap="square" rtlCol="0">
            <a:spAutoFit/>
          </a:bodyPr>
          <a:lstStyle/>
          <a:p>
            <a:r>
              <a:rPr lang="en-US" sz="2800" dirty="0">
                <a:latin typeface="Spinnaker" panose="020B0505030300000004" pitchFamily="34" charset="0"/>
              </a:rPr>
              <a:t>Gisele</a:t>
            </a:r>
          </a:p>
        </p:txBody>
      </p:sp>
      <p:sp>
        <p:nvSpPr>
          <p:cNvPr id="13" name="TextBox 12">
            <a:extLst>
              <a:ext uri="{FF2B5EF4-FFF2-40B4-BE49-F238E27FC236}">
                <a16:creationId xmlns:a16="http://schemas.microsoft.com/office/drawing/2014/main" id="{468605A0-4CF9-4048-97BA-18E02EED859C}"/>
              </a:ext>
            </a:extLst>
          </p:cNvPr>
          <p:cNvSpPr txBox="1"/>
          <p:nvPr/>
        </p:nvSpPr>
        <p:spPr>
          <a:xfrm>
            <a:off x="8229599" y="5646820"/>
            <a:ext cx="1203158" cy="523220"/>
          </a:xfrm>
          <a:prstGeom prst="rect">
            <a:avLst/>
          </a:prstGeom>
          <a:noFill/>
        </p:spPr>
        <p:txBody>
          <a:bodyPr wrap="square" rtlCol="0">
            <a:spAutoFit/>
          </a:bodyPr>
          <a:lstStyle/>
          <a:p>
            <a:r>
              <a:rPr lang="en-US" sz="2800" dirty="0">
                <a:latin typeface="Spinnaker" panose="020B0505030300000004" pitchFamily="34" charset="0"/>
              </a:rPr>
              <a:t>Shira</a:t>
            </a:r>
          </a:p>
        </p:txBody>
      </p:sp>
    </p:spTree>
    <p:extLst>
      <p:ext uri="{BB962C8B-B14F-4D97-AF65-F5344CB8AC3E}">
        <p14:creationId xmlns:p14="http://schemas.microsoft.com/office/powerpoint/2010/main" val="32354216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03FB11-6A0F-C545-8978-1198031E1DA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850880" y="228475"/>
            <a:ext cx="975360" cy="1055390"/>
          </a:xfrm>
          <a:prstGeom prst="rect">
            <a:avLst/>
          </a:prstGeom>
        </p:spPr>
      </p:pic>
      <p:sp>
        <p:nvSpPr>
          <p:cNvPr id="6" name="Title 5">
            <a:extLst>
              <a:ext uri="{FF2B5EF4-FFF2-40B4-BE49-F238E27FC236}">
                <a16:creationId xmlns:a16="http://schemas.microsoft.com/office/drawing/2014/main" id="{4D1D2E66-7281-3741-83C3-DA0F7B9D3B36}"/>
              </a:ext>
            </a:extLst>
          </p:cNvPr>
          <p:cNvSpPr>
            <a:spLocks noGrp="1"/>
          </p:cNvSpPr>
          <p:nvPr>
            <p:ph type="title"/>
          </p:nvPr>
        </p:nvSpPr>
        <p:spPr>
          <a:xfrm>
            <a:off x="838200" y="304165"/>
            <a:ext cx="8488680" cy="1325563"/>
          </a:xfrm>
        </p:spPr>
        <p:txBody>
          <a:bodyPr anchor="t" anchorCtr="0">
            <a:normAutofit/>
          </a:bodyPr>
          <a:lstStyle/>
          <a:p>
            <a:r>
              <a:rPr lang="en-US" b="1" dirty="0">
                <a:solidFill>
                  <a:srgbClr val="000000"/>
                </a:solidFill>
                <a:latin typeface="Spinnaker" panose="020B0505030300000004" pitchFamily="34" charset="0"/>
              </a:rPr>
              <a:t>STEP 7: </a:t>
            </a:r>
            <a:br>
              <a:rPr lang="en-US" b="1" dirty="0">
                <a:solidFill>
                  <a:srgbClr val="000000"/>
                </a:solidFill>
                <a:latin typeface="Spinnaker" panose="020B0505030300000004" pitchFamily="34" charset="0"/>
              </a:rPr>
            </a:br>
            <a:r>
              <a:rPr lang="en-US" b="1" dirty="0">
                <a:solidFill>
                  <a:srgbClr val="000000"/>
                </a:solidFill>
                <a:latin typeface="Spinnaker" panose="020B0505030300000004" pitchFamily="34" charset="0"/>
              </a:rPr>
              <a:t>Solicit Feedback</a:t>
            </a:r>
          </a:p>
        </p:txBody>
      </p:sp>
      <p:sp>
        <p:nvSpPr>
          <p:cNvPr id="3" name="Content Placeholder 2">
            <a:extLst>
              <a:ext uri="{FF2B5EF4-FFF2-40B4-BE49-F238E27FC236}">
                <a16:creationId xmlns:a16="http://schemas.microsoft.com/office/drawing/2014/main" id="{609DE597-5093-4D49-9034-54AA1B7067FF}"/>
              </a:ext>
            </a:extLst>
          </p:cNvPr>
          <p:cNvSpPr>
            <a:spLocks noGrp="1"/>
          </p:cNvSpPr>
          <p:nvPr>
            <p:ph idx="1"/>
          </p:nvPr>
        </p:nvSpPr>
        <p:spPr>
          <a:xfrm>
            <a:off x="854243" y="1937918"/>
            <a:ext cx="8289757" cy="692987"/>
          </a:xfrm>
        </p:spPr>
        <p:txBody>
          <a:bodyPr>
            <a:normAutofit/>
          </a:bodyPr>
          <a:lstStyle/>
          <a:p>
            <a:pPr marL="0" indent="0">
              <a:buNone/>
            </a:pPr>
            <a:r>
              <a:rPr lang="en-US" sz="3600" dirty="0"/>
              <a:t>How to ask for feedback from your clients:</a:t>
            </a:r>
          </a:p>
          <a:p>
            <a:pPr marL="0" indent="0">
              <a:buNone/>
            </a:pPr>
            <a:endParaRPr lang="en-US" dirty="0"/>
          </a:p>
        </p:txBody>
      </p:sp>
    </p:spTree>
    <p:extLst>
      <p:ext uri="{BB962C8B-B14F-4D97-AF65-F5344CB8AC3E}">
        <p14:creationId xmlns:p14="http://schemas.microsoft.com/office/powerpoint/2010/main" val="34638445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03FB11-6A0F-C545-8978-1198031E1DA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850880" y="228475"/>
            <a:ext cx="975360" cy="1055390"/>
          </a:xfrm>
          <a:prstGeom prst="rect">
            <a:avLst/>
          </a:prstGeom>
        </p:spPr>
      </p:pic>
      <p:sp>
        <p:nvSpPr>
          <p:cNvPr id="6" name="Title 5">
            <a:extLst>
              <a:ext uri="{FF2B5EF4-FFF2-40B4-BE49-F238E27FC236}">
                <a16:creationId xmlns:a16="http://schemas.microsoft.com/office/drawing/2014/main" id="{4D1D2E66-7281-3741-83C3-DA0F7B9D3B36}"/>
              </a:ext>
            </a:extLst>
          </p:cNvPr>
          <p:cNvSpPr>
            <a:spLocks noGrp="1"/>
          </p:cNvSpPr>
          <p:nvPr>
            <p:ph type="title"/>
          </p:nvPr>
        </p:nvSpPr>
        <p:spPr>
          <a:xfrm>
            <a:off x="838200" y="304165"/>
            <a:ext cx="8488680" cy="1325563"/>
          </a:xfrm>
        </p:spPr>
        <p:txBody>
          <a:bodyPr anchor="t" anchorCtr="0">
            <a:normAutofit/>
          </a:bodyPr>
          <a:lstStyle/>
          <a:p>
            <a:r>
              <a:rPr lang="en-US" b="1" dirty="0">
                <a:solidFill>
                  <a:srgbClr val="000000"/>
                </a:solidFill>
                <a:latin typeface="Spinnaker" panose="020B0505030300000004" pitchFamily="34" charset="0"/>
              </a:rPr>
              <a:t>Solicit Feedback</a:t>
            </a:r>
          </a:p>
        </p:txBody>
      </p:sp>
      <p:sp>
        <p:nvSpPr>
          <p:cNvPr id="3" name="Content Placeholder 2">
            <a:extLst>
              <a:ext uri="{FF2B5EF4-FFF2-40B4-BE49-F238E27FC236}">
                <a16:creationId xmlns:a16="http://schemas.microsoft.com/office/drawing/2014/main" id="{609DE597-5093-4D49-9034-54AA1B7067FF}"/>
              </a:ext>
            </a:extLst>
          </p:cNvPr>
          <p:cNvSpPr>
            <a:spLocks noGrp="1"/>
          </p:cNvSpPr>
          <p:nvPr>
            <p:ph idx="1"/>
          </p:nvPr>
        </p:nvSpPr>
        <p:spPr>
          <a:xfrm>
            <a:off x="854243" y="1937918"/>
            <a:ext cx="8289757" cy="692987"/>
          </a:xfrm>
        </p:spPr>
        <p:txBody>
          <a:bodyPr>
            <a:normAutofit/>
          </a:bodyPr>
          <a:lstStyle/>
          <a:p>
            <a:pPr marL="0" indent="0">
              <a:buNone/>
            </a:pPr>
            <a:r>
              <a:rPr lang="en-US" sz="3600" dirty="0"/>
              <a:t>How to ask for feedback from your clients:</a:t>
            </a:r>
          </a:p>
          <a:p>
            <a:pPr marL="0" indent="0">
              <a:buNone/>
            </a:pPr>
            <a:endParaRPr lang="en-US" dirty="0"/>
          </a:p>
        </p:txBody>
      </p:sp>
      <p:sp>
        <p:nvSpPr>
          <p:cNvPr id="8" name="TextBox 7">
            <a:extLst>
              <a:ext uri="{FF2B5EF4-FFF2-40B4-BE49-F238E27FC236}">
                <a16:creationId xmlns:a16="http://schemas.microsoft.com/office/drawing/2014/main" id="{F90DB43F-FB31-0C4A-A990-7D6CFE732CAA}"/>
              </a:ext>
            </a:extLst>
          </p:cNvPr>
          <p:cNvSpPr txBox="1"/>
          <p:nvPr/>
        </p:nvSpPr>
        <p:spPr>
          <a:xfrm>
            <a:off x="8277727" y="3416968"/>
            <a:ext cx="3433010" cy="1200329"/>
          </a:xfrm>
          <a:prstGeom prst="rect">
            <a:avLst/>
          </a:prstGeom>
          <a:noFill/>
        </p:spPr>
        <p:txBody>
          <a:bodyPr wrap="square" rtlCol="0">
            <a:spAutoFit/>
          </a:bodyPr>
          <a:lstStyle/>
          <a:p>
            <a:r>
              <a:rPr lang="en-US" sz="3600" dirty="0"/>
              <a:t>START A </a:t>
            </a:r>
          </a:p>
          <a:p>
            <a:r>
              <a:rPr lang="en-US" sz="3600" dirty="0"/>
              <a:t>CONVERSATION!</a:t>
            </a:r>
          </a:p>
        </p:txBody>
      </p:sp>
      <p:pic>
        <p:nvPicPr>
          <p:cNvPr id="10" name="Picture 9">
            <a:extLst>
              <a:ext uri="{FF2B5EF4-FFF2-40B4-BE49-F238E27FC236}">
                <a16:creationId xmlns:a16="http://schemas.microsoft.com/office/drawing/2014/main" id="{8D984E96-882F-3B49-AB7B-223A9800C81B}"/>
              </a:ext>
            </a:extLst>
          </p:cNvPr>
          <p:cNvPicPr>
            <a:picLocks noChangeAspect="1"/>
          </p:cNvPicPr>
          <p:nvPr/>
        </p:nvPicPr>
        <p:blipFill rotWithShape="1">
          <a:blip r:embed="rId4"/>
          <a:srcRect t="18154"/>
          <a:stretch/>
        </p:blipFill>
        <p:spPr>
          <a:xfrm>
            <a:off x="879886" y="2759243"/>
            <a:ext cx="6772200" cy="3752063"/>
          </a:xfrm>
          <a:prstGeom prst="rect">
            <a:avLst/>
          </a:prstGeom>
        </p:spPr>
      </p:pic>
    </p:spTree>
    <p:extLst>
      <p:ext uri="{BB962C8B-B14F-4D97-AF65-F5344CB8AC3E}">
        <p14:creationId xmlns:p14="http://schemas.microsoft.com/office/powerpoint/2010/main" val="28445739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03FB11-6A0F-C545-8978-1198031E1DA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850880" y="228475"/>
            <a:ext cx="975360" cy="1055390"/>
          </a:xfrm>
          <a:prstGeom prst="rect">
            <a:avLst/>
          </a:prstGeom>
        </p:spPr>
      </p:pic>
      <p:sp>
        <p:nvSpPr>
          <p:cNvPr id="6" name="Title 5">
            <a:extLst>
              <a:ext uri="{FF2B5EF4-FFF2-40B4-BE49-F238E27FC236}">
                <a16:creationId xmlns:a16="http://schemas.microsoft.com/office/drawing/2014/main" id="{4D1D2E66-7281-3741-83C3-DA0F7B9D3B36}"/>
              </a:ext>
            </a:extLst>
          </p:cNvPr>
          <p:cNvSpPr>
            <a:spLocks noGrp="1"/>
          </p:cNvSpPr>
          <p:nvPr>
            <p:ph type="title"/>
          </p:nvPr>
        </p:nvSpPr>
        <p:spPr>
          <a:xfrm>
            <a:off x="838200" y="304165"/>
            <a:ext cx="8488680" cy="1325563"/>
          </a:xfrm>
        </p:spPr>
        <p:txBody>
          <a:bodyPr anchor="t" anchorCtr="0">
            <a:normAutofit/>
          </a:bodyPr>
          <a:lstStyle/>
          <a:p>
            <a:r>
              <a:rPr lang="en-US" b="1" dirty="0">
                <a:solidFill>
                  <a:srgbClr val="000000"/>
                </a:solidFill>
                <a:latin typeface="Spinnaker" panose="020B0505030300000004" pitchFamily="34" charset="0"/>
              </a:rPr>
              <a:t>Solicit Feedback</a:t>
            </a:r>
          </a:p>
        </p:txBody>
      </p:sp>
      <p:pic>
        <p:nvPicPr>
          <p:cNvPr id="10" name="Picture 9">
            <a:extLst>
              <a:ext uri="{FF2B5EF4-FFF2-40B4-BE49-F238E27FC236}">
                <a16:creationId xmlns:a16="http://schemas.microsoft.com/office/drawing/2014/main" id="{8D984E96-882F-3B49-AB7B-223A9800C81B}"/>
              </a:ext>
            </a:extLst>
          </p:cNvPr>
          <p:cNvPicPr>
            <a:picLocks noChangeAspect="1"/>
          </p:cNvPicPr>
          <p:nvPr/>
        </p:nvPicPr>
        <p:blipFill rotWithShape="1">
          <a:blip r:embed="rId4"/>
          <a:srcRect t="-43" b="1"/>
          <a:stretch/>
        </p:blipFill>
        <p:spPr>
          <a:xfrm>
            <a:off x="879886" y="1925053"/>
            <a:ext cx="6772200" cy="4586253"/>
          </a:xfrm>
          <a:prstGeom prst="rect">
            <a:avLst/>
          </a:prstGeom>
        </p:spPr>
      </p:pic>
      <p:sp>
        <p:nvSpPr>
          <p:cNvPr id="8" name="TextBox 7">
            <a:extLst>
              <a:ext uri="{FF2B5EF4-FFF2-40B4-BE49-F238E27FC236}">
                <a16:creationId xmlns:a16="http://schemas.microsoft.com/office/drawing/2014/main" id="{F90DB43F-FB31-0C4A-A990-7D6CFE732CAA}"/>
              </a:ext>
            </a:extLst>
          </p:cNvPr>
          <p:cNvSpPr txBox="1"/>
          <p:nvPr/>
        </p:nvSpPr>
        <p:spPr>
          <a:xfrm>
            <a:off x="5598695" y="3080084"/>
            <a:ext cx="6015789" cy="1200329"/>
          </a:xfrm>
          <a:prstGeom prst="rect">
            <a:avLst/>
          </a:prstGeom>
          <a:solidFill>
            <a:schemeClr val="bg1"/>
          </a:solidFill>
        </p:spPr>
        <p:txBody>
          <a:bodyPr wrap="square" rtlCol="0">
            <a:spAutoFit/>
          </a:bodyPr>
          <a:lstStyle/>
          <a:p>
            <a:r>
              <a:rPr lang="en-US" sz="3600" dirty="0"/>
              <a:t>1. Why did you choose me/my consultancy for this project?</a:t>
            </a:r>
          </a:p>
        </p:txBody>
      </p:sp>
    </p:spTree>
    <p:extLst>
      <p:ext uri="{BB962C8B-B14F-4D97-AF65-F5344CB8AC3E}">
        <p14:creationId xmlns:p14="http://schemas.microsoft.com/office/powerpoint/2010/main" val="183410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03FB11-6A0F-C545-8978-1198031E1DA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850880" y="228475"/>
            <a:ext cx="975360" cy="1055390"/>
          </a:xfrm>
          <a:prstGeom prst="rect">
            <a:avLst/>
          </a:prstGeom>
        </p:spPr>
      </p:pic>
      <p:sp>
        <p:nvSpPr>
          <p:cNvPr id="6" name="Title 5">
            <a:extLst>
              <a:ext uri="{FF2B5EF4-FFF2-40B4-BE49-F238E27FC236}">
                <a16:creationId xmlns:a16="http://schemas.microsoft.com/office/drawing/2014/main" id="{4D1D2E66-7281-3741-83C3-DA0F7B9D3B36}"/>
              </a:ext>
            </a:extLst>
          </p:cNvPr>
          <p:cNvSpPr>
            <a:spLocks noGrp="1"/>
          </p:cNvSpPr>
          <p:nvPr>
            <p:ph type="title"/>
          </p:nvPr>
        </p:nvSpPr>
        <p:spPr>
          <a:xfrm>
            <a:off x="838200" y="304165"/>
            <a:ext cx="8488680" cy="1325563"/>
          </a:xfrm>
        </p:spPr>
        <p:txBody>
          <a:bodyPr anchor="t" anchorCtr="0">
            <a:normAutofit/>
          </a:bodyPr>
          <a:lstStyle/>
          <a:p>
            <a:r>
              <a:rPr lang="en-US" b="1" dirty="0">
                <a:solidFill>
                  <a:srgbClr val="000000"/>
                </a:solidFill>
                <a:latin typeface="Spinnaker" panose="020B0505030300000004" pitchFamily="34" charset="0"/>
              </a:rPr>
              <a:t>Solicit Feedback</a:t>
            </a:r>
          </a:p>
        </p:txBody>
      </p:sp>
      <p:pic>
        <p:nvPicPr>
          <p:cNvPr id="10" name="Picture 9">
            <a:extLst>
              <a:ext uri="{FF2B5EF4-FFF2-40B4-BE49-F238E27FC236}">
                <a16:creationId xmlns:a16="http://schemas.microsoft.com/office/drawing/2014/main" id="{8D984E96-882F-3B49-AB7B-223A9800C81B}"/>
              </a:ext>
            </a:extLst>
          </p:cNvPr>
          <p:cNvPicPr>
            <a:picLocks noChangeAspect="1"/>
          </p:cNvPicPr>
          <p:nvPr/>
        </p:nvPicPr>
        <p:blipFill rotWithShape="1">
          <a:blip r:embed="rId4"/>
          <a:srcRect t="307"/>
          <a:stretch/>
        </p:blipFill>
        <p:spPr>
          <a:xfrm>
            <a:off x="879886" y="1941095"/>
            <a:ext cx="6772200" cy="4570211"/>
          </a:xfrm>
          <a:prstGeom prst="rect">
            <a:avLst/>
          </a:prstGeom>
        </p:spPr>
      </p:pic>
      <p:sp>
        <p:nvSpPr>
          <p:cNvPr id="8" name="TextBox 7">
            <a:extLst>
              <a:ext uri="{FF2B5EF4-FFF2-40B4-BE49-F238E27FC236}">
                <a16:creationId xmlns:a16="http://schemas.microsoft.com/office/drawing/2014/main" id="{F90DB43F-FB31-0C4A-A990-7D6CFE732CAA}"/>
              </a:ext>
            </a:extLst>
          </p:cNvPr>
          <p:cNvSpPr txBox="1"/>
          <p:nvPr/>
        </p:nvSpPr>
        <p:spPr>
          <a:xfrm>
            <a:off x="5598695" y="3080084"/>
            <a:ext cx="6304547" cy="646331"/>
          </a:xfrm>
          <a:prstGeom prst="rect">
            <a:avLst/>
          </a:prstGeom>
          <a:solidFill>
            <a:schemeClr val="bg1"/>
          </a:solidFill>
        </p:spPr>
        <p:txBody>
          <a:bodyPr wrap="square" rtlCol="0">
            <a:spAutoFit/>
          </a:bodyPr>
          <a:lstStyle/>
          <a:p>
            <a:r>
              <a:rPr lang="en-US" sz="3600" dirty="0"/>
              <a:t>2. Did I meet your expectations? </a:t>
            </a:r>
          </a:p>
        </p:txBody>
      </p:sp>
    </p:spTree>
    <p:extLst>
      <p:ext uri="{BB962C8B-B14F-4D97-AF65-F5344CB8AC3E}">
        <p14:creationId xmlns:p14="http://schemas.microsoft.com/office/powerpoint/2010/main" val="277547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03FB11-6A0F-C545-8978-1198031E1DA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850880" y="228475"/>
            <a:ext cx="975360" cy="1055390"/>
          </a:xfrm>
          <a:prstGeom prst="rect">
            <a:avLst/>
          </a:prstGeom>
        </p:spPr>
      </p:pic>
      <p:sp>
        <p:nvSpPr>
          <p:cNvPr id="6" name="Title 5">
            <a:extLst>
              <a:ext uri="{FF2B5EF4-FFF2-40B4-BE49-F238E27FC236}">
                <a16:creationId xmlns:a16="http://schemas.microsoft.com/office/drawing/2014/main" id="{4D1D2E66-7281-3741-83C3-DA0F7B9D3B36}"/>
              </a:ext>
            </a:extLst>
          </p:cNvPr>
          <p:cNvSpPr>
            <a:spLocks noGrp="1"/>
          </p:cNvSpPr>
          <p:nvPr>
            <p:ph type="title"/>
          </p:nvPr>
        </p:nvSpPr>
        <p:spPr>
          <a:xfrm>
            <a:off x="838200" y="304165"/>
            <a:ext cx="8488680" cy="1325563"/>
          </a:xfrm>
        </p:spPr>
        <p:txBody>
          <a:bodyPr anchor="t" anchorCtr="0">
            <a:normAutofit/>
          </a:bodyPr>
          <a:lstStyle/>
          <a:p>
            <a:r>
              <a:rPr lang="en-US" b="1" dirty="0">
                <a:solidFill>
                  <a:srgbClr val="000000"/>
                </a:solidFill>
                <a:latin typeface="Spinnaker" panose="020B0505030300000004" pitchFamily="34" charset="0"/>
              </a:rPr>
              <a:t>Solicit Feedback</a:t>
            </a:r>
          </a:p>
        </p:txBody>
      </p:sp>
      <p:pic>
        <p:nvPicPr>
          <p:cNvPr id="10" name="Picture 9">
            <a:extLst>
              <a:ext uri="{FF2B5EF4-FFF2-40B4-BE49-F238E27FC236}">
                <a16:creationId xmlns:a16="http://schemas.microsoft.com/office/drawing/2014/main" id="{8D984E96-882F-3B49-AB7B-223A9800C81B}"/>
              </a:ext>
            </a:extLst>
          </p:cNvPr>
          <p:cNvPicPr>
            <a:picLocks noChangeAspect="1"/>
          </p:cNvPicPr>
          <p:nvPr/>
        </p:nvPicPr>
        <p:blipFill rotWithShape="1">
          <a:blip r:embed="rId4"/>
          <a:srcRect t="-393"/>
          <a:stretch/>
        </p:blipFill>
        <p:spPr>
          <a:xfrm>
            <a:off x="879886" y="1909011"/>
            <a:ext cx="6772200" cy="4602295"/>
          </a:xfrm>
          <a:prstGeom prst="rect">
            <a:avLst/>
          </a:prstGeom>
        </p:spPr>
      </p:pic>
      <p:sp>
        <p:nvSpPr>
          <p:cNvPr id="8" name="TextBox 7">
            <a:extLst>
              <a:ext uri="{FF2B5EF4-FFF2-40B4-BE49-F238E27FC236}">
                <a16:creationId xmlns:a16="http://schemas.microsoft.com/office/drawing/2014/main" id="{F90DB43F-FB31-0C4A-A990-7D6CFE732CAA}"/>
              </a:ext>
            </a:extLst>
          </p:cNvPr>
          <p:cNvSpPr txBox="1"/>
          <p:nvPr/>
        </p:nvSpPr>
        <p:spPr>
          <a:xfrm>
            <a:off x="5598695" y="3080084"/>
            <a:ext cx="6015789" cy="1200329"/>
          </a:xfrm>
          <a:prstGeom prst="rect">
            <a:avLst/>
          </a:prstGeom>
          <a:solidFill>
            <a:schemeClr val="bg1"/>
          </a:solidFill>
        </p:spPr>
        <p:txBody>
          <a:bodyPr wrap="square" rtlCol="0">
            <a:spAutoFit/>
          </a:bodyPr>
          <a:lstStyle/>
          <a:p>
            <a:r>
              <a:rPr lang="en-US" sz="3600" dirty="0"/>
              <a:t>3. In what areas did I/we exceed your expectations?</a:t>
            </a:r>
          </a:p>
        </p:txBody>
      </p:sp>
    </p:spTree>
    <p:extLst>
      <p:ext uri="{BB962C8B-B14F-4D97-AF65-F5344CB8AC3E}">
        <p14:creationId xmlns:p14="http://schemas.microsoft.com/office/powerpoint/2010/main" val="242175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03FB11-6A0F-C545-8978-1198031E1DA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850880" y="228475"/>
            <a:ext cx="975360" cy="1055390"/>
          </a:xfrm>
          <a:prstGeom prst="rect">
            <a:avLst/>
          </a:prstGeom>
        </p:spPr>
      </p:pic>
      <p:sp>
        <p:nvSpPr>
          <p:cNvPr id="6" name="Title 5">
            <a:extLst>
              <a:ext uri="{FF2B5EF4-FFF2-40B4-BE49-F238E27FC236}">
                <a16:creationId xmlns:a16="http://schemas.microsoft.com/office/drawing/2014/main" id="{4D1D2E66-7281-3741-83C3-DA0F7B9D3B36}"/>
              </a:ext>
            </a:extLst>
          </p:cNvPr>
          <p:cNvSpPr>
            <a:spLocks noGrp="1"/>
          </p:cNvSpPr>
          <p:nvPr>
            <p:ph type="title"/>
          </p:nvPr>
        </p:nvSpPr>
        <p:spPr>
          <a:xfrm>
            <a:off x="838200" y="304165"/>
            <a:ext cx="8488680" cy="1325563"/>
          </a:xfrm>
        </p:spPr>
        <p:txBody>
          <a:bodyPr anchor="t" anchorCtr="0">
            <a:normAutofit/>
          </a:bodyPr>
          <a:lstStyle/>
          <a:p>
            <a:r>
              <a:rPr lang="en-US" b="1" dirty="0">
                <a:solidFill>
                  <a:srgbClr val="000000"/>
                </a:solidFill>
                <a:latin typeface="Spinnaker" panose="020B0505030300000004" pitchFamily="34" charset="0"/>
              </a:rPr>
              <a:t>Solicit Feedback</a:t>
            </a:r>
          </a:p>
        </p:txBody>
      </p:sp>
      <p:pic>
        <p:nvPicPr>
          <p:cNvPr id="10" name="Picture 9">
            <a:extLst>
              <a:ext uri="{FF2B5EF4-FFF2-40B4-BE49-F238E27FC236}">
                <a16:creationId xmlns:a16="http://schemas.microsoft.com/office/drawing/2014/main" id="{8D984E96-882F-3B49-AB7B-223A9800C81B}"/>
              </a:ext>
            </a:extLst>
          </p:cNvPr>
          <p:cNvPicPr>
            <a:picLocks noChangeAspect="1"/>
          </p:cNvPicPr>
          <p:nvPr/>
        </p:nvPicPr>
        <p:blipFill rotWithShape="1">
          <a:blip r:embed="rId4"/>
          <a:srcRect t="-743" b="1"/>
          <a:stretch/>
        </p:blipFill>
        <p:spPr>
          <a:xfrm>
            <a:off x="879886" y="1892969"/>
            <a:ext cx="6772200" cy="4618338"/>
          </a:xfrm>
          <a:prstGeom prst="rect">
            <a:avLst/>
          </a:prstGeom>
        </p:spPr>
      </p:pic>
      <p:sp>
        <p:nvSpPr>
          <p:cNvPr id="8" name="TextBox 7">
            <a:extLst>
              <a:ext uri="{FF2B5EF4-FFF2-40B4-BE49-F238E27FC236}">
                <a16:creationId xmlns:a16="http://schemas.microsoft.com/office/drawing/2014/main" id="{F90DB43F-FB31-0C4A-A990-7D6CFE732CAA}"/>
              </a:ext>
            </a:extLst>
          </p:cNvPr>
          <p:cNvSpPr txBox="1"/>
          <p:nvPr/>
        </p:nvSpPr>
        <p:spPr>
          <a:xfrm>
            <a:off x="5598695" y="3080084"/>
            <a:ext cx="6015789" cy="1200329"/>
          </a:xfrm>
          <a:prstGeom prst="rect">
            <a:avLst/>
          </a:prstGeom>
          <a:solidFill>
            <a:schemeClr val="bg1"/>
          </a:solidFill>
        </p:spPr>
        <p:txBody>
          <a:bodyPr wrap="square" rtlCol="0">
            <a:spAutoFit/>
          </a:bodyPr>
          <a:lstStyle/>
          <a:p>
            <a:r>
              <a:rPr lang="en-US" sz="3600" dirty="0"/>
              <a:t>4. How could I improve my services to you?</a:t>
            </a:r>
          </a:p>
        </p:txBody>
      </p:sp>
    </p:spTree>
    <p:extLst>
      <p:ext uri="{BB962C8B-B14F-4D97-AF65-F5344CB8AC3E}">
        <p14:creationId xmlns:p14="http://schemas.microsoft.com/office/powerpoint/2010/main" val="279008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03FB11-6A0F-C545-8978-1198031E1DA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850880" y="228475"/>
            <a:ext cx="975360" cy="1055390"/>
          </a:xfrm>
          <a:prstGeom prst="rect">
            <a:avLst/>
          </a:prstGeom>
        </p:spPr>
      </p:pic>
      <p:sp>
        <p:nvSpPr>
          <p:cNvPr id="6" name="Title 5">
            <a:extLst>
              <a:ext uri="{FF2B5EF4-FFF2-40B4-BE49-F238E27FC236}">
                <a16:creationId xmlns:a16="http://schemas.microsoft.com/office/drawing/2014/main" id="{4D1D2E66-7281-3741-83C3-DA0F7B9D3B36}"/>
              </a:ext>
            </a:extLst>
          </p:cNvPr>
          <p:cNvSpPr>
            <a:spLocks noGrp="1"/>
          </p:cNvSpPr>
          <p:nvPr>
            <p:ph type="title"/>
          </p:nvPr>
        </p:nvSpPr>
        <p:spPr>
          <a:xfrm>
            <a:off x="838200" y="304165"/>
            <a:ext cx="8488680" cy="1325563"/>
          </a:xfrm>
        </p:spPr>
        <p:txBody>
          <a:bodyPr anchor="t" anchorCtr="0">
            <a:normAutofit/>
          </a:bodyPr>
          <a:lstStyle/>
          <a:p>
            <a:r>
              <a:rPr lang="en-US" b="1" dirty="0">
                <a:solidFill>
                  <a:srgbClr val="000000"/>
                </a:solidFill>
                <a:latin typeface="Spinnaker" panose="020B0505030300000004" pitchFamily="34" charset="0"/>
              </a:rPr>
              <a:t>Solicit Feedback</a:t>
            </a:r>
          </a:p>
        </p:txBody>
      </p:sp>
      <p:pic>
        <p:nvPicPr>
          <p:cNvPr id="10" name="Picture 9">
            <a:extLst>
              <a:ext uri="{FF2B5EF4-FFF2-40B4-BE49-F238E27FC236}">
                <a16:creationId xmlns:a16="http://schemas.microsoft.com/office/drawing/2014/main" id="{8D984E96-882F-3B49-AB7B-223A9800C81B}"/>
              </a:ext>
            </a:extLst>
          </p:cNvPr>
          <p:cNvPicPr>
            <a:picLocks noChangeAspect="1"/>
          </p:cNvPicPr>
          <p:nvPr/>
        </p:nvPicPr>
        <p:blipFill rotWithShape="1">
          <a:blip r:embed="rId4"/>
          <a:srcRect t="-1093" b="1"/>
          <a:stretch/>
        </p:blipFill>
        <p:spPr>
          <a:xfrm>
            <a:off x="879886" y="1876927"/>
            <a:ext cx="6772200" cy="4634380"/>
          </a:xfrm>
          <a:prstGeom prst="rect">
            <a:avLst/>
          </a:prstGeom>
        </p:spPr>
      </p:pic>
      <p:sp>
        <p:nvSpPr>
          <p:cNvPr id="8" name="TextBox 7">
            <a:extLst>
              <a:ext uri="{FF2B5EF4-FFF2-40B4-BE49-F238E27FC236}">
                <a16:creationId xmlns:a16="http://schemas.microsoft.com/office/drawing/2014/main" id="{F90DB43F-FB31-0C4A-A990-7D6CFE732CAA}"/>
              </a:ext>
            </a:extLst>
          </p:cNvPr>
          <p:cNvSpPr txBox="1"/>
          <p:nvPr/>
        </p:nvSpPr>
        <p:spPr>
          <a:xfrm>
            <a:off x="5598695" y="3080084"/>
            <a:ext cx="6015789" cy="1200329"/>
          </a:xfrm>
          <a:prstGeom prst="rect">
            <a:avLst/>
          </a:prstGeom>
          <a:solidFill>
            <a:schemeClr val="bg1"/>
          </a:solidFill>
        </p:spPr>
        <p:txBody>
          <a:bodyPr wrap="square" rtlCol="0">
            <a:spAutoFit/>
          </a:bodyPr>
          <a:lstStyle/>
          <a:p>
            <a:r>
              <a:rPr lang="en-US" sz="3600" dirty="0"/>
              <a:t>5. Would you recommend me/my consultancy to others?</a:t>
            </a:r>
          </a:p>
        </p:txBody>
      </p:sp>
    </p:spTree>
    <p:extLst>
      <p:ext uri="{BB962C8B-B14F-4D97-AF65-F5344CB8AC3E}">
        <p14:creationId xmlns:p14="http://schemas.microsoft.com/office/powerpoint/2010/main" val="30419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03FB11-6A0F-C545-8978-1198031E1DA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850880" y="228475"/>
            <a:ext cx="975360" cy="1055390"/>
          </a:xfrm>
          <a:prstGeom prst="rect">
            <a:avLst/>
          </a:prstGeom>
        </p:spPr>
      </p:pic>
      <p:sp>
        <p:nvSpPr>
          <p:cNvPr id="6" name="Title 5">
            <a:extLst>
              <a:ext uri="{FF2B5EF4-FFF2-40B4-BE49-F238E27FC236}">
                <a16:creationId xmlns:a16="http://schemas.microsoft.com/office/drawing/2014/main" id="{4D1D2E66-7281-3741-83C3-DA0F7B9D3B36}"/>
              </a:ext>
            </a:extLst>
          </p:cNvPr>
          <p:cNvSpPr>
            <a:spLocks noGrp="1"/>
          </p:cNvSpPr>
          <p:nvPr>
            <p:ph type="title"/>
          </p:nvPr>
        </p:nvSpPr>
        <p:spPr>
          <a:xfrm>
            <a:off x="838200" y="304165"/>
            <a:ext cx="8488680" cy="1325563"/>
          </a:xfrm>
        </p:spPr>
        <p:txBody>
          <a:bodyPr anchor="t" anchorCtr="0">
            <a:normAutofit fontScale="90000"/>
          </a:bodyPr>
          <a:lstStyle/>
          <a:p>
            <a:r>
              <a:rPr lang="en-US" b="1" dirty="0">
                <a:solidFill>
                  <a:srgbClr val="000000"/>
                </a:solidFill>
                <a:latin typeface="Spinnaker" panose="020B0505030300000004" pitchFamily="34" charset="0"/>
              </a:rPr>
              <a:t>Solicit Feedback</a:t>
            </a:r>
            <a:br>
              <a:rPr lang="en-US" b="1" dirty="0">
                <a:solidFill>
                  <a:srgbClr val="000000"/>
                </a:solidFill>
                <a:latin typeface="Spinnaker" panose="020B0505030300000004" pitchFamily="34" charset="0"/>
              </a:rPr>
            </a:br>
            <a:r>
              <a:rPr lang="en-US" sz="4000" b="1" dirty="0">
                <a:solidFill>
                  <a:srgbClr val="00BDAF"/>
                </a:solidFill>
                <a:latin typeface="Spinnaker" panose="020B0505030300000004" pitchFamily="34" charset="0"/>
              </a:rPr>
              <a:t>More detailed information gathering</a:t>
            </a:r>
          </a:p>
        </p:txBody>
      </p:sp>
      <p:sp>
        <p:nvSpPr>
          <p:cNvPr id="3" name="Content Placeholder 2">
            <a:extLst>
              <a:ext uri="{FF2B5EF4-FFF2-40B4-BE49-F238E27FC236}">
                <a16:creationId xmlns:a16="http://schemas.microsoft.com/office/drawing/2014/main" id="{41082778-4BA5-8746-81DE-C6FF4F5183B0}"/>
              </a:ext>
            </a:extLst>
          </p:cNvPr>
          <p:cNvSpPr>
            <a:spLocks noGrp="1"/>
          </p:cNvSpPr>
          <p:nvPr>
            <p:ph idx="1"/>
          </p:nvPr>
        </p:nvSpPr>
        <p:spPr>
          <a:xfrm>
            <a:off x="1046749" y="3092950"/>
            <a:ext cx="2851484" cy="1527176"/>
          </a:xfrm>
        </p:spPr>
        <p:txBody>
          <a:bodyPr>
            <a:noAutofit/>
          </a:bodyPr>
          <a:lstStyle/>
          <a:p>
            <a:pPr marL="0" indent="0">
              <a:buNone/>
            </a:pPr>
            <a:r>
              <a:rPr lang="en-US" sz="3600" dirty="0"/>
              <a:t>Create an online survey</a:t>
            </a:r>
          </a:p>
        </p:txBody>
      </p:sp>
      <p:pic>
        <p:nvPicPr>
          <p:cNvPr id="8" name="Picture 7">
            <a:extLst>
              <a:ext uri="{FF2B5EF4-FFF2-40B4-BE49-F238E27FC236}">
                <a16:creationId xmlns:a16="http://schemas.microsoft.com/office/drawing/2014/main" id="{3EB988D9-C1E8-AC48-8763-07CDDF318B50}"/>
              </a:ext>
            </a:extLst>
          </p:cNvPr>
          <p:cNvPicPr>
            <a:picLocks noChangeAspect="1"/>
          </p:cNvPicPr>
          <p:nvPr/>
        </p:nvPicPr>
        <p:blipFill>
          <a:blip r:embed="rId4"/>
          <a:stretch>
            <a:fillRect/>
          </a:stretch>
        </p:blipFill>
        <p:spPr>
          <a:xfrm>
            <a:off x="4638506" y="2282991"/>
            <a:ext cx="6414504" cy="4260015"/>
          </a:xfrm>
          <a:prstGeom prst="rect">
            <a:avLst/>
          </a:prstGeom>
        </p:spPr>
      </p:pic>
    </p:spTree>
    <p:extLst>
      <p:ext uri="{BB962C8B-B14F-4D97-AF65-F5344CB8AC3E}">
        <p14:creationId xmlns:p14="http://schemas.microsoft.com/office/powerpoint/2010/main" val="187723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79F5C-5E2C-8B48-8637-013A33D759C0}"/>
              </a:ext>
            </a:extLst>
          </p:cNvPr>
          <p:cNvSpPr>
            <a:spLocks noGrp="1"/>
          </p:cNvSpPr>
          <p:nvPr>
            <p:ph type="ctrTitle"/>
          </p:nvPr>
        </p:nvSpPr>
        <p:spPr>
          <a:xfrm>
            <a:off x="0" y="3101043"/>
            <a:ext cx="12192000" cy="1076102"/>
          </a:xfrm>
        </p:spPr>
        <p:txBody>
          <a:bodyPr/>
          <a:lstStyle/>
          <a:p>
            <a:r>
              <a:rPr lang="en-US" b="1" dirty="0">
                <a:solidFill>
                  <a:srgbClr val="000000"/>
                </a:solidFill>
                <a:latin typeface="Spinnaker" panose="020B0505030300000004" pitchFamily="34" charset="0"/>
                <a:cs typeface="Poppins" panose="00000500000000000000" pitchFamily="2" charset="0"/>
              </a:rPr>
              <a:t>Thank you.</a:t>
            </a:r>
            <a:endParaRPr lang="en-US" dirty="0"/>
          </a:p>
        </p:txBody>
      </p:sp>
      <p:sp>
        <p:nvSpPr>
          <p:cNvPr id="3" name="Subtitle 2">
            <a:extLst>
              <a:ext uri="{FF2B5EF4-FFF2-40B4-BE49-F238E27FC236}">
                <a16:creationId xmlns:a16="http://schemas.microsoft.com/office/drawing/2014/main" id="{B0290233-2E46-D64A-8810-1A2F465F2FA3}"/>
              </a:ext>
            </a:extLst>
          </p:cNvPr>
          <p:cNvSpPr>
            <a:spLocks noGrp="1"/>
          </p:cNvSpPr>
          <p:nvPr>
            <p:ph type="subTitle" idx="1"/>
          </p:nvPr>
        </p:nvSpPr>
        <p:spPr>
          <a:xfrm>
            <a:off x="0" y="4281054"/>
            <a:ext cx="12076771" cy="2098963"/>
          </a:xfrm>
        </p:spPr>
        <p:txBody>
          <a:bodyPr>
            <a:normAutofit/>
          </a:bodyPr>
          <a:lstStyle/>
          <a:p>
            <a:r>
              <a:rPr lang="en-US" sz="4000" dirty="0">
                <a:solidFill>
                  <a:srgbClr val="000000"/>
                </a:solidFill>
                <a:cs typeface="Poppins" panose="00000500000000000000" pitchFamily="2" charset="0"/>
              </a:rPr>
              <a:t>Gisele McAuliffe</a:t>
            </a:r>
          </a:p>
          <a:p>
            <a:r>
              <a:rPr lang="en-US" sz="4000" dirty="0">
                <a:solidFill>
                  <a:srgbClr val="000000"/>
                </a:solidFill>
                <a:cs typeface="Poppins" panose="00000500000000000000" pitchFamily="2" charset="0"/>
                <a:hlinkClick r:id="rId3"/>
              </a:rPr>
              <a:t>Gisele@bigger-impact.com</a:t>
            </a:r>
            <a:endParaRPr lang="en-US" sz="4000" dirty="0">
              <a:solidFill>
                <a:srgbClr val="000000"/>
              </a:solidFill>
              <a:cs typeface="Poppins" panose="00000500000000000000" pitchFamily="2" charset="0"/>
            </a:endParaRPr>
          </a:p>
          <a:p>
            <a:r>
              <a:rPr lang="en-US" sz="4000" dirty="0">
                <a:solidFill>
                  <a:srgbClr val="000000"/>
                </a:solidFill>
                <a:cs typeface="Poppins" panose="00000500000000000000" pitchFamily="2" charset="0"/>
              </a:rPr>
              <a:t>(202) 285-3340 |</a:t>
            </a:r>
            <a:r>
              <a:rPr lang="en-US" sz="4000" dirty="0">
                <a:solidFill>
                  <a:srgbClr val="000000"/>
                </a:solidFill>
              </a:rPr>
              <a:t>bigger-</a:t>
            </a:r>
            <a:r>
              <a:rPr lang="en-US" sz="4000" dirty="0" err="1">
                <a:solidFill>
                  <a:srgbClr val="000000"/>
                </a:solidFill>
              </a:rPr>
              <a:t>impact.com</a:t>
            </a:r>
            <a:endParaRPr lang="en-US" sz="4000" dirty="0">
              <a:solidFill>
                <a:srgbClr val="000000"/>
              </a:solidFill>
            </a:endParaRPr>
          </a:p>
        </p:txBody>
      </p:sp>
      <p:pic>
        <p:nvPicPr>
          <p:cNvPr id="4" name="Picture 3">
            <a:extLst>
              <a:ext uri="{FF2B5EF4-FFF2-40B4-BE49-F238E27FC236}">
                <a16:creationId xmlns:a16="http://schemas.microsoft.com/office/drawing/2014/main" id="{D5677271-C7BB-6D41-ABCC-ED49EFAAFB21}"/>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341510" y="259477"/>
            <a:ext cx="2017887" cy="2183457"/>
          </a:xfrm>
          <a:prstGeom prst="rect">
            <a:avLst/>
          </a:prstGeom>
        </p:spPr>
      </p:pic>
      <p:sp>
        <p:nvSpPr>
          <p:cNvPr id="6" name="TextBox 5">
            <a:extLst>
              <a:ext uri="{FF2B5EF4-FFF2-40B4-BE49-F238E27FC236}">
                <a16:creationId xmlns:a16="http://schemas.microsoft.com/office/drawing/2014/main" id="{BD65CD83-C622-674D-AC0A-6241C51673EC}"/>
              </a:ext>
            </a:extLst>
          </p:cNvPr>
          <p:cNvSpPr txBox="1"/>
          <p:nvPr/>
        </p:nvSpPr>
        <p:spPr>
          <a:xfrm>
            <a:off x="2454093" y="967059"/>
            <a:ext cx="4588042" cy="1231106"/>
          </a:xfrm>
          <a:prstGeom prst="rect">
            <a:avLst/>
          </a:prstGeom>
          <a:noFill/>
        </p:spPr>
        <p:txBody>
          <a:bodyPr wrap="square" rtlCol="0">
            <a:spAutoFit/>
          </a:bodyPr>
          <a:lstStyle/>
          <a:p>
            <a:r>
              <a:rPr lang="en-US" sz="2800" dirty="0"/>
              <a:t>Advancing Nonprofit Leaders</a:t>
            </a:r>
            <a:br>
              <a:rPr lang="en-US" sz="2800" dirty="0"/>
            </a:br>
            <a:r>
              <a:rPr lang="en-US" sz="2800" dirty="0"/>
              <a:t>and Communicato</a:t>
            </a:r>
            <a:r>
              <a:rPr lang="en-US" sz="2500" dirty="0"/>
              <a:t>rs</a:t>
            </a:r>
          </a:p>
          <a:p>
            <a:endParaRPr lang="en-US" dirty="0"/>
          </a:p>
        </p:txBody>
      </p:sp>
      <p:pic>
        <p:nvPicPr>
          <p:cNvPr id="7" name="Picture 6">
            <a:extLst>
              <a:ext uri="{FF2B5EF4-FFF2-40B4-BE49-F238E27FC236}">
                <a16:creationId xmlns:a16="http://schemas.microsoft.com/office/drawing/2014/main" id="{F962AB3B-0A98-374C-B46C-1BD62FE9AB7D}"/>
              </a:ext>
            </a:extLst>
          </p:cNvPr>
          <p:cNvPicPr>
            <a:picLocks noChangeAspect="1"/>
          </p:cNvPicPr>
          <p:nvPr/>
        </p:nvPicPr>
        <p:blipFill>
          <a:blip r:embed="rId5"/>
          <a:stretch>
            <a:fillRect/>
          </a:stretch>
        </p:blipFill>
        <p:spPr>
          <a:xfrm>
            <a:off x="9704171" y="304508"/>
            <a:ext cx="2109951" cy="1287892"/>
          </a:xfrm>
          <a:prstGeom prst="rect">
            <a:avLst/>
          </a:prstGeom>
        </p:spPr>
      </p:pic>
    </p:spTree>
    <p:extLst>
      <p:ext uri="{BB962C8B-B14F-4D97-AF65-F5344CB8AC3E}">
        <p14:creationId xmlns:p14="http://schemas.microsoft.com/office/powerpoint/2010/main" val="2591424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03FB11-6A0F-C545-8978-1198031E1DA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850880" y="228475"/>
            <a:ext cx="975360" cy="1055390"/>
          </a:xfrm>
          <a:prstGeom prst="rect">
            <a:avLst/>
          </a:prstGeom>
        </p:spPr>
      </p:pic>
      <p:sp>
        <p:nvSpPr>
          <p:cNvPr id="6" name="Title 5">
            <a:extLst>
              <a:ext uri="{FF2B5EF4-FFF2-40B4-BE49-F238E27FC236}">
                <a16:creationId xmlns:a16="http://schemas.microsoft.com/office/drawing/2014/main" id="{4D1D2E66-7281-3741-83C3-DA0F7B9D3B36}"/>
              </a:ext>
            </a:extLst>
          </p:cNvPr>
          <p:cNvSpPr>
            <a:spLocks noGrp="1"/>
          </p:cNvSpPr>
          <p:nvPr>
            <p:ph type="title"/>
          </p:nvPr>
        </p:nvSpPr>
        <p:spPr>
          <a:xfrm>
            <a:off x="1092627" y="4124104"/>
            <a:ext cx="9447035" cy="1792223"/>
          </a:xfrm>
        </p:spPr>
        <p:txBody>
          <a:bodyPr>
            <a:normAutofit/>
          </a:bodyPr>
          <a:lstStyle/>
          <a:p>
            <a:r>
              <a:rPr lang="en-US" b="1" dirty="0">
                <a:solidFill>
                  <a:srgbClr val="000000"/>
                </a:solidFill>
                <a:latin typeface="Spinnaker" panose="020B0505030300000004" pitchFamily="34" charset="0"/>
              </a:rPr>
              <a:t>What type of consultant are you?</a:t>
            </a:r>
          </a:p>
        </p:txBody>
      </p:sp>
      <p:pic>
        <p:nvPicPr>
          <p:cNvPr id="14" name="Graphic 13">
            <a:extLst>
              <a:ext uri="{FF2B5EF4-FFF2-40B4-BE49-F238E27FC236}">
                <a16:creationId xmlns:a16="http://schemas.microsoft.com/office/drawing/2014/main" id="{1ABB2797-6DD1-6144-933C-8848CE8D17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94484" y="1151020"/>
            <a:ext cx="2662989" cy="2662989"/>
          </a:xfrm>
          <a:prstGeom prst="rect">
            <a:avLst/>
          </a:prstGeom>
        </p:spPr>
      </p:pic>
    </p:spTree>
    <p:extLst>
      <p:ext uri="{BB962C8B-B14F-4D97-AF65-F5344CB8AC3E}">
        <p14:creationId xmlns:p14="http://schemas.microsoft.com/office/powerpoint/2010/main" val="921672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03FB11-6A0F-C545-8978-1198031E1DA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850880" y="228475"/>
            <a:ext cx="975360" cy="1055390"/>
          </a:xfrm>
          <a:prstGeom prst="rect">
            <a:avLst/>
          </a:prstGeom>
        </p:spPr>
      </p:pic>
      <p:sp>
        <p:nvSpPr>
          <p:cNvPr id="6" name="Title 5">
            <a:extLst>
              <a:ext uri="{FF2B5EF4-FFF2-40B4-BE49-F238E27FC236}">
                <a16:creationId xmlns:a16="http://schemas.microsoft.com/office/drawing/2014/main" id="{4D1D2E66-7281-3741-83C3-DA0F7B9D3B36}"/>
              </a:ext>
            </a:extLst>
          </p:cNvPr>
          <p:cNvSpPr>
            <a:spLocks noGrp="1"/>
          </p:cNvSpPr>
          <p:nvPr>
            <p:ph type="title"/>
          </p:nvPr>
        </p:nvSpPr>
        <p:spPr>
          <a:xfrm>
            <a:off x="819912" y="402336"/>
            <a:ext cx="8488680" cy="1792223"/>
          </a:xfrm>
        </p:spPr>
        <p:txBody>
          <a:bodyPr>
            <a:normAutofit/>
          </a:bodyPr>
          <a:lstStyle/>
          <a:p>
            <a:r>
              <a:rPr lang="en-US" b="1" dirty="0">
                <a:solidFill>
                  <a:srgbClr val="000000"/>
                </a:solidFill>
                <a:latin typeface="Spinnaker" panose="020B0505030300000004" pitchFamily="34" charset="0"/>
              </a:rPr>
              <a:t>Why is consultant-client communication important?</a:t>
            </a:r>
          </a:p>
        </p:txBody>
      </p:sp>
      <p:pic>
        <p:nvPicPr>
          <p:cNvPr id="8" name="Content Placeholder 7">
            <a:extLst>
              <a:ext uri="{FF2B5EF4-FFF2-40B4-BE49-F238E27FC236}">
                <a16:creationId xmlns:a16="http://schemas.microsoft.com/office/drawing/2014/main" id="{9D6EC69F-C8EF-434A-BC25-93AEEAD0F160}"/>
              </a:ext>
            </a:extLst>
          </p:cNvPr>
          <p:cNvPicPr>
            <a:picLocks noGrp="1" noChangeAspect="1"/>
          </p:cNvPicPr>
          <p:nvPr>
            <p:ph idx="1"/>
          </p:nvPr>
        </p:nvPicPr>
        <p:blipFill rotWithShape="1">
          <a:blip r:embed="rId4"/>
          <a:srcRect b="16340"/>
          <a:stretch/>
        </p:blipFill>
        <p:spPr>
          <a:xfrm>
            <a:off x="1989221" y="2117253"/>
            <a:ext cx="7652084" cy="4251510"/>
          </a:xfrm>
        </p:spPr>
      </p:pic>
    </p:spTree>
    <p:extLst>
      <p:ext uri="{BB962C8B-B14F-4D97-AF65-F5344CB8AC3E}">
        <p14:creationId xmlns:p14="http://schemas.microsoft.com/office/powerpoint/2010/main" val="1747655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03FB11-6A0F-C545-8978-1198031E1DA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850880" y="228475"/>
            <a:ext cx="975360" cy="1055390"/>
          </a:xfrm>
          <a:prstGeom prst="rect">
            <a:avLst/>
          </a:prstGeom>
        </p:spPr>
      </p:pic>
      <p:sp>
        <p:nvSpPr>
          <p:cNvPr id="6" name="Title 5">
            <a:extLst>
              <a:ext uri="{FF2B5EF4-FFF2-40B4-BE49-F238E27FC236}">
                <a16:creationId xmlns:a16="http://schemas.microsoft.com/office/drawing/2014/main" id="{4D1D2E66-7281-3741-83C3-DA0F7B9D3B36}"/>
              </a:ext>
            </a:extLst>
          </p:cNvPr>
          <p:cNvSpPr>
            <a:spLocks noGrp="1"/>
          </p:cNvSpPr>
          <p:nvPr>
            <p:ph type="title"/>
          </p:nvPr>
        </p:nvSpPr>
        <p:spPr>
          <a:xfrm>
            <a:off x="838200" y="320207"/>
            <a:ext cx="8488680" cy="1325563"/>
          </a:xfrm>
        </p:spPr>
        <p:txBody>
          <a:bodyPr anchor="t" anchorCtr="0">
            <a:normAutofit fontScale="90000"/>
          </a:bodyPr>
          <a:lstStyle/>
          <a:p>
            <a:r>
              <a:rPr lang="en-US" b="1" dirty="0">
                <a:solidFill>
                  <a:srgbClr val="000000"/>
                </a:solidFill>
                <a:latin typeface="Spinnaker" panose="020B0505030300000004" pitchFamily="34" charset="0"/>
              </a:rPr>
              <a:t>STEP 1:</a:t>
            </a:r>
            <a:br>
              <a:rPr lang="en-US" b="1" dirty="0">
                <a:solidFill>
                  <a:srgbClr val="000000"/>
                </a:solidFill>
                <a:latin typeface="Spinnaker" panose="020B0505030300000004" pitchFamily="34" charset="0"/>
              </a:rPr>
            </a:br>
            <a:r>
              <a:rPr lang="en-US" b="1" dirty="0">
                <a:solidFill>
                  <a:srgbClr val="000000"/>
                </a:solidFill>
                <a:latin typeface="Spinnaker" panose="020B0505030300000004" pitchFamily="34" charset="0"/>
              </a:rPr>
              <a:t>Business Development - Content</a:t>
            </a:r>
          </a:p>
        </p:txBody>
      </p:sp>
      <p:sp>
        <p:nvSpPr>
          <p:cNvPr id="2" name="TextBox 1">
            <a:extLst>
              <a:ext uri="{FF2B5EF4-FFF2-40B4-BE49-F238E27FC236}">
                <a16:creationId xmlns:a16="http://schemas.microsoft.com/office/drawing/2014/main" id="{76647CF5-3DE1-E74A-AAF7-1F7AB158BC55}"/>
              </a:ext>
            </a:extLst>
          </p:cNvPr>
          <p:cNvSpPr txBox="1"/>
          <p:nvPr/>
        </p:nvSpPr>
        <p:spPr>
          <a:xfrm rot="20825431">
            <a:off x="664212" y="2138466"/>
            <a:ext cx="3788389" cy="1077218"/>
          </a:xfrm>
          <a:prstGeom prst="rect">
            <a:avLst/>
          </a:prstGeom>
          <a:solidFill>
            <a:schemeClr val="bg2"/>
          </a:solidFill>
        </p:spPr>
        <p:txBody>
          <a:bodyPr wrap="square" rtlCol="0">
            <a:spAutoFit/>
          </a:bodyPr>
          <a:lstStyle/>
          <a:p>
            <a:pPr algn="ctr"/>
            <a:r>
              <a:rPr lang="en-US" sz="3200" dirty="0">
                <a:solidFill>
                  <a:srgbClr val="00BDAF"/>
                </a:solidFill>
                <a:latin typeface="Bradley Hand" pitchFamily="2" charset="77"/>
              </a:rPr>
              <a:t>COMMUNICATION PRO-TIP! </a:t>
            </a:r>
          </a:p>
        </p:txBody>
      </p:sp>
      <p:sp>
        <p:nvSpPr>
          <p:cNvPr id="5" name="TextBox 4">
            <a:extLst>
              <a:ext uri="{FF2B5EF4-FFF2-40B4-BE49-F238E27FC236}">
                <a16:creationId xmlns:a16="http://schemas.microsoft.com/office/drawing/2014/main" id="{BF12602D-A18E-8547-B5CD-5B60B0F203DB}"/>
              </a:ext>
            </a:extLst>
          </p:cNvPr>
          <p:cNvSpPr txBox="1"/>
          <p:nvPr/>
        </p:nvSpPr>
        <p:spPr>
          <a:xfrm>
            <a:off x="1989220" y="3288630"/>
            <a:ext cx="8694822" cy="2431435"/>
          </a:xfrm>
          <a:prstGeom prst="rect">
            <a:avLst/>
          </a:prstGeom>
          <a:noFill/>
        </p:spPr>
        <p:txBody>
          <a:bodyPr wrap="square" rtlCol="0">
            <a:spAutoFit/>
          </a:bodyPr>
          <a:lstStyle/>
          <a:p>
            <a:pPr algn="ctr"/>
            <a:r>
              <a:rPr lang="en-US" sz="3600" dirty="0"/>
              <a:t>Your consulting services are</a:t>
            </a:r>
          </a:p>
          <a:p>
            <a:pPr algn="ctr"/>
            <a:r>
              <a:rPr lang="en-US" sz="3600" u="sng" dirty="0"/>
              <a:t>NOT ABOUT YOU</a:t>
            </a:r>
            <a:r>
              <a:rPr lang="en-US" sz="3600" dirty="0"/>
              <a:t>, </a:t>
            </a:r>
          </a:p>
          <a:p>
            <a:pPr algn="ctr"/>
            <a:r>
              <a:rPr lang="en-US" sz="3600" dirty="0"/>
              <a:t>they are about </a:t>
            </a:r>
            <a:r>
              <a:rPr lang="en-US" sz="4400" dirty="0"/>
              <a:t>THEM (the client)</a:t>
            </a:r>
          </a:p>
          <a:p>
            <a:endParaRPr lang="en-US" sz="3600" dirty="0"/>
          </a:p>
        </p:txBody>
      </p:sp>
    </p:spTree>
    <p:extLst>
      <p:ext uri="{BB962C8B-B14F-4D97-AF65-F5344CB8AC3E}">
        <p14:creationId xmlns:p14="http://schemas.microsoft.com/office/powerpoint/2010/main" val="1152732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1D2E66-7281-3741-83C3-DA0F7B9D3B36}"/>
              </a:ext>
            </a:extLst>
          </p:cNvPr>
          <p:cNvSpPr>
            <a:spLocks noGrp="1"/>
          </p:cNvSpPr>
          <p:nvPr>
            <p:ph type="title"/>
          </p:nvPr>
        </p:nvSpPr>
        <p:spPr>
          <a:xfrm>
            <a:off x="838200" y="365125"/>
            <a:ext cx="9139989" cy="1325563"/>
          </a:xfrm>
        </p:spPr>
        <p:txBody>
          <a:bodyPr anchor="t" anchorCtr="0">
            <a:normAutofit/>
          </a:bodyPr>
          <a:lstStyle/>
          <a:p>
            <a:r>
              <a:rPr lang="en-US" b="1" dirty="0">
                <a:solidFill>
                  <a:srgbClr val="000000"/>
                </a:solidFill>
                <a:latin typeface="Spinnaker" panose="020B0505030300000004" pitchFamily="34" charset="0"/>
              </a:rPr>
              <a:t>How we normally view the world</a:t>
            </a:r>
          </a:p>
        </p:txBody>
      </p:sp>
      <p:pic>
        <p:nvPicPr>
          <p:cNvPr id="4" name="Picture 3">
            <a:extLst>
              <a:ext uri="{FF2B5EF4-FFF2-40B4-BE49-F238E27FC236}">
                <a16:creationId xmlns:a16="http://schemas.microsoft.com/office/drawing/2014/main" id="{2503FB11-6A0F-C545-8978-1198031E1DA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850880" y="228475"/>
            <a:ext cx="975360" cy="1055390"/>
          </a:xfrm>
          <a:prstGeom prst="rect">
            <a:avLst/>
          </a:prstGeom>
        </p:spPr>
      </p:pic>
      <p:pic>
        <p:nvPicPr>
          <p:cNvPr id="9" name="Content Placeholder 8">
            <a:extLst>
              <a:ext uri="{FF2B5EF4-FFF2-40B4-BE49-F238E27FC236}">
                <a16:creationId xmlns:a16="http://schemas.microsoft.com/office/drawing/2014/main" id="{79030810-259F-244C-8AF1-61BFAD564449}"/>
              </a:ext>
            </a:extLst>
          </p:cNvPr>
          <p:cNvPicPr>
            <a:picLocks noGrp="1" noChangeAspect="1"/>
          </p:cNvPicPr>
          <p:nvPr>
            <p:ph sz="half" idx="1"/>
          </p:nvPr>
        </p:nvPicPr>
        <p:blipFill>
          <a:blip r:embed="rId4"/>
          <a:stretch>
            <a:fillRect/>
          </a:stretch>
        </p:blipFill>
        <p:spPr>
          <a:xfrm>
            <a:off x="1563067" y="1876925"/>
            <a:ext cx="8350953" cy="4112979"/>
          </a:xfrm>
        </p:spPr>
      </p:pic>
      <p:sp>
        <p:nvSpPr>
          <p:cNvPr id="12" name="TextBox 11">
            <a:extLst>
              <a:ext uri="{FF2B5EF4-FFF2-40B4-BE49-F238E27FC236}">
                <a16:creationId xmlns:a16="http://schemas.microsoft.com/office/drawing/2014/main" id="{6F682F13-114E-3446-8958-D59FE5437467}"/>
              </a:ext>
            </a:extLst>
          </p:cNvPr>
          <p:cNvSpPr txBox="1"/>
          <p:nvPr/>
        </p:nvSpPr>
        <p:spPr>
          <a:xfrm>
            <a:off x="6464969" y="5743074"/>
            <a:ext cx="4700336" cy="646331"/>
          </a:xfrm>
          <a:prstGeom prst="rect">
            <a:avLst/>
          </a:prstGeom>
          <a:noFill/>
        </p:spPr>
        <p:txBody>
          <a:bodyPr wrap="square" rtlCol="0">
            <a:spAutoFit/>
          </a:bodyPr>
          <a:lstStyle/>
          <a:p>
            <a:r>
              <a:rPr lang="en-US" dirty="0"/>
              <a:t>Excerpted from: David A. Fields book, </a:t>
            </a:r>
            <a:r>
              <a:rPr lang="en-US" i="1" dirty="0"/>
              <a:t>The Irresistible Consultant’s Guide to Winning Clients</a:t>
            </a:r>
            <a:endParaRPr lang="en-US" dirty="0"/>
          </a:p>
        </p:txBody>
      </p:sp>
    </p:spTree>
    <p:extLst>
      <p:ext uri="{BB962C8B-B14F-4D97-AF65-F5344CB8AC3E}">
        <p14:creationId xmlns:p14="http://schemas.microsoft.com/office/powerpoint/2010/main" val="3611665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22032F-6E6D-0F4C-8D13-40BC631C8BBC}"/>
              </a:ext>
            </a:extLst>
          </p:cNvPr>
          <p:cNvSpPr>
            <a:spLocks noGrp="1"/>
          </p:cNvSpPr>
          <p:nvPr>
            <p:ph idx="1"/>
          </p:nvPr>
        </p:nvSpPr>
        <p:spPr>
          <a:xfrm>
            <a:off x="806116" y="2312468"/>
            <a:ext cx="10515600" cy="3414563"/>
          </a:xfrm>
        </p:spPr>
        <p:txBody>
          <a:bodyPr>
            <a:normAutofit lnSpcReduction="10000"/>
          </a:bodyPr>
          <a:lstStyle/>
          <a:p>
            <a:pPr marL="0" indent="0">
              <a:buNone/>
            </a:pPr>
            <a:r>
              <a:rPr lang="en-US" dirty="0">
                <a:solidFill>
                  <a:srgbClr val="000000"/>
                </a:solidFill>
              </a:rPr>
              <a:t>CONSULTANT: </a:t>
            </a:r>
          </a:p>
          <a:p>
            <a:pPr marL="457200" lvl="1" indent="0">
              <a:buNone/>
            </a:pPr>
            <a:r>
              <a:rPr lang="en-US" sz="2800" dirty="0">
                <a:solidFill>
                  <a:srgbClr val="C00000"/>
                </a:solidFill>
              </a:rPr>
              <a:t>“Hi Business Leader. I’m Sue from </a:t>
            </a:r>
            <a:r>
              <a:rPr lang="en-US" sz="2800" dirty="0" err="1">
                <a:solidFill>
                  <a:srgbClr val="C00000"/>
                </a:solidFill>
              </a:rPr>
              <a:t>TopNotch</a:t>
            </a:r>
            <a:r>
              <a:rPr lang="en-US" sz="2800" dirty="0">
                <a:solidFill>
                  <a:srgbClr val="C00000"/>
                </a:solidFill>
              </a:rPr>
              <a:t> Consulting. We help companies grow. I see you’re with Super Biz, Inc. We’ve helped many ﻿companies just like yours improve their operations and profitability. We have access to some of the world’s leading experts in all areas of your business, and we’ve developed a breakthrough process called BEST TESTING to identify exactly how to increase margins. I think Super Biz would be a great client. Here’s my card. Can I give you a call to follow up?”</a:t>
            </a:r>
          </a:p>
        </p:txBody>
      </p:sp>
      <p:pic>
        <p:nvPicPr>
          <p:cNvPr id="4" name="Picture 3">
            <a:extLst>
              <a:ext uri="{FF2B5EF4-FFF2-40B4-BE49-F238E27FC236}">
                <a16:creationId xmlns:a16="http://schemas.microsoft.com/office/drawing/2014/main" id="{2503FB11-6A0F-C545-8978-1198031E1DA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850880" y="228475"/>
            <a:ext cx="975360" cy="1055390"/>
          </a:xfrm>
          <a:prstGeom prst="rect">
            <a:avLst/>
          </a:prstGeom>
        </p:spPr>
      </p:pic>
      <p:sp>
        <p:nvSpPr>
          <p:cNvPr id="6" name="Title 5">
            <a:extLst>
              <a:ext uri="{FF2B5EF4-FFF2-40B4-BE49-F238E27FC236}">
                <a16:creationId xmlns:a16="http://schemas.microsoft.com/office/drawing/2014/main" id="{4D1D2E66-7281-3741-83C3-DA0F7B9D3B36}"/>
              </a:ext>
            </a:extLst>
          </p:cNvPr>
          <p:cNvSpPr>
            <a:spLocks noGrp="1"/>
          </p:cNvSpPr>
          <p:nvPr>
            <p:ph type="title"/>
          </p:nvPr>
        </p:nvSpPr>
        <p:spPr>
          <a:xfrm>
            <a:off x="838200" y="304165"/>
            <a:ext cx="8488680" cy="1325563"/>
          </a:xfrm>
        </p:spPr>
        <p:txBody>
          <a:bodyPr anchor="t" anchorCtr="0">
            <a:normAutofit/>
          </a:bodyPr>
          <a:lstStyle/>
          <a:p>
            <a:r>
              <a:rPr lang="en-US" b="1" dirty="0">
                <a:solidFill>
                  <a:srgbClr val="000000"/>
                </a:solidFill>
                <a:latin typeface="Spinnaker" panose="020B0505030300000004" pitchFamily="34" charset="0"/>
              </a:rPr>
              <a:t>What’s wrong with this business pitch?</a:t>
            </a:r>
          </a:p>
        </p:txBody>
      </p:sp>
      <p:sp>
        <p:nvSpPr>
          <p:cNvPr id="5" name="TextBox 4">
            <a:extLst>
              <a:ext uri="{FF2B5EF4-FFF2-40B4-BE49-F238E27FC236}">
                <a16:creationId xmlns:a16="http://schemas.microsoft.com/office/drawing/2014/main" id="{5B85ECE0-AF2F-7D48-BE0C-63229BD5E76E}"/>
              </a:ext>
            </a:extLst>
          </p:cNvPr>
          <p:cNvSpPr txBox="1"/>
          <p:nvPr/>
        </p:nvSpPr>
        <p:spPr>
          <a:xfrm>
            <a:off x="6866022" y="5614737"/>
            <a:ext cx="4042610" cy="523220"/>
          </a:xfrm>
          <a:prstGeom prst="rect">
            <a:avLst/>
          </a:prstGeom>
          <a:noFill/>
        </p:spPr>
        <p:txBody>
          <a:bodyPr wrap="square" rtlCol="0">
            <a:spAutoFit/>
          </a:bodyPr>
          <a:lstStyle/>
          <a:p>
            <a:r>
              <a:rPr lang="en-US" sz="1400" dirty="0">
                <a:solidFill>
                  <a:srgbClr val="000000"/>
                </a:solidFill>
              </a:rPr>
              <a:t>Excerpted &amp; edited  from: David A. Fields book, </a:t>
            </a:r>
            <a:r>
              <a:rPr lang="en-US" sz="1400" i="1" dirty="0">
                <a:solidFill>
                  <a:srgbClr val="000000"/>
                </a:solidFill>
              </a:rPr>
              <a:t>The Irresistible Consultant’s Guide to Winning Clients</a:t>
            </a:r>
            <a:endParaRPr lang="en-US" sz="1400" dirty="0">
              <a:solidFill>
                <a:srgbClr val="000000"/>
              </a:solidFill>
            </a:endParaRPr>
          </a:p>
        </p:txBody>
      </p:sp>
    </p:spTree>
    <p:extLst>
      <p:ext uri="{BB962C8B-B14F-4D97-AF65-F5344CB8AC3E}">
        <p14:creationId xmlns:p14="http://schemas.microsoft.com/office/powerpoint/2010/main" val="3245438628"/>
      </p:ext>
    </p:extLst>
  </p:cSld>
  <p:clrMapOvr>
    <a:masterClrMapping/>
  </p:clrMapOvr>
</p:sld>
</file>

<file path=ppt/theme/theme1.xml><?xml version="1.0" encoding="utf-8"?>
<a:theme xmlns:a="http://schemas.openxmlformats.org/drawingml/2006/main" name="Office Theme">
  <a:themeElements>
    <a:clrScheme name="BI SLIDES 1">
      <a:dk1>
        <a:srgbClr val="CE1F26"/>
      </a:dk1>
      <a:lt1>
        <a:srgbClr val="FFFFFF"/>
      </a:lt1>
      <a:dk2>
        <a:srgbClr val="8DD0CA"/>
      </a:dk2>
      <a:lt2>
        <a:srgbClr val="F4EDA4"/>
      </a:lt2>
      <a:accent1>
        <a:srgbClr val="CE1F26"/>
      </a:accent1>
      <a:accent2>
        <a:srgbClr val="747574"/>
      </a:accent2>
      <a:accent3>
        <a:srgbClr val="F4EDA4"/>
      </a:accent3>
      <a:accent4>
        <a:srgbClr val="8DD0CA"/>
      </a:accent4>
      <a:accent5>
        <a:srgbClr val="FEFFFE"/>
      </a:accent5>
      <a:accent6>
        <a:srgbClr val="FEFFFE"/>
      </a:accent6>
      <a:hlink>
        <a:srgbClr val="0563C1"/>
      </a:hlink>
      <a:folHlink>
        <a:srgbClr val="0F63C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6CD0440-71B7-8A47-A357-2923987F9800}" vid="{DBB2290E-3EC9-5245-88AF-8CA1C55BE2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2514</TotalTime>
  <Words>2583</Words>
  <Application>Microsoft Macintosh PowerPoint</Application>
  <PresentationFormat>Widescreen</PresentationFormat>
  <Paragraphs>300</Paragraphs>
  <Slides>48</Slides>
  <Notes>48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Bradley Hand</vt:lpstr>
      <vt:lpstr>Calibri</vt:lpstr>
      <vt:lpstr>Calibri Light</vt:lpstr>
      <vt:lpstr>Spinnaker</vt:lpstr>
      <vt:lpstr>Office Theme</vt:lpstr>
      <vt:lpstr>Pro Tips for Communicating as a Consultant</vt:lpstr>
      <vt:lpstr>What type of consultant are we talking about? </vt:lpstr>
      <vt:lpstr>Client Services Consultants</vt:lpstr>
      <vt:lpstr>Examples</vt:lpstr>
      <vt:lpstr>What type of consultant are you?</vt:lpstr>
      <vt:lpstr>Why is consultant-client communication important?</vt:lpstr>
      <vt:lpstr>STEP 1: Business Development - Content</vt:lpstr>
      <vt:lpstr>How we normally view the world</vt:lpstr>
      <vt:lpstr>What’s wrong with this business pitch?</vt:lpstr>
      <vt:lpstr>Right-Side Up Thinking</vt:lpstr>
      <vt:lpstr>Right-side Up Pitch</vt:lpstr>
      <vt:lpstr>STEP 2:  Direct Interactions – Zoom/In-person </vt:lpstr>
      <vt:lpstr>PowerPoint Presentation</vt:lpstr>
      <vt:lpstr>STEP 3:  Body Language</vt:lpstr>
      <vt:lpstr>Communicate Your Confidence</vt:lpstr>
      <vt:lpstr>Understand Your Client’s Body Language</vt:lpstr>
      <vt:lpstr>Understand Your Body Language</vt:lpstr>
      <vt:lpstr>STEP 4: How do you discover what your clients REALLY need &amp; value?</vt:lpstr>
      <vt:lpstr>How do you ascertain what your clients REALLY need &amp; value?</vt:lpstr>
      <vt:lpstr>How do you ascertain what your clients REALLY need &amp; value?</vt:lpstr>
      <vt:lpstr>How do you ascertain what your clients REALLY need &amp; value?</vt:lpstr>
      <vt:lpstr>STEP 5: Written Communication</vt:lpstr>
      <vt:lpstr>What are the essential characteristics of good business writing?</vt:lpstr>
      <vt:lpstr>What are the essential characteristics of good business writing?</vt:lpstr>
      <vt:lpstr>What are the essential characteristics of good business writing?</vt:lpstr>
      <vt:lpstr>What are the essential characteristics of good business writing?</vt:lpstr>
      <vt:lpstr>What are the essential characteristics of good business writing?</vt:lpstr>
      <vt:lpstr>What are the essential characteristics of good business writing?</vt:lpstr>
      <vt:lpstr>Good Business Writing Example: Email</vt:lpstr>
      <vt:lpstr>Good Business Writing Example: Proposal</vt:lpstr>
      <vt:lpstr>Good Business Writing Example: Proposal</vt:lpstr>
      <vt:lpstr>STEP 6: The Contract</vt:lpstr>
      <vt:lpstr>Contract Term </vt:lpstr>
      <vt:lpstr>Compensation &amp; Expenses </vt:lpstr>
      <vt:lpstr>Contract Client Supervisor (Person responsible for reviewing &amp; approving your work)</vt:lpstr>
      <vt:lpstr>Contract Termination Agreement </vt:lpstr>
      <vt:lpstr>#s Of Work Revisions </vt:lpstr>
      <vt:lpstr>Contract Workflow &amp; Deadlines </vt:lpstr>
      <vt:lpstr>Questions about contracts?</vt:lpstr>
      <vt:lpstr>STEP 7:  Solicit Feedback</vt:lpstr>
      <vt:lpstr>Solicit Feedback</vt:lpstr>
      <vt:lpstr>Solicit Feedback</vt:lpstr>
      <vt:lpstr>Solicit Feedback</vt:lpstr>
      <vt:lpstr>Solicit Feedback</vt:lpstr>
      <vt:lpstr>Solicit Feedback</vt:lpstr>
      <vt:lpstr>Solicit Feedback</vt:lpstr>
      <vt:lpstr>Solicit Feedback More detailed information gathering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 Tips for Communicating as a Consultant</dc:title>
  <dc:creator>Gisele McAuliffe</dc:creator>
  <cp:lastModifiedBy>Gisele McAuliffe</cp:lastModifiedBy>
  <cp:revision>115</cp:revision>
  <dcterms:created xsi:type="dcterms:W3CDTF">2022-02-25T21:15:05Z</dcterms:created>
  <dcterms:modified xsi:type="dcterms:W3CDTF">2022-03-03T23:54:09Z</dcterms:modified>
</cp:coreProperties>
</file>