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9" r:id="rId2"/>
    <p:sldId id="284" r:id="rId3"/>
    <p:sldId id="276" r:id="rId4"/>
    <p:sldId id="317" r:id="rId5"/>
    <p:sldId id="288" r:id="rId6"/>
    <p:sldId id="290" r:id="rId7"/>
    <p:sldId id="291" r:id="rId8"/>
    <p:sldId id="292" r:id="rId9"/>
    <p:sldId id="313" r:id="rId10"/>
    <p:sldId id="293" r:id="rId11"/>
    <p:sldId id="315" r:id="rId12"/>
    <p:sldId id="294" r:id="rId13"/>
    <p:sldId id="295" r:id="rId14"/>
    <p:sldId id="296" r:id="rId15"/>
    <p:sldId id="297" r:id="rId16"/>
    <p:sldId id="314" r:id="rId17"/>
    <p:sldId id="319" r:id="rId18"/>
    <p:sldId id="320" r:id="rId19"/>
    <p:sldId id="318" r:id="rId20"/>
    <p:sldId id="301" r:id="rId21"/>
    <p:sldId id="303" r:id="rId22"/>
    <p:sldId id="302" r:id="rId23"/>
    <p:sldId id="304" r:id="rId24"/>
    <p:sldId id="321" r:id="rId25"/>
    <p:sldId id="322" r:id="rId26"/>
    <p:sldId id="316" r:id="rId27"/>
    <p:sldId id="305" r:id="rId28"/>
    <p:sldId id="306" r:id="rId29"/>
    <p:sldId id="307" r:id="rId30"/>
    <p:sldId id="308" r:id="rId31"/>
    <p:sldId id="312" r:id="rId32"/>
    <p:sldId id="287" r:id="rId33"/>
    <p:sldId id="26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 DeNunzio" initials="JD" lastIdx="12" clrIdx="0">
    <p:extLst>
      <p:ext uri="{19B8F6BF-5375-455C-9EA6-DF929625EA0E}">
        <p15:presenceInfo xmlns:p15="http://schemas.microsoft.com/office/powerpoint/2012/main" userId="71439376c01072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2B5"/>
    <a:srgbClr val="4D9437"/>
    <a:srgbClr val="000000"/>
    <a:srgbClr val="5CA43B"/>
    <a:srgbClr val="4CA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013C2-C043-46D3-A0AF-8FEFF2EDF4E2}" v="118" dt="2020-10-23T21:36:00.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63" d="100"/>
          <a:sy n="63" d="100"/>
        </p:scale>
        <p:origin x="732" y="6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61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36223-660F-4C65-8E0B-4BEC69FFB4DC}"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448F9BA5-D32E-466B-85D7-C8324D620DE9}">
      <dgm:prSet custT="1"/>
      <dgm:spPr/>
      <dgm:t>
        <a:bodyPr/>
        <a:lstStyle/>
        <a:p>
          <a:pPr algn="ctr"/>
          <a:r>
            <a:rPr lang="en-US" sz="2800" dirty="0"/>
            <a:t>More leads</a:t>
          </a:r>
        </a:p>
      </dgm:t>
    </dgm:pt>
    <dgm:pt modelId="{88D73353-7C5A-48CC-BC23-A4E4454C6233}" type="parTrans" cxnId="{13204468-7E3A-449D-8C9D-FCA8530DC5F5}">
      <dgm:prSet/>
      <dgm:spPr/>
      <dgm:t>
        <a:bodyPr/>
        <a:lstStyle/>
        <a:p>
          <a:endParaRPr lang="en-US"/>
        </a:p>
      </dgm:t>
    </dgm:pt>
    <dgm:pt modelId="{FC6B1E81-DA88-4EBE-91C9-37EC86CC3ABA}" type="sibTrans" cxnId="{13204468-7E3A-449D-8C9D-FCA8530DC5F5}">
      <dgm:prSet/>
      <dgm:spPr/>
      <dgm:t>
        <a:bodyPr/>
        <a:lstStyle/>
        <a:p>
          <a:endParaRPr lang="en-US"/>
        </a:p>
      </dgm:t>
    </dgm:pt>
    <dgm:pt modelId="{9026F440-D6AD-48E4-820C-AD4B90F3DFDB}">
      <dgm:prSet custT="1"/>
      <dgm:spPr/>
      <dgm:t>
        <a:bodyPr/>
        <a:lstStyle/>
        <a:p>
          <a:pPr algn="ctr"/>
          <a:r>
            <a:rPr lang="en-US" sz="2800" dirty="0"/>
            <a:t>More customers</a:t>
          </a:r>
        </a:p>
      </dgm:t>
    </dgm:pt>
    <dgm:pt modelId="{9DBAC90C-F3AF-4B64-88FE-F1DEA66074E5}" type="parTrans" cxnId="{7D84118F-4C0C-4286-BEFD-A3005838E8A3}">
      <dgm:prSet/>
      <dgm:spPr/>
      <dgm:t>
        <a:bodyPr/>
        <a:lstStyle/>
        <a:p>
          <a:endParaRPr lang="en-US"/>
        </a:p>
      </dgm:t>
    </dgm:pt>
    <dgm:pt modelId="{FEF0ECF1-834B-4D6C-A92D-155382239F64}" type="sibTrans" cxnId="{7D84118F-4C0C-4286-BEFD-A3005838E8A3}">
      <dgm:prSet/>
      <dgm:spPr/>
      <dgm:t>
        <a:bodyPr/>
        <a:lstStyle/>
        <a:p>
          <a:endParaRPr lang="en-US"/>
        </a:p>
      </dgm:t>
    </dgm:pt>
    <dgm:pt modelId="{A338D4C1-EBBC-4927-8FC1-3316EFCA6690}">
      <dgm:prSet custT="1"/>
      <dgm:spPr/>
      <dgm:t>
        <a:bodyPr/>
        <a:lstStyle/>
        <a:p>
          <a:pPr algn="ctr"/>
          <a:r>
            <a:rPr lang="en-US" sz="2800" dirty="0"/>
            <a:t>More revenue</a:t>
          </a:r>
        </a:p>
      </dgm:t>
    </dgm:pt>
    <dgm:pt modelId="{4335DF8F-DCAF-435C-88BB-71D49F723B06}" type="parTrans" cxnId="{A7B5D089-D0D2-499E-AC1D-581BF12365FA}">
      <dgm:prSet/>
      <dgm:spPr/>
      <dgm:t>
        <a:bodyPr/>
        <a:lstStyle/>
        <a:p>
          <a:endParaRPr lang="en-US"/>
        </a:p>
      </dgm:t>
    </dgm:pt>
    <dgm:pt modelId="{F0E9167E-E16B-4D15-8E9B-C86A53C55F32}" type="sibTrans" cxnId="{A7B5D089-D0D2-499E-AC1D-581BF12365FA}">
      <dgm:prSet/>
      <dgm:spPr/>
      <dgm:t>
        <a:bodyPr/>
        <a:lstStyle/>
        <a:p>
          <a:endParaRPr lang="en-US"/>
        </a:p>
      </dgm:t>
    </dgm:pt>
    <dgm:pt modelId="{3D555556-BB51-47C0-BAAE-46ACA58D8D5B}" type="pres">
      <dgm:prSet presAssocID="{1B636223-660F-4C65-8E0B-4BEC69FFB4DC}" presName="linear" presStyleCnt="0">
        <dgm:presLayoutVars>
          <dgm:animLvl val="lvl"/>
          <dgm:resizeHandles val="exact"/>
        </dgm:presLayoutVars>
      </dgm:prSet>
      <dgm:spPr/>
    </dgm:pt>
    <dgm:pt modelId="{E4A4F722-3E7F-4EB7-8F77-CDE5BD72A17D}" type="pres">
      <dgm:prSet presAssocID="{448F9BA5-D32E-466B-85D7-C8324D620DE9}" presName="parentText" presStyleLbl="node1" presStyleIdx="0" presStyleCnt="3">
        <dgm:presLayoutVars>
          <dgm:chMax val="0"/>
          <dgm:bulletEnabled val="1"/>
        </dgm:presLayoutVars>
      </dgm:prSet>
      <dgm:spPr/>
    </dgm:pt>
    <dgm:pt modelId="{E0DEA5FD-EBB8-4E81-BF44-E15E09B987B5}" type="pres">
      <dgm:prSet presAssocID="{FC6B1E81-DA88-4EBE-91C9-37EC86CC3ABA}" presName="spacer" presStyleCnt="0"/>
      <dgm:spPr/>
    </dgm:pt>
    <dgm:pt modelId="{1E2C8359-D902-4B46-8680-21B5C45286D5}" type="pres">
      <dgm:prSet presAssocID="{9026F440-D6AD-48E4-820C-AD4B90F3DFDB}" presName="parentText" presStyleLbl="node1" presStyleIdx="1" presStyleCnt="3">
        <dgm:presLayoutVars>
          <dgm:chMax val="0"/>
          <dgm:bulletEnabled val="1"/>
        </dgm:presLayoutVars>
      </dgm:prSet>
      <dgm:spPr/>
    </dgm:pt>
    <dgm:pt modelId="{1FECD5C5-7977-4DE6-99E2-B5A609C790C2}" type="pres">
      <dgm:prSet presAssocID="{FEF0ECF1-834B-4D6C-A92D-155382239F64}" presName="spacer" presStyleCnt="0"/>
      <dgm:spPr/>
    </dgm:pt>
    <dgm:pt modelId="{32F3050B-AFA3-406A-8AB9-9DB91027DEE7}" type="pres">
      <dgm:prSet presAssocID="{A338D4C1-EBBC-4927-8FC1-3316EFCA6690}" presName="parentText" presStyleLbl="node1" presStyleIdx="2" presStyleCnt="3">
        <dgm:presLayoutVars>
          <dgm:chMax val="0"/>
          <dgm:bulletEnabled val="1"/>
        </dgm:presLayoutVars>
      </dgm:prSet>
      <dgm:spPr/>
    </dgm:pt>
  </dgm:ptLst>
  <dgm:cxnLst>
    <dgm:cxn modelId="{13204468-7E3A-449D-8C9D-FCA8530DC5F5}" srcId="{1B636223-660F-4C65-8E0B-4BEC69FFB4DC}" destId="{448F9BA5-D32E-466B-85D7-C8324D620DE9}" srcOrd="0" destOrd="0" parTransId="{88D73353-7C5A-48CC-BC23-A4E4454C6233}" sibTransId="{FC6B1E81-DA88-4EBE-91C9-37EC86CC3ABA}"/>
    <dgm:cxn modelId="{A64CA06D-8393-4543-91B3-1E096404CDC5}" type="presOf" srcId="{448F9BA5-D32E-466B-85D7-C8324D620DE9}" destId="{E4A4F722-3E7F-4EB7-8F77-CDE5BD72A17D}" srcOrd="0" destOrd="0" presId="urn:microsoft.com/office/officeart/2005/8/layout/vList2"/>
    <dgm:cxn modelId="{CC2DF187-B394-4B6E-BFD9-3C93129D672C}" type="presOf" srcId="{9026F440-D6AD-48E4-820C-AD4B90F3DFDB}" destId="{1E2C8359-D902-4B46-8680-21B5C45286D5}" srcOrd="0" destOrd="0" presId="urn:microsoft.com/office/officeart/2005/8/layout/vList2"/>
    <dgm:cxn modelId="{A7B5D089-D0D2-499E-AC1D-581BF12365FA}" srcId="{1B636223-660F-4C65-8E0B-4BEC69FFB4DC}" destId="{A338D4C1-EBBC-4927-8FC1-3316EFCA6690}" srcOrd="2" destOrd="0" parTransId="{4335DF8F-DCAF-435C-88BB-71D49F723B06}" sibTransId="{F0E9167E-E16B-4D15-8E9B-C86A53C55F32}"/>
    <dgm:cxn modelId="{7D84118F-4C0C-4286-BEFD-A3005838E8A3}" srcId="{1B636223-660F-4C65-8E0B-4BEC69FFB4DC}" destId="{9026F440-D6AD-48E4-820C-AD4B90F3DFDB}" srcOrd="1" destOrd="0" parTransId="{9DBAC90C-F3AF-4B64-88FE-F1DEA66074E5}" sibTransId="{FEF0ECF1-834B-4D6C-A92D-155382239F64}"/>
    <dgm:cxn modelId="{715C8DC1-96E3-4026-8540-4B426B64F073}" type="presOf" srcId="{A338D4C1-EBBC-4927-8FC1-3316EFCA6690}" destId="{32F3050B-AFA3-406A-8AB9-9DB91027DEE7}" srcOrd="0" destOrd="0" presId="urn:microsoft.com/office/officeart/2005/8/layout/vList2"/>
    <dgm:cxn modelId="{3399FBF0-F176-4AA6-93DA-6CE01E10B821}" type="presOf" srcId="{1B636223-660F-4C65-8E0B-4BEC69FFB4DC}" destId="{3D555556-BB51-47C0-BAAE-46ACA58D8D5B}" srcOrd="0" destOrd="0" presId="urn:microsoft.com/office/officeart/2005/8/layout/vList2"/>
    <dgm:cxn modelId="{51AB97EC-9E7E-4CA9-8EE7-1E30C4A7322F}" type="presParOf" srcId="{3D555556-BB51-47C0-BAAE-46ACA58D8D5B}" destId="{E4A4F722-3E7F-4EB7-8F77-CDE5BD72A17D}" srcOrd="0" destOrd="0" presId="urn:microsoft.com/office/officeart/2005/8/layout/vList2"/>
    <dgm:cxn modelId="{EB3405E9-962A-4863-B984-F91B4881270F}" type="presParOf" srcId="{3D555556-BB51-47C0-BAAE-46ACA58D8D5B}" destId="{E0DEA5FD-EBB8-4E81-BF44-E15E09B987B5}" srcOrd="1" destOrd="0" presId="urn:microsoft.com/office/officeart/2005/8/layout/vList2"/>
    <dgm:cxn modelId="{007E27DC-6C21-41BD-9D56-01450643D7B1}" type="presParOf" srcId="{3D555556-BB51-47C0-BAAE-46ACA58D8D5B}" destId="{1E2C8359-D902-4B46-8680-21B5C45286D5}" srcOrd="2" destOrd="0" presId="urn:microsoft.com/office/officeart/2005/8/layout/vList2"/>
    <dgm:cxn modelId="{93A16585-CB92-46CA-9EBC-E948D4D94C7E}" type="presParOf" srcId="{3D555556-BB51-47C0-BAAE-46ACA58D8D5B}" destId="{1FECD5C5-7977-4DE6-99E2-B5A609C790C2}" srcOrd="3" destOrd="0" presId="urn:microsoft.com/office/officeart/2005/8/layout/vList2"/>
    <dgm:cxn modelId="{AE79E8FD-D2CE-4871-B01D-995F0A553DE3}" type="presParOf" srcId="{3D555556-BB51-47C0-BAAE-46ACA58D8D5B}" destId="{32F3050B-AFA3-406A-8AB9-9DB91027DEE7}"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D78899-F448-499C-B6A9-FB9519D395A6}"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FE20DF2-789E-441B-B24F-342B8BDA0738}">
      <dgm:prSet/>
      <dgm:spPr/>
      <dgm:t>
        <a:bodyPr/>
        <a:lstStyle/>
        <a:p>
          <a:pPr>
            <a:defRPr b="1"/>
          </a:pPr>
          <a:r>
            <a:rPr lang="en-US" b="1" dirty="0"/>
            <a:t>Steps 1 and 2:</a:t>
          </a:r>
          <a:endParaRPr lang="en-US" dirty="0"/>
        </a:p>
      </dgm:t>
    </dgm:pt>
    <dgm:pt modelId="{FBE52D40-CCDA-49CC-B175-11C7D7BAD5ED}" type="parTrans" cxnId="{84F052F8-5E13-4830-86D3-C0A5AF6F098C}">
      <dgm:prSet/>
      <dgm:spPr/>
      <dgm:t>
        <a:bodyPr/>
        <a:lstStyle/>
        <a:p>
          <a:endParaRPr lang="en-US"/>
        </a:p>
      </dgm:t>
    </dgm:pt>
    <dgm:pt modelId="{8023403C-2686-4FE6-986B-F705391BBC03}" type="sibTrans" cxnId="{84F052F8-5E13-4830-86D3-C0A5AF6F098C}">
      <dgm:prSet/>
      <dgm:spPr/>
      <dgm:t>
        <a:bodyPr/>
        <a:lstStyle/>
        <a:p>
          <a:endParaRPr lang="en-US"/>
        </a:p>
      </dgm:t>
    </dgm:pt>
    <dgm:pt modelId="{DBFCCDFC-0354-498C-B28C-BC41DD82A98C}">
      <dgm:prSet/>
      <dgm:spPr/>
      <dgm:t>
        <a:bodyPr/>
        <a:lstStyle/>
        <a:p>
          <a:pPr>
            <a:defRPr b="1"/>
          </a:pPr>
          <a:r>
            <a:rPr lang="en-US" dirty="0"/>
            <a:t>1. Identify your ideal customers and their needs</a:t>
          </a:r>
        </a:p>
      </dgm:t>
    </dgm:pt>
    <dgm:pt modelId="{68A92F07-2CA1-46F6-9AA5-A850AA6A77AA}" type="parTrans" cxnId="{C982F548-97D1-4D96-A60A-9518BE786393}">
      <dgm:prSet/>
      <dgm:spPr/>
      <dgm:t>
        <a:bodyPr/>
        <a:lstStyle/>
        <a:p>
          <a:endParaRPr lang="en-US"/>
        </a:p>
      </dgm:t>
    </dgm:pt>
    <dgm:pt modelId="{BB1734F0-5FAF-4D78-A72B-DAA1C812E236}" type="sibTrans" cxnId="{C982F548-97D1-4D96-A60A-9518BE786393}">
      <dgm:prSet/>
      <dgm:spPr/>
      <dgm:t>
        <a:bodyPr/>
        <a:lstStyle/>
        <a:p>
          <a:endParaRPr lang="en-US"/>
        </a:p>
      </dgm:t>
    </dgm:pt>
    <dgm:pt modelId="{06715FF5-C1B7-4517-965B-355DBB710B68}">
      <dgm:prSet/>
      <dgm:spPr/>
      <dgm:t>
        <a:bodyPr/>
        <a:lstStyle/>
        <a:p>
          <a:pPr>
            <a:defRPr b="1"/>
          </a:pPr>
          <a:r>
            <a:rPr lang="en-US" dirty="0"/>
            <a:t>2. Generate content ideas that </a:t>
          </a:r>
        </a:p>
      </dgm:t>
    </dgm:pt>
    <dgm:pt modelId="{6886C3B7-06C8-47EB-9BF5-DF90BED16AD2}" type="parTrans" cxnId="{B7C7FE80-3B34-42FB-AC31-6DA2C80C337B}">
      <dgm:prSet/>
      <dgm:spPr/>
      <dgm:t>
        <a:bodyPr/>
        <a:lstStyle/>
        <a:p>
          <a:endParaRPr lang="en-US"/>
        </a:p>
      </dgm:t>
    </dgm:pt>
    <dgm:pt modelId="{6EDDBC3D-F5B9-4364-95C1-F8D81423ADCF}" type="sibTrans" cxnId="{B7C7FE80-3B34-42FB-AC31-6DA2C80C337B}">
      <dgm:prSet/>
      <dgm:spPr/>
      <dgm:t>
        <a:bodyPr/>
        <a:lstStyle/>
        <a:p>
          <a:endParaRPr lang="en-US"/>
        </a:p>
      </dgm:t>
    </dgm:pt>
    <dgm:pt modelId="{C50C77E7-DB60-4009-A4FC-704722B58751}">
      <dgm:prSet custT="1"/>
      <dgm:spPr/>
      <dgm:t>
        <a:bodyPr/>
        <a:lstStyle/>
        <a:p>
          <a:r>
            <a:rPr lang="en-US" sz="1800" dirty="0"/>
            <a:t>a) focus on benefits and results</a:t>
          </a:r>
        </a:p>
      </dgm:t>
    </dgm:pt>
    <dgm:pt modelId="{1683F058-ED0A-4981-A970-497901FBB724}" type="parTrans" cxnId="{6A54ADDE-8D59-44E1-BA1C-64BB9F9F1E82}">
      <dgm:prSet/>
      <dgm:spPr/>
      <dgm:t>
        <a:bodyPr/>
        <a:lstStyle/>
        <a:p>
          <a:endParaRPr lang="en-US"/>
        </a:p>
      </dgm:t>
    </dgm:pt>
    <dgm:pt modelId="{D9E49123-5ADF-4EB3-ABD2-06633018D2BA}" type="sibTrans" cxnId="{6A54ADDE-8D59-44E1-BA1C-64BB9F9F1E82}">
      <dgm:prSet/>
      <dgm:spPr/>
      <dgm:t>
        <a:bodyPr/>
        <a:lstStyle/>
        <a:p>
          <a:endParaRPr lang="en-US"/>
        </a:p>
      </dgm:t>
    </dgm:pt>
    <dgm:pt modelId="{D6D67796-856A-4FBB-BBBE-76A0FCCC0F1F}">
      <dgm:prSet custT="1"/>
      <dgm:spPr/>
      <dgm:t>
        <a:bodyPr/>
        <a:lstStyle/>
        <a:p>
          <a:r>
            <a:rPr lang="en-US" sz="1800" dirty="0"/>
            <a:t>b) address each stage of the buyer’s journey</a:t>
          </a:r>
        </a:p>
      </dgm:t>
    </dgm:pt>
    <dgm:pt modelId="{691466BD-840D-4730-BA25-DD62FF4DEC9E}" type="parTrans" cxnId="{7B6A637A-385F-4E20-92E9-2E14CF170A03}">
      <dgm:prSet/>
      <dgm:spPr/>
      <dgm:t>
        <a:bodyPr/>
        <a:lstStyle/>
        <a:p>
          <a:endParaRPr lang="en-US"/>
        </a:p>
      </dgm:t>
    </dgm:pt>
    <dgm:pt modelId="{66568B98-4062-4FC6-962B-DAAE7358AEE2}" type="sibTrans" cxnId="{7B6A637A-385F-4E20-92E9-2E14CF170A03}">
      <dgm:prSet/>
      <dgm:spPr/>
      <dgm:t>
        <a:bodyPr/>
        <a:lstStyle/>
        <a:p>
          <a:endParaRPr lang="en-US"/>
        </a:p>
      </dgm:t>
    </dgm:pt>
    <dgm:pt modelId="{407C40FB-77EA-461A-AC0C-F982E4130D87}" type="pres">
      <dgm:prSet presAssocID="{21D78899-F448-499C-B6A9-FB9519D395A6}" presName="root" presStyleCnt="0">
        <dgm:presLayoutVars>
          <dgm:dir/>
          <dgm:resizeHandles val="exact"/>
        </dgm:presLayoutVars>
      </dgm:prSet>
      <dgm:spPr/>
    </dgm:pt>
    <dgm:pt modelId="{48468F28-3EC8-4B08-9C7E-C971FB67AB95}" type="pres">
      <dgm:prSet presAssocID="{DFE20DF2-789E-441B-B24F-342B8BDA0738}" presName="compNode" presStyleCnt="0"/>
      <dgm:spPr/>
    </dgm:pt>
    <dgm:pt modelId="{BDCE4971-CD9E-4A43-9537-FD1C501C761E}" type="pres">
      <dgm:prSet presAssocID="{DFE20DF2-789E-441B-B24F-342B8BDA0738}" presName="iconRect" presStyleLbl="node1" presStyleIdx="0" presStyleCnt="3" custLinFactX="134666" custLinFactNeighborX="200000" custLinFactNeighborY="-9385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otprints"/>
        </a:ext>
      </dgm:extLst>
    </dgm:pt>
    <dgm:pt modelId="{01BDA228-734B-4A15-ACB2-2E75D37ADF9E}" type="pres">
      <dgm:prSet presAssocID="{DFE20DF2-789E-441B-B24F-342B8BDA0738}" presName="iconSpace" presStyleCnt="0"/>
      <dgm:spPr/>
    </dgm:pt>
    <dgm:pt modelId="{70E45959-1827-4A18-9F9C-6280B7680D4C}" type="pres">
      <dgm:prSet presAssocID="{DFE20DF2-789E-441B-B24F-342B8BDA0738}" presName="parTx" presStyleLbl="revTx" presStyleIdx="0" presStyleCnt="6" custLinFactX="17133" custLinFactY="-817" custLinFactNeighborX="100000" custLinFactNeighborY="-100000">
        <dgm:presLayoutVars>
          <dgm:chMax val="0"/>
          <dgm:chPref val="0"/>
        </dgm:presLayoutVars>
      </dgm:prSet>
      <dgm:spPr/>
    </dgm:pt>
    <dgm:pt modelId="{9134B9B6-A979-4ED3-8E80-5B354BCFC220}" type="pres">
      <dgm:prSet presAssocID="{DFE20DF2-789E-441B-B24F-342B8BDA0738}" presName="txSpace" presStyleCnt="0"/>
      <dgm:spPr/>
    </dgm:pt>
    <dgm:pt modelId="{FB805112-A22F-4FAF-8030-E342AD902A29}" type="pres">
      <dgm:prSet presAssocID="{DFE20DF2-789E-441B-B24F-342B8BDA0738}" presName="desTx" presStyleLbl="revTx" presStyleIdx="1" presStyleCnt="6">
        <dgm:presLayoutVars/>
      </dgm:prSet>
      <dgm:spPr/>
    </dgm:pt>
    <dgm:pt modelId="{18C59C4F-58F3-47AD-82ED-4552D0D8B171}" type="pres">
      <dgm:prSet presAssocID="{8023403C-2686-4FE6-986B-F705391BBC03}" presName="sibTrans" presStyleCnt="0"/>
      <dgm:spPr/>
    </dgm:pt>
    <dgm:pt modelId="{39495AAE-C5CA-435E-96B7-8B2A84FC882B}" type="pres">
      <dgm:prSet presAssocID="{DBFCCDFC-0354-498C-B28C-BC41DD82A98C}" presName="compNode" presStyleCnt="0"/>
      <dgm:spPr/>
    </dgm:pt>
    <dgm:pt modelId="{DC736A1B-B3A1-4FA1-85BD-D347933B4518}" type="pres">
      <dgm:prSet presAssocID="{DBFCCDFC-0354-498C-B28C-BC41DD82A98C}" presName="iconRect" presStyleLbl="node1" presStyleIdx="1" presStyleCnt="3" custLinFactX="-100000" custLinFactNeighborX="-187147" custLinFactNeighborY="2145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8CCF0739-DE16-49BB-94D6-02A7D66096ED}" type="pres">
      <dgm:prSet presAssocID="{DBFCCDFC-0354-498C-B28C-BC41DD82A98C}" presName="iconSpace" presStyleCnt="0"/>
      <dgm:spPr/>
    </dgm:pt>
    <dgm:pt modelId="{EBF85943-D95A-4444-85F3-5F1D4B74CC64}" type="pres">
      <dgm:prSet presAssocID="{DBFCCDFC-0354-498C-B28C-BC41DD82A98C}" presName="parTx" presStyleLbl="revTx" presStyleIdx="2" presStyleCnt="6" custLinFactNeighborX="-99872" custLinFactNeighborY="29121">
        <dgm:presLayoutVars>
          <dgm:chMax val="0"/>
          <dgm:chPref val="0"/>
        </dgm:presLayoutVars>
      </dgm:prSet>
      <dgm:spPr/>
    </dgm:pt>
    <dgm:pt modelId="{EE012918-7C73-47CA-912F-B838BE99DDF4}" type="pres">
      <dgm:prSet presAssocID="{DBFCCDFC-0354-498C-B28C-BC41DD82A98C}" presName="txSpace" presStyleCnt="0"/>
      <dgm:spPr/>
    </dgm:pt>
    <dgm:pt modelId="{9DADEC4B-BD93-40DB-960E-C5AA71397041}" type="pres">
      <dgm:prSet presAssocID="{DBFCCDFC-0354-498C-B28C-BC41DD82A98C}" presName="desTx" presStyleLbl="revTx" presStyleIdx="3" presStyleCnt="6">
        <dgm:presLayoutVars/>
      </dgm:prSet>
      <dgm:spPr/>
    </dgm:pt>
    <dgm:pt modelId="{E1D5D7B4-9737-4F7C-86EE-8F640B44A488}" type="pres">
      <dgm:prSet presAssocID="{BB1734F0-5FAF-4D78-A72B-DAA1C812E236}" presName="sibTrans" presStyleCnt="0"/>
      <dgm:spPr/>
    </dgm:pt>
    <dgm:pt modelId="{403EE995-4337-40A6-B3CC-FC95ED2C812C}" type="pres">
      <dgm:prSet presAssocID="{06715FF5-C1B7-4517-965B-355DBB710B68}" presName="compNode" presStyleCnt="0"/>
      <dgm:spPr/>
    </dgm:pt>
    <dgm:pt modelId="{44267413-0FE3-40DB-B973-AC1E7E2FC5B3}" type="pres">
      <dgm:prSet presAssocID="{06715FF5-C1B7-4517-965B-355DBB710B68}" presName="iconRect" presStyleLbl="node1" presStyleIdx="2" presStyleCnt="3" custLinFactNeighborX="-58510" custLinFactNeighborY="2995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97FB82B1-E95C-4D32-93C3-E8B1A3B1259D}" type="pres">
      <dgm:prSet presAssocID="{06715FF5-C1B7-4517-965B-355DBB710B68}" presName="iconSpace" presStyleCnt="0"/>
      <dgm:spPr/>
    </dgm:pt>
    <dgm:pt modelId="{33E6B781-9E99-4DA8-90AF-117F14E41513}" type="pres">
      <dgm:prSet presAssocID="{06715FF5-C1B7-4517-965B-355DBB710B68}" presName="parTx" presStyleLbl="revTx" presStyleIdx="4" presStyleCnt="6" custLinFactNeighborX="-14370" custLinFactNeighborY="67211">
        <dgm:presLayoutVars>
          <dgm:chMax val="0"/>
          <dgm:chPref val="0"/>
        </dgm:presLayoutVars>
      </dgm:prSet>
      <dgm:spPr/>
    </dgm:pt>
    <dgm:pt modelId="{17EEAEAC-A9BD-427B-AD1C-97EA8BE9D540}" type="pres">
      <dgm:prSet presAssocID="{06715FF5-C1B7-4517-965B-355DBB710B68}" presName="txSpace" presStyleCnt="0"/>
      <dgm:spPr/>
    </dgm:pt>
    <dgm:pt modelId="{A4745C31-9CEB-4A20-8F04-70AE43E89D8F}" type="pres">
      <dgm:prSet presAssocID="{06715FF5-C1B7-4517-965B-355DBB710B68}" presName="desTx" presStyleLbl="revTx" presStyleIdx="5" presStyleCnt="6" custLinFactNeighborX="-12885" custLinFactNeighborY="38569">
        <dgm:presLayoutVars/>
      </dgm:prSet>
      <dgm:spPr/>
    </dgm:pt>
  </dgm:ptLst>
  <dgm:cxnLst>
    <dgm:cxn modelId="{A6076D04-8CBF-4C58-A11D-2D9F0A529B2B}" type="presOf" srcId="{C50C77E7-DB60-4009-A4FC-704722B58751}" destId="{A4745C31-9CEB-4A20-8F04-70AE43E89D8F}" srcOrd="0" destOrd="0" presId="urn:microsoft.com/office/officeart/2018/5/layout/CenteredIconLabelDescriptionList"/>
    <dgm:cxn modelId="{268CCF0A-73A4-4931-A5B5-2D1B7527B9A5}" type="presOf" srcId="{06715FF5-C1B7-4517-965B-355DBB710B68}" destId="{33E6B781-9E99-4DA8-90AF-117F14E41513}" srcOrd="0" destOrd="0" presId="urn:microsoft.com/office/officeart/2018/5/layout/CenteredIconLabelDescriptionList"/>
    <dgm:cxn modelId="{E437A111-8BFF-4460-9EAB-30B599030CE5}" type="presOf" srcId="{DFE20DF2-789E-441B-B24F-342B8BDA0738}" destId="{70E45959-1827-4A18-9F9C-6280B7680D4C}" srcOrd="0" destOrd="0" presId="urn:microsoft.com/office/officeart/2018/5/layout/CenteredIconLabelDescriptionList"/>
    <dgm:cxn modelId="{DFB9E725-FE40-40F1-82A7-D3015B03EC9D}" type="presOf" srcId="{21D78899-F448-499C-B6A9-FB9519D395A6}" destId="{407C40FB-77EA-461A-AC0C-F982E4130D87}" srcOrd="0" destOrd="0" presId="urn:microsoft.com/office/officeart/2018/5/layout/CenteredIconLabelDescriptionList"/>
    <dgm:cxn modelId="{C982F548-97D1-4D96-A60A-9518BE786393}" srcId="{21D78899-F448-499C-B6A9-FB9519D395A6}" destId="{DBFCCDFC-0354-498C-B28C-BC41DD82A98C}" srcOrd="1" destOrd="0" parTransId="{68A92F07-2CA1-46F6-9AA5-A850AA6A77AA}" sibTransId="{BB1734F0-5FAF-4D78-A72B-DAA1C812E236}"/>
    <dgm:cxn modelId="{1C7BBC50-E583-41A1-81A1-09243AE8DEF8}" type="presOf" srcId="{DBFCCDFC-0354-498C-B28C-BC41DD82A98C}" destId="{EBF85943-D95A-4444-85F3-5F1D4B74CC64}" srcOrd="0" destOrd="0" presId="urn:microsoft.com/office/officeart/2018/5/layout/CenteredIconLabelDescriptionList"/>
    <dgm:cxn modelId="{5F69FE58-D90E-43AC-A422-A3AD486AE983}" type="presOf" srcId="{D6D67796-856A-4FBB-BBBE-76A0FCCC0F1F}" destId="{A4745C31-9CEB-4A20-8F04-70AE43E89D8F}" srcOrd="0" destOrd="1" presId="urn:microsoft.com/office/officeart/2018/5/layout/CenteredIconLabelDescriptionList"/>
    <dgm:cxn modelId="{7B6A637A-385F-4E20-92E9-2E14CF170A03}" srcId="{06715FF5-C1B7-4517-965B-355DBB710B68}" destId="{D6D67796-856A-4FBB-BBBE-76A0FCCC0F1F}" srcOrd="1" destOrd="0" parTransId="{691466BD-840D-4730-BA25-DD62FF4DEC9E}" sibTransId="{66568B98-4062-4FC6-962B-DAAE7358AEE2}"/>
    <dgm:cxn modelId="{B7C7FE80-3B34-42FB-AC31-6DA2C80C337B}" srcId="{21D78899-F448-499C-B6A9-FB9519D395A6}" destId="{06715FF5-C1B7-4517-965B-355DBB710B68}" srcOrd="2" destOrd="0" parTransId="{6886C3B7-06C8-47EB-9BF5-DF90BED16AD2}" sibTransId="{6EDDBC3D-F5B9-4364-95C1-F8D81423ADCF}"/>
    <dgm:cxn modelId="{6A54ADDE-8D59-44E1-BA1C-64BB9F9F1E82}" srcId="{06715FF5-C1B7-4517-965B-355DBB710B68}" destId="{C50C77E7-DB60-4009-A4FC-704722B58751}" srcOrd="0" destOrd="0" parTransId="{1683F058-ED0A-4981-A970-497901FBB724}" sibTransId="{D9E49123-5ADF-4EB3-ABD2-06633018D2BA}"/>
    <dgm:cxn modelId="{84F052F8-5E13-4830-86D3-C0A5AF6F098C}" srcId="{21D78899-F448-499C-B6A9-FB9519D395A6}" destId="{DFE20DF2-789E-441B-B24F-342B8BDA0738}" srcOrd="0" destOrd="0" parTransId="{FBE52D40-CCDA-49CC-B175-11C7D7BAD5ED}" sibTransId="{8023403C-2686-4FE6-986B-F705391BBC03}"/>
    <dgm:cxn modelId="{4F8C83DC-7DDC-4D06-B235-905511E86CE0}" type="presParOf" srcId="{407C40FB-77EA-461A-AC0C-F982E4130D87}" destId="{48468F28-3EC8-4B08-9C7E-C971FB67AB95}" srcOrd="0" destOrd="0" presId="urn:microsoft.com/office/officeart/2018/5/layout/CenteredIconLabelDescriptionList"/>
    <dgm:cxn modelId="{D1A8F7C3-8AEE-483B-B9E6-D3075813C803}" type="presParOf" srcId="{48468F28-3EC8-4B08-9C7E-C971FB67AB95}" destId="{BDCE4971-CD9E-4A43-9537-FD1C501C761E}" srcOrd="0" destOrd="0" presId="urn:microsoft.com/office/officeart/2018/5/layout/CenteredIconLabelDescriptionList"/>
    <dgm:cxn modelId="{53937878-4205-4EF9-ADB8-AB1F90112C26}" type="presParOf" srcId="{48468F28-3EC8-4B08-9C7E-C971FB67AB95}" destId="{01BDA228-734B-4A15-ACB2-2E75D37ADF9E}" srcOrd="1" destOrd="0" presId="urn:microsoft.com/office/officeart/2018/5/layout/CenteredIconLabelDescriptionList"/>
    <dgm:cxn modelId="{78F53B5F-A1EA-4423-A8F6-61021702F84C}" type="presParOf" srcId="{48468F28-3EC8-4B08-9C7E-C971FB67AB95}" destId="{70E45959-1827-4A18-9F9C-6280B7680D4C}" srcOrd="2" destOrd="0" presId="urn:microsoft.com/office/officeart/2018/5/layout/CenteredIconLabelDescriptionList"/>
    <dgm:cxn modelId="{A2222F58-6FCE-4863-8AE1-FE55088957A5}" type="presParOf" srcId="{48468F28-3EC8-4B08-9C7E-C971FB67AB95}" destId="{9134B9B6-A979-4ED3-8E80-5B354BCFC220}" srcOrd="3" destOrd="0" presId="urn:microsoft.com/office/officeart/2018/5/layout/CenteredIconLabelDescriptionList"/>
    <dgm:cxn modelId="{2514BC63-AB7E-498F-965B-D70B4AE02F84}" type="presParOf" srcId="{48468F28-3EC8-4B08-9C7E-C971FB67AB95}" destId="{FB805112-A22F-4FAF-8030-E342AD902A29}" srcOrd="4" destOrd="0" presId="urn:microsoft.com/office/officeart/2018/5/layout/CenteredIconLabelDescriptionList"/>
    <dgm:cxn modelId="{BA213FE0-3934-404D-895E-B36463C64755}" type="presParOf" srcId="{407C40FB-77EA-461A-AC0C-F982E4130D87}" destId="{18C59C4F-58F3-47AD-82ED-4552D0D8B171}" srcOrd="1" destOrd="0" presId="urn:microsoft.com/office/officeart/2018/5/layout/CenteredIconLabelDescriptionList"/>
    <dgm:cxn modelId="{15318EA2-B8EE-4E0D-BF52-AB556944B8AF}" type="presParOf" srcId="{407C40FB-77EA-461A-AC0C-F982E4130D87}" destId="{39495AAE-C5CA-435E-96B7-8B2A84FC882B}" srcOrd="2" destOrd="0" presId="urn:microsoft.com/office/officeart/2018/5/layout/CenteredIconLabelDescriptionList"/>
    <dgm:cxn modelId="{21E30B1F-9B95-4958-BAFB-98E31A388F8A}" type="presParOf" srcId="{39495AAE-C5CA-435E-96B7-8B2A84FC882B}" destId="{DC736A1B-B3A1-4FA1-85BD-D347933B4518}" srcOrd="0" destOrd="0" presId="urn:microsoft.com/office/officeart/2018/5/layout/CenteredIconLabelDescriptionList"/>
    <dgm:cxn modelId="{F015F7B7-98A2-4DA5-B498-3EDE18D1B53F}" type="presParOf" srcId="{39495AAE-C5CA-435E-96B7-8B2A84FC882B}" destId="{8CCF0739-DE16-49BB-94D6-02A7D66096ED}" srcOrd="1" destOrd="0" presId="urn:microsoft.com/office/officeart/2018/5/layout/CenteredIconLabelDescriptionList"/>
    <dgm:cxn modelId="{C15C4BCB-5A42-4801-A4C3-90B873DE8D94}" type="presParOf" srcId="{39495AAE-C5CA-435E-96B7-8B2A84FC882B}" destId="{EBF85943-D95A-4444-85F3-5F1D4B74CC64}" srcOrd="2" destOrd="0" presId="urn:microsoft.com/office/officeart/2018/5/layout/CenteredIconLabelDescriptionList"/>
    <dgm:cxn modelId="{44F02827-AAE2-4504-9629-8B80366AA395}" type="presParOf" srcId="{39495AAE-C5CA-435E-96B7-8B2A84FC882B}" destId="{EE012918-7C73-47CA-912F-B838BE99DDF4}" srcOrd="3" destOrd="0" presId="urn:microsoft.com/office/officeart/2018/5/layout/CenteredIconLabelDescriptionList"/>
    <dgm:cxn modelId="{B6B61A67-1163-44A9-868E-567961A7F52A}" type="presParOf" srcId="{39495AAE-C5CA-435E-96B7-8B2A84FC882B}" destId="{9DADEC4B-BD93-40DB-960E-C5AA71397041}" srcOrd="4" destOrd="0" presId="urn:microsoft.com/office/officeart/2018/5/layout/CenteredIconLabelDescriptionList"/>
    <dgm:cxn modelId="{78839003-1165-4DA2-A8D3-004C7AF3BB9A}" type="presParOf" srcId="{407C40FB-77EA-461A-AC0C-F982E4130D87}" destId="{E1D5D7B4-9737-4F7C-86EE-8F640B44A488}" srcOrd="3" destOrd="0" presId="urn:microsoft.com/office/officeart/2018/5/layout/CenteredIconLabelDescriptionList"/>
    <dgm:cxn modelId="{09C03610-BD72-4797-83DA-33E1889FCA10}" type="presParOf" srcId="{407C40FB-77EA-461A-AC0C-F982E4130D87}" destId="{403EE995-4337-40A6-B3CC-FC95ED2C812C}" srcOrd="4" destOrd="0" presId="urn:microsoft.com/office/officeart/2018/5/layout/CenteredIconLabelDescriptionList"/>
    <dgm:cxn modelId="{B48BF465-CED0-4017-A676-242569485B45}" type="presParOf" srcId="{403EE995-4337-40A6-B3CC-FC95ED2C812C}" destId="{44267413-0FE3-40DB-B973-AC1E7E2FC5B3}" srcOrd="0" destOrd="0" presId="urn:microsoft.com/office/officeart/2018/5/layout/CenteredIconLabelDescriptionList"/>
    <dgm:cxn modelId="{2F9E2D56-F39F-477E-9997-F6CEB1BBB4DC}" type="presParOf" srcId="{403EE995-4337-40A6-B3CC-FC95ED2C812C}" destId="{97FB82B1-E95C-4D32-93C3-E8B1A3B1259D}" srcOrd="1" destOrd="0" presId="urn:microsoft.com/office/officeart/2018/5/layout/CenteredIconLabelDescriptionList"/>
    <dgm:cxn modelId="{C99E4A75-5025-4E49-B3B3-F8A471553A27}" type="presParOf" srcId="{403EE995-4337-40A6-B3CC-FC95ED2C812C}" destId="{33E6B781-9E99-4DA8-90AF-117F14E41513}" srcOrd="2" destOrd="0" presId="urn:microsoft.com/office/officeart/2018/5/layout/CenteredIconLabelDescriptionList"/>
    <dgm:cxn modelId="{D58D3B88-297A-4ED2-86DA-2228712F47E7}" type="presParOf" srcId="{403EE995-4337-40A6-B3CC-FC95ED2C812C}" destId="{17EEAEAC-A9BD-427B-AD1C-97EA8BE9D540}" srcOrd="3" destOrd="0" presId="urn:microsoft.com/office/officeart/2018/5/layout/CenteredIconLabelDescriptionList"/>
    <dgm:cxn modelId="{9557FA6E-4F4B-48B9-95B3-74F46E67397A}" type="presParOf" srcId="{403EE995-4337-40A6-B3CC-FC95ED2C812C}" destId="{A4745C31-9CEB-4A20-8F04-70AE43E89D8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4527A6-AFBC-49DA-A659-D38DE0AAB5C1}"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12921F2B-2948-4829-B5BF-4D02AA86D0A1}">
      <dgm:prSet/>
      <dgm:spPr/>
      <dgm:t>
        <a:bodyPr/>
        <a:lstStyle/>
        <a:p>
          <a:r>
            <a:rPr lang="en-US"/>
            <a:t>Demographics, behavior, motivations, goals</a:t>
          </a:r>
        </a:p>
      </dgm:t>
    </dgm:pt>
    <dgm:pt modelId="{02B129DE-69EC-4307-80D7-D6D1470CB460}" type="parTrans" cxnId="{F80B47F6-53D8-4282-8D7F-FA356D12750E}">
      <dgm:prSet/>
      <dgm:spPr/>
      <dgm:t>
        <a:bodyPr/>
        <a:lstStyle/>
        <a:p>
          <a:endParaRPr lang="en-US"/>
        </a:p>
      </dgm:t>
    </dgm:pt>
    <dgm:pt modelId="{C00E062B-2294-4738-BABA-6278F330F687}" type="sibTrans" cxnId="{F80B47F6-53D8-4282-8D7F-FA356D12750E}">
      <dgm:prSet/>
      <dgm:spPr/>
      <dgm:t>
        <a:bodyPr/>
        <a:lstStyle/>
        <a:p>
          <a:endParaRPr lang="en-US"/>
        </a:p>
      </dgm:t>
    </dgm:pt>
    <dgm:pt modelId="{0D263EC0-5956-4E60-A5B7-03CDF3AD053D}">
      <dgm:prSet/>
      <dgm:spPr/>
      <dgm:t>
        <a:bodyPr/>
        <a:lstStyle/>
        <a:p>
          <a:r>
            <a:rPr lang="en-US"/>
            <a:t>Get detailed … but not too detailed</a:t>
          </a:r>
        </a:p>
      </dgm:t>
    </dgm:pt>
    <dgm:pt modelId="{9571B842-1447-45F2-9F98-3B270FEDF319}" type="parTrans" cxnId="{FB5F8FA6-F0A5-4199-B215-6046D1311283}">
      <dgm:prSet/>
      <dgm:spPr/>
      <dgm:t>
        <a:bodyPr/>
        <a:lstStyle/>
        <a:p>
          <a:endParaRPr lang="en-US"/>
        </a:p>
      </dgm:t>
    </dgm:pt>
    <dgm:pt modelId="{B2B02808-D496-4940-AD33-5FA280B8BD6A}" type="sibTrans" cxnId="{FB5F8FA6-F0A5-4199-B215-6046D1311283}">
      <dgm:prSet/>
      <dgm:spPr/>
      <dgm:t>
        <a:bodyPr/>
        <a:lstStyle/>
        <a:p>
          <a:endParaRPr lang="en-US"/>
        </a:p>
      </dgm:t>
    </dgm:pt>
    <dgm:pt modelId="{598F1693-204F-4B0A-A73D-0940BC76BD0E}">
      <dgm:prSet/>
      <dgm:spPr/>
      <dgm:t>
        <a:bodyPr/>
        <a:lstStyle/>
        <a:p>
          <a:r>
            <a:rPr lang="en-US"/>
            <a:t>Stick with what’s important</a:t>
          </a:r>
        </a:p>
      </dgm:t>
    </dgm:pt>
    <dgm:pt modelId="{2F7DF99C-ABC4-48F8-BFFF-EDCE6E504159}" type="parTrans" cxnId="{C33B3FA4-3619-4BB2-A9C4-05C6D0B02AEC}">
      <dgm:prSet/>
      <dgm:spPr/>
      <dgm:t>
        <a:bodyPr/>
        <a:lstStyle/>
        <a:p>
          <a:endParaRPr lang="en-US"/>
        </a:p>
      </dgm:t>
    </dgm:pt>
    <dgm:pt modelId="{678D8E0D-6B20-46CE-AF76-27AAD0B5713D}" type="sibTrans" cxnId="{C33B3FA4-3619-4BB2-A9C4-05C6D0B02AEC}">
      <dgm:prSet/>
      <dgm:spPr/>
      <dgm:t>
        <a:bodyPr/>
        <a:lstStyle/>
        <a:p>
          <a:endParaRPr lang="en-US"/>
        </a:p>
      </dgm:t>
    </dgm:pt>
    <dgm:pt modelId="{F64FFA33-BCC4-407B-8890-BE24F5358049}" type="pres">
      <dgm:prSet presAssocID="{A64527A6-AFBC-49DA-A659-D38DE0AAB5C1}" presName="diagram" presStyleCnt="0">
        <dgm:presLayoutVars>
          <dgm:dir/>
          <dgm:resizeHandles val="exact"/>
        </dgm:presLayoutVars>
      </dgm:prSet>
      <dgm:spPr/>
    </dgm:pt>
    <dgm:pt modelId="{783AED41-1080-4B97-A616-9161BE8FDE8E}" type="pres">
      <dgm:prSet presAssocID="{12921F2B-2948-4829-B5BF-4D02AA86D0A1}" presName="node" presStyleLbl="node1" presStyleIdx="0" presStyleCnt="3">
        <dgm:presLayoutVars>
          <dgm:bulletEnabled val="1"/>
        </dgm:presLayoutVars>
      </dgm:prSet>
      <dgm:spPr/>
    </dgm:pt>
    <dgm:pt modelId="{A14BD92C-0A1A-4432-9175-1515C138459D}" type="pres">
      <dgm:prSet presAssocID="{C00E062B-2294-4738-BABA-6278F330F687}" presName="sibTrans" presStyleLbl="sibTrans2D1" presStyleIdx="0" presStyleCnt="2"/>
      <dgm:spPr/>
    </dgm:pt>
    <dgm:pt modelId="{F0DBFF48-C979-463A-8B14-ECE62E203EE9}" type="pres">
      <dgm:prSet presAssocID="{C00E062B-2294-4738-BABA-6278F330F687}" presName="connectorText" presStyleLbl="sibTrans2D1" presStyleIdx="0" presStyleCnt="2"/>
      <dgm:spPr/>
    </dgm:pt>
    <dgm:pt modelId="{EE714EB1-6508-4A3B-9FE2-4AAB31204EC6}" type="pres">
      <dgm:prSet presAssocID="{0D263EC0-5956-4E60-A5B7-03CDF3AD053D}" presName="node" presStyleLbl="node1" presStyleIdx="1" presStyleCnt="3">
        <dgm:presLayoutVars>
          <dgm:bulletEnabled val="1"/>
        </dgm:presLayoutVars>
      </dgm:prSet>
      <dgm:spPr/>
    </dgm:pt>
    <dgm:pt modelId="{3EDF655A-A6E8-43D3-B14E-25C05D74FA7E}" type="pres">
      <dgm:prSet presAssocID="{B2B02808-D496-4940-AD33-5FA280B8BD6A}" presName="sibTrans" presStyleLbl="sibTrans2D1" presStyleIdx="1" presStyleCnt="2"/>
      <dgm:spPr/>
    </dgm:pt>
    <dgm:pt modelId="{828A8030-E236-4A62-AD91-FA0EDDA6DEA1}" type="pres">
      <dgm:prSet presAssocID="{B2B02808-D496-4940-AD33-5FA280B8BD6A}" presName="connectorText" presStyleLbl="sibTrans2D1" presStyleIdx="1" presStyleCnt="2"/>
      <dgm:spPr/>
    </dgm:pt>
    <dgm:pt modelId="{FAF02831-6D96-419A-9C3B-12F8A4CDD818}" type="pres">
      <dgm:prSet presAssocID="{598F1693-204F-4B0A-A73D-0940BC76BD0E}" presName="node" presStyleLbl="node1" presStyleIdx="2" presStyleCnt="3">
        <dgm:presLayoutVars>
          <dgm:bulletEnabled val="1"/>
        </dgm:presLayoutVars>
      </dgm:prSet>
      <dgm:spPr/>
    </dgm:pt>
  </dgm:ptLst>
  <dgm:cxnLst>
    <dgm:cxn modelId="{F10C170B-8B30-49A7-ADE1-AA8FFDDE725B}" type="presOf" srcId="{12921F2B-2948-4829-B5BF-4D02AA86D0A1}" destId="{783AED41-1080-4B97-A616-9161BE8FDE8E}" srcOrd="0" destOrd="0" presId="urn:microsoft.com/office/officeart/2005/8/layout/process5"/>
    <dgm:cxn modelId="{B3627F26-B491-4306-A1D1-EC76F973097F}" type="presOf" srcId="{0D263EC0-5956-4E60-A5B7-03CDF3AD053D}" destId="{EE714EB1-6508-4A3B-9FE2-4AAB31204EC6}" srcOrd="0" destOrd="0" presId="urn:microsoft.com/office/officeart/2005/8/layout/process5"/>
    <dgm:cxn modelId="{C02BEA7A-FAFF-4FCD-88B7-895F84E80B37}" type="presOf" srcId="{C00E062B-2294-4738-BABA-6278F330F687}" destId="{F0DBFF48-C979-463A-8B14-ECE62E203EE9}" srcOrd="1" destOrd="0" presId="urn:microsoft.com/office/officeart/2005/8/layout/process5"/>
    <dgm:cxn modelId="{414FF281-7412-4EF8-A3CA-3B79857C2503}" type="presOf" srcId="{A64527A6-AFBC-49DA-A659-D38DE0AAB5C1}" destId="{F64FFA33-BCC4-407B-8890-BE24F5358049}" srcOrd="0" destOrd="0" presId="urn:microsoft.com/office/officeart/2005/8/layout/process5"/>
    <dgm:cxn modelId="{3EE7AD8D-4EBB-496B-AE1E-30CE156D0433}" type="presOf" srcId="{598F1693-204F-4B0A-A73D-0940BC76BD0E}" destId="{FAF02831-6D96-419A-9C3B-12F8A4CDD818}" srcOrd="0" destOrd="0" presId="urn:microsoft.com/office/officeart/2005/8/layout/process5"/>
    <dgm:cxn modelId="{C33B3FA4-3619-4BB2-A9C4-05C6D0B02AEC}" srcId="{A64527A6-AFBC-49DA-A659-D38DE0AAB5C1}" destId="{598F1693-204F-4B0A-A73D-0940BC76BD0E}" srcOrd="2" destOrd="0" parTransId="{2F7DF99C-ABC4-48F8-BFFF-EDCE6E504159}" sibTransId="{678D8E0D-6B20-46CE-AF76-27AAD0B5713D}"/>
    <dgm:cxn modelId="{FB5F8FA6-F0A5-4199-B215-6046D1311283}" srcId="{A64527A6-AFBC-49DA-A659-D38DE0AAB5C1}" destId="{0D263EC0-5956-4E60-A5B7-03CDF3AD053D}" srcOrd="1" destOrd="0" parTransId="{9571B842-1447-45F2-9F98-3B270FEDF319}" sibTransId="{B2B02808-D496-4940-AD33-5FA280B8BD6A}"/>
    <dgm:cxn modelId="{9B92D5B7-6394-418D-A0ED-3CE1442B352B}" type="presOf" srcId="{B2B02808-D496-4940-AD33-5FA280B8BD6A}" destId="{828A8030-E236-4A62-AD91-FA0EDDA6DEA1}" srcOrd="1" destOrd="0" presId="urn:microsoft.com/office/officeart/2005/8/layout/process5"/>
    <dgm:cxn modelId="{8B3682C5-1BA7-4909-BD11-85154DB2AA21}" type="presOf" srcId="{C00E062B-2294-4738-BABA-6278F330F687}" destId="{A14BD92C-0A1A-4432-9175-1515C138459D}" srcOrd="0" destOrd="0" presId="urn:microsoft.com/office/officeart/2005/8/layout/process5"/>
    <dgm:cxn modelId="{816EAAE5-5571-41F8-8F56-DA897210BCF4}" type="presOf" srcId="{B2B02808-D496-4940-AD33-5FA280B8BD6A}" destId="{3EDF655A-A6E8-43D3-B14E-25C05D74FA7E}" srcOrd="0" destOrd="0" presId="urn:microsoft.com/office/officeart/2005/8/layout/process5"/>
    <dgm:cxn modelId="{F80B47F6-53D8-4282-8D7F-FA356D12750E}" srcId="{A64527A6-AFBC-49DA-A659-D38DE0AAB5C1}" destId="{12921F2B-2948-4829-B5BF-4D02AA86D0A1}" srcOrd="0" destOrd="0" parTransId="{02B129DE-69EC-4307-80D7-D6D1470CB460}" sibTransId="{C00E062B-2294-4738-BABA-6278F330F687}"/>
    <dgm:cxn modelId="{2EA2B607-4C5B-47AB-A9BA-975700EBCBF4}" type="presParOf" srcId="{F64FFA33-BCC4-407B-8890-BE24F5358049}" destId="{783AED41-1080-4B97-A616-9161BE8FDE8E}" srcOrd="0" destOrd="0" presId="urn:microsoft.com/office/officeart/2005/8/layout/process5"/>
    <dgm:cxn modelId="{1F97CF2E-F5D1-4363-BDDC-8CB6F0A8EFB1}" type="presParOf" srcId="{F64FFA33-BCC4-407B-8890-BE24F5358049}" destId="{A14BD92C-0A1A-4432-9175-1515C138459D}" srcOrd="1" destOrd="0" presId="urn:microsoft.com/office/officeart/2005/8/layout/process5"/>
    <dgm:cxn modelId="{0E500CF1-C925-4997-AA0C-4DED2E34EFA2}" type="presParOf" srcId="{A14BD92C-0A1A-4432-9175-1515C138459D}" destId="{F0DBFF48-C979-463A-8B14-ECE62E203EE9}" srcOrd="0" destOrd="0" presId="urn:microsoft.com/office/officeart/2005/8/layout/process5"/>
    <dgm:cxn modelId="{DC0CE38D-8EF4-4B72-B1C7-DF5A52102DF9}" type="presParOf" srcId="{F64FFA33-BCC4-407B-8890-BE24F5358049}" destId="{EE714EB1-6508-4A3B-9FE2-4AAB31204EC6}" srcOrd="2" destOrd="0" presId="urn:microsoft.com/office/officeart/2005/8/layout/process5"/>
    <dgm:cxn modelId="{799AF1D6-B66F-4664-87A8-386661592D95}" type="presParOf" srcId="{F64FFA33-BCC4-407B-8890-BE24F5358049}" destId="{3EDF655A-A6E8-43D3-B14E-25C05D74FA7E}" srcOrd="3" destOrd="0" presId="urn:microsoft.com/office/officeart/2005/8/layout/process5"/>
    <dgm:cxn modelId="{68D3E999-1138-4C54-AA8D-C4542A6E2F59}" type="presParOf" srcId="{3EDF655A-A6E8-43D3-B14E-25C05D74FA7E}" destId="{828A8030-E236-4A62-AD91-FA0EDDA6DEA1}" srcOrd="0" destOrd="0" presId="urn:microsoft.com/office/officeart/2005/8/layout/process5"/>
    <dgm:cxn modelId="{CB3DFCD3-0569-4D99-B8BF-35E87F0061BE}" type="presParOf" srcId="{F64FFA33-BCC4-407B-8890-BE24F5358049}" destId="{FAF02831-6D96-419A-9C3B-12F8A4CDD818}"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4F722-3E7F-4EB7-8F77-CDE5BD72A17D}">
      <dsp:nvSpPr>
        <dsp:cNvPr id="0" name=""/>
        <dsp:cNvSpPr/>
      </dsp:nvSpPr>
      <dsp:spPr>
        <a:xfrm>
          <a:off x="0" y="760623"/>
          <a:ext cx="3025303" cy="12168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More leads</a:t>
          </a:r>
        </a:p>
      </dsp:txBody>
      <dsp:txXfrm>
        <a:off x="59399" y="820022"/>
        <a:ext cx="2906505" cy="1098002"/>
      </dsp:txXfrm>
    </dsp:sp>
    <dsp:sp modelId="{1E2C8359-D902-4B46-8680-21B5C45286D5}">
      <dsp:nvSpPr>
        <dsp:cNvPr id="0" name=""/>
        <dsp:cNvSpPr/>
      </dsp:nvSpPr>
      <dsp:spPr>
        <a:xfrm>
          <a:off x="0" y="2164623"/>
          <a:ext cx="3025303" cy="12168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More customers</a:t>
          </a:r>
        </a:p>
      </dsp:txBody>
      <dsp:txXfrm>
        <a:off x="59399" y="2224022"/>
        <a:ext cx="2906505" cy="1098002"/>
      </dsp:txXfrm>
    </dsp:sp>
    <dsp:sp modelId="{32F3050B-AFA3-406A-8AB9-9DB91027DEE7}">
      <dsp:nvSpPr>
        <dsp:cNvPr id="0" name=""/>
        <dsp:cNvSpPr/>
      </dsp:nvSpPr>
      <dsp:spPr>
        <a:xfrm>
          <a:off x="0" y="3568623"/>
          <a:ext cx="3025303" cy="12168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More revenue</a:t>
          </a:r>
        </a:p>
      </dsp:txBody>
      <dsp:txXfrm>
        <a:off x="59399" y="3628022"/>
        <a:ext cx="2906505"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E4971-CD9E-4A43-9537-FD1C501C761E}">
      <dsp:nvSpPr>
        <dsp:cNvPr id="0" name=""/>
        <dsp:cNvSpPr/>
      </dsp:nvSpPr>
      <dsp:spPr>
        <a:xfrm>
          <a:off x="4881258" y="0"/>
          <a:ext cx="1141382" cy="114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E45959-1827-4A18-9F9C-6280B7680D4C}">
      <dsp:nvSpPr>
        <dsp:cNvPr id="0" name=""/>
        <dsp:cNvSpPr/>
      </dsp:nvSpPr>
      <dsp:spPr>
        <a:xfrm>
          <a:off x="3821399" y="1274021"/>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US" sz="1700" b="1" kern="1200" dirty="0"/>
            <a:t>Steps 1 and 2:</a:t>
          </a:r>
          <a:endParaRPr lang="en-US" sz="1700" kern="1200" dirty="0"/>
        </a:p>
      </dsp:txBody>
      <dsp:txXfrm>
        <a:off x="3821399" y="1274021"/>
        <a:ext cx="3261093" cy="489164"/>
      </dsp:txXfrm>
    </dsp:sp>
    <dsp:sp modelId="{FB805112-A22F-4FAF-8030-E342AD902A29}">
      <dsp:nvSpPr>
        <dsp:cNvPr id="0" name=""/>
        <dsp:cNvSpPr/>
      </dsp:nvSpPr>
      <dsp:spPr>
        <a:xfrm>
          <a:off x="1582" y="2309689"/>
          <a:ext cx="3261093" cy="868605"/>
        </a:xfrm>
        <a:prstGeom prst="rect">
          <a:avLst/>
        </a:prstGeom>
        <a:noFill/>
        <a:ln>
          <a:noFill/>
        </a:ln>
        <a:effectLst/>
      </dsp:spPr>
      <dsp:style>
        <a:lnRef idx="0">
          <a:scrgbClr r="0" g="0" b="0"/>
        </a:lnRef>
        <a:fillRef idx="0">
          <a:scrgbClr r="0" g="0" b="0"/>
        </a:fillRef>
        <a:effectRef idx="0">
          <a:scrgbClr r="0" g="0" b="0"/>
        </a:effectRef>
        <a:fontRef idx="minor"/>
      </dsp:style>
    </dsp:sp>
    <dsp:sp modelId="{DC736A1B-B3A1-4FA1-85BD-D347933B4518}">
      <dsp:nvSpPr>
        <dsp:cNvPr id="0" name=""/>
        <dsp:cNvSpPr/>
      </dsp:nvSpPr>
      <dsp:spPr>
        <a:xfrm>
          <a:off x="1615776" y="756016"/>
          <a:ext cx="1141382" cy="114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F85943-D95A-4444-85F3-5F1D4B74CC64}">
      <dsp:nvSpPr>
        <dsp:cNvPr id="0" name=""/>
        <dsp:cNvSpPr/>
      </dsp:nvSpPr>
      <dsp:spPr>
        <a:xfrm>
          <a:off x="576448" y="1909631"/>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US" sz="1700" kern="1200" dirty="0"/>
            <a:t>1. Identify your ideal customers and their needs</a:t>
          </a:r>
        </a:p>
      </dsp:txBody>
      <dsp:txXfrm>
        <a:off x="576448" y="1909631"/>
        <a:ext cx="3261093" cy="489164"/>
      </dsp:txXfrm>
    </dsp:sp>
    <dsp:sp modelId="{9DADEC4B-BD93-40DB-960E-C5AA71397041}">
      <dsp:nvSpPr>
        <dsp:cNvPr id="0" name=""/>
        <dsp:cNvSpPr/>
      </dsp:nvSpPr>
      <dsp:spPr>
        <a:xfrm>
          <a:off x="3833367" y="2309689"/>
          <a:ext cx="3261093" cy="868605"/>
        </a:xfrm>
        <a:prstGeom prst="rect">
          <a:avLst/>
        </a:prstGeom>
        <a:noFill/>
        <a:ln>
          <a:noFill/>
        </a:ln>
        <a:effectLst/>
      </dsp:spPr>
      <dsp:style>
        <a:lnRef idx="0">
          <a:scrgbClr r="0" g="0" b="0"/>
        </a:lnRef>
        <a:fillRef idx="0">
          <a:scrgbClr r="0" g="0" b="0"/>
        </a:fillRef>
        <a:effectRef idx="0">
          <a:scrgbClr r="0" g="0" b="0"/>
        </a:effectRef>
        <a:fontRef idx="minor"/>
      </dsp:style>
    </dsp:sp>
    <dsp:sp modelId="{44267413-0FE3-40DB-B973-AC1E7E2FC5B3}">
      <dsp:nvSpPr>
        <dsp:cNvPr id="0" name=""/>
        <dsp:cNvSpPr/>
      </dsp:nvSpPr>
      <dsp:spPr>
        <a:xfrm>
          <a:off x="8057185" y="853034"/>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E6B781-9E99-4DA8-90AF-117F14E41513}">
      <dsp:nvSpPr>
        <dsp:cNvPr id="0" name=""/>
        <dsp:cNvSpPr/>
      </dsp:nvSpPr>
      <dsp:spPr>
        <a:xfrm>
          <a:off x="7196533" y="2095953"/>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US" sz="1700" kern="1200" dirty="0"/>
            <a:t>2. Generate content ideas that </a:t>
          </a:r>
        </a:p>
      </dsp:txBody>
      <dsp:txXfrm>
        <a:off x="7196533" y="2095953"/>
        <a:ext cx="3261093" cy="489164"/>
      </dsp:txXfrm>
    </dsp:sp>
    <dsp:sp modelId="{A4745C31-9CEB-4A20-8F04-70AE43E89D8F}">
      <dsp:nvSpPr>
        <dsp:cNvPr id="0" name=""/>
        <dsp:cNvSpPr/>
      </dsp:nvSpPr>
      <dsp:spPr>
        <a:xfrm>
          <a:off x="7244960" y="2644701"/>
          <a:ext cx="3261093" cy="868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a) focus on benefits and results</a:t>
          </a:r>
        </a:p>
        <a:p>
          <a:pPr marL="0" lvl="0" indent="0" algn="ctr" defTabSz="800100">
            <a:lnSpc>
              <a:spcPct val="90000"/>
            </a:lnSpc>
            <a:spcBef>
              <a:spcPct val="0"/>
            </a:spcBef>
            <a:spcAft>
              <a:spcPct val="35000"/>
            </a:spcAft>
            <a:buNone/>
          </a:pPr>
          <a:r>
            <a:rPr lang="en-US" sz="1800" kern="1200" dirty="0"/>
            <a:t>b) address each stage of the buyer’s journey</a:t>
          </a:r>
        </a:p>
      </dsp:txBody>
      <dsp:txXfrm>
        <a:off x="7244960" y="2644701"/>
        <a:ext cx="3261093" cy="868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AED41-1080-4B97-A616-9161BE8FDE8E}">
      <dsp:nvSpPr>
        <dsp:cNvPr id="0" name=""/>
        <dsp:cNvSpPr/>
      </dsp:nvSpPr>
      <dsp:spPr>
        <a:xfrm>
          <a:off x="9088" y="268130"/>
          <a:ext cx="2716476" cy="16298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Demographics, behavior, motivations, goals</a:t>
          </a:r>
        </a:p>
      </dsp:txBody>
      <dsp:txXfrm>
        <a:off x="56826" y="315868"/>
        <a:ext cx="2621000" cy="1534409"/>
      </dsp:txXfrm>
    </dsp:sp>
    <dsp:sp modelId="{A14BD92C-0A1A-4432-9175-1515C138459D}">
      <dsp:nvSpPr>
        <dsp:cNvPr id="0" name=""/>
        <dsp:cNvSpPr/>
      </dsp:nvSpPr>
      <dsp:spPr>
        <a:xfrm>
          <a:off x="2964615" y="746230"/>
          <a:ext cx="575893" cy="6736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964615" y="880967"/>
        <a:ext cx="403125" cy="404212"/>
      </dsp:txXfrm>
    </dsp:sp>
    <dsp:sp modelId="{EE714EB1-6508-4A3B-9FE2-4AAB31204EC6}">
      <dsp:nvSpPr>
        <dsp:cNvPr id="0" name=""/>
        <dsp:cNvSpPr/>
      </dsp:nvSpPr>
      <dsp:spPr>
        <a:xfrm>
          <a:off x="3812155" y="268130"/>
          <a:ext cx="2716476" cy="16298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Get detailed … but not too detailed</a:t>
          </a:r>
        </a:p>
      </dsp:txBody>
      <dsp:txXfrm>
        <a:off x="3859893" y="315868"/>
        <a:ext cx="2621000" cy="1534409"/>
      </dsp:txXfrm>
    </dsp:sp>
    <dsp:sp modelId="{3EDF655A-A6E8-43D3-B14E-25C05D74FA7E}">
      <dsp:nvSpPr>
        <dsp:cNvPr id="0" name=""/>
        <dsp:cNvSpPr/>
      </dsp:nvSpPr>
      <dsp:spPr>
        <a:xfrm>
          <a:off x="6767682" y="746230"/>
          <a:ext cx="575893" cy="6736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67682" y="880967"/>
        <a:ext cx="403125" cy="404212"/>
      </dsp:txXfrm>
    </dsp:sp>
    <dsp:sp modelId="{FAF02831-6D96-419A-9C3B-12F8A4CDD818}">
      <dsp:nvSpPr>
        <dsp:cNvPr id="0" name=""/>
        <dsp:cNvSpPr/>
      </dsp:nvSpPr>
      <dsp:spPr>
        <a:xfrm>
          <a:off x="7615222" y="268130"/>
          <a:ext cx="2716476" cy="16298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Stick with what’s important</a:t>
          </a:r>
        </a:p>
      </dsp:txBody>
      <dsp:txXfrm>
        <a:off x="7662960" y="315868"/>
        <a:ext cx="2621000" cy="15344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967D7-7FF4-46CF-8C77-13519AF02C42}"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2D5B-1A09-4E81-A992-84EAA9F27197}" type="slidenum">
              <a:rPr lang="en-US" smtClean="0"/>
              <a:t>‹#›</a:t>
            </a:fld>
            <a:endParaRPr lang="en-US"/>
          </a:p>
        </p:txBody>
      </p:sp>
    </p:spTree>
    <p:extLst>
      <p:ext uri="{BB962C8B-B14F-4D97-AF65-F5344CB8AC3E}">
        <p14:creationId xmlns:p14="http://schemas.microsoft.com/office/powerpoint/2010/main" val="348259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3076"/>
            <a:ext cx="5486400" cy="3600450"/>
          </a:xfrm>
        </p:spPr>
        <p:txBody>
          <a:bodyPr/>
          <a:lstStyle/>
          <a:p>
            <a:r>
              <a:rPr lang="en-US" dirty="0"/>
              <a:t>Welcome</a:t>
            </a:r>
          </a:p>
          <a:p>
            <a:endParaRPr lang="en-US" dirty="0"/>
          </a:p>
          <a:p>
            <a:r>
              <a:rPr lang="en-US" dirty="0"/>
              <a:t>Today we’re going to dig deep into what makes content marketing really effective, and I’ll share some tips and tricks on using these concepts to help your business  grow. </a:t>
            </a:r>
          </a:p>
          <a:p>
            <a:endParaRPr lang="en-US" dirty="0"/>
          </a:p>
          <a:p>
            <a:r>
              <a:rPr lang="en-US" dirty="0"/>
              <a:t>Questions at any point – put them in the chat</a:t>
            </a:r>
          </a:p>
        </p:txBody>
      </p:sp>
      <p:sp>
        <p:nvSpPr>
          <p:cNvPr id="4" name="Slide Number Placeholder 3"/>
          <p:cNvSpPr>
            <a:spLocks noGrp="1"/>
          </p:cNvSpPr>
          <p:nvPr>
            <p:ph type="sldNum" sz="quarter" idx="5"/>
          </p:nvPr>
        </p:nvSpPr>
        <p:spPr/>
        <p:txBody>
          <a:bodyPr/>
          <a:lstStyle/>
          <a:p>
            <a:fld id="{53BF2D5B-1A09-4E81-A992-84EAA9F27197}" type="slidenum">
              <a:rPr lang="en-US" smtClean="0"/>
              <a:t>1</a:t>
            </a:fld>
            <a:endParaRPr lang="en-US"/>
          </a:p>
        </p:txBody>
      </p:sp>
    </p:spTree>
    <p:extLst>
      <p:ext uri="{BB962C8B-B14F-4D97-AF65-F5344CB8AC3E}">
        <p14:creationId xmlns:p14="http://schemas.microsoft.com/office/powerpoint/2010/main" val="292319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07180"/>
          </a:xfrm>
        </p:spPr>
        <p:txBody>
          <a:bodyPr/>
          <a:lstStyle/>
          <a:p>
            <a:pPr marL="0" indent="0">
              <a:buNone/>
            </a:pPr>
            <a:r>
              <a:rPr lang="en-US" sz="1200" dirty="0">
                <a:solidFill>
                  <a:schemeClr val="tx1"/>
                </a:solidFill>
                <a:latin typeface="+mn-lt"/>
              </a:rPr>
              <a:t>Once you’ve done that, you can get more practical: Turn them into customer persona descriptions</a:t>
            </a:r>
            <a:r>
              <a:rPr lang="en-US" dirty="0"/>
              <a:t>.</a:t>
            </a:r>
          </a:p>
          <a:p>
            <a:pPr marL="0" indent="0">
              <a:buNone/>
            </a:pPr>
            <a:endParaRPr lang="en-US" sz="1200" dirty="0">
              <a:solidFill>
                <a:schemeClr val="tx1"/>
              </a:solidFill>
              <a:latin typeface="+mn-lt"/>
            </a:endParaRPr>
          </a:p>
          <a:p>
            <a:pPr marL="0" indent="0">
              <a:buNone/>
            </a:pPr>
            <a:r>
              <a:rPr lang="en-US" sz="1200" dirty="0" err="1">
                <a:solidFill>
                  <a:schemeClr val="tx1"/>
                </a:solidFill>
                <a:latin typeface="+mn-lt"/>
              </a:rPr>
              <a:t>Hubspot</a:t>
            </a:r>
            <a:r>
              <a:rPr lang="en-US" dirty="0"/>
              <a:t> defines a customer persona as:</a:t>
            </a:r>
          </a:p>
          <a:p>
            <a:pPr marL="0" indent="0">
              <a:buNone/>
            </a:pPr>
            <a:endParaRPr lang="en-US" sz="1200" dirty="0">
              <a:solidFill>
                <a:schemeClr val="tx1"/>
              </a:solidFill>
              <a:latin typeface="+mn-lt"/>
            </a:endParaRPr>
          </a:p>
          <a:p>
            <a:pPr marL="0" indent="0">
              <a:buNone/>
            </a:pPr>
            <a:r>
              <a:rPr lang="en-US" sz="1200" dirty="0">
                <a:solidFill>
                  <a:schemeClr val="tx1"/>
                </a:solidFill>
                <a:latin typeface="+mn-lt"/>
              </a:rPr>
              <a:t>“A semi-fictional representation of your ideal customer based on market research and real data about your existing customers.”</a:t>
            </a:r>
          </a:p>
          <a:p>
            <a:pPr marL="0" indent="0">
              <a:buNone/>
            </a:pPr>
            <a:endParaRPr lang="en-US" sz="1200" dirty="0">
              <a:solidFill>
                <a:schemeClr val="tx1"/>
              </a:solidFill>
              <a:latin typeface="+mn-lt"/>
            </a:endParaRPr>
          </a:p>
          <a:p>
            <a:pPr marL="0" indent="0">
              <a:buNone/>
            </a:pPr>
            <a:r>
              <a:rPr lang="en-US" sz="1200" dirty="0">
                <a:solidFill>
                  <a:schemeClr val="tx1"/>
                </a:solidFill>
                <a:latin typeface="+mn-lt"/>
              </a:rPr>
              <a:t>And </a:t>
            </a:r>
            <a:r>
              <a:rPr lang="en-US" sz="1200" dirty="0" err="1">
                <a:solidFill>
                  <a:schemeClr val="tx1"/>
                </a:solidFill>
                <a:latin typeface="+mn-lt"/>
              </a:rPr>
              <a:t>Hubspot</a:t>
            </a:r>
            <a:r>
              <a:rPr lang="en-US" sz="1200" dirty="0">
                <a:solidFill>
                  <a:schemeClr val="tx1"/>
                </a:solidFill>
                <a:latin typeface="+mn-lt"/>
              </a:rPr>
              <a:t> adds: </a:t>
            </a:r>
          </a:p>
          <a:p>
            <a:pPr marL="0" indent="0">
              <a:buNone/>
            </a:pPr>
            <a:endParaRPr lang="en-US" dirty="0"/>
          </a:p>
          <a:p>
            <a:pPr marL="0" indent="0">
              <a:buNone/>
            </a:pPr>
            <a:r>
              <a:rPr lang="en-US" sz="1200" dirty="0">
                <a:solidFill>
                  <a:schemeClr val="tx1"/>
                </a:solidFill>
                <a:latin typeface="+mn-lt"/>
              </a:rPr>
              <a:t>‘When creating your persona(s), consider including customer demographics, behavior patterns, motivations, and goals.”</a:t>
            </a:r>
          </a:p>
          <a:p>
            <a:pPr marL="0" indent="0">
              <a:buNone/>
            </a:pPr>
            <a:endParaRPr lang="en-US" sz="1200" dirty="0">
              <a:solidFill>
                <a:schemeClr val="tx1"/>
              </a:solidFill>
              <a:latin typeface="+mn-lt"/>
            </a:endParaRPr>
          </a:p>
          <a:p>
            <a:pPr marL="0" indent="0">
              <a:buNone/>
            </a:pPr>
            <a:r>
              <a:rPr lang="en-US" dirty="0"/>
              <a:t>This helps you create relevant content, write with a “voice” that’s appropriate for the context and decide where to promote your content. </a:t>
            </a:r>
            <a:endParaRPr lang="en-US" sz="1200" dirty="0">
              <a:solidFill>
                <a:schemeClr val="tx1"/>
              </a:solidFill>
              <a:latin typeface="+mn-lt"/>
            </a:endParaRPr>
          </a:p>
          <a:p>
            <a:endParaRPr lang="en-US" sz="1200" dirty="0">
              <a:solidFill>
                <a:schemeClr val="tx1"/>
              </a:solidFill>
              <a:latin typeface="+mn-lt"/>
            </a:endParaRPr>
          </a:p>
          <a:p>
            <a:r>
              <a:rPr lang="en-US" sz="1200" dirty="0">
                <a:solidFill>
                  <a:schemeClr val="tx1"/>
                </a:solidFill>
                <a:latin typeface="+mn-lt"/>
              </a:rPr>
              <a:t>But you can get hung up by getting too detailed, too. Concentrate on what</a:t>
            </a:r>
            <a:r>
              <a:rPr lang="en-US" dirty="0"/>
              <a:t>’s important for your industry, your product or service, and your customers. </a:t>
            </a:r>
            <a:endParaRPr lang="en-US" sz="1200" dirty="0">
              <a:solidFill>
                <a:schemeClr val="tx1"/>
              </a:solidFill>
              <a:latin typeface="+mn-lt"/>
            </a:endParaRPr>
          </a:p>
          <a:p>
            <a:endParaRPr lang="en-US" sz="1200" dirty="0">
              <a:solidFill>
                <a:schemeClr val="tx1"/>
              </a:solidFill>
              <a:latin typeface="+mn-lt"/>
            </a:endParaRPr>
          </a:p>
          <a:p>
            <a:r>
              <a:rPr lang="en-US" sz="1200" dirty="0">
                <a:solidFill>
                  <a:schemeClr val="tx1"/>
                </a:solidFill>
                <a:latin typeface="+mn-lt"/>
              </a:rPr>
              <a:t>Age, job title, job responsibilities, college degree, favorite social media channel, music listening habits … these may be important. They may not be.</a:t>
            </a:r>
            <a:endParaRPr lang="en-US" sz="1200" dirty="0">
              <a:solidFill>
                <a:schemeClr val="accent1"/>
              </a:solidFill>
              <a:latin typeface="+mn-lt"/>
            </a:endParaRP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10</a:t>
            </a:fld>
            <a:endParaRPr lang="en-US"/>
          </a:p>
        </p:txBody>
      </p:sp>
    </p:spTree>
    <p:extLst>
      <p:ext uri="{BB962C8B-B14F-4D97-AF65-F5344CB8AC3E}">
        <p14:creationId xmlns:p14="http://schemas.microsoft.com/office/powerpoint/2010/main" val="3118218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persona example:</a:t>
            </a:r>
          </a:p>
          <a:p>
            <a:endParaRPr lang="en-US" dirty="0"/>
          </a:p>
          <a:p>
            <a:r>
              <a:rPr lang="en-US" dirty="0"/>
              <a:t>Say you sell chocolate chips to cookie companies. Here’s a persona for an ideal customer.  </a:t>
            </a:r>
          </a:p>
          <a:p>
            <a:endParaRPr lang="en-US" dirty="0"/>
          </a:p>
          <a:p>
            <a:pPr marL="171450" indent="-171450">
              <a:buFontTx/>
              <a:buChar char="-"/>
            </a:pPr>
            <a:r>
              <a:rPr lang="en-US" dirty="0"/>
              <a:t>No cutesy name</a:t>
            </a:r>
          </a:p>
          <a:p>
            <a:endParaRPr lang="en-US" dirty="0"/>
          </a:p>
          <a:p>
            <a:r>
              <a:rPr lang="en-US" dirty="0"/>
              <a:t>Persona written to help understand:</a:t>
            </a:r>
          </a:p>
          <a:p>
            <a:pPr marL="171450" indent="-171450">
              <a:buFontTx/>
              <a:buChar char="-"/>
            </a:pPr>
            <a:r>
              <a:rPr lang="en-US" dirty="0"/>
              <a:t>their problems</a:t>
            </a:r>
          </a:p>
          <a:p>
            <a:pPr marL="171450" indent="-171450">
              <a:buFontTx/>
              <a:buChar char="-"/>
            </a:pPr>
            <a:r>
              <a:rPr lang="en-US" dirty="0"/>
              <a:t>what they say they need</a:t>
            </a:r>
          </a:p>
          <a:p>
            <a:pPr marL="171450" indent="-171450">
              <a:buFontTx/>
              <a:buChar char="-"/>
            </a:pPr>
            <a:r>
              <a:rPr lang="en-US" dirty="0"/>
              <a:t>what they use now</a:t>
            </a:r>
          </a:p>
          <a:p>
            <a:pPr marL="171450" indent="-171450">
              <a:buFontTx/>
              <a:buChar char="-"/>
            </a:pPr>
            <a:r>
              <a:rPr lang="en-US" dirty="0"/>
              <a:t>Price sensitivity</a:t>
            </a:r>
          </a:p>
          <a:p>
            <a:pPr marL="171450" indent="-171450">
              <a:buFontTx/>
              <a:buChar char="-"/>
            </a:pPr>
            <a:r>
              <a:rPr lang="en-US" dirty="0"/>
              <a:t>How to reach them with online content</a:t>
            </a:r>
          </a:p>
        </p:txBody>
      </p:sp>
      <p:sp>
        <p:nvSpPr>
          <p:cNvPr id="4" name="Slide Number Placeholder 3"/>
          <p:cNvSpPr>
            <a:spLocks noGrp="1"/>
          </p:cNvSpPr>
          <p:nvPr>
            <p:ph type="sldNum" sz="quarter" idx="5"/>
          </p:nvPr>
        </p:nvSpPr>
        <p:spPr/>
        <p:txBody>
          <a:bodyPr/>
          <a:lstStyle/>
          <a:p>
            <a:fld id="{53BF2D5B-1A09-4E81-A992-84EAA9F27197}" type="slidenum">
              <a:rPr lang="en-US" smtClean="0"/>
              <a:t>11</a:t>
            </a:fld>
            <a:endParaRPr lang="en-US"/>
          </a:p>
        </p:txBody>
      </p:sp>
    </p:spTree>
    <p:extLst>
      <p:ext uri="{BB962C8B-B14F-4D97-AF65-F5344CB8AC3E}">
        <p14:creationId xmlns:p14="http://schemas.microsoft.com/office/powerpoint/2010/main" val="3523065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n-lt"/>
              </a:rPr>
              <a:t>Once you know who you’re marketing to, you want to look for the ways your product or service aligns with them. Specifically, you need to know why customers ‘hire’ you?</a:t>
            </a:r>
          </a:p>
          <a:p>
            <a:endParaRPr lang="en-US" sz="1200" dirty="0">
              <a:solidFill>
                <a:schemeClr val="tx1"/>
              </a:solidFill>
              <a:latin typeface="+mn-lt"/>
            </a:endParaRPr>
          </a:p>
          <a:p>
            <a:r>
              <a:rPr lang="en-US" dirty="0"/>
              <a:t>The concept of “hiring” a product or service comes from the idea “jobs to be done.” In an influential article in the HBR in 2016, they wrote: </a:t>
            </a:r>
          </a:p>
          <a:p>
            <a:endParaRPr lang="en-US" sz="1200" dirty="0">
              <a:solidFill>
                <a:schemeClr val="tx1"/>
              </a:solidFill>
              <a:latin typeface="+mn-lt"/>
            </a:endParaRPr>
          </a:p>
          <a:p>
            <a:r>
              <a:rPr lang="en-US" sz="1200" dirty="0">
                <a:solidFill>
                  <a:schemeClr val="tx1"/>
                </a:solidFill>
                <a:latin typeface="+mn-lt"/>
              </a:rPr>
              <a:t>“When we buy a product, we essentially ‘hire’ it to help us do a job. If it does the job well, we’ll hire it again.”</a:t>
            </a:r>
          </a:p>
          <a:p>
            <a:pPr marL="0" indent="0">
              <a:buNone/>
            </a:pPr>
            <a:endParaRPr lang="en-US" sz="1200" dirty="0">
              <a:solidFill>
                <a:schemeClr val="tx1"/>
              </a:solidFill>
              <a:latin typeface="+mn-lt"/>
            </a:endParaRPr>
          </a:p>
          <a:p>
            <a:pPr marL="0" indent="0">
              <a:buNone/>
            </a:pPr>
            <a:endParaRPr lang="en-US" sz="1200" dirty="0">
              <a:solidFill>
                <a:schemeClr val="tx1"/>
              </a:solidFill>
              <a:latin typeface="+mn-lt"/>
            </a:endParaRPr>
          </a:p>
          <a:p>
            <a:pPr marL="0" indent="0">
              <a:buNone/>
            </a:pPr>
            <a:r>
              <a:rPr lang="en-US" sz="1100" dirty="0">
                <a:solidFill>
                  <a:schemeClr val="accent1"/>
                </a:solidFill>
                <a:latin typeface="+mn-lt"/>
              </a:rPr>
              <a:t>Source: “Know Your Customers’ ‘Jobs to Be Done,’ Harvard Business Review, Sept. 2016</a:t>
            </a: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12</a:t>
            </a:fld>
            <a:endParaRPr lang="en-US"/>
          </a:p>
        </p:txBody>
      </p:sp>
    </p:spTree>
    <p:extLst>
      <p:ext uri="{BB962C8B-B14F-4D97-AF65-F5344CB8AC3E}">
        <p14:creationId xmlns:p14="http://schemas.microsoft.com/office/powerpoint/2010/main" val="1088173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1"/>
                </a:solidFill>
                <a:latin typeface="+mn-lt"/>
              </a:rPr>
              <a:t>The </a:t>
            </a:r>
            <a:r>
              <a:rPr lang="en-US" dirty="0"/>
              <a:t>reason we create customer personas and think about their jobs to be done is so we can zero in </a:t>
            </a:r>
            <a:r>
              <a:rPr lang="en-US" sz="1200" dirty="0">
                <a:solidFill>
                  <a:schemeClr val="tx1"/>
                </a:solidFill>
                <a:latin typeface="+mn-lt"/>
              </a:rPr>
              <a:t>on </a:t>
            </a:r>
            <a:r>
              <a:rPr lang="en-US" sz="1200" b="1" dirty="0">
                <a:solidFill>
                  <a:schemeClr val="tx1"/>
                </a:solidFill>
                <a:latin typeface="+mn-lt"/>
              </a:rPr>
              <a:t>your customers’ </a:t>
            </a:r>
            <a:r>
              <a:rPr lang="en-US" sz="1200" dirty="0">
                <a:solidFill>
                  <a:schemeClr val="tx1"/>
                </a:solidFill>
                <a:latin typeface="+mn-lt"/>
              </a:rPr>
              <a:t>reasons for buying.</a:t>
            </a:r>
          </a:p>
          <a:p>
            <a:pPr marL="0" indent="0">
              <a:buNone/>
            </a:pPr>
            <a:endParaRPr lang="en-US" dirty="0"/>
          </a:p>
          <a:p>
            <a:pPr marL="0" indent="0">
              <a:buNone/>
            </a:pPr>
            <a:r>
              <a:rPr lang="en-US" sz="1200" dirty="0">
                <a:solidFill>
                  <a:schemeClr val="tx1"/>
                </a:solidFill>
                <a:latin typeface="+mn-lt"/>
              </a:rPr>
              <a:t>This is the guiding principal behind all the content you create – </a:t>
            </a:r>
            <a:r>
              <a:rPr lang="en-US" dirty="0"/>
              <a:t>their </a:t>
            </a:r>
            <a:r>
              <a:rPr lang="en-US" sz="1200" dirty="0">
                <a:solidFill>
                  <a:schemeClr val="tx1"/>
                </a:solidFill>
                <a:latin typeface="+mn-lt"/>
              </a:rPr>
              <a:t>reasons for buying, not </a:t>
            </a:r>
            <a:r>
              <a:rPr lang="en-US" sz="1200" b="1" dirty="0">
                <a:solidFill>
                  <a:schemeClr val="tx1"/>
                </a:solidFill>
                <a:latin typeface="+mn-lt"/>
              </a:rPr>
              <a:t>your </a:t>
            </a:r>
            <a:r>
              <a:rPr lang="en-US" sz="1200" dirty="0">
                <a:solidFill>
                  <a:schemeClr val="tx1"/>
                </a:solidFill>
                <a:latin typeface="+mn-lt"/>
              </a:rPr>
              <a:t>reasons for selling</a:t>
            </a:r>
          </a:p>
          <a:p>
            <a:pPr marL="0" indent="0">
              <a:buNone/>
            </a:pPr>
            <a:endParaRPr lang="en-US" sz="1200" dirty="0">
              <a:solidFill>
                <a:schemeClr val="tx1"/>
              </a:solidFill>
              <a:latin typeface="+mn-lt"/>
            </a:endParaRPr>
          </a:p>
          <a:p>
            <a:pPr marL="0" indent="0">
              <a:buNone/>
            </a:pPr>
            <a:r>
              <a:rPr lang="en-US" sz="1200" dirty="0">
                <a:solidFill>
                  <a:schemeClr val="tx1"/>
                </a:solidFill>
                <a:latin typeface="+mn-lt"/>
              </a:rPr>
              <a:t>An apartment management company might think: “We just renovated our gym and </a:t>
            </a:r>
            <a:r>
              <a:rPr lang="en-US" dirty="0"/>
              <a:t>it looks great – we need to </a:t>
            </a:r>
            <a:r>
              <a:rPr lang="en-US" sz="1200" dirty="0">
                <a:solidFill>
                  <a:schemeClr val="tx1"/>
                </a:solidFill>
                <a:latin typeface="+mn-lt"/>
              </a:rPr>
              <a:t>blog about that.”</a:t>
            </a:r>
          </a:p>
          <a:p>
            <a:pPr marL="0" indent="0">
              <a:buNone/>
            </a:pPr>
            <a:endParaRPr lang="en-US" sz="1200" dirty="0">
              <a:solidFill>
                <a:schemeClr val="tx1"/>
              </a:solidFill>
              <a:latin typeface="+mn-lt"/>
            </a:endParaRPr>
          </a:p>
          <a:p>
            <a:pPr marL="0" indent="0">
              <a:buNone/>
            </a:pPr>
            <a:r>
              <a:rPr lang="en-US" sz="1200" dirty="0">
                <a:solidFill>
                  <a:schemeClr val="tx1"/>
                </a:solidFill>
                <a:latin typeface="+mn-lt"/>
              </a:rPr>
              <a:t>But if they focus on what their potential renters want, they might discover most of them are thinking: “I just want to live close to the Metro.”</a:t>
            </a:r>
          </a:p>
          <a:p>
            <a:pPr marL="0" indent="0">
              <a:buNone/>
            </a:pPr>
            <a:endParaRPr lang="en-US" dirty="0"/>
          </a:p>
          <a:p>
            <a:pPr marL="0" indent="0">
              <a:buNone/>
            </a:pPr>
            <a:r>
              <a:rPr lang="en-US" sz="1200" dirty="0">
                <a:solidFill>
                  <a:schemeClr val="tx1"/>
                </a:solidFill>
                <a:latin typeface="+mn-lt"/>
              </a:rPr>
              <a:t>That’s what they should be marketing about. </a:t>
            </a:r>
          </a:p>
          <a:p>
            <a:pPr marL="0" indent="0">
              <a:buNone/>
            </a:pPr>
            <a:endParaRPr lang="en-US" sz="1200" dirty="0">
              <a:solidFill>
                <a:schemeClr val="tx1"/>
              </a:solidFill>
              <a:latin typeface="+mn-lt"/>
            </a:endParaRPr>
          </a:p>
          <a:p>
            <a:pPr marL="0" indent="0">
              <a:buNone/>
            </a:pPr>
            <a:r>
              <a:rPr lang="en-US" sz="1200" b="1" dirty="0">
                <a:solidFill>
                  <a:schemeClr val="tx1"/>
                </a:solidFill>
                <a:highlight>
                  <a:srgbClr val="FFFF00"/>
                </a:highlight>
                <a:latin typeface="+mn-lt"/>
              </a:rPr>
              <a:t>When you have a firm grasp of why customers choose you,  it changes how you market</a:t>
            </a: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13</a:t>
            </a:fld>
            <a:endParaRPr lang="en-US"/>
          </a:p>
        </p:txBody>
      </p:sp>
    </p:spTree>
    <p:extLst>
      <p:ext uri="{BB962C8B-B14F-4D97-AF65-F5344CB8AC3E}">
        <p14:creationId xmlns:p14="http://schemas.microsoft.com/office/powerpoint/2010/main" val="1753215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identified your ideal customers and the urgent problems you solve for them, it’s time to get more granular.</a:t>
            </a:r>
          </a:p>
          <a:p>
            <a:endParaRPr lang="en-US" dirty="0"/>
          </a:p>
          <a:p>
            <a:r>
              <a:rPr lang="en-US" dirty="0"/>
              <a:t>You want to know the questions they want answered as they’re shopping and deciding</a:t>
            </a:r>
          </a:p>
          <a:p>
            <a:endParaRPr lang="en-US" dirty="0"/>
          </a:p>
          <a:p>
            <a:r>
              <a:rPr lang="en-US" dirty="0"/>
              <a:t>Questions they could be asking include: </a:t>
            </a:r>
          </a:p>
          <a:p>
            <a:r>
              <a:rPr lang="en-US" dirty="0"/>
              <a:t>- What’s the source of this problem? </a:t>
            </a:r>
          </a:p>
          <a:p>
            <a:r>
              <a:rPr lang="en-US" dirty="0"/>
              <a:t>- How much does it cost to address? </a:t>
            </a:r>
          </a:p>
          <a:p>
            <a:pPr marL="171450" indent="-171450">
              <a:buFontTx/>
              <a:buChar char="-"/>
            </a:pPr>
            <a:r>
              <a:rPr lang="en-US" dirty="0"/>
              <a:t>What are my options?</a:t>
            </a:r>
          </a:p>
          <a:p>
            <a:pPr marL="171450" indent="-171450">
              <a:buFontTx/>
              <a:buChar char="-"/>
            </a:pPr>
            <a:r>
              <a:rPr lang="en-US" dirty="0"/>
              <a:t>Which company is best at solving my problem?  </a:t>
            </a:r>
          </a:p>
          <a:p>
            <a:pPr marL="171450" indent="-171450">
              <a:buFontTx/>
              <a:buChar char="-"/>
            </a:pPr>
            <a:endParaRPr lang="en-US" dirty="0"/>
          </a:p>
          <a:p>
            <a:endParaRPr lang="en-US" dirty="0"/>
          </a:p>
          <a:p>
            <a:r>
              <a:rPr lang="en-US" dirty="0"/>
              <a:t>&gt;&gt; To find out, you need to do some research!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14</a:t>
            </a:fld>
            <a:endParaRPr lang="en-US"/>
          </a:p>
        </p:txBody>
      </p:sp>
    </p:spTree>
    <p:extLst>
      <p:ext uri="{BB962C8B-B14F-4D97-AF65-F5344CB8AC3E}">
        <p14:creationId xmlns:p14="http://schemas.microsoft.com/office/powerpoint/2010/main" val="296639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19055"/>
          </a:xfrm>
        </p:spPr>
        <p:txBody>
          <a:bodyPr/>
          <a:lstStyle/>
          <a:p>
            <a:r>
              <a:rPr lang="en-US" dirty="0"/>
              <a:t>There are many different ways to uncover the questions that are on the minds of your potential customers.</a:t>
            </a:r>
          </a:p>
          <a:p>
            <a:endParaRPr lang="en-US" dirty="0"/>
          </a:p>
          <a:p>
            <a:r>
              <a:rPr lang="en-US" dirty="0"/>
              <a:t>One way is talking to the customers you already have: Why did they choose you? Why do they stick with you? </a:t>
            </a:r>
          </a:p>
          <a:p>
            <a:endParaRPr lang="en-US" dirty="0"/>
          </a:p>
          <a:p>
            <a:pPr marL="0" indent="0">
              <a:buNone/>
            </a:pPr>
            <a:r>
              <a:rPr lang="en-US" sz="1200" dirty="0">
                <a:solidFill>
                  <a:schemeClr val="tx1"/>
                </a:solidFill>
                <a:latin typeface="+mn-lt"/>
              </a:rPr>
              <a:t>Another is to review sales conversations  -- what do potential customers ask when they’re sizing you up?</a:t>
            </a:r>
          </a:p>
          <a:p>
            <a:pPr marL="0" indent="0">
              <a:buNone/>
            </a:pPr>
            <a:endParaRPr lang="en-US" dirty="0"/>
          </a:p>
          <a:p>
            <a:pPr marL="0" indent="0">
              <a:buNone/>
            </a:pPr>
            <a:r>
              <a:rPr lang="en-US" sz="1200" dirty="0">
                <a:solidFill>
                  <a:schemeClr val="tx1"/>
                </a:solidFill>
                <a:latin typeface="+mn-lt"/>
              </a:rPr>
              <a:t>A third way is to do your own research. For instance, you could create a survey.</a:t>
            </a:r>
          </a:p>
          <a:p>
            <a:pPr marL="0" indent="0">
              <a:buNone/>
            </a:pPr>
            <a:endParaRPr lang="en-US" sz="1200" dirty="0">
              <a:solidFill>
                <a:schemeClr val="tx1"/>
              </a:solidFill>
              <a:latin typeface="+mn-lt"/>
            </a:endParaRPr>
          </a:p>
          <a:p>
            <a:pPr marL="0" indent="0">
              <a:buNone/>
            </a:pPr>
            <a:r>
              <a:rPr lang="en-US" sz="1200" dirty="0">
                <a:solidFill>
                  <a:schemeClr val="tx1"/>
                </a:solidFill>
                <a:latin typeface="+mn-lt"/>
              </a:rPr>
              <a:t>Ask customers and non-customers in your niche about their frustrations and their needs.  </a:t>
            </a:r>
          </a:p>
          <a:p>
            <a:pPr marL="0" indent="0">
              <a:buNone/>
            </a:pPr>
            <a:endParaRPr lang="en-US" sz="1200" dirty="0">
              <a:solidFill>
                <a:schemeClr val="tx1"/>
              </a:solidFill>
              <a:latin typeface="+mn-lt"/>
            </a:endParaRPr>
          </a:p>
          <a:p>
            <a:pPr marL="0" indent="0">
              <a:buNone/>
            </a:pPr>
            <a:r>
              <a:rPr lang="en-US" sz="1200" dirty="0">
                <a:solidFill>
                  <a:schemeClr val="tx1"/>
                </a:solidFill>
                <a:latin typeface="+mn-lt"/>
              </a:rPr>
              <a:t>Offer incentive to participate (it could be sending them survey results)</a:t>
            </a:r>
          </a:p>
          <a:p>
            <a:pPr marL="0" indent="0">
              <a:buNone/>
            </a:pPr>
            <a:endParaRPr lang="en-US" dirty="0"/>
          </a:p>
          <a:p>
            <a:pPr marL="0" indent="0">
              <a:buNone/>
            </a:pPr>
            <a:r>
              <a:rPr lang="en-US" sz="1200" dirty="0">
                <a:solidFill>
                  <a:schemeClr val="tx1"/>
                </a:solidFill>
                <a:latin typeface="+mn-lt"/>
              </a:rPr>
              <a:t>A 4</a:t>
            </a:r>
            <a:r>
              <a:rPr lang="en-US" sz="1200" baseline="30000" dirty="0">
                <a:solidFill>
                  <a:schemeClr val="tx1"/>
                </a:solidFill>
                <a:latin typeface="+mn-lt"/>
              </a:rPr>
              <a:t>th</a:t>
            </a:r>
            <a:r>
              <a:rPr lang="en-US" sz="1200" dirty="0">
                <a:solidFill>
                  <a:schemeClr val="tx1"/>
                </a:solidFill>
                <a:latin typeface="+mn-lt"/>
              </a:rPr>
              <a:t> way is looking at </a:t>
            </a:r>
            <a:r>
              <a:rPr lang="en-US" dirty="0"/>
              <a:t>c</a:t>
            </a:r>
            <a:r>
              <a:rPr lang="en-US" sz="1200" dirty="0">
                <a:solidFill>
                  <a:schemeClr val="tx1"/>
                </a:solidFill>
                <a:latin typeface="+mn-lt"/>
              </a:rPr>
              <a:t>ompetitor reviews: What do people rave about? What do they wish they were getting? I did this for my niche (digital marketing agency):</a:t>
            </a:r>
          </a:p>
          <a:p>
            <a:pPr marL="0" indent="0">
              <a:buNone/>
            </a:pPr>
            <a:endParaRPr lang="en-US" sz="1200" dirty="0">
              <a:solidFill>
                <a:schemeClr val="tx1"/>
              </a:solidFill>
              <a:latin typeface="+mn-lt"/>
            </a:endParaRPr>
          </a:p>
          <a:p>
            <a:pPr marL="0" indent="0">
              <a:buNone/>
            </a:pPr>
            <a:r>
              <a:rPr lang="en-US" sz="1200" dirty="0">
                <a:solidFill>
                  <a:schemeClr val="tx1"/>
                </a:solidFill>
                <a:latin typeface="+mn-lt"/>
              </a:rPr>
              <a:t>	Positive: “They understand our business and our market.”</a:t>
            </a:r>
          </a:p>
          <a:p>
            <a:pPr marL="0" indent="0">
              <a:buNone/>
            </a:pPr>
            <a:r>
              <a:rPr lang="en-US" sz="1200" dirty="0">
                <a:solidFill>
                  <a:schemeClr val="tx1"/>
                </a:solidFill>
                <a:latin typeface="+mn-lt"/>
              </a:rPr>
              <a:t>	Negative: “They don’t meet their deadlines.” </a:t>
            </a:r>
          </a:p>
          <a:p>
            <a:pPr marL="0" indent="0">
              <a:buNone/>
            </a:pPr>
            <a:endParaRPr lang="en-US" dirty="0"/>
          </a:p>
          <a:p>
            <a:pPr marL="0" indent="0">
              <a:buNone/>
            </a:pPr>
            <a:r>
              <a:rPr lang="en-US" sz="1200" dirty="0">
                <a:solidFill>
                  <a:schemeClr val="tx1"/>
                </a:solidFill>
                <a:latin typeface="+mn-lt"/>
              </a:rPr>
              <a:t>Those reviews tell me what they’re looking for </a:t>
            </a:r>
            <a:r>
              <a:rPr lang="en-US" sz="1200" b="1" dirty="0">
                <a:solidFill>
                  <a:schemeClr val="tx1"/>
                </a:solidFill>
                <a:latin typeface="+mn-lt"/>
              </a:rPr>
              <a:t>specifically </a:t>
            </a:r>
          </a:p>
          <a:p>
            <a:pPr marL="0" indent="0">
              <a:buNone/>
            </a:pPr>
            <a:endParaRPr lang="en-US" sz="1200" dirty="0">
              <a:solidFill>
                <a:schemeClr val="tx1"/>
              </a:solidFill>
              <a:latin typeface="+mn-lt"/>
            </a:endParaRPr>
          </a:p>
          <a:p>
            <a:pPr marL="0" indent="0">
              <a:buNone/>
            </a:pPr>
            <a:endParaRPr lang="en-US" sz="1200" dirty="0">
              <a:solidFill>
                <a:schemeClr val="tx1"/>
              </a:solidFill>
              <a:latin typeface="+mn-lt"/>
            </a:endParaRPr>
          </a:p>
          <a:p>
            <a:pPr marL="0" indent="0">
              <a:buNone/>
            </a:pPr>
            <a:endParaRPr lang="en-US" dirty="0"/>
          </a:p>
          <a:p>
            <a:pPr marL="0" indent="0">
              <a:buNone/>
            </a:pPr>
            <a:endParaRPr lang="en-US" sz="1200"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15</a:t>
            </a:fld>
            <a:endParaRPr lang="en-US"/>
          </a:p>
        </p:txBody>
      </p:sp>
    </p:spTree>
    <p:extLst>
      <p:ext uri="{BB962C8B-B14F-4D97-AF65-F5344CB8AC3E}">
        <p14:creationId xmlns:p14="http://schemas.microsoft.com/office/powerpoint/2010/main" val="1589090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dig into the data to find out what is on prospects’ minds</a:t>
            </a:r>
          </a:p>
          <a:p>
            <a:endParaRPr lang="en-US" dirty="0"/>
          </a:p>
          <a:p>
            <a:r>
              <a:rPr lang="en-US" dirty="0"/>
              <a:t>This is a screenshot from a paid SEO tool I use called </a:t>
            </a:r>
            <a:r>
              <a:rPr lang="en-US" dirty="0" err="1"/>
              <a:t>SEMRush</a:t>
            </a:r>
            <a:endParaRPr lang="en-US" dirty="0"/>
          </a:p>
          <a:p>
            <a:endParaRPr lang="en-US" dirty="0"/>
          </a:p>
          <a:p>
            <a:r>
              <a:rPr lang="en-US" dirty="0"/>
              <a:t>These are the top questions people search on related to mice and exterminators. You can see the average monthly search volume and the keyword difficulty – the estimate for how hard it is to have a page rank for this question. </a:t>
            </a:r>
          </a:p>
          <a:p>
            <a:endParaRPr lang="en-US" dirty="0"/>
          </a:p>
          <a:p>
            <a:r>
              <a:rPr lang="en-US" dirty="0"/>
              <a:t>A paid tool is nice, but it’s not required … </a:t>
            </a:r>
          </a:p>
        </p:txBody>
      </p:sp>
      <p:sp>
        <p:nvSpPr>
          <p:cNvPr id="4" name="Slide Number Placeholder 3"/>
          <p:cNvSpPr>
            <a:spLocks noGrp="1"/>
          </p:cNvSpPr>
          <p:nvPr>
            <p:ph type="sldNum" sz="quarter" idx="5"/>
          </p:nvPr>
        </p:nvSpPr>
        <p:spPr/>
        <p:txBody>
          <a:bodyPr/>
          <a:lstStyle/>
          <a:p>
            <a:fld id="{53BF2D5B-1A09-4E81-A992-84EAA9F27197}" type="slidenum">
              <a:rPr lang="en-US" smtClean="0"/>
              <a:t>16</a:t>
            </a:fld>
            <a:endParaRPr lang="en-US"/>
          </a:p>
        </p:txBody>
      </p:sp>
    </p:spTree>
    <p:extLst>
      <p:ext uri="{BB962C8B-B14F-4D97-AF65-F5344CB8AC3E}">
        <p14:creationId xmlns:p14="http://schemas.microsoft.com/office/powerpoint/2010/main" val="642407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offers a free tool – Google Trends – where you can look up the relative popularity of search terms. If I am an exterminator, for instance, and I’m not sure if more people search Google for “mice exterminator” or “pest control mice,” I can get an answer. </a:t>
            </a:r>
          </a:p>
        </p:txBody>
      </p:sp>
      <p:sp>
        <p:nvSpPr>
          <p:cNvPr id="4" name="Slide Number Placeholder 3"/>
          <p:cNvSpPr>
            <a:spLocks noGrp="1"/>
          </p:cNvSpPr>
          <p:nvPr>
            <p:ph type="sldNum" sz="quarter" idx="5"/>
          </p:nvPr>
        </p:nvSpPr>
        <p:spPr/>
        <p:txBody>
          <a:bodyPr/>
          <a:lstStyle/>
          <a:p>
            <a:fld id="{53BF2D5B-1A09-4E81-A992-84EAA9F27197}" type="slidenum">
              <a:rPr lang="en-US" smtClean="0"/>
              <a:t>17</a:t>
            </a:fld>
            <a:endParaRPr lang="en-US"/>
          </a:p>
        </p:txBody>
      </p:sp>
    </p:spTree>
    <p:extLst>
      <p:ext uri="{BB962C8B-B14F-4D97-AF65-F5344CB8AC3E}">
        <p14:creationId xmlns:p14="http://schemas.microsoft.com/office/powerpoint/2010/main" val="121182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even get helpful information at the bottom of the search results page. </a:t>
            </a:r>
          </a:p>
          <a:p>
            <a:endParaRPr lang="en-US" dirty="0"/>
          </a:p>
          <a:p>
            <a:r>
              <a:rPr lang="en-US" dirty="0"/>
              <a:t>The related searches for “mice exterminator” offer some good ideas for content topics. </a:t>
            </a:r>
          </a:p>
          <a:p>
            <a:endParaRPr lang="en-US" dirty="0"/>
          </a:p>
          <a:p>
            <a:r>
              <a:rPr lang="en-US" dirty="0"/>
              <a:t>(Read examples)</a:t>
            </a:r>
          </a:p>
          <a:p>
            <a:endParaRPr lang="en-US" dirty="0"/>
          </a:p>
          <a:p>
            <a:r>
              <a:rPr lang="en-US" dirty="0"/>
              <a:t>All of these methods help you understand what your customer wants and needs – and that’s how you should focus your marketing.</a:t>
            </a:r>
          </a:p>
        </p:txBody>
      </p:sp>
      <p:sp>
        <p:nvSpPr>
          <p:cNvPr id="4" name="Slide Number Placeholder 3"/>
          <p:cNvSpPr>
            <a:spLocks noGrp="1"/>
          </p:cNvSpPr>
          <p:nvPr>
            <p:ph type="sldNum" sz="quarter" idx="5"/>
          </p:nvPr>
        </p:nvSpPr>
        <p:spPr/>
        <p:txBody>
          <a:bodyPr/>
          <a:lstStyle/>
          <a:p>
            <a:fld id="{53BF2D5B-1A09-4E81-A992-84EAA9F27197}" type="slidenum">
              <a:rPr lang="en-US" smtClean="0"/>
              <a:t>18</a:t>
            </a:fld>
            <a:endParaRPr lang="en-US"/>
          </a:p>
        </p:txBody>
      </p:sp>
    </p:spTree>
    <p:extLst>
      <p:ext uri="{BB962C8B-B14F-4D97-AF65-F5344CB8AC3E}">
        <p14:creationId xmlns:p14="http://schemas.microsoft.com/office/powerpoint/2010/main" val="1747932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1"/>
                </a:solidFill>
                <a:latin typeface="+mn-lt"/>
              </a:rPr>
              <a:t>Everything I’ve mentioned on the last few slides are forms of market research of course.</a:t>
            </a:r>
          </a:p>
          <a:p>
            <a:pPr marL="0" indent="0">
              <a:buNone/>
            </a:pPr>
            <a:endParaRPr lang="en-US" dirty="0"/>
          </a:p>
          <a:p>
            <a:pPr marL="0" indent="0">
              <a:buNone/>
            </a:pPr>
            <a:r>
              <a:rPr lang="en-US" sz="1200" dirty="0">
                <a:solidFill>
                  <a:schemeClr val="tx1"/>
                </a:solidFill>
                <a:latin typeface="+mn-lt"/>
              </a:rPr>
              <a:t>For more information on market research, </a:t>
            </a:r>
            <a:r>
              <a:rPr lang="en-US" sz="1200" dirty="0" err="1">
                <a:solidFill>
                  <a:schemeClr val="tx1"/>
                </a:solidFill>
                <a:latin typeface="+mn-lt"/>
              </a:rPr>
              <a:t>BoomerWorks</a:t>
            </a:r>
            <a:r>
              <a:rPr lang="en-US" sz="1200" dirty="0">
                <a:solidFill>
                  <a:schemeClr val="tx1"/>
                </a:solidFill>
                <a:latin typeface="+mn-lt"/>
              </a:rPr>
              <a:t> has a great training video on their site:</a:t>
            </a:r>
          </a:p>
          <a:p>
            <a:pPr marL="0" indent="0">
              <a:buNone/>
            </a:pPr>
            <a:endParaRPr lang="en-US" dirty="0"/>
          </a:p>
          <a:p>
            <a:pPr marL="0" indent="0">
              <a:buNone/>
            </a:pPr>
            <a:r>
              <a:rPr lang="en-US" sz="1200" dirty="0">
                <a:solidFill>
                  <a:schemeClr val="tx1"/>
                </a:solidFill>
                <a:latin typeface="+mn-lt"/>
              </a:rPr>
              <a:t>Visit bw.org, click the training center tab and drop down to “market research” to view videos</a:t>
            </a:r>
          </a:p>
        </p:txBody>
      </p:sp>
      <p:sp>
        <p:nvSpPr>
          <p:cNvPr id="4" name="Slide Number Placeholder 3"/>
          <p:cNvSpPr>
            <a:spLocks noGrp="1"/>
          </p:cNvSpPr>
          <p:nvPr>
            <p:ph type="sldNum" sz="quarter" idx="5"/>
          </p:nvPr>
        </p:nvSpPr>
        <p:spPr/>
        <p:txBody>
          <a:bodyPr/>
          <a:lstStyle/>
          <a:p>
            <a:fld id="{53BF2D5B-1A09-4E81-A992-84EAA9F27197}" type="slidenum">
              <a:rPr lang="en-US" smtClean="0"/>
              <a:t>19</a:t>
            </a:fld>
            <a:endParaRPr lang="en-US"/>
          </a:p>
        </p:txBody>
      </p:sp>
    </p:spTree>
    <p:extLst>
      <p:ext uri="{BB962C8B-B14F-4D97-AF65-F5344CB8AC3E}">
        <p14:creationId xmlns:p14="http://schemas.microsoft.com/office/powerpoint/2010/main" val="346697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Jon DeNunzio</a:t>
            </a:r>
          </a:p>
          <a:p>
            <a:endParaRPr lang="en-US" dirty="0"/>
          </a:p>
          <a:p>
            <a:r>
              <a:rPr lang="en-US" dirty="0"/>
              <a:t>I run Squarely Digital, where I do online marketing for small businesses and nonprofits</a:t>
            </a:r>
          </a:p>
          <a:p>
            <a:endParaRPr lang="en-US" dirty="0"/>
          </a:p>
          <a:p>
            <a:r>
              <a:rPr lang="en-US" dirty="0"/>
              <a:t>I’m a former journalist who worked for almost 18 years at the Washington Post, and I’ve taken the obsession with high-quality content I learned and honed there and applied them to help my clients over the past eight years.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2</a:t>
            </a:fld>
            <a:endParaRPr lang="en-US"/>
          </a:p>
        </p:txBody>
      </p:sp>
    </p:spTree>
    <p:extLst>
      <p:ext uri="{BB962C8B-B14F-4D97-AF65-F5344CB8AC3E}">
        <p14:creationId xmlns:p14="http://schemas.microsoft.com/office/powerpoint/2010/main" val="21268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1"/>
                </a:solidFill>
                <a:latin typeface="+mn-lt"/>
              </a:rPr>
              <a:t>Once you understand your customer, it’s time to start thinking about the buyer’s journey. </a:t>
            </a:r>
          </a:p>
          <a:p>
            <a:pPr marL="0" indent="0">
              <a:buNone/>
            </a:pPr>
            <a:endParaRPr lang="en-US" dirty="0"/>
          </a:p>
          <a:p>
            <a:pPr marL="0" indent="0">
              <a:buNone/>
            </a:pPr>
            <a:r>
              <a:rPr lang="en-US" dirty="0"/>
              <a:t>The buyer’s journey is a framework for understanding the steps a customer takes from the moment they start thinking about a purchase to actually completing the transaction. </a:t>
            </a:r>
          </a:p>
          <a:p>
            <a:pPr marL="0" indent="0">
              <a:buNone/>
            </a:pPr>
            <a:endParaRPr lang="en-US" dirty="0"/>
          </a:p>
          <a:p>
            <a:r>
              <a:rPr lang="en-US" dirty="0"/>
              <a:t>It is typically divided into three stages: Awareness, Consideration and Decision </a:t>
            </a:r>
          </a:p>
          <a:p>
            <a:pPr marL="0" indent="0">
              <a:buNone/>
            </a:pPr>
            <a:endParaRPr lang="en-US" dirty="0"/>
          </a:p>
          <a:p>
            <a:pPr marL="0" indent="0">
              <a:buNone/>
            </a:pPr>
            <a:r>
              <a:rPr lang="en-US" sz="1200" dirty="0">
                <a:solidFill>
                  <a:schemeClr val="tx1"/>
                </a:solidFill>
                <a:latin typeface="+mn-lt"/>
              </a:rPr>
              <a:t>I suggest you sort your research results by these three stages</a:t>
            </a:r>
          </a:p>
          <a:p>
            <a:pPr marL="0" indent="0">
              <a:buNone/>
            </a:pPr>
            <a:endParaRPr lang="en-US" sz="1200" dirty="0">
              <a:solidFill>
                <a:schemeClr val="tx1"/>
              </a:solidFill>
              <a:latin typeface="+mn-lt"/>
            </a:endParaRPr>
          </a:p>
          <a:p>
            <a:pPr marL="0" indent="0">
              <a:buNone/>
            </a:pPr>
            <a:r>
              <a:rPr lang="en-US" sz="1200" dirty="0">
                <a:solidFill>
                  <a:schemeClr val="tx1"/>
                </a:solidFill>
                <a:latin typeface="+mn-lt"/>
              </a:rPr>
              <a:t>In other words, how do they view their problems, and what questions are on their mind in each stage?</a:t>
            </a: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20</a:t>
            </a:fld>
            <a:endParaRPr lang="en-US"/>
          </a:p>
        </p:txBody>
      </p:sp>
    </p:spTree>
    <p:extLst>
      <p:ext uri="{BB962C8B-B14F-4D97-AF65-F5344CB8AC3E}">
        <p14:creationId xmlns:p14="http://schemas.microsoft.com/office/powerpoint/2010/main" val="357759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do this? Let’s look at an example.</a:t>
            </a:r>
          </a:p>
          <a:p>
            <a:endParaRPr lang="en-US" dirty="0"/>
          </a:p>
          <a:p>
            <a:pPr marL="0" indent="0">
              <a:buNone/>
            </a:pPr>
            <a:r>
              <a:rPr lang="en-US" dirty="0"/>
              <a:t>Imagine </a:t>
            </a:r>
            <a:r>
              <a:rPr lang="en-US" sz="1200" dirty="0">
                <a:solidFill>
                  <a:schemeClr val="tx1"/>
                </a:solidFill>
                <a:latin typeface="+mn-lt"/>
              </a:rPr>
              <a:t>Ivan, who owns a small IT services business.</a:t>
            </a:r>
          </a:p>
          <a:p>
            <a:pPr marL="0" indent="0">
              <a:buNone/>
            </a:pPr>
            <a:endParaRPr lang="en-US" dirty="0"/>
          </a:p>
          <a:p>
            <a:pPr marL="0" indent="0">
              <a:buNone/>
            </a:pPr>
            <a:r>
              <a:rPr lang="en-US" sz="1200" dirty="0">
                <a:solidFill>
                  <a:schemeClr val="tx1"/>
                </a:solidFill>
                <a:latin typeface="+mn-lt"/>
              </a:rPr>
              <a:t>Ivan has started to find his accounting tasks to be overwhelming. </a:t>
            </a:r>
          </a:p>
          <a:p>
            <a:pPr marL="0" indent="0">
              <a:buNone/>
            </a:pPr>
            <a:endParaRPr lang="en-US" sz="1200" dirty="0">
              <a:solidFill>
                <a:schemeClr val="tx1"/>
              </a:solidFill>
              <a:latin typeface="+mn-lt"/>
            </a:endParaRPr>
          </a:p>
          <a:p>
            <a:pPr marL="0" indent="0">
              <a:buNone/>
            </a:pPr>
            <a:r>
              <a:rPr lang="en-US" sz="1200" dirty="0">
                <a:solidFill>
                  <a:schemeClr val="tx1"/>
                </a:solidFill>
                <a:latin typeface="+mn-lt"/>
              </a:rPr>
              <a:t>He’s thinking: “There must be a better way.”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21</a:t>
            </a:fld>
            <a:endParaRPr lang="en-US"/>
          </a:p>
        </p:txBody>
      </p:sp>
    </p:spTree>
    <p:extLst>
      <p:ext uri="{BB962C8B-B14F-4D97-AF65-F5344CB8AC3E}">
        <p14:creationId xmlns:p14="http://schemas.microsoft.com/office/powerpoint/2010/main" val="3301967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first, Ivan is in the awareness stage. He’s wondering things like “What are some reasons some companies like mine outsource their accounting?” </a:t>
            </a:r>
          </a:p>
          <a:p>
            <a:endParaRPr lang="en-US" dirty="0"/>
          </a:p>
          <a:p>
            <a:r>
              <a:rPr lang="en-US" dirty="0"/>
              <a:t>If you offer accounting </a:t>
            </a:r>
            <a:r>
              <a:rPr lang="en-US" dirty="0" err="1"/>
              <a:t>svcs</a:t>
            </a:r>
            <a:r>
              <a:rPr lang="en-US" dirty="0"/>
              <a:t> for small biz, In this stage, you want to write content that helps readers like Ivan understand the root of their problem and introduce solutions. </a:t>
            </a:r>
          </a:p>
          <a:p>
            <a:endParaRPr lang="en-US" dirty="0"/>
          </a:p>
          <a:p>
            <a:r>
              <a:rPr lang="en-US" dirty="0"/>
              <a:t>When Ivan moves into the consideration stage, he has questions like “Can outsourced accounting offer me CFO services?” </a:t>
            </a:r>
          </a:p>
          <a:p>
            <a:endParaRPr lang="en-US" dirty="0"/>
          </a:p>
          <a:p>
            <a:r>
              <a:rPr lang="en-US" dirty="0"/>
              <a:t>In this stage, you want to write content that helps the reader zero in on the best *type* of solution for their problem. </a:t>
            </a:r>
          </a:p>
          <a:p>
            <a:endParaRPr lang="en-US" dirty="0"/>
          </a:p>
          <a:p>
            <a:r>
              <a:rPr lang="en-US" dirty="0"/>
              <a:t>And when he’s in the decision stage, getting close to making a purchase, Ivan is wondering about a specific company he’s been researching. How have they helped other companies like his?</a:t>
            </a:r>
          </a:p>
          <a:p>
            <a:endParaRPr lang="en-US" dirty="0"/>
          </a:p>
          <a:p>
            <a:r>
              <a:rPr lang="en-US" dirty="0"/>
              <a:t>At this stage, you’re writing content that helps readers see exactly what your service does, and why it’s best for them. This content gets you across the finish line – the sake.</a:t>
            </a: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22</a:t>
            </a:fld>
            <a:endParaRPr lang="en-US"/>
          </a:p>
        </p:txBody>
      </p:sp>
    </p:spTree>
    <p:extLst>
      <p:ext uri="{BB962C8B-B14F-4D97-AF65-F5344CB8AC3E}">
        <p14:creationId xmlns:p14="http://schemas.microsoft.com/office/powerpoint/2010/main" val="4051084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5700"/>
            <a:ext cx="5486400" cy="3086100"/>
          </a:xfrm>
        </p:spPr>
      </p:sp>
      <p:sp>
        <p:nvSpPr>
          <p:cNvPr id="3" name="Notes Placeholder 2"/>
          <p:cNvSpPr>
            <a:spLocks noGrp="1"/>
          </p:cNvSpPr>
          <p:nvPr>
            <p:ph type="body" idx="1"/>
          </p:nvPr>
        </p:nvSpPr>
        <p:spPr/>
        <p:txBody>
          <a:bodyPr/>
          <a:lstStyle/>
          <a:p>
            <a:r>
              <a:rPr lang="en-US" dirty="0"/>
              <a:t>Let’s dig deeper into the types of content that work well in each stage. </a:t>
            </a:r>
          </a:p>
          <a:p>
            <a:endParaRPr lang="en-US" dirty="0"/>
          </a:p>
          <a:p>
            <a:r>
              <a:rPr lang="en-US" dirty="0"/>
              <a:t>Here are two more examples of awareness stage content. </a:t>
            </a:r>
          </a:p>
          <a:p>
            <a:endParaRPr lang="en-US" dirty="0"/>
          </a:p>
          <a:p>
            <a:r>
              <a:rPr lang="en-US" dirty="0"/>
              <a:t>(read them)</a:t>
            </a:r>
          </a:p>
          <a:p>
            <a:endParaRPr lang="en-US" dirty="0"/>
          </a:p>
          <a:p>
            <a:r>
              <a:rPr lang="en-US" dirty="0"/>
              <a:t>As you can see, the content in this stage is meant to get the reader thinking about how they will solve their problem. It helps them make more educated decisions and starts to build your reputation as an expert. </a:t>
            </a:r>
          </a:p>
          <a:p>
            <a:endParaRPr lang="en-US" dirty="0"/>
          </a:p>
          <a:p>
            <a:r>
              <a:rPr lang="en-US" dirty="0"/>
              <a:t>It is not very sales-heavy. Prospects in this stage are usually not ready to be sold to. </a:t>
            </a:r>
          </a:p>
          <a:p>
            <a:endParaRPr lang="en-US" dirty="0"/>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23</a:t>
            </a:fld>
            <a:endParaRPr lang="en-US"/>
          </a:p>
        </p:txBody>
      </p:sp>
    </p:spTree>
    <p:extLst>
      <p:ext uri="{BB962C8B-B14F-4D97-AF65-F5344CB8AC3E}">
        <p14:creationId xmlns:p14="http://schemas.microsoft.com/office/powerpoint/2010/main" val="3951967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consideration stage, the content is about types of solutions. Not specific solutions – it’s more general than that. </a:t>
            </a:r>
          </a:p>
          <a:p>
            <a:endParaRPr lang="en-US" dirty="0"/>
          </a:p>
          <a:p>
            <a:r>
              <a:rPr lang="en-US" dirty="0"/>
              <a:t>For instance, related to the first example, you can imagine content that is headlined “5 Reasons Acme Web Developers Are the Best Choice for E-Commerce Sites.”</a:t>
            </a:r>
          </a:p>
          <a:p>
            <a:endParaRPr lang="en-US" dirty="0"/>
          </a:p>
          <a:p>
            <a:r>
              <a:rPr lang="en-US" dirty="0"/>
              <a:t>That’s decision stage content. We’ll get to that next.  </a:t>
            </a:r>
          </a:p>
          <a:p>
            <a:endParaRPr lang="en-US" dirty="0"/>
          </a:p>
          <a:p>
            <a:r>
              <a:rPr lang="en-US" dirty="0"/>
              <a:t>Instead, in this stage, the content example allows a potential client for Acme’s web development services to know what to look for – and what not to look for. </a:t>
            </a:r>
          </a:p>
          <a:p>
            <a:endParaRPr lang="en-US" dirty="0"/>
          </a:p>
          <a:p>
            <a:r>
              <a:rPr lang="en-US" dirty="0"/>
              <a:t>Of course, you’ll want some of this content to align with the advantages your product or service brings. But the goal here is to educate the prospect and have a segment of them recognize you offer this, and you could be a great fit for them.</a:t>
            </a:r>
          </a:p>
          <a:p>
            <a:endParaRPr lang="en-US" dirty="0"/>
          </a:p>
          <a:p>
            <a:r>
              <a:rPr lang="en-US" dirty="0"/>
              <a:t>And it’s worth noting that consideration stage content might contain cost information – how much do certain solutions, and your solution, cost? As the prospect figures out how to solve their problem, cost is a factor you can’t ignore.</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24</a:t>
            </a:fld>
            <a:endParaRPr lang="en-US"/>
          </a:p>
        </p:txBody>
      </p:sp>
    </p:spTree>
    <p:extLst>
      <p:ext uri="{BB962C8B-B14F-4D97-AF65-F5344CB8AC3E}">
        <p14:creationId xmlns:p14="http://schemas.microsoft.com/office/powerpoint/2010/main" val="4124978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decision stage, you want to close the deal. So you want the reader to see exactly what your product or solution does, and why it is right for them.</a:t>
            </a:r>
          </a:p>
          <a:p>
            <a:endParaRPr lang="en-US" dirty="0"/>
          </a:p>
          <a:p>
            <a:endParaRPr lang="en-US" dirty="0"/>
          </a:p>
          <a:p>
            <a:r>
              <a:rPr lang="en-US" dirty="0"/>
              <a:t>The interior designer example here is a classic case study – with a compelling story, photos and testimonials from the customer who had the work done, the reader is presented with a powerful argument for choosing this designer. </a:t>
            </a:r>
          </a:p>
          <a:p>
            <a:endParaRPr lang="en-US" dirty="0"/>
          </a:p>
          <a:p>
            <a:r>
              <a:rPr lang="en-US" dirty="0"/>
              <a:t>The landscaping company example tells the reader EXACTLY what they will get. Get into the weeds (no pun intended) to showcase your strong points and the inherent value of your offering. </a:t>
            </a:r>
          </a:p>
        </p:txBody>
      </p:sp>
      <p:sp>
        <p:nvSpPr>
          <p:cNvPr id="4" name="Slide Number Placeholder 3"/>
          <p:cNvSpPr>
            <a:spLocks noGrp="1"/>
          </p:cNvSpPr>
          <p:nvPr>
            <p:ph type="sldNum" sz="quarter" idx="5"/>
          </p:nvPr>
        </p:nvSpPr>
        <p:spPr/>
        <p:txBody>
          <a:bodyPr/>
          <a:lstStyle/>
          <a:p>
            <a:fld id="{53BF2D5B-1A09-4E81-A992-84EAA9F27197}" type="slidenum">
              <a:rPr lang="en-US" smtClean="0"/>
              <a:t>25</a:t>
            </a:fld>
            <a:endParaRPr lang="en-US"/>
          </a:p>
        </p:txBody>
      </p:sp>
    </p:spTree>
    <p:extLst>
      <p:ext uri="{BB962C8B-B14F-4D97-AF65-F5344CB8AC3E}">
        <p14:creationId xmlns:p14="http://schemas.microsoft.com/office/powerpoint/2010/main" val="255123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some people see these sorts of examples, they hesitate. </a:t>
            </a:r>
          </a:p>
          <a:p>
            <a:endParaRPr lang="en-US" dirty="0"/>
          </a:p>
          <a:p>
            <a:r>
              <a:rPr lang="en-US" dirty="0"/>
              <a:t>They have objections to putting this sort of information out publicly. Or they say things like: </a:t>
            </a:r>
          </a:p>
          <a:p>
            <a:endParaRPr lang="en-US" dirty="0"/>
          </a:p>
          <a:p>
            <a:r>
              <a:rPr lang="en-US" dirty="0"/>
              <a:t>- That’s an interesting blog post, but it doesn’t sound like it will lead to a sale</a:t>
            </a:r>
          </a:p>
          <a:p>
            <a:endParaRPr lang="en-US" dirty="0"/>
          </a:p>
          <a:p>
            <a:pPr marL="171450" indent="-171450">
              <a:buFontTx/>
              <a:buChar char="-"/>
            </a:pPr>
            <a:r>
              <a:rPr lang="en-US" dirty="0"/>
              <a:t>I don’t want to mention the cost! It will scare people away.  </a:t>
            </a:r>
          </a:p>
          <a:p>
            <a:pPr marL="171450" indent="-171450">
              <a:buFontTx/>
              <a:buChar char="-"/>
            </a:pPr>
            <a:endParaRPr lang="en-US" dirty="0"/>
          </a:p>
          <a:p>
            <a:pPr marL="171450" indent="-171450">
              <a:buFontTx/>
              <a:buChar char="-"/>
            </a:pPr>
            <a:r>
              <a:rPr lang="en-US" dirty="0"/>
              <a:t>Are you really recommending I mention my competitors?</a:t>
            </a:r>
          </a:p>
          <a:p>
            <a:endParaRPr lang="en-US" dirty="0"/>
          </a:p>
          <a:p>
            <a:r>
              <a:rPr lang="en-US" dirty="0"/>
              <a:t>(Yes, sometimes I recommend that – lay it out there for prospects: We are good at X, but if you need Y, this company might be right for you.)</a:t>
            </a: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26</a:t>
            </a:fld>
            <a:endParaRPr lang="en-US"/>
          </a:p>
        </p:txBody>
      </p:sp>
    </p:spTree>
    <p:extLst>
      <p:ext uri="{BB962C8B-B14F-4D97-AF65-F5344CB8AC3E}">
        <p14:creationId xmlns:p14="http://schemas.microsoft.com/office/powerpoint/2010/main" val="3267037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my responses to those objections: </a:t>
            </a:r>
          </a:p>
          <a:p>
            <a:endParaRPr lang="en-US" dirty="0"/>
          </a:p>
          <a:p>
            <a:r>
              <a:rPr lang="en-US" dirty="0"/>
              <a:t>Not all content is sales-y because prospects aren’t always ready to be sold to – especially in early stages</a:t>
            </a:r>
          </a:p>
          <a:p>
            <a:endParaRPr lang="en-US" dirty="0"/>
          </a:p>
          <a:p>
            <a:r>
              <a:rPr lang="en-US" dirty="0"/>
              <a:t>Cost: It’s a good idea to mention how much you cost (even if it’s a ballpark figure), so you can weed out the prospects who can’t afford you</a:t>
            </a:r>
          </a:p>
          <a:p>
            <a:endParaRPr lang="en-US" dirty="0"/>
          </a:p>
          <a:p>
            <a:r>
              <a:rPr lang="en-US" dirty="0"/>
              <a:t>And you may as well mention competitors, because your prospects will research them anyway. An honest appraisal will build your credibility and allow you to frame the competition the way you want to. </a:t>
            </a: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27</a:t>
            </a:fld>
            <a:endParaRPr lang="en-US"/>
          </a:p>
        </p:txBody>
      </p:sp>
    </p:spTree>
    <p:extLst>
      <p:ext uri="{BB962C8B-B14F-4D97-AF65-F5344CB8AC3E}">
        <p14:creationId xmlns:p14="http://schemas.microsoft.com/office/powerpoint/2010/main" val="2842434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1"/>
                </a:solidFill>
                <a:latin typeface="+mn-lt"/>
              </a:rPr>
              <a:t>For each customer persona you create, your goal is </a:t>
            </a:r>
          </a:p>
          <a:p>
            <a:pPr marL="0" indent="0">
              <a:buNone/>
            </a:pPr>
            <a:endParaRPr lang="en-US" dirty="0"/>
          </a:p>
          <a:p>
            <a:pPr marL="228600" indent="-228600">
              <a:buAutoNum type="alphaLcParenR"/>
            </a:pPr>
            <a:r>
              <a:rPr lang="en-US" sz="1200" dirty="0">
                <a:solidFill>
                  <a:schemeClr val="tx1"/>
                </a:solidFill>
                <a:latin typeface="+mn-lt"/>
              </a:rPr>
              <a:t>Fill a grid with content ideas, several for each buyer’s journey stage</a:t>
            </a:r>
            <a:endParaRPr lang="en-US" dirty="0"/>
          </a:p>
          <a:p>
            <a:pPr marL="228600" indent="-228600">
              <a:buAutoNum type="alphaLcParenR"/>
            </a:pPr>
            <a:endParaRPr lang="en-US" sz="1200" dirty="0">
              <a:solidFill>
                <a:schemeClr val="tx1"/>
              </a:solidFill>
              <a:latin typeface="+mn-lt"/>
            </a:endParaRPr>
          </a:p>
          <a:p>
            <a:pPr marL="228600" indent="-228600">
              <a:buAutoNum type="alphaLcParenR"/>
            </a:pPr>
            <a:r>
              <a:rPr lang="en-US" sz="1200" dirty="0">
                <a:solidFill>
                  <a:schemeClr val="tx1"/>
                </a:solidFill>
                <a:latin typeface="+mn-lt"/>
              </a:rPr>
              <a:t>Create a content calendar and stick to it </a:t>
            </a:r>
          </a:p>
          <a:p>
            <a:pPr marL="228600" indent="-228600">
              <a:buAutoNum type="alphaLcParenR"/>
            </a:pPr>
            <a:endParaRPr lang="en-US" dirty="0"/>
          </a:p>
          <a:p>
            <a:r>
              <a:rPr lang="en-US" sz="1200" dirty="0">
                <a:solidFill>
                  <a:schemeClr val="tx1"/>
                </a:solidFill>
                <a:latin typeface="+mn-lt"/>
              </a:rPr>
              <a:t>The online environment rewards consistent production. Your first five pieces of content might not produce huge results, but when you get to 15, 20, 25, the benefits often are exponential. </a:t>
            </a:r>
          </a:p>
          <a:p>
            <a:endParaRPr lang="en-US" sz="1200" dirty="0">
              <a:solidFill>
                <a:schemeClr val="tx1"/>
              </a:solidFill>
              <a:latin typeface="+mn-lt"/>
            </a:endParaRPr>
          </a:p>
          <a:p>
            <a:r>
              <a:rPr lang="en-US" dirty="0"/>
              <a:t>(Why? Readers – and Google -- start to notice as readers come to your site for one piece and stay because they see other relevant, interesting content.) </a:t>
            </a:r>
            <a:endParaRPr lang="en-US" sz="1200"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28</a:t>
            </a:fld>
            <a:endParaRPr lang="en-US"/>
          </a:p>
        </p:txBody>
      </p:sp>
    </p:spTree>
    <p:extLst>
      <p:ext uri="{BB962C8B-B14F-4D97-AF65-F5344CB8AC3E}">
        <p14:creationId xmlns:p14="http://schemas.microsoft.com/office/powerpoint/2010/main" val="2103170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sounds like a lot of work. And it can be.</a:t>
            </a:r>
          </a:p>
          <a:p>
            <a:endParaRPr lang="en-US" dirty="0"/>
          </a:p>
          <a:p>
            <a:r>
              <a:rPr lang="en-US" dirty="0"/>
              <a:t>But I have good news, too: You can (and should) make repurposing content part of your strategy. </a:t>
            </a:r>
          </a:p>
          <a:p>
            <a:endParaRPr lang="en-US" dirty="0"/>
          </a:p>
          <a:p>
            <a:r>
              <a:rPr lang="en-US" dirty="0"/>
              <a:t>A video script can become a blog post</a:t>
            </a:r>
          </a:p>
          <a:p>
            <a:endParaRPr lang="en-US" dirty="0"/>
          </a:p>
          <a:p>
            <a:r>
              <a:rPr lang="en-US" dirty="0"/>
              <a:t>A series of blog posts can become a white paper</a:t>
            </a:r>
          </a:p>
          <a:p>
            <a:endParaRPr lang="en-US" dirty="0"/>
          </a:p>
          <a:p>
            <a:r>
              <a:rPr lang="en-US" dirty="0"/>
              <a:t>An email newsletter edition with links to other interesting content can be chopped up into social media posts</a:t>
            </a:r>
          </a:p>
          <a:p>
            <a:endParaRPr lang="en-US" dirty="0"/>
          </a:p>
          <a:p>
            <a:r>
              <a:rPr lang="en-US" dirty="0"/>
              <a:t>An old case study can be updated and refreshed </a:t>
            </a:r>
          </a:p>
          <a:p>
            <a:endParaRPr lang="en-US" dirty="0"/>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29</a:t>
            </a:fld>
            <a:endParaRPr lang="en-US"/>
          </a:p>
        </p:txBody>
      </p:sp>
    </p:spTree>
    <p:extLst>
      <p:ext uri="{BB962C8B-B14F-4D97-AF65-F5344CB8AC3E}">
        <p14:creationId xmlns:p14="http://schemas.microsoft.com/office/powerpoint/2010/main" val="42762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1"/>
                </a:solidFill>
                <a:latin typeface="+mn-lt"/>
              </a:rPr>
              <a:t>A few months ago, I gave a “Content Marketing 101” talk for </a:t>
            </a:r>
            <a:r>
              <a:rPr lang="en-US" sz="1200" dirty="0" err="1">
                <a:solidFill>
                  <a:schemeClr val="tx1"/>
                </a:solidFill>
                <a:latin typeface="+mn-lt"/>
              </a:rPr>
              <a:t>BoomerWorks</a:t>
            </a:r>
            <a:r>
              <a:rPr lang="en-US" sz="1200" dirty="0">
                <a:solidFill>
                  <a:schemeClr val="tx1"/>
                </a:solidFill>
                <a:latin typeface="+mn-lt"/>
              </a:rPr>
              <a:t>. In it, I explained the basics of content marketing — theory and the key steps in creating effective marketing content. </a:t>
            </a:r>
          </a:p>
          <a:p>
            <a:pPr marL="0" indent="0">
              <a:buNone/>
            </a:pPr>
            <a:endParaRPr lang="en-US" sz="1200" dirty="0">
              <a:solidFill>
                <a:schemeClr val="tx1"/>
              </a:solidFill>
              <a:latin typeface="+mn-lt"/>
            </a:endParaRPr>
          </a:p>
          <a:p>
            <a:pPr marL="0" indent="0">
              <a:buNone/>
            </a:pPr>
            <a:r>
              <a:rPr lang="en-US" sz="1200" dirty="0">
                <a:solidFill>
                  <a:schemeClr val="tx1"/>
                </a:solidFill>
                <a:latin typeface="+mn-lt"/>
              </a:rPr>
              <a:t>Today is sort of a 201 talk --- and I’m going to focus on the approach that makes it all work</a:t>
            </a:r>
            <a:r>
              <a:rPr lang="en-US" dirty="0"/>
              <a:t>. </a:t>
            </a:r>
          </a:p>
          <a:p>
            <a:pPr marL="0" indent="0">
              <a:buNone/>
            </a:pPr>
            <a:endParaRPr lang="en-US" sz="1200" dirty="0">
              <a:solidFill>
                <a:schemeClr val="tx1"/>
              </a:solidFill>
              <a:latin typeface="+mn-lt"/>
            </a:endParaRPr>
          </a:p>
          <a:p>
            <a:pPr marL="0" indent="0">
              <a:buNone/>
            </a:pPr>
            <a:r>
              <a:rPr lang="en-US" sz="1200" dirty="0">
                <a:solidFill>
                  <a:schemeClr val="tx1"/>
                </a:solidFill>
                <a:latin typeface="+mn-lt"/>
              </a:rPr>
              <a:t>I know Star Wars Day was earlier this week, but in a shout-out to Star Trek fans, I call this “the Prime Directive” – put the customer first in your content. </a:t>
            </a:r>
          </a:p>
          <a:p>
            <a:pPr marL="0" indent="0">
              <a:buNone/>
            </a:pPr>
            <a:endParaRPr lang="en-US" dirty="0"/>
          </a:p>
          <a:p>
            <a:r>
              <a:rPr lang="en-US" sz="1200" dirty="0">
                <a:solidFill>
                  <a:schemeClr val="tx1"/>
                </a:solidFill>
                <a:latin typeface="+mn-lt"/>
              </a:rPr>
              <a:t>When you do that, you: </a:t>
            </a:r>
          </a:p>
          <a:p>
            <a:r>
              <a:rPr lang="en-US" dirty="0"/>
              <a:t>- </a:t>
            </a:r>
            <a:r>
              <a:rPr lang="en-US" sz="1200" dirty="0">
                <a:solidFill>
                  <a:schemeClr val="tx1"/>
                </a:solidFill>
                <a:latin typeface="+mn-lt"/>
              </a:rPr>
              <a:t>Reach the prospects you want to reach</a:t>
            </a:r>
          </a:p>
          <a:p>
            <a:r>
              <a:rPr lang="en-US" sz="1200" dirty="0">
                <a:solidFill>
                  <a:schemeClr val="tx1"/>
                </a:solidFill>
                <a:latin typeface="+mn-lt"/>
              </a:rPr>
              <a:t>- Encourage repeat visits to your website</a:t>
            </a:r>
          </a:p>
          <a:p>
            <a:pPr marL="171450" indent="-171450">
              <a:buFontTx/>
              <a:buChar char="-"/>
            </a:pPr>
            <a:r>
              <a:rPr lang="en-US" sz="1200" dirty="0">
                <a:solidFill>
                  <a:schemeClr val="tx1"/>
                </a:solidFill>
                <a:latin typeface="+mn-lt"/>
              </a:rPr>
              <a:t>Build expertise and trust</a:t>
            </a:r>
          </a:p>
          <a:p>
            <a:r>
              <a:rPr lang="en-US" dirty="0"/>
              <a:t>and</a:t>
            </a:r>
            <a:endParaRPr lang="en-US" sz="1200" dirty="0">
              <a:solidFill>
                <a:schemeClr val="tx1"/>
              </a:solidFill>
              <a:latin typeface="+mn-lt"/>
            </a:endParaRPr>
          </a:p>
          <a:p>
            <a:r>
              <a:rPr lang="en-US" sz="1200" dirty="0">
                <a:solidFill>
                  <a:schemeClr val="tx1"/>
                </a:solidFill>
                <a:latin typeface="+mn-lt"/>
              </a:rPr>
              <a:t>- Improve your business’s visibility online </a:t>
            </a:r>
          </a:p>
          <a:p>
            <a:pPr marL="0" indent="0">
              <a:buNone/>
            </a:pPr>
            <a:endParaRPr lang="en-US" sz="1200" dirty="0">
              <a:solidFill>
                <a:schemeClr val="tx1"/>
              </a:solidFill>
              <a:latin typeface="+mn-lt"/>
            </a:endParaRPr>
          </a:p>
          <a:p>
            <a:pPr marL="0" indent="0">
              <a:buNone/>
            </a:pPr>
            <a:endParaRPr lang="en-US" sz="1200" dirty="0">
              <a:solidFill>
                <a:schemeClr val="tx1"/>
              </a:solidFill>
              <a:latin typeface="+mn-lt"/>
            </a:endParaRPr>
          </a:p>
          <a:p>
            <a:pPr marL="0" indent="0" algn="r">
              <a:buNone/>
            </a:pPr>
            <a:endParaRPr lang="en-US" sz="1200" dirty="0">
              <a:solidFill>
                <a:schemeClr val="accent1"/>
              </a:solidFill>
              <a:latin typeface="+mn-lt"/>
            </a:endParaRP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3</a:t>
            </a:fld>
            <a:endParaRPr lang="en-US"/>
          </a:p>
        </p:txBody>
      </p:sp>
    </p:spTree>
    <p:extLst>
      <p:ext uri="{BB962C8B-B14F-4D97-AF65-F5344CB8AC3E}">
        <p14:creationId xmlns:p14="http://schemas.microsoft.com/office/powerpoint/2010/main" val="3209602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1"/>
                </a:solidFill>
                <a:latin typeface="+mn-lt"/>
              </a:rPr>
              <a:t>If you’re going to do all this, you need to track the results. </a:t>
            </a:r>
          </a:p>
          <a:p>
            <a:pPr marL="0" indent="0">
              <a:buNone/>
            </a:pPr>
            <a:endParaRPr lang="en-US" dirty="0"/>
          </a:p>
          <a:p>
            <a:pPr marL="0" indent="0">
              <a:buNone/>
            </a:pPr>
            <a:r>
              <a:rPr lang="en-US" sz="1200" dirty="0">
                <a:solidFill>
                  <a:schemeClr val="tx1"/>
                </a:solidFill>
                <a:latin typeface="+mn-lt"/>
              </a:rPr>
              <a:t>Use a tool like Google Analytics to track things like: </a:t>
            </a:r>
          </a:p>
          <a:p>
            <a:pPr marL="0" indent="0">
              <a:buNone/>
            </a:pPr>
            <a:endParaRPr lang="en-US" sz="1200" dirty="0">
              <a:solidFill>
                <a:schemeClr val="tx1"/>
              </a:solidFill>
              <a:latin typeface="+mn-lt"/>
            </a:endParaRPr>
          </a:p>
          <a:p>
            <a:pPr marL="0" indent="0">
              <a:buNone/>
            </a:pPr>
            <a:r>
              <a:rPr lang="en-US" sz="1200" dirty="0">
                <a:solidFill>
                  <a:schemeClr val="tx1"/>
                </a:solidFill>
                <a:latin typeface="+mn-lt"/>
              </a:rPr>
              <a:t>	Page views</a:t>
            </a:r>
          </a:p>
          <a:p>
            <a:pPr marL="0" indent="0">
              <a:buNone/>
            </a:pPr>
            <a:r>
              <a:rPr lang="en-US" sz="1200" dirty="0">
                <a:solidFill>
                  <a:schemeClr val="tx1"/>
                </a:solidFill>
                <a:latin typeface="+mn-lt"/>
              </a:rPr>
              <a:t>	Engagement (time on page, length of visit)</a:t>
            </a:r>
          </a:p>
          <a:p>
            <a:pPr marL="0" indent="0">
              <a:buNone/>
            </a:pPr>
            <a:r>
              <a:rPr lang="en-US" sz="1200" dirty="0">
                <a:solidFill>
                  <a:schemeClr val="tx1"/>
                </a:solidFill>
                <a:latin typeface="+mn-lt"/>
              </a:rPr>
              <a:t>	Traffic patterns (where do they go next?)</a:t>
            </a:r>
          </a:p>
          <a:p>
            <a:pPr marL="0" indent="0">
              <a:buNone/>
            </a:pPr>
            <a:endParaRPr lang="en-US" sz="1200" dirty="0">
              <a:solidFill>
                <a:schemeClr val="tx1"/>
              </a:solidFill>
              <a:latin typeface="+mn-lt"/>
            </a:endParaRPr>
          </a:p>
          <a:p>
            <a:pPr marL="0" indent="0">
              <a:buNone/>
            </a:pPr>
            <a:r>
              <a:rPr lang="en-US" sz="1200" dirty="0">
                <a:solidFill>
                  <a:schemeClr val="tx1"/>
                </a:solidFill>
                <a:latin typeface="+mn-lt"/>
              </a:rPr>
              <a:t>Find out what works and keep doing it!	</a:t>
            </a: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30</a:t>
            </a:fld>
            <a:endParaRPr lang="en-US"/>
          </a:p>
        </p:txBody>
      </p:sp>
    </p:spTree>
    <p:extLst>
      <p:ext uri="{BB962C8B-B14F-4D97-AF65-F5344CB8AC3E}">
        <p14:creationId xmlns:p14="http://schemas.microsoft.com/office/powerpoint/2010/main" val="715189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time to go to our breakout sessions</a:t>
            </a:r>
          </a:p>
          <a:p>
            <a:endParaRPr lang="en-US" dirty="0"/>
          </a:p>
          <a:p>
            <a:r>
              <a:rPr lang="en-US" dirty="0"/>
              <a:t>In it, you will brainstorm with others to come up with one content idea you could create and publish next week</a:t>
            </a:r>
          </a:p>
          <a:p>
            <a:endParaRPr lang="en-US" dirty="0"/>
          </a:p>
          <a:p>
            <a:r>
              <a:rPr lang="en-US" dirty="0"/>
              <a:t>Steps:</a:t>
            </a:r>
          </a:p>
          <a:p>
            <a:r>
              <a:rPr lang="en-US" dirty="0"/>
              <a:t>- Say who your ideal customer is</a:t>
            </a:r>
          </a:p>
          <a:p>
            <a:pPr marL="171450" indent="-171450">
              <a:buFontTx/>
              <a:buChar char="-"/>
            </a:pPr>
            <a:r>
              <a:rPr lang="en-US" dirty="0"/>
              <a:t>What problem or need of theirs do you address?</a:t>
            </a:r>
          </a:p>
          <a:p>
            <a:pPr marL="171450" indent="-171450">
              <a:buFontTx/>
              <a:buChar char="-"/>
            </a:pPr>
            <a:r>
              <a:rPr lang="en-US" dirty="0"/>
              <a:t>Which stage of the journey is this content for?</a:t>
            </a:r>
          </a:p>
          <a:p>
            <a:pPr marL="171450" indent="-171450">
              <a:buFontTx/>
              <a:buChar char="-"/>
            </a:pPr>
            <a:r>
              <a:rPr lang="en-US" dirty="0"/>
              <a:t>Be specific – We want to head headlines when you come back, like “5 Common Questions People Ask Us About Installing an AC Unit.” (HVAC company, decision stage)</a:t>
            </a:r>
          </a:p>
          <a:p>
            <a:pPr marL="171450" indent="-171450">
              <a:buFontTx/>
              <a:buChar char="-"/>
            </a:pPr>
            <a:endParaRPr lang="en-US" dirty="0"/>
          </a:p>
          <a:p>
            <a:pPr marL="171450" indent="-171450">
              <a:buFontTx/>
              <a:buChar char="-"/>
            </a:pPr>
            <a:r>
              <a:rPr lang="en-US" dirty="0"/>
              <a:t>Questions?</a:t>
            </a:r>
          </a:p>
          <a:p>
            <a:endParaRPr lang="en-US" dirty="0"/>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31</a:t>
            </a:fld>
            <a:endParaRPr lang="en-US"/>
          </a:p>
        </p:txBody>
      </p:sp>
    </p:spTree>
    <p:extLst>
      <p:ext uri="{BB962C8B-B14F-4D97-AF65-F5344CB8AC3E}">
        <p14:creationId xmlns:p14="http://schemas.microsoft.com/office/powerpoint/2010/main" val="145495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705225"/>
          </a:xfrm>
        </p:spPr>
        <p:txBody>
          <a:bodyPr/>
          <a:lstStyle/>
          <a:p>
            <a:endParaRPr lang="en-US" dirty="0"/>
          </a:p>
          <a:p>
            <a:r>
              <a:rPr lang="en-US" dirty="0"/>
              <a:t>Some free resources from me: </a:t>
            </a:r>
          </a:p>
          <a:p>
            <a:endParaRPr lang="en-US" dirty="0"/>
          </a:p>
          <a:p>
            <a:r>
              <a:rPr lang="en-US" dirty="0"/>
              <a:t>There’s a downloadable Guide to Creating Quality Content on my website at  squarelydigital.com/guide</a:t>
            </a:r>
          </a:p>
          <a:p>
            <a:endParaRPr lang="en-US" dirty="0"/>
          </a:p>
          <a:p>
            <a:r>
              <a:rPr lang="en-US" dirty="0"/>
              <a:t>I offer free, no-obligation content strategy consultations by Zoom/phone. </a:t>
            </a:r>
          </a:p>
          <a:p>
            <a:endParaRPr lang="en-US" dirty="0"/>
          </a:p>
          <a:p>
            <a:r>
              <a:rPr lang="en-US" dirty="0"/>
              <a:t>And I offer regular free Content Tune-Up Workshops – these are group Zoom sessions where participants – and I -- help everyone improve a content marketing piece submitted ahead of time. You can get more info and sign up at squarelydigital.com/</a:t>
            </a:r>
            <a:r>
              <a:rPr lang="en-US" dirty="0" err="1"/>
              <a:t>tuneup</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32</a:t>
            </a:fld>
            <a:endParaRPr lang="en-US"/>
          </a:p>
        </p:txBody>
      </p:sp>
    </p:spTree>
    <p:extLst>
      <p:ext uri="{BB962C8B-B14F-4D97-AF65-F5344CB8AC3E}">
        <p14:creationId xmlns:p14="http://schemas.microsoft.com/office/powerpoint/2010/main" val="417060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so much for attending, and don’t hesitate to get in touch if you have questions. I am at jon@squarelydigital.com </a:t>
            </a:r>
          </a:p>
        </p:txBody>
      </p:sp>
      <p:sp>
        <p:nvSpPr>
          <p:cNvPr id="4" name="Slide Number Placeholder 3"/>
          <p:cNvSpPr>
            <a:spLocks noGrp="1"/>
          </p:cNvSpPr>
          <p:nvPr>
            <p:ph type="sldNum" sz="quarter" idx="5"/>
          </p:nvPr>
        </p:nvSpPr>
        <p:spPr/>
        <p:txBody>
          <a:bodyPr/>
          <a:lstStyle/>
          <a:p>
            <a:fld id="{53BF2D5B-1A09-4E81-A992-84EAA9F27197}" type="slidenum">
              <a:rPr lang="en-US" smtClean="0"/>
              <a:t>33</a:t>
            </a:fld>
            <a:endParaRPr lang="en-US"/>
          </a:p>
        </p:txBody>
      </p:sp>
    </p:spTree>
    <p:extLst>
      <p:ext uri="{BB962C8B-B14F-4D97-AF65-F5344CB8AC3E}">
        <p14:creationId xmlns:p14="http://schemas.microsoft.com/office/powerpoint/2010/main" val="23172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1"/>
                </a:solidFill>
                <a:latin typeface="+mn-lt"/>
              </a:rPr>
              <a:t>And that leads to </a:t>
            </a:r>
          </a:p>
          <a:p>
            <a:pPr marL="0" indent="0">
              <a:buNone/>
            </a:pPr>
            <a:endParaRPr lang="en-US" dirty="0"/>
          </a:p>
          <a:p>
            <a:pPr marL="0" indent="0">
              <a:buNone/>
            </a:pPr>
            <a:r>
              <a:rPr lang="en-US" sz="1200" dirty="0">
                <a:solidFill>
                  <a:schemeClr val="tx1"/>
                </a:solidFill>
                <a:latin typeface="+mn-lt"/>
              </a:rPr>
              <a:t>Your website generating more leads</a:t>
            </a:r>
          </a:p>
          <a:p>
            <a:pPr marL="0" indent="0">
              <a:buNone/>
            </a:pPr>
            <a:endParaRPr lang="en-US" dirty="0"/>
          </a:p>
          <a:p>
            <a:pPr marL="0" indent="0">
              <a:buNone/>
            </a:pPr>
            <a:r>
              <a:rPr lang="en-US" sz="1200" dirty="0">
                <a:solidFill>
                  <a:schemeClr val="tx1"/>
                </a:solidFill>
                <a:latin typeface="+mn-lt"/>
              </a:rPr>
              <a:t>More of them becoming customers</a:t>
            </a:r>
          </a:p>
          <a:p>
            <a:pPr marL="0" indent="0">
              <a:buNone/>
            </a:pPr>
            <a:endParaRPr lang="en-US" dirty="0"/>
          </a:p>
          <a:p>
            <a:pPr marL="0" indent="0">
              <a:buNone/>
            </a:pPr>
            <a:r>
              <a:rPr lang="en-US" sz="1200" dirty="0">
                <a:solidFill>
                  <a:schemeClr val="tx1"/>
                </a:solidFill>
                <a:latin typeface="+mn-lt"/>
              </a:rPr>
              <a:t>And </a:t>
            </a:r>
          </a:p>
          <a:p>
            <a:pPr marL="0" indent="0">
              <a:buNone/>
            </a:pPr>
            <a:endParaRPr lang="en-US" dirty="0"/>
          </a:p>
          <a:p>
            <a:pPr marL="0" indent="0">
              <a:buNone/>
            </a:pPr>
            <a:r>
              <a:rPr lang="en-US" sz="1200" dirty="0">
                <a:solidFill>
                  <a:schemeClr val="tx1"/>
                </a:solidFill>
                <a:latin typeface="+mn-lt"/>
              </a:rPr>
              <a:t>You getting more revenue</a:t>
            </a:r>
          </a:p>
          <a:p>
            <a:pPr marL="0" indent="0">
              <a:buNone/>
            </a:pPr>
            <a:endParaRPr lang="en-US" sz="1200" dirty="0">
              <a:solidFill>
                <a:schemeClr val="tx1"/>
              </a:solidFill>
              <a:latin typeface="+mn-lt"/>
            </a:endParaRPr>
          </a:p>
          <a:p>
            <a:pPr marL="0" indent="0" algn="r">
              <a:buNone/>
            </a:pPr>
            <a:endParaRPr lang="en-US" sz="1200" dirty="0">
              <a:solidFill>
                <a:schemeClr val="accent1"/>
              </a:solidFill>
              <a:latin typeface="+mn-lt"/>
            </a:endParaRPr>
          </a:p>
          <a:p>
            <a:pPr marL="0" indent="0">
              <a:buNone/>
            </a:pPr>
            <a:r>
              <a:rPr lang="en-US" sz="1200" dirty="0">
                <a:solidFill>
                  <a:schemeClr val="accent1"/>
                </a:solidFill>
                <a:latin typeface="+mn-lt"/>
              </a:rPr>
              <a:t>When content marketing is done right, in time, your website can become a lead-generation machine. That’s the goal.</a:t>
            </a: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4</a:t>
            </a:fld>
            <a:endParaRPr lang="en-US"/>
          </a:p>
        </p:txBody>
      </p:sp>
    </p:spTree>
    <p:extLst>
      <p:ext uri="{BB962C8B-B14F-4D97-AF65-F5344CB8AC3E}">
        <p14:creationId xmlns:p14="http://schemas.microsoft.com/office/powerpoint/2010/main" val="327455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get too far into this, let’s quickly go over what content marketing is, and the basic steps involved. </a:t>
            </a:r>
          </a:p>
          <a:p>
            <a:endParaRPr lang="en-US" dirty="0"/>
          </a:p>
          <a:p>
            <a:r>
              <a:rPr lang="en-US" dirty="0"/>
              <a:t>The Content Marketing Institute – a website with some great, free resources, by the way – defines content marketing like this:</a:t>
            </a:r>
          </a:p>
          <a:p>
            <a:endParaRPr lang="en-US" dirty="0"/>
          </a:p>
          <a:p>
            <a:r>
              <a:rPr lang="en-US" sz="1200" dirty="0">
                <a:solidFill>
                  <a:schemeClr val="tx1"/>
                </a:solidFill>
                <a:latin typeface="+mn-lt"/>
                <a:cs typeface="+mn-cs"/>
              </a:rPr>
              <a:t>“Content marketing is a strategic marketing approach focused on creating and distributing valuable, relevant, and consistent content to attract and retain a clearly defined audience — and, ultimately, to drive profitable customer action.”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5</a:t>
            </a:fld>
            <a:endParaRPr lang="en-US"/>
          </a:p>
        </p:txBody>
      </p:sp>
    </p:spTree>
    <p:extLst>
      <p:ext uri="{BB962C8B-B14F-4D97-AF65-F5344CB8AC3E}">
        <p14:creationId xmlns:p14="http://schemas.microsoft.com/office/powerpoint/2010/main" val="1462562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break the process of producing marketing content into five steps. They are:</a:t>
            </a:r>
          </a:p>
          <a:p>
            <a:endParaRPr lang="en-US" dirty="0"/>
          </a:p>
          <a:p>
            <a:pPr marL="0" indent="0">
              <a:buNone/>
            </a:pPr>
            <a:r>
              <a:rPr lang="en-US" sz="1200" dirty="0">
                <a:solidFill>
                  <a:schemeClr val="tx1"/>
                </a:solidFill>
                <a:latin typeface="+mn-lt"/>
              </a:rPr>
              <a:t>1. Identify your ideal customers and their needs</a:t>
            </a:r>
          </a:p>
          <a:p>
            <a:pPr marL="0" indent="0">
              <a:buNone/>
            </a:pPr>
            <a:r>
              <a:rPr lang="en-US" sz="1200" dirty="0">
                <a:solidFill>
                  <a:schemeClr val="tx1"/>
                </a:solidFill>
                <a:latin typeface="+mn-lt"/>
              </a:rPr>
              <a:t>2. Generate content ideas that:</a:t>
            </a:r>
          </a:p>
          <a:p>
            <a:pPr marL="0" indent="0">
              <a:buNone/>
            </a:pPr>
            <a:r>
              <a:rPr lang="en-US" sz="1200" dirty="0">
                <a:solidFill>
                  <a:schemeClr val="tx1"/>
                </a:solidFill>
                <a:latin typeface="+mn-lt"/>
              </a:rPr>
              <a:t>	a) Focus on benefits and results</a:t>
            </a:r>
          </a:p>
          <a:p>
            <a:pPr marL="0" indent="0">
              <a:buNone/>
            </a:pPr>
            <a:r>
              <a:rPr lang="en-US" sz="1200" dirty="0">
                <a:solidFill>
                  <a:schemeClr val="tx1"/>
                </a:solidFill>
                <a:latin typeface="+mn-lt"/>
              </a:rPr>
              <a:t>	b) Address each stage of the buyers’ journey</a:t>
            </a:r>
          </a:p>
          <a:p>
            <a:pPr marL="0" indent="0">
              <a:buNone/>
            </a:pPr>
            <a:r>
              <a:rPr lang="en-US" sz="1200" dirty="0">
                <a:solidFill>
                  <a:schemeClr val="tx1"/>
                </a:solidFill>
                <a:latin typeface="+mn-lt"/>
              </a:rPr>
              <a:t>3. Write copy that converts</a:t>
            </a:r>
          </a:p>
          <a:p>
            <a:pPr marL="0" indent="0">
              <a:buNone/>
            </a:pPr>
            <a:r>
              <a:rPr lang="en-US" sz="1200" dirty="0">
                <a:solidFill>
                  <a:schemeClr val="tx1"/>
                </a:solidFill>
                <a:latin typeface="+mn-lt"/>
              </a:rPr>
              <a:t>4. Perform a thorough self-edit</a:t>
            </a:r>
          </a:p>
          <a:p>
            <a:pPr marL="0" indent="0">
              <a:buNone/>
            </a:pPr>
            <a:r>
              <a:rPr lang="en-US" sz="1200" dirty="0">
                <a:solidFill>
                  <a:schemeClr val="tx1"/>
                </a:solidFill>
                <a:latin typeface="+mn-lt"/>
              </a:rPr>
              <a:t>5. Anticipate and prepare for the next steps</a:t>
            </a: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6</a:t>
            </a:fld>
            <a:endParaRPr lang="en-US"/>
          </a:p>
        </p:txBody>
      </p:sp>
    </p:spTree>
    <p:extLst>
      <p:ext uri="{BB962C8B-B14F-4D97-AF65-F5344CB8AC3E}">
        <p14:creationId xmlns:p14="http://schemas.microsoft.com/office/powerpoint/2010/main" val="1031347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1"/>
                </a:solidFill>
                <a:latin typeface="+mn-lt"/>
              </a:rPr>
              <a:t>We’re going to concentrate on steps 1 and 2. </a:t>
            </a:r>
          </a:p>
          <a:p>
            <a:pPr marL="0" indent="0">
              <a:buNone/>
            </a:pPr>
            <a:r>
              <a:rPr lang="en-US" sz="1200" dirty="0">
                <a:solidFill>
                  <a:schemeClr val="tx1"/>
                </a:solidFill>
                <a:latin typeface="+mn-lt"/>
              </a:rPr>
              <a:t>This is when it pays the most to be customer-centric:</a:t>
            </a:r>
          </a:p>
          <a:p>
            <a:pPr marL="0" indent="0">
              <a:buNone/>
            </a:pPr>
            <a:endParaRPr lang="en-US" sz="1200" dirty="0">
              <a:solidFill>
                <a:schemeClr val="tx1"/>
              </a:solidFill>
              <a:latin typeface="+mn-lt"/>
            </a:endParaRPr>
          </a:p>
          <a:p>
            <a:pPr marL="0" indent="0">
              <a:buNone/>
            </a:pPr>
            <a:r>
              <a:rPr lang="en-US" dirty="0"/>
              <a:t>Again, those steps are </a:t>
            </a:r>
          </a:p>
          <a:p>
            <a:pPr marL="0" indent="0">
              <a:buNone/>
            </a:pPr>
            <a:endParaRPr lang="en-US" sz="1200" dirty="0">
              <a:solidFill>
                <a:schemeClr val="tx1"/>
              </a:solidFill>
              <a:latin typeface="+mn-lt"/>
            </a:endParaRPr>
          </a:p>
          <a:p>
            <a:pPr marL="0" indent="0">
              <a:buNone/>
            </a:pPr>
            <a:r>
              <a:rPr lang="en-US" sz="1200" i="1" dirty="0">
                <a:solidFill>
                  <a:schemeClr val="tx1"/>
                </a:solidFill>
                <a:latin typeface="+mn-lt"/>
              </a:rPr>
              <a:t>1. Identifying your ideal customers and their needs</a:t>
            </a:r>
          </a:p>
          <a:p>
            <a:pPr marL="0" indent="0">
              <a:buNone/>
            </a:pPr>
            <a:r>
              <a:rPr lang="en-US" sz="1200" i="1" dirty="0">
                <a:solidFill>
                  <a:schemeClr val="tx1"/>
                </a:solidFill>
                <a:latin typeface="+mn-lt"/>
              </a:rPr>
              <a:t>2. Generating content ideas that </a:t>
            </a:r>
          </a:p>
          <a:p>
            <a:pPr marL="0" indent="0">
              <a:buNone/>
            </a:pPr>
            <a:r>
              <a:rPr lang="en-US" sz="1200" i="1" dirty="0">
                <a:solidFill>
                  <a:schemeClr val="tx1"/>
                </a:solidFill>
                <a:latin typeface="+mn-lt"/>
              </a:rPr>
              <a:t>	a) focus on benefits and results</a:t>
            </a:r>
          </a:p>
          <a:p>
            <a:pPr marL="0" indent="0">
              <a:buNone/>
            </a:pPr>
            <a:r>
              <a:rPr lang="en-US" sz="1200" i="1" dirty="0">
                <a:solidFill>
                  <a:schemeClr val="tx1"/>
                </a:solidFill>
                <a:latin typeface="+mn-lt"/>
              </a:rPr>
              <a:t>	b) address each stage of the buyer’s journey</a:t>
            </a:r>
          </a:p>
          <a:p>
            <a:pPr marL="0" indent="0" algn="r">
              <a:buNone/>
            </a:pPr>
            <a:endParaRPr lang="en-US" sz="1200" i="1" dirty="0">
              <a:solidFill>
                <a:schemeClr val="accent1"/>
              </a:solidFill>
              <a:latin typeface="+mn-lt"/>
            </a:endParaRP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7</a:t>
            </a:fld>
            <a:endParaRPr lang="en-US"/>
          </a:p>
        </p:txBody>
      </p:sp>
    </p:spTree>
    <p:extLst>
      <p:ext uri="{BB962C8B-B14F-4D97-AF65-F5344CB8AC3E}">
        <p14:creationId xmlns:p14="http://schemas.microsoft.com/office/powerpoint/2010/main" val="69118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with defining your ideal customer</a:t>
            </a:r>
          </a:p>
          <a:p>
            <a:endParaRPr lang="en-US" dirty="0"/>
          </a:p>
          <a:p>
            <a:r>
              <a:rPr lang="en-US" dirty="0"/>
              <a:t>To do that, you need to figure out</a:t>
            </a:r>
          </a:p>
          <a:p>
            <a:endParaRPr lang="en-US" dirty="0"/>
          </a:p>
          <a:p>
            <a:r>
              <a:rPr lang="en-US" sz="1200" dirty="0">
                <a:solidFill>
                  <a:schemeClr val="tx1"/>
                </a:solidFill>
                <a:latin typeface="+mn-lt"/>
              </a:rPr>
              <a:t>- Who they are </a:t>
            </a:r>
          </a:p>
          <a:p>
            <a:endParaRPr lang="en-US" sz="1200" dirty="0">
              <a:solidFill>
                <a:schemeClr val="tx1"/>
              </a:solidFill>
              <a:latin typeface="+mn-lt"/>
            </a:endParaRPr>
          </a:p>
          <a:p>
            <a:r>
              <a:rPr lang="en-US" sz="1200" dirty="0">
                <a:solidFill>
                  <a:schemeClr val="tx1"/>
                </a:solidFill>
                <a:latin typeface="+mn-lt"/>
              </a:rPr>
              <a:t>- What urgent problem you solve for them</a:t>
            </a:r>
          </a:p>
          <a:p>
            <a:endParaRPr lang="en-US" sz="1200" dirty="0">
              <a:solidFill>
                <a:schemeClr val="tx1"/>
              </a:solidFill>
              <a:latin typeface="+mn-lt"/>
            </a:endParaRPr>
          </a:p>
          <a:p>
            <a:r>
              <a:rPr lang="en-US" sz="1200" dirty="0">
                <a:solidFill>
                  <a:schemeClr val="tx1"/>
                </a:solidFill>
                <a:latin typeface="+mn-lt"/>
              </a:rPr>
              <a:t>- What questions are on their mind as they hunt for a solution</a:t>
            </a:r>
            <a:endParaRPr lang="en-US" sz="1200" dirty="0">
              <a:solidFill>
                <a:schemeClr val="accent1"/>
              </a:solidFill>
              <a:latin typeface="+mn-lt"/>
            </a:endParaRP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8</a:t>
            </a:fld>
            <a:endParaRPr lang="en-US"/>
          </a:p>
        </p:txBody>
      </p:sp>
    </p:spTree>
    <p:extLst>
      <p:ext uri="{BB962C8B-B14F-4D97-AF65-F5344CB8AC3E}">
        <p14:creationId xmlns:p14="http://schemas.microsoft.com/office/powerpoint/2010/main" val="3713179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1"/>
                </a:solidFill>
                <a:latin typeface="+mn-lt"/>
              </a:rPr>
              <a:t>You define your customers so you know who you’re writing for.</a:t>
            </a:r>
          </a:p>
          <a:p>
            <a:pPr marL="0" indent="0">
              <a:buNone/>
            </a:pPr>
            <a:endParaRPr lang="en-US" sz="1200" dirty="0">
              <a:solidFill>
                <a:schemeClr val="tx1"/>
              </a:solidFill>
              <a:latin typeface="+mn-lt"/>
            </a:endParaRPr>
          </a:p>
          <a:p>
            <a:pPr marL="0" indent="0">
              <a:buNone/>
            </a:pPr>
            <a:r>
              <a:rPr lang="en-US" sz="1200" dirty="0">
                <a:solidFill>
                  <a:schemeClr val="tx1"/>
                </a:solidFill>
                <a:latin typeface="+mn-lt"/>
              </a:rPr>
              <a:t>These are your “ideal” customers, so it’s okay to fantasize a little -- in an ideal world, this is who you’re doing business with.</a:t>
            </a:r>
          </a:p>
          <a:p>
            <a:pPr marL="0" indent="0">
              <a:buNone/>
            </a:pPr>
            <a:endParaRPr lang="en-US" dirty="0"/>
          </a:p>
          <a:p>
            <a:pPr marL="0" indent="0">
              <a:buNone/>
            </a:pPr>
            <a:r>
              <a:rPr lang="en-US" sz="1200" dirty="0">
                <a:solidFill>
                  <a:schemeClr val="tx1"/>
                </a:solidFill>
                <a:latin typeface="+mn-lt"/>
              </a:rPr>
              <a:t>Think about:</a:t>
            </a:r>
          </a:p>
          <a:p>
            <a:endParaRPr lang="en-US" sz="1200" dirty="0">
              <a:solidFill>
                <a:schemeClr val="tx1"/>
              </a:solidFill>
              <a:latin typeface="+mn-lt"/>
            </a:endParaRPr>
          </a:p>
          <a:p>
            <a:pPr marL="171450" indent="-171450">
              <a:buFontTx/>
              <a:buChar char="-"/>
            </a:pPr>
            <a:r>
              <a:rPr lang="en-US" sz="1200" dirty="0">
                <a:solidFill>
                  <a:schemeClr val="tx1"/>
                </a:solidFill>
                <a:latin typeface="+mn-lt"/>
              </a:rPr>
              <a:t>Who makes a good customer for you? Who doesn’t? </a:t>
            </a:r>
          </a:p>
          <a:p>
            <a:pPr marL="171450" indent="-171450">
              <a:buFontTx/>
              <a:buChar char="-"/>
            </a:pPr>
            <a:endParaRPr lang="en-US" sz="1200" dirty="0">
              <a:solidFill>
                <a:schemeClr val="tx1"/>
              </a:solidFill>
              <a:latin typeface="+mn-lt"/>
            </a:endParaRPr>
          </a:p>
          <a:p>
            <a:pPr marL="171450" indent="-171450">
              <a:buFontTx/>
              <a:buChar char="-"/>
            </a:pPr>
            <a:r>
              <a:rPr lang="en-US" sz="1200" dirty="0">
                <a:solidFill>
                  <a:schemeClr val="tx1"/>
                </a:solidFill>
                <a:latin typeface="+mn-lt"/>
              </a:rPr>
              <a:t>From your experience: who is most likely to buy from you? </a:t>
            </a:r>
          </a:p>
          <a:p>
            <a:pPr marL="171450" indent="-171450">
              <a:buFontTx/>
              <a:buChar char="-"/>
            </a:pPr>
            <a:endParaRPr lang="en-US" sz="1200" dirty="0">
              <a:solidFill>
                <a:schemeClr val="tx1"/>
              </a:solidFill>
              <a:latin typeface="+mn-lt"/>
            </a:endParaRPr>
          </a:p>
          <a:p>
            <a:pPr marL="171450" indent="-171450">
              <a:buFontTx/>
              <a:buChar char="-"/>
            </a:pPr>
            <a:r>
              <a:rPr lang="en-US" sz="1200" dirty="0">
                <a:solidFill>
                  <a:schemeClr val="tx1"/>
                </a:solidFill>
                <a:latin typeface="+mn-lt"/>
              </a:rPr>
              <a:t>What have you learned from current customers? (Think of the ones who make you say, “I need more customers like them!”)</a:t>
            </a:r>
          </a:p>
          <a:p>
            <a:pPr marL="171450" indent="-171450">
              <a:buFontTx/>
              <a:buChar char="-"/>
            </a:pPr>
            <a:endParaRPr lang="en-US" dirty="0"/>
          </a:p>
          <a:p>
            <a:pPr marL="171450" indent="-171450">
              <a:buFontTx/>
              <a:buChar char="-"/>
            </a:pPr>
            <a:r>
              <a:rPr lang="en-US" sz="1200" dirty="0">
                <a:solidFill>
                  <a:schemeClr val="tx1"/>
                </a:solidFill>
                <a:latin typeface="+mn-lt"/>
              </a:rPr>
              <a:t>Who recommends you? Who do they recommend you to?</a:t>
            </a:r>
          </a:p>
          <a:p>
            <a:pPr marL="171450" indent="-171450">
              <a:buFontTx/>
              <a:buChar char="-"/>
            </a:pPr>
            <a:endParaRPr lang="en-US" sz="1200" dirty="0">
              <a:solidFill>
                <a:schemeClr val="tx1"/>
              </a:solidFill>
              <a:latin typeface="+mn-lt"/>
            </a:endParaRPr>
          </a:p>
          <a:p>
            <a:pPr marL="0" indent="0" algn="r">
              <a:buNone/>
            </a:pPr>
            <a:endParaRPr lang="en-US" sz="1200" dirty="0">
              <a:solidFill>
                <a:schemeClr val="accent1"/>
              </a:solidFill>
              <a:latin typeface="+mn-lt"/>
            </a:endParaRPr>
          </a:p>
          <a:p>
            <a:endParaRPr lang="en-US" dirty="0"/>
          </a:p>
        </p:txBody>
      </p:sp>
      <p:sp>
        <p:nvSpPr>
          <p:cNvPr id="4" name="Slide Number Placeholder 3"/>
          <p:cNvSpPr>
            <a:spLocks noGrp="1"/>
          </p:cNvSpPr>
          <p:nvPr>
            <p:ph type="sldNum" sz="quarter" idx="5"/>
          </p:nvPr>
        </p:nvSpPr>
        <p:spPr/>
        <p:txBody>
          <a:bodyPr/>
          <a:lstStyle/>
          <a:p>
            <a:fld id="{53BF2D5B-1A09-4E81-A992-84EAA9F27197}" type="slidenum">
              <a:rPr lang="en-US" smtClean="0"/>
              <a:t>9</a:t>
            </a:fld>
            <a:endParaRPr lang="en-US"/>
          </a:p>
        </p:txBody>
      </p:sp>
    </p:spTree>
    <p:extLst>
      <p:ext uri="{BB962C8B-B14F-4D97-AF65-F5344CB8AC3E}">
        <p14:creationId xmlns:p14="http://schemas.microsoft.com/office/powerpoint/2010/main" val="2813775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Just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47667C-1E11-4DC8-9156-4032420DD831}"/>
              </a:ext>
            </a:extLst>
          </p:cNvPr>
          <p:cNvSpPr/>
          <p:nvPr userDrawn="1"/>
        </p:nvSpPr>
        <p:spPr>
          <a:xfrm>
            <a:off x="0" y="0"/>
            <a:ext cx="12192000" cy="6541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722F8E74-16DF-4779-9FCD-747ED31CE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1145" y="2352557"/>
            <a:ext cx="8409709" cy="2152886"/>
          </a:xfrm>
          <a:prstGeom prst="rect">
            <a:avLst/>
          </a:prstGeom>
        </p:spPr>
      </p:pic>
    </p:spTree>
    <p:extLst>
      <p:ext uri="{BB962C8B-B14F-4D97-AF65-F5344CB8AC3E}">
        <p14:creationId xmlns:p14="http://schemas.microsoft.com/office/powerpoint/2010/main" val="100857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47667C-1E11-4DC8-9156-4032420DD831}"/>
              </a:ext>
            </a:extLst>
          </p:cNvPr>
          <p:cNvSpPr/>
          <p:nvPr userDrawn="1"/>
        </p:nvSpPr>
        <p:spPr>
          <a:xfrm>
            <a:off x="0" y="0"/>
            <a:ext cx="12192000" cy="6541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722F8E74-16DF-4779-9FCD-747ED31CE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1145" y="2352557"/>
            <a:ext cx="8409709" cy="2152886"/>
          </a:xfrm>
          <a:prstGeom prst="rect">
            <a:avLst/>
          </a:prstGeom>
        </p:spPr>
      </p:pic>
      <p:sp>
        <p:nvSpPr>
          <p:cNvPr id="2" name="TextBox 1">
            <a:extLst>
              <a:ext uri="{FF2B5EF4-FFF2-40B4-BE49-F238E27FC236}">
                <a16:creationId xmlns:a16="http://schemas.microsoft.com/office/drawing/2014/main" id="{ED96F63F-555C-4350-B08B-5AAFDDD261EB}"/>
              </a:ext>
            </a:extLst>
          </p:cNvPr>
          <p:cNvSpPr txBox="1"/>
          <p:nvPr userDrawn="1"/>
        </p:nvSpPr>
        <p:spPr>
          <a:xfrm>
            <a:off x="1453180" y="6077243"/>
            <a:ext cx="9285637" cy="338554"/>
          </a:xfrm>
          <a:prstGeom prst="rect">
            <a:avLst/>
          </a:prstGeom>
          <a:noFill/>
        </p:spPr>
        <p:txBody>
          <a:bodyPr wrap="square" rtlCol="0">
            <a:spAutoFit/>
          </a:bodyPr>
          <a:lstStyle/>
          <a:p>
            <a:r>
              <a:rPr lang="en-US" sz="1600" b="0" i="1" dirty="0">
                <a:solidFill>
                  <a:schemeClr val="tx2"/>
                </a:solidFill>
                <a:latin typeface="Arial" panose="020B0604020202020204" pitchFamily="34" charset="0"/>
                <a:cs typeface="Arial" panose="020B0604020202020204" pitchFamily="34" charset="0"/>
              </a:rPr>
              <a:t>BoomerWorks is a fiscally sponsored entity of United Charitable, a registered 501(c)(3) public charity.</a:t>
            </a:r>
            <a:endParaRPr lang="en-US" sz="1600" b="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63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42DA-A574-4E0D-8FA9-70CA0D7CEE9E}"/>
              </a:ext>
            </a:extLst>
          </p:cNvPr>
          <p:cNvSpPr>
            <a:spLocks noGrp="1"/>
          </p:cNvSpPr>
          <p:nvPr>
            <p:ph type="title"/>
          </p:nvPr>
        </p:nvSpPr>
        <p:spPr>
          <a:xfrm>
            <a:off x="839788" y="457200"/>
            <a:ext cx="3932237" cy="1600200"/>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39C6B4A-D5EC-4183-A763-2EA0290FE0C4}"/>
              </a:ext>
            </a:extLst>
          </p:cNvPr>
          <p:cNvSpPr>
            <a:spLocks noGrp="1"/>
          </p:cNvSpPr>
          <p:nvPr>
            <p:ph idx="1"/>
          </p:nvPr>
        </p:nvSpPr>
        <p:spPr>
          <a:xfrm>
            <a:off x="5183188" y="987425"/>
            <a:ext cx="6172200" cy="4873625"/>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D57E2F2-94BC-449E-A3D2-C16359AC86F6}"/>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C50131CE-76DA-47DB-8E42-91CC9A2AB405}"/>
              </a:ext>
            </a:extLst>
          </p:cNvPr>
          <p:cNvSpPr>
            <a:spLocks noGrp="1"/>
          </p:cNvSpPr>
          <p:nvPr>
            <p:ph type="dt" sz="half" idx="10"/>
          </p:nvPr>
        </p:nvSpPr>
        <p:spPr/>
        <p:txBody>
          <a:bodyPr/>
          <a:lstStyle/>
          <a:p>
            <a:fld id="{0B0FB64A-31FE-40EA-AE59-3B3DADD57CF6}" type="datetimeFigureOut">
              <a:rPr lang="en-US" smtClean="0"/>
              <a:t>5/10/2021</a:t>
            </a:fld>
            <a:endParaRPr lang="en-US"/>
          </a:p>
        </p:txBody>
      </p:sp>
      <p:sp>
        <p:nvSpPr>
          <p:cNvPr id="6" name="Footer Placeholder 5">
            <a:extLst>
              <a:ext uri="{FF2B5EF4-FFF2-40B4-BE49-F238E27FC236}">
                <a16:creationId xmlns:a16="http://schemas.microsoft.com/office/drawing/2014/main" id="{AC0E6A3E-E8EC-4DBE-A315-2C2DFC776BFF}"/>
              </a:ext>
            </a:extLst>
          </p:cNvPr>
          <p:cNvSpPr>
            <a:spLocks noGrp="1"/>
          </p:cNvSpPr>
          <p:nvPr>
            <p:ph type="ftr" sz="quarter" idx="11"/>
          </p:nvPr>
        </p:nvSpPr>
        <p:spPr/>
        <p:txBody>
          <a:bodyPr/>
          <a:lstStyle/>
          <a:p>
            <a:r>
              <a:rPr lang="en-US" dirty="0"/>
              <a:t>BoomerWorks.org</a:t>
            </a:r>
          </a:p>
        </p:txBody>
      </p:sp>
      <p:sp>
        <p:nvSpPr>
          <p:cNvPr id="7" name="Slide Number Placeholder 6">
            <a:extLst>
              <a:ext uri="{FF2B5EF4-FFF2-40B4-BE49-F238E27FC236}">
                <a16:creationId xmlns:a16="http://schemas.microsoft.com/office/drawing/2014/main" id="{D1DDB721-E59E-48EF-A5B2-2CCC2105B0AB}"/>
              </a:ext>
            </a:extLst>
          </p:cNvPr>
          <p:cNvSpPr>
            <a:spLocks noGrp="1"/>
          </p:cNvSpPr>
          <p:nvPr>
            <p:ph type="sldNum" sz="quarter" idx="12"/>
          </p:nvPr>
        </p:nvSpPr>
        <p:spPr/>
        <p:txBody>
          <a:bodyPr/>
          <a:lstStyle/>
          <a:p>
            <a:fld id="{853C325A-97C1-4536-AD62-C091C8B376EA}" type="slidenum">
              <a:rPr lang="en-US" smtClean="0"/>
              <a:t>‹#›</a:t>
            </a:fld>
            <a:endParaRPr lang="en-US"/>
          </a:p>
        </p:txBody>
      </p:sp>
    </p:spTree>
    <p:extLst>
      <p:ext uri="{BB962C8B-B14F-4D97-AF65-F5344CB8AC3E}">
        <p14:creationId xmlns:p14="http://schemas.microsoft.com/office/powerpoint/2010/main" val="1601371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51EE-B3B8-4608-9F31-F733AAC55396}"/>
              </a:ext>
            </a:extLst>
          </p:cNvPr>
          <p:cNvSpPr>
            <a:spLocks noGrp="1"/>
          </p:cNvSpPr>
          <p:nvPr>
            <p:ph type="title"/>
          </p:nvPr>
        </p:nvSpPr>
        <p:spPr>
          <a:xfrm>
            <a:off x="839788" y="457200"/>
            <a:ext cx="3932237" cy="1600200"/>
          </a:xfrm>
        </p:spPr>
        <p:txBody>
          <a:bodyPr anchor="b">
            <a:norm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2F6EAEDA-08BB-454A-A0D6-0799BFB900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6C41CE5-8219-42E4-BCE1-38FA43302AFA}"/>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a:extLst>
              <a:ext uri="{FF2B5EF4-FFF2-40B4-BE49-F238E27FC236}">
                <a16:creationId xmlns:a16="http://schemas.microsoft.com/office/drawing/2014/main" id="{15948F1D-8B54-41C4-93ED-02AF980F08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AFAA4-DD0B-4072-A9C9-3F76300E70CA}"/>
              </a:ext>
            </a:extLst>
          </p:cNvPr>
          <p:cNvSpPr>
            <a:spLocks noGrp="1"/>
          </p:cNvSpPr>
          <p:nvPr>
            <p:ph type="sldNum" sz="quarter" idx="12"/>
          </p:nvPr>
        </p:nvSpPr>
        <p:spPr/>
        <p:txBody>
          <a:bodyPr/>
          <a:lstStyle/>
          <a:p>
            <a:fld id="{853C325A-97C1-4536-AD62-C091C8B376EA}" type="slidenum">
              <a:rPr lang="en-US" smtClean="0"/>
              <a:t>‹#›</a:t>
            </a:fld>
            <a:endParaRPr lang="en-US"/>
          </a:p>
        </p:txBody>
      </p:sp>
      <p:sp>
        <p:nvSpPr>
          <p:cNvPr id="8" name="Date Placeholder 3">
            <a:extLst>
              <a:ext uri="{FF2B5EF4-FFF2-40B4-BE49-F238E27FC236}">
                <a16:creationId xmlns:a16="http://schemas.microsoft.com/office/drawing/2014/main" id="{457DBBD1-DDD5-488F-A2B8-39B66492771A}"/>
              </a:ext>
            </a:extLst>
          </p:cNvPr>
          <p:cNvSpPr>
            <a:spLocks noGrp="1"/>
          </p:cNvSpPr>
          <p:nvPr>
            <p:ph type="dt" sz="half" idx="13"/>
          </p:nvPr>
        </p:nvSpPr>
        <p:spPr>
          <a:xfrm>
            <a:off x="838200" y="6561650"/>
            <a:ext cx="2743200" cy="365125"/>
          </a:xfrm>
          <a:prstGeom prst="rect">
            <a:avLst/>
          </a:prstGeom>
        </p:spPr>
        <p:txBody>
          <a:bodyPr vert="horz" lIns="91440" tIns="45720" rIns="91440" bIns="45720" rtlCol="0" anchor="ctr"/>
          <a:lstStyle>
            <a:lvl1pPr algn="l">
              <a:defRPr sz="1200" baseline="0">
                <a:solidFill>
                  <a:schemeClr val="bg1"/>
                </a:solidFill>
                <a:latin typeface="Arial" panose="020B0604020202020204" pitchFamily="34" charset="0"/>
                <a:cs typeface="Arial" panose="020B0604020202020204" pitchFamily="34" charset="0"/>
              </a:defRPr>
            </a:lvl1pPr>
          </a:lstStyle>
          <a:p>
            <a:fld id="{0B0FB64A-31FE-40EA-AE59-3B3DADD57CF6}" type="datetimeFigureOut">
              <a:rPr lang="en-US" smtClean="0"/>
              <a:pPr/>
              <a:t>5/10/2021</a:t>
            </a:fld>
            <a:endParaRPr lang="en-US" dirty="0"/>
          </a:p>
        </p:txBody>
      </p:sp>
    </p:spTree>
    <p:extLst>
      <p:ext uri="{BB962C8B-B14F-4D97-AF65-F5344CB8AC3E}">
        <p14:creationId xmlns:p14="http://schemas.microsoft.com/office/powerpoint/2010/main" val="123556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F230-9F04-4A5F-8C96-E352B3ED5538}"/>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58BB3072-4491-4406-B138-B6873C340134}"/>
              </a:ext>
            </a:extLst>
          </p:cNvPr>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1073098-E68E-4759-8195-E046E5163101}"/>
              </a:ext>
            </a:extLst>
          </p:cNvPr>
          <p:cNvSpPr>
            <a:spLocks noGrp="1"/>
          </p:cNvSpPr>
          <p:nvPr>
            <p:ph type="dt" sz="half" idx="10"/>
          </p:nvPr>
        </p:nvSpPr>
        <p:spPr/>
        <p:txBody>
          <a:bodyPr/>
          <a:lstStyle/>
          <a:p>
            <a:fld id="{0B0FB64A-31FE-40EA-AE59-3B3DADD57CF6}" type="datetimeFigureOut">
              <a:rPr lang="en-US" smtClean="0"/>
              <a:t>5/10/2021</a:t>
            </a:fld>
            <a:endParaRPr lang="en-US"/>
          </a:p>
        </p:txBody>
      </p:sp>
      <p:sp>
        <p:nvSpPr>
          <p:cNvPr id="5" name="Footer Placeholder 4">
            <a:extLst>
              <a:ext uri="{FF2B5EF4-FFF2-40B4-BE49-F238E27FC236}">
                <a16:creationId xmlns:a16="http://schemas.microsoft.com/office/drawing/2014/main" id="{0600647F-D73C-4B19-8328-9C9BD250EB47}"/>
              </a:ext>
            </a:extLst>
          </p:cNvPr>
          <p:cNvSpPr>
            <a:spLocks noGrp="1"/>
          </p:cNvSpPr>
          <p:nvPr>
            <p:ph type="ftr" sz="quarter" idx="11"/>
          </p:nvPr>
        </p:nvSpPr>
        <p:spPr/>
        <p:txBody>
          <a:bodyPr/>
          <a:lstStyle/>
          <a:p>
            <a:r>
              <a:rPr lang="en-US" dirty="0"/>
              <a:t>BoomerWorks.org</a:t>
            </a:r>
          </a:p>
        </p:txBody>
      </p:sp>
      <p:sp>
        <p:nvSpPr>
          <p:cNvPr id="6" name="Slide Number Placeholder 5">
            <a:extLst>
              <a:ext uri="{FF2B5EF4-FFF2-40B4-BE49-F238E27FC236}">
                <a16:creationId xmlns:a16="http://schemas.microsoft.com/office/drawing/2014/main" id="{2EDA1223-BCED-4DAB-9474-5E259137B9E3}"/>
              </a:ext>
            </a:extLst>
          </p:cNvPr>
          <p:cNvSpPr>
            <a:spLocks noGrp="1"/>
          </p:cNvSpPr>
          <p:nvPr>
            <p:ph type="sldNum" sz="quarter" idx="12"/>
          </p:nvPr>
        </p:nvSpPr>
        <p:spPr/>
        <p:txBody>
          <a:bodyPr/>
          <a:lstStyle/>
          <a:p>
            <a:fld id="{853C325A-97C1-4536-AD62-C091C8B376EA}" type="slidenum">
              <a:rPr lang="en-US" smtClean="0"/>
              <a:t>‹#›</a:t>
            </a:fld>
            <a:endParaRPr lang="en-US"/>
          </a:p>
        </p:txBody>
      </p:sp>
    </p:spTree>
    <p:extLst>
      <p:ext uri="{BB962C8B-B14F-4D97-AF65-F5344CB8AC3E}">
        <p14:creationId xmlns:p14="http://schemas.microsoft.com/office/powerpoint/2010/main" val="270768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D5028-DF49-4959-9F1A-1879C23934E9}"/>
              </a:ext>
            </a:extLst>
          </p:cNvPr>
          <p:cNvSpPr>
            <a:spLocks noGrp="1"/>
          </p:cNvSpPr>
          <p:nvPr>
            <p:ph type="ctrTitle"/>
          </p:nvPr>
        </p:nvSpPr>
        <p:spPr>
          <a:xfrm>
            <a:off x="1524000" y="1122363"/>
            <a:ext cx="9144000" cy="2387600"/>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92F0200F-C514-4770-AFF9-A3CFEDCEC263}"/>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DECEBC7-16BD-4448-8402-279BE5ABFCAD}"/>
              </a:ext>
            </a:extLst>
          </p:cNvPr>
          <p:cNvSpPr>
            <a:spLocks noGrp="1"/>
          </p:cNvSpPr>
          <p:nvPr>
            <p:ph type="dt" sz="half" idx="10"/>
          </p:nvPr>
        </p:nvSpPr>
        <p:spPr>
          <a:xfrm>
            <a:off x="838200" y="6561650"/>
            <a:ext cx="2743200" cy="365125"/>
          </a:xfrm>
        </p:spPr>
        <p:txBody>
          <a:bodyPr/>
          <a:lstStyle/>
          <a:p>
            <a:fld id="{0B0FB64A-31FE-40EA-AE59-3B3DADD57CF6}" type="datetimeFigureOut">
              <a:rPr lang="en-US" smtClean="0"/>
              <a:t>5/10/2021</a:t>
            </a:fld>
            <a:endParaRPr lang="en-US" dirty="0"/>
          </a:p>
        </p:txBody>
      </p:sp>
      <p:sp>
        <p:nvSpPr>
          <p:cNvPr id="5" name="Footer Placeholder 4">
            <a:extLst>
              <a:ext uri="{FF2B5EF4-FFF2-40B4-BE49-F238E27FC236}">
                <a16:creationId xmlns:a16="http://schemas.microsoft.com/office/drawing/2014/main" id="{E24276ED-22BD-4239-8CB3-EDFC77FE7DD7}"/>
              </a:ext>
            </a:extLst>
          </p:cNvPr>
          <p:cNvSpPr>
            <a:spLocks noGrp="1"/>
          </p:cNvSpPr>
          <p:nvPr>
            <p:ph type="ftr" sz="quarter" idx="11"/>
          </p:nvPr>
        </p:nvSpPr>
        <p:spPr/>
        <p:txBody>
          <a:bodyPr/>
          <a:lstStyle/>
          <a:p>
            <a:r>
              <a:rPr lang="en-US" dirty="0"/>
              <a:t>BoomerWorks.org</a:t>
            </a:r>
          </a:p>
        </p:txBody>
      </p:sp>
      <p:sp>
        <p:nvSpPr>
          <p:cNvPr id="6" name="Slide Number Placeholder 5">
            <a:extLst>
              <a:ext uri="{FF2B5EF4-FFF2-40B4-BE49-F238E27FC236}">
                <a16:creationId xmlns:a16="http://schemas.microsoft.com/office/drawing/2014/main" id="{BF1AA30F-B709-438F-A19D-273A49D28404}"/>
              </a:ext>
            </a:extLst>
          </p:cNvPr>
          <p:cNvSpPr>
            <a:spLocks noGrp="1"/>
          </p:cNvSpPr>
          <p:nvPr>
            <p:ph type="sldNum" sz="quarter" idx="12"/>
          </p:nvPr>
        </p:nvSpPr>
        <p:spPr/>
        <p:txBody>
          <a:bodyPr/>
          <a:lstStyle/>
          <a:p>
            <a:fld id="{853C325A-97C1-4536-AD62-C091C8B376EA}" type="slidenum">
              <a:rPr lang="en-US" smtClean="0"/>
              <a:t>‹#›</a:t>
            </a:fld>
            <a:endParaRPr lang="en-US"/>
          </a:p>
        </p:txBody>
      </p:sp>
    </p:spTree>
    <p:extLst>
      <p:ext uri="{BB962C8B-B14F-4D97-AF65-F5344CB8AC3E}">
        <p14:creationId xmlns:p14="http://schemas.microsoft.com/office/powerpoint/2010/main" val="22044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D99D22-6F44-4817-88FC-E0E2B54B340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B4EC9173-DD76-4956-9A3A-917E8442C279}"/>
              </a:ext>
            </a:extLst>
          </p:cNvPr>
          <p:cNvSpPr>
            <a:spLocks noGrp="1"/>
          </p:cNvSpPr>
          <p:nvPr>
            <p:ph type="title"/>
          </p:nvPr>
        </p:nvSpPr>
        <p:spPr/>
        <p:txBody>
          <a:bodyPr/>
          <a:lstStyle/>
          <a:p>
            <a:r>
              <a:rPr lang="en-US" dirty="0"/>
              <a:t>Click to edit Master title style</a:t>
            </a:r>
          </a:p>
        </p:txBody>
      </p:sp>
      <p:sp>
        <p:nvSpPr>
          <p:cNvPr id="9" name="Date Placeholder 8">
            <a:extLst>
              <a:ext uri="{FF2B5EF4-FFF2-40B4-BE49-F238E27FC236}">
                <a16:creationId xmlns:a16="http://schemas.microsoft.com/office/drawing/2014/main" id="{48AEC417-E636-4A43-8285-44F2FEDAB44C}"/>
              </a:ext>
            </a:extLst>
          </p:cNvPr>
          <p:cNvSpPr>
            <a:spLocks noGrp="1"/>
          </p:cNvSpPr>
          <p:nvPr>
            <p:ph type="dt" sz="half" idx="10"/>
          </p:nvPr>
        </p:nvSpPr>
        <p:spPr/>
        <p:txBody>
          <a:bodyPr/>
          <a:lstStyle/>
          <a:p>
            <a:fld id="{0B0FB64A-31FE-40EA-AE59-3B3DADD57CF6}" type="datetimeFigureOut">
              <a:rPr lang="en-US" smtClean="0"/>
              <a:pPr/>
              <a:t>5/10/2021</a:t>
            </a:fld>
            <a:endParaRPr lang="en-US" dirty="0"/>
          </a:p>
        </p:txBody>
      </p:sp>
      <p:sp>
        <p:nvSpPr>
          <p:cNvPr id="10" name="Footer Placeholder 9">
            <a:extLst>
              <a:ext uri="{FF2B5EF4-FFF2-40B4-BE49-F238E27FC236}">
                <a16:creationId xmlns:a16="http://schemas.microsoft.com/office/drawing/2014/main" id="{F443CD0E-13A5-4809-9F97-FA74D2088DF5}"/>
              </a:ext>
            </a:extLst>
          </p:cNvPr>
          <p:cNvSpPr>
            <a:spLocks noGrp="1"/>
          </p:cNvSpPr>
          <p:nvPr>
            <p:ph type="ftr" sz="quarter" idx="11"/>
          </p:nvPr>
        </p:nvSpPr>
        <p:spPr/>
        <p:txBody>
          <a:bodyPr/>
          <a:lstStyle/>
          <a:p>
            <a:r>
              <a:rPr lang="en-US"/>
              <a:t>BoomerWorks.org</a:t>
            </a:r>
            <a:endParaRPr lang="en-US" dirty="0"/>
          </a:p>
        </p:txBody>
      </p:sp>
      <p:sp>
        <p:nvSpPr>
          <p:cNvPr id="11" name="Slide Number Placeholder 10">
            <a:extLst>
              <a:ext uri="{FF2B5EF4-FFF2-40B4-BE49-F238E27FC236}">
                <a16:creationId xmlns:a16="http://schemas.microsoft.com/office/drawing/2014/main" id="{ED3A2C5A-B16F-456D-BB3D-B40FEA25A07C}"/>
              </a:ext>
            </a:extLst>
          </p:cNvPr>
          <p:cNvSpPr>
            <a:spLocks noGrp="1"/>
          </p:cNvSpPr>
          <p:nvPr>
            <p:ph type="sldNum" sz="quarter" idx="12"/>
          </p:nvPr>
        </p:nvSpPr>
        <p:spPr/>
        <p:txBody>
          <a:bodyPr/>
          <a:lstStyle/>
          <a:p>
            <a:fld id="{853C325A-97C1-4536-AD62-C091C8B376EA}" type="slidenum">
              <a:rPr lang="en-US" smtClean="0"/>
              <a:pPr/>
              <a:t>‹#›</a:t>
            </a:fld>
            <a:endParaRPr lang="en-US" dirty="0"/>
          </a:p>
        </p:txBody>
      </p:sp>
    </p:spTree>
    <p:extLst>
      <p:ext uri="{BB962C8B-B14F-4D97-AF65-F5344CB8AC3E}">
        <p14:creationId xmlns:p14="http://schemas.microsoft.com/office/powerpoint/2010/main" val="395178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0DD8-F113-4DF1-9C38-FD7DE9CE332B}"/>
              </a:ext>
            </a:extLst>
          </p:cNvPr>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A3F84697-B4F4-4CCC-BC49-595581A4EC0A}"/>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59CC6C8-8917-4E57-9936-AFA081561E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4264BA-11EE-4989-BF6D-7A2CDB915C6E}"/>
              </a:ext>
            </a:extLst>
          </p:cNvPr>
          <p:cNvSpPr>
            <a:spLocks noGrp="1"/>
          </p:cNvSpPr>
          <p:nvPr>
            <p:ph type="dt" sz="half" idx="10"/>
          </p:nvPr>
        </p:nvSpPr>
        <p:spPr/>
        <p:txBody>
          <a:bodyPr/>
          <a:lstStyle/>
          <a:p>
            <a:fld id="{0B0FB64A-31FE-40EA-AE59-3B3DADD57CF6}" type="datetimeFigureOut">
              <a:rPr lang="en-US" smtClean="0"/>
              <a:t>5/10/2021</a:t>
            </a:fld>
            <a:endParaRPr lang="en-US"/>
          </a:p>
        </p:txBody>
      </p:sp>
      <p:sp>
        <p:nvSpPr>
          <p:cNvPr id="6" name="Footer Placeholder 5">
            <a:extLst>
              <a:ext uri="{FF2B5EF4-FFF2-40B4-BE49-F238E27FC236}">
                <a16:creationId xmlns:a16="http://schemas.microsoft.com/office/drawing/2014/main" id="{B5FECD4D-4C14-4992-8C69-BA5457195CCF}"/>
              </a:ext>
            </a:extLst>
          </p:cNvPr>
          <p:cNvSpPr>
            <a:spLocks noGrp="1"/>
          </p:cNvSpPr>
          <p:nvPr>
            <p:ph type="ftr" sz="quarter" idx="11"/>
          </p:nvPr>
        </p:nvSpPr>
        <p:spPr/>
        <p:txBody>
          <a:bodyPr/>
          <a:lstStyle/>
          <a:p>
            <a:r>
              <a:rPr lang="en-US" dirty="0"/>
              <a:t>BoomerWorks.org</a:t>
            </a:r>
          </a:p>
        </p:txBody>
      </p:sp>
      <p:sp>
        <p:nvSpPr>
          <p:cNvPr id="7" name="Slide Number Placeholder 6">
            <a:extLst>
              <a:ext uri="{FF2B5EF4-FFF2-40B4-BE49-F238E27FC236}">
                <a16:creationId xmlns:a16="http://schemas.microsoft.com/office/drawing/2014/main" id="{DB93B142-53C0-4241-9692-C13AB29B8530}"/>
              </a:ext>
            </a:extLst>
          </p:cNvPr>
          <p:cNvSpPr>
            <a:spLocks noGrp="1"/>
          </p:cNvSpPr>
          <p:nvPr>
            <p:ph type="sldNum" sz="quarter" idx="12"/>
          </p:nvPr>
        </p:nvSpPr>
        <p:spPr/>
        <p:txBody>
          <a:bodyPr/>
          <a:lstStyle/>
          <a:p>
            <a:fld id="{853C325A-97C1-4536-AD62-C091C8B376EA}" type="slidenum">
              <a:rPr lang="en-US" smtClean="0"/>
              <a:t>‹#›</a:t>
            </a:fld>
            <a:endParaRPr lang="en-US"/>
          </a:p>
        </p:txBody>
      </p:sp>
    </p:spTree>
    <p:extLst>
      <p:ext uri="{BB962C8B-B14F-4D97-AF65-F5344CB8AC3E}">
        <p14:creationId xmlns:p14="http://schemas.microsoft.com/office/powerpoint/2010/main" val="399077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06CF-F95E-489A-B713-43C7C4D3A8C4}"/>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20A8444-22CC-4B3B-AE7B-A0506FAA879C}"/>
              </a:ext>
            </a:extLst>
          </p:cNvPr>
          <p:cNvSpPr>
            <a:spLocks noGrp="1"/>
          </p:cNvSpPr>
          <p:nvPr>
            <p:ph type="body" idx="1"/>
          </p:nvPr>
        </p:nvSpPr>
        <p:spPr>
          <a:xfrm>
            <a:off x="839788" y="1681163"/>
            <a:ext cx="5157787" cy="823912"/>
          </a:xfrm>
        </p:spPr>
        <p:txBody>
          <a:bodyPr anchor="b">
            <a:normAutofit/>
          </a:bodyPr>
          <a:lstStyle>
            <a:lvl1pPr marL="0" indent="0">
              <a:buNone/>
              <a:defRPr sz="3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59D6DF3-76F4-4B1F-855A-F37FEF1F5BD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775AA2D-6482-42BF-BF2A-8443C5BDC291}"/>
              </a:ext>
            </a:extLst>
          </p:cNvPr>
          <p:cNvSpPr>
            <a:spLocks noGrp="1"/>
          </p:cNvSpPr>
          <p:nvPr>
            <p:ph type="body" sz="quarter" idx="3"/>
          </p:nvPr>
        </p:nvSpPr>
        <p:spPr>
          <a:xfrm>
            <a:off x="6172200" y="1681163"/>
            <a:ext cx="5183188" cy="823912"/>
          </a:xfrm>
        </p:spPr>
        <p:txBody>
          <a:bodyPr anchor="b">
            <a:normAutofit/>
          </a:bodyPr>
          <a:lstStyle>
            <a:lvl1pPr marL="0" indent="0">
              <a:buNone/>
              <a:defRPr sz="3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3689B016-39F2-4BC4-9A7C-1C8C66D8EA0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50CB0E-14B2-4BCD-880E-6E25B27CB700}"/>
              </a:ext>
            </a:extLst>
          </p:cNvPr>
          <p:cNvSpPr>
            <a:spLocks noGrp="1"/>
          </p:cNvSpPr>
          <p:nvPr>
            <p:ph type="dt" sz="half" idx="10"/>
          </p:nvPr>
        </p:nvSpPr>
        <p:spPr/>
        <p:txBody>
          <a:bodyPr/>
          <a:lstStyle/>
          <a:p>
            <a:fld id="{0B0FB64A-31FE-40EA-AE59-3B3DADD57CF6}" type="datetimeFigureOut">
              <a:rPr lang="en-US" smtClean="0"/>
              <a:t>5/10/2021</a:t>
            </a:fld>
            <a:endParaRPr lang="en-US"/>
          </a:p>
        </p:txBody>
      </p:sp>
      <p:sp>
        <p:nvSpPr>
          <p:cNvPr id="8" name="Footer Placeholder 7">
            <a:extLst>
              <a:ext uri="{FF2B5EF4-FFF2-40B4-BE49-F238E27FC236}">
                <a16:creationId xmlns:a16="http://schemas.microsoft.com/office/drawing/2014/main" id="{8CF0E767-475F-425B-B320-5BCAC1A7A22E}"/>
              </a:ext>
            </a:extLst>
          </p:cNvPr>
          <p:cNvSpPr>
            <a:spLocks noGrp="1"/>
          </p:cNvSpPr>
          <p:nvPr>
            <p:ph type="ftr" sz="quarter" idx="11"/>
          </p:nvPr>
        </p:nvSpPr>
        <p:spPr/>
        <p:txBody>
          <a:bodyPr/>
          <a:lstStyle/>
          <a:p>
            <a:r>
              <a:rPr lang="en-US" dirty="0"/>
              <a:t>BoomerWorks.org</a:t>
            </a:r>
          </a:p>
        </p:txBody>
      </p:sp>
      <p:sp>
        <p:nvSpPr>
          <p:cNvPr id="9" name="Slide Number Placeholder 8">
            <a:extLst>
              <a:ext uri="{FF2B5EF4-FFF2-40B4-BE49-F238E27FC236}">
                <a16:creationId xmlns:a16="http://schemas.microsoft.com/office/drawing/2014/main" id="{4563CBD1-6005-4C94-A7DD-68E38DDFA821}"/>
              </a:ext>
            </a:extLst>
          </p:cNvPr>
          <p:cNvSpPr>
            <a:spLocks noGrp="1"/>
          </p:cNvSpPr>
          <p:nvPr>
            <p:ph type="sldNum" sz="quarter" idx="12"/>
          </p:nvPr>
        </p:nvSpPr>
        <p:spPr/>
        <p:txBody>
          <a:bodyPr/>
          <a:lstStyle/>
          <a:p>
            <a:fld id="{853C325A-97C1-4536-AD62-C091C8B376EA}" type="slidenum">
              <a:rPr lang="en-US" smtClean="0"/>
              <a:t>‹#›</a:t>
            </a:fld>
            <a:endParaRPr lang="en-US"/>
          </a:p>
        </p:txBody>
      </p:sp>
    </p:spTree>
    <p:extLst>
      <p:ext uri="{BB962C8B-B14F-4D97-AF65-F5344CB8AC3E}">
        <p14:creationId xmlns:p14="http://schemas.microsoft.com/office/powerpoint/2010/main" val="167842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7BD50-BE87-47CD-B1EE-77B6649EDB00}"/>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08B0CE6-9C52-44B9-8940-1AB27C46F62E}"/>
              </a:ext>
            </a:extLst>
          </p:cNvPr>
          <p:cNvSpPr>
            <a:spLocks noGrp="1"/>
          </p:cNvSpPr>
          <p:nvPr>
            <p:ph type="dt" sz="half" idx="10"/>
          </p:nvPr>
        </p:nvSpPr>
        <p:spPr/>
        <p:txBody>
          <a:bodyPr/>
          <a:lstStyle/>
          <a:p>
            <a:fld id="{0B0FB64A-31FE-40EA-AE59-3B3DADD57CF6}" type="datetimeFigureOut">
              <a:rPr lang="en-US" smtClean="0"/>
              <a:t>5/10/2021</a:t>
            </a:fld>
            <a:endParaRPr lang="en-US"/>
          </a:p>
        </p:txBody>
      </p:sp>
      <p:sp>
        <p:nvSpPr>
          <p:cNvPr id="4" name="Footer Placeholder 3">
            <a:extLst>
              <a:ext uri="{FF2B5EF4-FFF2-40B4-BE49-F238E27FC236}">
                <a16:creationId xmlns:a16="http://schemas.microsoft.com/office/drawing/2014/main" id="{0A0A3088-1381-4904-8F3D-411AEBBC5A85}"/>
              </a:ext>
            </a:extLst>
          </p:cNvPr>
          <p:cNvSpPr>
            <a:spLocks noGrp="1"/>
          </p:cNvSpPr>
          <p:nvPr>
            <p:ph type="ftr" sz="quarter" idx="11"/>
          </p:nvPr>
        </p:nvSpPr>
        <p:spPr/>
        <p:txBody>
          <a:bodyPr/>
          <a:lstStyle/>
          <a:p>
            <a:r>
              <a:rPr lang="en-US" dirty="0"/>
              <a:t>BoomerWorks.org</a:t>
            </a:r>
          </a:p>
        </p:txBody>
      </p:sp>
      <p:sp>
        <p:nvSpPr>
          <p:cNvPr id="5" name="Slide Number Placeholder 4">
            <a:extLst>
              <a:ext uri="{FF2B5EF4-FFF2-40B4-BE49-F238E27FC236}">
                <a16:creationId xmlns:a16="http://schemas.microsoft.com/office/drawing/2014/main" id="{36D24916-276E-4C2F-857E-5113B0EDE87E}"/>
              </a:ext>
            </a:extLst>
          </p:cNvPr>
          <p:cNvSpPr>
            <a:spLocks noGrp="1"/>
          </p:cNvSpPr>
          <p:nvPr>
            <p:ph type="sldNum" sz="quarter" idx="12"/>
          </p:nvPr>
        </p:nvSpPr>
        <p:spPr/>
        <p:txBody>
          <a:bodyPr/>
          <a:lstStyle/>
          <a:p>
            <a:fld id="{853C325A-97C1-4536-AD62-C091C8B376EA}" type="slidenum">
              <a:rPr lang="en-US" smtClean="0"/>
              <a:t>‹#›</a:t>
            </a:fld>
            <a:endParaRPr lang="en-US"/>
          </a:p>
        </p:txBody>
      </p:sp>
    </p:spTree>
    <p:extLst>
      <p:ext uri="{BB962C8B-B14F-4D97-AF65-F5344CB8AC3E}">
        <p14:creationId xmlns:p14="http://schemas.microsoft.com/office/powerpoint/2010/main" val="64229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216154-8652-470F-8945-87389C5441D3}"/>
              </a:ext>
            </a:extLst>
          </p:cNvPr>
          <p:cNvSpPr>
            <a:spLocks noGrp="1"/>
          </p:cNvSpPr>
          <p:nvPr>
            <p:ph type="dt" sz="half" idx="10"/>
          </p:nvPr>
        </p:nvSpPr>
        <p:spPr/>
        <p:txBody>
          <a:bodyPr/>
          <a:lstStyle/>
          <a:p>
            <a:fld id="{0B0FB64A-31FE-40EA-AE59-3B3DADD57CF6}" type="datetimeFigureOut">
              <a:rPr lang="en-US" smtClean="0"/>
              <a:t>5/10/2021</a:t>
            </a:fld>
            <a:endParaRPr lang="en-US"/>
          </a:p>
        </p:txBody>
      </p:sp>
      <p:sp>
        <p:nvSpPr>
          <p:cNvPr id="3" name="Footer Placeholder 2">
            <a:extLst>
              <a:ext uri="{FF2B5EF4-FFF2-40B4-BE49-F238E27FC236}">
                <a16:creationId xmlns:a16="http://schemas.microsoft.com/office/drawing/2014/main" id="{C3FB1D1E-69C6-4191-9EC8-A5FD4C81C445}"/>
              </a:ext>
            </a:extLst>
          </p:cNvPr>
          <p:cNvSpPr>
            <a:spLocks noGrp="1"/>
          </p:cNvSpPr>
          <p:nvPr>
            <p:ph type="ftr" sz="quarter" idx="11"/>
          </p:nvPr>
        </p:nvSpPr>
        <p:spPr/>
        <p:txBody>
          <a:bodyPr/>
          <a:lstStyle/>
          <a:p>
            <a:r>
              <a:rPr lang="en-US" dirty="0"/>
              <a:t>BoomerWorks.org</a:t>
            </a:r>
          </a:p>
        </p:txBody>
      </p:sp>
      <p:sp>
        <p:nvSpPr>
          <p:cNvPr id="4" name="Slide Number Placeholder 3">
            <a:extLst>
              <a:ext uri="{FF2B5EF4-FFF2-40B4-BE49-F238E27FC236}">
                <a16:creationId xmlns:a16="http://schemas.microsoft.com/office/drawing/2014/main" id="{6A47B13C-9C48-4F48-BE6B-5CC9F3EA1CFF}"/>
              </a:ext>
            </a:extLst>
          </p:cNvPr>
          <p:cNvSpPr>
            <a:spLocks noGrp="1"/>
          </p:cNvSpPr>
          <p:nvPr>
            <p:ph type="sldNum" sz="quarter" idx="12"/>
          </p:nvPr>
        </p:nvSpPr>
        <p:spPr/>
        <p:txBody>
          <a:bodyPr/>
          <a:lstStyle/>
          <a:p>
            <a:fld id="{853C325A-97C1-4536-AD62-C091C8B376EA}" type="slidenum">
              <a:rPr lang="en-US" smtClean="0"/>
              <a:t>‹#›</a:t>
            </a:fld>
            <a:endParaRPr lang="en-US"/>
          </a:p>
        </p:txBody>
      </p:sp>
    </p:spTree>
    <p:extLst>
      <p:ext uri="{BB962C8B-B14F-4D97-AF65-F5344CB8AC3E}">
        <p14:creationId xmlns:p14="http://schemas.microsoft.com/office/powerpoint/2010/main" val="294958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Logo w/ Ba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A24A5B-9973-4BD7-8EA1-61FD67187D26}"/>
              </a:ext>
            </a:extLst>
          </p:cNvPr>
          <p:cNvSpPr>
            <a:spLocks noGrp="1"/>
          </p:cNvSpPr>
          <p:nvPr>
            <p:ph type="dt" sz="half" idx="10"/>
          </p:nvPr>
        </p:nvSpPr>
        <p:spPr/>
        <p:txBody>
          <a:bodyPr/>
          <a:lstStyle/>
          <a:p>
            <a:fld id="{0B0FB64A-31FE-40EA-AE59-3B3DADD57CF6}" type="datetimeFigureOut">
              <a:rPr lang="en-US" smtClean="0"/>
              <a:pPr/>
              <a:t>5/10/2021</a:t>
            </a:fld>
            <a:endParaRPr lang="en-US" dirty="0"/>
          </a:p>
        </p:txBody>
      </p:sp>
      <p:sp>
        <p:nvSpPr>
          <p:cNvPr id="4" name="Footer Placeholder 3">
            <a:extLst>
              <a:ext uri="{FF2B5EF4-FFF2-40B4-BE49-F238E27FC236}">
                <a16:creationId xmlns:a16="http://schemas.microsoft.com/office/drawing/2014/main" id="{A67EF5D8-E3CB-42AD-9944-F3F26DE33C0E}"/>
              </a:ext>
            </a:extLst>
          </p:cNvPr>
          <p:cNvSpPr>
            <a:spLocks noGrp="1"/>
          </p:cNvSpPr>
          <p:nvPr>
            <p:ph type="ftr" sz="quarter" idx="11"/>
          </p:nvPr>
        </p:nvSpPr>
        <p:spPr/>
        <p:txBody>
          <a:bodyPr/>
          <a:lstStyle/>
          <a:p>
            <a:r>
              <a:rPr lang="en-US"/>
              <a:t>BoomerWorks.org</a:t>
            </a:r>
            <a:endParaRPr lang="en-US" dirty="0"/>
          </a:p>
        </p:txBody>
      </p:sp>
      <p:sp>
        <p:nvSpPr>
          <p:cNvPr id="5" name="Slide Number Placeholder 4">
            <a:extLst>
              <a:ext uri="{FF2B5EF4-FFF2-40B4-BE49-F238E27FC236}">
                <a16:creationId xmlns:a16="http://schemas.microsoft.com/office/drawing/2014/main" id="{8021945C-265D-40C9-BF48-E66202475FD8}"/>
              </a:ext>
            </a:extLst>
          </p:cNvPr>
          <p:cNvSpPr>
            <a:spLocks noGrp="1"/>
          </p:cNvSpPr>
          <p:nvPr>
            <p:ph type="sldNum" sz="quarter" idx="12"/>
          </p:nvPr>
        </p:nvSpPr>
        <p:spPr/>
        <p:txBody>
          <a:bodyPr/>
          <a:lstStyle/>
          <a:p>
            <a:fld id="{853C325A-97C1-4536-AD62-C091C8B376EA}" type="slidenum">
              <a:rPr lang="en-US" smtClean="0"/>
              <a:pPr/>
              <a:t>‹#›</a:t>
            </a:fld>
            <a:endParaRPr lang="en-US" dirty="0"/>
          </a:p>
        </p:txBody>
      </p:sp>
      <p:sp>
        <p:nvSpPr>
          <p:cNvPr id="6" name="TextBox 5">
            <a:extLst>
              <a:ext uri="{FF2B5EF4-FFF2-40B4-BE49-F238E27FC236}">
                <a16:creationId xmlns:a16="http://schemas.microsoft.com/office/drawing/2014/main" id="{A79893CC-A267-44AF-8A7A-2F5332FCB40A}"/>
              </a:ext>
            </a:extLst>
          </p:cNvPr>
          <p:cNvSpPr txBox="1"/>
          <p:nvPr userDrawn="1"/>
        </p:nvSpPr>
        <p:spPr>
          <a:xfrm>
            <a:off x="9982200" y="235527"/>
            <a:ext cx="1849582" cy="133003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9902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No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E52EE6-F8B8-4CA8-9AC1-3FEC49012F58}"/>
              </a:ext>
            </a:extLst>
          </p:cNvPr>
          <p:cNvSpPr>
            <a:spLocks noGrp="1"/>
          </p:cNvSpPr>
          <p:nvPr>
            <p:ph type="dt" sz="half" idx="10"/>
          </p:nvPr>
        </p:nvSpPr>
        <p:spPr/>
        <p:txBody>
          <a:bodyPr/>
          <a:lstStyle/>
          <a:p>
            <a:fld id="{0B0FB64A-31FE-40EA-AE59-3B3DADD57CF6}" type="datetimeFigureOut">
              <a:rPr lang="en-US" smtClean="0"/>
              <a:pPr/>
              <a:t>5/10/2021</a:t>
            </a:fld>
            <a:endParaRPr lang="en-US" dirty="0"/>
          </a:p>
        </p:txBody>
      </p:sp>
      <p:sp>
        <p:nvSpPr>
          <p:cNvPr id="4" name="Footer Placeholder 3">
            <a:extLst>
              <a:ext uri="{FF2B5EF4-FFF2-40B4-BE49-F238E27FC236}">
                <a16:creationId xmlns:a16="http://schemas.microsoft.com/office/drawing/2014/main" id="{52F31DDA-D097-4922-AE72-C2C9EEC06F16}"/>
              </a:ext>
            </a:extLst>
          </p:cNvPr>
          <p:cNvSpPr>
            <a:spLocks noGrp="1"/>
          </p:cNvSpPr>
          <p:nvPr>
            <p:ph type="ftr" sz="quarter" idx="11"/>
          </p:nvPr>
        </p:nvSpPr>
        <p:spPr/>
        <p:txBody>
          <a:bodyPr/>
          <a:lstStyle/>
          <a:p>
            <a:r>
              <a:rPr lang="en-US"/>
              <a:t>BoomerWorks.org</a:t>
            </a:r>
            <a:endParaRPr lang="en-US" dirty="0"/>
          </a:p>
        </p:txBody>
      </p:sp>
      <p:sp>
        <p:nvSpPr>
          <p:cNvPr id="5" name="Slide Number Placeholder 4">
            <a:extLst>
              <a:ext uri="{FF2B5EF4-FFF2-40B4-BE49-F238E27FC236}">
                <a16:creationId xmlns:a16="http://schemas.microsoft.com/office/drawing/2014/main" id="{82BC9C2A-3775-48D1-843A-EC810BD7D66A}"/>
              </a:ext>
            </a:extLst>
          </p:cNvPr>
          <p:cNvSpPr>
            <a:spLocks noGrp="1"/>
          </p:cNvSpPr>
          <p:nvPr>
            <p:ph type="sldNum" sz="quarter" idx="12"/>
          </p:nvPr>
        </p:nvSpPr>
        <p:spPr/>
        <p:txBody>
          <a:bodyPr/>
          <a:lstStyle/>
          <a:p>
            <a:fld id="{853C325A-97C1-4536-AD62-C091C8B376EA}" type="slidenum">
              <a:rPr lang="en-US" smtClean="0"/>
              <a:pPr/>
              <a:t>‹#›</a:t>
            </a:fld>
            <a:endParaRPr lang="en-US" dirty="0"/>
          </a:p>
        </p:txBody>
      </p:sp>
      <p:sp>
        <p:nvSpPr>
          <p:cNvPr id="6" name="Rectangle 5">
            <a:extLst>
              <a:ext uri="{FF2B5EF4-FFF2-40B4-BE49-F238E27FC236}">
                <a16:creationId xmlns:a16="http://schemas.microsoft.com/office/drawing/2014/main" id="{F347667C-1E11-4DC8-9156-4032420DD831}"/>
              </a:ext>
            </a:extLst>
          </p:cNvPr>
          <p:cNvSpPr/>
          <p:nvPr userDrawn="1"/>
        </p:nvSpPr>
        <p:spPr>
          <a:xfrm>
            <a:off x="0" y="0"/>
            <a:ext cx="12192000" cy="696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66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EFCB814-8CA9-4773-9ACB-2CCF7C302513}"/>
              </a:ext>
            </a:extLst>
          </p:cNvPr>
          <p:cNvSpPr txBox="1"/>
          <p:nvPr userDrawn="1"/>
        </p:nvSpPr>
        <p:spPr>
          <a:xfrm>
            <a:off x="-1" y="6561650"/>
            <a:ext cx="12192000" cy="338554"/>
          </a:xfrm>
          <a:prstGeom prst="rect">
            <a:avLst/>
          </a:prstGeom>
          <a:solidFill>
            <a:srgbClr val="4D9437"/>
          </a:solidFill>
        </p:spPr>
        <p:txBody>
          <a:bodyPr wrap="square" rtlCol="0" anchor="b">
            <a:spAutoFit/>
          </a:bodyPr>
          <a:lstStyle/>
          <a:p>
            <a:pPr algn="ctr"/>
            <a:endParaRPr lang="en-US" sz="800" i="1" dirty="0"/>
          </a:p>
          <a:p>
            <a:pPr algn="ctr"/>
            <a:endParaRPr lang="en-US" sz="800" dirty="0"/>
          </a:p>
        </p:txBody>
      </p:sp>
      <p:sp>
        <p:nvSpPr>
          <p:cNvPr id="2" name="Title Placeholder 1">
            <a:extLst>
              <a:ext uri="{FF2B5EF4-FFF2-40B4-BE49-F238E27FC236}">
                <a16:creationId xmlns:a16="http://schemas.microsoft.com/office/drawing/2014/main" id="{6902FBC9-783D-400E-94B9-CF10B6212B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7C6A3C-F3F1-4B37-B533-087366653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0EFE8D-CC49-4CC6-90DB-551BC2311E5F}"/>
              </a:ext>
            </a:extLst>
          </p:cNvPr>
          <p:cNvSpPr>
            <a:spLocks noGrp="1"/>
          </p:cNvSpPr>
          <p:nvPr>
            <p:ph type="dt" sz="half" idx="2"/>
          </p:nvPr>
        </p:nvSpPr>
        <p:spPr>
          <a:xfrm>
            <a:off x="838200" y="6561650"/>
            <a:ext cx="2743200" cy="365125"/>
          </a:xfrm>
          <a:prstGeom prst="rect">
            <a:avLst/>
          </a:prstGeom>
        </p:spPr>
        <p:txBody>
          <a:bodyPr vert="horz" lIns="91440" tIns="45720" rIns="91440" bIns="45720" rtlCol="0" anchor="ctr"/>
          <a:lstStyle>
            <a:lvl1pPr algn="l">
              <a:defRPr sz="1200" baseline="0">
                <a:solidFill>
                  <a:schemeClr val="bg1"/>
                </a:solidFill>
                <a:latin typeface="Arial" panose="020B0604020202020204" pitchFamily="34" charset="0"/>
                <a:cs typeface="Arial" panose="020B0604020202020204" pitchFamily="34" charset="0"/>
              </a:defRPr>
            </a:lvl1pPr>
          </a:lstStyle>
          <a:p>
            <a:fld id="{0B0FB64A-31FE-40EA-AE59-3B3DADD57CF6}" type="datetimeFigureOut">
              <a:rPr lang="en-US" smtClean="0"/>
              <a:pPr/>
              <a:t>5/10/2021</a:t>
            </a:fld>
            <a:endParaRPr lang="en-US" dirty="0"/>
          </a:p>
        </p:txBody>
      </p:sp>
      <p:sp>
        <p:nvSpPr>
          <p:cNvPr id="5" name="Footer Placeholder 4">
            <a:extLst>
              <a:ext uri="{FF2B5EF4-FFF2-40B4-BE49-F238E27FC236}">
                <a16:creationId xmlns:a16="http://schemas.microsoft.com/office/drawing/2014/main" id="{8C76B378-D7FF-4698-BE33-C3C313DDE9F1}"/>
              </a:ext>
            </a:extLst>
          </p:cNvPr>
          <p:cNvSpPr>
            <a:spLocks noGrp="1"/>
          </p:cNvSpPr>
          <p:nvPr>
            <p:ph type="ftr" sz="quarter" idx="3"/>
          </p:nvPr>
        </p:nvSpPr>
        <p:spPr>
          <a:xfrm>
            <a:off x="4038600" y="6561650"/>
            <a:ext cx="4114800" cy="365125"/>
          </a:xfrm>
          <a:prstGeom prst="rect">
            <a:avLst/>
          </a:prstGeom>
        </p:spPr>
        <p:txBody>
          <a:bodyPr vert="horz" lIns="91440" tIns="45720" rIns="91440" bIns="45720" rtlCol="0" anchor="ctr"/>
          <a:lstStyle>
            <a:lvl1pPr algn="ctr">
              <a:defRPr sz="1400" b="1">
                <a:solidFill>
                  <a:schemeClr val="bg1"/>
                </a:solidFill>
                <a:latin typeface="Arial" panose="020B0604020202020204" pitchFamily="34" charset="0"/>
                <a:cs typeface="Arial" panose="020B0604020202020204" pitchFamily="34" charset="0"/>
              </a:defRPr>
            </a:lvl1pPr>
          </a:lstStyle>
          <a:p>
            <a:r>
              <a:rPr lang="en-US" dirty="0"/>
              <a:t>BoomerWorks.org</a:t>
            </a:r>
          </a:p>
        </p:txBody>
      </p:sp>
      <p:sp>
        <p:nvSpPr>
          <p:cNvPr id="6" name="Slide Number Placeholder 5">
            <a:extLst>
              <a:ext uri="{FF2B5EF4-FFF2-40B4-BE49-F238E27FC236}">
                <a16:creationId xmlns:a16="http://schemas.microsoft.com/office/drawing/2014/main" id="{FA172D82-4484-4FBD-8FA1-3D689893DE28}"/>
              </a:ext>
            </a:extLst>
          </p:cNvPr>
          <p:cNvSpPr>
            <a:spLocks noGrp="1"/>
          </p:cNvSpPr>
          <p:nvPr>
            <p:ph type="sldNum" sz="quarter" idx="4"/>
          </p:nvPr>
        </p:nvSpPr>
        <p:spPr>
          <a:xfrm>
            <a:off x="8610600" y="6573471"/>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853C325A-97C1-4536-AD62-C091C8B376EA}" type="slidenum">
              <a:rPr lang="en-US" smtClean="0"/>
              <a:pPr/>
              <a:t>‹#›</a:t>
            </a:fld>
            <a:endParaRPr lang="en-US" dirty="0"/>
          </a:p>
        </p:txBody>
      </p:sp>
      <p:pic>
        <p:nvPicPr>
          <p:cNvPr id="9" name="Picture 8" descr="A close up of a logo&#10;&#10;Description automatically generated">
            <a:extLst>
              <a:ext uri="{FF2B5EF4-FFF2-40B4-BE49-F238E27FC236}">
                <a16:creationId xmlns:a16="http://schemas.microsoft.com/office/drawing/2014/main" id="{D7E3B0AA-74AD-47DD-A340-5208A75B19F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82200" y="354552"/>
            <a:ext cx="1879713" cy="993056"/>
          </a:xfrm>
          <a:prstGeom prst="rect">
            <a:avLst/>
          </a:prstGeom>
        </p:spPr>
      </p:pic>
    </p:spTree>
    <p:extLst>
      <p:ext uri="{BB962C8B-B14F-4D97-AF65-F5344CB8AC3E}">
        <p14:creationId xmlns:p14="http://schemas.microsoft.com/office/powerpoint/2010/main" val="244080931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2" r:id="rId4"/>
    <p:sldLayoutId id="2147483653" r:id="rId5"/>
    <p:sldLayoutId id="2147483654" r:id="rId6"/>
    <p:sldLayoutId id="2147483655" r:id="rId7"/>
    <p:sldLayoutId id="2147483661" r:id="rId8"/>
    <p:sldLayoutId id="2147483659" r:id="rId9"/>
    <p:sldLayoutId id="2147483662" r:id="rId10"/>
    <p:sldLayoutId id="2147483656" r:id="rId11"/>
    <p:sldLayoutId id="2147483657" r:id="rId12"/>
    <p:sldLayoutId id="2147483658" r:id="rId13"/>
  </p:sldLayoutIdLst>
  <p:txStyles>
    <p:titleStyle>
      <a:lvl1pPr algn="l" defTabSz="914400" rtl="0" eaLnBrk="1" latinLnBrk="0" hangingPunct="1">
        <a:lnSpc>
          <a:spcPct val="90000"/>
        </a:lnSpc>
        <a:spcBef>
          <a:spcPct val="0"/>
        </a:spcBef>
        <a:buNone/>
        <a:defRPr sz="3600" b="0" kern="1200">
          <a:solidFill>
            <a:srgbClr val="0272B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buClr>
          <a:srgbClr val="4D9437"/>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4D9437"/>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4D9437"/>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4D9437"/>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4D9437"/>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0.sv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2.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squarelydigital.com/guide" TargetMode="External"/><Relationship Id="rId7"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mailto:jon@squarelydigital.com" TargetMode="External"/><Relationship Id="rId5" Type="http://schemas.openxmlformats.org/officeDocument/2006/relationships/hyperlink" Target="https://squarelydigital.com/tuneup" TargetMode="External"/><Relationship Id="rId4" Type="http://schemas.openxmlformats.org/officeDocument/2006/relationships/hyperlink" Target="https://squarelydigital.com/email-newsletter-signup/"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sv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714375" y="2038350"/>
            <a:ext cx="10972800" cy="2700711"/>
          </a:xfrm>
        </p:spPr>
        <p:txBody>
          <a:bodyPr>
            <a:noAutofit/>
          </a:bodyPr>
          <a:lstStyle/>
          <a:p>
            <a:r>
              <a:rPr lang="en-US" sz="5400" b="1" dirty="0">
                <a:solidFill>
                  <a:schemeClr val="accent1"/>
                </a:solidFill>
                <a:latin typeface="+mn-lt"/>
              </a:rPr>
              <a:t>Digital Content Marketing 201</a:t>
            </a:r>
            <a:br>
              <a:rPr lang="en-US" sz="5400" b="1" dirty="0">
                <a:solidFill>
                  <a:schemeClr val="accent1"/>
                </a:solidFill>
                <a:latin typeface="+mn-lt"/>
              </a:rPr>
            </a:br>
            <a:br>
              <a:rPr lang="en-US" sz="5400" b="1" dirty="0">
                <a:solidFill>
                  <a:schemeClr val="accent1"/>
                </a:solidFill>
                <a:latin typeface="+mn-lt"/>
              </a:rPr>
            </a:br>
            <a:r>
              <a:rPr lang="en-US" sz="5400" b="1" dirty="0">
                <a:latin typeface="+mn-lt"/>
              </a:rPr>
              <a:t>Customer-Centric</a:t>
            </a:r>
            <a:br>
              <a:rPr lang="en-US" sz="5400" b="1" dirty="0">
                <a:latin typeface="+mn-lt"/>
              </a:rPr>
            </a:br>
            <a:r>
              <a:rPr lang="en-US" sz="5400" b="1" dirty="0">
                <a:latin typeface="+mn-lt"/>
              </a:rPr>
              <a:t>Content Marketing</a:t>
            </a:r>
            <a:br>
              <a:rPr lang="en-US" sz="5400" b="1" dirty="0">
                <a:solidFill>
                  <a:schemeClr val="accent1"/>
                </a:solidFill>
                <a:latin typeface="+mn-lt"/>
              </a:rPr>
            </a:br>
            <a:br>
              <a:rPr lang="en-US" sz="5400" b="1" dirty="0">
                <a:solidFill>
                  <a:schemeClr val="accent1"/>
                </a:solidFill>
                <a:latin typeface="+mn-lt"/>
              </a:rPr>
            </a:br>
            <a:r>
              <a:rPr lang="en-US" sz="4400" dirty="0">
                <a:latin typeface="+mn-lt"/>
              </a:rPr>
              <a:t>a.k.a. It’s Not About You</a:t>
            </a:r>
            <a:br>
              <a:rPr lang="en-US" sz="6000" dirty="0">
                <a:latin typeface="+mn-lt"/>
              </a:rPr>
            </a:br>
            <a:endParaRPr lang="en-US" sz="6600" dirty="0">
              <a:solidFill>
                <a:schemeClr val="accent3"/>
              </a:solidFill>
              <a:latin typeface="+mn-lt"/>
            </a:endParaRPr>
          </a:p>
        </p:txBody>
      </p:sp>
      <p:pic>
        <p:nvPicPr>
          <p:cNvPr id="4" name="Picture 3" descr="Woman using smartphone at home">
            <a:extLst>
              <a:ext uri="{FF2B5EF4-FFF2-40B4-BE49-F238E27FC236}">
                <a16:creationId xmlns:a16="http://schemas.microsoft.com/office/drawing/2014/main" id="{F7DB92B0-2438-4872-94B1-8DF832102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678" y="2404110"/>
            <a:ext cx="3638641" cy="2425168"/>
          </a:xfrm>
          <a:prstGeom prst="rect">
            <a:avLst/>
          </a:prstGeom>
        </p:spPr>
      </p:pic>
    </p:spTree>
    <p:extLst>
      <p:ext uri="{BB962C8B-B14F-4D97-AF65-F5344CB8AC3E}">
        <p14:creationId xmlns:p14="http://schemas.microsoft.com/office/powerpoint/2010/main" val="77947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
            <a:extLst>
              <a:ext uri="{FF2B5EF4-FFF2-40B4-BE49-F238E27FC236}">
                <a16:creationId xmlns:a16="http://schemas.microsoft.com/office/drawing/2014/main" id="{B115631B-7CEF-481D-8940-53C7E2D376C5}"/>
              </a:ext>
            </a:extLst>
          </p:cNvPr>
          <p:cNvGraphicFramePr>
            <a:graphicFrameLocks noGrp="1"/>
          </p:cNvGraphicFramePr>
          <p:nvPr>
            <p:ph idx="1"/>
          </p:nvPr>
        </p:nvGraphicFramePr>
        <p:xfrm>
          <a:off x="838200" y="3679514"/>
          <a:ext cx="10340788" cy="2166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p:txBody>
          <a:bodyPr>
            <a:normAutofit/>
          </a:bodyPr>
          <a:lstStyle/>
          <a:p>
            <a:r>
              <a:rPr lang="en-US" b="1" dirty="0">
                <a:solidFill>
                  <a:schemeClr val="accent1"/>
                </a:solidFill>
                <a:latin typeface="+mn-lt"/>
              </a:rPr>
              <a:t>Formalize It</a:t>
            </a:r>
          </a:p>
        </p:txBody>
      </p:sp>
      <p:pic>
        <p:nvPicPr>
          <p:cNvPr id="5" name="Graphic 4" descr="User with solid fill">
            <a:extLst>
              <a:ext uri="{FF2B5EF4-FFF2-40B4-BE49-F238E27FC236}">
                <a16:creationId xmlns:a16="http://schemas.microsoft.com/office/drawing/2014/main" id="{B11C14DC-9134-40D4-A4BA-1B838199E22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7069" y="1992538"/>
            <a:ext cx="914400" cy="914400"/>
          </a:xfrm>
          <a:prstGeom prst="rect">
            <a:avLst/>
          </a:prstGeom>
        </p:spPr>
      </p:pic>
      <p:sp>
        <p:nvSpPr>
          <p:cNvPr id="6" name="Content Placeholder 1">
            <a:extLst>
              <a:ext uri="{FF2B5EF4-FFF2-40B4-BE49-F238E27FC236}">
                <a16:creationId xmlns:a16="http://schemas.microsoft.com/office/drawing/2014/main" id="{FED38173-0628-470E-99F1-7F9B2775FB28}"/>
              </a:ext>
            </a:extLst>
          </p:cNvPr>
          <p:cNvSpPr txBox="1">
            <a:spLocks/>
          </p:cNvSpPr>
          <p:nvPr/>
        </p:nvSpPr>
        <p:spPr>
          <a:xfrm>
            <a:off x="2429435" y="1585534"/>
            <a:ext cx="7471108" cy="15929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Clr>
                <a:srgbClr val="4D9437"/>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4D9437"/>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4D9437"/>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4D9437"/>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4D9437"/>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solidFill>
                  <a:schemeClr val="tx1"/>
                </a:solidFill>
                <a:latin typeface="+mn-lt"/>
              </a:rPr>
              <a:t>“A semi-fictional representation of your ideal customer based on market research and real data about your existing customers.”</a:t>
            </a:r>
          </a:p>
        </p:txBody>
      </p:sp>
      <p:sp>
        <p:nvSpPr>
          <p:cNvPr id="8" name="TextBox 7">
            <a:extLst>
              <a:ext uri="{FF2B5EF4-FFF2-40B4-BE49-F238E27FC236}">
                <a16:creationId xmlns:a16="http://schemas.microsoft.com/office/drawing/2014/main" id="{AB29E484-3286-4506-A8EE-D91A8F7254C7}"/>
              </a:ext>
            </a:extLst>
          </p:cNvPr>
          <p:cNvSpPr txBox="1"/>
          <p:nvPr/>
        </p:nvSpPr>
        <p:spPr>
          <a:xfrm>
            <a:off x="838200" y="2906938"/>
            <a:ext cx="125213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PERSONA</a:t>
            </a:r>
          </a:p>
        </p:txBody>
      </p:sp>
      <p:sp>
        <p:nvSpPr>
          <p:cNvPr id="9" name="TextBox 8">
            <a:extLst>
              <a:ext uri="{FF2B5EF4-FFF2-40B4-BE49-F238E27FC236}">
                <a16:creationId xmlns:a16="http://schemas.microsoft.com/office/drawing/2014/main" id="{890ABAB4-C299-46A1-B6D2-D1553A019705}"/>
              </a:ext>
            </a:extLst>
          </p:cNvPr>
          <p:cNvSpPr txBox="1"/>
          <p:nvPr/>
        </p:nvSpPr>
        <p:spPr>
          <a:xfrm>
            <a:off x="838200" y="1585534"/>
            <a:ext cx="125213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dirty="0"/>
              <a:t>CUSTOMER</a:t>
            </a:r>
          </a:p>
        </p:txBody>
      </p:sp>
    </p:spTree>
    <p:extLst>
      <p:ext uri="{BB962C8B-B14F-4D97-AF65-F5344CB8AC3E}">
        <p14:creationId xmlns:p14="http://schemas.microsoft.com/office/powerpoint/2010/main" val="2512291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p:txBody>
          <a:bodyPr>
            <a:normAutofit/>
          </a:bodyPr>
          <a:lstStyle/>
          <a:p>
            <a:r>
              <a:rPr lang="en-US" b="1" dirty="0">
                <a:solidFill>
                  <a:schemeClr val="accent1"/>
                </a:solidFill>
                <a:latin typeface="+mn-lt"/>
              </a:rPr>
              <a:t>Customer Persona Example</a:t>
            </a:r>
          </a:p>
        </p:txBody>
      </p:sp>
      <p:sp>
        <p:nvSpPr>
          <p:cNvPr id="6" name="Content Placeholder 1">
            <a:extLst>
              <a:ext uri="{FF2B5EF4-FFF2-40B4-BE49-F238E27FC236}">
                <a16:creationId xmlns:a16="http://schemas.microsoft.com/office/drawing/2014/main" id="{AB14BDAB-2FA2-421B-8044-9702769AAC42}"/>
              </a:ext>
            </a:extLst>
          </p:cNvPr>
          <p:cNvSpPr txBox="1">
            <a:spLocks/>
          </p:cNvSpPr>
          <p:nvPr/>
        </p:nvSpPr>
        <p:spPr>
          <a:xfrm>
            <a:off x="838199" y="1690688"/>
            <a:ext cx="8374495" cy="459357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Clr>
                <a:srgbClr val="4D9437"/>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4D9437"/>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4D9437"/>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4D9437"/>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4D9437"/>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chemeClr val="tx1"/>
                </a:solidFill>
                <a:latin typeface="+mn-lt"/>
              </a:rPr>
              <a:t>Business: </a:t>
            </a:r>
            <a:r>
              <a:rPr lang="en-US" sz="2800" dirty="0">
                <a:solidFill>
                  <a:schemeClr val="tx1"/>
                </a:solidFill>
                <a:latin typeface="+mn-lt"/>
              </a:rPr>
              <a:t>Cookie company</a:t>
            </a:r>
            <a:br>
              <a:rPr lang="en-US" sz="2800" dirty="0">
                <a:solidFill>
                  <a:schemeClr val="tx1"/>
                </a:solidFill>
                <a:latin typeface="+mn-lt"/>
              </a:rPr>
            </a:br>
            <a:r>
              <a:rPr lang="en-US" sz="2800" b="1" dirty="0">
                <a:solidFill>
                  <a:schemeClr val="tx1"/>
                </a:solidFill>
                <a:latin typeface="+mn-lt"/>
              </a:rPr>
              <a:t>Job Title: </a:t>
            </a:r>
            <a:r>
              <a:rPr lang="en-US" sz="2800" dirty="0">
                <a:solidFill>
                  <a:schemeClr val="tx1"/>
                </a:solidFill>
                <a:latin typeface="+mn-lt"/>
              </a:rPr>
              <a:t>Business owner</a:t>
            </a:r>
          </a:p>
          <a:p>
            <a:pPr marL="0" indent="0">
              <a:buFont typeface="Arial" panose="020B0604020202020204" pitchFamily="34" charset="0"/>
              <a:buNone/>
            </a:pPr>
            <a:r>
              <a:rPr lang="en-US" sz="2800" b="1" dirty="0">
                <a:solidFill>
                  <a:schemeClr val="tx1"/>
                </a:solidFill>
                <a:latin typeface="+mn-lt"/>
              </a:rPr>
              <a:t>Age Range: </a:t>
            </a:r>
            <a:r>
              <a:rPr lang="en-US" sz="2800" dirty="0">
                <a:solidFill>
                  <a:schemeClr val="tx1"/>
                </a:solidFill>
                <a:latin typeface="+mn-lt"/>
              </a:rPr>
              <a:t>35-55</a:t>
            </a:r>
          </a:p>
          <a:p>
            <a:pPr marL="0" indent="0">
              <a:buFont typeface="Arial" panose="020B0604020202020204" pitchFamily="34" charset="0"/>
              <a:buNone/>
            </a:pPr>
            <a:r>
              <a:rPr lang="en-US" sz="2800" b="1" dirty="0">
                <a:solidFill>
                  <a:schemeClr val="tx1"/>
                </a:solidFill>
                <a:latin typeface="+mn-lt"/>
              </a:rPr>
              <a:t>Frustrations: </a:t>
            </a:r>
            <a:r>
              <a:rPr lang="en-US" sz="2800" dirty="0">
                <a:solidFill>
                  <a:schemeClr val="tx1"/>
                </a:solidFill>
                <a:latin typeface="+mn-lt"/>
              </a:rPr>
              <a:t>Not enough supply, chips melt too easily</a:t>
            </a:r>
          </a:p>
          <a:p>
            <a:pPr marL="0" indent="0">
              <a:buFont typeface="Arial" panose="020B0604020202020204" pitchFamily="34" charset="0"/>
              <a:buNone/>
            </a:pPr>
            <a:r>
              <a:rPr lang="en-US" sz="2800" b="1" dirty="0">
                <a:solidFill>
                  <a:schemeClr val="tx1"/>
                </a:solidFill>
                <a:latin typeface="+mn-lt"/>
              </a:rPr>
              <a:t>Desires: </a:t>
            </a:r>
            <a:r>
              <a:rPr lang="en-US" sz="2800" dirty="0">
                <a:solidFill>
                  <a:schemeClr val="tx1"/>
                </a:solidFill>
                <a:latin typeface="+mn-lt"/>
              </a:rPr>
              <a:t>Consistent supply, better quality</a:t>
            </a:r>
          </a:p>
          <a:p>
            <a:pPr marL="0" indent="0">
              <a:buNone/>
            </a:pPr>
            <a:r>
              <a:rPr lang="en-US" sz="2800" b="1" dirty="0">
                <a:solidFill>
                  <a:schemeClr val="tx1"/>
                </a:solidFill>
                <a:latin typeface="+mn-lt"/>
              </a:rPr>
              <a:t>Price Conscious? </a:t>
            </a:r>
            <a:r>
              <a:rPr lang="en-US" sz="2800" dirty="0">
                <a:solidFill>
                  <a:schemeClr val="tx1"/>
                </a:solidFill>
                <a:latin typeface="+mn-lt"/>
              </a:rPr>
              <a:t>Not very – willing to pay for quality</a:t>
            </a:r>
          </a:p>
          <a:p>
            <a:pPr marL="0" indent="0">
              <a:buFont typeface="Arial" panose="020B0604020202020204" pitchFamily="34" charset="0"/>
              <a:buNone/>
            </a:pPr>
            <a:r>
              <a:rPr lang="en-US" sz="2800" b="1" dirty="0">
                <a:solidFill>
                  <a:schemeClr val="tx1"/>
                </a:solidFill>
                <a:latin typeface="+mn-lt"/>
              </a:rPr>
              <a:t>Social Media Channels: </a:t>
            </a:r>
            <a:r>
              <a:rPr lang="en-US" sz="2800" dirty="0">
                <a:solidFill>
                  <a:schemeClr val="tx1"/>
                </a:solidFill>
                <a:latin typeface="+mn-lt"/>
              </a:rPr>
              <a:t>Instagram</a:t>
            </a:r>
          </a:p>
          <a:p>
            <a:pPr marL="0" indent="0">
              <a:buFont typeface="Arial" panose="020B0604020202020204" pitchFamily="34" charset="0"/>
              <a:buNone/>
            </a:pPr>
            <a:endParaRPr lang="en-US" sz="2800" dirty="0">
              <a:solidFill>
                <a:schemeClr val="tx1"/>
              </a:solidFill>
              <a:latin typeface="+mn-lt"/>
            </a:endParaRPr>
          </a:p>
          <a:p>
            <a:pPr marL="0" indent="0">
              <a:buFont typeface="Arial" panose="020B0604020202020204" pitchFamily="34" charset="0"/>
              <a:buNone/>
            </a:pPr>
            <a:endParaRPr lang="en-US" sz="2800" dirty="0">
              <a:solidFill>
                <a:schemeClr val="tx1"/>
              </a:solidFill>
              <a:latin typeface="+mn-lt"/>
            </a:endParaRPr>
          </a:p>
          <a:p>
            <a:pPr marL="0" indent="0">
              <a:buFont typeface="Arial" panose="020B0604020202020204" pitchFamily="34" charset="0"/>
              <a:buNone/>
            </a:pPr>
            <a:endParaRPr lang="en-US" sz="2800" dirty="0">
              <a:solidFill>
                <a:schemeClr val="tx1"/>
              </a:solidFill>
              <a:latin typeface="+mn-lt"/>
            </a:endParaRPr>
          </a:p>
        </p:txBody>
      </p:sp>
      <p:pic>
        <p:nvPicPr>
          <p:cNvPr id="7" name="Graphic 6" descr="User with solid fill">
            <a:extLst>
              <a:ext uri="{FF2B5EF4-FFF2-40B4-BE49-F238E27FC236}">
                <a16:creationId xmlns:a16="http://schemas.microsoft.com/office/drawing/2014/main" id="{CBC8227D-57D1-418F-AC54-70802CBB55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0433" y="2097692"/>
            <a:ext cx="914400" cy="914400"/>
          </a:xfrm>
          <a:prstGeom prst="rect">
            <a:avLst/>
          </a:prstGeom>
        </p:spPr>
      </p:pic>
      <p:sp>
        <p:nvSpPr>
          <p:cNvPr id="8" name="TextBox 7">
            <a:extLst>
              <a:ext uri="{FF2B5EF4-FFF2-40B4-BE49-F238E27FC236}">
                <a16:creationId xmlns:a16="http://schemas.microsoft.com/office/drawing/2014/main" id="{1FF99729-CA77-4926-BC9C-90366F5C27A6}"/>
              </a:ext>
            </a:extLst>
          </p:cNvPr>
          <p:cNvSpPr txBox="1"/>
          <p:nvPr/>
        </p:nvSpPr>
        <p:spPr>
          <a:xfrm>
            <a:off x="9381564" y="3012092"/>
            <a:ext cx="125213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PERSONA</a:t>
            </a:r>
          </a:p>
        </p:txBody>
      </p:sp>
      <p:sp>
        <p:nvSpPr>
          <p:cNvPr id="9" name="TextBox 8">
            <a:extLst>
              <a:ext uri="{FF2B5EF4-FFF2-40B4-BE49-F238E27FC236}">
                <a16:creationId xmlns:a16="http://schemas.microsoft.com/office/drawing/2014/main" id="{B193D2F7-3C99-48F9-9BF3-F36D2752D93B}"/>
              </a:ext>
            </a:extLst>
          </p:cNvPr>
          <p:cNvSpPr txBox="1"/>
          <p:nvPr/>
        </p:nvSpPr>
        <p:spPr>
          <a:xfrm>
            <a:off x="9381564" y="1690688"/>
            <a:ext cx="125213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SAMPLE</a:t>
            </a:r>
          </a:p>
        </p:txBody>
      </p:sp>
    </p:spTree>
    <p:extLst>
      <p:ext uri="{BB962C8B-B14F-4D97-AF65-F5344CB8AC3E}">
        <p14:creationId xmlns:p14="http://schemas.microsoft.com/office/powerpoint/2010/main" val="320022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6094105" y="802955"/>
            <a:ext cx="4977976" cy="1454051"/>
          </a:xfrm>
        </p:spPr>
        <p:txBody>
          <a:bodyPr vert="horz" lIns="91440" tIns="45720" rIns="91440" bIns="45720" rtlCol="0" anchor="ctr">
            <a:normAutofit/>
          </a:bodyPr>
          <a:lstStyle/>
          <a:p>
            <a:pPr algn="ctr"/>
            <a:r>
              <a:rPr lang="en-US" sz="4400" b="1" kern="1200" dirty="0">
                <a:solidFill>
                  <a:srgbClr val="000000"/>
                </a:solidFill>
                <a:latin typeface="+mj-lt"/>
                <a:ea typeface="+mj-ea"/>
                <a:cs typeface="+mj-cs"/>
              </a:rPr>
              <a:t>The Urgent Problem You Solve</a:t>
            </a:r>
          </a:p>
        </p:txBody>
      </p:sp>
      <p:sp>
        <p:nvSpPr>
          <p:cNvPr id="11"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id="{DCBE1430-ADBC-4BF7-8820-CBFC2F1F17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349" y="2166613"/>
            <a:ext cx="3661831" cy="2544972"/>
          </a:xfrm>
          <a:prstGeom prst="rect">
            <a:avLst/>
          </a:prstGeom>
        </p:spPr>
      </p:pic>
      <p:sp>
        <p:nvSpPr>
          <p:cNvPr id="18" name="Content Placeholder 1">
            <a:extLst>
              <a:ext uri="{FF2B5EF4-FFF2-40B4-BE49-F238E27FC236}">
                <a16:creationId xmlns:a16="http://schemas.microsoft.com/office/drawing/2014/main" id="{3F9D02DF-55E7-4C9A-B53C-92A1AFFBF123}"/>
              </a:ext>
            </a:extLst>
          </p:cNvPr>
          <p:cNvSpPr>
            <a:spLocks noGrp="1"/>
          </p:cNvSpPr>
          <p:nvPr>
            <p:ph idx="1"/>
          </p:nvPr>
        </p:nvSpPr>
        <p:spPr>
          <a:xfrm>
            <a:off x="6090574" y="2421682"/>
            <a:ext cx="4977578" cy="3639289"/>
          </a:xfrm>
        </p:spPr>
        <p:txBody>
          <a:bodyPr vert="horz" lIns="91440" tIns="45720" rIns="91440" bIns="45720" rtlCol="0" anchor="ctr">
            <a:normAutofit/>
          </a:bodyPr>
          <a:lstStyle/>
          <a:p>
            <a:pPr marL="0" indent="0">
              <a:lnSpc>
                <a:spcPct val="90000"/>
              </a:lnSpc>
              <a:buNone/>
            </a:pPr>
            <a:r>
              <a:rPr lang="en-US" sz="2000" b="1" dirty="0">
                <a:latin typeface="+mn-lt"/>
                <a:cs typeface="+mn-cs"/>
              </a:rPr>
              <a:t>Why do customers ‘hire’ you?</a:t>
            </a:r>
          </a:p>
          <a:p>
            <a:pPr marL="0" indent="0">
              <a:lnSpc>
                <a:spcPct val="90000"/>
              </a:lnSpc>
              <a:buNone/>
            </a:pPr>
            <a:endParaRPr lang="en-US" sz="2000" dirty="0">
              <a:latin typeface="+mn-lt"/>
              <a:cs typeface="+mn-cs"/>
            </a:endParaRPr>
          </a:p>
          <a:p>
            <a:pPr marL="0" indent="0">
              <a:lnSpc>
                <a:spcPct val="90000"/>
              </a:lnSpc>
              <a:buNone/>
            </a:pPr>
            <a:endParaRPr lang="en-US" sz="2000" dirty="0">
              <a:latin typeface="+mn-lt"/>
              <a:cs typeface="+mn-cs"/>
            </a:endParaRPr>
          </a:p>
          <a:p>
            <a:pPr marL="0" indent="0">
              <a:lnSpc>
                <a:spcPct val="90000"/>
              </a:lnSpc>
              <a:buNone/>
            </a:pPr>
            <a:r>
              <a:rPr lang="en-US" sz="2000" dirty="0">
                <a:latin typeface="+mn-lt"/>
                <a:cs typeface="+mn-cs"/>
              </a:rPr>
              <a:t>“When we buy a product, we essentially ‘hire’ it to help us do a job. If it does the job well, we’ll hire it again.”</a:t>
            </a:r>
          </a:p>
          <a:p>
            <a:pPr marL="0" indent="0">
              <a:lnSpc>
                <a:spcPct val="90000"/>
              </a:lnSpc>
              <a:buNone/>
            </a:pPr>
            <a:endParaRPr lang="en-US" sz="2000" dirty="0">
              <a:latin typeface="+mn-lt"/>
              <a:cs typeface="+mn-cs"/>
            </a:endParaRPr>
          </a:p>
          <a:p>
            <a:pPr marL="0" indent="0">
              <a:lnSpc>
                <a:spcPct val="90000"/>
              </a:lnSpc>
              <a:buNone/>
            </a:pPr>
            <a:endParaRPr lang="en-US" sz="2000" dirty="0">
              <a:latin typeface="+mn-lt"/>
              <a:cs typeface="+mn-cs"/>
            </a:endParaRPr>
          </a:p>
          <a:p>
            <a:pPr marL="0" indent="0">
              <a:lnSpc>
                <a:spcPct val="90000"/>
              </a:lnSpc>
              <a:buNone/>
            </a:pPr>
            <a:r>
              <a:rPr lang="en-US" sz="1800" dirty="0">
                <a:latin typeface="+mn-lt"/>
                <a:cs typeface="+mn-cs"/>
              </a:rPr>
              <a:t>Source: “Know Your Customers’ ‘Jobs to Be Done,’ Harvard Business Review, Sept. 2016</a:t>
            </a:r>
          </a:p>
        </p:txBody>
      </p:sp>
    </p:spTree>
    <p:extLst>
      <p:ext uri="{BB962C8B-B14F-4D97-AF65-F5344CB8AC3E}">
        <p14:creationId xmlns:p14="http://schemas.microsoft.com/office/powerpoint/2010/main" val="582865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841248" y="548640"/>
            <a:ext cx="3600860" cy="5431536"/>
          </a:xfrm>
        </p:spPr>
        <p:txBody>
          <a:bodyPr vert="horz" lIns="91440" tIns="45720" rIns="91440" bIns="45720" rtlCol="0" anchor="ctr">
            <a:normAutofit/>
          </a:bodyPr>
          <a:lstStyle/>
          <a:p>
            <a:pPr algn="ctr"/>
            <a:r>
              <a:rPr lang="en-US" sz="5400" b="1" kern="1200" dirty="0">
                <a:solidFill>
                  <a:schemeClr val="tx1"/>
                </a:solidFill>
                <a:latin typeface="+mj-lt"/>
                <a:ea typeface="+mj-ea"/>
                <a:cs typeface="+mj-cs"/>
              </a:rPr>
              <a:t>The Bottom Line</a:t>
            </a:r>
          </a:p>
        </p:txBody>
      </p:sp>
      <p:sp>
        <p:nvSpPr>
          <p:cNvPr id="2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lnSpc>
                <a:spcPct val="90000"/>
              </a:lnSpc>
              <a:buNone/>
            </a:pPr>
            <a:r>
              <a:rPr lang="en-US" sz="3200" dirty="0">
                <a:solidFill>
                  <a:schemeClr val="tx1"/>
                </a:solidFill>
                <a:latin typeface="+mn-lt"/>
                <a:cs typeface="+mn-cs"/>
              </a:rPr>
              <a:t>It’s why they’re buying.</a:t>
            </a:r>
          </a:p>
          <a:p>
            <a:pPr marL="0" indent="0">
              <a:lnSpc>
                <a:spcPct val="90000"/>
              </a:lnSpc>
              <a:buNone/>
            </a:pPr>
            <a:endParaRPr lang="en-US" sz="3200" dirty="0">
              <a:solidFill>
                <a:schemeClr val="tx1"/>
              </a:solidFill>
              <a:latin typeface="+mn-lt"/>
              <a:cs typeface="+mn-cs"/>
            </a:endParaRPr>
          </a:p>
          <a:p>
            <a:pPr marL="0" indent="0">
              <a:lnSpc>
                <a:spcPct val="90000"/>
              </a:lnSpc>
              <a:buNone/>
            </a:pPr>
            <a:r>
              <a:rPr lang="en-US" sz="3200" dirty="0">
                <a:solidFill>
                  <a:schemeClr val="tx1"/>
                </a:solidFill>
                <a:latin typeface="+mn-lt"/>
                <a:cs typeface="+mn-cs"/>
              </a:rPr>
              <a:t>Not why you’re selling.</a:t>
            </a:r>
          </a:p>
          <a:p>
            <a:pPr marL="0">
              <a:lnSpc>
                <a:spcPct val="90000"/>
              </a:lnSpc>
            </a:pPr>
            <a:endParaRPr lang="en-US" sz="3200" dirty="0">
              <a:solidFill>
                <a:schemeClr val="tx1"/>
              </a:solidFill>
              <a:latin typeface="+mn-lt"/>
              <a:cs typeface="+mn-cs"/>
            </a:endParaRPr>
          </a:p>
        </p:txBody>
      </p:sp>
    </p:spTree>
    <p:extLst>
      <p:ext uri="{BB962C8B-B14F-4D97-AF65-F5344CB8AC3E}">
        <p14:creationId xmlns:p14="http://schemas.microsoft.com/office/powerpoint/2010/main" val="1678794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6412091" y="501651"/>
            <a:ext cx="4395340" cy="1716255"/>
          </a:xfrm>
        </p:spPr>
        <p:txBody>
          <a:bodyPr vert="horz" lIns="91440" tIns="45720" rIns="91440" bIns="45720" rtlCol="0" anchor="b">
            <a:normAutofit/>
          </a:bodyPr>
          <a:lstStyle/>
          <a:p>
            <a:r>
              <a:rPr lang="en-US" sz="5600" b="1" kern="1200" dirty="0">
                <a:solidFill>
                  <a:schemeClr val="tx1"/>
                </a:solidFill>
                <a:latin typeface="+mj-lt"/>
                <a:ea typeface="+mj-ea"/>
                <a:cs typeface="+mj-cs"/>
              </a:rPr>
              <a:t>Questions On Their Mind</a:t>
            </a:r>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Head with gears with solid fill">
            <a:extLst>
              <a:ext uri="{FF2B5EF4-FFF2-40B4-BE49-F238E27FC236}">
                <a16:creationId xmlns:a16="http://schemas.microsoft.com/office/drawing/2014/main" id="{11B47C24-DDCB-4F31-BA51-BC3DE69403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143" y="818188"/>
            <a:ext cx="5221625" cy="5221625"/>
          </a:xfrm>
          <a:prstGeom prst="rect">
            <a:avLst/>
          </a:prstGeom>
        </p:spPr>
      </p:pic>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6392583" y="2645922"/>
            <a:ext cx="4434721" cy="3710427"/>
          </a:xfrm>
        </p:spPr>
        <p:txBody>
          <a:bodyPr vert="horz" lIns="91440" tIns="45720" rIns="91440" bIns="45720" rtlCol="0" anchor="t">
            <a:normAutofit fontScale="92500"/>
          </a:bodyPr>
          <a:lstStyle/>
          <a:p>
            <a:pPr marL="0" indent="0">
              <a:lnSpc>
                <a:spcPct val="90000"/>
              </a:lnSpc>
              <a:buNone/>
            </a:pPr>
            <a:r>
              <a:rPr lang="en-US" dirty="0">
                <a:solidFill>
                  <a:schemeClr val="tx1">
                    <a:alpha val="80000"/>
                  </a:schemeClr>
                </a:solidFill>
                <a:latin typeface="+mn-lt"/>
                <a:cs typeface="+mn-cs"/>
              </a:rPr>
              <a:t>What are they thinking:</a:t>
            </a:r>
          </a:p>
          <a:p>
            <a:pPr>
              <a:lnSpc>
                <a:spcPct val="90000"/>
              </a:lnSpc>
            </a:pPr>
            <a:r>
              <a:rPr lang="en-US" dirty="0">
                <a:solidFill>
                  <a:schemeClr val="tx1">
                    <a:alpha val="80000"/>
                  </a:schemeClr>
                </a:solidFill>
                <a:latin typeface="+mn-lt"/>
                <a:cs typeface="+mn-cs"/>
              </a:rPr>
              <a:t>as they shop?</a:t>
            </a:r>
          </a:p>
          <a:p>
            <a:pPr>
              <a:lnSpc>
                <a:spcPct val="90000"/>
              </a:lnSpc>
            </a:pPr>
            <a:r>
              <a:rPr lang="en-US" dirty="0">
                <a:solidFill>
                  <a:schemeClr val="tx1">
                    <a:alpha val="80000"/>
                  </a:schemeClr>
                </a:solidFill>
                <a:latin typeface="+mn-lt"/>
                <a:cs typeface="+mn-cs"/>
              </a:rPr>
              <a:t>as they decide?</a:t>
            </a:r>
          </a:p>
          <a:p>
            <a:pPr marL="0">
              <a:lnSpc>
                <a:spcPct val="90000"/>
              </a:lnSpc>
            </a:pPr>
            <a:endParaRPr lang="en-US" dirty="0">
              <a:solidFill>
                <a:schemeClr val="tx1">
                  <a:alpha val="80000"/>
                </a:schemeClr>
              </a:solidFill>
              <a:latin typeface="+mn-lt"/>
              <a:cs typeface="+mn-cs"/>
            </a:endParaRPr>
          </a:p>
          <a:p>
            <a:pPr marL="0" indent="0">
              <a:lnSpc>
                <a:spcPct val="90000"/>
              </a:lnSpc>
              <a:buNone/>
            </a:pPr>
            <a:r>
              <a:rPr lang="en-US" dirty="0">
                <a:solidFill>
                  <a:schemeClr val="tx1">
                    <a:alpha val="80000"/>
                  </a:schemeClr>
                </a:solidFill>
                <a:latin typeface="+mn-lt"/>
                <a:cs typeface="+mn-cs"/>
              </a:rPr>
              <a:t>Examples: </a:t>
            </a:r>
          </a:p>
          <a:p>
            <a:pPr>
              <a:lnSpc>
                <a:spcPct val="90000"/>
              </a:lnSpc>
            </a:pPr>
            <a:r>
              <a:rPr lang="en-US" dirty="0">
                <a:solidFill>
                  <a:schemeClr val="tx1">
                    <a:alpha val="80000"/>
                  </a:schemeClr>
                </a:solidFill>
                <a:latin typeface="+mn-lt"/>
                <a:cs typeface="+mn-cs"/>
              </a:rPr>
              <a:t>What’s the source of this problem? </a:t>
            </a:r>
          </a:p>
          <a:p>
            <a:pPr>
              <a:lnSpc>
                <a:spcPct val="90000"/>
              </a:lnSpc>
            </a:pPr>
            <a:r>
              <a:rPr lang="en-US" dirty="0">
                <a:solidFill>
                  <a:schemeClr val="tx1">
                    <a:alpha val="80000"/>
                  </a:schemeClr>
                </a:solidFill>
                <a:latin typeface="+mn-lt"/>
                <a:cs typeface="+mn-cs"/>
              </a:rPr>
              <a:t>How much does it cost to address? </a:t>
            </a:r>
          </a:p>
          <a:p>
            <a:pPr>
              <a:lnSpc>
                <a:spcPct val="90000"/>
              </a:lnSpc>
            </a:pPr>
            <a:r>
              <a:rPr lang="en-US" dirty="0">
                <a:solidFill>
                  <a:schemeClr val="tx1">
                    <a:alpha val="80000"/>
                  </a:schemeClr>
                </a:solidFill>
                <a:latin typeface="+mn-lt"/>
                <a:cs typeface="+mn-cs"/>
              </a:rPr>
              <a:t>What are my options? </a:t>
            </a:r>
          </a:p>
          <a:p>
            <a:pPr>
              <a:lnSpc>
                <a:spcPct val="90000"/>
              </a:lnSpc>
            </a:pPr>
            <a:r>
              <a:rPr lang="en-US" dirty="0">
                <a:solidFill>
                  <a:schemeClr val="tx1">
                    <a:alpha val="80000"/>
                  </a:schemeClr>
                </a:solidFill>
                <a:latin typeface="+mn-lt"/>
                <a:cs typeface="+mn-cs"/>
              </a:rPr>
              <a:t>Who’s the best?</a:t>
            </a:r>
          </a:p>
          <a:p>
            <a:pPr marL="0">
              <a:lnSpc>
                <a:spcPct val="90000"/>
              </a:lnSpc>
            </a:pPr>
            <a:endParaRPr lang="en-US" dirty="0">
              <a:solidFill>
                <a:schemeClr val="tx1">
                  <a:alpha val="80000"/>
                </a:schemeClr>
              </a:solidFill>
              <a:latin typeface="+mn-lt"/>
              <a:cs typeface="+mn-cs"/>
            </a:endParaRPr>
          </a:p>
          <a:p>
            <a:pPr marL="0">
              <a:lnSpc>
                <a:spcPct val="90000"/>
              </a:lnSpc>
            </a:pPr>
            <a:endParaRPr lang="en-US" dirty="0">
              <a:solidFill>
                <a:schemeClr val="tx1">
                  <a:alpha val="80000"/>
                </a:schemeClr>
              </a:solidFill>
              <a:latin typeface="+mn-lt"/>
              <a:cs typeface="+mn-cs"/>
            </a:endParaRP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982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6977031" y="467271"/>
            <a:ext cx="3876357" cy="2052522"/>
          </a:xfrm>
        </p:spPr>
        <p:txBody>
          <a:bodyPr vert="horz" lIns="91440" tIns="45720" rIns="91440" bIns="45720" rtlCol="0" anchor="b">
            <a:normAutofit/>
          </a:bodyPr>
          <a:lstStyle/>
          <a:p>
            <a:r>
              <a:rPr lang="en-US" sz="5200" b="1">
                <a:solidFill>
                  <a:schemeClr val="tx1"/>
                </a:solidFill>
                <a:latin typeface="+mj-lt"/>
                <a:cs typeface="+mj-cs"/>
              </a:rPr>
              <a:t>How To Find the Questions</a:t>
            </a:r>
          </a:p>
        </p:txBody>
      </p:sp>
      <p:sp>
        <p:nvSpPr>
          <p:cNvPr id="15" name="Freeform: Shape 14">
            <a:extLst>
              <a:ext uri="{FF2B5EF4-FFF2-40B4-BE49-F238E27FC236}">
                <a16:creationId xmlns:a16="http://schemas.microsoft.com/office/drawing/2014/main" id="{5841E0DD-1BA7-47EA-92C1-DFCD469D0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797" y="0"/>
            <a:ext cx="4195674" cy="2553552"/>
          </a:xfrm>
          <a:custGeom>
            <a:avLst/>
            <a:gdLst>
              <a:gd name="connsiteX0" fmla="*/ 51087 w 4195674"/>
              <a:gd name="connsiteY0" fmla="*/ 0 h 2553552"/>
              <a:gd name="connsiteX1" fmla="*/ 4144587 w 4195674"/>
              <a:gd name="connsiteY1" fmla="*/ 0 h 2553552"/>
              <a:gd name="connsiteX2" fmla="*/ 4153054 w 4195674"/>
              <a:gd name="connsiteY2" fmla="*/ 32928 h 2553552"/>
              <a:gd name="connsiteX3" fmla="*/ 4195674 w 4195674"/>
              <a:gd name="connsiteY3" fmla="*/ 455715 h 2553552"/>
              <a:gd name="connsiteX4" fmla="*/ 2097837 w 4195674"/>
              <a:gd name="connsiteY4" fmla="*/ 2553552 h 2553552"/>
              <a:gd name="connsiteX5" fmla="*/ 0 w 4195674"/>
              <a:gd name="connsiteY5" fmla="*/ 455715 h 2553552"/>
              <a:gd name="connsiteX6" fmla="*/ 42621 w 4195674"/>
              <a:gd name="connsiteY6" fmla="*/ 32928 h 25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2553552">
                <a:moveTo>
                  <a:pt x="51087" y="0"/>
                </a:moveTo>
                <a:lnTo>
                  <a:pt x="4144587" y="0"/>
                </a:lnTo>
                <a:lnTo>
                  <a:pt x="4153054" y="32928"/>
                </a:lnTo>
                <a:cubicBezTo>
                  <a:pt x="4180999" y="169492"/>
                  <a:pt x="4195674" y="310890"/>
                  <a:pt x="4195674" y="455715"/>
                </a:cubicBezTo>
                <a:cubicBezTo>
                  <a:pt x="4195674" y="1614318"/>
                  <a:pt x="3256440" y="2553552"/>
                  <a:pt x="2097837" y="2553552"/>
                </a:cubicBezTo>
                <a:cubicBezTo>
                  <a:pt x="939234" y="2553552"/>
                  <a:pt x="0" y="1614318"/>
                  <a:pt x="0" y="455715"/>
                </a:cubicBezTo>
                <a:cubicBezTo>
                  <a:pt x="0" y="310890"/>
                  <a:pt x="14676" y="169492"/>
                  <a:pt x="42621" y="32928"/>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Graphic 6" descr="Help with solid fill">
            <a:extLst>
              <a:ext uri="{FF2B5EF4-FFF2-40B4-BE49-F238E27FC236}">
                <a16:creationId xmlns:a16="http://schemas.microsoft.com/office/drawing/2014/main" id="{C61B2939-9E75-4391-9545-BD80775624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2854" y="136525"/>
            <a:ext cx="1935439" cy="1935439"/>
          </a:xfrm>
          <a:prstGeom prst="rect">
            <a:avLst/>
          </a:prstGeom>
        </p:spPr>
      </p:pic>
      <p:sp>
        <p:nvSpPr>
          <p:cNvPr id="1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148" y="987117"/>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D3BEFDA-0C8B-4C24-AF49-B7E58C98D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6811"/>
            <a:ext cx="4507268" cy="4101189"/>
          </a:xfrm>
          <a:custGeom>
            <a:avLst/>
            <a:gdLst>
              <a:gd name="connsiteX0" fmla="*/ 1188901 w 4507268"/>
              <a:gd name="connsiteY0" fmla="*/ 0 h 4101189"/>
              <a:gd name="connsiteX1" fmla="*/ 4507268 w 4507268"/>
              <a:gd name="connsiteY1" fmla="*/ 3318367 h 4101189"/>
              <a:gd name="connsiteX2" fmla="*/ 4439851 w 4507268"/>
              <a:gd name="connsiteY2" fmla="*/ 3987135 h 4101189"/>
              <a:gd name="connsiteX3" fmla="*/ 4410525 w 4507268"/>
              <a:gd name="connsiteY3" fmla="*/ 4101189 h 4101189"/>
              <a:gd name="connsiteX4" fmla="*/ 0 w 4507268"/>
              <a:gd name="connsiteY4" fmla="*/ 4101189 h 4101189"/>
              <a:gd name="connsiteX5" fmla="*/ 0 w 4507268"/>
              <a:gd name="connsiteY5" fmla="*/ 221283 h 4101189"/>
              <a:gd name="connsiteX6" fmla="*/ 47936 w 4507268"/>
              <a:gd name="connsiteY6" fmla="*/ 201358 h 4101189"/>
              <a:gd name="connsiteX7" fmla="*/ 1188901 w 4507268"/>
              <a:gd name="connsiteY7" fmla="*/ 0 h 41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268" h="4101189">
                <a:moveTo>
                  <a:pt x="1188901" y="0"/>
                </a:moveTo>
                <a:cubicBezTo>
                  <a:pt x="3021585" y="0"/>
                  <a:pt x="4507268" y="1485684"/>
                  <a:pt x="4507268" y="3318367"/>
                </a:cubicBezTo>
                <a:cubicBezTo>
                  <a:pt x="4507268" y="3547453"/>
                  <a:pt x="4484055" y="3771117"/>
                  <a:pt x="4439851" y="3987135"/>
                </a:cubicBezTo>
                <a:lnTo>
                  <a:pt x="4410525" y="4101189"/>
                </a:lnTo>
                <a:lnTo>
                  <a:pt x="0" y="4101189"/>
                </a:lnTo>
                <a:lnTo>
                  <a:pt x="0" y="221283"/>
                </a:lnTo>
                <a:lnTo>
                  <a:pt x="47936" y="201358"/>
                </a:lnTo>
                <a:cubicBezTo>
                  <a:pt x="403707" y="71093"/>
                  <a:pt x="788002" y="0"/>
                  <a:pt x="1188901"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7400EEA6-B330-4DBC-A821-469627E96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0123" y="1601385"/>
            <a:ext cx="2754831" cy="2754831"/>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7278" y="4908805"/>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2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51" y="5775084"/>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chemeClr val="tx1">
                  <a:alpha val="60000"/>
                </a:schemeClr>
              </a:solidFill>
            </a:endParaRPr>
          </a:p>
        </p:txBody>
      </p:sp>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6977031" y="2990818"/>
            <a:ext cx="3876357" cy="2913872"/>
          </a:xfrm>
        </p:spPr>
        <p:txBody>
          <a:bodyPr vert="horz" lIns="91440" tIns="45720" rIns="91440" bIns="45720" rtlCol="0" anchor="t">
            <a:normAutofit fontScale="85000" lnSpcReduction="10000"/>
          </a:bodyPr>
          <a:lstStyle/>
          <a:p>
            <a:pPr marL="0" indent="0">
              <a:lnSpc>
                <a:spcPct val="90000"/>
              </a:lnSpc>
              <a:buNone/>
            </a:pPr>
            <a:r>
              <a:rPr lang="en-US" sz="2800" dirty="0">
                <a:solidFill>
                  <a:schemeClr val="tx1"/>
                </a:solidFill>
                <a:latin typeface="+mn-lt"/>
                <a:cs typeface="+mn-cs"/>
              </a:rPr>
              <a:t>1. Talk to existing customers</a:t>
            </a:r>
          </a:p>
          <a:p>
            <a:pPr marL="285750" indent="0">
              <a:lnSpc>
                <a:spcPct val="90000"/>
              </a:lnSpc>
              <a:buNone/>
            </a:pPr>
            <a:endParaRPr lang="en-US" sz="2800" dirty="0">
              <a:solidFill>
                <a:schemeClr val="tx1"/>
              </a:solidFill>
              <a:latin typeface="+mn-lt"/>
              <a:cs typeface="+mn-cs"/>
            </a:endParaRPr>
          </a:p>
          <a:p>
            <a:pPr marL="0" indent="0">
              <a:lnSpc>
                <a:spcPct val="90000"/>
              </a:lnSpc>
              <a:buNone/>
            </a:pPr>
            <a:r>
              <a:rPr lang="en-US" sz="2800" dirty="0">
                <a:solidFill>
                  <a:schemeClr val="tx1"/>
                </a:solidFill>
                <a:latin typeface="+mn-lt"/>
                <a:cs typeface="+mn-cs"/>
              </a:rPr>
              <a:t>2. Review sales conversations </a:t>
            </a:r>
          </a:p>
          <a:p>
            <a:pPr marL="0" indent="0">
              <a:lnSpc>
                <a:spcPct val="90000"/>
              </a:lnSpc>
              <a:buNone/>
            </a:pPr>
            <a:endParaRPr lang="en-US" sz="2800" dirty="0">
              <a:solidFill>
                <a:schemeClr val="tx1"/>
              </a:solidFill>
              <a:latin typeface="+mn-lt"/>
              <a:cs typeface="+mn-cs"/>
            </a:endParaRPr>
          </a:p>
          <a:p>
            <a:pPr marL="0" indent="0">
              <a:lnSpc>
                <a:spcPct val="90000"/>
              </a:lnSpc>
              <a:buNone/>
            </a:pPr>
            <a:r>
              <a:rPr lang="en-US" sz="2800" dirty="0">
                <a:solidFill>
                  <a:schemeClr val="tx1"/>
                </a:solidFill>
                <a:latin typeface="+mn-lt"/>
                <a:cs typeface="+mn-cs"/>
              </a:rPr>
              <a:t>3. Do some research </a:t>
            </a:r>
          </a:p>
          <a:p>
            <a:pPr marL="0" indent="0">
              <a:lnSpc>
                <a:spcPct val="90000"/>
              </a:lnSpc>
              <a:buNone/>
            </a:pPr>
            <a:endParaRPr lang="en-US" sz="2800" dirty="0">
              <a:solidFill>
                <a:schemeClr val="tx1"/>
              </a:solidFill>
              <a:latin typeface="+mn-lt"/>
              <a:cs typeface="+mn-cs"/>
            </a:endParaRPr>
          </a:p>
          <a:p>
            <a:pPr marL="0" indent="0">
              <a:lnSpc>
                <a:spcPct val="90000"/>
              </a:lnSpc>
              <a:buNone/>
            </a:pPr>
            <a:r>
              <a:rPr lang="en-US" sz="2800" dirty="0">
                <a:solidFill>
                  <a:schemeClr val="tx1"/>
                </a:solidFill>
                <a:latin typeface="+mn-lt"/>
                <a:cs typeface="+mn-cs"/>
              </a:rPr>
              <a:t>4. Competitor reviews</a:t>
            </a:r>
          </a:p>
        </p:txBody>
      </p:sp>
      <p:pic>
        <p:nvPicPr>
          <p:cNvPr id="8" name="Graphic 7" descr="Help with solid fill">
            <a:extLst>
              <a:ext uri="{FF2B5EF4-FFF2-40B4-BE49-F238E27FC236}">
                <a16:creationId xmlns:a16="http://schemas.microsoft.com/office/drawing/2014/main" id="{7B9E2F32-089C-4331-BED5-1EEFFB6175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880" y="3610394"/>
            <a:ext cx="2983972" cy="2983972"/>
          </a:xfrm>
          <a:prstGeom prst="rect">
            <a:avLst/>
          </a:prstGeom>
        </p:spPr>
      </p:pic>
      <p:pic>
        <p:nvPicPr>
          <p:cNvPr id="5" name="Graphic 4" descr="Help outline">
            <a:extLst>
              <a:ext uri="{FF2B5EF4-FFF2-40B4-BE49-F238E27FC236}">
                <a16:creationId xmlns:a16="http://schemas.microsoft.com/office/drawing/2014/main" id="{66E2ADF5-074A-42EE-9E79-ED72B3DE72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8633" y="2129895"/>
            <a:ext cx="1697810" cy="1697810"/>
          </a:xfrm>
          <a:prstGeom prst="rect">
            <a:avLst/>
          </a:prstGeom>
        </p:spPr>
      </p:pic>
      <p:cxnSp>
        <p:nvCxnSpPr>
          <p:cNvPr id="27" name="Straight Connector 2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388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838200" y="1943100"/>
            <a:ext cx="10515600" cy="746312"/>
          </a:xfrm>
        </p:spPr>
        <p:txBody>
          <a:bodyPr>
            <a:normAutofit/>
          </a:bodyPr>
          <a:lstStyle/>
          <a:p>
            <a:pPr marL="0" indent="0">
              <a:buNone/>
            </a:pPr>
            <a:r>
              <a:rPr lang="en-US" sz="2800" dirty="0">
                <a:solidFill>
                  <a:schemeClr val="tx1"/>
                </a:solidFill>
                <a:latin typeface="+mn-lt"/>
              </a:rPr>
              <a:t>5. Keyword Research </a:t>
            </a:r>
          </a:p>
          <a:p>
            <a:pPr marL="0" indent="0">
              <a:buNone/>
            </a:pPr>
            <a:endParaRPr lang="en-US" sz="2800" dirty="0">
              <a:solidFill>
                <a:schemeClr val="tx1"/>
              </a:solidFill>
              <a:latin typeface="+mn-lt"/>
            </a:endParaRPr>
          </a:p>
          <a:p>
            <a:pPr marL="0" indent="0">
              <a:buNone/>
            </a:pPr>
            <a:endParaRPr lang="en-US" sz="2800" dirty="0">
              <a:solidFill>
                <a:schemeClr val="tx1"/>
              </a:solidFill>
              <a:latin typeface="+mn-lt"/>
            </a:endParaRPr>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p:txBody>
          <a:bodyPr>
            <a:normAutofit/>
          </a:bodyPr>
          <a:lstStyle/>
          <a:p>
            <a:r>
              <a:rPr lang="en-US" b="1" dirty="0">
                <a:solidFill>
                  <a:schemeClr val="accent1"/>
                </a:solidFill>
                <a:latin typeface="+mn-lt"/>
              </a:rPr>
              <a:t>How To Find the Questions, cont’d</a:t>
            </a:r>
          </a:p>
        </p:txBody>
      </p:sp>
      <p:pic>
        <p:nvPicPr>
          <p:cNvPr id="5" name="Picture 4">
            <a:extLst>
              <a:ext uri="{FF2B5EF4-FFF2-40B4-BE49-F238E27FC236}">
                <a16:creationId xmlns:a16="http://schemas.microsoft.com/office/drawing/2014/main" id="{2605E950-2DDF-4D14-AC22-411B09F7EC27}"/>
              </a:ext>
            </a:extLst>
          </p:cNvPr>
          <p:cNvPicPr>
            <a:picLocks noChangeAspect="1"/>
          </p:cNvPicPr>
          <p:nvPr/>
        </p:nvPicPr>
        <p:blipFill>
          <a:blip r:embed="rId3"/>
          <a:stretch>
            <a:fillRect/>
          </a:stretch>
        </p:blipFill>
        <p:spPr>
          <a:xfrm>
            <a:off x="2587583" y="2818621"/>
            <a:ext cx="7016833" cy="3028514"/>
          </a:xfrm>
          <a:prstGeom prst="rect">
            <a:avLst/>
          </a:prstGeom>
        </p:spPr>
      </p:pic>
    </p:spTree>
    <p:extLst>
      <p:ext uri="{BB962C8B-B14F-4D97-AF65-F5344CB8AC3E}">
        <p14:creationId xmlns:p14="http://schemas.microsoft.com/office/powerpoint/2010/main" val="99089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838200" y="1943100"/>
            <a:ext cx="10515600" cy="746312"/>
          </a:xfrm>
        </p:spPr>
        <p:txBody>
          <a:bodyPr>
            <a:normAutofit/>
          </a:bodyPr>
          <a:lstStyle/>
          <a:p>
            <a:pPr marL="0" indent="0">
              <a:buNone/>
            </a:pPr>
            <a:r>
              <a:rPr lang="en-US" sz="2800" dirty="0">
                <a:solidFill>
                  <a:schemeClr val="tx1"/>
                </a:solidFill>
                <a:latin typeface="+mn-lt"/>
              </a:rPr>
              <a:t>Google Trends </a:t>
            </a:r>
          </a:p>
          <a:p>
            <a:pPr marL="0" indent="0">
              <a:buNone/>
            </a:pPr>
            <a:endParaRPr lang="en-US" sz="2800" dirty="0">
              <a:solidFill>
                <a:schemeClr val="tx1"/>
              </a:solidFill>
              <a:latin typeface="+mn-lt"/>
            </a:endParaRPr>
          </a:p>
          <a:p>
            <a:pPr marL="0" indent="0">
              <a:buNone/>
            </a:pPr>
            <a:endParaRPr lang="en-US" sz="2800" dirty="0">
              <a:solidFill>
                <a:schemeClr val="tx1"/>
              </a:solidFill>
              <a:latin typeface="+mn-lt"/>
            </a:endParaRPr>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p:txBody>
          <a:bodyPr>
            <a:normAutofit/>
          </a:bodyPr>
          <a:lstStyle/>
          <a:p>
            <a:r>
              <a:rPr lang="en-US" b="1" dirty="0">
                <a:solidFill>
                  <a:schemeClr val="accent1"/>
                </a:solidFill>
                <a:latin typeface="+mn-lt"/>
              </a:rPr>
              <a:t>How To Find the Questions, cont’d</a:t>
            </a:r>
          </a:p>
        </p:txBody>
      </p:sp>
      <p:pic>
        <p:nvPicPr>
          <p:cNvPr id="8" name="Picture 7">
            <a:extLst>
              <a:ext uri="{FF2B5EF4-FFF2-40B4-BE49-F238E27FC236}">
                <a16:creationId xmlns:a16="http://schemas.microsoft.com/office/drawing/2014/main" id="{C0C92B76-01F8-47AB-A2FF-E38E7444C977}"/>
              </a:ext>
            </a:extLst>
          </p:cNvPr>
          <p:cNvPicPr>
            <a:picLocks noChangeAspect="1"/>
          </p:cNvPicPr>
          <p:nvPr/>
        </p:nvPicPr>
        <p:blipFill>
          <a:blip r:embed="rId3"/>
          <a:stretch>
            <a:fillRect/>
          </a:stretch>
        </p:blipFill>
        <p:spPr>
          <a:xfrm>
            <a:off x="2641155" y="2689412"/>
            <a:ext cx="6909689" cy="3185795"/>
          </a:xfrm>
          <a:prstGeom prst="rect">
            <a:avLst/>
          </a:prstGeom>
        </p:spPr>
      </p:pic>
    </p:spTree>
    <p:extLst>
      <p:ext uri="{BB962C8B-B14F-4D97-AF65-F5344CB8AC3E}">
        <p14:creationId xmlns:p14="http://schemas.microsoft.com/office/powerpoint/2010/main" val="2139716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838200" y="1943100"/>
            <a:ext cx="10515600" cy="746312"/>
          </a:xfrm>
        </p:spPr>
        <p:txBody>
          <a:bodyPr>
            <a:normAutofit/>
          </a:bodyPr>
          <a:lstStyle/>
          <a:p>
            <a:pPr marL="0" indent="0">
              <a:buNone/>
            </a:pPr>
            <a:r>
              <a:rPr lang="en-US" sz="2800" dirty="0">
                <a:solidFill>
                  <a:schemeClr val="tx1"/>
                </a:solidFill>
                <a:latin typeface="+mn-lt"/>
              </a:rPr>
              <a:t>Google search: “mice exterminator” </a:t>
            </a:r>
          </a:p>
          <a:p>
            <a:pPr marL="0" indent="0">
              <a:buNone/>
            </a:pPr>
            <a:endParaRPr lang="en-US" sz="2800" dirty="0">
              <a:solidFill>
                <a:schemeClr val="tx1"/>
              </a:solidFill>
              <a:latin typeface="+mn-lt"/>
            </a:endParaRPr>
          </a:p>
          <a:p>
            <a:pPr marL="0" indent="0">
              <a:buNone/>
            </a:pPr>
            <a:endParaRPr lang="en-US" sz="2800" dirty="0">
              <a:solidFill>
                <a:schemeClr val="tx1"/>
              </a:solidFill>
              <a:latin typeface="+mn-lt"/>
            </a:endParaRPr>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p:txBody>
          <a:bodyPr>
            <a:normAutofit/>
          </a:bodyPr>
          <a:lstStyle/>
          <a:p>
            <a:r>
              <a:rPr lang="en-US" b="1" dirty="0">
                <a:solidFill>
                  <a:schemeClr val="accent1"/>
                </a:solidFill>
                <a:latin typeface="+mn-lt"/>
              </a:rPr>
              <a:t>How To Find the Questions, cont’d</a:t>
            </a:r>
          </a:p>
        </p:txBody>
      </p:sp>
      <p:pic>
        <p:nvPicPr>
          <p:cNvPr id="6" name="Picture 5">
            <a:extLst>
              <a:ext uri="{FF2B5EF4-FFF2-40B4-BE49-F238E27FC236}">
                <a16:creationId xmlns:a16="http://schemas.microsoft.com/office/drawing/2014/main" id="{A2EEE73A-C461-403F-9AE3-1DF0ADDCF9F1}"/>
              </a:ext>
            </a:extLst>
          </p:cNvPr>
          <p:cNvPicPr>
            <a:picLocks noChangeAspect="1"/>
          </p:cNvPicPr>
          <p:nvPr/>
        </p:nvPicPr>
        <p:blipFill>
          <a:blip r:embed="rId3"/>
          <a:stretch>
            <a:fillRect/>
          </a:stretch>
        </p:blipFill>
        <p:spPr>
          <a:xfrm>
            <a:off x="3164602" y="2689412"/>
            <a:ext cx="5862796" cy="3410610"/>
          </a:xfrm>
          <a:prstGeom prst="rect">
            <a:avLst/>
          </a:prstGeom>
        </p:spPr>
      </p:pic>
    </p:spTree>
    <p:extLst>
      <p:ext uri="{BB962C8B-B14F-4D97-AF65-F5344CB8AC3E}">
        <p14:creationId xmlns:p14="http://schemas.microsoft.com/office/powerpoint/2010/main" val="2758321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838200" y="1943100"/>
            <a:ext cx="10515600" cy="4210050"/>
          </a:xfrm>
        </p:spPr>
        <p:txBody>
          <a:bodyPr>
            <a:normAutofit/>
          </a:bodyPr>
          <a:lstStyle/>
          <a:p>
            <a:pPr marL="0" indent="0">
              <a:buNone/>
            </a:pPr>
            <a:r>
              <a:rPr lang="en-US" sz="2800" dirty="0">
                <a:solidFill>
                  <a:schemeClr val="tx1"/>
                </a:solidFill>
                <a:latin typeface="+mn-lt"/>
              </a:rPr>
              <a:t>Market Research Resource: </a:t>
            </a:r>
            <a:r>
              <a:rPr lang="en-US" sz="2800" dirty="0" err="1">
                <a:solidFill>
                  <a:schemeClr val="tx1"/>
                </a:solidFill>
                <a:latin typeface="+mn-lt"/>
              </a:rPr>
              <a:t>BoomerWorks</a:t>
            </a:r>
            <a:endParaRPr lang="en-US" sz="2800" dirty="0">
              <a:solidFill>
                <a:schemeClr val="tx1"/>
              </a:solidFill>
              <a:latin typeface="+mn-lt"/>
            </a:endParaRPr>
          </a:p>
          <a:p>
            <a:pPr marL="0" indent="0">
              <a:buNone/>
            </a:pPr>
            <a:endParaRPr lang="en-US" sz="2800" dirty="0">
              <a:solidFill>
                <a:schemeClr val="tx1"/>
              </a:solidFill>
              <a:latin typeface="+mn-lt"/>
            </a:endParaRPr>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p:txBody>
          <a:bodyPr>
            <a:normAutofit/>
          </a:bodyPr>
          <a:lstStyle/>
          <a:p>
            <a:r>
              <a:rPr lang="en-US" b="1" dirty="0">
                <a:solidFill>
                  <a:schemeClr val="accent1"/>
                </a:solidFill>
                <a:latin typeface="+mn-lt"/>
              </a:rPr>
              <a:t>How To Find the Questions, cont’d</a:t>
            </a:r>
          </a:p>
        </p:txBody>
      </p:sp>
      <p:pic>
        <p:nvPicPr>
          <p:cNvPr id="5" name="Picture 4">
            <a:extLst>
              <a:ext uri="{FF2B5EF4-FFF2-40B4-BE49-F238E27FC236}">
                <a16:creationId xmlns:a16="http://schemas.microsoft.com/office/drawing/2014/main" id="{D1221DE1-01F8-4977-9E20-0EFE87D411EE}"/>
              </a:ext>
            </a:extLst>
          </p:cNvPr>
          <p:cNvPicPr>
            <a:picLocks noChangeAspect="1"/>
          </p:cNvPicPr>
          <p:nvPr/>
        </p:nvPicPr>
        <p:blipFill>
          <a:blip r:embed="rId3"/>
          <a:stretch>
            <a:fillRect/>
          </a:stretch>
        </p:blipFill>
        <p:spPr>
          <a:xfrm>
            <a:off x="3162327" y="2976283"/>
            <a:ext cx="5867346" cy="2725270"/>
          </a:xfrm>
          <a:prstGeom prst="rect">
            <a:avLst/>
          </a:prstGeom>
        </p:spPr>
      </p:pic>
    </p:spTree>
    <p:extLst>
      <p:ext uri="{BB962C8B-B14F-4D97-AF65-F5344CB8AC3E}">
        <p14:creationId xmlns:p14="http://schemas.microsoft.com/office/powerpoint/2010/main" val="176315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Jon DeNunzio, Squarely Digital">
            <a:extLst>
              <a:ext uri="{FF2B5EF4-FFF2-40B4-BE49-F238E27FC236}">
                <a16:creationId xmlns:a16="http://schemas.microsoft.com/office/drawing/2014/main" id="{1FF26172-1D78-48F9-8ADE-433C5A385A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43589" y="1463538"/>
            <a:ext cx="2817469" cy="3521836"/>
          </a:xfrm>
        </p:spPr>
      </p:pic>
      <p:pic>
        <p:nvPicPr>
          <p:cNvPr id="21" name="Picture 20" descr="A picture containing drawing&#10;&#10;Description automatically generated">
            <a:extLst>
              <a:ext uri="{FF2B5EF4-FFF2-40B4-BE49-F238E27FC236}">
                <a16:creationId xmlns:a16="http://schemas.microsoft.com/office/drawing/2014/main" id="{23ACB88B-B046-4B04-89AA-58206C40F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590" y="5307106"/>
            <a:ext cx="2828398" cy="712756"/>
          </a:xfrm>
          <a:prstGeom prst="rect">
            <a:avLst/>
          </a:prstGeom>
        </p:spPr>
      </p:pic>
      <p:sp>
        <p:nvSpPr>
          <p:cNvPr id="23" name="Content Placeholder 4">
            <a:extLst>
              <a:ext uri="{FF2B5EF4-FFF2-40B4-BE49-F238E27FC236}">
                <a16:creationId xmlns:a16="http://schemas.microsoft.com/office/drawing/2014/main" id="{E856385F-9279-4EA1-B96F-A09A5361B425}"/>
              </a:ext>
            </a:extLst>
          </p:cNvPr>
          <p:cNvSpPr txBox="1">
            <a:spLocks/>
          </p:cNvSpPr>
          <p:nvPr/>
        </p:nvSpPr>
        <p:spPr>
          <a:xfrm>
            <a:off x="442857" y="1290818"/>
            <a:ext cx="6965576" cy="50490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buClr>
                <a:srgbClr val="4D9437"/>
              </a:buClr>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rgbClr val="4D9437"/>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Clr>
                <a:srgbClr val="4D9437"/>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rgbClr val="4D9437"/>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Clr>
                <a:srgbClr val="4D9437"/>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00B050"/>
                </a:solidFill>
                <a:latin typeface="+mn-lt"/>
              </a:rPr>
              <a:t>Jon DeNunzio, Presenter</a:t>
            </a:r>
          </a:p>
          <a:p>
            <a:pPr marL="0" indent="0">
              <a:buNone/>
            </a:pPr>
            <a:endParaRPr lang="en-US" dirty="0">
              <a:solidFill>
                <a:schemeClr val="tx1"/>
              </a:solidFill>
              <a:latin typeface="+mn-lt"/>
            </a:endParaRPr>
          </a:p>
          <a:p>
            <a:pPr>
              <a:buFont typeface="Wingdings" panose="05000000000000000000" pitchFamily="2" charset="2"/>
              <a:buChar char="ü"/>
            </a:pPr>
            <a:r>
              <a:rPr lang="en-US" dirty="0">
                <a:solidFill>
                  <a:schemeClr val="tx1"/>
                </a:solidFill>
                <a:latin typeface="+mn-lt"/>
              </a:rPr>
              <a:t>Owner, Squarely Digital, squarelydigital.com</a:t>
            </a:r>
          </a:p>
          <a:p>
            <a:pPr>
              <a:buFont typeface="Wingdings" panose="05000000000000000000" pitchFamily="2" charset="2"/>
              <a:buChar char="ü"/>
            </a:pPr>
            <a:endParaRPr lang="en-US" dirty="0">
              <a:solidFill>
                <a:schemeClr val="tx1"/>
              </a:solidFill>
              <a:latin typeface="+mn-lt"/>
            </a:endParaRPr>
          </a:p>
          <a:p>
            <a:pPr>
              <a:buFont typeface="Wingdings" panose="05000000000000000000" pitchFamily="2" charset="2"/>
              <a:buChar char="ü"/>
            </a:pPr>
            <a:r>
              <a:rPr lang="en-US" dirty="0">
                <a:solidFill>
                  <a:schemeClr val="tx1"/>
                </a:solidFill>
                <a:latin typeface="+mn-lt"/>
              </a:rPr>
              <a:t>Marketing consultant and former journalist who helps clients get meaningful results online</a:t>
            </a:r>
          </a:p>
          <a:p>
            <a:pPr>
              <a:buFont typeface="Wingdings" panose="05000000000000000000" pitchFamily="2" charset="2"/>
              <a:buChar char="ü"/>
            </a:pPr>
            <a:endParaRPr lang="en-US" dirty="0">
              <a:solidFill>
                <a:schemeClr val="tx1"/>
              </a:solidFill>
              <a:latin typeface="+mn-lt"/>
            </a:endParaRPr>
          </a:p>
          <a:p>
            <a:pPr>
              <a:buFont typeface="Wingdings" panose="05000000000000000000" pitchFamily="2" charset="2"/>
              <a:buChar char="ü"/>
            </a:pPr>
            <a:r>
              <a:rPr lang="en-US" dirty="0">
                <a:solidFill>
                  <a:schemeClr val="tx1"/>
                </a:solidFill>
                <a:latin typeface="+mn-lt"/>
              </a:rPr>
              <a:t>Clients are small businesses and nonprofits. </a:t>
            </a:r>
          </a:p>
          <a:p>
            <a:pPr>
              <a:buFont typeface="Wingdings" panose="05000000000000000000" pitchFamily="2" charset="2"/>
              <a:buChar char="ü"/>
            </a:pPr>
            <a:endParaRPr lang="en-US" dirty="0">
              <a:solidFill>
                <a:schemeClr val="tx1"/>
              </a:solidFill>
              <a:latin typeface="+mn-lt"/>
            </a:endParaRPr>
          </a:p>
          <a:p>
            <a:pPr>
              <a:buFont typeface="Wingdings" panose="05000000000000000000" pitchFamily="2" charset="2"/>
              <a:buChar char="ü"/>
            </a:pPr>
            <a:r>
              <a:rPr lang="en-US" dirty="0">
                <a:solidFill>
                  <a:schemeClr val="tx1"/>
                </a:solidFill>
                <a:latin typeface="+mn-lt"/>
              </a:rPr>
              <a:t>jon@squarelydigital.com</a:t>
            </a:r>
          </a:p>
        </p:txBody>
      </p:sp>
    </p:spTree>
    <p:extLst>
      <p:ext uri="{BB962C8B-B14F-4D97-AF65-F5344CB8AC3E}">
        <p14:creationId xmlns:p14="http://schemas.microsoft.com/office/powerpoint/2010/main" val="1486672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1179576" y="822960"/>
            <a:ext cx="9829800" cy="1325880"/>
          </a:xfrm>
        </p:spPr>
        <p:txBody>
          <a:bodyPr vert="horz" lIns="91440" tIns="45720" rIns="91440" bIns="45720" rtlCol="0" anchor="ctr">
            <a:normAutofit/>
          </a:bodyPr>
          <a:lstStyle/>
          <a:p>
            <a:pPr algn="ctr"/>
            <a:r>
              <a:rPr lang="en-US" sz="4000" b="1" kern="1200">
                <a:solidFill>
                  <a:srgbClr val="FFFFFF"/>
                </a:solidFill>
                <a:latin typeface="+mj-lt"/>
                <a:ea typeface="+mj-ea"/>
                <a:cs typeface="+mj-cs"/>
              </a:rPr>
              <a:t>The Buyer’s Journey</a:t>
            </a:r>
          </a:p>
        </p:txBody>
      </p:sp>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804672" y="2827419"/>
            <a:ext cx="5832434" cy="3227626"/>
          </a:xfrm>
        </p:spPr>
        <p:txBody>
          <a:bodyPr vert="horz" lIns="91440" tIns="45720" rIns="91440" bIns="45720" rtlCol="0" anchor="ctr">
            <a:normAutofit/>
          </a:bodyPr>
          <a:lstStyle/>
          <a:p>
            <a:pPr marL="0" indent="0" algn="ctr">
              <a:lnSpc>
                <a:spcPct val="90000"/>
              </a:lnSpc>
              <a:buNone/>
            </a:pPr>
            <a:r>
              <a:rPr lang="en-US" sz="2800" dirty="0">
                <a:latin typeface="+mn-lt"/>
                <a:cs typeface="+mn-cs"/>
              </a:rPr>
              <a:t>Sort your research results by the stages of the </a:t>
            </a:r>
            <a:r>
              <a:rPr lang="en-US" sz="2800" b="1" dirty="0">
                <a:latin typeface="+mn-lt"/>
                <a:cs typeface="+mn-cs"/>
              </a:rPr>
              <a:t>buyers’ journey</a:t>
            </a:r>
            <a:r>
              <a:rPr lang="en-US" sz="2800" dirty="0">
                <a:latin typeface="+mn-lt"/>
                <a:cs typeface="+mn-cs"/>
              </a:rPr>
              <a:t>.</a:t>
            </a:r>
          </a:p>
          <a:p>
            <a:pPr marL="0" indent="0" algn="ctr">
              <a:lnSpc>
                <a:spcPct val="90000"/>
              </a:lnSpc>
              <a:buNone/>
            </a:pPr>
            <a:endParaRPr lang="en-US" sz="2800" dirty="0">
              <a:latin typeface="+mn-lt"/>
              <a:cs typeface="+mn-cs"/>
            </a:endParaRPr>
          </a:p>
          <a:p>
            <a:pPr marL="0" indent="0" algn="ctr">
              <a:lnSpc>
                <a:spcPct val="90000"/>
              </a:lnSpc>
              <a:buNone/>
            </a:pPr>
            <a:endParaRPr lang="en-US" sz="2800" dirty="0">
              <a:latin typeface="+mn-lt"/>
              <a:cs typeface="+mn-cs"/>
            </a:endParaRPr>
          </a:p>
        </p:txBody>
      </p:sp>
      <p:grpSp>
        <p:nvGrpSpPr>
          <p:cNvPr id="4" name="Group 3">
            <a:extLst>
              <a:ext uri="{FF2B5EF4-FFF2-40B4-BE49-F238E27FC236}">
                <a16:creationId xmlns:a16="http://schemas.microsoft.com/office/drawing/2014/main" id="{9D87DABB-DCEE-405E-A232-1BC87A69BFE3}"/>
              </a:ext>
            </a:extLst>
          </p:cNvPr>
          <p:cNvGrpSpPr/>
          <p:nvPr/>
        </p:nvGrpSpPr>
        <p:grpSpPr>
          <a:xfrm>
            <a:off x="7384281" y="2837711"/>
            <a:ext cx="3044887" cy="3217332"/>
            <a:chOff x="7316809" y="1432578"/>
            <a:chExt cx="3251040" cy="3636016"/>
          </a:xfrm>
        </p:grpSpPr>
        <p:sp>
          <p:nvSpPr>
            <p:cNvPr id="5" name="Arrow: Chevron 4">
              <a:extLst>
                <a:ext uri="{FF2B5EF4-FFF2-40B4-BE49-F238E27FC236}">
                  <a16:creationId xmlns:a16="http://schemas.microsoft.com/office/drawing/2014/main" id="{92BC6649-0FB7-42A1-80CF-12A515C9BB70}"/>
                </a:ext>
              </a:extLst>
            </p:cNvPr>
            <p:cNvSpPr/>
            <p:nvPr/>
          </p:nvSpPr>
          <p:spPr>
            <a:xfrm rot="5400000">
              <a:off x="8200504" y="2701942"/>
              <a:ext cx="1482957" cy="3250347"/>
            </a:xfrm>
            <a:prstGeom prst="chevron">
              <a:avLst>
                <a:gd name="adj" fmla="val 260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ubtitle 2">
              <a:extLst>
                <a:ext uri="{FF2B5EF4-FFF2-40B4-BE49-F238E27FC236}">
                  <a16:creationId xmlns:a16="http://schemas.microsoft.com/office/drawing/2014/main" id="{F71F3C30-99B4-4FB1-AE5B-BFE1277D5CA0}"/>
                </a:ext>
              </a:extLst>
            </p:cNvPr>
            <p:cNvSpPr txBox="1">
              <a:spLocks/>
            </p:cNvSpPr>
            <p:nvPr/>
          </p:nvSpPr>
          <p:spPr>
            <a:xfrm>
              <a:off x="7776467" y="4631532"/>
              <a:ext cx="2395417" cy="250710"/>
            </a:xfrm>
            <a:prstGeom prst="rect">
              <a:avLst/>
            </a:prstGeom>
          </p:spPr>
          <p:txBody>
            <a:bodyPr wrap="square" lIns="0" tIns="0" rIns="0" bIns="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1600" b="1">
                  <a:solidFill>
                    <a:srgbClr val="FFFFFF"/>
                  </a:solidFill>
                  <a:latin typeface="+mj-lt"/>
                  <a:ea typeface="+mj-ea"/>
                  <a:cs typeface="+mj-cs"/>
                </a:rPr>
                <a:t>Decision</a:t>
              </a:r>
            </a:p>
          </p:txBody>
        </p:sp>
        <p:sp>
          <p:nvSpPr>
            <p:cNvPr id="7" name="Graphic 58">
              <a:extLst>
                <a:ext uri="{FF2B5EF4-FFF2-40B4-BE49-F238E27FC236}">
                  <a16:creationId xmlns:a16="http://schemas.microsoft.com/office/drawing/2014/main" id="{91EAEE0C-533B-44B8-9AE9-ECC55C2FEFAB}"/>
                </a:ext>
              </a:extLst>
            </p:cNvPr>
            <p:cNvSpPr/>
            <p:nvPr/>
          </p:nvSpPr>
          <p:spPr>
            <a:xfrm>
              <a:off x="8707799" y="4108185"/>
              <a:ext cx="462835" cy="462835"/>
            </a:xfrm>
            <a:custGeom>
              <a:avLst/>
              <a:gdLst>
                <a:gd name="connsiteX0" fmla="*/ 356592 w 866775"/>
                <a:gd name="connsiteY0" fmla="*/ 7183 h 866775"/>
                <a:gd name="connsiteX1" fmla="*/ 330994 w 866775"/>
                <a:gd name="connsiteY1" fmla="*/ 35756 h 866775"/>
                <a:gd name="connsiteX2" fmla="*/ 330994 w 866775"/>
                <a:gd name="connsiteY2" fmla="*/ 83379 h 866775"/>
                <a:gd name="connsiteX3" fmla="*/ 302419 w 866775"/>
                <a:gd name="connsiteY3" fmla="*/ 83379 h 866775"/>
                <a:gd name="connsiteX4" fmla="*/ 299442 w 866775"/>
                <a:gd name="connsiteY4" fmla="*/ 83379 h 866775"/>
                <a:gd name="connsiteX5" fmla="*/ 273844 w 866775"/>
                <a:gd name="connsiteY5" fmla="*/ 111953 h 866775"/>
                <a:gd name="connsiteX6" fmla="*/ 273844 w 866775"/>
                <a:gd name="connsiteY6" fmla="*/ 359591 h 866775"/>
                <a:gd name="connsiteX7" fmla="*/ 302419 w 866775"/>
                <a:gd name="connsiteY7" fmla="*/ 388165 h 866775"/>
                <a:gd name="connsiteX8" fmla="*/ 330994 w 866775"/>
                <a:gd name="connsiteY8" fmla="*/ 388165 h 866775"/>
                <a:gd name="connsiteX9" fmla="*/ 330994 w 866775"/>
                <a:gd name="connsiteY9" fmla="*/ 407215 h 866775"/>
                <a:gd name="connsiteX10" fmla="*/ 197644 w 866775"/>
                <a:gd name="connsiteY10" fmla="*/ 407215 h 866775"/>
                <a:gd name="connsiteX11" fmla="*/ 194667 w 866775"/>
                <a:gd name="connsiteY11" fmla="*/ 407215 h 866775"/>
                <a:gd name="connsiteX12" fmla="*/ 180380 w 866775"/>
                <a:gd name="connsiteY12" fmla="*/ 412870 h 866775"/>
                <a:gd name="connsiteX13" fmla="*/ 18455 w 866775"/>
                <a:gd name="connsiteY13" fmla="*/ 536689 h 866775"/>
                <a:gd name="connsiteX14" fmla="*/ 12953 w 866775"/>
                <a:gd name="connsiteY14" fmla="*/ 576726 h 866775"/>
                <a:gd name="connsiteX15" fmla="*/ 18455 w 866775"/>
                <a:gd name="connsiteY15" fmla="*/ 582228 h 866775"/>
                <a:gd name="connsiteX16" fmla="*/ 180380 w 866775"/>
                <a:gd name="connsiteY16" fmla="*/ 706047 h 866775"/>
                <a:gd name="connsiteX17" fmla="*/ 197644 w 866775"/>
                <a:gd name="connsiteY17" fmla="*/ 712001 h 866775"/>
                <a:gd name="connsiteX18" fmla="*/ 330994 w 866775"/>
                <a:gd name="connsiteY18" fmla="*/ 712001 h 866775"/>
                <a:gd name="connsiteX19" fmla="*/ 330994 w 866775"/>
                <a:gd name="connsiteY19" fmla="*/ 835820 h 866775"/>
                <a:gd name="connsiteX20" fmla="*/ 359569 w 866775"/>
                <a:gd name="connsiteY20" fmla="*/ 864394 h 866775"/>
                <a:gd name="connsiteX21" fmla="*/ 511969 w 866775"/>
                <a:gd name="connsiteY21" fmla="*/ 864394 h 866775"/>
                <a:gd name="connsiteX22" fmla="*/ 540544 w 866775"/>
                <a:gd name="connsiteY22" fmla="*/ 835820 h 866775"/>
                <a:gd name="connsiteX23" fmla="*/ 540544 w 866775"/>
                <a:gd name="connsiteY23" fmla="*/ 712001 h 866775"/>
                <a:gd name="connsiteX24" fmla="*/ 569119 w 866775"/>
                <a:gd name="connsiteY24" fmla="*/ 712001 h 866775"/>
                <a:gd name="connsiteX25" fmla="*/ 597694 w 866775"/>
                <a:gd name="connsiteY25" fmla="*/ 683427 h 866775"/>
                <a:gd name="connsiteX26" fmla="*/ 597694 w 866775"/>
                <a:gd name="connsiteY26" fmla="*/ 435788 h 866775"/>
                <a:gd name="connsiteX27" fmla="*/ 569119 w 866775"/>
                <a:gd name="connsiteY27" fmla="*/ 407214 h 866775"/>
                <a:gd name="connsiteX28" fmla="*/ 540544 w 866775"/>
                <a:gd name="connsiteY28" fmla="*/ 407215 h 866775"/>
                <a:gd name="connsiteX29" fmla="*/ 540544 w 866775"/>
                <a:gd name="connsiteY29" fmla="*/ 388165 h 866775"/>
                <a:gd name="connsiteX30" fmla="*/ 673894 w 866775"/>
                <a:gd name="connsiteY30" fmla="*/ 388165 h 866775"/>
                <a:gd name="connsiteX31" fmla="*/ 691158 w 866775"/>
                <a:gd name="connsiteY31" fmla="*/ 382212 h 866775"/>
                <a:gd name="connsiteX32" fmla="*/ 853083 w 866775"/>
                <a:gd name="connsiteY32" fmla="*/ 258393 h 866775"/>
                <a:gd name="connsiteX33" fmla="*/ 858586 w 866775"/>
                <a:gd name="connsiteY33" fmla="*/ 218356 h 866775"/>
                <a:gd name="connsiteX34" fmla="*/ 853083 w 866775"/>
                <a:gd name="connsiteY34" fmla="*/ 212853 h 866775"/>
                <a:gd name="connsiteX35" fmla="*/ 691158 w 866775"/>
                <a:gd name="connsiteY35" fmla="*/ 89034 h 866775"/>
                <a:gd name="connsiteX36" fmla="*/ 673894 w 866775"/>
                <a:gd name="connsiteY36" fmla="*/ 83378 h 866775"/>
                <a:gd name="connsiteX37" fmla="*/ 540544 w 866775"/>
                <a:gd name="connsiteY37" fmla="*/ 83379 h 866775"/>
                <a:gd name="connsiteX38" fmla="*/ 540544 w 866775"/>
                <a:gd name="connsiteY38" fmla="*/ 35756 h 866775"/>
                <a:gd name="connsiteX39" fmla="*/ 511969 w 866775"/>
                <a:gd name="connsiteY39" fmla="*/ 7183 h 866775"/>
                <a:gd name="connsiteX40" fmla="*/ 359569 w 866775"/>
                <a:gd name="connsiteY40" fmla="*/ 7183 h 866775"/>
                <a:gd name="connsiteX41" fmla="*/ 356592 w 866775"/>
                <a:gd name="connsiteY41" fmla="*/ 7183 h 866775"/>
                <a:gd name="connsiteX42" fmla="*/ 388144 w 866775"/>
                <a:gd name="connsiteY42" fmla="*/ 64330 h 866775"/>
                <a:gd name="connsiteX43" fmla="*/ 483394 w 866775"/>
                <a:gd name="connsiteY43" fmla="*/ 64330 h 866775"/>
                <a:gd name="connsiteX44" fmla="*/ 483394 w 866775"/>
                <a:gd name="connsiteY44" fmla="*/ 83379 h 866775"/>
                <a:gd name="connsiteX45" fmla="*/ 388144 w 866775"/>
                <a:gd name="connsiteY45" fmla="*/ 83379 h 866775"/>
                <a:gd name="connsiteX46" fmla="*/ 388144 w 866775"/>
                <a:gd name="connsiteY46" fmla="*/ 64330 h 866775"/>
                <a:gd name="connsiteX47" fmla="*/ 330994 w 866775"/>
                <a:gd name="connsiteY47" fmla="*/ 140526 h 866775"/>
                <a:gd name="connsiteX48" fmla="*/ 664369 w 866775"/>
                <a:gd name="connsiteY48" fmla="*/ 140526 h 866775"/>
                <a:gd name="connsiteX49" fmla="*/ 788789 w 866775"/>
                <a:gd name="connsiteY49" fmla="*/ 235772 h 866775"/>
                <a:gd name="connsiteX50" fmla="*/ 664071 w 866775"/>
                <a:gd name="connsiteY50" fmla="*/ 331017 h 866775"/>
                <a:gd name="connsiteX51" fmla="*/ 330994 w 866775"/>
                <a:gd name="connsiteY51" fmla="*/ 331017 h 866775"/>
                <a:gd name="connsiteX52" fmla="*/ 330994 w 866775"/>
                <a:gd name="connsiteY52" fmla="*/ 140526 h 866775"/>
                <a:gd name="connsiteX53" fmla="*/ 388144 w 866775"/>
                <a:gd name="connsiteY53" fmla="*/ 388165 h 866775"/>
                <a:gd name="connsiteX54" fmla="*/ 483394 w 866775"/>
                <a:gd name="connsiteY54" fmla="*/ 388165 h 866775"/>
                <a:gd name="connsiteX55" fmla="*/ 483394 w 866775"/>
                <a:gd name="connsiteY55" fmla="*/ 407215 h 866775"/>
                <a:gd name="connsiteX56" fmla="*/ 388144 w 866775"/>
                <a:gd name="connsiteY56" fmla="*/ 407215 h 866775"/>
                <a:gd name="connsiteX57" fmla="*/ 388144 w 866775"/>
                <a:gd name="connsiteY57" fmla="*/ 388165 h 866775"/>
                <a:gd name="connsiteX58" fmla="*/ 207169 w 866775"/>
                <a:gd name="connsiteY58" fmla="*/ 464362 h 866775"/>
                <a:gd name="connsiteX59" fmla="*/ 540544 w 866775"/>
                <a:gd name="connsiteY59" fmla="*/ 464362 h 866775"/>
                <a:gd name="connsiteX60" fmla="*/ 540544 w 866775"/>
                <a:gd name="connsiteY60" fmla="*/ 654853 h 866775"/>
                <a:gd name="connsiteX61" fmla="*/ 207467 w 866775"/>
                <a:gd name="connsiteY61" fmla="*/ 654853 h 866775"/>
                <a:gd name="connsiteX62" fmla="*/ 82749 w 866775"/>
                <a:gd name="connsiteY62" fmla="*/ 559607 h 866775"/>
                <a:gd name="connsiteX63" fmla="*/ 207169 w 866775"/>
                <a:gd name="connsiteY63" fmla="*/ 464362 h 866775"/>
                <a:gd name="connsiteX64" fmla="*/ 388144 w 866775"/>
                <a:gd name="connsiteY64" fmla="*/ 712001 h 866775"/>
                <a:gd name="connsiteX65" fmla="*/ 483394 w 866775"/>
                <a:gd name="connsiteY65" fmla="*/ 712001 h 866775"/>
                <a:gd name="connsiteX66" fmla="*/ 483394 w 866775"/>
                <a:gd name="connsiteY66" fmla="*/ 807247 h 866775"/>
                <a:gd name="connsiteX67" fmla="*/ 388144 w 866775"/>
                <a:gd name="connsiteY67" fmla="*/ 807247 h 866775"/>
                <a:gd name="connsiteX68" fmla="*/ 388144 w 866775"/>
                <a:gd name="connsiteY68" fmla="*/ 71200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6775" h="866775">
                  <a:moveTo>
                    <a:pt x="356592" y="7183"/>
                  </a:moveTo>
                  <a:cubicBezTo>
                    <a:pt x="341984" y="8714"/>
                    <a:pt x="330915" y="21069"/>
                    <a:pt x="330994" y="35756"/>
                  </a:cubicBezTo>
                  <a:lnTo>
                    <a:pt x="330994" y="83379"/>
                  </a:lnTo>
                  <a:lnTo>
                    <a:pt x="302419" y="83379"/>
                  </a:lnTo>
                  <a:cubicBezTo>
                    <a:pt x="301427" y="83327"/>
                    <a:pt x="300434" y="83327"/>
                    <a:pt x="299442" y="83379"/>
                  </a:cubicBezTo>
                  <a:cubicBezTo>
                    <a:pt x="284834" y="84910"/>
                    <a:pt x="273765" y="97265"/>
                    <a:pt x="273844" y="111953"/>
                  </a:cubicBezTo>
                  <a:lnTo>
                    <a:pt x="273844" y="359591"/>
                  </a:lnTo>
                  <a:cubicBezTo>
                    <a:pt x="273845" y="375372"/>
                    <a:pt x="286638" y="388163"/>
                    <a:pt x="302419" y="388165"/>
                  </a:cubicBezTo>
                  <a:lnTo>
                    <a:pt x="330994" y="388165"/>
                  </a:lnTo>
                  <a:lnTo>
                    <a:pt x="330994" y="407215"/>
                  </a:lnTo>
                  <a:lnTo>
                    <a:pt x="197644" y="407215"/>
                  </a:lnTo>
                  <a:cubicBezTo>
                    <a:pt x="196652" y="407163"/>
                    <a:pt x="195659" y="407163"/>
                    <a:pt x="194667" y="407215"/>
                  </a:cubicBezTo>
                  <a:cubicBezTo>
                    <a:pt x="189478" y="407760"/>
                    <a:pt x="184537" y="409716"/>
                    <a:pt x="180380" y="412870"/>
                  </a:cubicBezTo>
                  <a:lnTo>
                    <a:pt x="18455" y="536689"/>
                  </a:lnTo>
                  <a:cubicBezTo>
                    <a:pt x="5879" y="546226"/>
                    <a:pt x="3416" y="564151"/>
                    <a:pt x="12953" y="576726"/>
                  </a:cubicBezTo>
                  <a:cubicBezTo>
                    <a:pt x="14527" y="578802"/>
                    <a:pt x="16378" y="580654"/>
                    <a:pt x="18455" y="582228"/>
                  </a:cubicBezTo>
                  <a:lnTo>
                    <a:pt x="180380" y="706047"/>
                  </a:lnTo>
                  <a:cubicBezTo>
                    <a:pt x="185329" y="709867"/>
                    <a:pt x="191393" y="711958"/>
                    <a:pt x="197644" y="712001"/>
                  </a:cubicBezTo>
                  <a:lnTo>
                    <a:pt x="330994" y="712001"/>
                  </a:lnTo>
                  <a:lnTo>
                    <a:pt x="330994" y="835820"/>
                  </a:lnTo>
                  <a:cubicBezTo>
                    <a:pt x="330995" y="851600"/>
                    <a:pt x="343788" y="864392"/>
                    <a:pt x="359569" y="864394"/>
                  </a:cubicBezTo>
                  <a:lnTo>
                    <a:pt x="511969" y="864394"/>
                  </a:lnTo>
                  <a:cubicBezTo>
                    <a:pt x="527750" y="864392"/>
                    <a:pt x="540543" y="851600"/>
                    <a:pt x="540544" y="835820"/>
                  </a:cubicBezTo>
                  <a:lnTo>
                    <a:pt x="540544" y="712001"/>
                  </a:lnTo>
                  <a:lnTo>
                    <a:pt x="569119" y="712001"/>
                  </a:lnTo>
                  <a:cubicBezTo>
                    <a:pt x="584900" y="711999"/>
                    <a:pt x="597693" y="699207"/>
                    <a:pt x="597694" y="683427"/>
                  </a:cubicBezTo>
                  <a:lnTo>
                    <a:pt x="597694" y="435788"/>
                  </a:lnTo>
                  <a:cubicBezTo>
                    <a:pt x="597692" y="420008"/>
                    <a:pt x="584900" y="407216"/>
                    <a:pt x="569119" y="407214"/>
                  </a:cubicBezTo>
                  <a:lnTo>
                    <a:pt x="540544" y="407215"/>
                  </a:lnTo>
                  <a:lnTo>
                    <a:pt x="540544" y="388165"/>
                  </a:lnTo>
                  <a:lnTo>
                    <a:pt x="673894" y="388165"/>
                  </a:lnTo>
                  <a:cubicBezTo>
                    <a:pt x="680145" y="388122"/>
                    <a:pt x="686209" y="386031"/>
                    <a:pt x="691158" y="382212"/>
                  </a:cubicBezTo>
                  <a:lnTo>
                    <a:pt x="853083" y="258393"/>
                  </a:lnTo>
                  <a:cubicBezTo>
                    <a:pt x="865659" y="248856"/>
                    <a:pt x="868123" y="230931"/>
                    <a:pt x="858586" y="218356"/>
                  </a:cubicBezTo>
                  <a:cubicBezTo>
                    <a:pt x="857011" y="216279"/>
                    <a:pt x="855160" y="214428"/>
                    <a:pt x="853083" y="212853"/>
                  </a:cubicBezTo>
                  <a:lnTo>
                    <a:pt x="691158" y="89034"/>
                  </a:lnTo>
                  <a:cubicBezTo>
                    <a:pt x="686172" y="85321"/>
                    <a:pt x="680111" y="83336"/>
                    <a:pt x="673894" y="83378"/>
                  </a:cubicBezTo>
                  <a:lnTo>
                    <a:pt x="540544" y="83379"/>
                  </a:lnTo>
                  <a:lnTo>
                    <a:pt x="540544" y="35756"/>
                  </a:lnTo>
                  <a:cubicBezTo>
                    <a:pt x="540542" y="19976"/>
                    <a:pt x="527750" y="7184"/>
                    <a:pt x="511969" y="7183"/>
                  </a:cubicBezTo>
                  <a:lnTo>
                    <a:pt x="359569" y="7183"/>
                  </a:lnTo>
                  <a:cubicBezTo>
                    <a:pt x="358577" y="7131"/>
                    <a:pt x="357584" y="7131"/>
                    <a:pt x="356592" y="7183"/>
                  </a:cubicBezTo>
                  <a:close/>
                  <a:moveTo>
                    <a:pt x="388144" y="64330"/>
                  </a:moveTo>
                  <a:lnTo>
                    <a:pt x="483394" y="64330"/>
                  </a:lnTo>
                  <a:lnTo>
                    <a:pt x="483394" y="83379"/>
                  </a:lnTo>
                  <a:lnTo>
                    <a:pt x="388144" y="83379"/>
                  </a:lnTo>
                  <a:lnTo>
                    <a:pt x="388144" y="64330"/>
                  </a:lnTo>
                  <a:close/>
                  <a:moveTo>
                    <a:pt x="330994" y="140526"/>
                  </a:moveTo>
                  <a:lnTo>
                    <a:pt x="664369" y="140526"/>
                  </a:lnTo>
                  <a:lnTo>
                    <a:pt x="788789" y="235772"/>
                  </a:lnTo>
                  <a:lnTo>
                    <a:pt x="664071" y="331017"/>
                  </a:lnTo>
                  <a:lnTo>
                    <a:pt x="330994" y="331017"/>
                  </a:lnTo>
                  <a:lnTo>
                    <a:pt x="330994" y="140526"/>
                  </a:lnTo>
                  <a:close/>
                  <a:moveTo>
                    <a:pt x="388144" y="388165"/>
                  </a:moveTo>
                  <a:lnTo>
                    <a:pt x="483394" y="388165"/>
                  </a:lnTo>
                  <a:lnTo>
                    <a:pt x="483394" y="407215"/>
                  </a:lnTo>
                  <a:lnTo>
                    <a:pt x="388144" y="407215"/>
                  </a:lnTo>
                  <a:lnTo>
                    <a:pt x="388144" y="388165"/>
                  </a:lnTo>
                  <a:close/>
                  <a:moveTo>
                    <a:pt x="207169" y="464362"/>
                  </a:moveTo>
                  <a:lnTo>
                    <a:pt x="540544" y="464362"/>
                  </a:lnTo>
                  <a:lnTo>
                    <a:pt x="540544" y="654853"/>
                  </a:lnTo>
                  <a:lnTo>
                    <a:pt x="207467" y="654853"/>
                  </a:lnTo>
                  <a:lnTo>
                    <a:pt x="82749" y="559607"/>
                  </a:lnTo>
                  <a:lnTo>
                    <a:pt x="207169" y="464362"/>
                  </a:lnTo>
                  <a:close/>
                  <a:moveTo>
                    <a:pt x="388144" y="712001"/>
                  </a:moveTo>
                  <a:lnTo>
                    <a:pt x="483394" y="712001"/>
                  </a:lnTo>
                  <a:lnTo>
                    <a:pt x="483394" y="807247"/>
                  </a:lnTo>
                  <a:lnTo>
                    <a:pt x="388144" y="807247"/>
                  </a:lnTo>
                  <a:lnTo>
                    <a:pt x="388144" y="7120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schemeClr val="lt1"/>
                </a:solidFill>
              </a:endParaRPr>
            </a:p>
          </p:txBody>
        </p:sp>
        <p:sp>
          <p:nvSpPr>
            <p:cNvPr id="8" name="Arrow: Chevron 7">
              <a:extLst>
                <a:ext uri="{FF2B5EF4-FFF2-40B4-BE49-F238E27FC236}">
                  <a16:creationId xmlns:a16="http://schemas.microsoft.com/office/drawing/2014/main" id="{85CC5BD0-B345-48FC-AFD9-4F58AC9B3366}"/>
                </a:ext>
              </a:extLst>
            </p:cNvPr>
            <p:cNvSpPr/>
            <p:nvPr/>
          </p:nvSpPr>
          <p:spPr>
            <a:xfrm rot="5400000">
              <a:off x="8200504" y="1511609"/>
              <a:ext cx="1482957" cy="3250347"/>
            </a:xfrm>
            <a:prstGeom prst="chevron">
              <a:avLst>
                <a:gd name="adj" fmla="val 260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Subtitle 2">
              <a:extLst>
                <a:ext uri="{FF2B5EF4-FFF2-40B4-BE49-F238E27FC236}">
                  <a16:creationId xmlns:a16="http://schemas.microsoft.com/office/drawing/2014/main" id="{7FBEFE71-7E03-4EE0-A360-F146D64E3914}"/>
                </a:ext>
              </a:extLst>
            </p:cNvPr>
            <p:cNvSpPr txBox="1">
              <a:spLocks/>
            </p:cNvSpPr>
            <p:nvPr/>
          </p:nvSpPr>
          <p:spPr>
            <a:xfrm>
              <a:off x="7776467" y="3415897"/>
              <a:ext cx="2395417" cy="250710"/>
            </a:xfrm>
            <a:prstGeom prst="rect">
              <a:avLst/>
            </a:prstGeom>
          </p:spPr>
          <p:txBody>
            <a:bodyPr wrap="square" lIns="0" tIns="0" rIns="0" bIns="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1600" b="1">
                  <a:solidFill>
                    <a:srgbClr val="FFFFFF"/>
                  </a:solidFill>
                  <a:latin typeface="+mj-lt"/>
                  <a:ea typeface="+mj-ea"/>
                  <a:cs typeface="+mj-cs"/>
                </a:rPr>
                <a:t>Consideration</a:t>
              </a:r>
            </a:p>
          </p:txBody>
        </p:sp>
        <p:grpSp>
          <p:nvGrpSpPr>
            <p:cNvPr id="10" name="Group 9">
              <a:extLst>
                <a:ext uri="{FF2B5EF4-FFF2-40B4-BE49-F238E27FC236}">
                  <a16:creationId xmlns:a16="http://schemas.microsoft.com/office/drawing/2014/main" id="{30830A66-DF48-4E3E-BDBB-31F00C241EE2}"/>
                </a:ext>
              </a:extLst>
            </p:cNvPr>
            <p:cNvGrpSpPr/>
            <p:nvPr/>
          </p:nvGrpSpPr>
          <p:grpSpPr>
            <a:xfrm>
              <a:off x="8732882" y="2870743"/>
              <a:ext cx="412669" cy="529877"/>
              <a:chOff x="5725096" y="2836068"/>
              <a:chExt cx="733425" cy="941737"/>
            </a:xfrm>
            <a:solidFill>
              <a:schemeClr val="bg1"/>
            </a:solidFill>
          </p:grpSpPr>
          <p:sp>
            <p:nvSpPr>
              <p:cNvPr id="16" name="Freeform: Shape 17">
                <a:extLst>
                  <a:ext uri="{FF2B5EF4-FFF2-40B4-BE49-F238E27FC236}">
                    <a16:creationId xmlns:a16="http://schemas.microsoft.com/office/drawing/2014/main" id="{680765BC-C168-4C7F-99EA-697805E52982}"/>
                  </a:ext>
                </a:extLst>
              </p:cNvPr>
              <p:cNvSpPr/>
              <p:nvPr/>
            </p:nvSpPr>
            <p:spPr>
              <a:xfrm>
                <a:off x="5907121" y="2836068"/>
                <a:ext cx="371475" cy="485775"/>
              </a:xfrm>
              <a:custGeom>
                <a:avLst/>
                <a:gdLst>
                  <a:gd name="connsiteX0" fmla="*/ 370616 w 371475"/>
                  <a:gd name="connsiteY0" fmla="*/ 188690 h 485775"/>
                  <a:gd name="connsiteX1" fmla="*/ 370616 w 371475"/>
                  <a:gd name="connsiteY1" fmla="*/ 188690 h 485775"/>
                  <a:gd name="connsiteX2" fmla="*/ 183259 w 371475"/>
                  <a:gd name="connsiteY2" fmla="*/ 7144 h 485775"/>
                  <a:gd name="connsiteX3" fmla="*/ 182116 w 371475"/>
                  <a:gd name="connsiteY3" fmla="*/ 7144 h 485775"/>
                  <a:gd name="connsiteX4" fmla="*/ 14572 w 371475"/>
                  <a:gd name="connsiteY4" fmla="*/ 113348 h 485775"/>
                  <a:gd name="connsiteX5" fmla="*/ 50052 w 371475"/>
                  <a:gd name="connsiteY5" fmla="*/ 214074 h 485775"/>
                  <a:gd name="connsiteX6" fmla="*/ 150779 w 371475"/>
                  <a:gd name="connsiteY6" fmla="*/ 178594 h 485775"/>
                  <a:gd name="connsiteX7" fmla="*/ 182688 w 371475"/>
                  <a:gd name="connsiteY7" fmla="*/ 158020 h 485775"/>
                  <a:gd name="connsiteX8" fmla="*/ 220216 w 371475"/>
                  <a:gd name="connsiteY8" fmla="*/ 193358 h 485775"/>
                  <a:gd name="connsiteX9" fmla="*/ 195832 w 371475"/>
                  <a:gd name="connsiteY9" fmla="*/ 228886 h 485775"/>
                  <a:gd name="connsiteX10" fmla="*/ 107917 w 371475"/>
                  <a:gd name="connsiteY10" fmla="*/ 348520 h 485775"/>
                  <a:gd name="connsiteX11" fmla="*/ 107917 w 371475"/>
                  <a:gd name="connsiteY11" fmla="*/ 402050 h 485775"/>
                  <a:gd name="connsiteX12" fmla="*/ 180627 w 371475"/>
                  <a:gd name="connsiteY12" fmla="*/ 480121 h 485775"/>
                  <a:gd name="connsiteX13" fmla="*/ 258697 w 371475"/>
                  <a:gd name="connsiteY13" fmla="*/ 407411 h 485775"/>
                  <a:gd name="connsiteX14" fmla="*/ 258697 w 371475"/>
                  <a:gd name="connsiteY14" fmla="*/ 402050 h 485775"/>
                  <a:gd name="connsiteX15" fmla="*/ 258697 w 371475"/>
                  <a:gd name="connsiteY15" fmla="*/ 366046 h 485775"/>
                  <a:gd name="connsiteX16" fmla="*/ 370616 w 371475"/>
                  <a:gd name="connsiteY16" fmla="*/ 188690 h 485775"/>
                  <a:gd name="connsiteX17" fmla="*/ 228313 w 371475"/>
                  <a:gd name="connsiteY17" fmla="*/ 326803 h 485775"/>
                  <a:gd name="connsiteX18" fmla="*/ 227360 w 371475"/>
                  <a:gd name="connsiteY18" fmla="*/ 326803 h 485775"/>
                  <a:gd name="connsiteX19" fmla="*/ 222883 w 371475"/>
                  <a:gd name="connsiteY19" fmla="*/ 328994 h 485775"/>
                  <a:gd name="connsiteX20" fmla="*/ 211168 w 371475"/>
                  <a:gd name="connsiteY20" fmla="*/ 350044 h 485775"/>
                  <a:gd name="connsiteX21" fmla="*/ 211168 w 371475"/>
                  <a:gd name="connsiteY21" fmla="*/ 402336 h 485775"/>
                  <a:gd name="connsiteX22" fmla="*/ 185029 w 371475"/>
                  <a:gd name="connsiteY22" fmla="*/ 431728 h 485775"/>
                  <a:gd name="connsiteX23" fmla="*/ 155637 w 371475"/>
                  <a:gd name="connsiteY23" fmla="*/ 405590 h 485775"/>
                  <a:gd name="connsiteX24" fmla="*/ 155637 w 371475"/>
                  <a:gd name="connsiteY24" fmla="*/ 402336 h 485775"/>
                  <a:gd name="connsiteX25" fmla="*/ 155637 w 371475"/>
                  <a:gd name="connsiteY25" fmla="*/ 348806 h 485775"/>
                  <a:gd name="connsiteX26" fmla="*/ 210501 w 371475"/>
                  <a:gd name="connsiteY26" fmla="*/ 273844 h 485775"/>
                  <a:gd name="connsiteX27" fmla="*/ 267651 w 371475"/>
                  <a:gd name="connsiteY27" fmla="*/ 190976 h 485775"/>
                  <a:gd name="connsiteX28" fmla="*/ 182783 w 371475"/>
                  <a:gd name="connsiteY28" fmla="*/ 110109 h 485775"/>
                  <a:gd name="connsiteX29" fmla="*/ 107726 w 371475"/>
                  <a:gd name="connsiteY29" fmla="*/ 157734 h 485775"/>
                  <a:gd name="connsiteX30" fmla="*/ 71296 w 371475"/>
                  <a:gd name="connsiteY30" fmla="*/ 172565 h 485775"/>
                  <a:gd name="connsiteX31" fmla="*/ 56465 w 371475"/>
                  <a:gd name="connsiteY31" fmla="*/ 136134 h 485775"/>
                  <a:gd name="connsiteX32" fmla="*/ 57720 w 371475"/>
                  <a:gd name="connsiteY32" fmla="*/ 133540 h 485775"/>
                  <a:gd name="connsiteX33" fmla="*/ 182116 w 371475"/>
                  <a:gd name="connsiteY33" fmla="*/ 54769 h 485775"/>
                  <a:gd name="connsiteX34" fmla="*/ 183069 w 371475"/>
                  <a:gd name="connsiteY34" fmla="*/ 54769 h 485775"/>
                  <a:gd name="connsiteX35" fmla="*/ 323089 w 371475"/>
                  <a:gd name="connsiteY35" fmla="*/ 194212 h 485775"/>
                  <a:gd name="connsiteX36" fmla="*/ 228313 w 371475"/>
                  <a:gd name="connsiteY36" fmla="*/ 326803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1475" h="485775">
                    <a:moveTo>
                      <a:pt x="370616" y="188690"/>
                    </a:moveTo>
                    <a:lnTo>
                      <a:pt x="370616" y="188690"/>
                    </a:lnTo>
                    <a:cubicBezTo>
                      <a:pt x="367037" y="87687"/>
                      <a:pt x="284326" y="7541"/>
                      <a:pt x="183259" y="7144"/>
                    </a:cubicBezTo>
                    <a:lnTo>
                      <a:pt x="182116" y="7144"/>
                    </a:lnTo>
                    <a:cubicBezTo>
                      <a:pt x="110578" y="7673"/>
                      <a:pt x="45578" y="48875"/>
                      <a:pt x="14572" y="113348"/>
                    </a:cubicBezTo>
                    <a:cubicBezTo>
                      <a:pt x="-3446" y="150960"/>
                      <a:pt x="12440" y="196057"/>
                      <a:pt x="50052" y="214074"/>
                    </a:cubicBezTo>
                    <a:cubicBezTo>
                      <a:pt x="87665" y="232092"/>
                      <a:pt x="132762" y="216206"/>
                      <a:pt x="150779" y="178594"/>
                    </a:cubicBezTo>
                    <a:cubicBezTo>
                      <a:pt x="156659" y="166245"/>
                      <a:pt x="169013" y="158279"/>
                      <a:pt x="182688" y="158020"/>
                    </a:cubicBezTo>
                    <a:cubicBezTo>
                      <a:pt x="202477" y="158265"/>
                      <a:pt x="218783" y="173619"/>
                      <a:pt x="220216" y="193358"/>
                    </a:cubicBezTo>
                    <a:cubicBezTo>
                      <a:pt x="220729" y="209257"/>
                      <a:pt x="210853" y="223647"/>
                      <a:pt x="195832" y="228886"/>
                    </a:cubicBezTo>
                    <a:cubicBezTo>
                      <a:pt x="143818" y="245665"/>
                      <a:pt x="108395" y="293868"/>
                      <a:pt x="107917" y="348520"/>
                    </a:cubicBezTo>
                    <a:lnTo>
                      <a:pt x="107917" y="402050"/>
                    </a:lnTo>
                    <a:cubicBezTo>
                      <a:pt x="106436" y="443687"/>
                      <a:pt x="138990" y="478641"/>
                      <a:pt x="180627" y="480121"/>
                    </a:cubicBezTo>
                    <a:cubicBezTo>
                      <a:pt x="222264" y="481601"/>
                      <a:pt x="257217" y="449048"/>
                      <a:pt x="258697" y="407411"/>
                    </a:cubicBezTo>
                    <a:cubicBezTo>
                      <a:pt x="258761" y="405624"/>
                      <a:pt x="258761" y="403836"/>
                      <a:pt x="258697" y="402050"/>
                    </a:cubicBezTo>
                    <a:lnTo>
                      <a:pt x="258697" y="366046"/>
                    </a:lnTo>
                    <a:cubicBezTo>
                      <a:pt x="328624" y="335216"/>
                      <a:pt x="372884" y="265078"/>
                      <a:pt x="370616" y="188690"/>
                    </a:cubicBezTo>
                    <a:close/>
                    <a:moveTo>
                      <a:pt x="228313" y="326803"/>
                    </a:moveTo>
                    <a:lnTo>
                      <a:pt x="227360" y="326803"/>
                    </a:lnTo>
                    <a:cubicBezTo>
                      <a:pt x="225813" y="327414"/>
                      <a:pt x="224316" y="328147"/>
                      <a:pt x="222883" y="328994"/>
                    </a:cubicBezTo>
                    <a:cubicBezTo>
                      <a:pt x="215455" y="333372"/>
                      <a:pt x="210974" y="341423"/>
                      <a:pt x="211168" y="350044"/>
                    </a:cubicBezTo>
                    <a:lnTo>
                      <a:pt x="211168" y="402336"/>
                    </a:lnTo>
                    <a:cubicBezTo>
                      <a:pt x="212066" y="417670"/>
                      <a:pt x="200364" y="430830"/>
                      <a:pt x="185029" y="431728"/>
                    </a:cubicBezTo>
                    <a:cubicBezTo>
                      <a:pt x="169695" y="432627"/>
                      <a:pt x="156535" y="420924"/>
                      <a:pt x="155637" y="405590"/>
                    </a:cubicBezTo>
                    <a:cubicBezTo>
                      <a:pt x="155573" y="404506"/>
                      <a:pt x="155573" y="403420"/>
                      <a:pt x="155637" y="402336"/>
                    </a:cubicBezTo>
                    <a:lnTo>
                      <a:pt x="155637" y="348806"/>
                    </a:lnTo>
                    <a:cubicBezTo>
                      <a:pt x="155828" y="314595"/>
                      <a:pt x="177950" y="284370"/>
                      <a:pt x="210501" y="273844"/>
                    </a:cubicBezTo>
                    <a:cubicBezTo>
                      <a:pt x="245704" y="261798"/>
                      <a:pt x="268901" y="228162"/>
                      <a:pt x="267651" y="190976"/>
                    </a:cubicBezTo>
                    <a:cubicBezTo>
                      <a:pt x="265092" y="145868"/>
                      <a:pt x="227963" y="110488"/>
                      <a:pt x="182783" y="110109"/>
                    </a:cubicBezTo>
                    <a:cubicBezTo>
                      <a:pt x="150727" y="110363"/>
                      <a:pt x="121609" y="128839"/>
                      <a:pt x="107726" y="157734"/>
                    </a:cubicBezTo>
                    <a:cubicBezTo>
                      <a:pt x="101761" y="171889"/>
                      <a:pt x="85451" y="178529"/>
                      <a:pt x="71296" y="172565"/>
                    </a:cubicBezTo>
                    <a:cubicBezTo>
                      <a:pt x="57140" y="166600"/>
                      <a:pt x="50500" y="150289"/>
                      <a:pt x="56465" y="136134"/>
                    </a:cubicBezTo>
                    <a:cubicBezTo>
                      <a:pt x="56838" y="135248"/>
                      <a:pt x="57257" y="134383"/>
                      <a:pt x="57720" y="133540"/>
                    </a:cubicBezTo>
                    <a:cubicBezTo>
                      <a:pt x="80831" y="85763"/>
                      <a:pt x="129045" y="55233"/>
                      <a:pt x="182116" y="54769"/>
                    </a:cubicBezTo>
                    <a:lnTo>
                      <a:pt x="183069" y="54769"/>
                    </a:lnTo>
                    <a:cubicBezTo>
                      <a:pt x="260240" y="54610"/>
                      <a:pt x="322929" y="117040"/>
                      <a:pt x="323089" y="194212"/>
                    </a:cubicBezTo>
                    <a:cubicBezTo>
                      <a:pt x="323212" y="254164"/>
                      <a:pt x="285078" y="307514"/>
                      <a:pt x="228313" y="326803"/>
                    </a:cubicBezTo>
                    <a:close/>
                  </a:path>
                </a:pathLst>
              </a:custGeom>
              <a:grpFill/>
              <a:ln w="9525" cap="flat">
                <a:noFill/>
                <a:prstDash val="solid"/>
                <a:miter/>
              </a:ln>
            </p:spPr>
            <p:txBody>
              <a:bodyPr rtlCol="0" anchor="ctr"/>
              <a:lstStyle/>
              <a:p>
                <a:endParaRPr lang="en-US"/>
              </a:p>
            </p:txBody>
          </p:sp>
          <p:sp>
            <p:nvSpPr>
              <p:cNvPr id="17" name="Freeform: Shape 18">
                <a:extLst>
                  <a:ext uri="{FF2B5EF4-FFF2-40B4-BE49-F238E27FC236}">
                    <a16:creationId xmlns:a16="http://schemas.microsoft.com/office/drawing/2014/main" id="{5E21DE8C-CA5A-48D2-904D-99E63C3DED04}"/>
                  </a:ext>
                </a:extLst>
              </p:cNvPr>
              <p:cNvSpPr/>
              <p:nvPr/>
            </p:nvSpPr>
            <p:spPr>
              <a:xfrm>
                <a:off x="6007703" y="3336416"/>
                <a:ext cx="161925" cy="161925"/>
              </a:xfrm>
              <a:custGeom>
                <a:avLst/>
                <a:gdLst>
                  <a:gd name="connsiteX0" fmla="*/ 82772 w 161925"/>
                  <a:gd name="connsiteY0" fmla="*/ 7144 h 161925"/>
                  <a:gd name="connsiteX1" fmla="*/ 7144 w 161925"/>
                  <a:gd name="connsiteY1" fmla="*/ 82772 h 161925"/>
                  <a:gd name="connsiteX2" fmla="*/ 82772 w 161925"/>
                  <a:gd name="connsiteY2" fmla="*/ 158401 h 161925"/>
                  <a:gd name="connsiteX3" fmla="*/ 158401 w 161925"/>
                  <a:gd name="connsiteY3" fmla="*/ 82772 h 161925"/>
                  <a:gd name="connsiteX4" fmla="*/ 82772 w 161925"/>
                  <a:gd name="connsiteY4" fmla="*/ 7144 h 161925"/>
                  <a:gd name="connsiteX5" fmla="*/ 82772 w 161925"/>
                  <a:gd name="connsiteY5" fmla="*/ 110776 h 161925"/>
                  <a:gd name="connsiteX6" fmla="*/ 54864 w 161925"/>
                  <a:gd name="connsiteY6" fmla="*/ 82677 h 161925"/>
                  <a:gd name="connsiteX7" fmla="*/ 82963 w 161925"/>
                  <a:gd name="connsiteY7" fmla="*/ 54769 h 161925"/>
                  <a:gd name="connsiteX8" fmla="*/ 110871 w 161925"/>
                  <a:gd name="connsiteY8" fmla="*/ 82772 h 161925"/>
                  <a:gd name="connsiteX9" fmla="*/ 82677 w 161925"/>
                  <a:gd name="connsiteY9" fmla="*/ 110776 h 161925"/>
                  <a:gd name="connsiteX10" fmla="*/ 82677 w 161925"/>
                  <a:gd name="connsiteY10" fmla="*/ 11077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 h="161925">
                    <a:moveTo>
                      <a:pt x="82772" y="7144"/>
                    </a:moveTo>
                    <a:cubicBezTo>
                      <a:pt x="41004" y="7144"/>
                      <a:pt x="7144" y="41004"/>
                      <a:pt x="7144" y="82772"/>
                    </a:cubicBezTo>
                    <a:cubicBezTo>
                      <a:pt x="7144" y="124541"/>
                      <a:pt x="41004" y="158401"/>
                      <a:pt x="82772" y="158401"/>
                    </a:cubicBezTo>
                    <a:cubicBezTo>
                      <a:pt x="124541" y="158401"/>
                      <a:pt x="158401" y="124541"/>
                      <a:pt x="158401" y="82772"/>
                    </a:cubicBezTo>
                    <a:cubicBezTo>
                      <a:pt x="158348" y="41026"/>
                      <a:pt x="124519" y="7196"/>
                      <a:pt x="82772" y="7144"/>
                    </a:cubicBezTo>
                    <a:close/>
                    <a:moveTo>
                      <a:pt x="82772" y="110776"/>
                    </a:moveTo>
                    <a:cubicBezTo>
                      <a:pt x="67306" y="110723"/>
                      <a:pt x="54812" y="98143"/>
                      <a:pt x="54864" y="82677"/>
                    </a:cubicBezTo>
                    <a:cubicBezTo>
                      <a:pt x="54917" y="67211"/>
                      <a:pt x="67497" y="54717"/>
                      <a:pt x="82963" y="54769"/>
                    </a:cubicBezTo>
                    <a:cubicBezTo>
                      <a:pt x="98391" y="54822"/>
                      <a:pt x="110871" y="67344"/>
                      <a:pt x="110871" y="82772"/>
                    </a:cubicBezTo>
                    <a:cubicBezTo>
                      <a:pt x="110818" y="98291"/>
                      <a:pt x="98196" y="110828"/>
                      <a:pt x="82677" y="110776"/>
                    </a:cubicBezTo>
                    <a:cubicBezTo>
                      <a:pt x="82677" y="110776"/>
                      <a:pt x="82677" y="110776"/>
                      <a:pt x="82677" y="110776"/>
                    </a:cubicBezTo>
                    <a:close/>
                  </a:path>
                </a:pathLst>
              </a:custGeom>
              <a:grpFill/>
              <a:ln w="9525" cap="flat">
                <a:noFill/>
                <a:prstDash val="solid"/>
                <a:miter/>
              </a:ln>
            </p:spPr>
            <p:txBody>
              <a:bodyPr rtlCol="0" anchor="ctr"/>
              <a:lstStyle/>
              <a:p>
                <a:endParaRPr lang="en-US"/>
              </a:p>
            </p:txBody>
          </p:sp>
          <p:sp>
            <p:nvSpPr>
              <p:cNvPr id="18" name="Freeform: Shape 21">
                <a:extLst>
                  <a:ext uri="{FF2B5EF4-FFF2-40B4-BE49-F238E27FC236}">
                    <a16:creationId xmlns:a16="http://schemas.microsoft.com/office/drawing/2014/main" id="{DC31CC8A-E5FD-4332-BC2D-3EA2918F69D3}"/>
                  </a:ext>
                </a:extLst>
              </p:cNvPr>
              <p:cNvSpPr/>
              <p:nvPr/>
            </p:nvSpPr>
            <p:spPr>
              <a:xfrm>
                <a:off x="5725096" y="3111055"/>
                <a:ext cx="733425" cy="666750"/>
              </a:xfrm>
              <a:custGeom>
                <a:avLst/>
                <a:gdLst>
                  <a:gd name="connsiteX0" fmla="*/ 7144 w 733425"/>
                  <a:gd name="connsiteY0" fmla="*/ 120777 h 666750"/>
                  <a:gd name="connsiteX1" fmla="*/ 7144 w 733425"/>
                  <a:gd name="connsiteY1" fmla="*/ 399764 h 666750"/>
                  <a:gd name="connsiteX2" fmla="*/ 120777 w 733425"/>
                  <a:gd name="connsiteY2" fmla="*/ 513207 h 666750"/>
                  <a:gd name="connsiteX3" fmla="*/ 379000 w 733425"/>
                  <a:gd name="connsiteY3" fmla="*/ 513207 h 666750"/>
                  <a:gd name="connsiteX4" fmla="*/ 524447 w 733425"/>
                  <a:gd name="connsiteY4" fmla="*/ 658654 h 666750"/>
                  <a:gd name="connsiteX5" fmla="*/ 558122 w 733425"/>
                  <a:gd name="connsiteY5" fmla="*/ 658696 h 666750"/>
                  <a:gd name="connsiteX6" fmla="*/ 565118 w 733425"/>
                  <a:gd name="connsiteY6" fmla="*/ 641795 h 666750"/>
                  <a:gd name="connsiteX7" fmla="*/ 565118 w 733425"/>
                  <a:gd name="connsiteY7" fmla="*/ 513207 h 666750"/>
                  <a:gd name="connsiteX8" fmla="*/ 621125 w 733425"/>
                  <a:gd name="connsiteY8" fmla="*/ 513207 h 666750"/>
                  <a:gd name="connsiteX9" fmla="*/ 734663 w 733425"/>
                  <a:gd name="connsiteY9" fmla="*/ 399764 h 666750"/>
                  <a:gd name="connsiteX10" fmla="*/ 734663 w 733425"/>
                  <a:gd name="connsiteY10" fmla="*/ 120777 h 666750"/>
                  <a:gd name="connsiteX11" fmla="*/ 621030 w 733425"/>
                  <a:gd name="connsiteY11" fmla="*/ 7144 h 666750"/>
                  <a:gd name="connsiteX12" fmla="*/ 605695 w 733425"/>
                  <a:gd name="connsiteY12" fmla="*/ 7144 h 666750"/>
                  <a:gd name="connsiteX13" fmla="*/ 581882 w 733425"/>
                  <a:gd name="connsiteY13" fmla="*/ 30956 h 666750"/>
                  <a:gd name="connsiteX14" fmla="*/ 605695 w 733425"/>
                  <a:gd name="connsiteY14" fmla="*/ 54769 h 666750"/>
                  <a:gd name="connsiteX15" fmla="*/ 621125 w 733425"/>
                  <a:gd name="connsiteY15" fmla="*/ 54769 h 666750"/>
                  <a:gd name="connsiteX16" fmla="*/ 687134 w 733425"/>
                  <a:gd name="connsiteY16" fmla="*/ 120777 h 666750"/>
                  <a:gd name="connsiteX17" fmla="*/ 687134 w 733425"/>
                  <a:gd name="connsiteY17" fmla="*/ 399764 h 666750"/>
                  <a:gd name="connsiteX18" fmla="*/ 621030 w 733425"/>
                  <a:gd name="connsiteY18" fmla="*/ 465582 h 666750"/>
                  <a:gd name="connsiteX19" fmla="*/ 541306 w 733425"/>
                  <a:gd name="connsiteY19" fmla="*/ 465582 h 666750"/>
                  <a:gd name="connsiteX20" fmla="*/ 517493 w 733425"/>
                  <a:gd name="connsiteY20" fmla="*/ 489395 h 666750"/>
                  <a:gd name="connsiteX21" fmla="*/ 517493 w 733425"/>
                  <a:gd name="connsiteY21" fmla="*/ 584645 h 666750"/>
                  <a:gd name="connsiteX22" fmla="*/ 405670 w 733425"/>
                  <a:gd name="connsiteY22" fmla="*/ 472726 h 666750"/>
                  <a:gd name="connsiteX23" fmla="*/ 388811 w 733425"/>
                  <a:gd name="connsiteY23" fmla="*/ 465582 h 666750"/>
                  <a:gd name="connsiteX24" fmla="*/ 120777 w 733425"/>
                  <a:gd name="connsiteY24" fmla="*/ 465582 h 666750"/>
                  <a:gd name="connsiteX25" fmla="*/ 54769 w 733425"/>
                  <a:gd name="connsiteY25" fmla="*/ 399574 h 666750"/>
                  <a:gd name="connsiteX26" fmla="*/ 54769 w 733425"/>
                  <a:gd name="connsiteY26" fmla="*/ 120777 h 666750"/>
                  <a:gd name="connsiteX27" fmla="*/ 120777 w 733425"/>
                  <a:gd name="connsiteY27" fmla="*/ 54769 h 666750"/>
                  <a:gd name="connsiteX28" fmla="*/ 220313 w 733425"/>
                  <a:gd name="connsiteY28" fmla="*/ 54769 h 666750"/>
                  <a:gd name="connsiteX29" fmla="*/ 244126 w 733425"/>
                  <a:gd name="connsiteY29" fmla="*/ 30956 h 666750"/>
                  <a:gd name="connsiteX30" fmla="*/ 220313 w 733425"/>
                  <a:gd name="connsiteY30" fmla="*/ 7144 h 666750"/>
                  <a:gd name="connsiteX31" fmla="*/ 120777 w 733425"/>
                  <a:gd name="connsiteY31" fmla="*/ 7144 h 666750"/>
                  <a:gd name="connsiteX32" fmla="*/ 7144 w 733425"/>
                  <a:gd name="connsiteY32" fmla="*/ 12077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3425" h="666750">
                    <a:moveTo>
                      <a:pt x="7144" y="120777"/>
                    </a:moveTo>
                    <a:lnTo>
                      <a:pt x="7144" y="399764"/>
                    </a:lnTo>
                    <a:cubicBezTo>
                      <a:pt x="7301" y="462426"/>
                      <a:pt x="58115" y="513155"/>
                      <a:pt x="120777" y="513207"/>
                    </a:cubicBezTo>
                    <a:lnTo>
                      <a:pt x="379000" y="513207"/>
                    </a:lnTo>
                    <a:lnTo>
                      <a:pt x="524447" y="658654"/>
                    </a:lnTo>
                    <a:cubicBezTo>
                      <a:pt x="533734" y="667965"/>
                      <a:pt x="548811" y="667984"/>
                      <a:pt x="558122" y="658696"/>
                    </a:cubicBezTo>
                    <a:cubicBezTo>
                      <a:pt x="562612" y="654219"/>
                      <a:pt x="565130" y="648135"/>
                      <a:pt x="565118" y="641795"/>
                    </a:cubicBezTo>
                    <a:lnTo>
                      <a:pt x="565118" y="513207"/>
                    </a:lnTo>
                    <a:lnTo>
                      <a:pt x="621125" y="513207"/>
                    </a:lnTo>
                    <a:cubicBezTo>
                      <a:pt x="683750" y="513102"/>
                      <a:pt x="734506" y="462389"/>
                      <a:pt x="734663" y="399764"/>
                    </a:cubicBezTo>
                    <a:lnTo>
                      <a:pt x="734663" y="120777"/>
                    </a:lnTo>
                    <a:cubicBezTo>
                      <a:pt x="734611" y="58041"/>
                      <a:pt x="683766" y="7196"/>
                      <a:pt x="621030" y="7144"/>
                    </a:cubicBezTo>
                    <a:lnTo>
                      <a:pt x="605695" y="7144"/>
                    </a:lnTo>
                    <a:cubicBezTo>
                      <a:pt x="592543" y="7144"/>
                      <a:pt x="581882" y="17805"/>
                      <a:pt x="581882" y="30956"/>
                    </a:cubicBezTo>
                    <a:cubicBezTo>
                      <a:pt x="581882" y="44108"/>
                      <a:pt x="592543" y="54769"/>
                      <a:pt x="605695" y="54769"/>
                    </a:cubicBezTo>
                    <a:lnTo>
                      <a:pt x="621125" y="54769"/>
                    </a:lnTo>
                    <a:cubicBezTo>
                      <a:pt x="657559" y="54821"/>
                      <a:pt x="687081" y="84343"/>
                      <a:pt x="687134" y="120777"/>
                    </a:cubicBezTo>
                    <a:lnTo>
                      <a:pt x="687134" y="399764"/>
                    </a:lnTo>
                    <a:cubicBezTo>
                      <a:pt x="686976" y="436161"/>
                      <a:pt x="657427" y="465582"/>
                      <a:pt x="621030" y="465582"/>
                    </a:cubicBezTo>
                    <a:lnTo>
                      <a:pt x="541306" y="465582"/>
                    </a:lnTo>
                    <a:cubicBezTo>
                      <a:pt x="528154" y="465582"/>
                      <a:pt x="517493" y="476243"/>
                      <a:pt x="517493" y="489395"/>
                    </a:cubicBezTo>
                    <a:lnTo>
                      <a:pt x="517493" y="584645"/>
                    </a:lnTo>
                    <a:lnTo>
                      <a:pt x="405670" y="472726"/>
                    </a:lnTo>
                    <a:cubicBezTo>
                      <a:pt x="401227" y="468193"/>
                      <a:pt x="395158" y="465621"/>
                      <a:pt x="388811" y="465582"/>
                    </a:cubicBezTo>
                    <a:lnTo>
                      <a:pt x="120777" y="465582"/>
                    </a:lnTo>
                    <a:cubicBezTo>
                      <a:pt x="84343" y="465530"/>
                      <a:pt x="54821" y="436007"/>
                      <a:pt x="54769" y="399574"/>
                    </a:cubicBezTo>
                    <a:lnTo>
                      <a:pt x="54769" y="120777"/>
                    </a:lnTo>
                    <a:cubicBezTo>
                      <a:pt x="54821" y="84343"/>
                      <a:pt x="84343" y="54821"/>
                      <a:pt x="120777" y="54769"/>
                    </a:cubicBezTo>
                    <a:lnTo>
                      <a:pt x="220313" y="54769"/>
                    </a:lnTo>
                    <a:cubicBezTo>
                      <a:pt x="233465" y="54769"/>
                      <a:pt x="244126" y="44108"/>
                      <a:pt x="244126" y="30956"/>
                    </a:cubicBezTo>
                    <a:cubicBezTo>
                      <a:pt x="244126" y="17805"/>
                      <a:pt x="233465" y="7144"/>
                      <a:pt x="220313" y="7144"/>
                    </a:cubicBezTo>
                    <a:lnTo>
                      <a:pt x="120777" y="7144"/>
                    </a:lnTo>
                    <a:cubicBezTo>
                      <a:pt x="58041" y="7196"/>
                      <a:pt x="7196" y="58041"/>
                      <a:pt x="7144" y="120777"/>
                    </a:cubicBezTo>
                    <a:close/>
                  </a:path>
                </a:pathLst>
              </a:custGeom>
              <a:grpFill/>
              <a:ln w="9525" cap="flat">
                <a:noFill/>
                <a:prstDash val="solid"/>
                <a:miter/>
              </a:ln>
            </p:spPr>
            <p:txBody>
              <a:bodyPr rtlCol="0" anchor="ctr"/>
              <a:lstStyle/>
              <a:p>
                <a:endParaRPr lang="en-US"/>
              </a:p>
            </p:txBody>
          </p:sp>
        </p:grpSp>
        <p:sp>
          <p:nvSpPr>
            <p:cNvPr id="11" name="Arrow: Pentagon 8">
              <a:extLst>
                <a:ext uri="{FF2B5EF4-FFF2-40B4-BE49-F238E27FC236}">
                  <a16:creationId xmlns:a16="http://schemas.microsoft.com/office/drawing/2014/main" id="{C1AB80CA-DC5F-46DB-A490-764106B6046F}"/>
                </a:ext>
              </a:extLst>
            </p:cNvPr>
            <p:cNvSpPr/>
            <p:nvPr/>
          </p:nvSpPr>
          <p:spPr>
            <a:xfrm rot="5400000">
              <a:off x="8319569" y="429818"/>
              <a:ext cx="1245520" cy="3251040"/>
            </a:xfrm>
            <a:custGeom>
              <a:avLst/>
              <a:gdLst>
                <a:gd name="connsiteX0" fmla="*/ 0 w 1245520"/>
                <a:gd name="connsiteY0" fmla="*/ 0 h 3758943"/>
                <a:gd name="connsiteX1" fmla="*/ 926642 w 1245520"/>
                <a:gd name="connsiteY1" fmla="*/ 0 h 3758943"/>
                <a:gd name="connsiteX2" fmla="*/ 1245520 w 1245520"/>
                <a:gd name="connsiteY2" fmla="*/ 1879472 h 3758943"/>
                <a:gd name="connsiteX3" fmla="*/ 926642 w 1245520"/>
                <a:gd name="connsiteY3" fmla="*/ 3758943 h 3758943"/>
                <a:gd name="connsiteX4" fmla="*/ 0 w 1245520"/>
                <a:gd name="connsiteY4" fmla="*/ 3758943 h 3758943"/>
                <a:gd name="connsiteX5" fmla="*/ 0 w 1245520"/>
                <a:gd name="connsiteY5" fmla="*/ 0 h 3758943"/>
                <a:gd name="connsiteX0" fmla="*/ 0 w 1245520"/>
                <a:gd name="connsiteY0" fmla="*/ 0 h 3758943"/>
                <a:gd name="connsiteX1" fmla="*/ 926642 w 1245520"/>
                <a:gd name="connsiteY1" fmla="*/ 0 h 3758943"/>
                <a:gd name="connsiteX2" fmla="*/ 1245520 w 1245520"/>
                <a:gd name="connsiteY2" fmla="*/ 1879472 h 3758943"/>
                <a:gd name="connsiteX3" fmla="*/ 865684 w 1245520"/>
                <a:gd name="connsiteY3" fmla="*/ 3755357 h 3758943"/>
                <a:gd name="connsiteX4" fmla="*/ 0 w 1245520"/>
                <a:gd name="connsiteY4" fmla="*/ 3758943 h 3758943"/>
                <a:gd name="connsiteX5" fmla="*/ 0 w 1245520"/>
                <a:gd name="connsiteY5" fmla="*/ 0 h 3758943"/>
                <a:gd name="connsiteX0" fmla="*/ 0 w 1245520"/>
                <a:gd name="connsiteY0" fmla="*/ 1 h 3758944"/>
                <a:gd name="connsiteX1" fmla="*/ 890332 w 1245520"/>
                <a:gd name="connsiteY1" fmla="*/ 0 h 3758944"/>
                <a:gd name="connsiteX2" fmla="*/ 1245520 w 1245520"/>
                <a:gd name="connsiteY2" fmla="*/ 1879473 h 3758944"/>
                <a:gd name="connsiteX3" fmla="*/ 865684 w 1245520"/>
                <a:gd name="connsiteY3" fmla="*/ 3755358 h 3758944"/>
                <a:gd name="connsiteX4" fmla="*/ 0 w 1245520"/>
                <a:gd name="connsiteY4" fmla="*/ 3758944 h 3758944"/>
                <a:gd name="connsiteX5" fmla="*/ 0 w 1245520"/>
                <a:gd name="connsiteY5" fmla="*/ 1 h 3758944"/>
                <a:gd name="connsiteX0" fmla="*/ 0 w 1245520"/>
                <a:gd name="connsiteY0" fmla="*/ 1 h 3758944"/>
                <a:gd name="connsiteX1" fmla="*/ 877128 w 1245520"/>
                <a:gd name="connsiteY1" fmla="*/ 0 h 3758944"/>
                <a:gd name="connsiteX2" fmla="*/ 1245520 w 1245520"/>
                <a:gd name="connsiteY2" fmla="*/ 1879473 h 3758944"/>
                <a:gd name="connsiteX3" fmla="*/ 865684 w 1245520"/>
                <a:gd name="connsiteY3" fmla="*/ 3755358 h 3758944"/>
                <a:gd name="connsiteX4" fmla="*/ 0 w 1245520"/>
                <a:gd name="connsiteY4" fmla="*/ 3758944 h 3758944"/>
                <a:gd name="connsiteX5" fmla="*/ 0 w 1245520"/>
                <a:gd name="connsiteY5" fmla="*/ 1 h 375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520" h="3758944">
                  <a:moveTo>
                    <a:pt x="0" y="1"/>
                  </a:moveTo>
                  <a:lnTo>
                    <a:pt x="877128" y="0"/>
                  </a:lnTo>
                  <a:lnTo>
                    <a:pt x="1245520" y="1879473"/>
                  </a:lnTo>
                  <a:lnTo>
                    <a:pt x="865684" y="3755358"/>
                  </a:lnTo>
                  <a:lnTo>
                    <a:pt x="0" y="3758944"/>
                  </a:lnTo>
                  <a:lnTo>
                    <a:pt x="0" y="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40C2B70-D121-4BF3-B476-A2BF22205561}"/>
                </a:ext>
              </a:extLst>
            </p:cNvPr>
            <p:cNvGrpSpPr/>
            <p:nvPr/>
          </p:nvGrpSpPr>
          <p:grpSpPr>
            <a:xfrm>
              <a:off x="8687894" y="1696999"/>
              <a:ext cx="462835" cy="366199"/>
              <a:chOff x="5660224" y="2964654"/>
              <a:chExt cx="866775" cy="685800"/>
            </a:xfrm>
            <a:solidFill>
              <a:schemeClr val="bg1"/>
            </a:solidFill>
          </p:grpSpPr>
          <p:sp>
            <p:nvSpPr>
              <p:cNvPr id="14" name="Freeform: Shape 11">
                <a:extLst>
                  <a:ext uri="{FF2B5EF4-FFF2-40B4-BE49-F238E27FC236}">
                    <a16:creationId xmlns:a16="http://schemas.microsoft.com/office/drawing/2014/main" id="{7B6DDEF4-BC72-49E4-A87D-F03DF154171D}"/>
                  </a:ext>
                </a:extLst>
              </p:cNvPr>
              <p:cNvSpPr/>
              <p:nvPr/>
            </p:nvSpPr>
            <p:spPr>
              <a:xfrm>
                <a:off x="5660224" y="2964654"/>
                <a:ext cx="866775" cy="685800"/>
              </a:xfrm>
              <a:custGeom>
                <a:avLst/>
                <a:gdLst>
                  <a:gd name="connsiteX0" fmla="*/ 435776 w 866775"/>
                  <a:gd name="connsiteY0" fmla="*/ 683419 h 685800"/>
                  <a:gd name="connsiteX1" fmla="*/ 8180 w 866775"/>
                  <a:gd name="connsiteY1" fmla="*/ 351434 h 685800"/>
                  <a:gd name="connsiteX2" fmla="*/ 8180 w 866775"/>
                  <a:gd name="connsiteY2" fmla="*/ 339119 h 685800"/>
                  <a:gd name="connsiteX3" fmla="*/ 435776 w 866775"/>
                  <a:gd name="connsiteY3" fmla="*/ 7144 h 685800"/>
                  <a:gd name="connsiteX4" fmla="*/ 863372 w 866775"/>
                  <a:gd name="connsiteY4" fmla="*/ 339128 h 685800"/>
                  <a:gd name="connsiteX5" fmla="*/ 863372 w 866775"/>
                  <a:gd name="connsiteY5" fmla="*/ 351444 h 685800"/>
                  <a:gd name="connsiteX6" fmla="*/ 435776 w 866775"/>
                  <a:gd name="connsiteY6" fmla="*/ 683419 h 685800"/>
                  <a:gd name="connsiteX7" fmla="*/ 46842 w 866775"/>
                  <a:gd name="connsiteY7" fmla="*/ 345281 h 685800"/>
                  <a:gd name="connsiteX8" fmla="*/ 435776 w 866775"/>
                  <a:gd name="connsiteY8" fmla="*/ 645128 h 685800"/>
                  <a:gd name="connsiteX9" fmla="*/ 824710 w 866775"/>
                  <a:gd name="connsiteY9" fmla="*/ 345281 h 685800"/>
                  <a:gd name="connsiteX10" fmla="*/ 435776 w 866775"/>
                  <a:gd name="connsiteY10" fmla="*/ 45434 h 685800"/>
                  <a:gd name="connsiteX11" fmla="*/ 46842 w 866775"/>
                  <a:gd name="connsiteY11" fmla="*/ 345281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6775" h="685800">
                    <a:moveTo>
                      <a:pt x="435776" y="683419"/>
                    </a:moveTo>
                    <a:cubicBezTo>
                      <a:pt x="124956" y="683419"/>
                      <a:pt x="9304" y="354749"/>
                      <a:pt x="8180" y="351434"/>
                    </a:cubicBezTo>
                    <a:cubicBezTo>
                      <a:pt x="6798" y="347443"/>
                      <a:pt x="6798" y="343110"/>
                      <a:pt x="8180" y="339119"/>
                    </a:cubicBezTo>
                    <a:cubicBezTo>
                      <a:pt x="9304" y="335813"/>
                      <a:pt x="124956" y="7144"/>
                      <a:pt x="435776" y="7144"/>
                    </a:cubicBezTo>
                    <a:cubicBezTo>
                      <a:pt x="746596" y="7144"/>
                      <a:pt x="862239" y="335813"/>
                      <a:pt x="863372" y="339128"/>
                    </a:cubicBezTo>
                    <a:cubicBezTo>
                      <a:pt x="864753" y="343119"/>
                      <a:pt x="864753" y="347453"/>
                      <a:pt x="863372" y="351444"/>
                    </a:cubicBezTo>
                    <a:cubicBezTo>
                      <a:pt x="862239" y="354749"/>
                      <a:pt x="746596" y="683419"/>
                      <a:pt x="435776" y="683419"/>
                    </a:cubicBezTo>
                    <a:close/>
                    <a:moveTo>
                      <a:pt x="46842" y="345281"/>
                    </a:moveTo>
                    <a:cubicBezTo>
                      <a:pt x="63825" y="388668"/>
                      <a:pt x="175334" y="645128"/>
                      <a:pt x="435776" y="645128"/>
                    </a:cubicBezTo>
                    <a:cubicBezTo>
                      <a:pt x="696218" y="645128"/>
                      <a:pt x="807718" y="388668"/>
                      <a:pt x="824710" y="345281"/>
                    </a:cubicBezTo>
                    <a:cubicBezTo>
                      <a:pt x="807718" y="301895"/>
                      <a:pt x="696218" y="45434"/>
                      <a:pt x="435776" y="45434"/>
                    </a:cubicBezTo>
                    <a:cubicBezTo>
                      <a:pt x="175334" y="45434"/>
                      <a:pt x="63825" y="301895"/>
                      <a:pt x="46842" y="345281"/>
                    </a:cubicBezTo>
                    <a:close/>
                  </a:path>
                </a:pathLst>
              </a:custGeom>
              <a:grpFill/>
              <a:ln w="9525" cap="flat">
                <a:noFill/>
                <a:prstDash val="solid"/>
                <a:miter/>
              </a:ln>
            </p:spPr>
            <p:txBody>
              <a:bodyPr rtlCol="0" anchor="ctr"/>
              <a:lstStyle/>
              <a:p>
                <a:endParaRPr lang="en-US"/>
              </a:p>
            </p:txBody>
          </p:sp>
          <p:sp>
            <p:nvSpPr>
              <p:cNvPr id="15" name="Freeform: Shape 12">
                <a:extLst>
                  <a:ext uri="{FF2B5EF4-FFF2-40B4-BE49-F238E27FC236}">
                    <a16:creationId xmlns:a16="http://schemas.microsoft.com/office/drawing/2014/main" id="{55BF5E3C-99DF-4549-9B45-C018F2B81DEF}"/>
                  </a:ext>
                </a:extLst>
              </p:cNvPr>
              <p:cNvSpPr/>
              <p:nvPr/>
            </p:nvSpPr>
            <p:spPr>
              <a:xfrm>
                <a:off x="5864943" y="3079499"/>
                <a:ext cx="457200" cy="457200"/>
              </a:xfrm>
              <a:custGeom>
                <a:avLst/>
                <a:gdLst>
                  <a:gd name="connsiteX0" fmla="*/ 231057 w 457200"/>
                  <a:gd name="connsiteY0" fmla="*/ 7144 h 457200"/>
                  <a:gd name="connsiteX1" fmla="*/ 7144 w 457200"/>
                  <a:gd name="connsiteY1" fmla="*/ 230438 h 457200"/>
                  <a:gd name="connsiteX2" fmla="*/ 231057 w 457200"/>
                  <a:gd name="connsiteY2" fmla="*/ 453733 h 457200"/>
                  <a:gd name="connsiteX3" fmla="*/ 454962 w 457200"/>
                  <a:gd name="connsiteY3" fmla="*/ 230438 h 457200"/>
                  <a:gd name="connsiteX4" fmla="*/ 231057 w 457200"/>
                  <a:gd name="connsiteY4" fmla="*/ 7144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231057" y="7144"/>
                    </a:moveTo>
                    <a:cubicBezTo>
                      <a:pt x="107585" y="7144"/>
                      <a:pt x="7144" y="107337"/>
                      <a:pt x="7144" y="230438"/>
                    </a:cubicBezTo>
                    <a:cubicBezTo>
                      <a:pt x="7144" y="353539"/>
                      <a:pt x="107585" y="453733"/>
                      <a:pt x="231057" y="453733"/>
                    </a:cubicBezTo>
                    <a:cubicBezTo>
                      <a:pt x="354530" y="453733"/>
                      <a:pt x="454962" y="353549"/>
                      <a:pt x="454962" y="230438"/>
                    </a:cubicBezTo>
                    <a:cubicBezTo>
                      <a:pt x="454962" y="107328"/>
                      <a:pt x="354530" y="7144"/>
                      <a:pt x="231057" y="7144"/>
                    </a:cubicBezTo>
                    <a:close/>
                  </a:path>
                </a:pathLst>
              </a:custGeom>
              <a:grpFill/>
              <a:ln w="9525" cap="flat">
                <a:noFill/>
                <a:prstDash val="solid"/>
                <a:miter/>
              </a:ln>
            </p:spPr>
            <p:txBody>
              <a:bodyPr rtlCol="0" anchor="ctr"/>
              <a:lstStyle/>
              <a:p>
                <a:endParaRPr lang="en-US"/>
              </a:p>
            </p:txBody>
          </p:sp>
        </p:grpSp>
        <p:sp>
          <p:nvSpPr>
            <p:cNvPr id="13" name="Subtitle 2">
              <a:extLst>
                <a:ext uri="{FF2B5EF4-FFF2-40B4-BE49-F238E27FC236}">
                  <a16:creationId xmlns:a16="http://schemas.microsoft.com/office/drawing/2014/main" id="{51B65349-B41A-47CE-9F2F-F1AEAD205C15}"/>
                </a:ext>
              </a:extLst>
            </p:cNvPr>
            <p:cNvSpPr txBox="1">
              <a:spLocks/>
            </p:cNvSpPr>
            <p:nvPr/>
          </p:nvSpPr>
          <p:spPr>
            <a:xfrm>
              <a:off x="7316809" y="2128844"/>
              <a:ext cx="3250347" cy="250710"/>
            </a:xfrm>
            <a:prstGeom prst="rect">
              <a:avLst/>
            </a:prstGeom>
          </p:spPr>
          <p:txBody>
            <a:bodyPr wrap="square" lIns="0" tIns="0" rIns="0" bIns="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1600" b="1">
                  <a:solidFill>
                    <a:srgbClr val="FFFFFF"/>
                  </a:solidFill>
                  <a:latin typeface="+mj-lt"/>
                  <a:ea typeface="+mj-ea"/>
                  <a:cs typeface="+mj-cs"/>
                </a:rPr>
                <a:t>Awareness</a:t>
              </a:r>
            </a:p>
          </p:txBody>
        </p:sp>
      </p:grpSp>
    </p:spTree>
    <p:extLst>
      <p:ext uri="{BB962C8B-B14F-4D97-AF65-F5344CB8AC3E}">
        <p14:creationId xmlns:p14="http://schemas.microsoft.com/office/powerpoint/2010/main" val="875233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p:txBody>
          <a:bodyPr>
            <a:normAutofit/>
          </a:bodyPr>
          <a:lstStyle/>
          <a:p>
            <a:r>
              <a:rPr lang="en-US" b="1" dirty="0">
                <a:solidFill>
                  <a:schemeClr val="accent1"/>
                </a:solidFill>
                <a:latin typeface="+mn-lt"/>
              </a:rPr>
              <a:t>Example: IT Services</a:t>
            </a:r>
          </a:p>
        </p:txBody>
      </p:sp>
      <p:pic>
        <p:nvPicPr>
          <p:cNvPr id="7" name="Picture 6">
            <a:extLst>
              <a:ext uri="{FF2B5EF4-FFF2-40B4-BE49-F238E27FC236}">
                <a16:creationId xmlns:a16="http://schemas.microsoft.com/office/drawing/2014/main" id="{22CDC64B-C02C-4254-9297-34A6BEEE562F}"/>
              </a:ext>
            </a:extLst>
          </p:cNvPr>
          <p:cNvPicPr>
            <a:picLocks noChangeAspect="1"/>
          </p:cNvPicPr>
          <p:nvPr/>
        </p:nvPicPr>
        <p:blipFill>
          <a:blip r:embed="rId3"/>
          <a:stretch>
            <a:fillRect/>
          </a:stretch>
        </p:blipFill>
        <p:spPr>
          <a:xfrm>
            <a:off x="3007753" y="1967947"/>
            <a:ext cx="6176493" cy="4055165"/>
          </a:xfrm>
          <a:prstGeom prst="rect">
            <a:avLst/>
          </a:prstGeom>
        </p:spPr>
      </p:pic>
    </p:spTree>
    <p:extLst>
      <p:ext uri="{BB962C8B-B14F-4D97-AF65-F5344CB8AC3E}">
        <p14:creationId xmlns:p14="http://schemas.microsoft.com/office/powerpoint/2010/main" val="202715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p:txBody>
          <a:bodyPr>
            <a:normAutofit/>
          </a:bodyPr>
          <a:lstStyle/>
          <a:p>
            <a:r>
              <a:rPr lang="en-US" b="1" dirty="0">
                <a:solidFill>
                  <a:schemeClr val="accent1"/>
                </a:solidFill>
                <a:latin typeface="+mn-lt"/>
              </a:rPr>
              <a:t>Ivan’s ‘Buyer’s Journey’</a:t>
            </a:r>
          </a:p>
        </p:txBody>
      </p:sp>
      <p:graphicFrame>
        <p:nvGraphicFramePr>
          <p:cNvPr id="6" name="Table 7">
            <a:extLst>
              <a:ext uri="{FF2B5EF4-FFF2-40B4-BE49-F238E27FC236}">
                <a16:creationId xmlns:a16="http://schemas.microsoft.com/office/drawing/2014/main" id="{DDB1F9C3-8F57-4F62-98EC-84AF5C6996FF}"/>
              </a:ext>
            </a:extLst>
          </p:cNvPr>
          <p:cNvGraphicFramePr>
            <a:graphicFrameLocks noGrp="1"/>
          </p:cNvGraphicFramePr>
          <p:nvPr>
            <p:ph idx="1"/>
            <p:extLst>
              <p:ext uri="{D42A27DB-BD31-4B8C-83A1-F6EECF244321}">
                <p14:modId xmlns:p14="http://schemas.microsoft.com/office/powerpoint/2010/main" val="1582389269"/>
              </p:ext>
            </p:extLst>
          </p:nvPr>
        </p:nvGraphicFramePr>
        <p:xfrm>
          <a:off x="838200" y="1558924"/>
          <a:ext cx="10515600" cy="462422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456394564"/>
                    </a:ext>
                  </a:extLst>
                </a:gridCol>
                <a:gridCol w="2628900">
                  <a:extLst>
                    <a:ext uri="{9D8B030D-6E8A-4147-A177-3AD203B41FA5}">
                      <a16:colId xmlns:a16="http://schemas.microsoft.com/office/drawing/2014/main" val="2673970218"/>
                    </a:ext>
                  </a:extLst>
                </a:gridCol>
                <a:gridCol w="2628900">
                  <a:extLst>
                    <a:ext uri="{9D8B030D-6E8A-4147-A177-3AD203B41FA5}">
                      <a16:colId xmlns:a16="http://schemas.microsoft.com/office/drawing/2014/main" val="4074951613"/>
                    </a:ext>
                  </a:extLst>
                </a:gridCol>
                <a:gridCol w="2628900">
                  <a:extLst>
                    <a:ext uri="{9D8B030D-6E8A-4147-A177-3AD203B41FA5}">
                      <a16:colId xmlns:a16="http://schemas.microsoft.com/office/drawing/2014/main" val="1979331408"/>
                    </a:ext>
                  </a:extLst>
                </a:gridCol>
              </a:tblGrid>
              <a:tr h="1058069">
                <a:tc>
                  <a:txBody>
                    <a:bodyPr/>
                    <a:lstStyle/>
                    <a:p>
                      <a:endParaRPr lang="en-US" dirty="0"/>
                    </a:p>
                  </a:txBody>
                  <a:tcPr/>
                </a:tc>
                <a:tc>
                  <a:txBody>
                    <a:bodyPr/>
                    <a:lstStyle/>
                    <a:p>
                      <a:r>
                        <a:rPr lang="en-US" sz="2800" dirty="0"/>
                        <a:t>Awareness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Consideration</a:t>
                      </a:r>
                      <a:endParaRPr lang="en-US" dirty="0"/>
                    </a:p>
                  </a:txBody>
                  <a:tcPr anchor="ctr"/>
                </a:tc>
                <a:tc>
                  <a:txBody>
                    <a:bodyPr/>
                    <a:lstStyle/>
                    <a:p>
                      <a:r>
                        <a:rPr lang="en-US" sz="2800" dirty="0"/>
                        <a:t>Decision</a:t>
                      </a:r>
                    </a:p>
                  </a:txBody>
                  <a:tcPr anchor="ctr"/>
                </a:tc>
                <a:extLst>
                  <a:ext uri="{0D108BD9-81ED-4DB2-BD59-A6C34878D82A}">
                    <a16:rowId xmlns:a16="http://schemas.microsoft.com/office/drawing/2014/main" val="3614973600"/>
                  </a:ext>
                </a:extLst>
              </a:tr>
              <a:tr h="10580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Ivan’s Question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 some companies outsource accounting?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outsourced accounting offer me CFO services?</a:t>
                      </a:r>
                      <a:endParaRPr lang="en-US" i="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has Accounting Outsourcers LLC helped other companies like mine?</a:t>
                      </a:r>
                    </a:p>
                  </a:txBody>
                  <a:tcPr anchor="ctr"/>
                </a:tc>
                <a:extLst>
                  <a:ext uri="{0D108BD9-81ED-4DB2-BD59-A6C34878D82A}">
                    <a16:rowId xmlns:a16="http://schemas.microsoft.com/office/drawing/2014/main" val="3087061742"/>
                  </a:ext>
                </a:extLst>
              </a:tr>
              <a:tr h="10580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0" dirty="0"/>
                        <a:t>Your Goal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Help reader understand the root of their problem and introduce solutions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Help reader zero in on the best *type* of solution for their problem.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Help reader see what exactly your solution does and why it’s best for them.</a:t>
                      </a:r>
                    </a:p>
                  </a:txBody>
                  <a:tcPr anchor="ctr"/>
                </a:tc>
                <a:extLst>
                  <a:ext uri="{0D108BD9-81ED-4DB2-BD59-A6C34878D82A}">
                    <a16:rowId xmlns:a16="http://schemas.microsoft.com/office/drawing/2014/main" val="4102776607"/>
                  </a:ext>
                </a:extLst>
              </a:tr>
              <a:tr h="1058069">
                <a:tc>
                  <a:txBody>
                    <a:bodyPr/>
                    <a:lstStyle/>
                    <a:p>
                      <a:pPr algn="ctr"/>
                      <a:r>
                        <a:rPr lang="en-US" dirty="0"/>
                        <a:t>Content Example</a:t>
                      </a:r>
                    </a:p>
                  </a:txBody>
                  <a:tcPr anchor="ctr"/>
                </a:tc>
                <a:tc>
                  <a:txBody>
                    <a:bodyPr/>
                    <a:lstStyle/>
                    <a:p>
                      <a:r>
                        <a:rPr lang="en-US" dirty="0"/>
                        <a:t>“5 Reasons to Outsource Your Business’s Accounting”</a:t>
                      </a:r>
                      <a:br>
                        <a:rPr lang="en-US" dirty="0"/>
                      </a:br>
                      <a:endParaRPr lang="en-US" dirty="0"/>
                    </a:p>
                  </a:txBody>
                  <a:tcPr anchor="ctr"/>
                </a:tc>
                <a:tc>
                  <a:txBody>
                    <a:bodyPr/>
                    <a:lstStyle/>
                    <a:p>
                      <a:r>
                        <a:rPr lang="en-US" dirty="0"/>
                        <a:t>“5 Benefits of Hiring an Outsourced CFO Service.”</a:t>
                      </a:r>
                    </a:p>
                  </a:txBody>
                  <a:tcPr anchor="ctr"/>
                </a:tc>
                <a:tc>
                  <a:txBody>
                    <a:bodyPr/>
                    <a:lstStyle/>
                    <a:p>
                      <a:r>
                        <a:rPr lang="en-US" dirty="0"/>
                        <a:t>“Success Story: How We Helped Company X Grow Its Revenue by 25%”</a:t>
                      </a:r>
                    </a:p>
                  </a:txBody>
                  <a:tcPr anchor="ctr"/>
                </a:tc>
                <a:extLst>
                  <a:ext uri="{0D108BD9-81ED-4DB2-BD59-A6C34878D82A}">
                    <a16:rowId xmlns:a16="http://schemas.microsoft.com/office/drawing/2014/main" val="3342753369"/>
                  </a:ext>
                </a:extLst>
              </a:tr>
            </a:tbl>
          </a:graphicData>
        </a:graphic>
      </p:graphicFrame>
    </p:spTree>
    <p:extLst>
      <p:ext uri="{BB962C8B-B14F-4D97-AF65-F5344CB8AC3E}">
        <p14:creationId xmlns:p14="http://schemas.microsoft.com/office/powerpoint/2010/main" val="1754190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Awareness Stage Examples</a:t>
            </a:r>
          </a:p>
        </p:txBody>
      </p:sp>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4287185" y="666114"/>
            <a:ext cx="7904815" cy="5546047"/>
          </a:xfrm>
        </p:spPr>
        <p:txBody>
          <a:bodyPr vert="horz" lIns="91440" tIns="45720" rIns="91440" bIns="45720" rtlCol="0" anchor="ctr">
            <a:normAutofit/>
          </a:bodyPr>
          <a:lstStyle/>
          <a:p>
            <a:pPr marL="0" indent="0">
              <a:lnSpc>
                <a:spcPct val="90000"/>
              </a:lnSpc>
              <a:buNone/>
            </a:pPr>
            <a:r>
              <a:rPr lang="en-US" sz="2000" b="1" dirty="0">
                <a:solidFill>
                  <a:srgbClr val="4D9437"/>
                </a:solidFill>
                <a:latin typeface="+mn-lt"/>
                <a:cs typeface="+mn-cs"/>
              </a:rPr>
              <a:t>Daily money manager</a:t>
            </a:r>
            <a:r>
              <a:rPr lang="en-US" sz="2000" dirty="0">
                <a:solidFill>
                  <a:schemeClr val="tx1"/>
                </a:solidFill>
                <a:latin typeface="+mn-lt"/>
                <a:cs typeface="+mn-cs"/>
              </a:rPr>
              <a:t>: “How to help an aging parent with their finances”</a:t>
            </a:r>
          </a:p>
          <a:p>
            <a:pPr marL="0" indent="0">
              <a:lnSpc>
                <a:spcPct val="90000"/>
              </a:lnSpc>
              <a:buNone/>
            </a:pPr>
            <a:endParaRPr lang="en-US" sz="2000" dirty="0">
              <a:solidFill>
                <a:schemeClr val="tx1"/>
              </a:solidFill>
              <a:latin typeface="+mn-lt"/>
              <a:cs typeface="+mn-cs"/>
            </a:endParaRPr>
          </a:p>
          <a:p>
            <a:pPr marL="0" indent="0">
              <a:lnSpc>
                <a:spcPct val="90000"/>
              </a:lnSpc>
              <a:buNone/>
            </a:pPr>
            <a:r>
              <a:rPr lang="en-US" sz="2000" b="1" dirty="0">
                <a:solidFill>
                  <a:srgbClr val="4D9437"/>
                </a:solidFill>
                <a:latin typeface="+mn-lt"/>
                <a:cs typeface="+mn-cs"/>
              </a:rPr>
              <a:t>Tutoring Service: </a:t>
            </a:r>
            <a:r>
              <a:rPr lang="en-US" sz="2000" dirty="0">
                <a:solidFill>
                  <a:schemeClr val="tx1"/>
                </a:solidFill>
                <a:latin typeface="+mn-lt"/>
                <a:cs typeface="+mn-cs"/>
              </a:rPr>
              <a:t>	“5 Best Ways To Get Your Kid to Do Their Homework”</a:t>
            </a:r>
          </a:p>
        </p:txBody>
      </p:sp>
    </p:spTree>
    <p:extLst>
      <p:ext uri="{BB962C8B-B14F-4D97-AF65-F5344CB8AC3E}">
        <p14:creationId xmlns:p14="http://schemas.microsoft.com/office/powerpoint/2010/main" val="2719362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Consideration Stage Examples</a:t>
            </a:r>
          </a:p>
        </p:txBody>
      </p:sp>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4367695" y="666114"/>
            <a:ext cx="7724988" cy="5546047"/>
          </a:xfrm>
        </p:spPr>
        <p:txBody>
          <a:bodyPr vert="horz" lIns="91440" tIns="45720" rIns="91440" bIns="45720" rtlCol="0" anchor="ctr">
            <a:normAutofit/>
          </a:bodyPr>
          <a:lstStyle/>
          <a:p>
            <a:pPr marL="0" indent="0">
              <a:lnSpc>
                <a:spcPct val="90000"/>
              </a:lnSpc>
              <a:buNone/>
            </a:pPr>
            <a:r>
              <a:rPr lang="en-US" sz="2000" b="1" dirty="0">
                <a:solidFill>
                  <a:srgbClr val="4D9437"/>
                </a:solidFill>
                <a:latin typeface="+mn-lt"/>
                <a:cs typeface="+mn-cs"/>
              </a:rPr>
              <a:t>WordPress web designer</a:t>
            </a:r>
            <a:r>
              <a:rPr lang="en-US" sz="2000" dirty="0">
                <a:solidFill>
                  <a:schemeClr val="tx1"/>
                </a:solidFill>
                <a:latin typeface="+mn-lt"/>
                <a:cs typeface="+mn-cs"/>
              </a:rPr>
              <a:t>: 	“5 Problems With Using </a:t>
            </a:r>
            <a:r>
              <a:rPr lang="en-US" sz="2000" dirty="0" err="1">
                <a:solidFill>
                  <a:schemeClr val="tx1"/>
                </a:solidFill>
                <a:latin typeface="+mn-lt"/>
                <a:cs typeface="+mn-cs"/>
              </a:rPr>
              <a:t>Wordpress</a:t>
            </a:r>
            <a:r>
              <a:rPr lang="en-US" sz="2000" dirty="0">
                <a:solidFill>
                  <a:schemeClr val="tx1"/>
                </a:solidFill>
                <a:latin typeface="+mn-lt"/>
                <a:cs typeface="+mn-cs"/>
              </a:rPr>
              <a:t> for 					an E-Commerce Website”</a:t>
            </a:r>
          </a:p>
          <a:p>
            <a:pPr marL="0" indent="0">
              <a:lnSpc>
                <a:spcPct val="90000"/>
              </a:lnSpc>
              <a:buNone/>
            </a:pPr>
            <a:endParaRPr lang="en-US" sz="2000" dirty="0">
              <a:solidFill>
                <a:schemeClr val="tx1"/>
              </a:solidFill>
              <a:latin typeface="+mn-lt"/>
              <a:cs typeface="+mn-cs"/>
            </a:endParaRPr>
          </a:p>
          <a:p>
            <a:pPr marL="0" indent="0">
              <a:lnSpc>
                <a:spcPct val="90000"/>
              </a:lnSpc>
              <a:buNone/>
            </a:pPr>
            <a:r>
              <a:rPr lang="en-US" sz="2000" b="1" dirty="0">
                <a:solidFill>
                  <a:srgbClr val="4D9437"/>
                </a:solidFill>
                <a:latin typeface="+mn-lt"/>
                <a:cs typeface="+mn-cs"/>
              </a:rPr>
              <a:t>Chiropractor: </a:t>
            </a:r>
            <a:r>
              <a:rPr lang="en-US" sz="2000" dirty="0">
                <a:solidFill>
                  <a:schemeClr val="tx1"/>
                </a:solidFill>
                <a:latin typeface="+mn-lt"/>
                <a:cs typeface="+mn-cs"/>
              </a:rPr>
              <a:t>		“The Comprehensive Guide to Treating					Back Pain”</a:t>
            </a:r>
          </a:p>
        </p:txBody>
      </p:sp>
    </p:spTree>
    <p:extLst>
      <p:ext uri="{BB962C8B-B14F-4D97-AF65-F5344CB8AC3E}">
        <p14:creationId xmlns:p14="http://schemas.microsoft.com/office/powerpoint/2010/main" val="816349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Decision Stage Examples</a:t>
            </a:r>
          </a:p>
        </p:txBody>
      </p:sp>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4504548" y="645836"/>
            <a:ext cx="7516216" cy="5546047"/>
          </a:xfrm>
        </p:spPr>
        <p:txBody>
          <a:bodyPr vert="horz" lIns="91440" tIns="45720" rIns="91440" bIns="45720" rtlCol="0" anchor="ctr">
            <a:normAutofit/>
          </a:bodyPr>
          <a:lstStyle/>
          <a:p>
            <a:pPr marL="0" indent="0">
              <a:lnSpc>
                <a:spcPct val="90000"/>
              </a:lnSpc>
              <a:buNone/>
            </a:pPr>
            <a:r>
              <a:rPr lang="en-US" sz="2000" b="1" dirty="0">
                <a:solidFill>
                  <a:srgbClr val="4D9437"/>
                </a:solidFill>
                <a:latin typeface="+mn-lt"/>
                <a:cs typeface="+mn-cs"/>
              </a:rPr>
              <a:t>Interior designer: </a:t>
            </a:r>
            <a:r>
              <a:rPr lang="en-US" sz="2000" dirty="0">
                <a:solidFill>
                  <a:schemeClr val="tx1"/>
                </a:solidFill>
                <a:latin typeface="+mn-lt"/>
                <a:cs typeface="+mn-cs"/>
              </a:rPr>
              <a:t>	“How We Turned a 1970s Kitchen into a 					Modern Culinary Hub”</a:t>
            </a:r>
          </a:p>
          <a:p>
            <a:pPr marL="0" indent="0">
              <a:lnSpc>
                <a:spcPct val="90000"/>
              </a:lnSpc>
              <a:buNone/>
            </a:pPr>
            <a:endParaRPr lang="en-US" sz="2000" dirty="0">
              <a:solidFill>
                <a:schemeClr val="tx1"/>
              </a:solidFill>
              <a:latin typeface="+mn-lt"/>
              <a:cs typeface="+mn-cs"/>
            </a:endParaRPr>
          </a:p>
          <a:p>
            <a:pPr marL="0" indent="0">
              <a:lnSpc>
                <a:spcPct val="90000"/>
              </a:lnSpc>
              <a:buNone/>
            </a:pPr>
            <a:r>
              <a:rPr lang="en-US" sz="2000" b="1" dirty="0">
                <a:solidFill>
                  <a:srgbClr val="4D9437"/>
                </a:solidFill>
                <a:latin typeface="+mn-lt"/>
                <a:cs typeface="+mn-cs"/>
              </a:rPr>
              <a:t>Landscaping Company: </a:t>
            </a:r>
            <a:r>
              <a:rPr lang="en-US" sz="2000" dirty="0">
                <a:solidFill>
                  <a:schemeClr val="tx1"/>
                </a:solidFill>
                <a:latin typeface="+mn-lt"/>
                <a:cs typeface="+mn-cs"/>
              </a:rPr>
              <a:t>	“A Step-By-Step Guide to How We Care 					      For Your Yard”</a:t>
            </a:r>
          </a:p>
        </p:txBody>
      </p:sp>
    </p:spTree>
    <p:extLst>
      <p:ext uri="{BB962C8B-B14F-4D97-AF65-F5344CB8AC3E}">
        <p14:creationId xmlns:p14="http://schemas.microsoft.com/office/powerpoint/2010/main" val="1434405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kern="1200">
                <a:solidFill>
                  <a:srgbClr val="FFFFFF"/>
                </a:solidFill>
                <a:latin typeface="+mj-lt"/>
                <a:ea typeface="+mj-ea"/>
                <a:cs typeface="+mj-cs"/>
              </a:rPr>
              <a:t>But Wait … </a:t>
            </a:r>
          </a:p>
        </p:txBody>
      </p:sp>
      <p:sp>
        <p:nvSpPr>
          <p:cNvPr id="25" name="Content Placeholder 1">
            <a:extLst>
              <a:ext uri="{FF2B5EF4-FFF2-40B4-BE49-F238E27FC236}">
                <a16:creationId xmlns:a16="http://schemas.microsoft.com/office/drawing/2014/main" id="{3F9D02DF-55E7-4C9A-B53C-92A1AFFBF123}"/>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lnSpc>
                <a:spcPct val="90000"/>
              </a:lnSpc>
              <a:buNone/>
            </a:pPr>
            <a:r>
              <a:rPr lang="en-US" sz="2800" b="1" dirty="0">
                <a:solidFill>
                  <a:srgbClr val="4D9437"/>
                </a:solidFill>
                <a:latin typeface="+mn-lt"/>
                <a:cs typeface="+mn-cs"/>
              </a:rPr>
              <a:t>Common Objections: </a:t>
            </a:r>
          </a:p>
          <a:p>
            <a:pPr marL="0">
              <a:lnSpc>
                <a:spcPct val="90000"/>
              </a:lnSpc>
            </a:pPr>
            <a:endParaRPr lang="en-US" sz="2800" dirty="0">
              <a:solidFill>
                <a:schemeClr val="tx1"/>
              </a:solidFill>
              <a:latin typeface="+mn-lt"/>
              <a:cs typeface="+mn-cs"/>
            </a:endParaRPr>
          </a:p>
          <a:p>
            <a:pPr>
              <a:lnSpc>
                <a:spcPct val="90000"/>
              </a:lnSpc>
            </a:pPr>
            <a:r>
              <a:rPr lang="en-US" sz="2800" dirty="0">
                <a:solidFill>
                  <a:schemeClr val="tx1"/>
                </a:solidFill>
                <a:latin typeface="+mn-lt"/>
                <a:cs typeface="+mn-cs"/>
              </a:rPr>
              <a:t>That doesn’t sound like it will lead to a sale.</a:t>
            </a:r>
          </a:p>
          <a:p>
            <a:pPr>
              <a:lnSpc>
                <a:spcPct val="90000"/>
              </a:lnSpc>
            </a:pPr>
            <a:endParaRPr lang="en-US" sz="2800" dirty="0">
              <a:solidFill>
                <a:schemeClr val="tx1"/>
              </a:solidFill>
              <a:latin typeface="+mn-lt"/>
              <a:cs typeface="+mn-cs"/>
            </a:endParaRPr>
          </a:p>
          <a:p>
            <a:pPr>
              <a:lnSpc>
                <a:spcPct val="90000"/>
              </a:lnSpc>
            </a:pPr>
            <a:r>
              <a:rPr lang="en-US" sz="2800" dirty="0">
                <a:solidFill>
                  <a:schemeClr val="tx1"/>
                </a:solidFill>
                <a:latin typeface="+mn-lt"/>
                <a:cs typeface="+mn-cs"/>
              </a:rPr>
              <a:t>I don’t want to mention the cost. </a:t>
            </a:r>
          </a:p>
          <a:p>
            <a:pPr>
              <a:lnSpc>
                <a:spcPct val="90000"/>
              </a:lnSpc>
            </a:pPr>
            <a:endParaRPr lang="en-US" sz="2800" dirty="0">
              <a:solidFill>
                <a:schemeClr val="tx1"/>
              </a:solidFill>
              <a:latin typeface="+mn-lt"/>
              <a:cs typeface="+mn-cs"/>
            </a:endParaRPr>
          </a:p>
          <a:p>
            <a:pPr>
              <a:lnSpc>
                <a:spcPct val="90000"/>
              </a:lnSpc>
            </a:pPr>
            <a:r>
              <a:rPr lang="en-US" sz="2800" dirty="0">
                <a:solidFill>
                  <a:schemeClr val="tx1"/>
                </a:solidFill>
                <a:latin typeface="+mn-lt"/>
                <a:cs typeface="+mn-cs"/>
              </a:rPr>
              <a:t>Why should I mention my competitors?</a:t>
            </a:r>
          </a:p>
          <a:p>
            <a:pPr marL="0">
              <a:lnSpc>
                <a:spcPct val="90000"/>
              </a:lnSpc>
            </a:pPr>
            <a:endParaRPr lang="en-US" sz="2800" dirty="0">
              <a:solidFill>
                <a:schemeClr val="tx1"/>
              </a:solidFill>
              <a:latin typeface="+mn-lt"/>
              <a:cs typeface="+mn-cs"/>
            </a:endParaRPr>
          </a:p>
        </p:txBody>
      </p:sp>
    </p:spTree>
    <p:extLst>
      <p:ext uri="{BB962C8B-B14F-4D97-AF65-F5344CB8AC3E}">
        <p14:creationId xmlns:p14="http://schemas.microsoft.com/office/powerpoint/2010/main" val="3502495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kern="1200">
                <a:solidFill>
                  <a:srgbClr val="FFFFFF"/>
                </a:solidFill>
                <a:latin typeface="+mj-lt"/>
                <a:ea typeface="+mj-ea"/>
                <a:cs typeface="+mj-cs"/>
              </a:rPr>
              <a:t>It Works</a:t>
            </a:r>
          </a:p>
        </p:txBody>
      </p:sp>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lnSpc>
                <a:spcPct val="90000"/>
              </a:lnSpc>
              <a:buNone/>
            </a:pPr>
            <a:r>
              <a:rPr lang="en-US" sz="2800" b="1" dirty="0">
                <a:solidFill>
                  <a:srgbClr val="4D9437"/>
                </a:solidFill>
                <a:latin typeface="+mn-lt"/>
                <a:cs typeface="+mn-cs"/>
              </a:rPr>
              <a:t>Responses to Objections: </a:t>
            </a:r>
          </a:p>
          <a:p>
            <a:pPr marL="0">
              <a:lnSpc>
                <a:spcPct val="90000"/>
              </a:lnSpc>
            </a:pPr>
            <a:endParaRPr lang="en-US" sz="2800" dirty="0">
              <a:solidFill>
                <a:schemeClr val="tx1"/>
              </a:solidFill>
              <a:latin typeface="+mn-lt"/>
              <a:cs typeface="+mn-cs"/>
            </a:endParaRPr>
          </a:p>
          <a:p>
            <a:pPr>
              <a:lnSpc>
                <a:spcPct val="90000"/>
              </a:lnSpc>
            </a:pPr>
            <a:r>
              <a:rPr lang="en-US" sz="2800" dirty="0">
                <a:solidFill>
                  <a:schemeClr val="tx1"/>
                </a:solidFill>
                <a:latin typeface="+mn-lt"/>
                <a:cs typeface="+mn-cs"/>
              </a:rPr>
              <a:t>Sales: Prospects aren’t always ready to be sold to.</a:t>
            </a:r>
          </a:p>
          <a:p>
            <a:pPr>
              <a:lnSpc>
                <a:spcPct val="90000"/>
              </a:lnSpc>
            </a:pPr>
            <a:endParaRPr lang="en-US" sz="2800" dirty="0">
              <a:solidFill>
                <a:schemeClr val="tx1"/>
              </a:solidFill>
              <a:latin typeface="+mn-lt"/>
              <a:cs typeface="+mn-cs"/>
            </a:endParaRPr>
          </a:p>
          <a:p>
            <a:pPr>
              <a:lnSpc>
                <a:spcPct val="90000"/>
              </a:lnSpc>
            </a:pPr>
            <a:r>
              <a:rPr lang="en-US" sz="2800" dirty="0">
                <a:solidFill>
                  <a:schemeClr val="tx1"/>
                </a:solidFill>
                <a:latin typeface="+mn-lt"/>
                <a:cs typeface="+mn-cs"/>
              </a:rPr>
              <a:t>Cost: Do you want prospects who can’t afford you? </a:t>
            </a:r>
          </a:p>
          <a:p>
            <a:pPr>
              <a:lnSpc>
                <a:spcPct val="90000"/>
              </a:lnSpc>
            </a:pPr>
            <a:endParaRPr lang="en-US" sz="2800" dirty="0">
              <a:solidFill>
                <a:schemeClr val="tx1"/>
              </a:solidFill>
              <a:latin typeface="+mn-lt"/>
              <a:cs typeface="+mn-cs"/>
            </a:endParaRPr>
          </a:p>
          <a:p>
            <a:pPr>
              <a:lnSpc>
                <a:spcPct val="90000"/>
              </a:lnSpc>
            </a:pPr>
            <a:r>
              <a:rPr lang="en-US" sz="2800" dirty="0">
                <a:solidFill>
                  <a:schemeClr val="tx1"/>
                </a:solidFill>
                <a:latin typeface="+mn-lt"/>
                <a:cs typeface="+mn-cs"/>
              </a:rPr>
              <a:t>Competitors: They will research them anyway.</a:t>
            </a:r>
          </a:p>
          <a:p>
            <a:pPr>
              <a:lnSpc>
                <a:spcPct val="90000"/>
              </a:lnSpc>
            </a:pPr>
            <a:endParaRPr lang="en-US" sz="2800" dirty="0">
              <a:solidFill>
                <a:schemeClr val="tx1"/>
              </a:solidFill>
              <a:latin typeface="+mn-lt"/>
              <a:cs typeface="+mn-cs"/>
            </a:endParaRPr>
          </a:p>
        </p:txBody>
      </p:sp>
    </p:spTree>
    <p:extLst>
      <p:ext uri="{BB962C8B-B14F-4D97-AF65-F5344CB8AC3E}">
        <p14:creationId xmlns:p14="http://schemas.microsoft.com/office/powerpoint/2010/main" val="2291202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E4CF1AB-5851-4957-8306-DE7C8CB40805}"/>
              </a:ext>
            </a:extLst>
          </p:cNvPr>
          <p:cNvGraphicFramePr>
            <a:graphicFrameLocks noGrp="1"/>
          </p:cNvGraphicFramePr>
          <p:nvPr>
            <p:ph idx="1"/>
            <p:extLst>
              <p:ext uri="{D42A27DB-BD31-4B8C-83A1-F6EECF244321}">
                <p14:modId xmlns:p14="http://schemas.microsoft.com/office/powerpoint/2010/main" val="895591953"/>
              </p:ext>
            </p:extLst>
          </p:nvPr>
        </p:nvGraphicFramePr>
        <p:xfrm>
          <a:off x="1295401" y="2442139"/>
          <a:ext cx="4576482" cy="1973721"/>
        </p:xfrm>
        <a:graphic>
          <a:graphicData uri="http://schemas.openxmlformats.org/drawingml/2006/table">
            <a:tbl>
              <a:tblPr firstRow="1" bandRow="1">
                <a:tableStyleId>{5C22544A-7EE6-4342-B048-85BDC9FD1C3A}</a:tableStyleId>
              </a:tblPr>
              <a:tblGrid>
                <a:gridCol w="1525494">
                  <a:extLst>
                    <a:ext uri="{9D8B030D-6E8A-4147-A177-3AD203B41FA5}">
                      <a16:colId xmlns:a16="http://schemas.microsoft.com/office/drawing/2014/main" val="3890770358"/>
                    </a:ext>
                  </a:extLst>
                </a:gridCol>
                <a:gridCol w="1525494">
                  <a:extLst>
                    <a:ext uri="{9D8B030D-6E8A-4147-A177-3AD203B41FA5}">
                      <a16:colId xmlns:a16="http://schemas.microsoft.com/office/drawing/2014/main" val="2500912591"/>
                    </a:ext>
                  </a:extLst>
                </a:gridCol>
                <a:gridCol w="1525494">
                  <a:extLst>
                    <a:ext uri="{9D8B030D-6E8A-4147-A177-3AD203B41FA5}">
                      <a16:colId xmlns:a16="http://schemas.microsoft.com/office/drawing/2014/main" val="2629479999"/>
                    </a:ext>
                  </a:extLst>
                </a:gridCol>
              </a:tblGrid>
              <a:tr h="444547">
                <a:tc>
                  <a:txBody>
                    <a:bodyPr/>
                    <a:lstStyle/>
                    <a:p>
                      <a:pPr algn="ctr"/>
                      <a:r>
                        <a:rPr lang="en-US" dirty="0"/>
                        <a:t>Awareness Stage</a:t>
                      </a:r>
                    </a:p>
                  </a:txBody>
                  <a:tcPr/>
                </a:tc>
                <a:tc>
                  <a:txBody>
                    <a:bodyPr/>
                    <a:lstStyle/>
                    <a:p>
                      <a:pPr algn="ctr"/>
                      <a:r>
                        <a:rPr lang="en-US" dirty="0"/>
                        <a:t>Consideration Stage</a:t>
                      </a:r>
                    </a:p>
                  </a:txBody>
                  <a:tcPr/>
                </a:tc>
                <a:tc>
                  <a:txBody>
                    <a:bodyPr/>
                    <a:lstStyle/>
                    <a:p>
                      <a:pPr algn="ctr"/>
                      <a:r>
                        <a:rPr lang="en-US" dirty="0"/>
                        <a:t>Decision Stage</a:t>
                      </a:r>
                    </a:p>
                  </a:txBody>
                  <a:tcPr/>
                </a:tc>
                <a:extLst>
                  <a:ext uri="{0D108BD9-81ED-4DB2-BD59-A6C34878D82A}">
                    <a16:rowId xmlns:a16="http://schemas.microsoft.com/office/drawing/2014/main" val="984599450"/>
                  </a:ext>
                </a:extLst>
              </a:tr>
              <a:tr h="444547">
                <a:tc>
                  <a:txBody>
                    <a:bodyPr/>
                    <a:lstStyle/>
                    <a:p>
                      <a:pPr algn="ctr"/>
                      <a:r>
                        <a:rPr lang="en-US" dirty="0"/>
                        <a:t>Idea 1</a:t>
                      </a:r>
                    </a:p>
                  </a:txBody>
                  <a:tcPr anchor="ctr"/>
                </a:tc>
                <a:tc>
                  <a:txBody>
                    <a:bodyPr/>
                    <a:lstStyle/>
                    <a:p>
                      <a:pPr algn="ctr"/>
                      <a:r>
                        <a:rPr lang="en-US" dirty="0"/>
                        <a:t>Idea 1</a:t>
                      </a:r>
                    </a:p>
                  </a:txBody>
                  <a:tcPr anchor="ctr"/>
                </a:tc>
                <a:tc>
                  <a:txBody>
                    <a:bodyPr/>
                    <a:lstStyle/>
                    <a:p>
                      <a:pPr algn="ctr"/>
                      <a:r>
                        <a:rPr lang="en-US" dirty="0"/>
                        <a:t>Idea 1</a:t>
                      </a:r>
                    </a:p>
                  </a:txBody>
                  <a:tcPr anchor="ctr"/>
                </a:tc>
                <a:extLst>
                  <a:ext uri="{0D108BD9-81ED-4DB2-BD59-A6C34878D82A}">
                    <a16:rowId xmlns:a16="http://schemas.microsoft.com/office/drawing/2014/main" val="131296102"/>
                  </a:ext>
                </a:extLst>
              </a:tr>
              <a:tr h="444547">
                <a:tc>
                  <a:txBody>
                    <a:bodyPr/>
                    <a:lstStyle/>
                    <a:p>
                      <a:pPr algn="ctr"/>
                      <a:r>
                        <a:rPr lang="en-US" dirty="0"/>
                        <a:t>Idea 2</a:t>
                      </a:r>
                    </a:p>
                  </a:txBody>
                  <a:tcPr anchor="ctr"/>
                </a:tc>
                <a:tc>
                  <a:txBody>
                    <a:bodyPr/>
                    <a:lstStyle/>
                    <a:p>
                      <a:pPr algn="ctr"/>
                      <a:r>
                        <a:rPr lang="en-US" dirty="0"/>
                        <a:t>Idea 2</a:t>
                      </a:r>
                    </a:p>
                  </a:txBody>
                  <a:tcPr anchor="ctr"/>
                </a:tc>
                <a:tc>
                  <a:txBody>
                    <a:bodyPr/>
                    <a:lstStyle/>
                    <a:p>
                      <a:pPr algn="ctr"/>
                      <a:r>
                        <a:rPr lang="en-US" dirty="0"/>
                        <a:t>Idea 2</a:t>
                      </a:r>
                    </a:p>
                  </a:txBody>
                  <a:tcPr anchor="ctr"/>
                </a:tc>
                <a:extLst>
                  <a:ext uri="{0D108BD9-81ED-4DB2-BD59-A6C34878D82A}">
                    <a16:rowId xmlns:a16="http://schemas.microsoft.com/office/drawing/2014/main" val="943786706"/>
                  </a:ext>
                </a:extLst>
              </a:tr>
              <a:tr h="444547">
                <a:tc>
                  <a:txBody>
                    <a:bodyPr/>
                    <a:lstStyle/>
                    <a:p>
                      <a:pPr algn="ctr"/>
                      <a:r>
                        <a:rPr lang="en-US" dirty="0"/>
                        <a:t>Idea 3</a:t>
                      </a:r>
                    </a:p>
                  </a:txBody>
                  <a:tcPr anchor="ctr"/>
                </a:tc>
                <a:tc>
                  <a:txBody>
                    <a:bodyPr/>
                    <a:lstStyle/>
                    <a:p>
                      <a:pPr algn="ctr"/>
                      <a:r>
                        <a:rPr lang="en-US" dirty="0"/>
                        <a:t>Idea 3</a:t>
                      </a:r>
                    </a:p>
                  </a:txBody>
                  <a:tcPr anchor="ctr"/>
                </a:tc>
                <a:tc>
                  <a:txBody>
                    <a:bodyPr/>
                    <a:lstStyle/>
                    <a:p>
                      <a:pPr algn="ctr"/>
                      <a:r>
                        <a:rPr lang="en-US" dirty="0"/>
                        <a:t>Idea 3</a:t>
                      </a:r>
                    </a:p>
                  </a:txBody>
                  <a:tcPr anchor="ctr"/>
                </a:tc>
                <a:extLst>
                  <a:ext uri="{0D108BD9-81ED-4DB2-BD59-A6C34878D82A}">
                    <a16:rowId xmlns:a16="http://schemas.microsoft.com/office/drawing/2014/main" val="846899968"/>
                  </a:ext>
                </a:extLst>
              </a:tr>
            </a:tbl>
          </a:graphicData>
        </a:graphic>
      </p:graphicFrame>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p:txBody>
          <a:bodyPr>
            <a:normAutofit/>
          </a:bodyPr>
          <a:lstStyle/>
          <a:p>
            <a:r>
              <a:rPr lang="en-US" b="1" dirty="0">
                <a:solidFill>
                  <a:schemeClr val="accent1"/>
                </a:solidFill>
                <a:latin typeface="+mn-lt"/>
              </a:rPr>
              <a:t>Turn Your Ideas Into a Plan</a:t>
            </a:r>
          </a:p>
        </p:txBody>
      </p:sp>
      <p:pic>
        <p:nvPicPr>
          <p:cNvPr id="6" name="Graphic 5" descr="Daily calendar with solid fill">
            <a:extLst>
              <a:ext uri="{FF2B5EF4-FFF2-40B4-BE49-F238E27FC236}">
                <a16:creationId xmlns:a16="http://schemas.microsoft.com/office/drawing/2014/main" id="{E7673083-F00C-4098-8DE8-D6A139ECC2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4072" y="2173941"/>
            <a:ext cx="2510118" cy="2510118"/>
          </a:xfrm>
          <a:prstGeom prst="rect">
            <a:avLst/>
          </a:prstGeom>
        </p:spPr>
      </p:pic>
      <p:sp>
        <p:nvSpPr>
          <p:cNvPr id="7" name="Arrow: Right 6">
            <a:extLst>
              <a:ext uri="{FF2B5EF4-FFF2-40B4-BE49-F238E27FC236}">
                <a16:creationId xmlns:a16="http://schemas.microsoft.com/office/drawing/2014/main" id="{BFCEE3BC-FDD3-49A8-9A98-E00BC0AD87A7}"/>
              </a:ext>
            </a:extLst>
          </p:cNvPr>
          <p:cNvSpPr/>
          <p:nvPr/>
        </p:nvSpPr>
        <p:spPr>
          <a:xfrm>
            <a:off x="6311154" y="3146612"/>
            <a:ext cx="1810871" cy="55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564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b="1" kern="1200">
                <a:solidFill>
                  <a:schemeClr val="tx1"/>
                </a:solidFill>
                <a:latin typeface="+mj-lt"/>
                <a:ea typeface="+mj-ea"/>
                <a:cs typeface="+mj-cs"/>
              </a:rPr>
              <a:t>Repurpose!</a:t>
            </a:r>
          </a:p>
        </p:txBody>
      </p:sp>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1144923" y="2405894"/>
            <a:ext cx="5315189" cy="3535083"/>
          </a:xfrm>
        </p:spPr>
        <p:txBody>
          <a:bodyPr vert="horz" lIns="91440" tIns="45720" rIns="91440" bIns="45720" rtlCol="0" anchor="t">
            <a:normAutofit/>
          </a:bodyPr>
          <a:lstStyle/>
          <a:p>
            <a:pPr>
              <a:lnSpc>
                <a:spcPct val="90000"/>
              </a:lnSpc>
            </a:pPr>
            <a:r>
              <a:rPr lang="en-US" dirty="0">
                <a:solidFill>
                  <a:schemeClr val="tx1"/>
                </a:solidFill>
                <a:latin typeface="+mn-lt"/>
                <a:cs typeface="+mn-cs"/>
              </a:rPr>
              <a:t>Video scripts → blog posts</a:t>
            </a:r>
          </a:p>
          <a:p>
            <a:pPr>
              <a:lnSpc>
                <a:spcPct val="90000"/>
              </a:lnSpc>
            </a:pPr>
            <a:endParaRPr lang="en-US" dirty="0">
              <a:solidFill>
                <a:schemeClr val="tx1"/>
              </a:solidFill>
              <a:latin typeface="+mn-lt"/>
              <a:cs typeface="+mn-cs"/>
            </a:endParaRPr>
          </a:p>
          <a:p>
            <a:pPr>
              <a:lnSpc>
                <a:spcPct val="90000"/>
              </a:lnSpc>
            </a:pPr>
            <a:r>
              <a:rPr lang="en-US" dirty="0">
                <a:solidFill>
                  <a:schemeClr val="tx1"/>
                </a:solidFill>
                <a:latin typeface="+mn-lt"/>
                <a:cs typeface="+mn-cs"/>
              </a:rPr>
              <a:t>Blog post series → white paper</a:t>
            </a:r>
          </a:p>
          <a:p>
            <a:pPr>
              <a:lnSpc>
                <a:spcPct val="90000"/>
              </a:lnSpc>
            </a:pPr>
            <a:endParaRPr lang="en-US" dirty="0">
              <a:solidFill>
                <a:schemeClr val="tx1"/>
              </a:solidFill>
              <a:latin typeface="+mn-lt"/>
              <a:cs typeface="+mn-cs"/>
            </a:endParaRPr>
          </a:p>
          <a:p>
            <a:pPr>
              <a:lnSpc>
                <a:spcPct val="90000"/>
              </a:lnSpc>
            </a:pPr>
            <a:r>
              <a:rPr lang="en-US" dirty="0">
                <a:solidFill>
                  <a:schemeClr val="tx1"/>
                </a:solidFill>
                <a:latin typeface="+mn-lt"/>
                <a:cs typeface="+mn-cs"/>
              </a:rPr>
              <a:t>Email w/links → 5 social media posts </a:t>
            </a:r>
          </a:p>
          <a:p>
            <a:pPr>
              <a:lnSpc>
                <a:spcPct val="90000"/>
              </a:lnSpc>
            </a:pPr>
            <a:endParaRPr lang="en-US" dirty="0">
              <a:solidFill>
                <a:schemeClr val="tx1"/>
              </a:solidFill>
              <a:latin typeface="+mn-lt"/>
              <a:cs typeface="+mn-cs"/>
            </a:endParaRPr>
          </a:p>
          <a:p>
            <a:pPr>
              <a:lnSpc>
                <a:spcPct val="90000"/>
              </a:lnSpc>
            </a:pPr>
            <a:r>
              <a:rPr lang="en-US" dirty="0">
                <a:solidFill>
                  <a:schemeClr val="tx1"/>
                </a:solidFill>
                <a:latin typeface="+mn-lt"/>
                <a:cs typeface="+mn-cs"/>
              </a:rPr>
              <a:t>Old post → updated new post</a:t>
            </a:r>
          </a:p>
          <a:p>
            <a:pPr marL="0">
              <a:lnSpc>
                <a:spcPct val="90000"/>
              </a:lnSpc>
            </a:pPr>
            <a:endParaRPr lang="en-US" dirty="0">
              <a:solidFill>
                <a:schemeClr val="tx1"/>
              </a:solidFill>
              <a:latin typeface="+mn-lt"/>
              <a:cs typeface="+mn-cs"/>
            </a:endParaRP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Recycle with solid fill">
            <a:extLst>
              <a:ext uri="{FF2B5EF4-FFF2-40B4-BE49-F238E27FC236}">
                <a16:creationId xmlns:a16="http://schemas.microsoft.com/office/drawing/2014/main" id="{877C1EAC-6E98-47DE-969A-CEBDCE92ED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38977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195210" y="35006"/>
            <a:ext cx="3750281" cy="3387497"/>
          </a:xfrm>
        </p:spPr>
        <p:txBody>
          <a:bodyPr vert="horz" lIns="91440" tIns="45720" rIns="91440" bIns="45720" rtlCol="0" anchor="b">
            <a:normAutofit/>
          </a:bodyPr>
          <a:lstStyle/>
          <a:p>
            <a:pPr algn="ctr"/>
            <a:r>
              <a:rPr lang="en-US" sz="4000" b="1" dirty="0">
                <a:solidFill>
                  <a:srgbClr val="FFFFFF"/>
                </a:solidFill>
                <a:latin typeface="+mj-lt"/>
                <a:cs typeface="+mj-cs"/>
              </a:rPr>
              <a:t>Customer-Centric Content</a:t>
            </a:r>
          </a:p>
        </p:txBody>
      </p:sp>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4581727" y="649480"/>
            <a:ext cx="4604700" cy="5546047"/>
          </a:xfrm>
        </p:spPr>
        <p:txBody>
          <a:bodyPr vert="horz" lIns="91440" tIns="45720" rIns="91440" bIns="45720" rtlCol="0" anchor="ctr">
            <a:normAutofit/>
          </a:bodyPr>
          <a:lstStyle/>
          <a:p>
            <a:pPr marL="0" indent="0">
              <a:lnSpc>
                <a:spcPct val="90000"/>
              </a:lnSpc>
              <a:buNone/>
            </a:pPr>
            <a:r>
              <a:rPr lang="en-US" b="1" dirty="0">
                <a:solidFill>
                  <a:schemeClr val="tx1"/>
                </a:solidFill>
                <a:latin typeface="+mn-lt"/>
                <a:cs typeface="+mn-cs"/>
              </a:rPr>
              <a:t>The Prime Directive: </a:t>
            </a:r>
          </a:p>
          <a:p>
            <a:pPr marL="0" indent="0">
              <a:lnSpc>
                <a:spcPct val="90000"/>
              </a:lnSpc>
              <a:buNone/>
            </a:pPr>
            <a:r>
              <a:rPr lang="en-US" sz="2000" b="1" dirty="0">
                <a:solidFill>
                  <a:srgbClr val="4D9437"/>
                </a:solidFill>
                <a:latin typeface="+mn-lt"/>
                <a:cs typeface="+mn-cs"/>
              </a:rPr>
              <a:t>Put the customer first in your content.</a:t>
            </a:r>
          </a:p>
          <a:p>
            <a:pPr marL="0">
              <a:lnSpc>
                <a:spcPct val="90000"/>
              </a:lnSpc>
            </a:pPr>
            <a:endParaRPr lang="en-US" sz="2000" dirty="0">
              <a:solidFill>
                <a:schemeClr val="tx1"/>
              </a:solidFill>
              <a:latin typeface="+mn-lt"/>
              <a:cs typeface="+mn-cs"/>
            </a:endParaRPr>
          </a:p>
          <a:p>
            <a:pPr marL="0" indent="0">
              <a:lnSpc>
                <a:spcPct val="90000"/>
              </a:lnSpc>
              <a:buNone/>
            </a:pPr>
            <a:r>
              <a:rPr lang="en-US" sz="2000" dirty="0">
                <a:solidFill>
                  <a:schemeClr val="tx1"/>
                </a:solidFill>
                <a:latin typeface="+mn-lt"/>
                <a:cs typeface="+mn-cs"/>
              </a:rPr>
              <a:t>When you do, you:</a:t>
            </a:r>
          </a:p>
          <a:p>
            <a:pPr marL="0">
              <a:lnSpc>
                <a:spcPct val="90000"/>
              </a:lnSpc>
            </a:pPr>
            <a:endParaRPr lang="en-US" sz="2000" dirty="0">
              <a:solidFill>
                <a:schemeClr val="tx1"/>
              </a:solidFill>
              <a:latin typeface="+mn-lt"/>
              <a:cs typeface="+mn-cs"/>
            </a:endParaRPr>
          </a:p>
          <a:p>
            <a:pPr>
              <a:lnSpc>
                <a:spcPct val="90000"/>
              </a:lnSpc>
            </a:pPr>
            <a:r>
              <a:rPr lang="en-US" sz="2000" dirty="0">
                <a:solidFill>
                  <a:schemeClr val="tx1"/>
                </a:solidFill>
                <a:latin typeface="+mn-lt"/>
                <a:cs typeface="+mn-cs"/>
              </a:rPr>
              <a:t>Reach the right people</a:t>
            </a:r>
          </a:p>
          <a:p>
            <a:pPr>
              <a:lnSpc>
                <a:spcPct val="90000"/>
              </a:lnSpc>
            </a:pPr>
            <a:r>
              <a:rPr lang="en-US" sz="2000" dirty="0">
                <a:solidFill>
                  <a:schemeClr val="tx1"/>
                </a:solidFill>
                <a:latin typeface="+mn-lt"/>
                <a:cs typeface="+mn-cs"/>
              </a:rPr>
              <a:t>Encourage repeat visits</a:t>
            </a:r>
          </a:p>
          <a:p>
            <a:pPr>
              <a:lnSpc>
                <a:spcPct val="90000"/>
              </a:lnSpc>
            </a:pPr>
            <a:r>
              <a:rPr lang="en-US" sz="2000" dirty="0">
                <a:solidFill>
                  <a:schemeClr val="tx1"/>
                </a:solidFill>
                <a:latin typeface="+mn-lt"/>
                <a:cs typeface="+mn-cs"/>
              </a:rPr>
              <a:t>Build expertise and trust</a:t>
            </a:r>
          </a:p>
          <a:p>
            <a:pPr>
              <a:lnSpc>
                <a:spcPct val="90000"/>
              </a:lnSpc>
            </a:pPr>
            <a:r>
              <a:rPr lang="en-US" sz="2000" dirty="0">
                <a:solidFill>
                  <a:schemeClr val="tx1"/>
                </a:solidFill>
                <a:latin typeface="+mn-lt"/>
                <a:cs typeface="+mn-cs"/>
              </a:rPr>
              <a:t>Improve online visibility …</a:t>
            </a:r>
          </a:p>
          <a:p>
            <a:pPr marL="0">
              <a:lnSpc>
                <a:spcPct val="90000"/>
              </a:lnSpc>
            </a:pPr>
            <a:endParaRPr lang="en-US" sz="2000" dirty="0">
              <a:solidFill>
                <a:schemeClr val="tx1"/>
              </a:solidFill>
              <a:latin typeface="+mn-lt"/>
              <a:cs typeface="+mn-cs"/>
            </a:endParaRPr>
          </a:p>
        </p:txBody>
      </p:sp>
      <p:pic>
        <p:nvPicPr>
          <p:cNvPr id="5" name="Picture 4" descr="Icon&#10;&#10;Description automatically generated">
            <a:extLst>
              <a:ext uri="{FF2B5EF4-FFF2-40B4-BE49-F238E27FC236}">
                <a16:creationId xmlns:a16="http://schemas.microsoft.com/office/drawing/2014/main" id="{AF5E9C1D-D26B-4031-AF26-4F62B47FC276}"/>
              </a:ext>
            </a:extLst>
          </p:cNvPr>
          <p:cNvPicPr>
            <a:picLocks noChangeAspect="1"/>
          </p:cNvPicPr>
          <p:nvPr/>
        </p:nvPicPr>
        <p:blipFill rotWithShape="1">
          <a:blip r:embed="rId3">
            <a:extLst>
              <a:ext uri="{28A0092B-C50C-407E-A947-70E740481C1C}">
                <a14:useLocalDpi xmlns:a14="http://schemas.microsoft.com/office/drawing/2010/main" val="0"/>
              </a:ext>
            </a:extLst>
          </a:blip>
          <a:srcRect l="20352" r="20119"/>
          <a:stretch/>
        </p:blipFill>
        <p:spPr>
          <a:xfrm>
            <a:off x="9186437" y="886029"/>
            <a:ext cx="2810353" cy="4720976"/>
          </a:xfrm>
          <a:prstGeom prst="rect">
            <a:avLst/>
          </a:prstGeom>
        </p:spPr>
      </p:pic>
    </p:spTree>
    <p:extLst>
      <p:ext uri="{BB962C8B-B14F-4D97-AF65-F5344CB8AC3E}">
        <p14:creationId xmlns:p14="http://schemas.microsoft.com/office/powerpoint/2010/main" val="3432328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Is It Working? </a:t>
            </a:r>
          </a:p>
        </p:txBody>
      </p:sp>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4620525" y="1628279"/>
            <a:ext cx="3025303" cy="5546047"/>
          </a:xfrm>
        </p:spPr>
        <p:txBody>
          <a:bodyPr vert="horz" lIns="91440" tIns="45720" rIns="91440" bIns="45720" rtlCol="0" anchor="ctr">
            <a:normAutofit/>
          </a:bodyPr>
          <a:lstStyle/>
          <a:p>
            <a:pPr marL="0">
              <a:lnSpc>
                <a:spcPct val="90000"/>
              </a:lnSpc>
            </a:pPr>
            <a:r>
              <a:rPr lang="en-US" sz="2800" dirty="0">
                <a:solidFill>
                  <a:schemeClr val="tx1"/>
                </a:solidFill>
                <a:latin typeface="+mn-lt"/>
                <a:cs typeface="+mn-cs"/>
              </a:rPr>
              <a:t>1. Measure </a:t>
            </a:r>
          </a:p>
          <a:p>
            <a:pPr marL="0">
              <a:lnSpc>
                <a:spcPct val="90000"/>
              </a:lnSpc>
            </a:pPr>
            <a:endParaRPr lang="en-US" sz="2800" dirty="0">
              <a:solidFill>
                <a:schemeClr val="tx1"/>
              </a:solidFill>
              <a:latin typeface="+mn-lt"/>
              <a:cs typeface="+mn-cs"/>
            </a:endParaRPr>
          </a:p>
          <a:p>
            <a:pPr marL="0">
              <a:lnSpc>
                <a:spcPct val="90000"/>
              </a:lnSpc>
            </a:pPr>
            <a:r>
              <a:rPr lang="en-US" sz="2800" dirty="0">
                <a:solidFill>
                  <a:schemeClr val="tx1"/>
                </a:solidFill>
                <a:latin typeface="+mn-lt"/>
                <a:cs typeface="+mn-cs"/>
              </a:rPr>
              <a:t>2. Analyze </a:t>
            </a:r>
          </a:p>
          <a:p>
            <a:pPr marL="0">
              <a:lnSpc>
                <a:spcPct val="90000"/>
              </a:lnSpc>
            </a:pPr>
            <a:endParaRPr lang="en-US" sz="2800" dirty="0">
              <a:solidFill>
                <a:schemeClr val="tx1"/>
              </a:solidFill>
              <a:latin typeface="+mn-lt"/>
              <a:cs typeface="+mn-cs"/>
            </a:endParaRPr>
          </a:p>
          <a:p>
            <a:pPr marL="0">
              <a:lnSpc>
                <a:spcPct val="90000"/>
              </a:lnSpc>
            </a:pPr>
            <a:r>
              <a:rPr lang="en-US" sz="2800" dirty="0">
                <a:solidFill>
                  <a:schemeClr val="tx1"/>
                </a:solidFill>
                <a:latin typeface="+mn-lt"/>
                <a:cs typeface="+mn-cs"/>
              </a:rPr>
              <a:t>3. Adjust </a:t>
            </a:r>
          </a:p>
          <a:p>
            <a:pPr marL="0">
              <a:lnSpc>
                <a:spcPct val="90000"/>
              </a:lnSpc>
            </a:pPr>
            <a:endParaRPr lang="en-US" sz="2800" dirty="0">
              <a:solidFill>
                <a:schemeClr val="tx1"/>
              </a:solidFill>
              <a:latin typeface="+mn-lt"/>
              <a:cs typeface="+mn-cs"/>
            </a:endParaRPr>
          </a:p>
          <a:p>
            <a:pPr marL="0">
              <a:lnSpc>
                <a:spcPct val="90000"/>
              </a:lnSpc>
            </a:pPr>
            <a:endParaRPr lang="en-US" sz="2800" dirty="0">
              <a:solidFill>
                <a:schemeClr val="tx1"/>
              </a:solidFill>
              <a:latin typeface="+mn-lt"/>
              <a:cs typeface="+mn-cs"/>
            </a:endParaRPr>
          </a:p>
          <a:p>
            <a:pPr marL="0">
              <a:lnSpc>
                <a:spcPct val="90000"/>
              </a:lnSpc>
            </a:pPr>
            <a:endParaRPr lang="en-US" sz="2800" dirty="0">
              <a:solidFill>
                <a:schemeClr val="tx1"/>
              </a:solidFill>
              <a:latin typeface="+mn-lt"/>
              <a:cs typeface="+mn-cs"/>
            </a:endParaRPr>
          </a:p>
        </p:txBody>
      </p:sp>
      <p:pic>
        <p:nvPicPr>
          <p:cNvPr id="5" name="Graphic 4" descr="Upward trend with solid fill">
            <a:extLst>
              <a:ext uri="{FF2B5EF4-FFF2-40B4-BE49-F238E27FC236}">
                <a16:creationId xmlns:a16="http://schemas.microsoft.com/office/drawing/2014/main" id="{1D483CD2-9329-4D85-AC97-0E0E0E2F72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9502" y="1627051"/>
            <a:ext cx="3615776" cy="3615776"/>
          </a:xfrm>
          <a:prstGeom prst="rect">
            <a:avLst/>
          </a:prstGeom>
        </p:spPr>
      </p:pic>
    </p:spTree>
    <p:extLst>
      <p:ext uri="{BB962C8B-B14F-4D97-AF65-F5344CB8AC3E}">
        <p14:creationId xmlns:p14="http://schemas.microsoft.com/office/powerpoint/2010/main" val="2310918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kern="1200" dirty="0">
                <a:solidFill>
                  <a:srgbClr val="FFFFFF"/>
                </a:solidFill>
                <a:latin typeface="+mj-lt"/>
                <a:ea typeface="+mj-ea"/>
                <a:cs typeface="+mj-cs"/>
              </a:rPr>
              <a:t>Breakout session </a:t>
            </a:r>
          </a:p>
        </p:txBody>
      </p:sp>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lnSpc>
                <a:spcPct val="90000"/>
              </a:lnSpc>
              <a:buNone/>
            </a:pPr>
            <a:r>
              <a:rPr lang="en-US" sz="2800" b="1" dirty="0">
                <a:solidFill>
                  <a:srgbClr val="4D9437"/>
                </a:solidFill>
                <a:latin typeface="+mn-lt"/>
                <a:cs typeface="+mn-cs"/>
              </a:rPr>
              <a:t>Generate one story idea for an ideal customer.</a:t>
            </a:r>
          </a:p>
          <a:p>
            <a:pPr marL="0">
              <a:lnSpc>
                <a:spcPct val="90000"/>
              </a:lnSpc>
            </a:pPr>
            <a:endParaRPr lang="en-US" sz="2800" dirty="0">
              <a:solidFill>
                <a:schemeClr val="tx1"/>
              </a:solidFill>
              <a:latin typeface="+mn-lt"/>
              <a:cs typeface="+mn-cs"/>
            </a:endParaRPr>
          </a:p>
          <a:p>
            <a:pPr>
              <a:lnSpc>
                <a:spcPct val="90000"/>
              </a:lnSpc>
            </a:pPr>
            <a:r>
              <a:rPr lang="en-US" sz="2800" dirty="0">
                <a:solidFill>
                  <a:schemeClr val="tx1"/>
                </a:solidFill>
                <a:latin typeface="+mn-lt"/>
                <a:cs typeface="+mn-cs"/>
              </a:rPr>
              <a:t>Address one specific problem or need</a:t>
            </a:r>
          </a:p>
          <a:p>
            <a:pPr>
              <a:lnSpc>
                <a:spcPct val="90000"/>
              </a:lnSpc>
            </a:pPr>
            <a:endParaRPr lang="en-US" sz="2800" dirty="0">
              <a:solidFill>
                <a:schemeClr val="tx1"/>
              </a:solidFill>
              <a:latin typeface="+mn-lt"/>
              <a:cs typeface="+mn-cs"/>
            </a:endParaRPr>
          </a:p>
          <a:p>
            <a:pPr>
              <a:lnSpc>
                <a:spcPct val="90000"/>
              </a:lnSpc>
            </a:pPr>
            <a:r>
              <a:rPr lang="en-US" sz="2800" dirty="0">
                <a:solidFill>
                  <a:schemeClr val="tx1"/>
                </a:solidFill>
                <a:latin typeface="+mn-lt"/>
                <a:cs typeface="+mn-cs"/>
              </a:rPr>
              <a:t>Can be any stage of the journey</a:t>
            </a:r>
          </a:p>
          <a:p>
            <a:pPr>
              <a:lnSpc>
                <a:spcPct val="90000"/>
              </a:lnSpc>
            </a:pPr>
            <a:endParaRPr lang="en-US" sz="2800" dirty="0">
              <a:solidFill>
                <a:schemeClr val="tx1"/>
              </a:solidFill>
              <a:latin typeface="+mn-lt"/>
              <a:cs typeface="+mn-cs"/>
            </a:endParaRPr>
          </a:p>
          <a:p>
            <a:pPr>
              <a:lnSpc>
                <a:spcPct val="90000"/>
              </a:lnSpc>
            </a:pPr>
            <a:r>
              <a:rPr lang="en-US" sz="2800" dirty="0">
                <a:solidFill>
                  <a:schemeClr val="tx1"/>
                </a:solidFill>
                <a:latin typeface="+mn-lt"/>
                <a:cs typeface="+mn-cs"/>
              </a:rPr>
              <a:t>Be specific! </a:t>
            </a:r>
          </a:p>
        </p:txBody>
      </p:sp>
    </p:spTree>
    <p:extLst>
      <p:ext uri="{BB962C8B-B14F-4D97-AF65-F5344CB8AC3E}">
        <p14:creationId xmlns:p14="http://schemas.microsoft.com/office/powerpoint/2010/main" val="2161802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7D3D66A-D0E5-443D-A2D2-EA80538E1A59}"/>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dirty="0">
                <a:solidFill>
                  <a:schemeClr val="tx1"/>
                </a:solidFill>
                <a:latin typeface="+mj-lt"/>
                <a:ea typeface="+mj-ea"/>
                <a:cs typeface="+mj-cs"/>
              </a:rPr>
              <a:t>Resources</a:t>
            </a:r>
          </a:p>
        </p:txBody>
      </p:sp>
      <p:sp>
        <p:nvSpPr>
          <p:cNvPr id="6" name="TextBox 5">
            <a:extLst>
              <a:ext uri="{FF2B5EF4-FFF2-40B4-BE49-F238E27FC236}">
                <a16:creationId xmlns:a16="http://schemas.microsoft.com/office/drawing/2014/main" id="{31D4E68F-F0C5-4D4D-A187-BC928B81F4C7}"/>
              </a:ext>
            </a:extLst>
          </p:cNvPr>
          <p:cNvSpPr txBox="1"/>
          <p:nvPr/>
        </p:nvSpPr>
        <p:spPr>
          <a:xfrm>
            <a:off x="1144923" y="2405894"/>
            <a:ext cx="5315189" cy="3535083"/>
          </a:xfrm>
          <a:prstGeom prst="rect">
            <a:avLst/>
          </a:prstGeom>
        </p:spPr>
        <p:txBody>
          <a:bodyPr vert="horz" lIns="91440" tIns="45720" rIns="91440" bIns="45720" rtlCol="0" anchor="t">
            <a:normAutofit fontScale="92500" lnSpcReduction="20000"/>
          </a:bodyPr>
          <a:lstStyle/>
          <a:p>
            <a:pPr>
              <a:lnSpc>
                <a:spcPct val="90000"/>
              </a:lnSpc>
              <a:spcAft>
                <a:spcPts val="600"/>
              </a:spcAft>
            </a:pPr>
            <a:r>
              <a:rPr lang="en-US" sz="2000" b="1" dirty="0"/>
              <a:t>Free resources from Squarely Digital:</a:t>
            </a:r>
          </a:p>
          <a:p>
            <a:pPr indent="-228600">
              <a:lnSpc>
                <a:spcPct val="90000"/>
              </a:lnSpc>
              <a:spcAft>
                <a:spcPts val="600"/>
              </a:spcAft>
              <a:buFont typeface="Arial" panose="020B0604020202020204" pitchFamily="34" charset="0"/>
              <a:buChar char="•"/>
            </a:pPr>
            <a:endParaRPr lang="en-US" sz="2000" b="1" dirty="0"/>
          </a:p>
          <a:p>
            <a:pPr>
              <a:lnSpc>
                <a:spcPct val="90000"/>
              </a:lnSpc>
              <a:spcAft>
                <a:spcPts val="600"/>
              </a:spcAft>
            </a:pPr>
            <a:r>
              <a:rPr lang="en-US" sz="2000" b="1" dirty="0"/>
              <a:t>Download the Guide to Creating Quality Content: </a:t>
            </a:r>
            <a:r>
              <a:rPr lang="en-US" sz="2000" b="1" u="sng" dirty="0">
                <a:solidFill>
                  <a:schemeClr val="accent1"/>
                </a:solidFill>
                <a:hlinkClick r:id="rId3"/>
              </a:rPr>
              <a:t>squarelydigital.com/guide</a:t>
            </a:r>
            <a:endParaRPr lang="en-US" sz="2000" b="1" u="sng" dirty="0">
              <a:solidFill>
                <a:schemeClr val="accent1"/>
              </a:solidFill>
            </a:endParaRPr>
          </a:p>
          <a:p>
            <a:pPr indent="-228600">
              <a:lnSpc>
                <a:spcPct val="90000"/>
              </a:lnSpc>
              <a:spcAft>
                <a:spcPts val="600"/>
              </a:spcAft>
              <a:buFont typeface="Arial" panose="020B0604020202020204" pitchFamily="34" charset="0"/>
              <a:buChar char="•"/>
            </a:pPr>
            <a:endParaRPr lang="en-US" sz="2000" b="1" dirty="0"/>
          </a:p>
          <a:p>
            <a:pPr>
              <a:lnSpc>
                <a:spcPct val="90000"/>
              </a:lnSpc>
              <a:spcAft>
                <a:spcPts val="600"/>
              </a:spcAft>
            </a:pPr>
            <a:r>
              <a:rPr lang="en-US" sz="2000" b="1" dirty="0"/>
              <a:t>Sign up for my email: </a:t>
            </a:r>
            <a:r>
              <a:rPr lang="en-US" sz="2000" b="1" u="sng" dirty="0">
                <a:solidFill>
                  <a:schemeClr val="accent1"/>
                </a:solidFill>
                <a:hlinkClick r:id="rId4"/>
              </a:rPr>
              <a:t>squarelydigital.com/email-newsletter-signup/</a:t>
            </a:r>
            <a:endParaRPr lang="en-US" sz="2000" b="1" u="sng" dirty="0">
              <a:solidFill>
                <a:schemeClr val="accent1"/>
              </a:solidFill>
            </a:endParaRPr>
          </a:p>
          <a:p>
            <a:pPr>
              <a:lnSpc>
                <a:spcPct val="90000"/>
              </a:lnSpc>
              <a:spcAft>
                <a:spcPts val="600"/>
              </a:spcAft>
            </a:pPr>
            <a:endParaRPr lang="en-US" sz="2000" b="1" u="sng" dirty="0">
              <a:solidFill>
                <a:schemeClr val="accent1"/>
              </a:solidFill>
            </a:endParaRPr>
          </a:p>
          <a:p>
            <a:pPr>
              <a:lnSpc>
                <a:spcPct val="90000"/>
              </a:lnSpc>
              <a:spcAft>
                <a:spcPts val="600"/>
              </a:spcAft>
            </a:pPr>
            <a:r>
              <a:rPr lang="en-US" sz="2000" b="1" dirty="0"/>
              <a:t>Join my Content Tune-Up Workshop </a:t>
            </a:r>
          </a:p>
          <a:p>
            <a:pPr>
              <a:lnSpc>
                <a:spcPct val="90000"/>
              </a:lnSpc>
              <a:spcAft>
                <a:spcPts val="600"/>
              </a:spcAft>
            </a:pPr>
            <a:r>
              <a:rPr lang="en-US" sz="2000" b="1" dirty="0"/>
              <a:t>(June 7, 12-1 pm): </a:t>
            </a:r>
            <a:r>
              <a:rPr lang="en-US" sz="2000" b="1" u="sng" dirty="0">
                <a:solidFill>
                  <a:schemeClr val="accent1"/>
                </a:solidFill>
                <a:hlinkClick r:id="rId5"/>
              </a:rPr>
              <a:t>squarelydigital.com/</a:t>
            </a:r>
            <a:r>
              <a:rPr lang="en-US" sz="2000" b="1" u="sng" dirty="0" err="1">
                <a:solidFill>
                  <a:schemeClr val="accent1"/>
                </a:solidFill>
                <a:hlinkClick r:id="rId5"/>
              </a:rPr>
              <a:t>tuneup</a:t>
            </a:r>
            <a:endParaRPr lang="en-US" sz="2000" b="1" u="sng" dirty="0">
              <a:solidFill>
                <a:schemeClr val="accent1"/>
              </a:solidFill>
            </a:endParaRPr>
          </a:p>
          <a:p>
            <a:pPr>
              <a:lnSpc>
                <a:spcPct val="90000"/>
              </a:lnSpc>
              <a:spcAft>
                <a:spcPts val="600"/>
              </a:spcAft>
            </a:pPr>
            <a:endParaRPr lang="en-US" sz="2000" b="1" u="sng" dirty="0">
              <a:solidFill>
                <a:schemeClr val="accent1"/>
              </a:solidFill>
            </a:endParaRPr>
          </a:p>
          <a:p>
            <a:pPr>
              <a:lnSpc>
                <a:spcPct val="90000"/>
              </a:lnSpc>
              <a:spcAft>
                <a:spcPts val="600"/>
              </a:spcAft>
            </a:pPr>
            <a:r>
              <a:rPr lang="en-US" sz="2000" b="1"/>
              <a:t>Contact me for a free consultation: </a:t>
            </a:r>
            <a:r>
              <a:rPr lang="en-US" sz="2000" b="1">
                <a:hlinkClick r:id="rId6"/>
              </a:rPr>
              <a:t>jon@squarelydigital.com</a:t>
            </a:r>
            <a:r>
              <a:rPr lang="en-US" sz="2000" b="1"/>
              <a:t> </a:t>
            </a:r>
          </a:p>
          <a:p>
            <a:pPr>
              <a:lnSpc>
                <a:spcPct val="90000"/>
              </a:lnSpc>
              <a:spcAft>
                <a:spcPts val="600"/>
              </a:spcAft>
            </a:pPr>
            <a:endParaRPr lang="en-US" sz="2000" b="1" u="sng" dirty="0">
              <a:solidFill>
                <a:schemeClr val="accent1"/>
              </a:solidFill>
            </a:endParaRPr>
          </a:p>
        </p:txBody>
      </p:sp>
      <p:sp>
        <p:nvSpPr>
          <p:cNvPr id="24"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drawing&#10;&#10;Description automatically generated">
            <a:extLst>
              <a:ext uri="{FF2B5EF4-FFF2-40B4-BE49-F238E27FC236}">
                <a16:creationId xmlns:a16="http://schemas.microsoft.com/office/drawing/2014/main" id="{AB698F94-D754-4878-9CC5-D9DEB25809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2238001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0DF7E4-109C-44C0-B62C-A7F957C66F96}"/>
              </a:ext>
            </a:extLst>
          </p:cNvPr>
          <p:cNvSpPr txBox="1"/>
          <p:nvPr/>
        </p:nvSpPr>
        <p:spPr>
          <a:xfrm>
            <a:off x="3704492" y="4459458"/>
            <a:ext cx="4783016" cy="707886"/>
          </a:xfrm>
          <a:prstGeom prst="rect">
            <a:avLst/>
          </a:prstGeom>
          <a:noFill/>
        </p:spPr>
        <p:txBody>
          <a:bodyPr wrap="square" rtlCol="0">
            <a:spAutoFit/>
          </a:bodyPr>
          <a:lstStyle/>
          <a:p>
            <a:pPr algn="ctr"/>
            <a:r>
              <a:rPr lang="en-US" sz="4000" dirty="0">
                <a:solidFill>
                  <a:schemeClr val="tx2"/>
                </a:solidFill>
              </a:rPr>
              <a:t>Thank You!</a:t>
            </a:r>
          </a:p>
        </p:txBody>
      </p:sp>
    </p:spTree>
    <p:extLst>
      <p:ext uri="{BB962C8B-B14F-4D97-AF65-F5344CB8AC3E}">
        <p14:creationId xmlns:p14="http://schemas.microsoft.com/office/powerpoint/2010/main" val="388823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It Gets Results and…</a:t>
            </a:r>
          </a:p>
        </p:txBody>
      </p:sp>
      <p:pic>
        <p:nvPicPr>
          <p:cNvPr id="5" name="Graphic 4" descr="Treasure chest with solid fill">
            <a:extLst>
              <a:ext uri="{FF2B5EF4-FFF2-40B4-BE49-F238E27FC236}">
                <a16:creationId xmlns:a16="http://schemas.microsoft.com/office/drawing/2014/main" id="{27DBC312-6F10-40EA-9EA1-4A4FD5F896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6312" y="1627051"/>
            <a:ext cx="2728965" cy="2728965"/>
          </a:xfrm>
          <a:prstGeom prst="rect">
            <a:avLst/>
          </a:prstGeom>
        </p:spPr>
      </p:pic>
      <p:graphicFrame>
        <p:nvGraphicFramePr>
          <p:cNvPr id="8" name="Content Placeholder 1">
            <a:extLst>
              <a:ext uri="{FF2B5EF4-FFF2-40B4-BE49-F238E27FC236}">
                <a16:creationId xmlns:a16="http://schemas.microsoft.com/office/drawing/2014/main" id="{4D1BF321-E84A-46E7-BB5A-68EAB012D6E8}"/>
              </a:ext>
            </a:extLst>
          </p:cNvPr>
          <p:cNvGraphicFramePr>
            <a:graphicFrameLocks noGrp="1"/>
          </p:cNvGraphicFramePr>
          <p:nvPr>
            <p:ph idx="1"/>
            <p:extLst>
              <p:ext uri="{D42A27DB-BD31-4B8C-83A1-F6EECF244321}">
                <p14:modId xmlns:p14="http://schemas.microsoft.com/office/powerpoint/2010/main" val="510893800"/>
              </p:ext>
            </p:extLst>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39339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3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466722" y="1365448"/>
            <a:ext cx="3201366" cy="3387497"/>
          </a:xfrm>
        </p:spPr>
        <p:txBody>
          <a:bodyPr vert="horz" lIns="91440" tIns="45720" rIns="91440" bIns="45720" rtlCol="0" anchor="b">
            <a:normAutofit/>
          </a:bodyPr>
          <a:lstStyle/>
          <a:p>
            <a:pPr algn="r"/>
            <a:r>
              <a:rPr lang="en-US" sz="4000" b="1" kern="1200" dirty="0">
                <a:solidFill>
                  <a:srgbClr val="FFFFFF"/>
                </a:solidFill>
                <a:latin typeface="+mj-lt"/>
                <a:ea typeface="+mj-ea"/>
                <a:cs typeface="+mj-cs"/>
              </a:rPr>
              <a:t>Definition of Content Marketing</a:t>
            </a:r>
            <a:br>
              <a:rPr lang="en-US" sz="4000" b="1" kern="1200" dirty="0">
                <a:solidFill>
                  <a:srgbClr val="FFFFFF"/>
                </a:solidFill>
                <a:latin typeface="+mj-lt"/>
                <a:ea typeface="+mj-ea"/>
                <a:cs typeface="+mj-cs"/>
              </a:rPr>
            </a:br>
            <a:br>
              <a:rPr lang="en-US" sz="4000" b="1" kern="1200" dirty="0">
                <a:solidFill>
                  <a:srgbClr val="FFFFFF"/>
                </a:solidFill>
                <a:latin typeface="+mj-lt"/>
                <a:ea typeface="+mj-ea"/>
                <a:cs typeface="+mj-cs"/>
              </a:rPr>
            </a:br>
            <a:r>
              <a:rPr lang="en-US" sz="2800" b="1" kern="1200" dirty="0">
                <a:solidFill>
                  <a:srgbClr val="FFFFFF"/>
                </a:solidFill>
                <a:latin typeface="+mj-lt"/>
                <a:ea typeface="+mj-ea"/>
                <a:cs typeface="+mj-cs"/>
              </a:rPr>
              <a:t>(Refresher)</a:t>
            </a:r>
            <a:endParaRPr lang="en-US" sz="4000" b="1" kern="1200" dirty="0">
              <a:solidFill>
                <a:srgbClr val="FFFFFF"/>
              </a:solidFill>
              <a:latin typeface="+mj-lt"/>
              <a:ea typeface="+mj-ea"/>
              <a:cs typeface="+mj-cs"/>
            </a:endParaRPr>
          </a:p>
        </p:txBody>
      </p:sp>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4581727" y="649480"/>
            <a:ext cx="3913035" cy="5546047"/>
          </a:xfrm>
        </p:spPr>
        <p:txBody>
          <a:bodyPr vert="horz" lIns="91440" tIns="45720" rIns="91440" bIns="45720" rtlCol="0" anchor="ctr">
            <a:normAutofit/>
          </a:bodyPr>
          <a:lstStyle/>
          <a:p>
            <a:pPr marL="0" indent="0">
              <a:lnSpc>
                <a:spcPct val="90000"/>
              </a:lnSpc>
              <a:buNone/>
            </a:pPr>
            <a:r>
              <a:rPr lang="en-US" sz="2000" dirty="0">
                <a:solidFill>
                  <a:schemeClr val="tx1"/>
                </a:solidFill>
                <a:latin typeface="+mn-lt"/>
                <a:cs typeface="+mn-cs"/>
              </a:rPr>
              <a:t>“Content marketing is a strategic marketing approach focused on creating and distributing valuable, relevant, and consistent content to attract and retain a clearly defined audience — and, ultimately, to drive profitable customer action.”</a:t>
            </a:r>
          </a:p>
          <a:p>
            <a:pPr marL="0" indent="0">
              <a:lnSpc>
                <a:spcPct val="90000"/>
              </a:lnSpc>
              <a:buNone/>
            </a:pPr>
            <a:endParaRPr lang="en-US" sz="2000" dirty="0">
              <a:solidFill>
                <a:schemeClr val="tx1"/>
              </a:solidFill>
              <a:latin typeface="+mn-lt"/>
              <a:cs typeface="+mn-cs"/>
            </a:endParaRPr>
          </a:p>
          <a:p>
            <a:pPr marL="0" indent="0">
              <a:lnSpc>
                <a:spcPct val="90000"/>
              </a:lnSpc>
              <a:buNone/>
            </a:pPr>
            <a:r>
              <a:rPr lang="en-US" sz="2000" dirty="0">
                <a:solidFill>
                  <a:schemeClr val="tx1"/>
                </a:solidFill>
                <a:latin typeface="+mn-lt"/>
                <a:cs typeface="+mn-cs"/>
              </a:rPr>
              <a:t>— Content Marketing Institute</a:t>
            </a:r>
          </a:p>
        </p:txBody>
      </p:sp>
      <p:pic>
        <p:nvPicPr>
          <p:cNvPr id="24" name="Picture 4" descr="Three arrows on bullseye">
            <a:extLst>
              <a:ext uri="{FF2B5EF4-FFF2-40B4-BE49-F238E27FC236}">
                <a16:creationId xmlns:a16="http://schemas.microsoft.com/office/drawing/2014/main" id="{D8AD3305-82D4-48D2-9E88-210ADA5FC24D}"/>
              </a:ext>
            </a:extLst>
          </p:cNvPr>
          <p:cNvPicPr>
            <a:picLocks noChangeAspect="1"/>
          </p:cNvPicPr>
          <p:nvPr/>
        </p:nvPicPr>
        <p:blipFill rotWithShape="1">
          <a:blip r:embed="rId3"/>
          <a:srcRect t="14122"/>
          <a:stretch/>
        </p:blipFill>
        <p:spPr>
          <a:xfrm>
            <a:off x="8958436" y="2418001"/>
            <a:ext cx="2766842" cy="1556351"/>
          </a:xfrm>
          <a:prstGeom prst="rect">
            <a:avLst/>
          </a:prstGeom>
        </p:spPr>
      </p:pic>
    </p:spTree>
    <p:extLst>
      <p:ext uri="{BB962C8B-B14F-4D97-AF65-F5344CB8AC3E}">
        <p14:creationId xmlns:p14="http://schemas.microsoft.com/office/powerpoint/2010/main" val="77933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553480" y="456809"/>
            <a:ext cx="6498633" cy="1244587"/>
          </a:xfrm>
        </p:spPr>
        <p:txBody>
          <a:bodyPr vert="horz" lIns="91440" tIns="45720" rIns="91440" bIns="45720" rtlCol="0" anchor="b">
            <a:normAutofit/>
          </a:bodyPr>
          <a:lstStyle/>
          <a:p>
            <a:r>
              <a:rPr lang="en-US" sz="4000" b="1" kern="1200" dirty="0">
                <a:solidFill>
                  <a:schemeClr val="tx1"/>
                </a:solidFill>
                <a:latin typeface="+mj-lt"/>
                <a:ea typeface="+mj-ea"/>
                <a:cs typeface="+mj-cs"/>
              </a:rPr>
              <a:t>Refresher: 5 Steps to Success</a:t>
            </a:r>
          </a:p>
        </p:txBody>
      </p:sp>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554757" y="2323701"/>
            <a:ext cx="6521210" cy="3535083"/>
          </a:xfrm>
        </p:spPr>
        <p:txBody>
          <a:bodyPr vert="horz" lIns="91440" tIns="45720" rIns="91440" bIns="45720" rtlCol="0" anchor="t">
            <a:normAutofit fontScale="92500"/>
          </a:bodyPr>
          <a:lstStyle/>
          <a:p>
            <a:pPr marL="0" indent="0">
              <a:lnSpc>
                <a:spcPct val="90000"/>
              </a:lnSpc>
              <a:buNone/>
            </a:pPr>
            <a:r>
              <a:rPr lang="en-US" dirty="0">
                <a:solidFill>
                  <a:schemeClr val="tx1"/>
                </a:solidFill>
                <a:latin typeface="+mn-lt"/>
                <a:cs typeface="+mn-cs"/>
              </a:rPr>
              <a:t>1. ID the Ideal </a:t>
            </a:r>
          </a:p>
          <a:p>
            <a:pPr marL="0" indent="0">
              <a:lnSpc>
                <a:spcPct val="90000"/>
              </a:lnSpc>
              <a:buNone/>
            </a:pPr>
            <a:endParaRPr lang="en-US" dirty="0">
              <a:solidFill>
                <a:schemeClr val="tx1"/>
              </a:solidFill>
              <a:latin typeface="+mn-lt"/>
              <a:cs typeface="+mn-cs"/>
            </a:endParaRPr>
          </a:p>
          <a:p>
            <a:pPr marL="0" indent="0">
              <a:lnSpc>
                <a:spcPct val="90000"/>
              </a:lnSpc>
              <a:buNone/>
            </a:pPr>
            <a:r>
              <a:rPr lang="en-US" dirty="0">
                <a:solidFill>
                  <a:schemeClr val="tx1"/>
                </a:solidFill>
                <a:latin typeface="+mn-lt"/>
                <a:cs typeface="+mn-cs"/>
              </a:rPr>
              <a:t>2. Idea Generation (benefits &amp; results; buyer’s journey)</a:t>
            </a:r>
          </a:p>
          <a:p>
            <a:pPr marL="0" indent="0">
              <a:lnSpc>
                <a:spcPct val="90000"/>
              </a:lnSpc>
              <a:buNone/>
            </a:pPr>
            <a:endParaRPr lang="en-US" dirty="0">
              <a:solidFill>
                <a:schemeClr val="tx1"/>
              </a:solidFill>
              <a:latin typeface="+mn-lt"/>
              <a:cs typeface="+mn-cs"/>
            </a:endParaRPr>
          </a:p>
          <a:p>
            <a:pPr marL="0" indent="0">
              <a:lnSpc>
                <a:spcPct val="90000"/>
              </a:lnSpc>
              <a:buNone/>
            </a:pPr>
            <a:r>
              <a:rPr lang="en-US" dirty="0">
                <a:solidFill>
                  <a:schemeClr val="tx1"/>
                </a:solidFill>
                <a:latin typeface="+mn-lt"/>
                <a:cs typeface="+mn-cs"/>
              </a:rPr>
              <a:t>3. Copy that converts</a:t>
            </a:r>
          </a:p>
          <a:p>
            <a:pPr marL="0" indent="0">
              <a:lnSpc>
                <a:spcPct val="90000"/>
              </a:lnSpc>
              <a:buNone/>
            </a:pPr>
            <a:endParaRPr lang="en-US" dirty="0">
              <a:solidFill>
                <a:schemeClr val="tx1"/>
              </a:solidFill>
              <a:latin typeface="+mn-lt"/>
              <a:cs typeface="+mn-cs"/>
            </a:endParaRPr>
          </a:p>
          <a:p>
            <a:pPr marL="0" indent="0">
              <a:lnSpc>
                <a:spcPct val="90000"/>
              </a:lnSpc>
              <a:buNone/>
            </a:pPr>
            <a:r>
              <a:rPr lang="en-US" dirty="0">
                <a:solidFill>
                  <a:schemeClr val="tx1"/>
                </a:solidFill>
                <a:latin typeface="+mn-lt"/>
                <a:cs typeface="+mn-cs"/>
              </a:rPr>
              <a:t>4. Self-edit</a:t>
            </a:r>
          </a:p>
          <a:p>
            <a:pPr marL="0" indent="0">
              <a:lnSpc>
                <a:spcPct val="90000"/>
              </a:lnSpc>
              <a:buNone/>
            </a:pPr>
            <a:endParaRPr lang="en-US" dirty="0">
              <a:solidFill>
                <a:schemeClr val="tx1"/>
              </a:solidFill>
              <a:latin typeface="+mn-lt"/>
              <a:cs typeface="+mn-cs"/>
            </a:endParaRPr>
          </a:p>
          <a:p>
            <a:pPr marL="0" indent="0">
              <a:lnSpc>
                <a:spcPct val="90000"/>
              </a:lnSpc>
              <a:buNone/>
            </a:pPr>
            <a:r>
              <a:rPr lang="en-US" dirty="0">
                <a:solidFill>
                  <a:schemeClr val="tx1"/>
                </a:solidFill>
                <a:latin typeface="+mn-lt"/>
                <a:cs typeface="+mn-cs"/>
              </a:rPr>
              <a:t>5. Next steps</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Badge 5 with solid fill">
            <a:extLst>
              <a:ext uri="{FF2B5EF4-FFF2-40B4-BE49-F238E27FC236}">
                <a16:creationId xmlns:a16="http://schemas.microsoft.com/office/drawing/2014/main" id="{6EB7D4FB-4BE3-491F-A937-431FDA9C50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279921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1383564" y="348865"/>
            <a:ext cx="9718111" cy="1576446"/>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Today’s Focus</a:t>
            </a:r>
          </a:p>
        </p:txBody>
      </p:sp>
      <p:graphicFrame>
        <p:nvGraphicFramePr>
          <p:cNvPr id="18" name="Content Placeholder 1">
            <a:extLst>
              <a:ext uri="{FF2B5EF4-FFF2-40B4-BE49-F238E27FC236}">
                <a16:creationId xmlns:a16="http://schemas.microsoft.com/office/drawing/2014/main" id="{EC045D83-7D4A-4C93-962D-FABF68D46EBC}"/>
              </a:ext>
            </a:extLst>
          </p:cNvPr>
          <p:cNvGraphicFramePr>
            <a:graphicFrameLocks noGrp="1"/>
          </p:cNvGraphicFramePr>
          <p:nvPr>
            <p:ph idx="1"/>
            <p:extLst>
              <p:ext uri="{D42A27DB-BD31-4B8C-83A1-F6EECF244321}">
                <p14:modId xmlns:p14="http://schemas.microsoft.com/office/powerpoint/2010/main" val="139748599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96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1136397" y="502020"/>
            <a:ext cx="6445931" cy="1306232"/>
          </a:xfrm>
        </p:spPr>
        <p:txBody>
          <a:bodyPr vert="horz" lIns="91440" tIns="45720" rIns="91440" bIns="45720" rtlCol="0" anchor="b">
            <a:normAutofit/>
          </a:bodyPr>
          <a:lstStyle/>
          <a:p>
            <a:r>
              <a:rPr lang="en-US" sz="4000" b="1" kern="1200">
                <a:solidFill>
                  <a:schemeClr val="tx1"/>
                </a:solidFill>
                <a:latin typeface="+mj-lt"/>
                <a:ea typeface="+mj-ea"/>
                <a:cs typeface="+mj-cs"/>
              </a:rPr>
              <a:t>Defining Your Ideal Customers</a:t>
            </a:r>
            <a:endParaRPr lang="en-US" sz="4000" b="1" kern="1200" dirty="0">
              <a:solidFill>
                <a:schemeClr val="tx1"/>
              </a:solidFill>
              <a:latin typeface="+mj-lt"/>
              <a:ea typeface="+mj-ea"/>
              <a:cs typeface="+mj-cs"/>
            </a:endParaRPr>
          </a:p>
        </p:txBody>
      </p:sp>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1144923" y="2405894"/>
            <a:ext cx="5315189" cy="3535083"/>
          </a:xfrm>
        </p:spPr>
        <p:txBody>
          <a:bodyPr vert="horz" lIns="91440" tIns="45720" rIns="91440" bIns="45720" rtlCol="0" anchor="t">
            <a:normAutofit/>
          </a:bodyPr>
          <a:lstStyle/>
          <a:p>
            <a:pPr marL="0" indent="0">
              <a:lnSpc>
                <a:spcPct val="90000"/>
              </a:lnSpc>
              <a:buNone/>
            </a:pPr>
            <a:r>
              <a:rPr lang="en-US" sz="3200" dirty="0">
                <a:solidFill>
                  <a:schemeClr val="tx1"/>
                </a:solidFill>
                <a:latin typeface="+mn-lt"/>
                <a:cs typeface="+mn-cs"/>
              </a:rPr>
              <a:t>Figure out:</a:t>
            </a:r>
          </a:p>
          <a:p>
            <a:pPr>
              <a:lnSpc>
                <a:spcPct val="90000"/>
              </a:lnSpc>
            </a:pPr>
            <a:r>
              <a:rPr lang="en-US" dirty="0">
                <a:solidFill>
                  <a:schemeClr val="tx1"/>
                </a:solidFill>
                <a:latin typeface="+mn-lt"/>
                <a:cs typeface="+mn-cs"/>
              </a:rPr>
              <a:t>Who they are </a:t>
            </a:r>
          </a:p>
          <a:p>
            <a:pPr>
              <a:lnSpc>
                <a:spcPct val="90000"/>
              </a:lnSpc>
            </a:pPr>
            <a:r>
              <a:rPr lang="en-US" dirty="0">
                <a:solidFill>
                  <a:schemeClr val="tx1"/>
                </a:solidFill>
                <a:latin typeface="+mn-lt"/>
                <a:cs typeface="+mn-cs"/>
              </a:rPr>
              <a:t>The urgent problem</a:t>
            </a:r>
          </a:p>
          <a:p>
            <a:pPr>
              <a:lnSpc>
                <a:spcPct val="90000"/>
              </a:lnSpc>
            </a:pPr>
            <a:r>
              <a:rPr lang="en-US" dirty="0">
                <a:solidFill>
                  <a:schemeClr val="tx1"/>
                </a:solidFill>
                <a:latin typeface="+mn-lt"/>
                <a:cs typeface="+mn-cs"/>
              </a:rPr>
              <a:t>Questions on their mind</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6802306-5411-4261-8ED0-A33FD3509299}"/>
              </a:ext>
            </a:extLst>
          </p:cNvPr>
          <p:cNvPicPr>
            <a:picLocks noChangeAspect="1"/>
          </p:cNvPicPr>
          <p:nvPr/>
        </p:nvPicPr>
        <p:blipFill>
          <a:blip r:embed="rId3"/>
          <a:stretch>
            <a:fillRect/>
          </a:stretch>
        </p:blipFill>
        <p:spPr>
          <a:xfrm>
            <a:off x="7075967" y="2631693"/>
            <a:ext cx="4170530" cy="1626506"/>
          </a:xfrm>
          <a:prstGeom prst="rect">
            <a:avLst/>
          </a:prstGeom>
        </p:spPr>
      </p:pic>
    </p:spTree>
    <p:extLst>
      <p:ext uri="{BB962C8B-B14F-4D97-AF65-F5344CB8AC3E}">
        <p14:creationId xmlns:p14="http://schemas.microsoft.com/office/powerpoint/2010/main" val="358668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0CB885-1AE5-44AB-8478-2CC1DD55BFC1}"/>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b="1" kern="1200">
                <a:solidFill>
                  <a:schemeClr val="tx1"/>
                </a:solidFill>
                <a:latin typeface="+mj-lt"/>
                <a:ea typeface="+mj-ea"/>
                <a:cs typeface="+mj-cs"/>
              </a:rPr>
              <a:t>Who They Are </a:t>
            </a:r>
          </a:p>
        </p:txBody>
      </p:sp>
      <p:sp>
        <p:nvSpPr>
          <p:cNvPr id="2" name="Content Placeholder 1">
            <a:extLst>
              <a:ext uri="{FF2B5EF4-FFF2-40B4-BE49-F238E27FC236}">
                <a16:creationId xmlns:a16="http://schemas.microsoft.com/office/drawing/2014/main" id="{3F9D02DF-55E7-4C9A-B53C-92A1AFFBF123}"/>
              </a:ext>
            </a:extLst>
          </p:cNvPr>
          <p:cNvSpPr>
            <a:spLocks noGrp="1"/>
          </p:cNvSpPr>
          <p:nvPr>
            <p:ph idx="1"/>
          </p:nvPr>
        </p:nvSpPr>
        <p:spPr>
          <a:xfrm>
            <a:off x="1144923" y="2405894"/>
            <a:ext cx="5315189" cy="3535083"/>
          </a:xfrm>
        </p:spPr>
        <p:txBody>
          <a:bodyPr vert="horz" lIns="91440" tIns="45720" rIns="91440" bIns="45720" rtlCol="0" anchor="t">
            <a:normAutofit/>
          </a:bodyPr>
          <a:lstStyle/>
          <a:p>
            <a:pPr marL="0" indent="0">
              <a:lnSpc>
                <a:spcPct val="90000"/>
              </a:lnSpc>
              <a:buNone/>
            </a:pPr>
            <a:r>
              <a:rPr lang="en-US" sz="2800" dirty="0">
                <a:solidFill>
                  <a:schemeClr val="tx1"/>
                </a:solidFill>
                <a:latin typeface="+mn-lt"/>
                <a:cs typeface="+mn-cs"/>
              </a:rPr>
              <a:t>Time to Dream … </a:t>
            </a:r>
          </a:p>
          <a:p>
            <a:pPr marL="0">
              <a:lnSpc>
                <a:spcPct val="90000"/>
              </a:lnSpc>
            </a:pPr>
            <a:endParaRPr lang="en-US" sz="2800" dirty="0">
              <a:solidFill>
                <a:schemeClr val="tx1"/>
              </a:solidFill>
              <a:latin typeface="+mn-lt"/>
              <a:cs typeface="+mn-cs"/>
            </a:endParaRPr>
          </a:p>
          <a:p>
            <a:pPr>
              <a:lnSpc>
                <a:spcPct val="90000"/>
              </a:lnSpc>
            </a:pPr>
            <a:r>
              <a:rPr lang="en-US" sz="2800" dirty="0">
                <a:solidFill>
                  <a:schemeClr val="tx1"/>
                </a:solidFill>
                <a:latin typeface="+mn-lt"/>
                <a:cs typeface="+mn-cs"/>
              </a:rPr>
              <a:t>Good customers</a:t>
            </a:r>
          </a:p>
          <a:p>
            <a:pPr>
              <a:lnSpc>
                <a:spcPct val="90000"/>
              </a:lnSpc>
            </a:pPr>
            <a:r>
              <a:rPr lang="en-US" sz="2800" dirty="0">
                <a:solidFill>
                  <a:schemeClr val="tx1"/>
                </a:solidFill>
                <a:latin typeface="+mn-lt"/>
                <a:cs typeface="+mn-cs"/>
              </a:rPr>
              <a:t>Bad Customers, Too</a:t>
            </a:r>
          </a:p>
          <a:p>
            <a:pPr>
              <a:lnSpc>
                <a:spcPct val="90000"/>
              </a:lnSpc>
            </a:pPr>
            <a:r>
              <a:rPr lang="en-US" sz="2800" dirty="0">
                <a:solidFill>
                  <a:schemeClr val="tx1"/>
                </a:solidFill>
                <a:latin typeface="+mn-lt"/>
                <a:cs typeface="+mn-cs"/>
              </a:rPr>
              <a:t>Successful Sales</a:t>
            </a:r>
          </a:p>
          <a:p>
            <a:pPr>
              <a:lnSpc>
                <a:spcPct val="90000"/>
              </a:lnSpc>
            </a:pPr>
            <a:r>
              <a:rPr lang="en-US" sz="2800" dirty="0">
                <a:solidFill>
                  <a:schemeClr val="tx1"/>
                </a:solidFill>
                <a:latin typeface="+mn-lt"/>
                <a:cs typeface="+mn-cs"/>
              </a:rPr>
              <a:t>Recommendations</a:t>
            </a:r>
          </a:p>
          <a:p>
            <a:pPr marL="0">
              <a:lnSpc>
                <a:spcPct val="90000"/>
              </a:lnSpc>
            </a:pPr>
            <a:endParaRPr lang="en-US" sz="2800" dirty="0">
              <a:solidFill>
                <a:schemeClr val="tx1"/>
              </a:solidFill>
              <a:latin typeface="+mn-lt"/>
              <a:cs typeface="+mn-cs"/>
            </a:endParaRP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Thought bubble outline">
            <a:extLst>
              <a:ext uri="{FF2B5EF4-FFF2-40B4-BE49-F238E27FC236}">
                <a16:creationId xmlns:a16="http://schemas.microsoft.com/office/drawing/2014/main" id="{75C761FF-7829-4043-B5B5-61F9571B65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2857668558"/>
      </p:ext>
    </p:extLst>
  </p:cSld>
  <p:clrMapOvr>
    <a:masterClrMapping/>
  </p:clrMapOvr>
</p:sld>
</file>

<file path=ppt/theme/theme1.xml><?xml version="1.0" encoding="utf-8"?>
<a:theme xmlns:a="http://schemas.openxmlformats.org/drawingml/2006/main" name="Office Theme">
  <a:themeElements>
    <a:clrScheme name="Custom 2">
      <a:dk1>
        <a:srgbClr val="0272B5"/>
      </a:dk1>
      <a:lt1>
        <a:srgbClr val="FFFFFF"/>
      </a:lt1>
      <a:dk2>
        <a:srgbClr val="000000"/>
      </a:dk2>
      <a:lt2>
        <a:srgbClr val="FFFFFF"/>
      </a:lt2>
      <a:accent1>
        <a:srgbClr val="4D9437"/>
      </a:accent1>
      <a:accent2>
        <a:srgbClr val="565349"/>
      </a:accent2>
      <a:accent3>
        <a:srgbClr val="818183"/>
      </a:accent3>
      <a:accent4>
        <a:srgbClr val="990033"/>
      </a:accent4>
      <a:accent5>
        <a:srgbClr val="660066"/>
      </a:accent5>
      <a:accent6>
        <a:srgbClr val="FF9933"/>
      </a:accent6>
      <a:hlink>
        <a:srgbClr val="4D9437"/>
      </a:hlink>
      <a:folHlink>
        <a:srgbClr val="4D943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4026</Words>
  <Application>Microsoft Office PowerPoint</Application>
  <PresentationFormat>Widescreen</PresentationFormat>
  <Paragraphs>549</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Digital Content Marketing 201  Customer-Centric Content Marketing  a.k.a. It’s Not About You </vt:lpstr>
      <vt:lpstr>PowerPoint Presentation</vt:lpstr>
      <vt:lpstr>Customer-Centric Content</vt:lpstr>
      <vt:lpstr>It Gets Results and…</vt:lpstr>
      <vt:lpstr>Definition of Content Marketing  (Refresher)</vt:lpstr>
      <vt:lpstr>Refresher: 5 Steps to Success</vt:lpstr>
      <vt:lpstr>Today’s Focus</vt:lpstr>
      <vt:lpstr>Defining Your Ideal Customers</vt:lpstr>
      <vt:lpstr>Who They Are </vt:lpstr>
      <vt:lpstr>Formalize It</vt:lpstr>
      <vt:lpstr>Customer Persona Example</vt:lpstr>
      <vt:lpstr>The Urgent Problem You Solve</vt:lpstr>
      <vt:lpstr>The Bottom Line</vt:lpstr>
      <vt:lpstr>Questions On Their Mind</vt:lpstr>
      <vt:lpstr>How To Find the Questions</vt:lpstr>
      <vt:lpstr>How To Find the Questions, cont’d</vt:lpstr>
      <vt:lpstr>How To Find the Questions, cont’d</vt:lpstr>
      <vt:lpstr>How To Find the Questions, cont’d</vt:lpstr>
      <vt:lpstr>How To Find the Questions, cont’d</vt:lpstr>
      <vt:lpstr>The Buyer’s Journey</vt:lpstr>
      <vt:lpstr>Example: IT Services</vt:lpstr>
      <vt:lpstr>Ivan’s ‘Buyer’s Journey’</vt:lpstr>
      <vt:lpstr>Awareness Stage Examples</vt:lpstr>
      <vt:lpstr>Consideration Stage Examples</vt:lpstr>
      <vt:lpstr>Decision Stage Examples</vt:lpstr>
      <vt:lpstr>But Wait … </vt:lpstr>
      <vt:lpstr>It Works</vt:lpstr>
      <vt:lpstr>Turn Your Ideas Into a Plan</vt:lpstr>
      <vt:lpstr>Repurpose!</vt:lpstr>
      <vt:lpstr>Is It Working? </vt:lpstr>
      <vt:lpstr>Breakout session </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Shira Lotzar</dc:creator>
  <cp:lastModifiedBy>Shira Lotzar</cp:lastModifiedBy>
  <cp:revision>122</cp:revision>
  <dcterms:created xsi:type="dcterms:W3CDTF">2020-10-23T21:03:29Z</dcterms:created>
  <dcterms:modified xsi:type="dcterms:W3CDTF">2021-05-10T20:21:12Z</dcterms:modified>
</cp:coreProperties>
</file>