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84" r:id="rId5"/>
    <p:sldMasterId id="2147483798" r:id="rId6"/>
    <p:sldMasterId id="2147483815" r:id="rId7"/>
    <p:sldMasterId id="2147483827" r:id="rId8"/>
  </p:sldMasterIdLst>
  <p:notesMasterIdLst>
    <p:notesMasterId r:id="rId30"/>
  </p:notesMasterIdLst>
  <p:sldIdLst>
    <p:sldId id="3414" r:id="rId9"/>
    <p:sldId id="317" r:id="rId10"/>
    <p:sldId id="4094" r:id="rId11"/>
    <p:sldId id="4103" r:id="rId12"/>
    <p:sldId id="4104" r:id="rId13"/>
    <p:sldId id="262" r:id="rId14"/>
    <p:sldId id="285" r:id="rId15"/>
    <p:sldId id="256" r:id="rId16"/>
    <p:sldId id="257" r:id="rId17"/>
    <p:sldId id="4105" r:id="rId18"/>
    <p:sldId id="4097" r:id="rId19"/>
    <p:sldId id="272" r:id="rId20"/>
    <p:sldId id="4120" r:id="rId21"/>
    <p:sldId id="4119" r:id="rId22"/>
    <p:sldId id="4107" r:id="rId23"/>
    <p:sldId id="4153" r:id="rId24"/>
    <p:sldId id="4155" r:id="rId25"/>
    <p:sldId id="277" r:id="rId26"/>
    <p:sldId id="4121" r:id="rId27"/>
    <p:sldId id="4154" r:id="rId28"/>
    <p:sldId id="4090" r:id="rId2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2B5"/>
    <a:srgbClr val="030509"/>
    <a:srgbClr val="009AA6"/>
    <a:srgbClr val="213059"/>
    <a:srgbClr val="76717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7FC13-39A7-4FAC-B4C3-6600317544CC}" v="2" dt="2022-08-26T19:49:59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59" d="100"/>
          <a:sy n="59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41D589-D65B-423D-883B-F19F4FCDBC36}" type="doc">
      <dgm:prSet loTypeId="urn:microsoft.com/office/officeart/2005/8/layout/cycle8" loCatId="cycle" qsTypeId="urn:microsoft.com/office/officeart/2005/8/quickstyle/simple1" qsCatId="simple" csTypeId="urn:microsoft.com/office/officeart/2005/8/colors/colorful5" csCatId="colorful" phldr="1"/>
      <dgm:spPr/>
    </dgm:pt>
    <dgm:pt modelId="{E5083ECF-E9C6-45EE-86AA-09D2E41EA999}">
      <dgm:prSet phldrT="[Text]"/>
      <dgm:spPr>
        <a:solidFill>
          <a:srgbClr val="2BC17D"/>
        </a:solidFill>
      </dgm:spPr>
      <dgm:t>
        <a:bodyPr/>
        <a:lstStyle/>
        <a:p>
          <a:r>
            <a:rPr lang="en-US" dirty="0">
              <a:latin typeface="Raleway" pitchFamily="2" charset="0"/>
            </a:rPr>
            <a:t>Choose</a:t>
          </a:r>
        </a:p>
      </dgm:t>
    </dgm:pt>
    <dgm:pt modelId="{607EEC08-C8FA-4289-9CF8-13CE97990624}" type="parTrans" cxnId="{8CFFFF03-0097-49C4-B208-6128762743E0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7498F4A6-035E-4A10-9986-A06E4043F014}" type="sibTrans" cxnId="{8CFFFF03-0097-49C4-B208-6128762743E0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3593DCD5-04AC-4CE7-9F71-754B5B2ADF8B}">
      <dgm:prSet phldrT="[Text]"/>
      <dgm:spPr/>
      <dgm:t>
        <a:bodyPr/>
        <a:lstStyle/>
        <a:p>
          <a:r>
            <a:rPr lang="en-US" dirty="0">
              <a:latin typeface="Raleway" pitchFamily="2" charset="0"/>
            </a:rPr>
            <a:t>Confidence</a:t>
          </a:r>
        </a:p>
      </dgm:t>
    </dgm:pt>
    <dgm:pt modelId="{5B20B76C-78D0-434C-A877-333563B913AB}" type="parTrans" cxnId="{B7013D50-9EDA-49A0-B916-FBA34D00F3C3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C51599EA-DD76-4AB1-AA39-C1F193690596}" type="sibTrans" cxnId="{B7013D50-9EDA-49A0-B916-FBA34D00F3C3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FF364455-B6F8-4F3A-8CDD-C6FCB2C5932A}">
      <dgm:prSet phldrT="[Text]"/>
      <dgm:spPr>
        <a:solidFill>
          <a:srgbClr val="2BC17D"/>
        </a:solidFill>
      </dgm:spPr>
      <dgm:t>
        <a:bodyPr/>
        <a:lstStyle/>
        <a:p>
          <a:r>
            <a:rPr lang="en-US" dirty="0">
              <a:latin typeface="Raleway" pitchFamily="2" charset="0"/>
            </a:rPr>
            <a:t>Connection</a:t>
          </a:r>
        </a:p>
      </dgm:t>
    </dgm:pt>
    <dgm:pt modelId="{5E78AA3B-5581-4EAC-A4E5-2E730286E66C}" type="parTrans" cxnId="{5A110F11-DF88-4138-B8FB-9E3510EB13AE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5263CA6D-4BF3-4C7D-85DC-D52A46A65B11}" type="sibTrans" cxnId="{5A110F11-DF88-4138-B8FB-9E3510EB13AE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7976618D-D4E0-493D-9FFB-0F2ECC93C954}" type="pres">
      <dgm:prSet presAssocID="{5441D589-D65B-423D-883B-F19F4FCDBC36}" presName="compositeShape" presStyleCnt="0">
        <dgm:presLayoutVars>
          <dgm:chMax val="7"/>
          <dgm:dir/>
          <dgm:resizeHandles val="exact"/>
        </dgm:presLayoutVars>
      </dgm:prSet>
      <dgm:spPr/>
    </dgm:pt>
    <dgm:pt modelId="{D71F2BEC-6BDA-4D4F-8DA1-810897248E8A}" type="pres">
      <dgm:prSet presAssocID="{5441D589-D65B-423D-883B-F19F4FCDBC36}" presName="wedge1" presStyleLbl="node1" presStyleIdx="0" presStyleCnt="3"/>
      <dgm:spPr/>
    </dgm:pt>
    <dgm:pt modelId="{93132198-BBE7-43B7-AF1A-D39F4BD23FA9}" type="pres">
      <dgm:prSet presAssocID="{5441D589-D65B-423D-883B-F19F4FCDBC36}" presName="dummy1a" presStyleCnt="0"/>
      <dgm:spPr/>
    </dgm:pt>
    <dgm:pt modelId="{D06150B8-D411-4E2D-9C79-F4568A34B98D}" type="pres">
      <dgm:prSet presAssocID="{5441D589-D65B-423D-883B-F19F4FCDBC36}" presName="dummy1b" presStyleCnt="0"/>
      <dgm:spPr/>
    </dgm:pt>
    <dgm:pt modelId="{AF62A72F-C65A-44B1-953A-572DE6F6ED7D}" type="pres">
      <dgm:prSet presAssocID="{5441D589-D65B-423D-883B-F19F4FCDBC3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33B1F3F-A7D5-4C5C-B594-EF3D32DE5E63}" type="pres">
      <dgm:prSet presAssocID="{5441D589-D65B-423D-883B-F19F4FCDBC36}" presName="wedge2" presStyleLbl="node1" presStyleIdx="1" presStyleCnt="3"/>
      <dgm:spPr/>
    </dgm:pt>
    <dgm:pt modelId="{28271562-2BB2-4884-8A5E-E1C86C721B50}" type="pres">
      <dgm:prSet presAssocID="{5441D589-D65B-423D-883B-F19F4FCDBC36}" presName="dummy2a" presStyleCnt="0"/>
      <dgm:spPr/>
    </dgm:pt>
    <dgm:pt modelId="{55CF1061-07E6-4CC9-8151-45C70D40EE27}" type="pres">
      <dgm:prSet presAssocID="{5441D589-D65B-423D-883B-F19F4FCDBC36}" presName="dummy2b" presStyleCnt="0"/>
      <dgm:spPr/>
    </dgm:pt>
    <dgm:pt modelId="{28B2F031-8126-481F-BFF3-EC5F16E56AD5}" type="pres">
      <dgm:prSet presAssocID="{5441D589-D65B-423D-883B-F19F4FCDBC3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024FDD7-0BF1-411D-904A-0D8559B28E5B}" type="pres">
      <dgm:prSet presAssocID="{5441D589-D65B-423D-883B-F19F4FCDBC36}" presName="wedge3" presStyleLbl="node1" presStyleIdx="2" presStyleCnt="3"/>
      <dgm:spPr/>
    </dgm:pt>
    <dgm:pt modelId="{2BA07B1D-3FCE-48AB-A379-2AB2FAA1EBFA}" type="pres">
      <dgm:prSet presAssocID="{5441D589-D65B-423D-883B-F19F4FCDBC36}" presName="dummy3a" presStyleCnt="0"/>
      <dgm:spPr/>
    </dgm:pt>
    <dgm:pt modelId="{1A484D50-857B-4BF1-8C80-964814688B70}" type="pres">
      <dgm:prSet presAssocID="{5441D589-D65B-423D-883B-F19F4FCDBC36}" presName="dummy3b" presStyleCnt="0"/>
      <dgm:spPr/>
    </dgm:pt>
    <dgm:pt modelId="{9FD142BC-7963-4911-8979-CAC35F75E1CB}" type="pres">
      <dgm:prSet presAssocID="{5441D589-D65B-423D-883B-F19F4FCDBC3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A992E80-85DC-4029-B191-D21922D7373E}" type="pres">
      <dgm:prSet presAssocID="{7498F4A6-035E-4A10-9986-A06E4043F014}" presName="arrowWedge1" presStyleLbl="fgSibTrans2D1" presStyleIdx="0" presStyleCnt="3"/>
      <dgm:spPr>
        <a:solidFill>
          <a:schemeClr val="tx1"/>
        </a:solidFill>
      </dgm:spPr>
    </dgm:pt>
    <dgm:pt modelId="{441D4975-D7DF-4F8A-8963-876F04D7C63F}" type="pres">
      <dgm:prSet presAssocID="{C51599EA-DD76-4AB1-AA39-C1F193690596}" presName="arrowWedge2" presStyleLbl="fgSibTrans2D1" presStyleIdx="1" presStyleCnt="3"/>
      <dgm:spPr>
        <a:solidFill>
          <a:schemeClr val="tx1"/>
        </a:solidFill>
      </dgm:spPr>
    </dgm:pt>
    <dgm:pt modelId="{4A57F237-B273-473A-B594-D9DB5DAF0130}" type="pres">
      <dgm:prSet presAssocID="{5263CA6D-4BF3-4C7D-85DC-D52A46A65B11}" presName="arrowWedge3" presStyleLbl="fgSibTrans2D1" presStyleIdx="2" presStyleCnt="3"/>
      <dgm:spPr>
        <a:solidFill>
          <a:schemeClr val="tx1"/>
        </a:solidFill>
      </dgm:spPr>
    </dgm:pt>
  </dgm:ptLst>
  <dgm:cxnLst>
    <dgm:cxn modelId="{8CFFFF03-0097-49C4-B208-6128762743E0}" srcId="{5441D589-D65B-423D-883B-F19F4FCDBC36}" destId="{E5083ECF-E9C6-45EE-86AA-09D2E41EA999}" srcOrd="0" destOrd="0" parTransId="{607EEC08-C8FA-4289-9CF8-13CE97990624}" sibTransId="{7498F4A6-035E-4A10-9986-A06E4043F014}"/>
    <dgm:cxn modelId="{5A110F11-DF88-4138-B8FB-9E3510EB13AE}" srcId="{5441D589-D65B-423D-883B-F19F4FCDBC36}" destId="{FF364455-B6F8-4F3A-8CDD-C6FCB2C5932A}" srcOrd="2" destOrd="0" parTransId="{5E78AA3B-5581-4EAC-A4E5-2E730286E66C}" sibTransId="{5263CA6D-4BF3-4C7D-85DC-D52A46A65B11}"/>
    <dgm:cxn modelId="{B9D66A24-B9A9-4EBA-8CFB-71610DCEE1DB}" type="presOf" srcId="{3593DCD5-04AC-4CE7-9F71-754B5B2ADF8B}" destId="{C33B1F3F-A7D5-4C5C-B594-EF3D32DE5E63}" srcOrd="0" destOrd="0" presId="urn:microsoft.com/office/officeart/2005/8/layout/cycle8"/>
    <dgm:cxn modelId="{2461D26F-5417-4CD7-8996-D820BDB71D5E}" type="presOf" srcId="{5441D589-D65B-423D-883B-F19F4FCDBC36}" destId="{7976618D-D4E0-493D-9FFB-0F2ECC93C954}" srcOrd="0" destOrd="0" presId="urn:microsoft.com/office/officeart/2005/8/layout/cycle8"/>
    <dgm:cxn modelId="{B7013D50-9EDA-49A0-B916-FBA34D00F3C3}" srcId="{5441D589-D65B-423D-883B-F19F4FCDBC36}" destId="{3593DCD5-04AC-4CE7-9F71-754B5B2ADF8B}" srcOrd="1" destOrd="0" parTransId="{5B20B76C-78D0-434C-A877-333563B913AB}" sibTransId="{C51599EA-DD76-4AB1-AA39-C1F193690596}"/>
    <dgm:cxn modelId="{5BA0D29A-538C-40DD-9087-D00A6DC6E4CA}" type="presOf" srcId="{FF364455-B6F8-4F3A-8CDD-C6FCB2C5932A}" destId="{E024FDD7-0BF1-411D-904A-0D8559B28E5B}" srcOrd="0" destOrd="0" presId="urn:microsoft.com/office/officeart/2005/8/layout/cycle8"/>
    <dgm:cxn modelId="{A2262D9F-FBE6-4EA9-BF39-39850315C537}" type="presOf" srcId="{E5083ECF-E9C6-45EE-86AA-09D2E41EA999}" destId="{D71F2BEC-6BDA-4D4F-8DA1-810897248E8A}" srcOrd="0" destOrd="0" presId="urn:microsoft.com/office/officeart/2005/8/layout/cycle8"/>
    <dgm:cxn modelId="{75B69AA1-C78E-455F-92D3-9833B575C4ED}" type="presOf" srcId="{3593DCD5-04AC-4CE7-9F71-754B5B2ADF8B}" destId="{28B2F031-8126-481F-BFF3-EC5F16E56AD5}" srcOrd="1" destOrd="0" presId="urn:microsoft.com/office/officeart/2005/8/layout/cycle8"/>
    <dgm:cxn modelId="{6DE6DCD9-9005-45D2-8ADE-3FCFA2C51AE6}" type="presOf" srcId="{E5083ECF-E9C6-45EE-86AA-09D2E41EA999}" destId="{AF62A72F-C65A-44B1-953A-572DE6F6ED7D}" srcOrd="1" destOrd="0" presId="urn:microsoft.com/office/officeart/2005/8/layout/cycle8"/>
    <dgm:cxn modelId="{73D237FC-8F84-451C-A4A5-C17F20E4849C}" type="presOf" srcId="{FF364455-B6F8-4F3A-8CDD-C6FCB2C5932A}" destId="{9FD142BC-7963-4911-8979-CAC35F75E1CB}" srcOrd="1" destOrd="0" presId="urn:microsoft.com/office/officeart/2005/8/layout/cycle8"/>
    <dgm:cxn modelId="{440F15C2-1EA2-4271-8A4D-6AFCC3ED7D14}" type="presParOf" srcId="{7976618D-D4E0-493D-9FFB-0F2ECC93C954}" destId="{D71F2BEC-6BDA-4D4F-8DA1-810897248E8A}" srcOrd="0" destOrd="0" presId="urn:microsoft.com/office/officeart/2005/8/layout/cycle8"/>
    <dgm:cxn modelId="{E4D75AA0-C218-4FA4-AE46-9B18CD1C75D3}" type="presParOf" srcId="{7976618D-D4E0-493D-9FFB-0F2ECC93C954}" destId="{93132198-BBE7-43B7-AF1A-D39F4BD23FA9}" srcOrd="1" destOrd="0" presId="urn:microsoft.com/office/officeart/2005/8/layout/cycle8"/>
    <dgm:cxn modelId="{85784353-3826-4A4B-BA61-944E1B057132}" type="presParOf" srcId="{7976618D-D4E0-493D-9FFB-0F2ECC93C954}" destId="{D06150B8-D411-4E2D-9C79-F4568A34B98D}" srcOrd="2" destOrd="0" presId="urn:microsoft.com/office/officeart/2005/8/layout/cycle8"/>
    <dgm:cxn modelId="{D3B0FD97-11D7-4F6E-9BD0-ACB43E5AEA97}" type="presParOf" srcId="{7976618D-D4E0-493D-9FFB-0F2ECC93C954}" destId="{AF62A72F-C65A-44B1-953A-572DE6F6ED7D}" srcOrd="3" destOrd="0" presId="urn:microsoft.com/office/officeart/2005/8/layout/cycle8"/>
    <dgm:cxn modelId="{53E22F78-6273-45FB-9BC1-D493C59DA89F}" type="presParOf" srcId="{7976618D-D4E0-493D-9FFB-0F2ECC93C954}" destId="{C33B1F3F-A7D5-4C5C-B594-EF3D32DE5E63}" srcOrd="4" destOrd="0" presId="urn:microsoft.com/office/officeart/2005/8/layout/cycle8"/>
    <dgm:cxn modelId="{E08C8D4F-DFD9-4022-8E55-A5AA7A1FC29A}" type="presParOf" srcId="{7976618D-D4E0-493D-9FFB-0F2ECC93C954}" destId="{28271562-2BB2-4884-8A5E-E1C86C721B50}" srcOrd="5" destOrd="0" presId="urn:microsoft.com/office/officeart/2005/8/layout/cycle8"/>
    <dgm:cxn modelId="{3471EEAC-3C34-4C73-835D-A4D0FC027084}" type="presParOf" srcId="{7976618D-D4E0-493D-9FFB-0F2ECC93C954}" destId="{55CF1061-07E6-4CC9-8151-45C70D40EE27}" srcOrd="6" destOrd="0" presId="urn:microsoft.com/office/officeart/2005/8/layout/cycle8"/>
    <dgm:cxn modelId="{112D36C8-8D2C-4F6C-A859-CB87A8E2C1D0}" type="presParOf" srcId="{7976618D-D4E0-493D-9FFB-0F2ECC93C954}" destId="{28B2F031-8126-481F-BFF3-EC5F16E56AD5}" srcOrd="7" destOrd="0" presId="urn:microsoft.com/office/officeart/2005/8/layout/cycle8"/>
    <dgm:cxn modelId="{A435BE76-972D-4CC9-A8D4-F02D7FF0C488}" type="presParOf" srcId="{7976618D-D4E0-493D-9FFB-0F2ECC93C954}" destId="{E024FDD7-0BF1-411D-904A-0D8559B28E5B}" srcOrd="8" destOrd="0" presId="urn:microsoft.com/office/officeart/2005/8/layout/cycle8"/>
    <dgm:cxn modelId="{948D67F8-AC63-417A-873E-CD087662AC06}" type="presParOf" srcId="{7976618D-D4E0-493D-9FFB-0F2ECC93C954}" destId="{2BA07B1D-3FCE-48AB-A379-2AB2FAA1EBFA}" srcOrd="9" destOrd="0" presId="urn:microsoft.com/office/officeart/2005/8/layout/cycle8"/>
    <dgm:cxn modelId="{7A60E3BB-6F5F-4D18-A7C1-15C53618487E}" type="presParOf" srcId="{7976618D-D4E0-493D-9FFB-0F2ECC93C954}" destId="{1A484D50-857B-4BF1-8C80-964814688B70}" srcOrd="10" destOrd="0" presId="urn:microsoft.com/office/officeart/2005/8/layout/cycle8"/>
    <dgm:cxn modelId="{96561892-18A7-4BF1-AA3E-2A354FE32168}" type="presParOf" srcId="{7976618D-D4E0-493D-9FFB-0F2ECC93C954}" destId="{9FD142BC-7963-4911-8979-CAC35F75E1CB}" srcOrd="11" destOrd="0" presId="urn:microsoft.com/office/officeart/2005/8/layout/cycle8"/>
    <dgm:cxn modelId="{8BFEE06B-6E85-4F2C-B74E-5045AC1B1621}" type="presParOf" srcId="{7976618D-D4E0-493D-9FFB-0F2ECC93C954}" destId="{4A992E80-85DC-4029-B191-D21922D7373E}" srcOrd="12" destOrd="0" presId="urn:microsoft.com/office/officeart/2005/8/layout/cycle8"/>
    <dgm:cxn modelId="{A4DB4A0B-7BF7-4626-B57C-3E3A298582F3}" type="presParOf" srcId="{7976618D-D4E0-493D-9FFB-0F2ECC93C954}" destId="{441D4975-D7DF-4F8A-8963-876F04D7C63F}" srcOrd="13" destOrd="0" presId="urn:microsoft.com/office/officeart/2005/8/layout/cycle8"/>
    <dgm:cxn modelId="{A710646E-4441-4C7E-A743-412F7DAEBCA4}" type="presParOf" srcId="{7976618D-D4E0-493D-9FFB-0F2ECC93C954}" destId="{4A57F237-B273-473A-B594-D9DB5DAF013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076D72-2853-47CF-A431-B3A064E8E71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7D2C8D-7448-4616-AE3E-BC57D25456CD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>
              <a:latin typeface="Raleway" pitchFamily="2" charset="0"/>
            </a:rPr>
            <a:t>Why</a:t>
          </a:r>
        </a:p>
      </dgm:t>
    </dgm:pt>
    <dgm:pt modelId="{370FE688-8B36-46CE-8833-27C58E60A9AD}" type="parTrans" cxnId="{25738BB2-952D-405E-A572-D3B9FDC08F9E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3647C119-B3D3-4567-ACAE-4A5058629993}" type="sibTrans" cxnId="{25738BB2-952D-405E-A572-D3B9FDC08F9E}">
      <dgm:prSet/>
      <dgm:spPr>
        <a:solidFill>
          <a:schemeClr val="tx1"/>
        </a:solidFill>
      </dgm:spPr>
      <dgm:t>
        <a:bodyPr/>
        <a:lstStyle/>
        <a:p>
          <a:endParaRPr lang="en-US" dirty="0">
            <a:latin typeface="Raleway" pitchFamily="2" charset="0"/>
          </a:endParaRPr>
        </a:p>
      </dgm:t>
    </dgm:pt>
    <dgm:pt modelId="{0C86CEC8-C393-4EC0-9D10-6D63DD44E7AD}">
      <dgm:prSet phldrT="[Text]"/>
      <dgm:spPr/>
      <dgm:t>
        <a:bodyPr/>
        <a:lstStyle/>
        <a:p>
          <a:r>
            <a:rPr lang="en-US" dirty="0">
              <a:latin typeface="Raleway" pitchFamily="2" charset="0"/>
            </a:rPr>
            <a:t>Purpose</a:t>
          </a:r>
        </a:p>
      </dgm:t>
    </dgm:pt>
    <dgm:pt modelId="{EAE71E08-0156-4C5A-B564-214C89033BF7}" type="parTrans" cxnId="{8A816319-72D5-4AB6-8F6B-8EBF9C58E8D9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12150540-1D24-496A-9D95-76B59A785124}" type="sibTrans" cxnId="{8A816319-72D5-4AB6-8F6B-8EBF9C58E8D9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07DA19AA-EEE3-4C53-AC2F-AC6473B5FF28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>
              <a:latin typeface="Raleway" pitchFamily="2" charset="0"/>
            </a:rPr>
            <a:t>Why</a:t>
          </a:r>
        </a:p>
      </dgm:t>
    </dgm:pt>
    <dgm:pt modelId="{6CC122CA-A8BA-42C8-8D0F-4ABC3899C1C1}" type="parTrans" cxnId="{AA9BB952-3F00-43EE-963B-C85D1C4BA7C2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AE7DF549-63FC-4627-9926-DCCB8011FC25}" type="sibTrans" cxnId="{AA9BB952-3F00-43EE-963B-C85D1C4BA7C2}">
      <dgm:prSet/>
      <dgm:spPr>
        <a:solidFill>
          <a:schemeClr val="tx1"/>
        </a:solidFill>
      </dgm:spPr>
      <dgm:t>
        <a:bodyPr/>
        <a:lstStyle/>
        <a:p>
          <a:endParaRPr lang="en-US">
            <a:latin typeface="Raleway" pitchFamily="2" charset="0"/>
          </a:endParaRPr>
        </a:p>
      </dgm:t>
    </dgm:pt>
    <dgm:pt modelId="{E3BFCFA1-11D8-4174-B3FC-C0621F5CCD0B}">
      <dgm:prSet phldrT="[Text]"/>
      <dgm:spPr/>
      <dgm:t>
        <a:bodyPr/>
        <a:lstStyle/>
        <a:p>
          <a:r>
            <a:rPr lang="en-US" dirty="0">
              <a:latin typeface="Raleway" pitchFamily="2" charset="0"/>
            </a:rPr>
            <a:t>Change</a:t>
          </a:r>
        </a:p>
      </dgm:t>
    </dgm:pt>
    <dgm:pt modelId="{61A3D76C-6D09-4954-B025-0078C1181D21}" type="parTrans" cxnId="{97E8BE13-DA4E-4202-9BFA-5A1AAD81ECAA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1F9D3CFB-2AF9-4997-90AE-970A4D609CB6}" type="sibTrans" cxnId="{97E8BE13-DA4E-4202-9BFA-5A1AAD81ECAA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D020F2FD-8DAF-42BA-B50C-3994A2C86890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>
              <a:latin typeface="Raleway" pitchFamily="2" charset="0"/>
            </a:rPr>
            <a:t>Why</a:t>
          </a:r>
        </a:p>
      </dgm:t>
    </dgm:pt>
    <dgm:pt modelId="{E0BECFBE-AAF9-4E18-A737-0331871C037C}" type="parTrans" cxnId="{AF77942A-190B-4432-BE1B-3DCCF3628764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0EF84408-E95D-4E2F-A4CF-BF0B9BB4392E}" type="sibTrans" cxnId="{AF77942A-190B-4432-BE1B-3DCCF3628764}">
      <dgm:prSet/>
      <dgm:spPr>
        <a:solidFill>
          <a:schemeClr val="tx1"/>
        </a:solidFill>
      </dgm:spPr>
      <dgm:t>
        <a:bodyPr/>
        <a:lstStyle/>
        <a:p>
          <a:endParaRPr lang="en-US">
            <a:latin typeface="Raleway" pitchFamily="2" charset="0"/>
          </a:endParaRPr>
        </a:p>
      </dgm:t>
    </dgm:pt>
    <dgm:pt modelId="{1F796BDB-5C4C-447A-9D68-1B29E75EB413}">
      <dgm:prSet phldrT="[Text]"/>
      <dgm:spPr/>
      <dgm:t>
        <a:bodyPr/>
        <a:lstStyle/>
        <a:p>
          <a:r>
            <a:rPr lang="en-US" dirty="0">
              <a:latin typeface="Raleway" pitchFamily="2" charset="0"/>
            </a:rPr>
            <a:t>Niche</a:t>
          </a:r>
        </a:p>
      </dgm:t>
    </dgm:pt>
    <dgm:pt modelId="{330045A6-B10B-4951-A547-E7098AD1B09C}" type="parTrans" cxnId="{BC89041B-03FC-47C2-B12A-ACB51B70AEE9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6664440E-1CBB-4388-AE2F-13134D525480}" type="sibTrans" cxnId="{BC89041B-03FC-47C2-B12A-ACB51B70AEE9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6DA93AEC-06C2-4149-9ECA-28E92ED8F996}" type="pres">
      <dgm:prSet presAssocID="{7F076D72-2853-47CF-A431-B3A064E8E716}" presName="Name0" presStyleCnt="0">
        <dgm:presLayoutVars>
          <dgm:chMax/>
          <dgm:chPref/>
          <dgm:dir/>
          <dgm:animLvl val="lvl"/>
        </dgm:presLayoutVars>
      </dgm:prSet>
      <dgm:spPr/>
    </dgm:pt>
    <dgm:pt modelId="{CA21E033-A76F-48FD-91BF-D35206D2FCB8}" type="pres">
      <dgm:prSet presAssocID="{627D2C8D-7448-4616-AE3E-BC57D25456CD}" presName="composite" presStyleCnt="0"/>
      <dgm:spPr/>
    </dgm:pt>
    <dgm:pt modelId="{83F6B1FA-105F-44DC-9134-13ED3185D31C}" type="pres">
      <dgm:prSet presAssocID="{627D2C8D-7448-4616-AE3E-BC57D25456CD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FFDB59F9-B332-4BE4-AA6F-33EED0E7D2AA}" type="pres">
      <dgm:prSet presAssocID="{627D2C8D-7448-4616-AE3E-BC57D25456CD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BDD7BFB-6B5D-495F-9587-5501F0D267B6}" type="pres">
      <dgm:prSet presAssocID="{627D2C8D-7448-4616-AE3E-BC57D25456CD}" presName="BalanceSpacing" presStyleCnt="0"/>
      <dgm:spPr/>
    </dgm:pt>
    <dgm:pt modelId="{66C1A515-F912-4DF9-AEA3-63595295E482}" type="pres">
      <dgm:prSet presAssocID="{627D2C8D-7448-4616-AE3E-BC57D25456CD}" presName="BalanceSpacing1" presStyleCnt="0"/>
      <dgm:spPr/>
    </dgm:pt>
    <dgm:pt modelId="{E0F931A4-D787-4890-893A-CBF202B5852F}" type="pres">
      <dgm:prSet presAssocID="{3647C119-B3D3-4567-ACAE-4A5058629993}" presName="Accent1Text" presStyleLbl="node1" presStyleIdx="1" presStyleCnt="6"/>
      <dgm:spPr/>
    </dgm:pt>
    <dgm:pt modelId="{5941ECB1-A742-4739-B7FB-933D37255ED2}" type="pres">
      <dgm:prSet presAssocID="{3647C119-B3D3-4567-ACAE-4A5058629993}" presName="spaceBetweenRectangles" presStyleCnt="0"/>
      <dgm:spPr/>
    </dgm:pt>
    <dgm:pt modelId="{E4D72C3C-7F58-4F37-A6F0-77FAADE381BF}" type="pres">
      <dgm:prSet presAssocID="{07DA19AA-EEE3-4C53-AC2F-AC6473B5FF28}" presName="composite" presStyleCnt="0"/>
      <dgm:spPr/>
    </dgm:pt>
    <dgm:pt modelId="{7E3DE7F5-F696-46B1-B0C3-249D782901F3}" type="pres">
      <dgm:prSet presAssocID="{07DA19AA-EEE3-4C53-AC2F-AC6473B5FF28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48B4B510-F2AD-4D5D-9060-187312832D50}" type="pres">
      <dgm:prSet presAssocID="{07DA19AA-EEE3-4C53-AC2F-AC6473B5FF28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7E9D8ED-15FD-4A21-8770-16DF7BFD7487}" type="pres">
      <dgm:prSet presAssocID="{07DA19AA-EEE3-4C53-AC2F-AC6473B5FF28}" presName="BalanceSpacing" presStyleCnt="0"/>
      <dgm:spPr/>
    </dgm:pt>
    <dgm:pt modelId="{1168C843-0662-49A9-B80A-F2C279B95784}" type="pres">
      <dgm:prSet presAssocID="{07DA19AA-EEE3-4C53-AC2F-AC6473B5FF28}" presName="BalanceSpacing1" presStyleCnt="0"/>
      <dgm:spPr/>
    </dgm:pt>
    <dgm:pt modelId="{65019F98-7D60-4A37-91A4-DCDA9058F846}" type="pres">
      <dgm:prSet presAssocID="{AE7DF549-63FC-4627-9926-DCCB8011FC25}" presName="Accent1Text" presStyleLbl="node1" presStyleIdx="3" presStyleCnt="6"/>
      <dgm:spPr/>
    </dgm:pt>
    <dgm:pt modelId="{D9B43FAE-325F-4474-8FB8-869D2394098C}" type="pres">
      <dgm:prSet presAssocID="{AE7DF549-63FC-4627-9926-DCCB8011FC25}" presName="spaceBetweenRectangles" presStyleCnt="0"/>
      <dgm:spPr/>
    </dgm:pt>
    <dgm:pt modelId="{A8A3FF9E-B2F4-4593-A8D1-D6FB466B45A4}" type="pres">
      <dgm:prSet presAssocID="{D020F2FD-8DAF-42BA-B50C-3994A2C86890}" presName="composite" presStyleCnt="0"/>
      <dgm:spPr/>
    </dgm:pt>
    <dgm:pt modelId="{22A899B0-4FE4-4762-A05D-07AEB43FB910}" type="pres">
      <dgm:prSet presAssocID="{D020F2FD-8DAF-42BA-B50C-3994A2C86890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AA663550-FEE9-42DD-808A-6AF110156D4A}" type="pres">
      <dgm:prSet presAssocID="{D020F2FD-8DAF-42BA-B50C-3994A2C8689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2313815-9D7E-4132-A630-D89A25193A1A}" type="pres">
      <dgm:prSet presAssocID="{D020F2FD-8DAF-42BA-B50C-3994A2C86890}" presName="BalanceSpacing" presStyleCnt="0"/>
      <dgm:spPr/>
    </dgm:pt>
    <dgm:pt modelId="{2845ACD4-F53E-446D-880D-59FB6A19E71A}" type="pres">
      <dgm:prSet presAssocID="{D020F2FD-8DAF-42BA-B50C-3994A2C86890}" presName="BalanceSpacing1" presStyleCnt="0"/>
      <dgm:spPr/>
    </dgm:pt>
    <dgm:pt modelId="{1403192C-DC12-49DD-B4D1-D882B1493DC4}" type="pres">
      <dgm:prSet presAssocID="{0EF84408-E95D-4E2F-A4CF-BF0B9BB4392E}" presName="Accent1Text" presStyleLbl="node1" presStyleIdx="5" presStyleCnt="6"/>
      <dgm:spPr/>
    </dgm:pt>
  </dgm:ptLst>
  <dgm:cxnLst>
    <dgm:cxn modelId="{97E8BE13-DA4E-4202-9BFA-5A1AAD81ECAA}" srcId="{07DA19AA-EEE3-4C53-AC2F-AC6473B5FF28}" destId="{E3BFCFA1-11D8-4174-B3FC-C0621F5CCD0B}" srcOrd="0" destOrd="0" parTransId="{61A3D76C-6D09-4954-B025-0078C1181D21}" sibTransId="{1F9D3CFB-2AF9-4997-90AE-970A4D609CB6}"/>
    <dgm:cxn modelId="{D48FED15-B091-4446-9EAA-0D70467317BE}" type="presOf" srcId="{3647C119-B3D3-4567-ACAE-4A5058629993}" destId="{E0F931A4-D787-4890-893A-CBF202B5852F}" srcOrd="0" destOrd="0" presId="urn:microsoft.com/office/officeart/2008/layout/AlternatingHexagons"/>
    <dgm:cxn modelId="{8A816319-72D5-4AB6-8F6B-8EBF9C58E8D9}" srcId="{627D2C8D-7448-4616-AE3E-BC57D25456CD}" destId="{0C86CEC8-C393-4EC0-9D10-6D63DD44E7AD}" srcOrd="0" destOrd="0" parTransId="{EAE71E08-0156-4C5A-B564-214C89033BF7}" sibTransId="{12150540-1D24-496A-9D95-76B59A785124}"/>
    <dgm:cxn modelId="{BC89041B-03FC-47C2-B12A-ACB51B70AEE9}" srcId="{D020F2FD-8DAF-42BA-B50C-3994A2C86890}" destId="{1F796BDB-5C4C-447A-9D68-1B29E75EB413}" srcOrd="0" destOrd="0" parTransId="{330045A6-B10B-4951-A547-E7098AD1B09C}" sibTransId="{6664440E-1CBB-4388-AE2F-13134D525480}"/>
    <dgm:cxn modelId="{AB26901F-5E82-4885-9F80-3AF3A1E434F0}" type="presOf" srcId="{D020F2FD-8DAF-42BA-B50C-3994A2C86890}" destId="{22A899B0-4FE4-4762-A05D-07AEB43FB910}" srcOrd="0" destOrd="0" presId="urn:microsoft.com/office/officeart/2008/layout/AlternatingHexagons"/>
    <dgm:cxn modelId="{AF77942A-190B-4432-BE1B-3DCCF3628764}" srcId="{7F076D72-2853-47CF-A431-B3A064E8E716}" destId="{D020F2FD-8DAF-42BA-B50C-3994A2C86890}" srcOrd="2" destOrd="0" parTransId="{E0BECFBE-AAF9-4E18-A737-0331871C037C}" sibTransId="{0EF84408-E95D-4E2F-A4CF-BF0B9BB4392E}"/>
    <dgm:cxn modelId="{C307D73F-8B7F-48F3-9594-7D56F7E441C3}" type="presOf" srcId="{E3BFCFA1-11D8-4174-B3FC-C0621F5CCD0B}" destId="{48B4B510-F2AD-4D5D-9060-187312832D50}" srcOrd="0" destOrd="0" presId="urn:microsoft.com/office/officeart/2008/layout/AlternatingHexagons"/>
    <dgm:cxn modelId="{2F85606B-0E9B-46EA-8E36-1F315C4E4DD5}" type="presOf" srcId="{627D2C8D-7448-4616-AE3E-BC57D25456CD}" destId="{83F6B1FA-105F-44DC-9134-13ED3185D31C}" srcOrd="0" destOrd="0" presId="urn:microsoft.com/office/officeart/2008/layout/AlternatingHexagons"/>
    <dgm:cxn modelId="{AA9BB952-3F00-43EE-963B-C85D1C4BA7C2}" srcId="{7F076D72-2853-47CF-A431-B3A064E8E716}" destId="{07DA19AA-EEE3-4C53-AC2F-AC6473B5FF28}" srcOrd="1" destOrd="0" parTransId="{6CC122CA-A8BA-42C8-8D0F-4ABC3899C1C1}" sibTransId="{AE7DF549-63FC-4627-9926-DCCB8011FC25}"/>
    <dgm:cxn modelId="{DE919BB1-D0C9-4BAB-B1D7-2679E5C5CDA5}" type="presOf" srcId="{AE7DF549-63FC-4627-9926-DCCB8011FC25}" destId="{65019F98-7D60-4A37-91A4-DCDA9058F846}" srcOrd="0" destOrd="0" presId="urn:microsoft.com/office/officeart/2008/layout/AlternatingHexagons"/>
    <dgm:cxn modelId="{25738BB2-952D-405E-A572-D3B9FDC08F9E}" srcId="{7F076D72-2853-47CF-A431-B3A064E8E716}" destId="{627D2C8D-7448-4616-AE3E-BC57D25456CD}" srcOrd="0" destOrd="0" parTransId="{370FE688-8B36-46CE-8833-27C58E60A9AD}" sibTransId="{3647C119-B3D3-4567-ACAE-4A5058629993}"/>
    <dgm:cxn modelId="{1FFDE9D4-3D42-4672-84DA-F7B013CAE4DA}" type="presOf" srcId="{0C86CEC8-C393-4EC0-9D10-6D63DD44E7AD}" destId="{FFDB59F9-B332-4BE4-AA6F-33EED0E7D2AA}" srcOrd="0" destOrd="0" presId="urn:microsoft.com/office/officeart/2008/layout/AlternatingHexagons"/>
    <dgm:cxn modelId="{67C2BAD5-2E13-4D85-BFD3-7BD79F6C49BB}" type="presOf" srcId="{1F796BDB-5C4C-447A-9D68-1B29E75EB413}" destId="{AA663550-FEE9-42DD-808A-6AF110156D4A}" srcOrd="0" destOrd="0" presId="urn:microsoft.com/office/officeart/2008/layout/AlternatingHexagons"/>
    <dgm:cxn modelId="{28D133E8-1A18-4BF1-8E0B-F05E3309A8EF}" type="presOf" srcId="{7F076D72-2853-47CF-A431-B3A064E8E716}" destId="{6DA93AEC-06C2-4149-9ECA-28E92ED8F996}" srcOrd="0" destOrd="0" presId="urn:microsoft.com/office/officeart/2008/layout/AlternatingHexagons"/>
    <dgm:cxn modelId="{428214F5-2E66-4FD7-8148-7D6CA53FC75F}" type="presOf" srcId="{07DA19AA-EEE3-4C53-AC2F-AC6473B5FF28}" destId="{7E3DE7F5-F696-46B1-B0C3-249D782901F3}" srcOrd="0" destOrd="0" presId="urn:microsoft.com/office/officeart/2008/layout/AlternatingHexagons"/>
    <dgm:cxn modelId="{85068EF7-185E-41CE-A291-DCCB52301618}" type="presOf" srcId="{0EF84408-E95D-4E2F-A4CF-BF0B9BB4392E}" destId="{1403192C-DC12-49DD-B4D1-D882B1493DC4}" srcOrd="0" destOrd="0" presId="urn:microsoft.com/office/officeart/2008/layout/AlternatingHexagons"/>
    <dgm:cxn modelId="{0DAC411C-22F8-4B59-A0E8-A6C3D1E7217F}" type="presParOf" srcId="{6DA93AEC-06C2-4149-9ECA-28E92ED8F996}" destId="{CA21E033-A76F-48FD-91BF-D35206D2FCB8}" srcOrd="0" destOrd="0" presId="urn:microsoft.com/office/officeart/2008/layout/AlternatingHexagons"/>
    <dgm:cxn modelId="{36B9439B-B347-4472-AE7D-ADA7C464CDC2}" type="presParOf" srcId="{CA21E033-A76F-48FD-91BF-D35206D2FCB8}" destId="{83F6B1FA-105F-44DC-9134-13ED3185D31C}" srcOrd="0" destOrd="0" presId="urn:microsoft.com/office/officeart/2008/layout/AlternatingHexagons"/>
    <dgm:cxn modelId="{EAFBC1A2-9CEA-463C-B9A8-71E53408B0F2}" type="presParOf" srcId="{CA21E033-A76F-48FD-91BF-D35206D2FCB8}" destId="{FFDB59F9-B332-4BE4-AA6F-33EED0E7D2AA}" srcOrd="1" destOrd="0" presId="urn:microsoft.com/office/officeart/2008/layout/AlternatingHexagons"/>
    <dgm:cxn modelId="{C942CDB0-76F3-442E-84AF-7B826569C3DC}" type="presParOf" srcId="{CA21E033-A76F-48FD-91BF-D35206D2FCB8}" destId="{4BDD7BFB-6B5D-495F-9587-5501F0D267B6}" srcOrd="2" destOrd="0" presId="urn:microsoft.com/office/officeart/2008/layout/AlternatingHexagons"/>
    <dgm:cxn modelId="{B35E3BB4-B973-4109-9B2D-B1DA0DADA133}" type="presParOf" srcId="{CA21E033-A76F-48FD-91BF-D35206D2FCB8}" destId="{66C1A515-F912-4DF9-AEA3-63595295E482}" srcOrd="3" destOrd="0" presId="urn:microsoft.com/office/officeart/2008/layout/AlternatingHexagons"/>
    <dgm:cxn modelId="{F6D53B59-AD7A-4093-907D-08FEEEBA5FED}" type="presParOf" srcId="{CA21E033-A76F-48FD-91BF-D35206D2FCB8}" destId="{E0F931A4-D787-4890-893A-CBF202B5852F}" srcOrd="4" destOrd="0" presId="urn:microsoft.com/office/officeart/2008/layout/AlternatingHexagons"/>
    <dgm:cxn modelId="{4962B74B-FB0A-4FFE-8410-24E6D461486E}" type="presParOf" srcId="{6DA93AEC-06C2-4149-9ECA-28E92ED8F996}" destId="{5941ECB1-A742-4739-B7FB-933D37255ED2}" srcOrd="1" destOrd="0" presId="urn:microsoft.com/office/officeart/2008/layout/AlternatingHexagons"/>
    <dgm:cxn modelId="{4CD9756A-A2D1-4516-9C1F-DF2C44D8EA65}" type="presParOf" srcId="{6DA93AEC-06C2-4149-9ECA-28E92ED8F996}" destId="{E4D72C3C-7F58-4F37-A6F0-77FAADE381BF}" srcOrd="2" destOrd="0" presId="urn:microsoft.com/office/officeart/2008/layout/AlternatingHexagons"/>
    <dgm:cxn modelId="{7948F82D-C562-40CB-A195-325B966E0B70}" type="presParOf" srcId="{E4D72C3C-7F58-4F37-A6F0-77FAADE381BF}" destId="{7E3DE7F5-F696-46B1-B0C3-249D782901F3}" srcOrd="0" destOrd="0" presId="urn:microsoft.com/office/officeart/2008/layout/AlternatingHexagons"/>
    <dgm:cxn modelId="{A57B7BB8-661D-432A-AEBE-935586CFBEBB}" type="presParOf" srcId="{E4D72C3C-7F58-4F37-A6F0-77FAADE381BF}" destId="{48B4B510-F2AD-4D5D-9060-187312832D50}" srcOrd="1" destOrd="0" presId="urn:microsoft.com/office/officeart/2008/layout/AlternatingHexagons"/>
    <dgm:cxn modelId="{918E7C58-436B-4622-96D7-4BA5D54D11D5}" type="presParOf" srcId="{E4D72C3C-7F58-4F37-A6F0-77FAADE381BF}" destId="{77E9D8ED-15FD-4A21-8770-16DF7BFD7487}" srcOrd="2" destOrd="0" presId="urn:microsoft.com/office/officeart/2008/layout/AlternatingHexagons"/>
    <dgm:cxn modelId="{199E7E42-82AE-49B1-8B04-EBDFF74DA6CB}" type="presParOf" srcId="{E4D72C3C-7F58-4F37-A6F0-77FAADE381BF}" destId="{1168C843-0662-49A9-B80A-F2C279B95784}" srcOrd="3" destOrd="0" presId="urn:microsoft.com/office/officeart/2008/layout/AlternatingHexagons"/>
    <dgm:cxn modelId="{A90743BF-2E68-44BE-A30F-2E322DCFA9E2}" type="presParOf" srcId="{E4D72C3C-7F58-4F37-A6F0-77FAADE381BF}" destId="{65019F98-7D60-4A37-91A4-DCDA9058F846}" srcOrd="4" destOrd="0" presId="urn:microsoft.com/office/officeart/2008/layout/AlternatingHexagons"/>
    <dgm:cxn modelId="{1D7E4B47-8028-424C-A471-30D94EBD6FD1}" type="presParOf" srcId="{6DA93AEC-06C2-4149-9ECA-28E92ED8F996}" destId="{D9B43FAE-325F-4474-8FB8-869D2394098C}" srcOrd="3" destOrd="0" presId="urn:microsoft.com/office/officeart/2008/layout/AlternatingHexagons"/>
    <dgm:cxn modelId="{77650123-6DB6-4FD4-AA90-63962F26F634}" type="presParOf" srcId="{6DA93AEC-06C2-4149-9ECA-28E92ED8F996}" destId="{A8A3FF9E-B2F4-4593-A8D1-D6FB466B45A4}" srcOrd="4" destOrd="0" presId="urn:microsoft.com/office/officeart/2008/layout/AlternatingHexagons"/>
    <dgm:cxn modelId="{C5C8479C-5B33-4478-ACFB-6BBC0C8860B2}" type="presParOf" srcId="{A8A3FF9E-B2F4-4593-A8D1-D6FB466B45A4}" destId="{22A899B0-4FE4-4762-A05D-07AEB43FB910}" srcOrd="0" destOrd="0" presId="urn:microsoft.com/office/officeart/2008/layout/AlternatingHexagons"/>
    <dgm:cxn modelId="{CC8EB1D8-3BBC-44AA-BD12-800401C3D13B}" type="presParOf" srcId="{A8A3FF9E-B2F4-4593-A8D1-D6FB466B45A4}" destId="{AA663550-FEE9-42DD-808A-6AF110156D4A}" srcOrd="1" destOrd="0" presId="urn:microsoft.com/office/officeart/2008/layout/AlternatingHexagons"/>
    <dgm:cxn modelId="{117C8F12-4E15-4AAC-91A6-B7AA9DEF31F5}" type="presParOf" srcId="{A8A3FF9E-B2F4-4593-A8D1-D6FB466B45A4}" destId="{12313815-9D7E-4132-A630-D89A25193A1A}" srcOrd="2" destOrd="0" presId="urn:microsoft.com/office/officeart/2008/layout/AlternatingHexagons"/>
    <dgm:cxn modelId="{D0C63119-CC55-4EB3-8CA3-97680271C416}" type="presParOf" srcId="{A8A3FF9E-B2F4-4593-A8D1-D6FB466B45A4}" destId="{2845ACD4-F53E-446D-880D-59FB6A19E71A}" srcOrd="3" destOrd="0" presId="urn:microsoft.com/office/officeart/2008/layout/AlternatingHexagons"/>
    <dgm:cxn modelId="{4DFDB533-AE5E-4927-BD9E-BD8F6E760945}" type="presParOf" srcId="{A8A3FF9E-B2F4-4593-A8D1-D6FB466B45A4}" destId="{1403192C-DC12-49DD-B4D1-D882B1493DC4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1C91C-D02F-4244-8B82-750B97239042}" type="doc">
      <dgm:prSet loTypeId="urn:microsoft.com/office/officeart/2005/8/layout/venn1" loCatId="relationship" qsTypeId="urn:microsoft.com/office/officeart/2005/8/quickstyle/simple1" qsCatId="simple" csTypeId="urn:microsoft.com/office/officeart/2005/8/colors/accent0_2" csCatId="mainScheme" phldr="1"/>
      <dgm:spPr/>
    </dgm:pt>
    <dgm:pt modelId="{904F11A3-D281-4D83-8B0B-1545353E604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    brand</a:t>
          </a:r>
        </a:p>
      </dgm:t>
    </dgm:pt>
    <dgm:pt modelId="{CBA14D72-438D-45D4-9934-02CA40928300}" type="parTrans" cxnId="{C88A8B8B-A857-40EB-AE9E-A402B714CA8C}">
      <dgm:prSet/>
      <dgm:spPr/>
      <dgm:t>
        <a:bodyPr/>
        <a:lstStyle/>
        <a:p>
          <a:endParaRPr lang="en-US"/>
        </a:p>
      </dgm:t>
    </dgm:pt>
    <dgm:pt modelId="{660A50C4-68B0-4A1F-9B6D-CCA5F549FD3A}" type="sibTrans" cxnId="{C88A8B8B-A857-40EB-AE9E-A402B714CA8C}">
      <dgm:prSet/>
      <dgm:spPr/>
      <dgm:t>
        <a:bodyPr/>
        <a:lstStyle/>
        <a:p>
          <a:endParaRPr lang="en-US"/>
        </a:p>
      </dgm:t>
    </dgm:pt>
    <dgm:pt modelId="{31426262-7087-405A-B3F3-DA4A731576E8}">
      <dgm:prSet phldrT="[Text]" custT="1"/>
      <dgm:spPr/>
      <dgm:t>
        <a:bodyPr/>
        <a:lstStyle/>
        <a:p>
          <a:pPr algn="l"/>
          <a:r>
            <a:rPr lang="en-US" sz="4800" dirty="0"/>
            <a:t>marketing</a:t>
          </a:r>
        </a:p>
      </dgm:t>
    </dgm:pt>
    <dgm:pt modelId="{E8F9F870-0AA0-4519-860B-3ABEB91138A5}" type="parTrans" cxnId="{3E71CBE0-05E2-43A5-A6EF-5BEC0B345A21}">
      <dgm:prSet/>
      <dgm:spPr/>
      <dgm:t>
        <a:bodyPr/>
        <a:lstStyle/>
        <a:p>
          <a:endParaRPr lang="en-US"/>
        </a:p>
      </dgm:t>
    </dgm:pt>
    <dgm:pt modelId="{A5C89EC3-2626-437B-978B-B3AAF6290577}" type="sibTrans" cxnId="{3E71CBE0-05E2-43A5-A6EF-5BEC0B345A21}">
      <dgm:prSet/>
      <dgm:spPr/>
      <dgm:t>
        <a:bodyPr/>
        <a:lstStyle/>
        <a:p>
          <a:endParaRPr lang="en-US"/>
        </a:p>
      </dgm:t>
    </dgm:pt>
    <dgm:pt modelId="{DF6B7D6B-0C04-4BEB-A46D-7EBA1AFF8A5E}" type="pres">
      <dgm:prSet presAssocID="{5E71C91C-D02F-4244-8B82-750B97239042}" presName="compositeShape" presStyleCnt="0">
        <dgm:presLayoutVars>
          <dgm:chMax val="7"/>
          <dgm:dir/>
          <dgm:resizeHandles val="exact"/>
        </dgm:presLayoutVars>
      </dgm:prSet>
      <dgm:spPr/>
    </dgm:pt>
    <dgm:pt modelId="{4D2C48E8-C20F-4538-AC8A-E8037E3A851E}" type="pres">
      <dgm:prSet presAssocID="{904F11A3-D281-4D83-8B0B-1545353E6043}" presName="circ1" presStyleLbl="vennNode1" presStyleIdx="0" presStyleCnt="2" custScaleX="106294" custScaleY="100547" custLinFactNeighborX="-9548" custLinFactNeighborY="-25575"/>
      <dgm:spPr/>
    </dgm:pt>
    <dgm:pt modelId="{56B25815-10CB-4F78-BDDF-5D1973A2237C}" type="pres">
      <dgm:prSet presAssocID="{904F11A3-D281-4D83-8B0B-1545353E604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E4ED87D-B793-41E6-B61C-EDF211835C02}" type="pres">
      <dgm:prSet presAssocID="{31426262-7087-405A-B3F3-DA4A731576E8}" presName="circ2" presStyleLbl="vennNode1" presStyleIdx="1" presStyleCnt="2" custLinFactNeighborX="3876" custLinFactNeighborY="273"/>
      <dgm:spPr/>
    </dgm:pt>
    <dgm:pt modelId="{E3A17CAB-F7EC-48EF-8C84-ABA8B75E1CB2}" type="pres">
      <dgm:prSet presAssocID="{31426262-7087-405A-B3F3-DA4A731576E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A9AC1E-C23F-49B3-BD52-A67D22BAE351}" type="presOf" srcId="{31426262-7087-405A-B3F3-DA4A731576E8}" destId="{CE4ED87D-B793-41E6-B61C-EDF211835C02}" srcOrd="0" destOrd="0" presId="urn:microsoft.com/office/officeart/2005/8/layout/venn1"/>
    <dgm:cxn modelId="{99B35132-904F-4363-8944-BAD4A8D72A29}" type="presOf" srcId="{904F11A3-D281-4D83-8B0B-1545353E6043}" destId="{4D2C48E8-C20F-4538-AC8A-E8037E3A851E}" srcOrd="0" destOrd="0" presId="urn:microsoft.com/office/officeart/2005/8/layout/venn1"/>
    <dgm:cxn modelId="{19E52638-B56F-4779-805F-0AE98E2F1D49}" type="presOf" srcId="{5E71C91C-D02F-4244-8B82-750B97239042}" destId="{DF6B7D6B-0C04-4BEB-A46D-7EBA1AFF8A5E}" srcOrd="0" destOrd="0" presId="urn:microsoft.com/office/officeart/2005/8/layout/venn1"/>
    <dgm:cxn modelId="{C88A8B8B-A857-40EB-AE9E-A402B714CA8C}" srcId="{5E71C91C-D02F-4244-8B82-750B97239042}" destId="{904F11A3-D281-4D83-8B0B-1545353E6043}" srcOrd="0" destOrd="0" parTransId="{CBA14D72-438D-45D4-9934-02CA40928300}" sibTransId="{660A50C4-68B0-4A1F-9B6D-CCA5F549FD3A}"/>
    <dgm:cxn modelId="{0A59A8A9-97C9-49A5-86CF-A02119499C4F}" type="presOf" srcId="{31426262-7087-405A-B3F3-DA4A731576E8}" destId="{E3A17CAB-F7EC-48EF-8C84-ABA8B75E1CB2}" srcOrd="1" destOrd="0" presId="urn:microsoft.com/office/officeart/2005/8/layout/venn1"/>
    <dgm:cxn modelId="{3E71CBE0-05E2-43A5-A6EF-5BEC0B345A21}" srcId="{5E71C91C-D02F-4244-8B82-750B97239042}" destId="{31426262-7087-405A-B3F3-DA4A731576E8}" srcOrd="1" destOrd="0" parTransId="{E8F9F870-0AA0-4519-860B-3ABEB91138A5}" sibTransId="{A5C89EC3-2626-437B-978B-B3AAF6290577}"/>
    <dgm:cxn modelId="{D6576CE7-1FE9-4592-8275-47B47A9D7A48}" type="presOf" srcId="{904F11A3-D281-4D83-8B0B-1545353E6043}" destId="{56B25815-10CB-4F78-BDDF-5D1973A2237C}" srcOrd="1" destOrd="0" presId="urn:microsoft.com/office/officeart/2005/8/layout/venn1"/>
    <dgm:cxn modelId="{0C49D0DD-DFC6-442B-9572-9D9182ED4820}" type="presParOf" srcId="{DF6B7D6B-0C04-4BEB-A46D-7EBA1AFF8A5E}" destId="{4D2C48E8-C20F-4538-AC8A-E8037E3A851E}" srcOrd="0" destOrd="0" presId="urn:microsoft.com/office/officeart/2005/8/layout/venn1"/>
    <dgm:cxn modelId="{31D96273-7CED-44B1-83F2-7CAF9F212C7B}" type="presParOf" srcId="{DF6B7D6B-0C04-4BEB-A46D-7EBA1AFF8A5E}" destId="{56B25815-10CB-4F78-BDDF-5D1973A2237C}" srcOrd="1" destOrd="0" presId="urn:microsoft.com/office/officeart/2005/8/layout/venn1"/>
    <dgm:cxn modelId="{4383D0B1-1606-4709-B121-F1711DDE5DCD}" type="presParOf" srcId="{DF6B7D6B-0C04-4BEB-A46D-7EBA1AFF8A5E}" destId="{CE4ED87D-B793-41E6-B61C-EDF211835C02}" srcOrd="2" destOrd="0" presId="urn:microsoft.com/office/officeart/2005/8/layout/venn1"/>
    <dgm:cxn modelId="{E1BF012B-8CD6-41F4-8932-7023DEEF6C1C}" type="presParOf" srcId="{DF6B7D6B-0C04-4BEB-A46D-7EBA1AFF8A5E}" destId="{E3A17CAB-F7EC-48EF-8C84-ABA8B75E1CB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F2BEC-6BDA-4D4F-8DA1-810897248E8A}">
      <dsp:nvSpPr>
        <dsp:cNvPr id="0" name=""/>
        <dsp:cNvSpPr/>
      </dsp:nvSpPr>
      <dsp:spPr>
        <a:xfrm>
          <a:off x="1275479" y="344867"/>
          <a:ext cx="4456743" cy="4456743"/>
        </a:xfrm>
        <a:prstGeom prst="pie">
          <a:avLst>
            <a:gd name="adj1" fmla="val 16200000"/>
            <a:gd name="adj2" fmla="val 1800000"/>
          </a:avLst>
        </a:prstGeom>
        <a:solidFill>
          <a:srgbClr val="2BC1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Raleway" pitchFamily="2" charset="0"/>
            </a:rPr>
            <a:t>Choose</a:t>
          </a:r>
        </a:p>
      </dsp:txBody>
      <dsp:txXfrm>
        <a:off x="3624289" y="1289272"/>
        <a:ext cx="1591694" cy="1326411"/>
      </dsp:txXfrm>
    </dsp:sp>
    <dsp:sp modelId="{C33B1F3F-A7D5-4C5C-B594-EF3D32DE5E63}">
      <dsp:nvSpPr>
        <dsp:cNvPr id="0" name=""/>
        <dsp:cNvSpPr/>
      </dsp:nvSpPr>
      <dsp:spPr>
        <a:xfrm>
          <a:off x="1183692" y="504036"/>
          <a:ext cx="4456743" cy="4456743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Raleway" pitchFamily="2" charset="0"/>
            </a:rPr>
            <a:t>Confidence</a:t>
          </a:r>
        </a:p>
      </dsp:txBody>
      <dsp:txXfrm>
        <a:off x="2244821" y="3395614"/>
        <a:ext cx="2387541" cy="1167242"/>
      </dsp:txXfrm>
    </dsp:sp>
    <dsp:sp modelId="{E024FDD7-0BF1-411D-904A-0D8559B28E5B}">
      <dsp:nvSpPr>
        <dsp:cNvPr id="0" name=""/>
        <dsp:cNvSpPr/>
      </dsp:nvSpPr>
      <dsp:spPr>
        <a:xfrm>
          <a:off x="1091904" y="344867"/>
          <a:ext cx="4456743" cy="4456743"/>
        </a:xfrm>
        <a:prstGeom prst="pie">
          <a:avLst>
            <a:gd name="adj1" fmla="val 9000000"/>
            <a:gd name="adj2" fmla="val 16200000"/>
          </a:avLst>
        </a:prstGeom>
        <a:solidFill>
          <a:srgbClr val="2BC1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Raleway" pitchFamily="2" charset="0"/>
            </a:rPr>
            <a:t>Connection</a:t>
          </a:r>
        </a:p>
      </dsp:txBody>
      <dsp:txXfrm>
        <a:off x="1608144" y="1289272"/>
        <a:ext cx="1591694" cy="1326411"/>
      </dsp:txXfrm>
    </dsp:sp>
    <dsp:sp modelId="{4A992E80-85DC-4029-B191-D21922D7373E}">
      <dsp:nvSpPr>
        <dsp:cNvPr id="0" name=""/>
        <dsp:cNvSpPr/>
      </dsp:nvSpPr>
      <dsp:spPr>
        <a:xfrm>
          <a:off x="999954" y="68973"/>
          <a:ext cx="5008530" cy="500853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D4975-D7DF-4F8A-8963-876F04D7C63F}">
      <dsp:nvSpPr>
        <dsp:cNvPr id="0" name=""/>
        <dsp:cNvSpPr/>
      </dsp:nvSpPr>
      <dsp:spPr>
        <a:xfrm>
          <a:off x="907798" y="227861"/>
          <a:ext cx="5008530" cy="500853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7F237-B273-473A-B594-D9DB5DAF0130}">
      <dsp:nvSpPr>
        <dsp:cNvPr id="0" name=""/>
        <dsp:cNvSpPr/>
      </dsp:nvSpPr>
      <dsp:spPr>
        <a:xfrm>
          <a:off x="815643" y="68973"/>
          <a:ext cx="5008530" cy="500853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6B1FA-105F-44DC-9134-13ED3185D31C}">
      <dsp:nvSpPr>
        <dsp:cNvPr id="0" name=""/>
        <dsp:cNvSpPr/>
      </dsp:nvSpPr>
      <dsp:spPr>
        <a:xfrm rot="5400000">
          <a:off x="3057675" y="123009"/>
          <a:ext cx="1852425" cy="1611610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Raleway" pitchFamily="2" charset="0"/>
            </a:rPr>
            <a:t>Why</a:t>
          </a:r>
        </a:p>
      </dsp:txBody>
      <dsp:txXfrm rot="-5400000">
        <a:off x="3429225" y="291272"/>
        <a:ext cx="1109324" cy="1275085"/>
      </dsp:txXfrm>
    </dsp:sp>
    <dsp:sp modelId="{FFDB59F9-B332-4BE4-AA6F-33EED0E7D2AA}">
      <dsp:nvSpPr>
        <dsp:cNvPr id="0" name=""/>
        <dsp:cNvSpPr/>
      </dsp:nvSpPr>
      <dsp:spPr>
        <a:xfrm>
          <a:off x="4838596" y="373086"/>
          <a:ext cx="2067306" cy="111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Raleway" pitchFamily="2" charset="0"/>
            </a:rPr>
            <a:t>Purpose</a:t>
          </a:r>
        </a:p>
      </dsp:txBody>
      <dsp:txXfrm>
        <a:off x="4838596" y="373086"/>
        <a:ext cx="2067306" cy="1111455"/>
      </dsp:txXfrm>
    </dsp:sp>
    <dsp:sp modelId="{E0F931A4-D787-4890-893A-CBF202B5852F}">
      <dsp:nvSpPr>
        <dsp:cNvPr id="0" name=""/>
        <dsp:cNvSpPr/>
      </dsp:nvSpPr>
      <dsp:spPr>
        <a:xfrm rot="5400000">
          <a:off x="1317136" y="123009"/>
          <a:ext cx="1852425" cy="1611610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>
            <a:latin typeface="Raleway" pitchFamily="2" charset="0"/>
          </a:endParaRPr>
        </a:p>
      </dsp:txBody>
      <dsp:txXfrm rot="-5400000">
        <a:off x="1688686" y="291272"/>
        <a:ext cx="1109324" cy="1275085"/>
      </dsp:txXfrm>
    </dsp:sp>
    <dsp:sp modelId="{7E3DE7F5-F696-46B1-B0C3-249D782901F3}">
      <dsp:nvSpPr>
        <dsp:cNvPr id="0" name=""/>
        <dsp:cNvSpPr/>
      </dsp:nvSpPr>
      <dsp:spPr>
        <a:xfrm rot="5400000">
          <a:off x="2184071" y="1695347"/>
          <a:ext cx="1852425" cy="1611610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Raleway" pitchFamily="2" charset="0"/>
            </a:rPr>
            <a:t>Why</a:t>
          </a:r>
        </a:p>
      </dsp:txBody>
      <dsp:txXfrm rot="-5400000">
        <a:off x="2555621" y="1863610"/>
        <a:ext cx="1109324" cy="1275085"/>
      </dsp:txXfrm>
    </dsp:sp>
    <dsp:sp modelId="{48B4B510-F2AD-4D5D-9060-187312832D50}">
      <dsp:nvSpPr>
        <dsp:cNvPr id="0" name=""/>
        <dsp:cNvSpPr/>
      </dsp:nvSpPr>
      <dsp:spPr>
        <a:xfrm>
          <a:off x="237172" y="1945425"/>
          <a:ext cx="2000619" cy="111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Raleway" pitchFamily="2" charset="0"/>
            </a:rPr>
            <a:t>Change</a:t>
          </a:r>
        </a:p>
      </dsp:txBody>
      <dsp:txXfrm>
        <a:off x="237172" y="1945425"/>
        <a:ext cx="2000619" cy="1111455"/>
      </dsp:txXfrm>
    </dsp:sp>
    <dsp:sp modelId="{65019F98-7D60-4A37-91A4-DCDA9058F846}">
      <dsp:nvSpPr>
        <dsp:cNvPr id="0" name=""/>
        <dsp:cNvSpPr/>
      </dsp:nvSpPr>
      <dsp:spPr>
        <a:xfrm rot="5400000">
          <a:off x="3924610" y="1695347"/>
          <a:ext cx="1852425" cy="1611610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Raleway" pitchFamily="2" charset="0"/>
          </a:endParaRPr>
        </a:p>
      </dsp:txBody>
      <dsp:txXfrm rot="-5400000">
        <a:off x="4296160" y="1863610"/>
        <a:ext cx="1109324" cy="1275085"/>
      </dsp:txXfrm>
    </dsp:sp>
    <dsp:sp modelId="{22A899B0-4FE4-4762-A05D-07AEB43FB910}">
      <dsp:nvSpPr>
        <dsp:cNvPr id="0" name=""/>
        <dsp:cNvSpPr/>
      </dsp:nvSpPr>
      <dsp:spPr>
        <a:xfrm rot="5400000">
          <a:off x="3057675" y="3267686"/>
          <a:ext cx="1852425" cy="1611610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Raleway" pitchFamily="2" charset="0"/>
            </a:rPr>
            <a:t>Why</a:t>
          </a:r>
        </a:p>
      </dsp:txBody>
      <dsp:txXfrm rot="-5400000">
        <a:off x="3429225" y="3435949"/>
        <a:ext cx="1109324" cy="1275085"/>
      </dsp:txXfrm>
    </dsp:sp>
    <dsp:sp modelId="{AA663550-FEE9-42DD-808A-6AF110156D4A}">
      <dsp:nvSpPr>
        <dsp:cNvPr id="0" name=""/>
        <dsp:cNvSpPr/>
      </dsp:nvSpPr>
      <dsp:spPr>
        <a:xfrm>
          <a:off x="4838596" y="3517764"/>
          <a:ext cx="2067306" cy="111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Raleway" pitchFamily="2" charset="0"/>
            </a:rPr>
            <a:t>Niche</a:t>
          </a:r>
        </a:p>
      </dsp:txBody>
      <dsp:txXfrm>
        <a:off x="4838596" y="3517764"/>
        <a:ext cx="2067306" cy="1111455"/>
      </dsp:txXfrm>
    </dsp:sp>
    <dsp:sp modelId="{1403192C-DC12-49DD-B4D1-D882B1493DC4}">
      <dsp:nvSpPr>
        <dsp:cNvPr id="0" name=""/>
        <dsp:cNvSpPr/>
      </dsp:nvSpPr>
      <dsp:spPr>
        <a:xfrm rot="5400000">
          <a:off x="1317136" y="3267686"/>
          <a:ext cx="1852425" cy="1611610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Raleway" pitchFamily="2" charset="0"/>
          </a:endParaRPr>
        </a:p>
      </dsp:txBody>
      <dsp:txXfrm rot="-5400000">
        <a:off x="1688686" y="3435949"/>
        <a:ext cx="1109324" cy="12750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C48E8-C20F-4538-AC8A-E8037E3A851E}">
      <dsp:nvSpPr>
        <dsp:cNvPr id="0" name=""/>
        <dsp:cNvSpPr/>
      </dsp:nvSpPr>
      <dsp:spPr>
        <a:xfrm>
          <a:off x="0" y="0"/>
          <a:ext cx="5312052" cy="502484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chemeClr val="bg1"/>
              </a:solidFill>
            </a:rPr>
            <a:t>    brand</a:t>
          </a:r>
        </a:p>
      </dsp:txBody>
      <dsp:txXfrm>
        <a:off x="741773" y="592536"/>
        <a:ext cx="3062804" cy="3839770"/>
      </dsp:txXfrm>
    </dsp:sp>
    <dsp:sp modelId="{CE4ED87D-B793-41E6-B61C-EDF211835C02}">
      <dsp:nvSpPr>
        <dsp:cNvPr id="0" name=""/>
        <dsp:cNvSpPr/>
      </dsp:nvSpPr>
      <dsp:spPr>
        <a:xfrm>
          <a:off x="4146488" y="27310"/>
          <a:ext cx="4997508" cy="499750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marketing</a:t>
          </a:r>
        </a:p>
      </dsp:txBody>
      <dsp:txXfrm>
        <a:off x="5564700" y="616624"/>
        <a:ext cx="2881446" cy="3818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50DC58B-D12E-4818-99E6-53067BC2D1E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E723263-01C0-43E8-99F2-4CFC5B199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8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xflYXZYuKTlyFFQ51d0JDIwNa1TikMnUlDwc5zrXgYA/edit?usp=sharin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and Introduction</a:t>
            </a:r>
          </a:p>
          <a:p>
            <a:endParaRPr lang="en-US" dirty="0"/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Jen to kick off the panel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Let’s meet our panelists – Debbie Myers from </a:t>
            </a:r>
            <a:r>
              <a:rPr lang="en-US" dirty="0" err="1"/>
              <a:t>Virtuarte</a:t>
            </a:r>
            <a:r>
              <a:rPr lang="en-US" dirty="0"/>
              <a:t> and Manuella Hancock from MWH Copy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3263-01C0-43E8-99F2-4CFC5B199C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9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3263-01C0-43E8-99F2-4CFC5B199C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>
              <a:solidFill>
                <a:srgbClr val="000000"/>
              </a:solidFill>
              <a:latin typeface="Aveni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F963-BC24-4FFE-BFFF-461FE26339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79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781050" y="1201738"/>
            <a:ext cx="5767388" cy="3244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/>
              <a:t>Is professionalism dead? </a:t>
            </a: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224d54d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224d54d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53347cdc5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f53347cdc5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781050" y="1201738"/>
            <a:ext cx="5767388" cy="3244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/>
              <a:t>Is professionalism dead? </a:t>
            </a: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07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p1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8" name="Google Shape;508;p17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7230a6b3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7230a6b3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Helvetica Neue"/>
              <a:buNone/>
            </a:pPr>
            <a:r>
              <a:rPr lang="en" sz="10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https://docs.google.com/document/d/1xflYXZYuKTlyFFQ51d0JDIwNa1TikMnUlDwc5zrXgYA/edit?usp=sharing</a:t>
            </a:r>
            <a:r>
              <a:rPr lang="en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Helvetica Neue"/>
              <a:buNone/>
            </a:pPr>
            <a:endParaRPr sz="1350">
              <a:solidFill>
                <a:srgbClr val="3347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Helvetica Neue"/>
              <a:buNone/>
            </a:pPr>
            <a:endParaRPr sz="1350">
              <a:solidFill>
                <a:srgbClr val="3347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Helvetica Neue"/>
              <a:buNone/>
            </a:pPr>
            <a:r>
              <a:rPr lang="en" sz="1350">
                <a:solidFill>
                  <a:srgbClr val="3347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you offer them</a:t>
            </a:r>
            <a:endParaRPr sz="1350">
              <a:solidFill>
                <a:srgbClr val="3347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Helvetica Neue"/>
              <a:buNone/>
            </a:pPr>
            <a:r>
              <a:rPr lang="en" sz="1350">
                <a:solidFill>
                  <a:srgbClr val="3347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you offer it</a:t>
            </a:r>
            <a:endParaRPr sz="1350">
              <a:solidFill>
                <a:srgbClr val="3347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Helvetica Neue"/>
              <a:buNone/>
            </a:pPr>
            <a:r>
              <a:rPr lang="en" sz="1350">
                <a:solidFill>
                  <a:srgbClr val="3347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you do what you do</a:t>
            </a:r>
            <a:endParaRPr sz="1350">
              <a:solidFill>
                <a:srgbClr val="3347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Helvetica Neue"/>
              <a:buNone/>
            </a:pPr>
            <a:r>
              <a:rPr lang="en" sz="1350">
                <a:solidFill>
                  <a:srgbClr val="3347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this compares to what's already out there</a:t>
            </a:r>
            <a:endParaRPr sz="1350">
              <a:solidFill>
                <a:srgbClr val="3347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EC9FA-9AEC-42C9-AE18-CEEA29CDC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87B9F-AC0B-4D35-B72B-F4A162255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66BF-F310-4847-B6D6-DD00756A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61D73-6469-4C18-8502-6255CA692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D3B33-7322-48F2-9E55-3E8DB45F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8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A220-4A48-41A9-B7B0-AA29B52D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5C25E-0015-4802-AAEE-503F422FC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B99D3-C975-4C96-81D9-B85345B0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A611-DACB-432B-8BD9-E130468C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997F3-C6A0-493B-8CCB-16525A45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6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CDE89-05F6-40C8-9278-9D1722473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CDAB9-E463-4101-B36F-2B45716B1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DEF1E-9A54-4AD9-81F0-57E04B4E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DDAEC-7638-4003-91F9-7FFE8C90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2B622-BF9E-4ED2-BEF9-BCE02FA7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71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9691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0" y="950026"/>
            <a:ext cx="12192000" cy="285007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61901" y="623599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venir"/>
              <a:buNone/>
              <a:defRPr sz="6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499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" descr="Logo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6013" y="6071501"/>
            <a:ext cx="1604974" cy="55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5757" y="4791311"/>
            <a:ext cx="2328413" cy="155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182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838200" y="210748"/>
            <a:ext cx="10515600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8200" y="1246909"/>
            <a:ext cx="10515600" cy="493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919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venir"/>
              <a:buNone/>
              <a:defRPr sz="6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953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8200" y="210748"/>
            <a:ext cx="10515600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18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630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8200" y="210748"/>
            <a:ext cx="10515600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824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  <a:defRPr sz="3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65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2E42-3EA6-4843-8FB1-B524CD9F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75C93-CEDA-4DD1-B1B5-A0B19A01C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7BB73-56E2-42AB-9153-E443933D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6D86E-379F-4028-89D5-C17DF1B8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ECDFD-B17C-421B-8161-8390E702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  <a:defRPr sz="3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1592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838200" y="210748"/>
            <a:ext cx="10515600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3630973" y="-1545864"/>
            <a:ext cx="4930054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53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 rot="5400000">
            <a:off x="7133430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483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B3E9F1-F969-41F8-9E70-696246C6A4A4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F683E3-2850-441B-9098-9C2ABB7FA8F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97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EC9FA-9AEC-42C9-AE18-CEEA29CDC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87B9F-AC0B-4D35-B72B-F4A162255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66BF-F310-4847-B6D6-DD00756A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61D73-6469-4C18-8502-6255CA692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D3B33-7322-48F2-9E55-3E8DB45F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26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0" y="0"/>
            <a:ext cx="12192000" cy="14744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36"/>
          <p:cNvSpPr/>
          <p:nvPr/>
        </p:nvSpPr>
        <p:spPr>
          <a:xfrm>
            <a:off x="0" y="0"/>
            <a:ext cx="5095336" cy="6732270"/>
          </a:xfrm>
          <a:prstGeom prst="rect">
            <a:avLst/>
          </a:prstGeom>
          <a:solidFill>
            <a:schemeClr val="tx1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85800" y="1125148"/>
            <a:ext cx="3429000" cy="396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876802" y="636497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10650747" y="6356352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64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0" y="950026"/>
            <a:ext cx="12192000" cy="285007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61901" y="623599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venir"/>
              <a:buNone/>
              <a:defRPr sz="6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499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" descr="Logo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6013" y="6071501"/>
            <a:ext cx="1604974" cy="55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5757" y="4791311"/>
            <a:ext cx="2328413" cy="155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33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838200" y="210748"/>
            <a:ext cx="10515600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8200" y="1246909"/>
            <a:ext cx="10515600" cy="493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0258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7920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er Journey 2">
  <p:cSld name="Customer Journey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>
            <a:spLocks noGrp="1"/>
          </p:cNvSpPr>
          <p:nvPr>
            <p:ph type="pic" idx="2"/>
          </p:nvPr>
        </p:nvSpPr>
        <p:spPr>
          <a:xfrm>
            <a:off x="760611" y="1251285"/>
            <a:ext cx="1080700" cy="1080419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8292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9FE5B-B4E7-4687-96FD-2A514B81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8F1C8-1D04-4E58-9F5A-05A0C67BC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A4335-212B-4455-9466-F941B2D58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86E02-0DD0-4951-A0E9-C5FC799E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5621C-1755-439C-889A-C56E730B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10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6"/>
          <p:cNvSpPr txBox="1"/>
          <p:nvPr/>
        </p:nvSpPr>
        <p:spPr>
          <a:xfrm>
            <a:off x="-48250" y="195549"/>
            <a:ext cx="10227600" cy="7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46750" y="-1012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282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venir"/>
              <a:buNone/>
              <a:defRPr sz="6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81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8200" y="210748"/>
            <a:ext cx="10515600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436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196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8200" y="210748"/>
            <a:ext cx="10515600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1705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  <a:defRPr sz="3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611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  <a:defRPr sz="3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912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838200" y="210748"/>
            <a:ext cx="10515600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3630973" y="-1545864"/>
            <a:ext cx="4930054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7343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 rot="5400000">
            <a:off x="7133430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2121725" y="6356354"/>
            <a:ext cx="16655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284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74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F4E4D-EC15-4BCE-BD44-F82DD1B8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AED1F-1B03-4360-BAC0-3F9FCF561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20D38-3F41-4AAD-A4C6-883FB4866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BC869-87FF-48A0-8A04-9876590B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56014-C7AE-4EB2-BE0A-BF9514856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3B373-A41E-4D8C-9905-125C7A01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6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69481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38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36233" y="1420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346167" y="998500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1773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4626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236233" y="1420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5440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236233" y="1420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1063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3581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2316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64703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003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69FF-6A9E-4B15-8AC8-30249E1F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9F563-E9A9-4D1B-96C2-B7EA2EF6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722FF-4CEA-44DC-A400-BFE0D6D3D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76EB5-783F-4AEA-AF39-CB047CAEB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F2F3C4-61F2-4A1D-BFFA-A0895B70D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C6DF8B-5C7F-4DFA-AF47-9450D593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7BAB99-7716-4099-B136-615A1012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15DD6B-AEB2-452A-B155-68150AF4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52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10826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015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917210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0074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40861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73812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46910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086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5186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875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2DBC-41DF-4246-9898-C48D0CBF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7AEF60-D6D5-454E-B466-A862F43B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1C5C6-969E-481A-975E-06D3C659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82FDD-3764-4BBB-907D-C946FEBC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32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59852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1612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291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889ED9-52B6-40FE-9822-12AFB911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35FCA-2E92-4FE2-9BF7-0153BD12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5D75B-394F-4717-A598-E1590A05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3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FD4A-96D7-4E8B-A6E6-0A9EE8B0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47606-871D-4752-9763-133A00E1A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39C62-BB58-4EEC-B836-0AEA0F1D9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B228F-BD99-4D23-A4E9-FED8E3EE9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C0AD9-71ED-4C57-AAF4-9006EFEB7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54771-144B-4926-BDC5-75A8634D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7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AE42D-D82B-40BF-81E6-070C11C6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3195D-8962-45D8-BB9C-557E7E033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BF24A-0645-4023-9FDA-280501EBC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7F376-7E49-4DFE-A500-08F3184A5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E052A-CCAF-4B50-94A1-D8AC4040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91ED8-A012-4557-BA13-FE503FFE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1576E9-39F6-464B-BF2E-5F7F9158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9E2A6-0A12-43B8-BB65-6956502CC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615AB-485B-4EFE-A5CD-3FE1F924D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F9100-8413-4B07-BB33-CDF314AA341B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87A43-046B-4387-9D74-5A90C99C4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0C64D-06F5-4D52-AD83-9D36F2FA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99545-6381-422E-831C-73EBF23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4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12192000" cy="1009291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15196" y="124484"/>
            <a:ext cx="10515600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38200" y="1246909"/>
            <a:ext cx="10515600" cy="493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0" y="6727372"/>
            <a:ext cx="12192000" cy="1306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101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12192000" cy="1009291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15196" y="124484"/>
            <a:ext cx="10515600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38200" y="1246909"/>
            <a:ext cx="10515600" cy="493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955989" y="634772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926128" y="6356354"/>
            <a:ext cx="142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0" y="6727372"/>
            <a:ext cx="12192000" cy="1306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1292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36233" y="1420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46167" y="998500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3371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2"/>
          </p:nvPr>
        </p:nvSpPr>
        <p:spPr>
          <a:xfrm>
            <a:off x="159053" y="6256400"/>
            <a:ext cx="7989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/>
              <a:t>BrandMirror Copyright 2021. All Rights Reserved.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83322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69414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7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.png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image" Target="../media/image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.png"/><Relationship Id="rId4" Type="http://schemas.openxmlformats.org/officeDocument/2006/relationships/image" Target="../media/image19.jp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g"/><Relationship Id="rId11" Type="http://schemas.openxmlformats.org/officeDocument/2006/relationships/image" Target="../media/image1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ndmirror.com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12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53F283-EE6E-4897-9255-FC65F66B825E}"/>
              </a:ext>
            </a:extLst>
          </p:cNvPr>
          <p:cNvSpPr/>
          <p:nvPr/>
        </p:nvSpPr>
        <p:spPr>
          <a:xfrm>
            <a:off x="0" y="0"/>
            <a:ext cx="12192000" cy="4842588"/>
          </a:xfrm>
          <a:prstGeom prst="rect">
            <a:avLst/>
          </a:prstGeom>
          <a:solidFill>
            <a:srgbClr val="0272B5"/>
          </a:solidFill>
          <a:ln>
            <a:solidFill>
              <a:srgbClr val="027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D010D-FC3D-4A54-89F9-2644927BE783}"/>
              </a:ext>
            </a:extLst>
          </p:cNvPr>
          <p:cNvSpPr txBox="1"/>
          <p:nvPr/>
        </p:nvSpPr>
        <p:spPr>
          <a:xfrm>
            <a:off x="581607" y="680962"/>
            <a:ext cx="11028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0" dirty="0">
                <a:solidFill>
                  <a:schemeClr val="bg1"/>
                </a:solidFill>
                <a:effectLst/>
                <a:latin typeface="Raleway" pitchFamily="2" charset="0"/>
              </a:rPr>
              <a:t>Crack the Code:</a:t>
            </a:r>
          </a:p>
          <a:p>
            <a:pPr algn="ctr"/>
            <a:r>
              <a:rPr lang="en-US" sz="6000" i="0" dirty="0">
                <a:solidFill>
                  <a:schemeClr val="bg1"/>
                </a:solidFill>
                <a:effectLst/>
                <a:latin typeface="Raleway" pitchFamily="2" charset="0"/>
              </a:rPr>
              <a:t>Leverage Your Personal Brand to Grow</a:t>
            </a:r>
            <a:r>
              <a:rPr lang="en-US" sz="6000" dirty="0">
                <a:solidFill>
                  <a:schemeClr val="bg1"/>
                </a:solidFill>
                <a:latin typeface="Raleway" pitchFamily="2" charset="0"/>
              </a:rPr>
              <a:t> Your Business Brand</a:t>
            </a:r>
            <a:endParaRPr lang="en-US" sz="6000" i="0" dirty="0">
              <a:solidFill>
                <a:schemeClr val="bg1"/>
              </a:solidFill>
              <a:effectLst/>
              <a:latin typeface="Raleway" pitchFamily="2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7609ABFA-1419-4AFC-B1F5-53C13552A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35" y="5894818"/>
            <a:ext cx="2188964" cy="75347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176D4A4-B2FE-4188-8C6E-B8B9D839E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398" y="5424487"/>
            <a:ext cx="2257652" cy="1505101"/>
          </a:xfrm>
          <a:prstGeom prst="rect">
            <a:avLst/>
          </a:prstGeom>
        </p:spPr>
      </p:pic>
      <p:pic>
        <p:nvPicPr>
          <p:cNvPr id="8" name="Google Shape;849;p132">
            <a:extLst>
              <a:ext uri="{FF2B5EF4-FFF2-40B4-BE49-F238E27FC236}">
                <a16:creationId xmlns:a16="http://schemas.microsoft.com/office/drawing/2014/main" id="{D5467179-D1EF-4FAD-BEFA-3A30A04DE3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392" r="11884" b="23076"/>
          <a:stretch/>
        </p:blipFill>
        <p:spPr>
          <a:xfrm>
            <a:off x="9876345" y="4224246"/>
            <a:ext cx="1932143" cy="162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oomerWorks">
            <a:extLst>
              <a:ext uri="{FF2B5EF4-FFF2-40B4-BE49-F238E27FC236}">
                <a16:creationId xmlns:a16="http://schemas.microsoft.com/office/drawing/2014/main" id="{7D1CDCB7-F47E-18A4-7C4E-C5334A970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2" y="5681189"/>
            <a:ext cx="3776296" cy="9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60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8422217" y="64928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10</a:t>
            </a:fld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B50A76-9CD9-EDB3-CB11-1EAEA1F2EEFB}"/>
              </a:ext>
            </a:extLst>
          </p:cNvPr>
          <p:cNvSpPr/>
          <p:nvPr/>
        </p:nvSpPr>
        <p:spPr>
          <a:xfrm>
            <a:off x="0" y="0"/>
            <a:ext cx="12192000" cy="95146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Raleway" pitchFamily="2" charset="0"/>
              </a:rPr>
              <a:t>  Finding the Right Brand Balance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352F154-0B94-C6C3-B7EB-8C6581B70EEF}"/>
              </a:ext>
            </a:extLst>
          </p:cNvPr>
          <p:cNvSpPr txBox="1">
            <a:spLocks/>
          </p:cNvSpPr>
          <p:nvPr/>
        </p:nvSpPr>
        <p:spPr>
          <a:xfrm>
            <a:off x="3349772" y="6517597"/>
            <a:ext cx="46485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@BrandMirror     BrandMirror Copyright 2022. All Rights Reserved.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6F69E2B-E1DA-6F72-7557-25423BA23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021611"/>
              </p:ext>
            </p:extLst>
          </p:nvPr>
        </p:nvGraphicFramePr>
        <p:xfrm>
          <a:off x="2032000" y="1370335"/>
          <a:ext cx="8128000" cy="4678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267307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39912616"/>
                    </a:ext>
                  </a:extLst>
                </a:gridCol>
              </a:tblGrid>
              <a:tr h="23394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902957"/>
                  </a:ext>
                </a:extLst>
              </a:tr>
              <a:tr h="23394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2489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5B00EBC-AF0A-27C1-37A6-A3EDEBF71B4A}"/>
              </a:ext>
            </a:extLst>
          </p:cNvPr>
          <p:cNvSpPr txBox="1"/>
          <p:nvPr/>
        </p:nvSpPr>
        <p:spPr>
          <a:xfrm rot="16200000">
            <a:off x="-669717" y="3349664"/>
            <a:ext cx="4842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aleway" pitchFamily="2" charset="0"/>
              </a:rPr>
              <a:t>Low               Personal Brand                    High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1FA2FA-6BE6-CB2B-4979-55D5BF21ADB1}"/>
              </a:ext>
            </a:extLst>
          </p:cNvPr>
          <p:cNvSpPr txBox="1"/>
          <p:nvPr/>
        </p:nvSpPr>
        <p:spPr>
          <a:xfrm>
            <a:off x="2031999" y="6086415"/>
            <a:ext cx="812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aleway" pitchFamily="2" charset="0"/>
              </a:rPr>
              <a:t>Low                                                    Company Brand                                             High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446D33D-487A-6E62-1B01-0663E3F71E2E}"/>
              </a:ext>
            </a:extLst>
          </p:cNvPr>
          <p:cNvSpPr/>
          <p:nvPr/>
        </p:nvSpPr>
        <p:spPr>
          <a:xfrm>
            <a:off x="2443277" y="4133088"/>
            <a:ext cx="3313785" cy="149961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aleway" pitchFamily="2" charset="0"/>
              </a:rPr>
              <a:t>“Low Visibility” on Purpose</a:t>
            </a:r>
          </a:p>
          <a:p>
            <a:pPr algn="ctr"/>
            <a:r>
              <a:rPr lang="en-US" dirty="0">
                <a:latin typeface="Raleway" pitchFamily="2" charset="0"/>
              </a:rPr>
              <a:t>“Low Visibility”</a:t>
            </a:r>
          </a:p>
          <a:p>
            <a:pPr algn="ctr"/>
            <a:r>
              <a:rPr lang="en-US" dirty="0">
                <a:latin typeface="Raleway" pitchFamily="2" charset="0"/>
              </a:rPr>
              <a:t>New Business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2D0D6B-0455-B023-B96B-D44CEB155B31}"/>
              </a:ext>
            </a:extLst>
          </p:cNvPr>
          <p:cNvSpPr/>
          <p:nvPr/>
        </p:nvSpPr>
        <p:spPr>
          <a:xfrm>
            <a:off x="2443276" y="1852739"/>
            <a:ext cx="3313785" cy="149961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aleway" pitchFamily="2" charset="0"/>
              </a:rPr>
              <a:t>Growing Your Business</a:t>
            </a:r>
          </a:p>
          <a:p>
            <a:pPr algn="ctr"/>
            <a:r>
              <a:rPr lang="en-US" dirty="0">
                <a:latin typeface="Raleway" pitchFamily="2" charset="0"/>
              </a:rPr>
              <a:t>Start Your Own Practice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84B499-9425-47A8-741B-DCFB412312B7}"/>
              </a:ext>
            </a:extLst>
          </p:cNvPr>
          <p:cNvSpPr/>
          <p:nvPr/>
        </p:nvSpPr>
        <p:spPr>
          <a:xfrm>
            <a:off x="6434938" y="4133088"/>
            <a:ext cx="3313785" cy="149961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aleway" pitchFamily="2" charset="0"/>
              </a:rPr>
              <a:t>Multi-Level Marketing</a:t>
            </a:r>
          </a:p>
          <a:p>
            <a:pPr algn="ctr"/>
            <a:r>
              <a:rPr lang="en-US" dirty="0">
                <a:latin typeface="Raleway" pitchFamily="2" charset="0"/>
              </a:rPr>
              <a:t>Franchise</a:t>
            </a:r>
          </a:p>
          <a:p>
            <a:pPr algn="ctr"/>
            <a:r>
              <a:rPr lang="en-US" dirty="0">
                <a:latin typeface="Raleway" pitchFamily="2" charset="0"/>
              </a:rPr>
              <a:t>Licensing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504622-A201-FA5D-D1C2-9078AAB4E04D}"/>
              </a:ext>
            </a:extLst>
          </p:cNvPr>
          <p:cNvSpPr/>
          <p:nvPr/>
        </p:nvSpPr>
        <p:spPr>
          <a:xfrm>
            <a:off x="6434937" y="1865100"/>
            <a:ext cx="3313785" cy="149961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aleway" pitchFamily="2" charset="0"/>
              </a:rPr>
              <a:t>Growing Your Business</a:t>
            </a:r>
          </a:p>
        </p:txBody>
      </p:sp>
      <p:pic>
        <p:nvPicPr>
          <p:cNvPr id="16" name="Picture 15" descr="BoomerWorks">
            <a:extLst>
              <a:ext uri="{FF2B5EF4-FFF2-40B4-BE49-F238E27FC236}">
                <a16:creationId xmlns:a16="http://schemas.microsoft.com/office/drawing/2014/main" id="{58BC8DBC-1624-A8FE-C79B-E26989B73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285344"/>
            <a:ext cx="1973222" cy="5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AD8ECCD5-34BF-14C6-A9FA-F5B96B25A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9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DE29A6E-297A-48AE-94B9-B9772508C4FA}"/>
              </a:ext>
            </a:extLst>
          </p:cNvPr>
          <p:cNvSpPr/>
          <p:nvPr/>
        </p:nvSpPr>
        <p:spPr>
          <a:xfrm>
            <a:off x="0" y="0"/>
            <a:ext cx="12192000" cy="95146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Raleway" pitchFamily="2" charset="0"/>
              </a:rPr>
              <a:t> Branding and marketing do overlap.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18214AD3-7EEB-4A6C-9E1E-1B628571A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450966"/>
              </p:ext>
            </p:extLst>
          </p:nvPr>
        </p:nvGraphicFramePr>
        <p:xfrm>
          <a:off x="1958849" y="2251645"/>
          <a:ext cx="2203219" cy="3352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3219">
                  <a:extLst>
                    <a:ext uri="{9D8B030D-6E8A-4147-A177-3AD203B41FA5}">
                      <a16:colId xmlns:a16="http://schemas.microsoft.com/office/drawing/2014/main" val="1825742832"/>
                    </a:ext>
                  </a:extLst>
                </a:gridCol>
              </a:tblGrid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Why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885361"/>
                  </a:ext>
                </a:extLst>
              </a:tr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Long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37475"/>
                  </a:ext>
                </a:extLst>
              </a:tr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Loyalty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706245"/>
                  </a:ext>
                </a:extLst>
              </a:tr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Niche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763757"/>
                  </a:ext>
                </a:extLst>
              </a:tr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Promise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66501"/>
                  </a:ext>
                </a:extLst>
              </a:tr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Feeling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1781"/>
                  </a:ext>
                </a:extLst>
              </a:tr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Reputation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159732"/>
                  </a:ext>
                </a:extLst>
              </a:tr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Destination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07632"/>
                  </a:ext>
                </a:extLst>
              </a:tr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Being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79726"/>
                  </a:ext>
                </a:extLst>
              </a:tr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Expectation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464212"/>
                  </a:ext>
                </a:extLst>
              </a:tr>
              <a:tr h="16380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Reason to Buy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192427"/>
                  </a:ext>
                </a:extLst>
              </a:tr>
            </a:tbl>
          </a:graphicData>
        </a:graphic>
      </p:graphicFrame>
      <p:pic>
        <p:nvPicPr>
          <p:cNvPr id="25" name="Graphic 24" descr="Brain">
            <a:extLst>
              <a:ext uri="{FF2B5EF4-FFF2-40B4-BE49-F238E27FC236}">
                <a16:creationId xmlns:a16="http://schemas.microsoft.com/office/drawing/2014/main" id="{26D48294-8BC3-416E-9687-27C749070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5502" y="2477720"/>
            <a:ext cx="3172098" cy="3172098"/>
          </a:xfrm>
          <a:prstGeom prst="rect">
            <a:avLst/>
          </a:prstGeom>
        </p:spPr>
      </p:pic>
      <p:sp>
        <p:nvSpPr>
          <p:cNvPr id="26" name="Heart 25">
            <a:extLst>
              <a:ext uri="{FF2B5EF4-FFF2-40B4-BE49-F238E27FC236}">
                <a16:creationId xmlns:a16="http://schemas.microsoft.com/office/drawing/2014/main" id="{181F1CEC-62A0-490A-AD30-E640EDE0F5CA}"/>
              </a:ext>
            </a:extLst>
          </p:cNvPr>
          <p:cNvSpPr/>
          <p:nvPr/>
        </p:nvSpPr>
        <p:spPr>
          <a:xfrm>
            <a:off x="2900303" y="3022260"/>
            <a:ext cx="2438913" cy="232057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6D10918C-080F-4692-BE23-F8A433A7E1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909488"/>
              </p:ext>
            </p:extLst>
          </p:nvPr>
        </p:nvGraphicFramePr>
        <p:xfrm>
          <a:off x="1383475" y="1395808"/>
          <a:ext cx="9144000" cy="5024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569B576-9D39-4E9E-93C6-45538DDBA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431" y="2669306"/>
            <a:ext cx="940527" cy="2856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7030A0"/>
                </a:solidFill>
              </a:rPr>
              <a:t>Name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7030A0"/>
                </a:solidFill>
              </a:rPr>
              <a:t>Logo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7030A0"/>
                </a:solidFill>
              </a:rPr>
              <a:t>Colors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7030A0"/>
                </a:solidFill>
              </a:rPr>
              <a:t>Tagline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7030A0"/>
                </a:solidFill>
              </a:rPr>
              <a:t>Font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7030A0"/>
                </a:solidFill>
              </a:rPr>
              <a:t>Mark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7030A0"/>
                </a:solidFill>
              </a:rPr>
              <a:t>Icons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7030A0"/>
                </a:solidFill>
              </a:rPr>
              <a:t>Images</a:t>
            </a:r>
          </a:p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4B7B89C-118D-498A-A3D9-B32F2D756588}"/>
              </a:ext>
            </a:extLst>
          </p:cNvPr>
          <p:cNvSpPr txBox="1">
            <a:spLocks/>
          </p:cNvSpPr>
          <p:nvPr/>
        </p:nvSpPr>
        <p:spPr>
          <a:xfrm>
            <a:off x="8938921" y="2390631"/>
            <a:ext cx="1349828" cy="3135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How</a:t>
            </a:r>
          </a:p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Short Term</a:t>
            </a:r>
          </a:p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Response</a:t>
            </a:r>
          </a:p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Target</a:t>
            </a:r>
          </a:p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Tactic</a:t>
            </a:r>
          </a:p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Campaign</a:t>
            </a:r>
          </a:p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Sale</a:t>
            </a:r>
          </a:p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Stop</a:t>
            </a:r>
          </a:p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Doing</a:t>
            </a:r>
          </a:p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Tool</a:t>
            </a:r>
          </a:p>
          <a:p>
            <a:pPr marL="0" indent="0" algn="r" fontAlgn="t">
              <a:buNone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Thought to Buy</a:t>
            </a:r>
          </a:p>
          <a:p>
            <a:pPr marL="0" indent="0" algn="r">
              <a:buNone/>
            </a:pPr>
            <a:endParaRPr lang="en-US" sz="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1927EFB-0982-E9AD-AED6-115264B73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271" y="6486979"/>
            <a:ext cx="4648559" cy="365125"/>
          </a:xfrm>
        </p:spPr>
        <p:txBody>
          <a:bodyPr/>
          <a:lstStyle/>
          <a:p>
            <a:r>
              <a:rPr lang="en-US" dirty="0"/>
              <a:t>@BrandMirror     BrandMirror Copyright 2022. All Rights Reserved.</a:t>
            </a:r>
          </a:p>
        </p:txBody>
      </p:sp>
      <p:pic>
        <p:nvPicPr>
          <p:cNvPr id="3" name="Picture 2" descr="BoomerWorks">
            <a:extLst>
              <a:ext uri="{FF2B5EF4-FFF2-40B4-BE49-F238E27FC236}">
                <a16:creationId xmlns:a16="http://schemas.microsoft.com/office/drawing/2014/main" id="{1073CE95-0543-F039-DF6E-1678CB1E1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284928"/>
            <a:ext cx="1974849" cy="5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9F5245EA-2023-CE55-D855-8348899D0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9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4A97E6-6ADB-5FD1-8800-BAF67F21E75B}"/>
              </a:ext>
            </a:extLst>
          </p:cNvPr>
          <p:cNvSpPr/>
          <p:nvPr/>
        </p:nvSpPr>
        <p:spPr>
          <a:xfrm>
            <a:off x="506776" y="1398835"/>
            <a:ext cx="2654646" cy="46878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grpSp>
        <p:nvGrpSpPr>
          <p:cNvPr id="510" name="Google Shape;510;p57"/>
          <p:cNvGrpSpPr/>
          <p:nvPr/>
        </p:nvGrpSpPr>
        <p:grpSpPr>
          <a:xfrm>
            <a:off x="743140" y="1688977"/>
            <a:ext cx="2167324" cy="4194621"/>
            <a:chOff x="473969" y="-138931"/>
            <a:chExt cx="1788160" cy="4245291"/>
          </a:xfrm>
        </p:grpSpPr>
        <p:sp>
          <p:nvSpPr>
            <p:cNvPr id="512" name="Google Shape;512;p57"/>
            <p:cNvSpPr txBox="1"/>
            <p:nvPr/>
          </p:nvSpPr>
          <p:spPr>
            <a:xfrm>
              <a:off x="473969" y="-138931"/>
              <a:ext cx="1788160" cy="1097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itchFamily="2" charset="0"/>
                  <a:ea typeface="Calibri"/>
                  <a:cs typeface="Calibri"/>
                  <a:sym typeface="Calibri"/>
                </a:rPr>
                <a:t>Build Intentional Reputation Strategies for People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itchFamily="2" charset="0"/>
                <a:cs typeface="Arial"/>
                <a:sym typeface="Arial"/>
              </a:endParaRPr>
            </a:p>
          </p:txBody>
        </p:sp>
        <p:sp>
          <p:nvSpPr>
            <p:cNvPr id="514" name="Google Shape;514;p57"/>
            <p:cNvSpPr txBox="1"/>
            <p:nvPr/>
          </p:nvSpPr>
          <p:spPr>
            <a:xfrm>
              <a:off x="636529" y="2765240"/>
              <a:ext cx="1463040" cy="1341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itchFamily="2" charset="0"/>
                  <a:ea typeface="Calibri"/>
                  <a:cs typeface="Calibri"/>
                  <a:sym typeface="Calibri"/>
                </a:rPr>
                <a:t>Enable Clarity to Drive Visibility &amp; Impact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itchFamily="2" charset="0"/>
                <a:cs typeface="Arial"/>
                <a:sym typeface="Arial"/>
              </a:endParaRPr>
            </a:p>
          </p:txBody>
        </p:sp>
        <p:sp>
          <p:nvSpPr>
            <p:cNvPr id="516" name="Google Shape;516;p57"/>
            <p:cNvSpPr txBox="1"/>
            <p:nvPr/>
          </p:nvSpPr>
          <p:spPr>
            <a:xfrm>
              <a:off x="636529" y="1191235"/>
              <a:ext cx="1463040" cy="1341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itchFamily="2" charset="0"/>
                  <a:ea typeface="Calibri"/>
                  <a:cs typeface="Calibri"/>
                  <a:sym typeface="Calibri"/>
                </a:rPr>
                <a:t>Leverage Structure to Move Forward Intentionally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itchFamily="2" charset="0"/>
                <a:cs typeface="Arial"/>
                <a:sym typeface="Arial"/>
              </a:endParaRPr>
            </a:p>
          </p:txBody>
        </p:sp>
      </p:grpSp>
      <p:sp>
        <p:nvSpPr>
          <p:cNvPr id="517" name="Google Shape;517;p57"/>
          <p:cNvSpPr txBox="1"/>
          <p:nvPr/>
        </p:nvSpPr>
        <p:spPr>
          <a:xfrm>
            <a:off x="160256" y="3"/>
            <a:ext cx="10507744" cy="959555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Avenir"/>
                <a:cs typeface="Avenir"/>
                <a:sym typeface="Avenir"/>
              </a:rPr>
              <a:t> Define Your Brand (Or Others Will)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cs typeface="Arial"/>
              <a:sym typeface="Arial"/>
            </a:endParaRPr>
          </a:p>
        </p:txBody>
      </p:sp>
      <p:sp>
        <p:nvSpPr>
          <p:cNvPr id="519" name="Google Shape;519;p57"/>
          <p:cNvSpPr txBox="1">
            <a:spLocks noGrp="1"/>
          </p:cNvSpPr>
          <p:nvPr>
            <p:ph type="ftr" idx="11"/>
          </p:nvPr>
        </p:nvSpPr>
        <p:spPr>
          <a:xfrm>
            <a:off x="3315979" y="6398494"/>
            <a:ext cx="571217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@BrandMirror     BrandMirror Copyright 2021. All Rights Reserved.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venir"/>
              <a:cs typeface="Avenir"/>
              <a:sym typeface="Avenir"/>
            </a:endParaRPr>
          </a:p>
        </p:txBody>
      </p:sp>
      <p:sp>
        <p:nvSpPr>
          <p:cNvPr id="520" name="Google Shape;520;p57"/>
          <p:cNvSpPr txBox="1">
            <a:spLocks noGrp="1"/>
          </p:cNvSpPr>
          <p:nvPr>
            <p:ph type="sldNum" idx="12"/>
          </p:nvPr>
        </p:nvSpPr>
        <p:spPr>
          <a:xfrm>
            <a:off x="9987066" y="630434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12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7"/>
          <p:cNvSpPr/>
          <p:nvPr/>
        </p:nvSpPr>
        <p:spPr>
          <a:xfrm>
            <a:off x="4686959" y="2092763"/>
            <a:ext cx="3939823" cy="3669584"/>
          </a:xfrm>
          <a:prstGeom prst="roundRect">
            <a:avLst>
              <a:gd name="adj" fmla="val 6744"/>
            </a:avLst>
          </a:prstGeom>
          <a:solidFill>
            <a:schemeClr val="lt1"/>
          </a:solidFill>
          <a:ln w="25400" cap="flat" cmpd="sng">
            <a:solidFill>
              <a:srgbClr val="2BC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45700" rIns="18287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Calibri"/>
                <a:cs typeface="Calibri"/>
                <a:sym typeface="Calibri"/>
              </a:rPr>
              <a:t>I am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Calibri"/>
                <a:cs typeface="Calibri"/>
                <a:sym typeface="Calibri"/>
              </a:rPr>
              <a:t>gutsy leader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Calibri"/>
                <a:cs typeface="Calibri"/>
                <a:sym typeface="Calibri"/>
              </a:rPr>
              <a:t>committed to enabling leaders to live their purpose and passion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Calibri"/>
                <a:cs typeface="Calibri"/>
                <a:sym typeface="Calibri"/>
              </a:rPr>
              <a:t>by moving the needle on their visibility and impact by leveraging these core skills: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Calibri"/>
                <a:cs typeface="Calibri"/>
                <a:sym typeface="Calibri"/>
              </a:rPr>
              <a:t>strategy,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Calibri"/>
                <a:cs typeface="Calibri"/>
                <a:sym typeface="Calibri"/>
              </a:rPr>
              <a:t>structure,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Calibri"/>
                <a:cs typeface="Calibri"/>
                <a:sym typeface="Calibri"/>
              </a:rPr>
              <a:t>and clarity.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57"/>
          <p:cNvSpPr/>
          <p:nvPr/>
        </p:nvSpPr>
        <p:spPr>
          <a:xfrm>
            <a:off x="4732225" y="2322025"/>
            <a:ext cx="144855" cy="488887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57"/>
          <p:cNvSpPr/>
          <p:nvPr/>
        </p:nvSpPr>
        <p:spPr>
          <a:xfrm>
            <a:off x="4714115" y="2963312"/>
            <a:ext cx="199176" cy="508503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57"/>
          <p:cNvSpPr/>
          <p:nvPr/>
        </p:nvSpPr>
        <p:spPr>
          <a:xfrm>
            <a:off x="4813704" y="3742779"/>
            <a:ext cx="98079" cy="743894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57"/>
          <p:cNvSpPr/>
          <p:nvPr/>
        </p:nvSpPr>
        <p:spPr>
          <a:xfrm>
            <a:off x="4759385" y="4685344"/>
            <a:ext cx="188613" cy="78916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57"/>
          <p:cNvSpPr txBox="1"/>
          <p:nvPr/>
        </p:nvSpPr>
        <p:spPr>
          <a:xfrm>
            <a:off x="4521706" y="1456616"/>
            <a:ext cx="48119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Calibri"/>
                <a:cs typeface="Calibri"/>
                <a:sym typeface="Calibri"/>
              </a:rPr>
              <a:t>Personal Mission Statement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cs typeface="Arial"/>
              <a:sym typeface="Arial"/>
            </a:endParaRPr>
          </a:p>
        </p:txBody>
      </p:sp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54F7AF11-561A-DC53-9E23-EB9593E9C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32" y="2836364"/>
            <a:ext cx="1263562" cy="163579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E83ED4-1FF4-C400-EF5A-F0BFE346BFD6}"/>
              </a:ext>
            </a:extLst>
          </p:cNvPr>
          <p:cNvGrpSpPr/>
          <p:nvPr/>
        </p:nvGrpSpPr>
        <p:grpSpPr>
          <a:xfrm>
            <a:off x="9987066" y="4656607"/>
            <a:ext cx="1379882" cy="1635794"/>
            <a:chOff x="3083859" y="1418985"/>
            <a:chExt cx="2137911" cy="26938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3B108F-6CBA-4288-8377-97E28AD65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8" t="18807" r="17926" b="15365"/>
            <a:stretch/>
          </p:blipFill>
          <p:spPr>
            <a:xfrm>
              <a:off x="3083859" y="1418985"/>
              <a:ext cx="2137911" cy="224681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ACC88F-3FF3-3909-6B78-D5C558FDF54E}"/>
                </a:ext>
              </a:extLst>
            </p:cNvPr>
            <p:cNvSpPr txBox="1"/>
            <p:nvPr/>
          </p:nvSpPr>
          <p:spPr>
            <a:xfrm>
              <a:off x="3199333" y="3587910"/>
              <a:ext cx="2022437" cy="524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45 Book" pitchFamily="50" charset="0"/>
                </a:rPr>
                <a:t>reflect. stand out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45 Book" pitchFamily="50" charset="0"/>
                </a:rPr>
                <a:t>.</a:t>
              </a:r>
            </a:p>
          </p:txBody>
        </p:sp>
      </p:grp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DF22DA2D-69D9-AFCE-9DBF-050A25F52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346" y="1453459"/>
            <a:ext cx="1669514" cy="1113009"/>
          </a:xfrm>
          <a:prstGeom prst="rect">
            <a:avLst/>
          </a:prstGeom>
        </p:spPr>
      </p:pic>
      <p:pic>
        <p:nvPicPr>
          <p:cNvPr id="8" name="Picture 7" descr="BoomerWorks">
            <a:extLst>
              <a:ext uri="{FF2B5EF4-FFF2-40B4-BE49-F238E27FC236}">
                <a16:creationId xmlns:a16="http://schemas.microsoft.com/office/drawing/2014/main" id="{582DDBF1-D797-2F28-55C1-6A056BA8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284928"/>
            <a:ext cx="1974849" cy="5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A567CB4-9896-4406-8B8A-0104DF44D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540011"/>
              </p:ext>
            </p:extLst>
          </p:nvPr>
        </p:nvGraphicFramePr>
        <p:xfrm>
          <a:off x="408721" y="897192"/>
          <a:ext cx="11202220" cy="53880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0555">
                  <a:extLst>
                    <a:ext uri="{9D8B030D-6E8A-4147-A177-3AD203B41FA5}">
                      <a16:colId xmlns:a16="http://schemas.microsoft.com/office/drawing/2014/main" val="3893656780"/>
                    </a:ext>
                  </a:extLst>
                </a:gridCol>
                <a:gridCol w="2800555">
                  <a:extLst>
                    <a:ext uri="{9D8B030D-6E8A-4147-A177-3AD203B41FA5}">
                      <a16:colId xmlns:a16="http://schemas.microsoft.com/office/drawing/2014/main" val="2503626501"/>
                    </a:ext>
                  </a:extLst>
                </a:gridCol>
                <a:gridCol w="2800555">
                  <a:extLst>
                    <a:ext uri="{9D8B030D-6E8A-4147-A177-3AD203B41FA5}">
                      <a16:colId xmlns:a16="http://schemas.microsoft.com/office/drawing/2014/main" val="2665758435"/>
                    </a:ext>
                  </a:extLst>
                </a:gridCol>
                <a:gridCol w="2800555">
                  <a:extLst>
                    <a:ext uri="{9D8B030D-6E8A-4147-A177-3AD203B41FA5}">
                      <a16:colId xmlns:a16="http://schemas.microsoft.com/office/drawing/2014/main" val="3865547945"/>
                    </a:ext>
                  </a:extLst>
                </a:gridCol>
              </a:tblGrid>
              <a:tr h="424304">
                <a:tc gridSpan="4">
                  <a:txBody>
                    <a:bodyPr/>
                    <a:lstStyle/>
                    <a:p>
                      <a:r>
                        <a:rPr lang="en-US" sz="1400" dirty="0">
                          <a:latin typeface="Raleway" pitchFamily="2" charset="0"/>
                        </a:rPr>
                        <a:t>Why: 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To help people know their purpose and passion and increase their visibility and impact.</a:t>
                      </a:r>
                      <a:endParaRPr lang="en-US" sz="1400" dirty="0">
                        <a:latin typeface="Raleway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152952"/>
                  </a:ext>
                </a:extLst>
              </a:tr>
              <a:tr h="42430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Name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Logo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Tagline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Colors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675728"/>
                  </a:ext>
                </a:extLst>
              </a:tr>
              <a:tr h="205758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" pitchFamily="2" charset="0"/>
                        </a:rPr>
                        <a:t>brand</a:t>
                      </a:r>
                      <a:r>
                        <a:rPr lang="en-US" sz="1800" b="1" dirty="0">
                          <a:latin typeface="Raleway" pitchFamily="2" charset="0"/>
                        </a:rPr>
                        <a:t>mirror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Raleway" pitchFamily="2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Raleway" pitchFamily="2" charset="0"/>
                          <a:cs typeface="Arial" panose="020B0604020202020204" pitchFamily="34" charset="0"/>
                        </a:rPr>
                        <a:t>reflect. stand out.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168606"/>
                  </a:ext>
                </a:extLst>
              </a:tr>
              <a:tr h="42430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Font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Mark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Icons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Images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823396"/>
                  </a:ext>
                </a:extLst>
              </a:tr>
              <a:tr h="20575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Raleway" pitchFamily="2" charset="0"/>
                        </a:rPr>
                        <a:t>Raleway</a:t>
                      </a:r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0328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898825E-F74F-4399-9510-7EA883F01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66"/>
            <a:ext cx="12192000" cy="786780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aleway" pitchFamily="2" charset="0"/>
              </a:rPr>
              <a:t> Brand: BrandMirror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B7CA1-408B-4996-8472-F214898AB7D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675837" y="6404849"/>
            <a:ext cx="1427672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40E7F3-E13B-DC1B-519B-2E91B8534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721" y="2382424"/>
            <a:ext cx="2549734" cy="778573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EC34FB8F-EB9E-2604-5D49-84F14378D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71" y="4445968"/>
            <a:ext cx="1263562" cy="163579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CD14814-87B2-D563-9576-2D2B474C3AAD}"/>
              </a:ext>
            </a:extLst>
          </p:cNvPr>
          <p:cNvGrpSpPr/>
          <p:nvPr/>
        </p:nvGrpSpPr>
        <p:grpSpPr>
          <a:xfrm>
            <a:off x="3784960" y="1824071"/>
            <a:ext cx="1471412" cy="1895277"/>
            <a:chOff x="3083859" y="1418985"/>
            <a:chExt cx="2137911" cy="26938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56F177-3CF6-17E3-E6A4-AB9D07859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8" t="18807" r="17926" b="15365"/>
            <a:stretch/>
          </p:blipFill>
          <p:spPr>
            <a:xfrm>
              <a:off x="3083859" y="1418985"/>
              <a:ext cx="2137911" cy="22468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B63C4B-944C-1218-D39C-5EA175F19731}"/>
                </a:ext>
              </a:extLst>
            </p:cNvPr>
            <p:cNvSpPr txBox="1"/>
            <p:nvPr/>
          </p:nvSpPr>
          <p:spPr>
            <a:xfrm>
              <a:off x="3199333" y="3587910"/>
              <a:ext cx="2022437" cy="524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45 Book" pitchFamily="50" charset="0"/>
                </a:rPr>
                <a:t>reflect. stand out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45 Book" pitchFamily="50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23893A1-4A7A-179D-92C4-E796BAD91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402"/>
          <a:stretch/>
        </p:blipFill>
        <p:spPr>
          <a:xfrm>
            <a:off x="3538235" y="4331692"/>
            <a:ext cx="2139881" cy="1785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B32204-1338-D68D-D762-5F3D291A55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435"/>
          <a:stretch/>
        </p:blipFill>
        <p:spPr>
          <a:xfrm>
            <a:off x="6492784" y="4445968"/>
            <a:ext cx="1741479" cy="953529"/>
          </a:xfrm>
          <a:prstGeom prst="rect">
            <a:avLst/>
          </a:prstGeom>
        </p:spPr>
      </p:pic>
      <p:pic>
        <p:nvPicPr>
          <p:cNvPr id="15" name="Picture 14" descr="A picture containing table, outdoor object&#10;&#10;Description automatically generated">
            <a:extLst>
              <a:ext uri="{FF2B5EF4-FFF2-40B4-BE49-F238E27FC236}">
                <a16:creationId xmlns:a16="http://schemas.microsoft.com/office/drawing/2014/main" id="{1082DECB-1705-8E2D-BECD-DC48F54F4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2" y="4437807"/>
            <a:ext cx="1164122" cy="786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38587A46-4359-E85A-2A0B-DACF878C6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1" y="2361954"/>
            <a:ext cx="1669514" cy="1113009"/>
          </a:xfrm>
          <a:prstGeom prst="rect">
            <a:avLst/>
          </a:prstGeom>
        </p:spPr>
      </p:pic>
      <p:pic>
        <p:nvPicPr>
          <p:cNvPr id="18" name="Picture 17" descr="BoomerWorks">
            <a:extLst>
              <a:ext uri="{FF2B5EF4-FFF2-40B4-BE49-F238E27FC236}">
                <a16:creationId xmlns:a16="http://schemas.microsoft.com/office/drawing/2014/main" id="{07DB4E8D-D543-4BDB-3471-5D57AF80E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284928"/>
            <a:ext cx="1974849" cy="5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able&#10;&#10;Description automatically generated">
            <a:extLst>
              <a:ext uri="{FF2B5EF4-FFF2-40B4-BE49-F238E27FC236}">
                <a16:creationId xmlns:a16="http://schemas.microsoft.com/office/drawing/2014/main" id="{F091DB69-5EAC-237C-8B94-26646CCC3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1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A567CB4-9896-4406-8B8A-0104DF44D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685019"/>
              </p:ext>
            </p:extLst>
          </p:nvPr>
        </p:nvGraphicFramePr>
        <p:xfrm>
          <a:off x="419272" y="836715"/>
          <a:ext cx="11202220" cy="53880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0555">
                  <a:extLst>
                    <a:ext uri="{9D8B030D-6E8A-4147-A177-3AD203B41FA5}">
                      <a16:colId xmlns:a16="http://schemas.microsoft.com/office/drawing/2014/main" val="3893656780"/>
                    </a:ext>
                  </a:extLst>
                </a:gridCol>
                <a:gridCol w="2800555">
                  <a:extLst>
                    <a:ext uri="{9D8B030D-6E8A-4147-A177-3AD203B41FA5}">
                      <a16:colId xmlns:a16="http://schemas.microsoft.com/office/drawing/2014/main" val="2503626501"/>
                    </a:ext>
                  </a:extLst>
                </a:gridCol>
                <a:gridCol w="2800555">
                  <a:extLst>
                    <a:ext uri="{9D8B030D-6E8A-4147-A177-3AD203B41FA5}">
                      <a16:colId xmlns:a16="http://schemas.microsoft.com/office/drawing/2014/main" val="2665758435"/>
                    </a:ext>
                  </a:extLst>
                </a:gridCol>
                <a:gridCol w="2800555">
                  <a:extLst>
                    <a:ext uri="{9D8B030D-6E8A-4147-A177-3AD203B41FA5}">
                      <a16:colId xmlns:a16="http://schemas.microsoft.com/office/drawing/2014/main" val="3865547945"/>
                    </a:ext>
                  </a:extLst>
                </a:gridCol>
              </a:tblGrid>
              <a:tr h="424304">
                <a:tc gridSpan="4">
                  <a:txBody>
                    <a:bodyPr/>
                    <a:lstStyle/>
                    <a:p>
                      <a:r>
                        <a:rPr lang="en-US" sz="1600" dirty="0">
                          <a:latin typeface="Raleway" pitchFamily="2" charset="0"/>
                        </a:rPr>
                        <a:t>Why: 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Ms. Jo’s is a tribute to Roth’s late mother who always encouraged the people around her to cherish each day and enjoy life’s sweetest moments.</a:t>
                      </a:r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152952"/>
                  </a:ext>
                </a:extLst>
              </a:tr>
              <a:tr h="42430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Name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Logo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Tagline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Colors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675728"/>
                  </a:ext>
                </a:extLst>
              </a:tr>
              <a:tr h="205758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Raleway" pitchFamily="2" charset="0"/>
                        </a:rPr>
                        <a:t>Ms. Jo’s Petite Sweets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Raleway" pitchFamily="2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Raleway" pitchFamily="2" charset="0"/>
                          <a:cs typeface="Arial" panose="020B0604020202020204" pitchFamily="34" charset="0"/>
                        </a:rPr>
                        <a:t>Life is Sweet, </a:t>
                      </a:r>
                    </a:p>
                    <a:p>
                      <a:pPr algn="ctr"/>
                      <a:r>
                        <a:rPr lang="en-US" sz="2000" dirty="0">
                          <a:latin typeface="Raleway" pitchFamily="2" charset="0"/>
                          <a:cs typeface="Arial" panose="020B0604020202020204" pitchFamily="34" charset="0"/>
                        </a:rPr>
                        <a:t>Have a Treat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168606"/>
                  </a:ext>
                </a:extLst>
              </a:tr>
              <a:tr h="42430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Font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Mark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Icons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Images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823396"/>
                  </a:ext>
                </a:extLst>
              </a:tr>
              <a:tr h="205758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" pitchFamily="2" charset="0"/>
                        </a:rPr>
                        <a:t>Lora</a:t>
                      </a: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r>
                        <a:rPr lang="en-US" sz="1600" dirty="0">
                          <a:latin typeface="Raleway" pitchFamily="2" charset="0"/>
                        </a:rPr>
                        <a:t>Arial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  <a:p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Raleway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0328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898825E-F74F-4399-9510-7EA883F01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66"/>
            <a:ext cx="12192000" cy="786780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aleway" pitchFamily="2" charset="0"/>
              </a:rPr>
              <a:t> Brand: Ms. Jo Petite Sweets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B7CA1-408B-4996-8472-F214898AB7D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675837" y="6404849"/>
            <a:ext cx="1427672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 descr="Ms. Jo's Petite Sweets">
            <a:extLst>
              <a:ext uri="{FF2B5EF4-FFF2-40B4-BE49-F238E27FC236}">
                <a16:creationId xmlns:a16="http://schemas.microsoft.com/office/drawing/2014/main" id="{50FFEFCC-5925-4913-BF86-05DE28C7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580" y="1878318"/>
            <a:ext cx="1597464" cy="162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E37F521-9312-40B1-AA46-81FADFF42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2" b="17526"/>
          <a:stretch/>
        </p:blipFill>
        <p:spPr bwMode="auto">
          <a:xfrm>
            <a:off x="8915112" y="4347753"/>
            <a:ext cx="2608057" cy="170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FDF7F-E3DA-4600-9B14-D16C7FC1C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087" y="4388329"/>
            <a:ext cx="1521229" cy="1622953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B0E5C6-619F-4CF3-B2EA-358B34C3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97" y="2262016"/>
            <a:ext cx="1956619" cy="124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D4E9B-D15F-42A4-9BA4-49193423A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112" y="1804270"/>
            <a:ext cx="1615000" cy="1058104"/>
          </a:xfrm>
          <a:prstGeom prst="rect">
            <a:avLst/>
          </a:prstGeom>
          <a:solidFill>
            <a:srgbClr val="FDD50C"/>
          </a:solidFill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0C5BECD-ECCC-45BC-B3F1-EF1C4B2B5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14" y="4348864"/>
            <a:ext cx="1662418" cy="16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s. Jo's Petite Sweets">
            <a:extLst>
              <a:ext uri="{FF2B5EF4-FFF2-40B4-BE49-F238E27FC236}">
                <a16:creationId xmlns:a16="http://schemas.microsoft.com/office/drawing/2014/main" id="{43808C06-C7A7-4334-9A57-02626017F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31" y="4365366"/>
            <a:ext cx="1597464" cy="162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oomerWorks">
            <a:extLst>
              <a:ext uri="{FF2B5EF4-FFF2-40B4-BE49-F238E27FC236}">
                <a16:creationId xmlns:a16="http://schemas.microsoft.com/office/drawing/2014/main" id="{577E7DAC-E4F7-2511-AE27-4D5FBF7A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284928"/>
            <a:ext cx="1974849" cy="5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3F1881A0-3EC3-3849-A97C-889674BB9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002" y="6338617"/>
            <a:ext cx="1253167" cy="43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5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DE29A6E-297A-48AE-94B9-B9772508C4FA}"/>
              </a:ext>
            </a:extLst>
          </p:cNvPr>
          <p:cNvSpPr/>
          <p:nvPr/>
        </p:nvSpPr>
        <p:spPr>
          <a:xfrm>
            <a:off x="0" y="0"/>
            <a:ext cx="12192000" cy="95146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Raleway" pitchFamily="2" charset="0"/>
              </a:rPr>
              <a:t> Elevate the brand message.</a:t>
            </a:r>
          </a:p>
        </p:txBody>
      </p:sp>
      <p:grpSp>
        <p:nvGrpSpPr>
          <p:cNvPr id="16" name="Shape 369">
            <a:extLst>
              <a:ext uri="{FF2B5EF4-FFF2-40B4-BE49-F238E27FC236}">
                <a16:creationId xmlns:a16="http://schemas.microsoft.com/office/drawing/2014/main" id="{959DFCE1-7E07-4725-AE9C-943B714F5029}"/>
              </a:ext>
            </a:extLst>
          </p:cNvPr>
          <p:cNvGrpSpPr/>
          <p:nvPr/>
        </p:nvGrpSpPr>
        <p:grpSpPr>
          <a:xfrm>
            <a:off x="952548" y="1398201"/>
            <a:ext cx="6067987" cy="4921499"/>
            <a:chOff x="1407676" y="0"/>
            <a:chExt cx="6067987" cy="4921499"/>
          </a:xfrm>
        </p:grpSpPr>
        <p:sp>
          <p:nvSpPr>
            <p:cNvPr id="17" name="Shape 370">
              <a:extLst>
                <a:ext uri="{FF2B5EF4-FFF2-40B4-BE49-F238E27FC236}">
                  <a16:creationId xmlns:a16="http://schemas.microsoft.com/office/drawing/2014/main" id="{BF9E187C-FC56-448D-AD3F-59A9EDC80871}"/>
                </a:ext>
              </a:extLst>
            </p:cNvPr>
            <p:cNvSpPr/>
            <p:nvPr/>
          </p:nvSpPr>
          <p:spPr>
            <a:xfrm>
              <a:off x="1407676" y="0"/>
              <a:ext cx="4921499" cy="4921499"/>
            </a:xfrm>
            <a:prstGeom prst="triangle">
              <a:avLst>
                <a:gd name="adj" fmla="val 50000"/>
              </a:avLst>
            </a:prstGeom>
            <a:solidFill>
              <a:srgbClr val="2BC17D"/>
            </a:solidFill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>
                <a:latin typeface="Raleway" pitchFamily="2" charset="0"/>
              </a:endParaRPr>
            </a:p>
          </p:txBody>
        </p:sp>
        <p:sp>
          <p:nvSpPr>
            <p:cNvPr id="18" name="Shape 371">
              <a:extLst>
                <a:ext uri="{FF2B5EF4-FFF2-40B4-BE49-F238E27FC236}">
                  <a16:creationId xmlns:a16="http://schemas.microsoft.com/office/drawing/2014/main" id="{50141F27-F607-40A5-A1A8-8A29602B39B5}"/>
                </a:ext>
              </a:extLst>
            </p:cNvPr>
            <p:cNvSpPr/>
            <p:nvPr/>
          </p:nvSpPr>
          <p:spPr>
            <a:xfrm>
              <a:off x="3400298" y="564625"/>
              <a:ext cx="4075365" cy="116501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BC17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>
                <a:latin typeface="Raleway" pitchFamily="2" charset="0"/>
              </a:endParaRPr>
            </a:p>
          </p:txBody>
        </p:sp>
        <p:sp>
          <p:nvSpPr>
            <p:cNvPr id="19" name="Shape 372">
              <a:extLst>
                <a:ext uri="{FF2B5EF4-FFF2-40B4-BE49-F238E27FC236}">
                  <a16:creationId xmlns:a16="http://schemas.microsoft.com/office/drawing/2014/main" id="{B87590ED-420A-4E89-A7E0-108F626BFB45}"/>
                </a:ext>
              </a:extLst>
            </p:cNvPr>
            <p:cNvSpPr txBox="1"/>
            <p:nvPr/>
          </p:nvSpPr>
          <p:spPr>
            <a:xfrm>
              <a:off x="3457169" y="621495"/>
              <a:ext cx="3961624" cy="1051269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omic Sans MS"/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Raleway" pitchFamily="2" charset="0"/>
                  <a:ea typeface="Comic Sans MS"/>
                  <a:cs typeface="Comic Sans MS"/>
                  <a:sym typeface="Comic Sans MS"/>
                </a:rPr>
                <a:t>Emotional: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1600" dirty="0">
                <a:solidFill>
                  <a:schemeClr val="dk1"/>
                </a:solidFill>
                <a:latin typeface="Raleway" pitchFamily="2" charset="0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" name="Shape 373">
              <a:extLst>
                <a:ext uri="{FF2B5EF4-FFF2-40B4-BE49-F238E27FC236}">
                  <a16:creationId xmlns:a16="http://schemas.microsoft.com/office/drawing/2014/main" id="{A3290BEA-1744-47F0-A9B6-F64494036500}"/>
                </a:ext>
              </a:extLst>
            </p:cNvPr>
            <p:cNvSpPr/>
            <p:nvPr/>
          </p:nvSpPr>
          <p:spPr>
            <a:xfrm>
              <a:off x="3454042" y="1835359"/>
              <a:ext cx="4007802" cy="116501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BC17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>
                <a:latin typeface="Raleway" pitchFamily="2" charset="0"/>
              </a:endParaRPr>
            </a:p>
          </p:txBody>
        </p:sp>
        <p:sp>
          <p:nvSpPr>
            <p:cNvPr id="21" name="Shape 374">
              <a:extLst>
                <a:ext uri="{FF2B5EF4-FFF2-40B4-BE49-F238E27FC236}">
                  <a16:creationId xmlns:a16="http://schemas.microsoft.com/office/drawing/2014/main" id="{398273DC-DF1C-4F29-96F8-6D63F6249DDC}"/>
                </a:ext>
              </a:extLst>
            </p:cNvPr>
            <p:cNvSpPr txBox="1"/>
            <p:nvPr/>
          </p:nvSpPr>
          <p:spPr>
            <a:xfrm>
              <a:off x="3510912" y="1892231"/>
              <a:ext cx="3894061" cy="1051269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omic Sans MS"/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Raleway" pitchFamily="2" charset="0"/>
                  <a:ea typeface="Comic Sans MS"/>
                  <a:cs typeface="Comic Sans MS"/>
                  <a:sym typeface="Comic Sans MS"/>
                </a:rPr>
                <a:t>Value Add:</a:t>
              </a:r>
            </a:p>
          </p:txBody>
        </p:sp>
        <p:sp>
          <p:nvSpPr>
            <p:cNvPr id="22" name="Shape 375">
              <a:extLst>
                <a:ext uri="{FF2B5EF4-FFF2-40B4-BE49-F238E27FC236}">
                  <a16:creationId xmlns:a16="http://schemas.microsoft.com/office/drawing/2014/main" id="{D77C9418-2465-4F4B-81AE-FEAD38B0AF4A}"/>
                </a:ext>
              </a:extLst>
            </p:cNvPr>
            <p:cNvSpPr/>
            <p:nvPr/>
          </p:nvSpPr>
          <p:spPr>
            <a:xfrm>
              <a:off x="3445916" y="3116067"/>
              <a:ext cx="3964169" cy="116501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BC17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>
                <a:latin typeface="Raleway" pitchFamily="2" charset="0"/>
              </a:endParaRPr>
            </a:p>
          </p:txBody>
        </p:sp>
        <p:sp>
          <p:nvSpPr>
            <p:cNvPr id="23" name="Shape 376">
              <a:extLst>
                <a:ext uri="{FF2B5EF4-FFF2-40B4-BE49-F238E27FC236}">
                  <a16:creationId xmlns:a16="http://schemas.microsoft.com/office/drawing/2014/main" id="{E50F1A60-F75B-4F15-8BB5-D9EF1B05D5A5}"/>
                </a:ext>
              </a:extLst>
            </p:cNvPr>
            <p:cNvSpPr txBox="1"/>
            <p:nvPr/>
          </p:nvSpPr>
          <p:spPr>
            <a:xfrm>
              <a:off x="3502787" y="3172939"/>
              <a:ext cx="3850426" cy="1051269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omic Sans MS"/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Raleway" pitchFamily="2" charset="0"/>
                  <a:ea typeface="Comic Sans MS"/>
                  <a:cs typeface="Comic Sans MS"/>
                  <a:sym typeface="Comic Sans MS"/>
                </a:rPr>
                <a:t>Functional: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1600" dirty="0">
                <a:solidFill>
                  <a:schemeClr val="dk1"/>
                </a:solidFill>
                <a:latin typeface="Raleway" pitchFamily="2" charset="0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24" name="Graphic 23" descr="Bullseye">
            <a:extLst>
              <a:ext uri="{FF2B5EF4-FFF2-40B4-BE49-F238E27FC236}">
                <a16:creationId xmlns:a16="http://schemas.microsoft.com/office/drawing/2014/main" id="{BA03E675-F4E3-45A3-B602-DB8206FEA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9249" y="4502280"/>
            <a:ext cx="1147245" cy="1147245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:a16="http://schemas.microsoft.com/office/drawing/2014/main" id="{E407A7C4-C6F1-46DA-B889-01EE4DC61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0296" y="3200721"/>
            <a:ext cx="1285111" cy="1285111"/>
          </a:xfrm>
          <a:prstGeom prst="rect">
            <a:avLst/>
          </a:prstGeom>
        </p:spPr>
      </p:pic>
      <p:sp>
        <p:nvSpPr>
          <p:cNvPr id="26" name="Heart 25">
            <a:extLst>
              <a:ext uri="{FF2B5EF4-FFF2-40B4-BE49-F238E27FC236}">
                <a16:creationId xmlns:a16="http://schemas.microsoft.com/office/drawing/2014/main" id="{67AE3315-0B1C-4EC9-8220-D436CA1DBAE1}"/>
              </a:ext>
            </a:extLst>
          </p:cNvPr>
          <p:cNvSpPr/>
          <p:nvPr/>
        </p:nvSpPr>
        <p:spPr>
          <a:xfrm>
            <a:off x="4426082" y="2069596"/>
            <a:ext cx="1156075" cy="95146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6510D-23FD-44A8-B7D5-AF7EAB1F1102}"/>
              </a:ext>
            </a:extLst>
          </p:cNvPr>
          <p:cNvSpPr txBox="1"/>
          <p:nvPr/>
        </p:nvSpPr>
        <p:spPr>
          <a:xfrm>
            <a:off x="8066638" y="4955842"/>
            <a:ext cx="300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pitchFamily="2" charset="0"/>
              </a:rPr>
              <a:t>Catered dessert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7F81F7-6BE0-4E0F-9FE7-2B6D34876F7C}"/>
              </a:ext>
            </a:extLst>
          </p:cNvPr>
          <p:cNvSpPr txBox="1"/>
          <p:nvPr/>
        </p:nvSpPr>
        <p:spPr>
          <a:xfrm>
            <a:off x="8066638" y="3515430"/>
            <a:ext cx="354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pitchFamily="2" charset="0"/>
              </a:rPr>
              <a:t>Custom, Unique Desserts</a:t>
            </a:r>
          </a:p>
          <a:p>
            <a:r>
              <a:rPr lang="en-US" dirty="0">
                <a:latin typeface="Raleway" pitchFamily="2" charset="0"/>
              </a:rPr>
              <a:t>Traditional + Innovation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5344B6-6D1A-4B0E-904C-4BBCE193E025}"/>
              </a:ext>
            </a:extLst>
          </p:cNvPr>
          <p:cNvSpPr txBox="1"/>
          <p:nvPr/>
        </p:nvSpPr>
        <p:spPr>
          <a:xfrm>
            <a:off x="8066638" y="2017967"/>
            <a:ext cx="3399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pitchFamily="2" charset="0"/>
              </a:rPr>
              <a:t>Customers feel heard, celebrated, and wowed!</a:t>
            </a:r>
          </a:p>
          <a:p>
            <a:r>
              <a:rPr lang="en-US" dirty="0">
                <a:latin typeface="Raleway" pitchFamily="2" charset="0"/>
              </a:rPr>
              <a:t>Black Forest Cake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C8B76C-0D15-42D4-992D-A96C6890ED7D}"/>
              </a:ext>
            </a:extLst>
          </p:cNvPr>
          <p:cNvSpPr txBox="1"/>
          <p:nvPr/>
        </p:nvSpPr>
        <p:spPr>
          <a:xfrm>
            <a:off x="7985156" y="1524444"/>
            <a:ext cx="348106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Customer Centric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260C81-CA72-4089-9602-FF917FA62DBB}"/>
              </a:ext>
            </a:extLst>
          </p:cNvPr>
          <p:cNvSpPr txBox="1"/>
          <p:nvPr/>
        </p:nvSpPr>
        <p:spPr>
          <a:xfrm>
            <a:off x="7835783" y="5529131"/>
            <a:ext cx="36304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Product/Service Centric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A58D0A6E-D7E4-43AA-817D-BD25525710CD}"/>
              </a:ext>
            </a:extLst>
          </p:cNvPr>
          <p:cNvSpPr/>
          <p:nvPr/>
        </p:nvSpPr>
        <p:spPr>
          <a:xfrm rot="10800000">
            <a:off x="7381871" y="1721177"/>
            <a:ext cx="538542" cy="418977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E4C1616-420A-C868-F5E8-BC498F5F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271" y="6486979"/>
            <a:ext cx="4648559" cy="365125"/>
          </a:xfrm>
        </p:spPr>
        <p:txBody>
          <a:bodyPr/>
          <a:lstStyle/>
          <a:p>
            <a:r>
              <a:rPr lang="en-US" dirty="0"/>
              <a:t>@BrandMirror     BrandMirror Copyright 2022. All Rights Reserved.</a:t>
            </a:r>
          </a:p>
        </p:txBody>
      </p:sp>
      <p:pic>
        <p:nvPicPr>
          <p:cNvPr id="7" name="Picture 6" descr="BoomerWorks">
            <a:extLst>
              <a:ext uri="{FF2B5EF4-FFF2-40B4-BE49-F238E27FC236}">
                <a16:creationId xmlns:a16="http://schemas.microsoft.com/office/drawing/2014/main" id="{1FC952DE-0C29-2173-DDBC-C9E9F5124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284928"/>
            <a:ext cx="1974849" cy="5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A3E1629E-6470-0BD4-4737-E9AF6CC16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8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E6BEA8-9EEC-4F04-B44B-1112FAC4FA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venir"/>
                <a:cs typeface="Avenir"/>
                <a:sym typeface="Aveni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16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venir"/>
              <a:cs typeface="Avenir"/>
              <a:sym typeface="Avenir"/>
            </a:endParaRPr>
          </a:p>
        </p:txBody>
      </p:sp>
      <p:sp>
        <p:nvSpPr>
          <p:cNvPr id="3" name="Google Shape;674;p66">
            <a:extLst>
              <a:ext uri="{FF2B5EF4-FFF2-40B4-BE49-F238E27FC236}">
                <a16:creationId xmlns:a16="http://schemas.microsoft.com/office/drawing/2014/main" id="{6D8EAAC6-F02F-4051-995D-054D18DE4F68}"/>
              </a:ext>
            </a:extLst>
          </p:cNvPr>
          <p:cNvSpPr txBox="1">
            <a:spLocks/>
          </p:cNvSpPr>
          <p:nvPr/>
        </p:nvSpPr>
        <p:spPr>
          <a:xfrm>
            <a:off x="207390" y="134548"/>
            <a:ext cx="11481847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venir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itchFamily="2" charset="0"/>
                <a:cs typeface="Arial"/>
                <a:sym typeface="Arial"/>
              </a:rPr>
              <a:t>Which audiences need to see you differently?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A60EB9-120E-404B-BF59-322718065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211985"/>
              </p:ext>
            </p:extLst>
          </p:nvPr>
        </p:nvGraphicFramePr>
        <p:xfrm>
          <a:off x="2002882" y="1664534"/>
          <a:ext cx="9893500" cy="4054990"/>
        </p:xfrm>
        <a:graphic>
          <a:graphicData uri="http://schemas.openxmlformats.org/drawingml/2006/table">
            <a:tbl>
              <a:tblPr firstRow="1" bandRow="1"/>
              <a:tblGrid>
                <a:gridCol w="1978700">
                  <a:extLst>
                    <a:ext uri="{9D8B030D-6E8A-4147-A177-3AD203B41FA5}">
                      <a16:colId xmlns:a16="http://schemas.microsoft.com/office/drawing/2014/main" val="3028544444"/>
                    </a:ext>
                  </a:extLst>
                </a:gridCol>
                <a:gridCol w="1978700">
                  <a:extLst>
                    <a:ext uri="{9D8B030D-6E8A-4147-A177-3AD203B41FA5}">
                      <a16:colId xmlns:a16="http://schemas.microsoft.com/office/drawing/2014/main" val="3148367456"/>
                    </a:ext>
                  </a:extLst>
                </a:gridCol>
                <a:gridCol w="1978700">
                  <a:extLst>
                    <a:ext uri="{9D8B030D-6E8A-4147-A177-3AD203B41FA5}">
                      <a16:colId xmlns:a16="http://schemas.microsoft.com/office/drawing/2014/main" val="1148118121"/>
                    </a:ext>
                  </a:extLst>
                </a:gridCol>
                <a:gridCol w="1978700">
                  <a:extLst>
                    <a:ext uri="{9D8B030D-6E8A-4147-A177-3AD203B41FA5}">
                      <a16:colId xmlns:a16="http://schemas.microsoft.com/office/drawing/2014/main" val="3411059645"/>
                    </a:ext>
                  </a:extLst>
                </a:gridCol>
                <a:gridCol w="1978700">
                  <a:extLst>
                    <a:ext uri="{9D8B030D-6E8A-4147-A177-3AD203B41FA5}">
                      <a16:colId xmlns:a16="http://schemas.microsoft.com/office/drawing/2014/main" val="4152095079"/>
                    </a:ext>
                  </a:extLst>
                </a:gridCol>
              </a:tblGrid>
              <a:tr h="8144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 Medium" pitchFamily="2" charset="0"/>
                        </a:rPr>
                        <a:t>Who is Your Audience?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Raleway Medium" pitchFamily="2" charset="0"/>
                        </a:rPr>
                        <a:t>Know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Raleway Medium" pitchFamily="2" charset="0"/>
                        </a:rPr>
                        <a:t>Feel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Raleway Medium" pitchFamily="2" charset="0"/>
                        </a:rPr>
                        <a:t>Do</a:t>
                      </a:r>
                    </a:p>
                  </a:txBody>
                  <a:tcPr>
                    <a:solidFill>
                      <a:srgbClr val="00B9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 Medium" pitchFamily="2" charset="0"/>
                        </a:rPr>
                        <a:t>Communication Ideas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962242"/>
                  </a:ext>
                </a:extLst>
              </a:tr>
              <a:tr h="16202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 Medium" pitchFamily="2" charset="0"/>
                        </a:rPr>
                        <a:t>Event Planner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 Medium" pitchFamily="2" charset="0"/>
                        </a:rPr>
                        <a:t>Unique, Custom High-End Events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 Medium" pitchFamily="2" charset="0"/>
                        </a:rPr>
                        <a:t>Exceptional Treats for their Clients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 Medium" pitchFamily="2" charset="0"/>
                        </a:rPr>
                        <a:t>Book a Tasting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 Medium" pitchFamily="2" charset="0"/>
                        </a:rPr>
                        <a:t>Visit Event Planner Offices / Call on Event Planners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3221140"/>
                  </a:ext>
                </a:extLst>
              </a:tr>
              <a:tr h="1620263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Raleway Medium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Raleway Medium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Raleway Medium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Raleway Medium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Raleway Medium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2380925"/>
                  </a:ext>
                </a:extLst>
              </a:tr>
            </a:tbl>
          </a:graphicData>
        </a:graphic>
      </p:graphicFrame>
      <p:sp>
        <p:nvSpPr>
          <p:cNvPr id="7" name="Shape 157">
            <a:extLst>
              <a:ext uri="{FF2B5EF4-FFF2-40B4-BE49-F238E27FC236}">
                <a16:creationId xmlns:a16="http://schemas.microsoft.com/office/drawing/2014/main" id="{1AF626D3-BAAB-8455-F364-EE6E6E9AEBE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99287" y="6462731"/>
            <a:ext cx="4648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venir"/>
                <a:cs typeface="Avenir"/>
                <a:sym typeface="Avenir"/>
              </a:rPr>
              <a:t>@BrandMirror     BrandMirror Copyright 2022. All Rights Reserved.</a:t>
            </a:r>
          </a:p>
        </p:txBody>
      </p:sp>
      <p:pic>
        <p:nvPicPr>
          <p:cNvPr id="8" name="Picture 2" descr="Ms. Jo's Petite Sweets">
            <a:extLst>
              <a:ext uri="{FF2B5EF4-FFF2-40B4-BE49-F238E27FC236}">
                <a16:creationId xmlns:a16="http://schemas.microsoft.com/office/drawing/2014/main" id="{7522B91B-76B7-C169-FB08-D89174B4A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8" y="2569290"/>
            <a:ext cx="1463863" cy="14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182175-A0DE-5E9E-09C0-D9221D42B7BE}"/>
              </a:ext>
            </a:extLst>
          </p:cNvPr>
          <p:cNvSpPr txBox="1"/>
          <p:nvPr/>
        </p:nvSpPr>
        <p:spPr>
          <a:xfrm>
            <a:off x="451692" y="4583016"/>
            <a:ext cx="1307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Raleway" pitchFamily="2" charset="0"/>
              </a:rPr>
              <a:t>Your Business?</a:t>
            </a:r>
          </a:p>
        </p:txBody>
      </p:sp>
    </p:spTree>
    <p:extLst>
      <p:ext uri="{BB962C8B-B14F-4D97-AF65-F5344CB8AC3E}">
        <p14:creationId xmlns:p14="http://schemas.microsoft.com/office/powerpoint/2010/main" val="206169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0" y="-12188"/>
            <a:ext cx="12192000" cy="7636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Crafting Your Brand Positioning Statement</a:t>
            </a:r>
            <a:endParaRPr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63" name="Google Shape;63;p14"/>
          <p:cNvGraphicFramePr/>
          <p:nvPr>
            <p:extLst>
              <p:ext uri="{D42A27DB-BD31-4B8C-83A1-F6EECF244321}">
                <p14:modId xmlns:p14="http://schemas.microsoft.com/office/powerpoint/2010/main" val="861396479"/>
              </p:ext>
            </p:extLst>
          </p:nvPr>
        </p:nvGraphicFramePr>
        <p:xfrm>
          <a:off x="536400" y="1655884"/>
          <a:ext cx="10952448" cy="2060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3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112">
                  <a:extLst>
                    <a:ext uri="{9D8B030D-6E8A-4147-A177-3AD203B41FA5}">
                      <a16:colId xmlns:a16="http://schemas.microsoft.com/office/drawing/2014/main" val="3867290143"/>
                    </a:ext>
                  </a:extLst>
                </a:gridCol>
                <a:gridCol w="273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7000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Summarizes the value that your brand, products, and services bring to the target market. </a:t>
                      </a:r>
                      <a:endParaRPr sz="13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Target market</a:t>
                      </a:r>
                      <a:endParaRPr sz="13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Frame of Reference</a:t>
                      </a:r>
                      <a:endParaRPr sz="13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 Attribute</a:t>
                      </a:r>
                      <a:endParaRPr sz="1300" dirty="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Benefit / Point of Difference</a:t>
                      </a:r>
                      <a:endParaRPr sz="1300" dirty="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6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>
                          <a:solidFill>
                            <a:srgbClr val="33475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 adventurous and youthful minded travelers</a:t>
                      </a:r>
                      <a:endParaRPr sz="13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>
                          <a:solidFill>
                            <a:srgbClr val="33475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Airbnb is the accomodation option</a:t>
                      </a:r>
                      <a:endParaRPr sz="13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dirty="0">
                          <a:solidFill>
                            <a:srgbClr val="33475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that allows you to experience new places</a:t>
                      </a:r>
                      <a:endParaRPr sz="1300" dirty="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rgbClr val="33475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like a local.</a:t>
                      </a:r>
                      <a:endParaRPr sz="1300" dirty="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4" name="Google Shape;64;p14"/>
          <p:cNvSpPr txBox="1"/>
          <p:nvPr/>
        </p:nvSpPr>
        <p:spPr>
          <a:xfrm>
            <a:off x="536400" y="4026251"/>
            <a:ext cx="11119200" cy="108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" kern="0">
                <a:solidFill>
                  <a:srgbClr val="33475B"/>
                </a:solidFill>
                <a:latin typeface="Raleway"/>
                <a:ea typeface="Raleway"/>
                <a:cs typeface="Raleway"/>
                <a:sym typeface="Raleway"/>
              </a:rPr>
              <a:t>To adventurous and youthful minded travelers, Airbnb is the accomodation option that allows you to experience new places like a local.</a:t>
            </a:r>
            <a:endParaRPr kern="0">
              <a:solidFill>
                <a:srgbClr val="33475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605600" y="6265633"/>
            <a:ext cx="10980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3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45866" y="892284"/>
            <a:ext cx="1143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ts val="990"/>
            </a:pPr>
            <a:r>
              <a:rPr lang="en" sz="2827" dirty="0">
                <a:latin typeface="Raleway"/>
                <a:ea typeface="Raleway"/>
                <a:cs typeface="Raleway"/>
                <a:sym typeface="Raleway"/>
              </a:rPr>
              <a:t>Example: AirBnB</a:t>
            </a:r>
            <a:endParaRPr sz="2827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Google Shape;613;p62">
            <a:extLst>
              <a:ext uri="{FF2B5EF4-FFF2-40B4-BE49-F238E27FC236}">
                <a16:creationId xmlns:a16="http://schemas.microsoft.com/office/drawing/2014/main" id="{8DB7D789-DFF1-BAF8-8E29-F50DD1635547}"/>
              </a:ext>
            </a:extLst>
          </p:cNvPr>
          <p:cNvSpPr txBox="1">
            <a:spLocks/>
          </p:cNvSpPr>
          <p:nvPr/>
        </p:nvSpPr>
        <p:spPr>
          <a:xfrm>
            <a:off x="2996960" y="639569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000" ker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@BrandMirror     BrandMirror Copyright 2022. All Rights Reserved.</a:t>
            </a:r>
            <a:endParaRPr lang="en-US" sz="1100" kern="0" dirty="0">
              <a:solidFill>
                <a:srgbClr val="888888"/>
              </a:solidFill>
              <a:latin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2"/>
          <p:cNvSpPr txBox="1"/>
          <p:nvPr/>
        </p:nvSpPr>
        <p:spPr>
          <a:xfrm>
            <a:off x="2429999" y="5380035"/>
            <a:ext cx="28411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Know.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2"/>
          <p:cNvSpPr txBox="1"/>
          <p:nvPr/>
        </p:nvSpPr>
        <p:spPr>
          <a:xfrm>
            <a:off x="5777356" y="3480479"/>
            <a:ext cx="28411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Like.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2"/>
          <p:cNvSpPr txBox="1"/>
          <p:nvPr/>
        </p:nvSpPr>
        <p:spPr>
          <a:xfrm>
            <a:off x="9350829" y="1348727"/>
            <a:ext cx="284117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d Script"/>
                <a:ea typeface="Bad Script"/>
                <a:cs typeface="Bad Script"/>
                <a:sym typeface="Bad Script"/>
              </a:rPr>
              <a:t>Trust.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2"/>
          <p:cNvSpPr/>
          <p:nvPr/>
        </p:nvSpPr>
        <p:spPr>
          <a:xfrm rot="-1846394">
            <a:off x="516030" y="3683952"/>
            <a:ext cx="9423799" cy="2939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2" name="Google Shape;612;p62"/>
          <p:cNvSpPr txBox="1">
            <a:spLocks noGrp="1"/>
          </p:cNvSpPr>
          <p:nvPr>
            <p:ph type="title"/>
          </p:nvPr>
        </p:nvSpPr>
        <p:spPr>
          <a:xfrm>
            <a:off x="207390" y="133303"/>
            <a:ext cx="10386867" cy="7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</a:pPr>
            <a:r>
              <a:rPr lang="en-US" dirty="0">
                <a:latin typeface="Raleway" pitchFamily="2" charset="0"/>
              </a:rPr>
              <a:t>Credibility is Key</a:t>
            </a:r>
            <a:endParaRPr dirty="0">
              <a:latin typeface="Raleway" pitchFamily="2" charset="0"/>
            </a:endParaRPr>
          </a:p>
        </p:txBody>
      </p:sp>
      <p:sp>
        <p:nvSpPr>
          <p:cNvPr id="613" name="Google Shape;613;p62"/>
          <p:cNvSpPr txBox="1">
            <a:spLocks noGrp="1"/>
          </p:cNvSpPr>
          <p:nvPr>
            <p:ph type="ftr" idx="11"/>
          </p:nvPr>
        </p:nvSpPr>
        <p:spPr>
          <a:xfrm>
            <a:off x="2996960" y="6395698"/>
            <a:ext cx="61980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@BrandMirror     BrandMirror Copyright 2022. All Rights Reserved.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venir"/>
              <a:cs typeface="Avenir"/>
              <a:sym typeface="Avenir"/>
            </a:endParaRPr>
          </a:p>
        </p:txBody>
      </p:sp>
      <p:pic>
        <p:nvPicPr>
          <p:cNvPr id="2" name="Picture 1" descr="BoomerWorks">
            <a:extLst>
              <a:ext uri="{FF2B5EF4-FFF2-40B4-BE49-F238E27FC236}">
                <a16:creationId xmlns:a16="http://schemas.microsoft.com/office/drawing/2014/main" id="{6BA6A091-2E0B-5A11-CF35-E749C494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284928"/>
            <a:ext cx="1974849" cy="5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0CB59D3F-CD74-0936-B163-691BA0B20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268" y="6110165"/>
            <a:ext cx="1659043" cy="571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815F-5838-48CD-BDAE-4C9095D6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4"/>
            <a:ext cx="12192000" cy="786780"/>
          </a:xfrm>
        </p:spPr>
        <p:txBody>
          <a:bodyPr/>
          <a:lstStyle/>
          <a:p>
            <a:pPr algn="ctr"/>
            <a:r>
              <a:rPr lang="en-US" dirty="0">
                <a:latin typeface="Raleway" pitchFamily="2" charset="0"/>
              </a:rPr>
              <a:t>Elevate Your Evidence</a:t>
            </a:r>
          </a:p>
        </p:txBody>
      </p:sp>
      <p:sp>
        <p:nvSpPr>
          <p:cNvPr id="10" name="Shape 218">
            <a:extLst>
              <a:ext uri="{FF2B5EF4-FFF2-40B4-BE49-F238E27FC236}">
                <a16:creationId xmlns:a16="http://schemas.microsoft.com/office/drawing/2014/main" id="{2C3A131F-D4D1-487A-BA09-A282876836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46544" y="6308842"/>
            <a:ext cx="10707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venir"/>
                <a:cs typeface="Avenir"/>
                <a:sym typeface="Aveni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19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venir"/>
              <a:cs typeface="Avenir"/>
              <a:sym typeface="Avenir"/>
            </a:endParaRPr>
          </a:p>
        </p:txBody>
      </p:sp>
      <p:sp>
        <p:nvSpPr>
          <p:cNvPr id="11" name="Shape 157">
            <a:extLst>
              <a:ext uri="{FF2B5EF4-FFF2-40B4-BE49-F238E27FC236}">
                <a16:creationId xmlns:a16="http://schemas.microsoft.com/office/drawing/2014/main" id="{C546145F-2924-4F94-BB31-8BD31EB8B4B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99287" y="6462731"/>
            <a:ext cx="4648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venir"/>
                <a:cs typeface="Avenir"/>
                <a:sym typeface="Avenir"/>
              </a:rPr>
              <a:t>@BrandMirror     BrandMirror Copyright 2022. All Rights Reserved.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D31AFD32-E230-4710-90C0-52D4A3A6D214}"/>
              </a:ext>
            </a:extLst>
          </p:cNvPr>
          <p:cNvSpPr/>
          <p:nvPr/>
        </p:nvSpPr>
        <p:spPr>
          <a:xfrm>
            <a:off x="122663" y="1170878"/>
            <a:ext cx="11894635" cy="65792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  <a:sym typeface="Arial"/>
              </a:rPr>
              <a:t>In Person										Digital</a:t>
            </a:r>
          </a:p>
        </p:txBody>
      </p:sp>
      <p:pic>
        <p:nvPicPr>
          <p:cNvPr id="7" name="Picture 6" descr="A picture containing person, clothing, posing, standing&#10;&#10;Description automatically generated">
            <a:extLst>
              <a:ext uri="{FF2B5EF4-FFF2-40B4-BE49-F238E27FC236}">
                <a16:creationId xmlns:a16="http://schemas.microsoft.com/office/drawing/2014/main" id="{234CC8F9-20C3-4770-97EB-A7D40E6FA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2076374"/>
            <a:ext cx="2742984" cy="1828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CE26AA-1AFF-4EAB-9F56-C28E388A3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316" y="2053286"/>
            <a:ext cx="3426002" cy="1871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53878C-3A51-4167-A645-2E92271E9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143" y="2076375"/>
            <a:ext cx="2274557" cy="956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676913-84FA-4E15-95EA-6BE0CA879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143" y="3117587"/>
            <a:ext cx="2274557" cy="2934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 descr="Graphical user interface&#10;&#10;Description automatically generated">
            <a:extLst>
              <a:ext uri="{FF2B5EF4-FFF2-40B4-BE49-F238E27FC236}">
                <a16:creationId xmlns:a16="http://schemas.microsoft.com/office/drawing/2014/main" id="{C7E3AC7F-BD18-462D-82BC-5CDB5760B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63" y="4087074"/>
            <a:ext cx="2741859" cy="1828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2A9B95FD-BE7E-4A8F-BC74-B35553555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669" y="4087074"/>
            <a:ext cx="2741858" cy="18615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A31F1EF4-691F-4BFC-88DC-6069ED0865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26" b="11409"/>
          <a:stretch/>
        </p:blipFill>
        <p:spPr>
          <a:xfrm>
            <a:off x="3074543" y="2072853"/>
            <a:ext cx="2742984" cy="1832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3F3FA7-FEB0-448A-9005-A73ECBE056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698"/>
          <a:stretch/>
        </p:blipFill>
        <p:spPr>
          <a:xfrm>
            <a:off x="8377671" y="4022245"/>
            <a:ext cx="3426003" cy="20293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BoomerWorks">
            <a:extLst>
              <a:ext uri="{FF2B5EF4-FFF2-40B4-BE49-F238E27FC236}">
                <a16:creationId xmlns:a16="http://schemas.microsoft.com/office/drawing/2014/main" id="{27688CEC-1D41-08D4-FD26-D86357CD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284928"/>
            <a:ext cx="1974849" cy="5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A1660388-840F-4F7B-97A3-C1723B7C4F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672" y="6133698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2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6BE4-82DE-4FE8-B4E4-9C9483CC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96"/>
            <a:ext cx="12192000" cy="967881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aleway" pitchFamily="2" charset="0"/>
              </a:rPr>
              <a:t>   What is a personal brand?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0C0D3-22D4-4581-BA23-C1E6669D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271" y="6486979"/>
            <a:ext cx="4648559" cy="365125"/>
          </a:xfrm>
        </p:spPr>
        <p:txBody>
          <a:bodyPr/>
          <a:lstStyle/>
          <a:p>
            <a:r>
              <a:rPr lang="en-US" dirty="0"/>
              <a:t>@BrandMirror     BrandMirror Copyright 2022.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A3F2F-ED7C-45EF-B3C5-32BD183E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1246" y="6362029"/>
            <a:ext cx="1070754" cy="365125"/>
          </a:xfrm>
        </p:spPr>
        <p:txBody>
          <a:bodyPr/>
          <a:lstStyle/>
          <a:p>
            <a:fld id="{44F3A52A-AA3E-4056-A03C-B92A90ED110F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E686D2-17A0-41E2-8E97-21AE4C30F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t="15808" r="24999"/>
          <a:stretch/>
        </p:blipFill>
        <p:spPr>
          <a:xfrm>
            <a:off x="4156287" y="973776"/>
            <a:ext cx="4379607" cy="4116735"/>
          </a:xfrm>
          <a:prstGeom prst="rect">
            <a:avLst/>
          </a:prstGeom>
        </p:spPr>
      </p:pic>
      <p:pic>
        <p:nvPicPr>
          <p:cNvPr id="8" name="Picture 7" descr="A group of light bulbs&#10;&#10;Description automatically generated with medium confidence">
            <a:extLst>
              <a:ext uri="{FF2B5EF4-FFF2-40B4-BE49-F238E27FC236}">
                <a16:creationId xmlns:a16="http://schemas.microsoft.com/office/drawing/2014/main" id="{39836FEA-25E0-451F-B51E-3C4073270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r="12407"/>
          <a:stretch/>
        </p:blipFill>
        <p:spPr>
          <a:xfrm>
            <a:off x="-66644" y="973777"/>
            <a:ext cx="4222931" cy="4116733"/>
          </a:xfrm>
          <a:prstGeom prst="rect">
            <a:avLst/>
          </a:prstGeom>
        </p:spPr>
      </p:pic>
      <p:pic>
        <p:nvPicPr>
          <p:cNvPr id="10" name="Picture 9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8D56A2F8-AE5C-46E6-998B-2C39662A3E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9"/>
          <a:stretch/>
        </p:blipFill>
        <p:spPr>
          <a:xfrm>
            <a:off x="8334830" y="973777"/>
            <a:ext cx="3866794" cy="411673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491D21-06AC-43D0-8A47-41A2D1B008BA}"/>
              </a:ext>
            </a:extLst>
          </p:cNvPr>
          <p:cNvSpPr/>
          <p:nvPr/>
        </p:nvSpPr>
        <p:spPr>
          <a:xfrm>
            <a:off x="439525" y="5301045"/>
            <a:ext cx="3301466" cy="64489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Reputation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795971-074A-4A44-993A-EC31B14DB4FC}"/>
              </a:ext>
            </a:extLst>
          </p:cNvPr>
          <p:cNvSpPr/>
          <p:nvPr/>
        </p:nvSpPr>
        <p:spPr>
          <a:xfrm>
            <a:off x="4588943" y="5359227"/>
            <a:ext cx="3301466" cy="64489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makes you unique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EAB10B-4E0A-448A-ADC2-A065F352C1E7}"/>
              </a:ext>
            </a:extLst>
          </p:cNvPr>
          <p:cNvSpPr/>
          <p:nvPr/>
        </p:nvSpPr>
        <p:spPr>
          <a:xfrm>
            <a:off x="8617494" y="5359227"/>
            <a:ext cx="3301466" cy="64489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others see you</a:t>
            </a:r>
          </a:p>
        </p:txBody>
      </p:sp>
      <p:pic>
        <p:nvPicPr>
          <p:cNvPr id="3" name="Picture 2" descr="BoomerWorks">
            <a:extLst>
              <a:ext uri="{FF2B5EF4-FFF2-40B4-BE49-F238E27FC236}">
                <a16:creationId xmlns:a16="http://schemas.microsoft.com/office/drawing/2014/main" id="{8299EC96-EE46-B265-D47F-CCD2EB0C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183276"/>
            <a:ext cx="2371778" cy="6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6A172C39-F133-9D03-2F02-E2526E9A4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7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815F-5838-48CD-BDAE-4C9095D6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4"/>
            <a:ext cx="12192000" cy="786780"/>
          </a:xfrm>
        </p:spPr>
        <p:txBody>
          <a:bodyPr/>
          <a:lstStyle/>
          <a:p>
            <a:pPr algn="ctr"/>
            <a:r>
              <a:rPr lang="en-US" dirty="0">
                <a:latin typeface="Raleway" pitchFamily="2" charset="0"/>
              </a:rPr>
              <a:t>Where to Start</a:t>
            </a:r>
          </a:p>
        </p:txBody>
      </p:sp>
      <p:sp>
        <p:nvSpPr>
          <p:cNvPr id="10" name="Shape 218">
            <a:extLst>
              <a:ext uri="{FF2B5EF4-FFF2-40B4-BE49-F238E27FC236}">
                <a16:creationId xmlns:a16="http://schemas.microsoft.com/office/drawing/2014/main" id="{2C3A131F-D4D1-487A-BA09-A282876836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46544" y="6308842"/>
            <a:ext cx="10707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venir"/>
                <a:cs typeface="Avenir"/>
                <a:sym typeface="Aveni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20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venir"/>
              <a:cs typeface="Avenir"/>
              <a:sym typeface="Avenir"/>
            </a:endParaRPr>
          </a:p>
        </p:txBody>
      </p:sp>
      <p:sp>
        <p:nvSpPr>
          <p:cNvPr id="11" name="Shape 157">
            <a:extLst>
              <a:ext uri="{FF2B5EF4-FFF2-40B4-BE49-F238E27FC236}">
                <a16:creationId xmlns:a16="http://schemas.microsoft.com/office/drawing/2014/main" id="{C546145F-2924-4F94-BB31-8BD31EB8B4B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99287" y="6462731"/>
            <a:ext cx="4648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venir"/>
                <a:cs typeface="Avenir"/>
                <a:sym typeface="Avenir"/>
              </a:rPr>
              <a:t>@BrandMirror     BrandMirror Copyright 2022. All Rights Reserved.</a:t>
            </a:r>
          </a:p>
        </p:txBody>
      </p:sp>
      <p:pic>
        <p:nvPicPr>
          <p:cNvPr id="3" name="Picture 2" descr="BoomerWorks">
            <a:extLst>
              <a:ext uri="{FF2B5EF4-FFF2-40B4-BE49-F238E27FC236}">
                <a16:creationId xmlns:a16="http://schemas.microsoft.com/office/drawing/2014/main" id="{80567BC9-57F4-1F5B-1373-50D98F966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284928"/>
            <a:ext cx="1974849" cy="5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7381BB97-2EF5-347B-7011-1BD9A4F97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757" y="6139539"/>
            <a:ext cx="1469303" cy="505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851A5-B56F-60F0-D7C1-173CE0607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48" y="1753208"/>
            <a:ext cx="5162561" cy="3879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3A38A-FE85-E7A0-55E5-181007F63D0D}"/>
              </a:ext>
            </a:extLst>
          </p:cNvPr>
          <p:cNvSpPr txBox="1"/>
          <p:nvPr/>
        </p:nvSpPr>
        <p:spPr>
          <a:xfrm>
            <a:off x="6265944" y="1504791"/>
            <a:ext cx="4518584" cy="4198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0"/>
              </a:rPr>
              <a:t>Create a LinkedIn Profile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0"/>
              </a:rPr>
              <a:t>Create a simple one-page website/landing page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0"/>
              </a:rPr>
              <a:t>Invest in understanding and defining your top 3-5 audiences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0"/>
              </a:rPr>
              <a:t>Define a clear and compelling value proposition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0"/>
              </a:rPr>
              <a:t>Develop your top services/solutions/products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0"/>
              </a:rPr>
              <a:t>Small, medium, large pricing</a:t>
            </a:r>
          </a:p>
        </p:txBody>
      </p:sp>
    </p:spTree>
    <p:extLst>
      <p:ext uri="{BB962C8B-B14F-4D97-AF65-F5344CB8AC3E}">
        <p14:creationId xmlns:p14="http://schemas.microsoft.com/office/powerpoint/2010/main" val="1363690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53F283-EE6E-4897-9255-FC65F66B825E}"/>
              </a:ext>
            </a:extLst>
          </p:cNvPr>
          <p:cNvSpPr/>
          <p:nvPr/>
        </p:nvSpPr>
        <p:spPr>
          <a:xfrm>
            <a:off x="0" y="0"/>
            <a:ext cx="12192000" cy="2531327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D010D-FC3D-4A54-89F9-2644927BE783}"/>
              </a:ext>
            </a:extLst>
          </p:cNvPr>
          <p:cNvSpPr txBox="1"/>
          <p:nvPr/>
        </p:nvSpPr>
        <p:spPr>
          <a:xfrm>
            <a:off x="866508" y="1285892"/>
            <a:ext cx="11028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cs typeface="Poppins" pitchFamily="2" charset="77"/>
              </a:rPr>
              <a:t>Stay in Touch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9DF327-32B6-49EF-810E-BB43F30F0697}"/>
              </a:ext>
            </a:extLst>
          </p:cNvPr>
          <p:cNvSpPr txBox="1"/>
          <p:nvPr/>
        </p:nvSpPr>
        <p:spPr>
          <a:xfrm>
            <a:off x="3946851" y="2697421"/>
            <a:ext cx="3940548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Raleway" pitchFamily="2" charset="0"/>
              </a:rPr>
              <a:t>Visit </a:t>
            </a:r>
            <a:r>
              <a:rPr lang="en-US" dirty="0">
                <a:latin typeface="Raleway" pitchFamily="2" charset="0"/>
                <a:hlinkClick r:id="rId3"/>
              </a:rPr>
              <a:t>www.brandmirror.com</a:t>
            </a:r>
            <a:endParaRPr lang="en-US" dirty="0">
              <a:latin typeface="Raleway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latin typeface="Raleway" pitchFamily="2" charset="0"/>
              </a:rPr>
              <a:t>Complimentary Consult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Raleway" pitchFamily="2" charset="0"/>
              </a:rPr>
              <a:t>Free Resources to Help You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Raleway" pitchFamily="2" charset="0"/>
              </a:rPr>
              <a:t>Please connect on LinkedIn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Raleway" pitchFamily="2" charset="0"/>
              </a:rPr>
              <a:t>Join the conversation on Facebook, Instagram, Twitter, and LinkedIn</a:t>
            </a:r>
          </a:p>
        </p:txBody>
      </p:sp>
      <p:sp>
        <p:nvSpPr>
          <p:cNvPr id="15" name="Shape 127">
            <a:extLst>
              <a:ext uri="{FF2B5EF4-FFF2-40B4-BE49-F238E27FC236}">
                <a16:creationId xmlns:a16="http://schemas.microsoft.com/office/drawing/2014/main" id="{15B713FB-ED08-4D51-AA1A-0235E57D2532}"/>
              </a:ext>
            </a:extLst>
          </p:cNvPr>
          <p:cNvSpPr txBox="1">
            <a:spLocks/>
          </p:cNvSpPr>
          <p:nvPr/>
        </p:nvSpPr>
        <p:spPr>
          <a:xfrm>
            <a:off x="10957885" y="6497312"/>
            <a:ext cx="10707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100" kern="0" smtClean="0">
                <a:solidFill>
                  <a:srgbClr val="888888"/>
                </a:solidFill>
                <a:latin typeface="Calibri" panose="020F0502020204030204"/>
                <a:sym typeface="Avenir"/>
              </a:rPr>
              <a:pPr algn="r">
                <a:buClr>
                  <a:srgbClr val="000000"/>
                </a:buClr>
                <a:buFont typeface="Arial"/>
                <a:buNone/>
                <a:defRPr/>
              </a:pPr>
              <a:t>21</a:t>
            </a:fld>
            <a:endParaRPr lang="en-US" sz="1100" kern="0">
              <a:solidFill>
                <a:srgbClr val="888888"/>
              </a:solidFill>
              <a:latin typeface="Calibri" panose="020F0502020204030204"/>
              <a:sym typeface="Avenir"/>
            </a:endParaRPr>
          </a:p>
        </p:txBody>
      </p:sp>
      <p:sp>
        <p:nvSpPr>
          <p:cNvPr id="16" name="Shape 128">
            <a:extLst>
              <a:ext uri="{FF2B5EF4-FFF2-40B4-BE49-F238E27FC236}">
                <a16:creationId xmlns:a16="http://schemas.microsoft.com/office/drawing/2014/main" id="{35F5ABB6-834F-47AD-B0A3-6165579E70A3}"/>
              </a:ext>
            </a:extLst>
          </p:cNvPr>
          <p:cNvSpPr txBox="1">
            <a:spLocks/>
          </p:cNvSpPr>
          <p:nvPr/>
        </p:nvSpPr>
        <p:spPr>
          <a:xfrm>
            <a:off x="3747147" y="6484249"/>
            <a:ext cx="4648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100" kern="0" dirty="0">
                <a:solidFill>
                  <a:srgbClr val="888888"/>
                </a:solidFill>
                <a:latin typeface="Calibri" panose="020F0502020204030204"/>
                <a:sym typeface="Avenir"/>
              </a:rPr>
              <a:t>@BrandMirror     BrandMirror Copyright 2022. All Rights Reserved.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C4B5D2-7442-428E-BA72-ED5F4223B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69" y="1031283"/>
            <a:ext cx="2754398" cy="4131597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1309D6FA-9F4E-4937-A132-86D6B78F8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9" y="4661048"/>
            <a:ext cx="2754397" cy="1836264"/>
          </a:xfrm>
          <a:prstGeom prst="rect">
            <a:avLst/>
          </a:prstGeom>
        </p:spPr>
      </p:pic>
      <p:pic>
        <p:nvPicPr>
          <p:cNvPr id="3" name="Picture 2" descr="BoomerWorks">
            <a:extLst>
              <a:ext uri="{FF2B5EF4-FFF2-40B4-BE49-F238E27FC236}">
                <a16:creationId xmlns:a16="http://schemas.microsoft.com/office/drawing/2014/main" id="{01C5F9B1-0641-EAB4-64C2-316D37157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635" y="6352246"/>
            <a:ext cx="1974849" cy="5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EECCAD03-47F7-1BA3-0663-AACFB2579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9" y="6108809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7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DE29A6E-297A-48AE-94B9-B9772508C4FA}"/>
              </a:ext>
            </a:extLst>
          </p:cNvPr>
          <p:cNvSpPr/>
          <p:nvPr/>
        </p:nvSpPr>
        <p:spPr>
          <a:xfrm>
            <a:off x="0" y="0"/>
            <a:ext cx="12192000" cy="95146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Raleway" pitchFamily="2" charset="0"/>
              </a:rPr>
              <a:t> A brand has three jobs.</a:t>
            </a:r>
          </a:p>
        </p:txBody>
      </p:sp>
      <p:graphicFrame>
        <p:nvGraphicFramePr>
          <p:cNvPr id="17" name="Content Placeholder 5">
            <a:extLst>
              <a:ext uri="{FF2B5EF4-FFF2-40B4-BE49-F238E27FC236}">
                <a16:creationId xmlns:a16="http://schemas.microsoft.com/office/drawing/2014/main" id="{F3CB1433-9E9A-4F01-B046-968BA3D8D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815199"/>
              </p:ext>
            </p:extLst>
          </p:nvPr>
        </p:nvGraphicFramePr>
        <p:xfrm>
          <a:off x="4616845" y="1218687"/>
          <a:ext cx="6824128" cy="5305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8419327-FD13-467A-BE29-58F4D2E008ED}"/>
              </a:ext>
            </a:extLst>
          </p:cNvPr>
          <p:cNvSpPr txBox="1"/>
          <p:nvPr/>
        </p:nvSpPr>
        <p:spPr>
          <a:xfrm>
            <a:off x="751027" y="1669385"/>
            <a:ext cx="289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aleway" pitchFamily="2" charset="0"/>
              </a:rPr>
              <a:t>Oprah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06665-043E-4A2A-8990-669120E138A3}"/>
              </a:ext>
            </a:extLst>
          </p:cNvPr>
          <p:cNvSpPr txBox="1"/>
          <p:nvPr/>
        </p:nvSpPr>
        <p:spPr>
          <a:xfrm>
            <a:off x="751027" y="2705430"/>
            <a:ext cx="289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aleway" pitchFamily="2" charset="0"/>
              </a:rPr>
              <a:t>Nike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1EFFD2-CA8E-44E8-A69F-B80D6F208FF2}"/>
              </a:ext>
            </a:extLst>
          </p:cNvPr>
          <p:cNvSpPr txBox="1"/>
          <p:nvPr/>
        </p:nvSpPr>
        <p:spPr>
          <a:xfrm>
            <a:off x="751027" y="4024281"/>
            <a:ext cx="289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aleway" pitchFamily="2" charset="0"/>
              </a:rPr>
              <a:t>Elon Musk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F3A0EC-2AA1-4FA3-B142-983282E13046}"/>
              </a:ext>
            </a:extLst>
          </p:cNvPr>
          <p:cNvSpPr txBox="1"/>
          <p:nvPr/>
        </p:nvSpPr>
        <p:spPr>
          <a:xfrm>
            <a:off x="818929" y="5343132"/>
            <a:ext cx="289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aleway" pitchFamily="2" charset="0"/>
              </a:rPr>
              <a:t>Volvo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7DF2E92-D83B-C8F2-C0E2-0173DDCF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271" y="6486979"/>
            <a:ext cx="4648559" cy="365125"/>
          </a:xfrm>
        </p:spPr>
        <p:txBody>
          <a:bodyPr/>
          <a:lstStyle/>
          <a:p>
            <a:r>
              <a:rPr lang="en-US" dirty="0"/>
              <a:t>@BrandMirror     BrandMirror Copyright 2022. All Rights Reserved.</a:t>
            </a:r>
          </a:p>
        </p:txBody>
      </p:sp>
      <p:pic>
        <p:nvPicPr>
          <p:cNvPr id="3" name="Picture 2" descr="BoomerWorks">
            <a:extLst>
              <a:ext uri="{FF2B5EF4-FFF2-40B4-BE49-F238E27FC236}">
                <a16:creationId xmlns:a16="http://schemas.microsoft.com/office/drawing/2014/main" id="{7AD6D442-B93F-1969-3CF2-612E24584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183276"/>
            <a:ext cx="2371778" cy="6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8777F67C-73F0-2CE7-8930-509DCA124B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yellow, person&#10;&#10;Description automatically generated">
            <a:extLst>
              <a:ext uri="{FF2B5EF4-FFF2-40B4-BE49-F238E27FC236}">
                <a16:creationId xmlns:a16="http://schemas.microsoft.com/office/drawing/2014/main" id="{F0D2EAF2-7A3E-ED54-52B1-B79B8B70D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E29A6E-297A-48AE-94B9-B9772508C4FA}"/>
              </a:ext>
            </a:extLst>
          </p:cNvPr>
          <p:cNvSpPr/>
          <p:nvPr/>
        </p:nvSpPr>
        <p:spPr>
          <a:xfrm>
            <a:off x="0" y="0"/>
            <a:ext cx="12192000" cy="95146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Raleway" pitchFamily="2" charset="0"/>
              </a:rPr>
              <a:t> Let’s Go!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C8E3970-CD42-1CB2-2140-1638FCAF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271" y="6486979"/>
            <a:ext cx="4648559" cy="365125"/>
          </a:xfrm>
        </p:spPr>
        <p:txBody>
          <a:bodyPr/>
          <a:lstStyle/>
          <a:p>
            <a:r>
              <a:rPr lang="en-US" dirty="0"/>
              <a:t>@BrandMirror     BrandMirror Copyright 2022. All Rights Reserved.</a:t>
            </a:r>
          </a:p>
        </p:txBody>
      </p:sp>
      <p:pic>
        <p:nvPicPr>
          <p:cNvPr id="10" name="Picture 9" descr="BoomerWorks">
            <a:extLst>
              <a:ext uri="{FF2B5EF4-FFF2-40B4-BE49-F238E27FC236}">
                <a16:creationId xmlns:a16="http://schemas.microsoft.com/office/drawing/2014/main" id="{956C782A-FD68-F074-73A5-ABAC6722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183276"/>
            <a:ext cx="2371778" cy="6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BE3CF896-E4AD-BEDF-4564-9B0448174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56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F3E9E775-D1B7-ADE1-19BF-D1956A59D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E29A6E-297A-48AE-94B9-B9772508C4FA}"/>
              </a:ext>
            </a:extLst>
          </p:cNvPr>
          <p:cNvSpPr/>
          <p:nvPr/>
        </p:nvSpPr>
        <p:spPr>
          <a:xfrm>
            <a:off x="0" y="0"/>
            <a:ext cx="12192000" cy="95146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Raleway" pitchFamily="2" charset="0"/>
              </a:rPr>
              <a:t> From Problem to Promise.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70198A4-28D1-9C87-A239-5D0F6F03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271" y="6486979"/>
            <a:ext cx="4648559" cy="365125"/>
          </a:xfrm>
        </p:spPr>
        <p:txBody>
          <a:bodyPr/>
          <a:lstStyle/>
          <a:p>
            <a:r>
              <a:rPr lang="en-US" dirty="0"/>
              <a:t>@BrandMirror     BrandMirror Copyright 2022. All Rights Reserved.</a:t>
            </a:r>
          </a:p>
        </p:txBody>
      </p:sp>
      <p:pic>
        <p:nvPicPr>
          <p:cNvPr id="10" name="Picture 9" descr="BoomerWorks">
            <a:extLst>
              <a:ext uri="{FF2B5EF4-FFF2-40B4-BE49-F238E27FC236}">
                <a16:creationId xmlns:a16="http://schemas.microsoft.com/office/drawing/2014/main" id="{971FA69B-1320-DD28-4B01-E2AD2658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183276"/>
            <a:ext cx="2371778" cy="6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A0A1B313-8A13-3260-22B2-2D92BB245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3273778" y="6492876"/>
            <a:ext cx="571217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@BrandMirror     BrandMirror Copyright 2021. All Rights Reserved.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8422217" y="64928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/>
          </a:p>
        </p:txBody>
      </p:sp>
      <p:pic>
        <p:nvPicPr>
          <p:cNvPr id="3" name="Picture 2" descr="Text">
            <a:extLst>
              <a:ext uri="{FF2B5EF4-FFF2-40B4-BE49-F238E27FC236}">
                <a16:creationId xmlns:a16="http://schemas.microsoft.com/office/drawing/2014/main" id="{D91B343E-6844-9B85-10CC-F2F08FDED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6D14D4-10AE-10C5-AF11-B0F6EF2A4CB2}"/>
              </a:ext>
            </a:extLst>
          </p:cNvPr>
          <p:cNvSpPr txBox="1"/>
          <p:nvPr/>
        </p:nvSpPr>
        <p:spPr>
          <a:xfrm>
            <a:off x="93269" y="4226512"/>
            <a:ext cx="29279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Raleway" pitchFamily="2" charset="0"/>
                <a:ea typeface="Avenir"/>
                <a:cs typeface="Avenir"/>
                <a:sym typeface="Avenir"/>
              </a:rPr>
              <a:t>Amazing, talented people are unable to clearly define and understand their value = their talent goes unseen and their impact is not fully realized.</a:t>
            </a:r>
            <a:endParaRPr lang="en-US" sz="1100" i="1" dirty="0">
              <a:latin typeface="Raleway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B50A76-9CD9-EDB3-CB11-1EAEA1F2EEFB}"/>
              </a:ext>
            </a:extLst>
          </p:cNvPr>
          <p:cNvSpPr/>
          <p:nvPr/>
        </p:nvSpPr>
        <p:spPr>
          <a:xfrm>
            <a:off x="0" y="0"/>
            <a:ext cx="12192000" cy="95146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Raleway" pitchFamily="2" charset="0"/>
              </a:rPr>
              <a:t> Example: BrandMirror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A3E70-BAE2-4296-835F-81C8E19B1961}"/>
              </a:ext>
            </a:extLst>
          </p:cNvPr>
          <p:cNvSpPr txBox="1"/>
          <p:nvPr/>
        </p:nvSpPr>
        <p:spPr>
          <a:xfrm>
            <a:off x="3114446" y="4226512"/>
            <a:ext cx="29279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Raleway" pitchFamily="2" charset="0"/>
                <a:ea typeface="Avenir"/>
                <a:cs typeface="Avenir"/>
                <a:sym typeface="Avenir"/>
              </a:rPr>
              <a:t>I can utilize my branding, marketing, and business acumen to help them define and message their value to increase their visibility and impact.</a:t>
            </a:r>
            <a:endParaRPr lang="en-US" sz="1100" i="1" dirty="0">
              <a:latin typeface="Raleway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78EFA7-0725-40EE-EF43-C9A31C0C63E1}"/>
              </a:ext>
            </a:extLst>
          </p:cNvPr>
          <p:cNvSpPr txBox="1"/>
          <p:nvPr/>
        </p:nvSpPr>
        <p:spPr>
          <a:xfrm>
            <a:off x="6149648" y="4226512"/>
            <a:ext cx="292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Raleway" pitchFamily="2" charset="0"/>
                <a:ea typeface="Avenir"/>
                <a:cs typeface="Avenir"/>
                <a:sym typeface="Avenir"/>
              </a:rPr>
              <a:t>Crafted &amp; vetted my business idea – audience, competitors, and opportunities using existing network.</a:t>
            </a:r>
            <a:endParaRPr lang="en-US" sz="1100" i="1" dirty="0">
              <a:latin typeface="Raleway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3576C-5613-CBCE-BF0E-BFE2709B1670}"/>
              </a:ext>
            </a:extLst>
          </p:cNvPr>
          <p:cNvSpPr txBox="1"/>
          <p:nvPr/>
        </p:nvSpPr>
        <p:spPr>
          <a:xfrm>
            <a:off x="9184850" y="4226512"/>
            <a:ext cx="29279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Raleway" pitchFamily="2" charset="0"/>
                <a:ea typeface="Avenir"/>
                <a:cs typeface="Avenir"/>
                <a:sym typeface="Avenir"/>
              </a:rPr>
              <a:t>Launched my business and tweaked it within the first few months, then adjust as needed.</a:t>
            </a:r>
            <a:endParaRPr lang="en-US" sz="1100" i="1" dirty="0">
              <a:latin typeface="Raleway" pitchFamily="2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352F154-0B94-C6C3-B7EB-8C6581B70EEF}"/>
              </a:ext>
            </a:extLst>
          </p:cNvPr>
          <p:cNvSpPr txBox="1">
            <a:spLocks/>
          </p:cNvSpPr>
          <p:nvPr/>
        </p:nvSpPr>
        <p:spPr>
          <a:xfrm>
            <a:off x="3686271" y="6486979"/>
            <a:ext cx="46485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@BrandMirror     BrandMirror Copyright 2022. All Rights Reserved.</a:t>
            </a:r>
          </a:p>
        </p:txBody>
      </p:sp>
      <p:pic>
        <p:nvPicPr>
          <p:cNvPr id="11" name="Picture 10" descr="BoomerWorks">
            <a:extLst>
              <a:ext uri="{FF2B5EF4-FFF2-40B4-BE49-F238E27FC236}">
                <a16:creationId xmlns:a16="http://schemas.microsoft.com/office/drawing/2014/main" id="{47F8D3DC-6B23-318A-D624-4D1DD8799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183276"/>
            <a:ext cx="2371778" cy="6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13B55DAE-7B3B-61B2-6368-CBF0CAEEF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B3429D-2CF6-47BF-72D6-435765723EEA}"/>
              </a:ext>
            </a:extLst>
          </p:cNvPr>
          <p:cNvSpPr txBox="1"/>
          <p:nvPr/>
        </p:nvSpPr>
        <p:spPr>
          <a:xfrm>
            <a:off x="2969046" y="3236071"/>
            <a:ext cx="6158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BDD2-91CD-4996-96F1-00F8023B2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7528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aleway" pitchFamily="2" charset="0"/>
              </a:rPr>
              <a:t> Start with the Why.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1781D-C370-42B9-AFAE-023E6A3CE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1964" y="6459203"/>
            <a:ext cx="5417515" cy="365125"/>
          </a:xfrm>
        </p:spPr>
        <p:txBody>
          <a:bodyPr/>
          <a:lstStyle/>
          <a:p>
            <a:r>
              <a:rPr lang="en-US" dirty="0"/>
              <a:t>@BrandMirror     BrandMirror Copyright 2012.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C0626-36FD-42C7-962A-03DEFD1A8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05" y="6425565"/>
            <a:ext cx="2743200" cy="365125"/>
          </a:xfrm>
        </p:spPr>
        <p:txBody>
          <a:bodyPr/>
          <a:lstStyle/>
          <a:p>
            <a:fld id="{44F3A52A-AA3E-4056-A03C-B92A90ED110F}" type="slidenum">
              <a:rPr lang="en-US" smtClean="0"/>
              <a:t>7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6BA6E9-26CE-42FE-BF25-7A7F18004A0B}"/>
              </a:ext>
            </a:extLst>
          </p:cNvPr>
          <p:cNvSpPr/>
          <p:nvPr/>
        </p:nvSpPr>
        <p:spPr>
          <a:xfrm>
            <a:off x="4963102" y="3111658"/>
            <a:ext cx="15552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chemeClr val="bg1"/>
                </a:solidFill>
              </a:rPr>
              <a:t>brand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E02D8C96-65BA-471C-ABA3-D46D48E240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2110126"/>
              </p:ext>
            </p:extLst>
          </p:nvPr>
        </p:nvGraphicFramePr>
        <p:xfrm>
          <a:off x="2610524" y="1301675"/>
          <a:ext cx="7143076" cy="5002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Heart 19">
            <a:extLst>
              <a:ext uri="{FF2B5EF4-FFF2-40B4-BE49-F238E27FC236}">
                <a16:creationId xmlns:a16="http://schemas.microsoft.com/office/drawing/2014/main" id="{BD813684-C5D3-456A-B71A-12BB3E6339C8}"/>
              </a:ext>
            </a:extLst>
          </p:cNvPr>
          <p:cNvSpPr/>
          <p:nvPr/>
        </p:nvSpPr>
        <p:spPr>
          <a:xfrm>
            <a:off x="4170380" y="1699707"/>
            <a:ext cx="1387738" cy="119410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 descr="Gears">
            <a:extLst>
              <a:ext uri="{FF2B5EF4-FFF2-40B4-BE49-F238E27FC236}">
                <a16:creationId xmlns:a16="http://schemas.microsoft.com/office/drawing/2014/main" id="{441D8B89-ADDF-4BF2-95B7-7EFF909CC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4490" y="3143923"/>
            <a:ext cx="1403873" cy="1403873"/>
          </a:xfrm>
          <a:prstGeom prst="rect">
            <a:avLst/>
          </a:prstGeom>
        </p:spPr>
      </p:pic>
      <p:pic>
        <p:nvPicPr>
          <p:cNvPr id="24" name="Graphic 23" descr="Bullseye">
            <a:extLst>
              <a:ext uri="{FF2B5EF4-FFF2-40B4-BE49-F238E27FC236}">
                <a16:creationId xmlns:a16="http://schemas.microsoft.com/office/drawing/2014/main" id="{843BCE2A-E32C-4898-8ED6-770750830E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61820" y="4784463"/>
            <a:ext cx="1253266" cy="1253266"/>
          </a:xfrm>
          <a:prstGeom prst="rect">
            <a:avLst/>
          </a:prstGeom>
        </p:spPr>
      </p:pic>
      <p:pic>
        <p:nvPicPr>
          <p:cNvPr id="3" name="Picture 2" descr="BoomerWorks">
            <a:extLst>
              <a:ext uri="{FF2B5EF4-FFF2-40B4-BE49-F238E27FC236}">
                <a16:creationId xmlns:a16="http://schemas.microsoft.com/office/drawing/2014/main" id="{A7409289-09F3-7C25-3603-BF0643B34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183276"/>
            <a:ext cx="2371778" cy="6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8770D638-6BDA-1E81-D924-92A74B3D10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51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12192000" cy="7386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3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Purpose is at the heart of your business.</a:t>
            </a:r>
            <a:endParaRPr sz="3200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5" name="Google Shape;55;p13"/>
          <p:cNvGrpSpPr/>
          <p:nvPr/>
        </p:nvGrpSpPr>
        <p:grpSpPr>
          <a:xfrm>
            <a:off x="3195768" y="1479967"/>
            <a:ext cx="4674233" cy="4131400"/>
            <a:chOff x="2445575" y="923900"/>
            <a:chExt cx="3505675" cy="3098550"/>
          </a:xfrm>
        </p:grpSpPr>
        <p:sp>
          <p:nvSpPr>
            <p:cNvPr id="56" name="Google Shape;56;p13"/>
            <p:cNvSpPr/>
            <p:nvPr/>
          </p:nvSpPr>
          <p:spPr>
            <a:xfrm>
              <a:off x="3170050" y="923900"/>
              <a:ext cx="2166300" cy="2060100"/>
            </a:xfrm>
            <a:prstGeom prst="ellipse">
              <a:avLst/>
            </a:prstGeom>
            <a:solidFill>
              <a:srgbClr val="D2C7C7">
                <a:alpha val="4000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>
                  <a:latin typeface="Raleway"/>
                  <a:ea typeface="Raleway"/>
                  <a:cs typeface="Raleway"/>
                  <a:sym typeface="Raleway"/>
                </a:rPr>
                <a:t>Mission</a:t>
              </a:r>
            </a:p>
            <a:p>
              <a:pPr algn="ctr"/>
              <a:endParaRPr lang="en-US" sz="2400" dirty="0">
                <a:latin typeface="Raleway"/>
                <a:ea typeface="Raleway"/>
                <a:cs typeface="Raleway"/>
                <a:sym typeface="Raleway"/>
              </a:endParaRPr>
            </a:p>
            <a:p>
              <a:pPr algn="ctr"/>
              <a:endParaRPr sz="2400" dirty="0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2445575" y="1962350"/>
              <a:ext cx="2166300" cy="2060100"/>
            </a:xfrm>
            <a:prstGeom prst="ellipse">
              <a:avLst/>
            </a:prstGeom>
            <a:solidFill>
              <a:srgbClr val="D2C7C7">
                <a:alpha val="4000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dirty="0">
                  <a:latin typeface="Raleway"/>
                  <a:ea typeface="Raleway"/>
                  <a:cs typeface="Raleway"/>
                  <a:sym typeface="Raleway"/>
                </a:rPr>
                <a:t>Vision</a:t>
              </a:r>
              <a:endParaRPr sz="2400" dirty="0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3784950" y="1962350"/>
              <a:ext cx="2166300" cy="2060100"/>
            </a:xfrm>
            <a:prstGeom prst="ellipse">
              <a:avLst/>
            </a:prstGeom>
            <a:solidFill>
              <a:srgbClr val="D2C7C7">
                <a:alpha val="4000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-US" sz="2400" dirty="0">
                  <a:latin typeface="Raleway"/>
                  <a:ea typeface="Raleway"/>
                  <a:cs typeface="Raleway"/>
                  <a:sym typeface="Raleway"/>
                </a:rPr>
                <a:t>Values</a:t>
              </a:r>
              <a:endParaRPr sz="2400" dirty="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9" name="Google Shape;59;p13"/>
          <p:cNvSpPr txBox="1"/>
          <p:nvPr/>
        </p:nvSpPr>
        <p:spPr>
          <a:xfrm>
            <a:off x="192457" y="4451957"/>
            <a:ext cx="2803117" cy="172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1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Vision is ‘Where’ of where you want to get to: </a:t>
            </a:r>
            <a:r>
              <a:rPr lang="en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This is a destination of what you want the brand or business to be in the future (e.g. ‘We want to be the world’s leading provider of X by 2020').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25566" y="996007"/>
            <a:ext cx="4367945" cy="121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Purpose is the ‘Why’ you exist: </a:t>
            </a:r>
            <a:r>
              <a:rPr lang="en" sz="11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 higher order reason for being for a brand or business than just ‘making a profit’ or ‘driving shareholder value’. It adds value to your clients, sets you apart from competitors, and provides clarification on what matters - which shapes the culture you build. </a:t>
            </a:r>
            <a:endParaRPr sz="11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7844748" y="1534211"/>
            <a:ext cx="4101323" cy="169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1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Mission(s) are the ‘What’ of you should do to get there: </a:t>
            </a:r>
            <a:r>
              <a:rPr lang="en" sz="14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These could be specific initiatives or tactics centered around product development, operational excellence, go-to-market strategies or brand communications.</a:t>
            </a:r>
            <a:endParaRPr sz="1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8213387" y="4090400"/>
            <a:ext cx="3631995" cy="193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1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Values are the ‘How’ you would like to behave in order to get there: </a:t>
            </a:r>
            <a:r>
              <a:rPr lang="en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What is the organizational culture of a company or an organization? And what are the qualities or behaviors it prizes: for instance, curiosity, inclusivity, diversity of thought etc. Your values clarify the behaviors you expect from yourself &amp; your team.</a:t>
            </a:r>
            <a:endParaRPr sz="12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3" name="Google Shape;63;p13"/>
          <p:cNvCxnSpPr>
            <a:cxnSpLocks/>
            <a:stCxn id="60" idx="2"/>
          </p:cNvCxnSpPr>
          <p:nvPr/>
        </p:nvCxnSpPr>
        <p:spPr>
          <a:xfrm>
            <a:off x="2309539" y="2215531"/>
            <a:ext cx="2895545" cy="138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" name="Google Shape;64;p13"/>
          <p:cNvCxnSpPr>
            <a:cxnSpLocks/>
            <a:stCxn id="61" idx="1"/>
            <a:endCxn id="56" idx="7"/>
          </p:cNvCxnSpPr>
          <p:nvPr/>
        </p:nvCxnSpPr>
        <p:spPr>
          <a:xfrm flipH="1" flipV="1">
            <a:off x="6627139" y="1882227"/>
            <a:ext cx="1217609" cy="49706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" name="Google Shape;65;p13"/>
          <p:cNvCxnSpPr>
            <a:cxnSpLocks/>
            <a:stCxn id="59" idx="0"/>
          </p:cNvCxnSpPr>
          <p:nvPr/>
        </p:nvCxnSpPr>
        <p:spPr>
          <a:xfrm flipV="1">
            <a:off x="1594016" y="4194573"/>
            <a:ext cx="1958201" cy="2573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66;p13"/>
          <p:cNvCxnSpPr>
            <a:cxnSpLocks/>
            <a:stCxn id="62" idx="1"/>
          </p:cNvCxnSpPr>
          <p:nvPr/>
        </p:nvCxnSpPr>
        <p:spPr>
          <a:xfrm flipH="1" flipV="1">
            <a:off x="7050135" y="4514694"/>
            <a:ext cx="1163252" cy="54466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" name="Google Shape;67;p13"/>
          <p:cNvSpPr/>
          <p:nvPr/>
        </p:nvSpPr>
        <p:spPr>
          <a:xfrm>
            <a:off x="5205084" y="3506100"/>
            <a:ext cx="655600" cy="6156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2" name="Picture 21" descr="BoomerWorks">
            <a:extLst>
              <a:ext uri="{FF2B5EF4-FFF2-40B4-BE49-F238E27FC236}">
                <a16:creationId xmlns:a16="http://schemas.microsoft.com/office/drawing/2014/main" id="{A24B2FD5-1D61-2AAD-7029-4F335DEDB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" y="6183276"/>
            <a:ext cx="2371778" cy="6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A3BDD7CF-C2F0-81E8-8EAE-F2D825E5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36" y="6183276"/>
            <a:ext cx="1659043" cy="571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6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 dirty="0">
                <a:solidFill>
                  <a:schemeClr val="bg1"/>
                </a:solidFill>
              </a:rPr>
              <a:t>Our Purpose, Promises, Mission &amp; Vision</a:t>
            </a:r>
            <a:endParaRPr dirty="0">
              <a:solidFill>
                <a:schemeClr val="bg1"/>
              </a:solidFill>
            </a:endParaRPr>
          </a:p>
        </p:txBody>
      </p:sp>
      <p:graphicFrame>
        <p:nvGraphicFramePr>
          <p:cNvPr id="109" name="Google Shape;109;p26"/>
          <p:cNvGraphicFramePr/>
          <p:nvPr/>
        </p:nvGraphicFramePr>
        <p:xfrm>
          <a:off x="348534" y="971700"/>
          <a:ext cx="10880934" cy="54008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44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56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b="1" u="none" strike="noStrike" cap="none">
                          <a:solidFill>
                            <a:srgbClr val="339966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Purpose</a:t>
                      </a:r>
                      <a:endParaRPr sz="1600" b="1" u="none" strike="noStrike" cap="none">
                        <a:solidFill>
                          <a:srgbClr val="339966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As a Purpose Sherpa, to help everyone understand their passion &amp; purpose and make their mark on the world.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b="1" u="none" strike="noStrike" cap="none">
                          <a:solidFill>
                            <a:srgbClr val="339966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Vision</a:t>
                      </a:r>
                      <a:endParaRPr sz="1600" b="1" u="none" strike="noStrike" cap="none">
                        <a:solidFill>
                          <a:srgbClr val="339966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 believe if everyone knew their purpose and intentionally delivered on it the world would be a much better place.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b="1" u="none" strike="noStrike" cap="none">
                          <a:solidFill>
                            <a:srgbClr val="339966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Promises</a:t>
                      </a:r>
                      <a:endParaRPr sz="1600" b="1" u="none" strike="noStrike" cap="none">
                        <a:solidFill>
                          <a:srgbClr val="339966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Every client feel as if they are our only client.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 be responsive and proactive for our stakeholders.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 create clarity through strategy and structure on our client’s passion and purpose.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 move the needle on our client’s visibility and impact.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b="1" u="none" strike="noStrike" cap="none">
                          <a:solidFill>
                            <a:srgbClr val="339966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Mission</a:t>
                      </a:r>
                      <a:endParaRPr sz="1600" b="1" u="none" strike="noStrike" cap="none">
                        <a:solidFill>
                          <a:srgbClr val="339966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 are dedicated to discovering the purpose and passion of individuals and companies while moving the needle on their visibility and impact.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45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b="1" u="none" strike="noStrike" cap="none">
                          <a:solidFill>
                            <a:srgbClr val="339966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Values</a:t>
                      </a:r>
                      <a:endParaRPr sz="1600" b="1" u="none" strike="noStrike" cap="none">
                        <a:solidFill>
                          <a:srgbClr val="339966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Intentional Clarity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Respect &amp; Compassion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Listen to Understand 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Noisebreaker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b="1" u="none" strike="noStrike" cap="none">
                          <a:solidFill>
                            <a:srgbClr val="339966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What Makes Us Unique</a:t>
                      </a:r>
                      <a:endParaRPr sz="1600" b="1" u="none" strike="noStrike" cap="none">
                        <a:solidFill>
                          <a:srgbClr val="339966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Developed our own Noisebreaker Process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One to One Coaching with Jen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Focus on Client, Audience, Competitors to Craft a Message that Breaks Through the Noise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Candid &amp; Compassionate Guidance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Women Owned &amp; Certified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Focus on CEOs, Executives, Entrepreneurs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" name="Google Shape;110;p26"/>
          <p:cNvSpPr txBox="1">
            <a:spLocks noGrp="1"/>
          </p:cNvSpPr>
          <p:nvPr>
            <p:ph type="sldNum" idx="4294967295"/>
          </p:nvPr>
        </p:nvSpPr>
        <p:spPr>
          <a:xfrm>
            <a:off x="306287" y="6287067"/>
            <a:ext cx="7989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l" defTabSz="1219170">
              <a:buSzPts val="800"/>
            </a:pPr>
            <a:r>
              <a:rPr lang="en" sz="1067" kern="0">
                <a:solidFill>
                  <a:srgbClr val="595959"/>
                </a:solidFill>
              </a:rPr>
              <a:t>BrandMirror Copyright 2021. All Rights Reserved. Confidential</a:t>
            </a:r>
            <a:endParaRPr sz="1067" kern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237ED16A896147A4F9F4EB16C5FC3B" ma:contentTypeVersion="13" ma:contentTypeDescription="Create a new document." ma:contentTypeScope="" ma:versionID="aa4344e9fa6997660122011601ff36cf">
  <xsd:schema xmlns:xsd="http://www.w3.org/2001/XMLSchema" xmlns:xs="http://www.w3.org/2001/XMLSchema" xmlns:p="http://schemas.microsoft.com/office/2006/metadata/properties" xmlns:ns3="9da23f6f-e7b8-431f-bcdd-126e0d7b4f99" xmlns:ns4="74f59d16-f369-4d3c-a644-204acab143d3" targetNamespace="http://schemas.microsoft.com/office/2006/metadata/properties" ma:root="true" ma:fieldsID="fd7844f5ecfdc276f45cf049356184b0" ns3:_="" ns4:_="">
    <xsd:import namespace="9da23f6f-e7b8-431f-bcdd-126e0d7b4f99"/>
    <xsd:import namespace="74f59d16-f369-4d3c-a644-204acab143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23f6f-e7b8-431f-bcdd-126e0d7b4f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59d16-f369-4d3c-a644-204acab143d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89D35D-F226-4C67-8D3E-11C0C324B4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DE00A1-79D4-4841-8181-C5F96E77B575}">
  <ds:schemaRefs>
    <ds:schemaRef ds:uri="http://schemas.microsoft.com/office/infopath/2007/PartnerControls"/>
    <ds:schemaRef ds:uri="74f59d16-f369-4d3c-a644-204acab143d3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9da23f6f-e7b8-431f-bcdd-126e0d7b4f99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996ABFF-D192-4665-94CF-FAB8430530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a23f6f-e7b8-431f-bcdd-126e0d7b4f99"/>
    <ds:schemaRef ds:uri="74f59d16-f369-4d3c-a644-204acab14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1357</Words>
  <Application>Microsoft Office PowerPoint</Application>
  <PresentationFormat>Widescreen</PresentationFormat>
  <Paragraphs>280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Avenir</vt:lpstr>
      <vt:lpstr>Avenir 45 Book</vt:lpstr>
      <vt:lpstr>Avenir LT Std 45 Book</vt:lpstr>
      <vt:lpstr>Bad Script</vt:lpstr>
      <vt:lpstr>Calibri</vt:lpstr>
      <vt:lpstr>Calibri Light</vt:lpstr>
      <vt:lpstr>Comic Sans MS</vt:lpstr>
      <vt:lpstr>Helvetica Neue</vt:lpstr>
      <vt:lpstr>Montserrat</vt:lpstr>
      <vt:lpstr>Raleway</vt:lpstr>
      <vt:lpstr>Raleway Medium</vt:lpstr>
      <vt:lpstr>Office Theme</vt:lpstr>
      <vt:lpstr>4_Office Theme</vt:lpstr>
      <vt:lpstr>5_Office Theme</vt:lpstr>
      <vt:lpstr>Simple Light</vt:lpstr>
      <vt:lpstr>1_Simple Light</vt:lpstr>
      <vt:lpstr>PowerPoint Presentation</vt:lpstr>
      <vt:lpstr>   What is a personal brand?</vt:lpstr>
      <vt:lpstr>PowerPoint Presentation</vt:lpstr>
      <vt:lpstr>PowerPoint Presentation</vt:lpstr>
      <vt:lpstr>PowerPoint Presentation</vt:lpstr>
      <vt:lpstr>PowerPoint Presentation</vt:lpstr>
      <vt:lpstr> Start with the Why.</vt:lpstr>
      <vt:lpstr>PowerPoint Presentation</vt:lpstr>
      <vt:lpstr>Our Purpose, Promises, Mission &amp; Vision</vt:lpstr>
      <vt:lpstr>PowerPoint Presentation</vt:lpstr>
      <vt:lpstr>PowerPoint Presentation</vt:lpstr>
      <vt:lpstr>PowerPoint Presentation</vt:lpstr>
      <vt:lpstr> Brand: BrandMirror</vt:lpstr>
      <vt:lpstr> Brand: Ms. Jo Petite Sweets</vt:lpstr>
      <vt:lpstr>PowerPoint Presentation</vt:lpstr>
      <vt:lpstr>PowerPoint Presentation</vt:lpstr>
      <vt:lpstr>Crafting Your Brand Positioning Statement</vt:lpstr>
      <vt:lpstr>Credibility is Key</vt:lpstr>
      <vt:lpstr>Elevate Your Evidence</vt:lpstr>
      <vt:lpstr>Where to Start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Dalton</dc:creator>
  <cp:lastModifiedBy>Shira Lotzar</cp:lastModifiedBy>
  <cp:revision>51</cp:revision>
  <cp:lastPrinted>2020-05-08T15:40:57Z</cp:lastPrinted>
  <dcterms:created xsi:type="dcterms:W3CDTF">2020-05-07T18:15:46Z</dcterms:created>
  <dcterms:modified xsi:type="dcterms:W3CDTF">2022-08-27T18:03:20Z</dcterms:modified>
</cp:coreProperties>
</file>