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62" r:id="rId2"/>
    <p:sldId id="259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8" d="100"/>
          <a:sy n="78" d="100"/>
        </p:scale>
        <p:origin x="94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ira Lotzar" userId="76fbada7e5b7c8fc" providerId="LiveId" clId="{9DFBC709-8595-4EC8-9185-21F6AB55A8C7}"/>
    <pc:docChg chg="custSel addSld delSld modSld">
      <pc:chgData name="Shira Lotzar" userId="76fbada7e5b7c8fc" providerId="LiveId" clId="{9DFBC709-8595-4EC8-9185-21F6AB55A8C7}" dt="2021-06-26T13:48:52.488" v="11" actId="404"/>
      <pc:docMkLst>
        <pc:docMk/>
      </pc:docMkLst>
      <pc:sldChg chg="new del">
        <pc:chgData name="Shira Lotzar" userId="76fbada7e5b7c8fc" providerId="LiveId" clId="{9DFBC709-8595-4EC8-9185-21F6AB55A8C7}" dt="2021-06-26T13:48:32.750" v="2" actId="47"/>
        <pc:sldMkLst>
          <pc:docMk/>
          <pc:sldMk cId="2698890038" sldId="260"/>
        </pc:sldMkLst>
      </pc:sldChg>
      <pc:sldChg chg="modSp new mod">
        <pc:chgData name="Shira Lotzar" userId="76fbada7e5b7c8fc" providerId="LiveId" clId="{9DFBC709-8595-4EC8-9185-21F6AB55A8C7}" dt="2021-06-26T13:48:39.085" v="5" actId="21"/>
        <pc:sldMkLst>
          <pc:docMk/>
          <pc:sldMk cId="2424322649" sldId="261"/>
        </pc:sldMkLst>
        <pc:spChg chg="mod">
          <ac:chgData name="Shira Lotzar" userId="76fbada7e5b7c8fc" providerId="LiveId" clId="{9DFBC709-8595-4EC8-9185-21F6AB55A8C7}" dt="2021-06-26T13:48:39.085" v="5" actId="21"/>
          <ac:spMkLst>
            <pc:docMk/>
            <pc:sldMk cId="2424322649" sldId="261"/>
            <ac:spMk id="3" creationId="{D7120F11-92F0-4F0D-A965-89769FC0E52A}"/>
          </ac:spMkLst>
        </pc:spChg>
      </pc:sldChg>
      <pc:sldChg chg="modSp new mod">
        <pc:chgData name="Shira Lotzar" userId="76fbada7e5b7c8fc" providerId="LiveId" clId="{9DFBC709-8595-4EC8-9185-21F6AB55A8C7}" dt="2021-06-26T13:48:52.488" v="11" actId="404"/>
        <pc:sldMkLst>
          <pc:docMk/>
          <pc:sldMk cId="899873958" sldId="262"/>
        </pc:sldMkLst>
        <pc:spChg chg="mod">
          <ac:chgData name="Shira Lotzar" userId="76fbada7e5b7c8fc" providerId="LiveId" clId="{9DFBC709-8595-4EC8-9185-21F6AB55A8C7}" dt="2021-06-26T13:48:52.488" v="11" actId="404"/>
          <ac:spMkLst>
            <pc:docMk/>
            <pc:sldMk cId="899873958" sldId="262"/>
            <ac:spMk id="2" creationId="{E1C9B06F-FF43-4573-AA55-09697288EC3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3C86C0-593F-E149-936F-EA39863CC2DF}" type="datetimeFigureOut">
              <a:rPr lang="en-US" smtClean="0"/>
              <a:t>6/26/2021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2339C1-BA72-FE49-A850-330681BCA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88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60F0B-08A1-4C1D-85D6-134A6388D3C3}" type="slidenum">
              <a:rPr lang="en-IN" smtClean="0"/>
              <a:pPr/>
              <a:t>2</a:t>
            </a:fld>
            <a:endParaRPr lang="en-IN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37AB7-7AEA-CE48-B45C-A7E5442D0998}" type="datetimeFigureOut">
              <a:rPr lang="en-US" smtClean="0"/>
              <a:t>6/26/2021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8D00-5F25-DF4A-AD13-304627A38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327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37AB7-7AEA-CE48-B45C-A7E5442D0998}" type="datetimeFigureOut">
              <a:rPr lang="en-US" smtClean="0"/>
              <a:t>6/26/2021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8D00-5F25-DF4A-AD13-304627A38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956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37AB7-7AEA-CE48-B45C-A7E5442D0998}" type="datetimeFigureOut">
              <a:rPr lang="en-US" smtClean="0"/>
              <a:t>6/26/2021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8D00-5F25-DF4A-AD13-304627A38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806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37AB7-7AEA-CE48-B45C-A7E5442D0998}" type="datetimeFigureOut">
              <a:rPr lang="en-US" smtClean="0"/>
              <a:t>6/26/2021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8D00-5F25-DF4A-AD13-304627A38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511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37AB7-7AEA-CE48-B45C-A7E5442D0998}" type="datetimeFigureOut">
              <a:rPr lang="en-US" smtClean="0"/>
              <a:t>6/26/2021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8D00-5F25-DF4A-AD13-304627A38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182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37AB7-7AEA-CE48-B45C-A7E5442D0998}" type="datetimeFigureOut">
              <a:rPr lang="en-US" smtClean="0"/>
              <a:t>6/26/2021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8D00-5F25-DF4A-AD13-304627A38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987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37AB7-7AEA-CE48-B45C-A7E5442D0998}" type="datetimeFigureOut">
              <a:rPr lang="en-US" smtClean="0"/>
              <a:t>6/26/2021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8D00-5F25-DF4A-AD13-304627A38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910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37AB7-7AEA-CE48-B45C-A7E5442D0998}" type="datetimeFigureOut">
              <a:rPr lang="en-US" smtClean="0"/>
              <a:t>6/26/2021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8D00-5F25-DF4A-AD13-304627A38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286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37AB7-7AEA-CE48-B45C-A7E5442D0998}" type="datetimeFigureOut">
              <a:rPr lang="en-US" smtClean="0"/>
              <a:t>6/26/2021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8D00-5F25-DF4A-AD13-304627A38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872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37AB7-7AEA-CE48-B45C-A7E5442D0998}" type="datetimeFigureOut">
              <a:rPr lang="en-US" smtClean="0"/>
              <a:t>6/26/2021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8D00-5F25-DF4A-AD13-304627A38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006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37AB7-7AEA-CE48-B45C-A7E5442D0998}" type="datetimeFigureOut">
              <a:rPr lang="en-US" smtClean="0"/>
              <a:t>6/26/2021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8D00-5F25-DF4A-AD13-304627A38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991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37AB7-7AEA-CE48-B45C-A7E5442D0998}" type="datetimeFigureOut">
              <a:rPr lang="en-US" smtClean="0"/>
              <a:t>6/26/2021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B8D00-5F25-DF4A-AD13-304627A38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660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www.contactscount.com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9B06F-FF43-4573-AA55-09697288EC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2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Accidents to Allies: </a:t>
            </a:r>
            <a:br>
              <a:rPr lang="en-US" sz="32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Hidden-in-Plain Sight Network</a:t>
            </a:r>
            <a:endParaRPr lang="en-US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2FAA0B-877B-4A42-B46D-F4B7DD4E9E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73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852285"/>
            <a:ext cx="5040560" cy="449663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958" y="12648"/>
            <a:ext cx="6197252" cy="1472136"/>
          </a:xfrm>
        </p:spPr>
        <p:txBody>
          <a:bodyPr tIns="0" bIns="0">
            <a:normAutofit/>
          </a:bodyPr>
          <a:lstStyle/>
          <a:p>
            <a:r>
              <a:rPr lang="en-US" sz="4000" b="1" dirty="0"/>
              <a:t>Develop Trusting Relationships: The 6 Stages</a:t>
            </a:r>
            <a:endParaRPr lang="en-IN" sz="4000" b="1" i="1" dirty="0"/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90246" y="4943358"/>
            <a:ext cx="3806640" cy="783478"/>
            <a:chOff x="5333999" y="1524000"/>
            <a:chExt cx="5012677" cy="784877"/>
          </a:xfrm>
        </p:grpSpPr>
        <p:sp>
          <p:nvSpPr>
            <p:cNvPr id="5" name="TextBox 16"/>
            <p:cNvSpPr txBox="1">
              <a:spLocks noChangeArrowheads="1"/>
            </p:cNvSpPr>
            <p:nvPr/>
          </p:nvSpPr>
          <p:spPr bwMode="auto">
            <a:xfrm>
              <a:off x="5333999" y="1524000"/>
              <a:ext cx="3581401" cy="4108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sz="1400" b="1" dirty="0">
                  <a:solidFill>
                    <a:srgbClr val="0070C0"/>
                  </a:solidFill>
                  <a:latin typeface="Arial" pitchFamily="34" charset="0"/>
                </a:rPr>
                <a:t>Allies</a:t>
              </a:r>
            </a:p>
          </p:txBody>
        </p:sp>
        <p:sp>
          <p:nvSpPr>
            <p:cNvPr id="6" name="TextBox 17"/>
            <p:cNvSpPr txBox="1">
              <a:spLocks noChangeArrowheads="1"/>
            </p:cNvSpPr>
            <p:nvPr/>
          </p:nvSpPr>
          <p:spPr bwMode="auto">
            <a:xfrm>
              <a:off x="5333999" y="1707641"/>
              <a:ext cx="5012677" cy="6012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isha" pitchFamily="34" charset="-79"/>
                  <a:cs typeface="Gisha" pitchFamily="34" charset="-79"/>
                </a:rPr>
                <a:t>…are committed to your life-long business and personal success, know you in all parts of your life, give you constructive criticism, and celebrate with you.</a:t>
              </a:r>
            </a:p>
          </p:txBody>
        </p:sp>
      </p:grpSp>
      <p:grpSp>
        <p:nvGrpSpPr>
          <p:cNvPr id="8" name="Group 19"/>
          <p:cNvGrpSpPr>
            <a:grpSpLocks/>
          </p:cNvGrpSpPr>
          <p:nvPr/>
        </p:nvGrpSpPr>
        <p:grpSpPr bwMode="auto">
          <a:xfrm>
            <a:off x="90246" y="4252153"/>
            <a:ext cx="3781424" cy="621765"/>
            <a:chOff x="5333999" y="2680648"/>
            <a:chExt cx="3581401" cy="622877"/>
          </a:xfrm>
        </p:grpSpPr>
        <p:sp>
          <p:nvSpPr>
            <p:cNvPr id="9" name="TextBox 20"/>
            <p:cNvSpPr txBox="1">
              <a:spLocks noChangeArrowheads="1"/>
            </p:cNvSpPr>
            <p:nvPr/>
          </p:nvSpPr>
          <p:spPr bwMode="auto">
            <a:xfrm>
              <a:off x="5333999" y="2680648"/>
              <a:ext cx="3581401" cy="308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sz="1400" b="1" dirty="0">
                  <a:solidFill>
                    <a:srgbClr val="0070C0"/>
                  </a:solidFill>
                  <a:latin typeface="Arial" pitchFamily="34" charset="0"/>
                </a:rPr>
                <a:t>Advocates</a:t>
              </a:r>
            </a:p>
          </p:txBody>
        </p:sp>
        <p:sp>
          <p:nvSpPr>
            <p:cNvPr id="10" name="TextBox 21"/>
            <p:cNvSpPr txBox="1">
              <a:spLocks noChangeArrowheads="1"/>
            </p:cNvSpPr>
            <p:nvPr/>
          </p:nvSpPr>
          <p:spPr bwMode="auto">
            <a:xfrm>
              <a:off x="5396976" y="2871867"/>
              <a:ext cx="2999792" cy="4316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isha" pitchFamily="34" charset="-79"/>
                  <a:cs typeface="Gisha" pitchFamily="34" charset="-79"/>
                </a:rPr>
                <a:t>…send opportunities your way, speak up for you, believe in your Character &amp; Competence.</a:t>
              </a:r>
            </a:p>
          </p:txBody>
        </p:sp>
      </p:grpSp>
      <p:grpSp>
        <p:nvGrpSpPr>
          <p:cNvPr id="12" name="Group 23"/>
          <p:cNvGrpSpPr>
            <a:grpSpLocks/>
          </p:cNvGrpSpPr>
          <p:nvPr/>
        </p:nvGrpSpPr>
        <p:grpSpPr bwMode="auto">
          <a:xfrm>
            <a:off x="90246" y="3746400"/>
            <a:ext cx="3543276" cy="620324"/>
            <a:chOff x="5333999" y="3823648"/>
            <a:chExt cx="3581401" cy="621432"/>
          </a:xfrm>
        </p:grpSpPr>
        <p:sp>
          <p:nvSpPr>
            <p:cNvPr id="13" name="TextBox 24"/>
            <p:cNvSpPr txBox="1">
              <a:spLocks noChangeArrowheads="1"/>
            </p:cNvSpPr>
            <p:nvPr/>
          </p:nvSpPr>
          <p:spPr bwMode="auto">
            <a:xfrm>
              <a:off x="5333999" y="3823648"/>
              <a:ext cx="3581401" cy="410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sz="1400" b="1" dirty="0">
                  <a:solidFill>
                    <a:srgbClr val="0070C0"/>
                  </a:solidFill>
                  <a:latin typeface="Arial" pitchFamily="34" charset="0"/>
                </a:rPr>
                <a:t>Actives</a:t>
              </a:r>
            </a:p>
          </p:txBody>
        </p:sp>
        <p:sp>
          <p:nvSpPr>
            <p:cNvPr id="14" name="TextBox 25"/>
            <p:cNvSpPr txBox="1">
              <a:spLocks noChangeArrowheads="1"/>
            </p:cNvSpPr>
            <p:nvPr/>
          </p:nvSpPr>
          <p:spPr bwMode="auto">
            <a:xfrm>
              <a:off x="5333999" y="4013423"/>
              <a:ext cx="3581401" cy="4316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isha" pitchFamily="34" charset="-79"/>
                  <a:cs typeface="Gisha" pitchFamily="34" charset="-79"/>
                </a:rPr>
                <a:t>…exchange information and resources with you.</a:t>
              </a:r>
            </a:p>
          </p:txBody>
        </p:sp>
      </p:grpSp>
      <p:grpSp>
        <p:nvGrpSpPr>
          <p:cNvPr id="16" name="Group 27"/>
          <p:cNvGrpSpPr>
            <a:grpSpLocks/>
          </p:cNvGrpSpPr>
          <p:nvPr/>
        </p:nvGrpSpPr>
        <p:grpSpPr bwMode="auto">
          <a:xfrm>
            <a:off x="90246" y="3008654"/>
            <a:ext cx="3833682" cy="668846"/>
            <a:chOff x="5333999" y="4977825"/>
            <a:chExt cx="3581401" cy="574244"/>
          </a:xfrm>
        </p:grpSpPr>
        <p:sp>
          <p:nvSpPr>
            <p:cNvPr id="17" name="TextBox 28"/>
            <p:cNvSpPr txBox="1">
              <a:spLocks noChangeArrowheads="1"/>
            </p:cNvSpPr>
            <p:nvPr/>
          </p:nvSpPr>
          <p:spPr bwMode="auto">
            <a:xfrm>
              <a:off x="5333999" y="4977825"/>
              <a:ext cx="3581401" cy="264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sz="1400" b="1" dirty="0">
                  <a:solidFill>
                    <a:srgbClr val="0070C0"/>
                  </a:solidFill>
                  <a:latin typeface="Arial" pitchFamily="34" charset="0"/>
                </a:rPr>
                <a:t>Associates</a:t>
              </a:r>
            </a:p>
          </p:txBody>
        </p:sp>
        <p:sp>
          <p:nvSpPr>
            <p:cNvPr id="18" name="TextBox 29"/>
            <p:cNvSpPr txBox="1">
              <a:spLocks noChangeArrowheads="1"/>
            </p:cNvSpPr>
            <p:nvPr/>
          </p:nvSpPr>
          <p:spPr bwMode="auto">
            <a:xfrm>
              <a:off x="5333999" y="5182127"/>
              <a:ext cx="3581401" cy="3699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isha" pitchFamily="34" charset="-79"/>
                  <a:cs typeface="Gisha" pitchFamily="34" charset="-79"/>
                </a:rPr>
                <a:t>…are members of the same groups you are a member of (professional association, club, workplace, etc.).</a:t>
              </a:r>
            </a:p>
          </p:txBody>
        </p:sp>
      </p:grpSp>
      <p:grpSp>
        <p:nvGrpSpPr>
          <p:cNvPr id="25" name="Group 27"/>
          <p:cNvGrpSpPr>
            <a:grpSpLocks/>
          </p:cNvGrpSpPr>
          <p:nvPr/>
        </p:nvGrpSpPr>
        <p:grpSpPr bwMode="auto">
          <a:xfrm>
            <a:off x="90246" y="2232158"/>
            <a:ext cx="3355046" cy="685209"/>
            <a:chOff x="5333999" y="4977825"/>
            <a:chExt cx="3581401" cy="588296"/>
          </a:xfrm>
        </p:grpSpPr>
        <p:sp>
          <p:nvSpPr>
            <p:cNvPr id="26" name="TextBox 35"/>
            <p:cNvSpPr txBox="1">
              <a:spLocks noChangeArrowheads="1"/>
            </p:cNvSpPr>
            <p:nvPr/>
          </p:nvSpPr>
          <p:spPr bwMode="auto">
            <a:xfrm>
              <a:off x="5333999" y="4977825"/>
              <a:ext cx="3581401" cy="410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sz="1400" b="1" dirty="0">
                  <a:solidFill>
                    <a:srgbClr val="0070C0"/>
                  </a:solidFill>
                  <a:latin typeface="Arial" pitchFamily="34" charset="0"/>
                </a:rPr>
                <a:t>Acquaintances</a:t>
              </a:r>
            </a:p>
          </p:txBody>
        </p:sp>
        <p:sp>
          <p:nvSpPr>
            <p:cNvPr id="27" name="TextBox 36"/>
            <p:cNvSpPr txBox="1">
              <a:spLocks noChangeArrowheads="1"/>
            </p:cNvSpPr>
            <p:nvPr/>
          </p:nvSpPr>
          <p:spPr bwMode="auto">
            <a:xfrm>
              <a:off x="5333999" y="5196177"/>
              <a:ext cx="3581401" cy="3699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isha" pitchFamily="34" charset="-79"/>
                  <a:cs typeface="Gisha" pitchFamily="34" charset="-79"/>
                </a:rPr>
                <a:t>…and you have a contact in common. You can always find them again through that contact.</a:t>
              </a:r>
            </a:p>
          </p:txBody>
        </p:sp>
      </p:grpSp>
      <p:grpSp>
        <p:nvGrpSpPr>
          <p:cNvPr id="30" name="Group 27"/>
          <p:cNvGrpSpPr>
            <a:grpSpLocks/>
          </p:cNvGrpSpPr>
          <p:nvPr/>
        </p:nvGrpSpPr>
        <p:grpSpPr bwMode="auto">
          <a:xfrm>
            <a:off x="90246" y="1484784"/>
            <a:ext cx="4539176" cy="672980"/>
            <a:chOff x="5333999" y="4977825"/>
            <a:chExt cx="3581401" cy="577793"/>
          </a:xfrm>
        </p:grpSpPr>
        <p:sp>
          <p:nvSpPr>
            <p:cNvPr id="31" name="TextBox 40"/>
            <p:cNvSpPr txBox="1">
              <a:spLocks noChangeArrowheads="1"/>
            </p:cNvSpPr>
            <p:nvPr/>
          </p:nvSpPr>
          <p:spPr bwMode="auto">
            <a:xfrm>
              <a:off x="5333999" y="4977825"/>
              <a:ext cx="3581401" cy="264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sz="1400" b="1" dirty="0">
                  <a:solidFill>
                    <a:srgbClr val="0070C0"/>
                  </a:solidFill>
                  <a:latin typeface="Arial" pitchFamily="34" charset="0"/>
                </a:rPr>
                <a:t>Accidents</a:t>
              </a:r>
            </a:p>
          </p:txBody>
        </p:sp>
        <p:sp>
          <p:nvSpPr>
            <p:cNvPr id="32" name="TextBox 41"/>
            <p:cNvSpPr txBox="1">
              <a:spLocks noChangeArrowheads="1"/>
            </p:cNvSpPr>
            <p:nvPr/>
          </p:nvSpPr>
          <p:spPr bwMode="auto">
            <a:xfrm>
              <a:off x="5333999" y="5185676"/>
              <a:ext cx="3581401" cy="3699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isha" pitchFamily="34" charset="-79"/>
                  <a:cs typeface="Gisha" pitchFamily="34" charset="-79"/>
                </a:rPr>
                <a:t>…are random encounters – people you’ll never see again, unless </a:t>
              </a:r>
            </a:p>
            <a:p>
              <a:r>
                <a:rPr 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isha" pitchFamily="34" charset="-79"/>
                  <a:cs typeface="Gisha" pitchFamily="34" charset="-79"/>
                </a:rPr>
                <a:t>one of you reaches out.</a:t>
              </a:r>
            </a:p>
          </p:txBody>
        </p:sp>
      </p:grpSp>
      <p:sp>
        <p:nvSpPr>
          <p:cNvPr id="3" name="Isosceles Triangle 2"/>
          <p:cNvSpPr/>
          <p:nvPr/>
        </p:nvSpPr>
        <p:spPr>
          <a:xfrm rot="16200000">
            <a:off x="6447713" y="3078127"/>
            <a:ext cx="1872208" cy="2009214"/>
          </a:xfrm>
          <a:prstGeom prst="triangle">
            <a:avLst/>
          </a:prstGeom>
          <a:solidFill>
            <a:srgbClr val="FFFFFF">
              <a:alpha val="8784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TextBox 40"/>
          <p:cNvSpPr txBox="1">
            <a:spLocks noChangeArrowheads="1"/>
          </p:cNvSpPr>
          <p:nvPr/>
        </p:nvSpPr>
        <p:spPr bwMode="auto">
          <a:xfrm>
            <a:off x="6948264" y="3957884"/>
            <a:ext cx="158067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400" b="1" dirty="0">
                <a:solidFill>
                  <a:srgbClr val="0070C0"/>
                </a:solidFill>
                <a:latin typeface="Arial" pitchFamily="34" charset="0"/>
              </a:rPr>
              <a:t>Dormant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C50087-867D-473F-A042-594CB9725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CA389-1814-4940-A23C-64D09F67C281}" type="slidenum">
              <a:rPr lang="en-IN" smtClean="0"/>
              <a:pPr/>
              <a:t>2</a:t>
            </a:fld>
            <a:endParaRPr lang="en-IN" dirty="0"/>
          </a:p>
        </p:txBody>
      </p:sp>
      <p:pic>
        <p:nvPicPr>
          <p:cNvPr id="28" name="Picture 2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9414" y="295037"/>
            <a:ext cx="1308576" cy="95859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10"/>
          <p:cNvSpPr/>
          <p:nvPr/>
        </p:nvSpPr>
        <p:spPr>
          <a:xfrm>
            <a:off x="1513844" y="6348920"/>
            <a:ext cx="687457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hlinkClick r:id="rId5"/>
              </a:rPr>
              <a:t>© ContactsCount -2018                                         www.contactscount.com</a:t>
            </a:r>
            <a:r>
              <a:rPr lang="en-US" sz="1400" dirty="0"/>
              <a:t>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338210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6DF8A-6538-4003-A458-64D806A99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20F11-92F0-4F0D-A965-89769FC0E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 TO NETWORK WITH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Vern explains the 5A concentric circles (10 – 15 min??) to describe ANY conversation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Accidents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Acquaintances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Associates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Actives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Advocates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Allies 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00200" marR="0" lvl="3" indent="-2286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Vern shares the Rate Your Relationship exercise – pick someone who you consider your Advocate and complete the exercise – then Vern says, how many of you were surprised that they didn’t check all the boxes?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to catalogue and build your network 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00200" marR="0" lvl="3" indent="-2286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Shira explain family network ( “siblings, first cousins, second cousins” ) for general networking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00200" marR="0" lvl="3" indent="-2286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Shira explain types of alliance partnerships (family network) to leverage for business development  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Vern and Shira explain how to *</a:t>
            </a:r>
            <a:r>
              <a:rPr lang="en-US" sz="11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tailor</a:t>
            </a:r>
            <a:r>
              <a:rPr lang="en-US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the pitch stories for each cohort. </a:t>
            </a:r>
            <a:r>
              <a:rPr lang="en-US" sz="1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Eg.</a:t>
            </a:r>
            <a:r>
              <a:rPr lang="en-US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HR contacts don’t need explanation of “employee engagement” but association CEOs might. (10 min)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 who gets you – more specific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 who doesn’t – more generic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Participants have 2 minutes to list names of allies and advocates / twin and sibling (know you)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breakout rooms, they discuss how they would tailor their pitch to different audiences. (30 min)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Return to the main room for spot coaching with a few folks (20 minutes)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322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362</Words>
  <Application>Microsoft Office PowerPoint</Application>
  <PresentationFormat>On-screen Show (4:3)</PresentationFormat>
  <Paragraphs>41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Gisha</vt:lpstr>
      <vt:lpstr>Office Theme</vt:lpstr>
      <vt:lpstr>From Accidents to Allies:  Your Hidden-in-Plain Sight Network</vt:lpstr>
      <vt:lpstr>Develop Trusting Relationships: The 6 Stages</vt:lpstr>
      <vt:lpstr>PowerPoint Presentation</vt:lpstr>
    </vt:vector>
  </TitlesOfParts>
  <Company>Successful Careers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 Trusting Relationships Relationship Stages</dc:title>
  <dc:creator>Vern Schellenger</dc:creator>
  <cp:lastModifiedBy>Shira Lotzar</cp:lastModifiedBy>
  <cp:revision>8</cp:revision>
  <dcterms:created xsi:type="dcterms:W3CDTF">2015-07-03T16:27:50Z</dcterms:created>
  <dcterms:modified xsi:type="dcterms:W3CDTF">2021-06-26T13:49:05Z</dcterms:modified>
</cp:coreProperties>
</file>