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84" r:id="rId4"/>
    <p:sldId id="276" r:id="rId5"/>
    <p:sldId id="306" r:id="rId6"/>
    <p:sldId id="305" r:id="rId7"/>
    <p:sldId id="303" r:id="rId8"/>
    <p:sldId id="310" r:id="rId9"/>
    <p:sldId id="311" r:id="rId10"/>
    <p:sldId id="312" r:id="rId11"/>
    <p:sldId id="302" r:id="rId12"/>
    <p:sldId id="313" r:id="rId13"/>
    <p:sldId id="314" r:id="rId14"/>
    <p:sldId id="301" r:id="rId15"/>
    <p:sldId id="307" r:id="rId16"/>
    <p:sldId id="287" r:id="rId17"/>
    <p:sldId id="315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593139-478A-D946-4A19-12E636EF3EAB}" name="Jon DeNunzio" initials="JD" userId="71439376c010721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DeNunzio" initials="JD" lastIdx="12" clrIdx="0">
    <p:extLst>
      <p:ext uri="{19B8F6BF-5375-455C-9EA6-DF929625EA0E}">
        <p15:presenceInfo xmlns:p15="http://schemas.microsoft.com/office/powerpoint/2012/main" userId="71439376c01072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9437"/>
    <a:srgbClr val="0272B5"/>
    <a:srgbClr val="5CA43B"/>
    <a:srgbClr val="4C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013C2-C043-46D3-A0AF-8FEFF2EDF4E2}" v="118" dt="2020-10-23T21:36:00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5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67D7-7FF4-46CF-8C77-13519AF02C4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2D5B-1A09-4E81-A992-84EAA9F2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2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03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361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705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9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3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2D5B-1A09-4E81-A992-84EAA9F271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6F63F-555C-4350-B08B-5AAFDDD261EB}"/>
              </a:ext>
            </a:extLst>
          </p:cNvPr>
          <p:cNvSpPr txBox="1"/>
          <p:nvPr userDrawn="1"/>
        </p:nvSpPr>
        <p:spPr>
          <a:xfrm>
            <a:off x="1453180" y="6077243"/>
            <a:ext cx="928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BoomerWorks is a fiscally sponsored entity of United Charitable, a registered 501(c)(3) public charity.</a:t>
            </a:r>
            <a:endParaRPr lang="en-US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3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42DA-A574-4E0D-8FA9-70CA0D7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6B4A-D5EC-4183-A763-2EA0290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E2F2-94BC-449E-A3D2-C16359AC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131CE-76DA-47DB-8E42-91CC9A2A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E6A3E-E8EC-4DBE-A315-2C2DFC77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B721-E59E-48EF-A5B2-2CCC2105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51EE-B3B8-4608-9F31-F733AAC5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EAEDA-08BB-454A-A0D6-0799BFB9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41CE5-8219-42E4-BCE1-38FA4330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8F1D-8B54-41C4-93ED-02AF980F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AFAA4-DD0B-4072-A9C9-3F76300E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7DBBD1-DDD5-488F-A2B8-39B66492771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12/2/2021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F230-9F04-4A5F-8C96-E352B3E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B3072-4491-4406-B138-B6873C34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3098-E68E-4759-8195-E046E516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47F-D73C-4B19-8328-9C9BD25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1223-BCED-4DAB-9474-5E259137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5028-DF49-4959-9F1A-1879C2393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0200F-C514-4770-AFF9-A3CFEDCEC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EBC7-16BD-4448-8402-279BE5AB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1650"/>
            <a:ext cx="2743200" cy="365125"/>
          </a:xfrm>
        </p:spPr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6ED-22BD-4239-8CB3-EDFC77FE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A30F-B709-438F-A19D-273A49D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9D22-6F44-4817-88FC-E0E2B54B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EC9173-DD76-4956-9A3A-917E8442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8AEC417-E636-4A43-8285-44F2FEDA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43CD0E-13A5-4809-9F97-FA74D208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3A2C5A-B16F-456D-BB3D-B40FEA25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0DD8-F113-4DF1-9C38-FD7DE9C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4697-B4F4-4CCC-BC49-595581A4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CC6C8-8917-4E57-9936-AFA08156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264BA-11EE-4989-BF6D-7A2CDB91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ECD4D-4C14-4992-8C69-BA545719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3B142-53C0-4241-9692-C13AB29B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06CF-F95E-489A-B713-43C7C4D3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A8444-22CC-4B3B-AE7B-A0506FAA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D6DF3-76F4-4B1F-855A-F37FEF1F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AA2D-6482-42BF-BF2A-8443C5BDC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9B016-39F2-4BC4-9A7C-1C8C66D8E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0CB0E-14B2-4BCD-880E-6E25B27C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0E767-475F-425B-B320-5BCAC1A7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3CBD1-6005-4C94-A7DD-68E38DD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BD50-BE87-47CD-B1EE-77B6649E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B0CE6-9C52-44B9-8940-1AB27C46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3088-1381-4904-8F3D-411AEBB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24916-276E-4C2F-857E-5113B0ED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16154-8652-470F-8945-87389C54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1D1E-69C6-4191-9EC8-A5FD4C81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B13C-9C48-4F48-BE6B-5CC9F3EA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24A5B-9973-4BD7-8EA1-61FD6718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F5D8-E3CB-42AD-9944-F3F26DE3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1945C-265D-40C9-BF48-E6620247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893CC-A267-44AF-8A7A-2F5332FCB40A}"/>
              </a:ext>
            </a:extLst>
          </p:cNvPr>
          <p:cNvSpPr txBox="1"/>
          <p:nvPr userDrawn="1"/>
        </p:nvSpPr>
        <p:spPr>
          <a:xfrm>
            <a:off x="9982200" y="235527"/>
            <a:ext cx="1849582" cy="1330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52EE6-F8B8-4CA8-9AC1-3FEC4901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1DDA-D097-4922-AE72-C2C9EEC0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C9C2A-3775-48D1-843A-EC810BD7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FCB814-8CA9-4773-9ACB-2CCF7C302513}"/>
              </a:ext>
            </a:extLst>
          </p:cNvPr>
          <p:cNvSpPr txBox="1"/>
          <p:nvPr userDrawn="1"/>
        </p:nvSpPr>
        <p:spPr>
          <a:xfrm>
            <a:off x="-1" y="6561650"/>
            <a:ext cx="12192000" cy="338554"/>
          </a:xfrm>
          <a:prstGeom prst="rect">
            <a:avLst/>
          </a:prstGeom>
          <a:solidFill>
            <a:srgbClr val="4D9437"/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800" i="1" dirty="0"/>
          </a:p>
          <a:p>
            <a:pPr algn="ctr"/>
            <a:endParaRPr lang="en-US" sz="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2FBC9-783D-400E-94B9-CF10B621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6A3C-F3F1-4B37-B533-08736665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FE8D-CC49-4CC6-90DB-551BC2311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B378-D7FF-4698-BE33-C3C313DDE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1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2D82-4484-4FBD-8FA1-3D689893D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3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7E3B0AA-74AD-47DD-A340-5208A75B19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54552"/>
            <a:ext cx="1879713" cy="9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9" r:id="rId9"/>
    <p:sldLayoutId id="2147483662" r:id="rId10"/>
    <p:sldLayoutId id="2147483656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272B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on@squarelydigital.com" TargetMode="External"/><Relationship Id="rId4" Type="http://schemas.openxmlformats.org/officeDocument/2006/relationships/hyperlink" Target="http://www.wordstream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31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8754035" cy="895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1. Simple to Create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Why Some Businesses Love Them …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CB5E63-BE95-4533-BFBD-3907EFD1A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34" y="4681468"/>
            <a:ext cx="5830114" cy="9716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73B26-05F6-4DDE-8432-EDE198D0D156}"/>
              </a:ext>
            </a:extLst>
          </p:cNvPr>
          <p:cNvSpPr/>
          <p:nvPr/>
        </p:nvSpPr>
        <p:spPr>
          <a:xfrm>
            <a:off x="5799617" y="4520982"/>
            <a:ext cx="5916875" cy="12926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388F8-EA3C-4E09-B49C-DCFA54BD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734" y="1670847"/>
            <a:ext cx="5077534" cy="189574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831EF28-7B32-4C26-856E-38377BBABEE7}"/>
              </a:ext>
            </a:extLst>
          </p:cNvPr>
          <p:cNvSpPr/>
          <p:nvPr/>
        </p:nvSpPr>
        <p:spPr>
          <a:xfrm>
            <a:off x="8184245" y="3746904"/>
            <a:ext cx="646546" cy="619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844"/>
            <a:ext cx="8754035" cy="395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2. Relevancy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3. Pay Only for Clicks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Why Some Businesses Love Them …</a:t>
            </a:r>
          </a:p>
        </p:txBody>
      </p:sp>
    </p:spTree>
    <p:extLst>
      <p:ext uri="{BB962C8B-B14F-4D97-AF65-F5344CB8AC3E}">
        <p14:creationId xmlns:p14="http://schemas.microsoft.com/office/powerpoint/2010/main" val="25944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844"/>
            <a:ext cx="8754035" cy="395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4. Leap Ahead to the Top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5. Quick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Why Some Businesses Love Them …</a:t>
            </a:r>
          </a:p>
        </p:txBody>
      </p:sp>
    </p:spTree>
    <p:extLst>
      <p:ext uri="{BB962C8B-B14F-4D97-AF65-F5344CB8AC3E}">
        <p14:creationId xmlns:p14="http://schemas.microsoft.com/office/powerpoint/2010/main" val="7154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23" y="1737560"/>
            <a:ext cx="8754035" cy="822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6. Measurable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Why Some Businesses Love Them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B6E44-532B-499B-9EE8-3278622B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3135796"/>
            <a:ext cx="965835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2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82" y="1560699"/>
            <a:ext cx="8754035" cy="729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Google Ads Keyword Planner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Where Do You Start?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79B64-C385-4A8A-9D8A-96C99C8C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0" y="2500388"/>
            <a:ext cx="7944959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970"/>
            <a:ext cx="8754035" cy="3951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More Than One Ad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Negative Keywords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Extensions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Ad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Additionally … </a:t>
            </a:r>
          </a:p>
        </p:txBody>
      </p:sp>
    </p:spTree>
    <p:extLst>
      <p:ext uri="{BB962C8B-B14F-4D97-AF65-F5344CB8AC3E}">
        <p14:creationId xmlns:p14="http://schemas.microsoft.com/office/powerpoint/2010/main" val="81409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3D66A-D0E5-443D-A2D2-EA80538E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Resources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698F94-D754-4878-9CC5-D9DEB2580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2" y="2783366"/>
            <a:ext cx="1096288" cy="109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4E68F-F0C5-4D4D-A187-BC928B81F4C7}"/>
              </a:ext>
            </a:extLst>
          </p:cNvPr>
          <p:cNvSpPr txBox="1"/>
          <p:nvPr/>
        </p:nvSpPr>
        <p:spPr>
          <a:xfrm>
            <a:off x="2192211" y="1623350"/>
            <a:ext cx="9550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#ppcchat on Twitter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4"/>
              </a:rPr>
              <a:t>www.wordstream.com</a:t>
            </a:r>
            <a:r>
              <a:rPr lang="en-US" sz="2400" b="1" dirty="0"/>
              <a:t> – </a:t>
            </a:r>
            <a:r>
              <a:rPr lang="en-US" sz="2400" b="1" dirty="0">
                <a:cs typeface="Times New Roman" panose="02020603050405020304" pitchFamily="18" charset="0"/>
              </a:rPr>
              <a:t>and its Industry Benchmarks (Search for “Google Ads Benchmarks for YOUR Industry”)</a:t>
            </a:r>
          </a:p>
          <a:p>
            <a:endParaRPr lang="en-US" sz="24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Paid Media Pros YouTube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Google Ads Certifications - </a:t>
            </a:r>
            <a:r>
              <a:rPr lang="en-US" sz="2400" b="1" dirty="0" err="1">
                <a:cs typeface="Times New Roman" panose="02020603050405020304" pitchFamily="18" charset="0"/>
              </a:rPr>
              <a:t>Skillshop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Contact me: </a:t>
            </a:r>
            <a:r>
              <a:rPr lang="en-US" sz="2400" b="1" dirty="0">
                <a:hlinkClick r:id="rId5"/>
              </a:rPr>
              <a:t>jon@squarelydigital.com</a:t>
            </a:r>
            <a:r>
              <a:rPr lang="en-US" sz="2400" b="1" dirty="0"/>
              <a:t> 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Any Questions?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4192DC76-7D33-4971-8115-54FEF4C01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26" y="1866081"/>
            <a:ext cx="5363817" cy="36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DF7E4-109C-44C0-B62C-A7F957C66F96}"/>
              </a:ext>
            </a:extLst>
          </p:cNvPr>
          <p:cNvSpPr txBox="1"/>
          <p:nvPr/>
        </p:nvSpPr>
        <p:spPr>
          <a:xfrm>
            <a:off x="3704492" y="4459458"/>
            <a:ext cx="478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882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Google Ads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Grow Your Business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hand holding a credit card&#10;&#10;Description automatically generated with low confidence">
            <a:extLst>
              <a:ext uri="{FF2B5EF4-FFF2-40B4-BE49-F238E27FC236}">
                <a16:creationId xmlns:a16="http://schemas.microsoft.com/office/drawing/2014/main" id="{6655673C-3590-4866-9598-1CF703CE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84" y="1531572"/>
            <a:ext cx="6047578" cy="37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7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Jon DeNunzio, Squarely Digital">
            <a:extLst>
              <a:ext uri="{FF2B5EF4-FFF2-40B4-BE49-F238E27FC236}">
                <a16:creationId xmlns:a16="http://schemas.microsoft.com/office/drawing/2014/main" id="{1FF26172-1D78-48F9-8ADE-433C5A385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89" y="1463538"/>
            <a:ext cx="2817469" cy="3521836"/>
          </a:xfr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ACB88B-B046-4B04-89AA-58206C40F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90" y="5307106"/>
            <a:ext cx="2828398" cy="712756"/>
          </a:xfrm>
          <a:prstGeom prst="rect">
            <a:avLst/>
          </a:prstGeom>
        </p:spPr>
      </p:pic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856385F-9279-4EA1-B96F-A09A5361B425}"/>
              </a:ext>
            </a:extLst>
          </p:cNvPr>
          <p:cNvSpPr txBox="1">
            <a:spLocks/>
          </p:cNvSpPr>
          <p:nvPr/>
        </p:nvSpPr>
        <p:spPr>
          <a:xfrm>
            <a:off x="442857" y="1290818"/>
            <a:ext cx="6965576" cy="5049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  <a:latin typeface="+mn-lt"/>
              </a:rPr>
              <a:t>Jon DeNunzio, Presenter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+mn-lt"/>
              </a:rPr>
              <a:t>Owner, Squarely Digital, squarelydigital.com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Marketing consultant and former journalist who helps clients get meaningful results online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Clients are small and medium-sized businesses and nonprofits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Email: jon@squarelydigital.com</a:t>
            </a:r>
          </a:p>
        </p:txBody>
      </p:sp>
    </p:spTree>
    <p:extLst>
      <p:ext uri="{BB962C8B-B14F-4D97-AF65-F5344CB8AC3E}">
        <p14:creationId xmlns:p14="http://schemas.microsoft.com/office/powerpoint/2010/main" val="148667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468"/>
            <a:ext cx="4571999" cy="34632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Text Advertisements at Top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Pay-Per-Click 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Self-Serve Platform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What Are Google Search Ads?</a:t>
            </a:r>
          </a:p>
        </p:txBody>
      </p:sp>
      <p:pic>
        <p:nvPicPr>
          <p:cNvPr id="9" name="Picture 8" descr="A hand holding a credit card&#10;&#10;Description automatically generated with low confidence">
            <a:extLst>
              <a:ext uri="{FF2B5EF4-FFF2-40B4-BE49-F238E27FC236}">
                <a16:creationId xmlns:a16="http://schemas.microsoft.com/office/drawing/2014/main" id="{5586A0D0-272B-4252-8B23-DFF237F7E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9468"/>
            <a:ext cx="5522716" cy="3463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2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202" y="1555482"/>
            <a:ext cx="1737592" cy="4588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1. Keyword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How Do Google Search Ads Work?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4D4490E-F6A0-4905-A3D9-3939D424F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4" y="3532780"/>
            <a:ext cx="5830114" cy="9716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127CA5-08C7-42A9-843F-698E0458B5F9}"/>
              </a:ext>
            </a:extLst>
          </p:cNvPr>
          <p:cNvSpPr/>
          <p:nvPr/>
        </p:nvSpPr>
        <p:spPr>
          <a:xfrm>
            <a:off x="3249557" y="3372294"/>
            <a:ext cx="5916875" cy="12926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AB25D08-A934-403B-BD1B-5FB98A4A1717}"/>
              </a:ext>
            </a:extLst>
          </p:cNvPr>
          <p:cNvSpPr/>
          <p:nvPr/>
        </p:nvSpPr>
        <p:spPr>
          <a:xfrm>
            <a:off x="5671127" y="2158814"/>
            <a:ext cx="849745" cy="480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18B363A-8B4B-4ED8-B8ED-522300EB5DD7}"/>
              </a:ext>
            </a:extLst>
          </p:cNvPr>
          <p:cNvSpPr/>
          <p:nvPr/>
        </p:nvSpPr>
        <p:spPr>
          <a:xfrm>
            <a:off x="5671126" y="4991687"/>
            <a:ext cx="849745" cy="480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B3F3AB9-A459-4E3B-A6C0-6C871F92F2C5}"/>
              </a:ext>
            </a:extLst>
          </p:cNvPr>
          <p:cNvSpPr txBox="1">
            <a:spLocks/>
          </p:cNvSpPr>
          <p:nvPr/>
        </p:nvSpPr>
        <p:spPr>
          <a:xfrm>
            <a:off x="5392881" y="2809729"/>
            <a:ext cx="1406236" cy="45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2. Ad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759C0F1-0EB5-4602-94E3-6A1933C9BD31}"/>
              </a:ext>
            </a:extLst>
          </p:cNvPr>
          <p:cNvSpPr txBox="1">
            <a:spLocks/>
          </p:cNvSpPr>
          <p:nvPr/>
        </p:nvSpPr>
        <p:spPr>
          <a:xfrm>
            <a:off x="5254910" y="5695105"/>
            <a:ext cx="1682175" cy="45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4D943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3. Website</a:t>
            </a:r>
          </a:p>
        </p:txBody>
      </p:sp>
    </p:spTree>
    <p:extLst>
      <p:ext uri="{BB962C8B-B14F-4D97-AF65-F5344CB8AC3E}">
        <p14:creationId xmlns:p14="http://schemas.microsoft.com/office/powerpoint/2010/main" val="227232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56921" cy="426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This is a complicated question …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Are Google Search Ads Right for You? 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A0733A9B-E689-41CC-B673-20518C8F9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940"/>
            <a:ext cx="5363817" cy="36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754035" cy="395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1. Is There Enough Interest? 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2. How’s Your Website?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Questions You Should Ask …</a:t>
            </a:r>
          </a:p>
        </p:txBody>
      </p:sp>
    </p:spTree>
    <p:extLst>
      <p:ext uri="{BB962C8B-B14F-4D97-AF65-F5344CB8AC3E}">
        <p14:creationId xmlns:p14="http://schemas.microsoft.com/office/powerpoint/2010/main" val="23213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754035" cy="395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3. What’s Your Goal? 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4. Can You Invest?</a:t>
            </a:r>
          </a:p>
          <a:p>
            <a:pPr marL="514350" indent="-514350">
              <a:buAutoNum type="arabicPeriod"/>
            </a:pP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Questions You Should Ask …</a:t>
            </a:r>
          </a:p>
        </p:txBody>
      </p:sp>
    </p:spTree>
    <p:extLst>
      <p:ext uri="{BB962C8B-B14F-4D97-AF65-F5344CB8AC3E}">
        <p14:creationId xmlns:p14="http://schemas.microsoft.com/office/powerpoint/2010/main" val="39254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754035" cy="395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5. Do You Have the Time?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Questions You Should Ask …</a:t>
            </a:r>
          </a:p>
        </p:txBody>
      </p:sp>
    </p:spTree>
    <p:extLst>
      <p:ext uri="{BB962C8B-B14F-4D97-AF65-F5344CB8AC3E}">
        <p14:creationId xmlns:p14="http://schemas.microsoft.com/office/powerpoint/2010/main" val="16496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272B5"/>
      </a:dk1>
      <a:lt1>
        <a:srgbClr val="FFFFFF"/>
      </a:lt1>
      <a:dk2>
        <a:srgbClr val="000000"/>
      </a:dk2>
      <a:lt2>
        <a:srgbClr val="FFFFFF"/>
      </a:lt2>
      <a:accent1>
        <a:srgbClr val="4D9437"/>
      </a:accent1>
      <a:accent2>
        <a:srgbClr val="565349"/>
      </a:accent2>
      <a:accent3>
        <a:srgbClr val="818183"/>
      </a:accent3>
      <a:accent4>
        <a:srgbClr val="990033"/>
      </a:accent4>
      <a:accent5>
        <a:srgbClr val="660066"/>
      </a:accent5>
      <a:accent6>
        <a:srgbClr val="FF9933"/>
      </a:accent6>
      <a:hlink>
        <a:srgbClr val="4D9437"/>
      </a:hlink>
      <a:folHlink>
        <a:srgbClr val="4D94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279</Words>
  <Application>Microsoft Office PowerPoint</Application>
  <PresentationFormat>Widescreen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Using Google Ads To Grow Your Business</vt:lpstr>
      <vt:lpstr>PowerPoint Presentation</vt:lpstr>
      <vt:lpstr>What Are Google Search Ads?</vt:lpstr>
      <vt:lpstr>How Do Google Search Ads Work?</vt:lpstr>
      <vt:lpstr>Are Google Search Ads Right for You? </vt:lpstr>
      <vt:lpstr>Questions You Should Ask …</vt:lpstr>
      <vt:lpstr>Questions You Should Ask …</vt:lpstr>
      <vt:lpstr>Questions You Should Ask …</vt:lpstr>
      <vt:lpstr>Why Some Businesses Love Them …</vt:lpstr>
      <vt:lpstr>Why Some Businesses Love Them …</vt:lpstr>
      <vt:lpstr>Why Some Businesses Love Them …</vt:lpstr>
      <vt:lpstr>Why Some Businesses Love Them …</vt:lpstr>
      <vt:lpstr>Where Do You Start?</vt:lpstr>
      <vt:lpstr>Additionally … </vt:lpstr>
      <vt:lpstr>Resources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 Lotzar</dc:creator>
  <cp:lastModifiedBy>Shira Lotzar</cp:lastModifiedBy>
  <cp:revision>126</cp:revision>
  <dcterms:created xsi:type="dcterms:W3CDTF">2020-10-23T21:03:29Z</dcterms:created>
  <dcterms:modified xsi:type="dcterms:W3CDTF">2021-12-02T23:37:25Z</dcterms:modified>
</cp:coreProperties>
</file>