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1" r:id="rId1"/>
  </p:sldMasterIdLst>
  <p:notesMasterIdLst>
    <p:notesMasterId r:id="rId25"/>
  </p:notesMasterIdLst>
  <p:handoutMasterIdLst>
    <p:handoutMasterId r:id="rId26"/>
  </p:handoutMasterIdLst>
  <p:sldIdLst>
    <p:sldId id="256" r:id="rId2"/>
    <p:sldId id="303" r:id="rId3"/>
    <p:sldId id="288" r:id="rId4"/>
    <p:sldId id="268" r:id="rId5"/>
    <p:sldId id="307" r:id="rId6"/>
    <p:sldId id="265" r:id="rId7"/>
    <p:sldId id="305" r:id="rId8"/>
    <p:sldId id="304" r:id="rId9"/>
    <p:sldId id="301" r:id="rId10"/>
    <p:sldId id="287" r:id="rId11"/>
    <p:sldId id="310" r:id="rId12"/>
    <p:sldId id="311" r:id="rId13"/>
    <p:sldId id="312" r:id="rId14"/>
    <p:sldId id="308" r:id="rId15"/>
    <p:sldId id="314" r:id="rId16"/>
    <p:sldId id="309" r:id="rId17"/>
    <p:sldId id="313" r:id="rId18"/>
    <p:sldId id="293" r:id="rId19"/>
    <p:sldId id="292" r:id="rId20"/>
    <p:sldId id="266" r:id="rId21"/>
    <p:sldId id="275" r:id="rId22"/>
    <p:sldId id="286" r:id="rId23"/>
    <p:sldId id="264" r:id="rId24"/>
  </p:sldIdLst>
  <p:sldSz cx="9144000" cy="5143500" type="screen16x9"/>
  <p:notesSz cx="6858000" cy="9144000"/>
  <p:embeddedFontLst>
    <p:embeddedFont>
      <p:font typeface="Calibri" panose="020F0502020204030204" pitchFamily="34" charset="0"/>
      <p:regular r:id="rId27"/>
      <p:bold r:id="rId28"/>
      <p:italic r:id="rId29"/>
      <p:boldItalic r:id="rId30"/>
    </p:embeddedFont>
    <p:embeddedFont>
      <p:font typeface="Georgia" panose="02040502050405020303" pitchFamily="18" charset="0"/>
      <p:regular r:id="rId31"/>
      <p:bold r:id="rId32"/>
      <p:italic r:id="rId33"/>
      <p:boldItalic r:id="rId34"/>
    </p:embeddedFont>
    <p:embeddedFont>
      <p:font typeface="Gill Sans MT" panose="020B0502020104020203"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A2F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B42ACBD-D985-4853-854B-DD98CB3DDF79}">
  <a:tblStyle styleId="{BB42ACBD-D985-4853-854B-DD98CB3DDF79}"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08" autoAdjust="0"/>
    <p:restoredTop sz="99379" autoAdjust="0"/>
  </p:normalViewPr>
  <p:slideViewPr>
    <p:cSldViewPr snapToGrid="0" snapToObjects="1">
      <p:cViewPr varScale="1">
        <p:scale>
          <a:sx n="88" d="100"/>
          <a:sy n="88" d="100"/>
        </p:scale>
        <p:origin x="604" y="88"/>
      </p:cViewPr>
      <p:guideLst>
        <p:guide orient="horz" pos="1620"/>
        <p:guide pos="2880"/>
      </p:guideLst>
    </p:cSldViewPr>
  </p:slideViewPr>
  <p:notesTextViewPr>
    <p:cViewPr>
      <p:scale>
        <a:sx n="100" d="100"/>
        <a:sy n="100" d="100"/>
      </p:scale>
      <p:origin x="0" y="0"/>
    </p:cViewPr>
  </p:notesTextViewPr>
  <p:sorterViewPr>
    <p:cViewPr>
      <p:scale>
        <a:sx n="110" d="100"/>
        <a:sy n="110" d="100"/>
      </p:scale>
      <p:origin x="0" y="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1EB3635-42FB-E144-8CA3-1EDA35F356E3}" type="datetimeFigureOut">
              <a:rPr lang="en-US" smtClean="0"/>
              <a:t>6/4/2021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385539-B460-2B4C-A224-08518756DCDD}" type="slidenum">
              <a:rPr lang="en-US" smtClean="0"/>
              <a:t>‹#›</a:t>
            </a:fld>
            <a:endParaRPr lang="en-US"/>
          </a:p>
        </p:txBody>
      </p:sp>
    </p:spTree>
    <p:extLst>
      <p:ext uri="{BB962C8B-B14F-4D97-AF65-F5344CB8AC3E}">
        <p14:creationId xmlns:p14="http://schemas.microsoft.com/office/powerpoint/2010/main" val="259556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175" y="685800"/>
            <a:ext cx="6096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200452046"/>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Shape 8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9" name="Shape 89"/>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Shape 23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3" name="Shape 23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003286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1061593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5471526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Shape 20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0" name="Shape 21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Shape 367"/>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68" name="Shape 368"/>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Shape 16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Shape 23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0" name="Shape 24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9"/>
        <p:cNvGrpSpPr/>
        <p:nvPr/>
      </p:nvGrpSpPr>
      <p:grpSpPr>
        <a:xfrm>
          <a:off x="0" y="0"/>
          <a:ext cx="0" cy="0"/>
          <a:chOff x="0" y="0"/>
          <a:chExt cx="0" cy="0"/>
        </a:xfrm>
      </p:grpSpPr>
      <p:sp>
        <p:nvSpPr>
          <p:cNvPr id="10" name="Shape 10"/>
          <p:cNvSpPr/>
          <p:nvPr/>
        </p:nvSpPr>
        <p:spPr>
          <a:xfrm flipH="1">
            <a:off x="-688" y="0"/>
            <a:ext cx="4575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11" name="Shape 11"/>
          <p:cNvSpPr txBox="1">
            <a:spLocks noGrp="1"/>
          </p:cNvSpPr>
          <p:nvPr>
            <p:ph type="ctrTitle"/>
          </p:nvPr>
        </p:nvSpPr>
        <p:spPr>
          <a:xfrm>
            <a:off x="468925" y="2387250"/>
            <a:ext cx="3636600" cy="2259000"/>
          </a:xfrm>
          <a:prstGeom prst="rect">
            <a:avLst/>
          </a:prstGeom>
        </p:spPr>
        <p:txBody>
          <a:bodyPr lIns="91425" tIns="91425" rIns="91425" bIns="91425" anchor="t" anchorCtr="0"/>
          <a:lstStyle>
            <a:lvl1pPr lvl="0">
              <a:spcBef>
                <a:spcPts val="0"/>
              </a:spcBef>
              <a:buClr>
                <a:srgbClr val="F67031"/>
              </a:buClr>
              <a:buSzPct val="100000"/>
              <a:defRPr sz="3000" b="1">
                <a:solidFill>
                  <a:srgbClr val="F67031"/>
                </a:solidFill>
              </a:defRPr>
            </a:lvl1pPr>
            <a:lvl2pPr lvl="1">
              <a:spcBef>
                <a:spcPts val="0"/>
              </a:spcBef>
              <a:buClr>
                <a:srgbClr val="F67031"/>
              </a:buClr>
              <a:buSzPct val="100000"/>
              <a:defRPr sz="3000" b="1">
                <a:solidFill>
                  <a:srgbClr val="F67031"/>
                </a:solidFill>
              </a:defRPr>
            </a:lvl2pPr>
            <a:lvl3pPr lvl="2">
              <a:spcBef>
                <a:spcPts val="0"/>
              </a:spcBef>
              <a:buClr>
                <a:srgbClr val="F67031"/>
              </a:buClr>
              <a:buSzPct val="100000"/>
              <a:defRPr sz="3000" b="1">
                <a:solidFill>
                  <a:srgbClr val="F67031"/>
                </a:solidFill>
              </a:defRPr>
            </a:lvl3pPr>
            <a:lvl4pPr lvl="3">
              <a:spcBef>
                <a:spcPts val="0"/>
              </a:spcBef>
              <a:buClr>
                <a:srgbClr val="F67031"/>
              </a:buClr>
              <a:buSzPct val="100000"/>
              <a:defRPr sz="3000" b="1">
                <a:solidFill>
                  <a:srgbClr val="F67031"/>
                </a:solidFill>
              </a:defRPr>
            </a:lvl4pPr>
            <a:lvl5pPr lvl="4">
              <a:spcBef>
                <a:spcPts val="0"/>
              </a:spcBef>
              <a:buClr>
                <a:srgbClr val="F67031"/>
              </a:buClr>
              <a:buSzPct val="100000"/>
              <a:defRPr sz="3000" b="1">
                <a:solidFill>
                  <a:srgbClr val="F67031"/>
                </a:solidFill>
              </a:defRPr>
            </a:lvl5pPr>
            <a:lvl6pPr lvl="5">
              <a:spcBef>
                <a:spcPts val="0"/>
              </a:spcBef>
              <a:buClr>
                <a:srgbClr val="F67031"/>
              </a:buClr>
              <a:buSzPct val="100000"/>
              <a:defRPr sz="3000" b="1">
                <a:solidFill>
                  <a:srgbClr val="F67031"/>
                </a:solidFill>
              </a:defRPr>
            </a:lvl6pPr>
            <a:lvl7pPr lvl="6">
              <a:spcBef>
                <a:spcPts val="0"/>
              </a:spcBef>
              <a:buClr>
                <a:srgbClr val="F67031"/>
              </a:buClr>
              <a:buSzPct val="100000"/>
              <a:defRPr sz="3000" b="1">
                <a:solidFill>
                  <a:srgbClr val="F67031"/>
                </a:solidFill>
              </a:defRPr>
            </a:lvl7pPr>
            <a:lvl8pPr lvl="7">
              <a:spcBef>
                <a:spcPts val="0"/>
              </a:spcBef>
              <a:buClr>
                <a:srgbClr val="F67031"/>
              </a:buClr>
              <a:buSzPct val="100000"/>
              <a:defRPr sz="3000" b="1">
                <a:solidFill>
                  <a:srgbClr val="F67031"/>
                </a:solidFill>
              </a:defRPr>
            </a:lvl8pPr>
            <a:lvl9pPr lvl="8">
              <a:spcBef>
                <a:spcPts val="0"/>
              </a:spcBef>
              <a:buClr>
                <a:srgbClr val="F67031"/>
              </a:buClr>
              <a:buSzPct val="100000"/>
              <a:defRPr sz="3000" b="1">
                <a:solidFill>
                  <a:srgbClr val="F67031"/>
                </a:solidFill>
              </a:defRPr>
            </a:lvl9pPr>
          </a:lstStyle>
          <a:p>
            <a:endParaRPr/>
          </a:p>
        </p:txBody>
      </p:sp>
      <p:sp>
        <p:nvSpPr>
          <p:cNvPr id="12" name="Shape 12"/>
          <p:cNvSpPr/>
          <p:nvPr/>
        </p:nvSpPr>
        <p:spPr>
          <a:xfrm>
            <a:off x="4574900" y="-150"/>
            <a:ext cx="185400" cy="5143500"/>
          </a:xfrm>
          <a:prstGeom prst="rect">
            <a:avLst/>
          </a:prstGeom>
          <a:gradFill>
            <a:gsLst>
              <a:gs pos="0">
                <a:srgbClr val="000014">
                  <a:alpha val="49803"/>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Title + 2 columns with intro text">
    <p:spTree>
      <p:nvGrpSpPr>
        <p:cNvPr id="1" name="Shape 45"/>
        <p:cNvGrpSpPr/>
        <p:nvPr/>
      </p:nvGrpSpPr>
      <p:grpSpPr>
        <a:xfrm>
          <a:off x="0" y="0"/>
          <a:ext cx="0" cy="0"/>
          <a:chOff x="0" y="0"/>
          <a:chExt cx="0" cy="0"/>
        </a:xfrm>
      </p:grpSpPr>
      <p:sp>
        <p:nvSpPr>
          <p:cNvPr id="46" name="Shape 4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47" name="Shape 47"/>
          <p:cNvSpPr/>
          <p:nvPr/>
        </p:nvSpPr>
        <p:spPr>
          <a:xfrm>
            <a:off x="2585475" y="0"/>
            <a:ext cx="6558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48" name="Shape 48"/>
          <p:cNvSpPr txBox="1">
            <a:spLocks noGrp="1"/>
          </p:cNvSpPr>
          <p:nvPr>
            <p:ph type="title"/>
          </p:nvPr>
        </p:nvSpPr>
        <p:spPr>
          <a:xfrm>
            <a:off x="234450" y="575500"/>
            <a:ext cx="2046300" cy="3981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9" name="Shape 49"/>
          <p:cNvSpPr txBox="1">
            <a:spLocks noGrp="1"/>
          </p:cNvSpPr>
          <p:nvPr>
            <p:ph type="body" idx="1"/>
          </p:nvPr>
        </p:nvSpPr>
        <p:spPr>
          <a:xfrm>
            <a:off x="3090625" y="575500"/>
            <a:ext cx="5596200" cy="1207800"/>
          </a:xfrm>
          <a:prstGeom prst="rect">
            <a:avLst/>
          </a:prstGeom>
        </p:spPr>
        <p:txBody>
          <a:bodyPr lIns="91425" tIns="91425" rIns="91425" bIns="91425" anchor="t" anchorCtr="0"/>
          <a:lstStyle>
            <a:lvl1pPr lvl="0" rtl="0">
              <a:spcBef>
                <a:spcPts val="0"/>
              </a:spcBef>
              <a:buClr>
                <a:srgbClr val="F67031"/>
              </a:buClr>
              <a:buSzPct val="100000"/>
              <a:buFont typeface="Georgia"/>
              <a:defRPr sz="1600" i="1">
                <a:solidFill>
                  <a:srgbClr val="F67031"/>
                </a:solidFill>
                <a:latin typeface="Georgia"/>
                <a:ea typeface="Georgia"/>
                <a:cs typeface="Georgia"/>
                <a:sym typeface="Georgia"/>
              </a:defRPr>
            </a:lvl1pPr>
            <a:lvl2pPr lvl="1" rtl="0">
              <a:spcBef>
                <a:spcPts val="0"/>
              </a:spcBef>
              <a:buClr>
                <a:srgbClr val="F67031"/>
              </a:buClr>
              <a:buSzPct val="100000"/>
              <a:buFont typeface="Georgia"/>
              <a:defRPr sz="1600" i="1">
                <a:solidFill>
                  <a:srgbClr val="F67031"/>
                </a:solidFill>
                <a:latin typeface="Georgia"/>
                <a:ea typeface="Georgia"/>
                <a:cs typeface="Georgia"/>
                <a:sym typeface="Georgia"/>
              </a:defRPr>
            </a:lvl2pPr>
            <a:lvl3pPr lvl="2" rtl="0">
              <a:spcBef>
                <a:spcPts val="0"/>
              </a:spcBef>
              <a:buClr>
                <a:srgbClr val="F67031"/>
              </a:buClr>
              <a:buSzPct val="100000"/>
              <a:buFont typeface="Georgia"/>
              <a:defRPr sz="1600" i="1">
                <a:solidFill>
                  <a:srgbClr val="F67031"/>
                </a:solidFill>
                <a:latin typeface="Georgia"/>
                <a:ea typeface="Georgia"/>
                <a:cs typeface="Georgia"/>
                <a:sym typeface="Georgia"/>
              </a:defRPr>
            </a:lvl3pPr>
            <a:lvl4pPr lvl="3" rtl="0">
              <a:spcBef>
                <a:spcPts val="0"/>
              </a:spcBef>
              <a:buClr>
                <a:srgbClr val="F67031"/>
              </a:buClr>
              <a:buSzPct val="100000"/>
              <a:buFont typeface="Georgia"/>
              <a:defRPr sz="1600" i="1">
                <a:solidFill>
                  <a:srgbClr val="F67031"/>
                </a:solidFill>
                <a:latin typeface="Georgia"/>
                <a:ea typeface="Georgia"/>
                <a:cs typeface="Georgia"/>
                <a:sym typeface="Georgia"/>
              </a:defRPr>
            </a:lvl4pPr>
            <a:lvl5pPr lvl="4" rtl="0">
              <a:spcBef>
                <a:spcPts val="0"/>
              </a:spcBef>
              <a:buClr>
                <a:srgbClr val="F67031"/>
              </a:buClr>
              <a:buSzPct val="100000"/>
              <a:buFont typeface="Georgia"/>
              <a:defRPr sz="1600" i="1">
                <a:solidFill>
                  <a:srgbClr val="F67031"/>
                </a:solidFill>
                <a:latin typeface="Georgia"/>
                <a:ea typeface="Georgia"/>
                <a:cs typeface="Georgia"/>
                <a:sym typeface="Georgia"/>
              </a:defRPr>
            </a:lvl5pPr>
            <a:lvl6pPr lvl="5" rtl="0">
              <a:spcBef>
                <a:spcPts val="0"/>
              </a:spcBef>
              <a:buClr>
                <a:srgbClr val="F67031"/>
              </a:buClr>
              <a:buSzPct val="100000"/>
              <a:buFont typeface="Georgia"/>
              <a:defRPr sz="1600" i="1">
                <a:solidFill>
                  <a:srgbClr val="F67031"/>
                </a:solidFill>
                <a:latin typeface="Georgia"/>
                <a:ea typeface="Georgia"/>
                <a:cs typeface="Georgia"/>
                <a:sym typeface="Georgia"/>
              </a:defRPr>
            </a:lvl6pPr>
            <a:lvl7pPr lvl="6" rtl="0">
              <a:spcBef>
                <a:spcPts val="0"/>
              </a:spcBef>
              <a:buClr>
                <a:srgbClr val="F67031"/>
              </a:buClr>
              <a:buSzPct val="100000"/>
              <a:buFont typeface="Georgia"/>
              <a:defRPr sz="1600" i="1">
                <a:solidFill>
                  <a:srgbClr val="F67031"/>
                </a:solidFill>
                <a:latin typeface="Georgia"/>
                <a:ea typeface="Georgia"/>
                <a:cs typeface="Georgia"/>
                <a:sym typeface="Georgia"/>
              </a:defRPr>
            </a:lvl7pPr>
            <a:lvl8pPr lvl="7" rtl="0">
              <a:spcBef>
                <a:spcPts val="0"/>
              </a:spcBef>
              <a:buClr>
                <a:srgbClr val="F67031"/>
              </a:buClr>
              <a:buSzPct val="100000"/>
              <a:buFont typeface="Georgia"/>
              <a:defRPr sz="1600" i="1">
                <a:solidFill>
                  <a:srgbClr val="F67031"/>
                </a:solidFill>
                <a:latin typeface="Georgia"/>
                <a:ea typeface="Georgia"/>
                <a:cs typeface="Georgia"/>
                <a:sym typeface="Georgia"/>
              </a:defRPr>
            </a:lvl8pPr>
            <a:lvl9pPr lvl="8" rtl="0">
              <a:spcBef>
                <a:spcPts val="0"/>
              </a:spcBef>
              <a:buClr>
                <a:srgbClr val="F67031"/>
              </a:buClr>
              <a:buSzPct val="100000"/>
              <a:buFont typeface="Georgia"/>
              <a:defRPr sz="1600" i="1">
                <a:solidFill>
                  <a:srgbClr val="F67031"/>
                </a:solidFill>
                <a:latin typeface="Georgia"/>
                <a:ea typeface="Georgia"/>
                <a:cs typeface="Georgia"/>
                <a:sym typeface="Georgia"/>
              </a:defRPr>
            </a:lvl9pPr>
          </a:lstStyle>
          <a:p>
            <a:endParaRPr/>
          </a:p>
        </p:txBody>
      </p:sp>
      <p:sp>
        <p:nvSpPr>
          <p:cNvPr id="50" name="Shape 50"/>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
        <p:nvSpPr>
          <p:cNvPr id="51" name="Shape 51"/>
          <p:cNvSpPr txBox="1">
            <a:spLocks noGrp="1"/>
          </p:cNvSpPr>
          <p:nvPr>
            <p:ph type="body" idx="2"/>
          </p:nvPr>
        </p:nvSpPr>
        <p:spPr>
          <a:xfrm>
            <a:off x="3090625" y="2004325"/>
            <a:ext cx="2727000" cy="2552100"/>
          </a:xfrm>
          <a:prstGeom prst="rect">
            <a:avLst/>
          </a:prstGeom>
        </p:spPr>
        <p:txBody>
          <a:bodyPr lIns="91425" tIns="91425" rIns="91425" bIns="91425" anchor="t" anchorCtr="0"/>
          <a:lstStyle>
            <a:lvl1pPr lvl="0" rtl="0">
              <a:spcBef>
                <a:spcPts val="0"/>
              </a:spcBef>
              <a:buSzPct val="100000"/>
              <a:defRPr sz="1100"/>
            </a:lvl1pPr>
            <a:lvl2pPr lvl="1" rtl="0">
              <a:spcBef>
                <a:spcPts val="0"/>
              </a:spcBef>
              <a:buSzPct val="100000"/>
              <a:defRPr sz="1100"/>
            </a:lvl2pPr>
            <a:lvl3pPr lvl="2" rtl="0">
              <a:spcBef>
                <a:spcPts val="0"/>
              </a:spcBef>
              <a:buSzPct val="100000"/>
              <a:defRPr sz="1100"/>
            </a:lvl3pPr>
            <a:lvl4pPr lvl="3" rtl="0">
              <a:spcBef>
                <a:spcPts val="0"/>
              </a:spcBef>
              <a:buSzPct val="100000"/>
              <a:defRPr sz="1100"/>
            </a:lvl4pPr>
            <a:lvl5pPr lvl="4" rtl="0">
              <a:spcBef>
                <a:spcPts val="0"/>
              </a:spcBef>
              <a:buSzPct val="100000"/>
              <a:defRPr sz="1100"/>
            </a:lvl5pPr>
            <a:lvl6pPr lvl="5" rtl="0">
              <a:spcBef>
                <a:spcPts val="0"/>
              </a:spcBef>
              <a:buSzPct val="100000"/>
              <a:defRPr sz="1100"/>
            </a:lvl6pPr>
            <a:lvl7pPr lvl="6" rtl="0">
              <a:spcBef>
                <a:spcPts val="0"/>
              </a:spcBef>
              <a:buSzPct val="100000"/>
              <a:defRPr sz="1100"/>
            </a:lvl7pPr>
            <a:lvl8pPr lvl="7" rtl="0">
              <a:spcBef>
                <a:spcPts val="0"/>
              </a:spcBef>
              <a:buSzPct val="100000"/>
              <a:defRPr sz="1100"/>
            </a:lvl8pPr>
            <a:lvl9pPr lvl="8" rtl="0">
              <a:spcBef>
                <a:spcPts val="0"/>
              </a:spcBef>
              <a:buSzPct val="100000"/>
              <a:defRPr sz="1100"/>
            </a:lvl9pPr>
          </a:lstStyle>
          <a:p>
            <a:endParaRPr/>
          </a:p>
        </p:txBody>
      </p:sp>
      <p:sp>
        <p:nvSpPr>
          <p:cNvPr id="52" name="Shape 52"/>
          <p:cNvSpPr txBox="1">
            <a:spLocks noGrp="1"/>
          </p:cNvSpPr>
          <p:nvPr>
            <p:ph type="body" idx="3"/>
          </p:nvPr>
        </p:nvSpPr>
        <p:spPr>
          <a:xfrm>
            <a:off x="5959744" y="2004325"/>
            <a:ext cx="2727000" cy="2552100"/>
          </a:xfrm>
          <a:prstGeom prst="rect">
            <a:avLst/>
          </a:prstGeom>
        </p:spPr>
        <p:txBody>
          <a:bodyPr lIns="91425" tIns="91425" rIns="91425" bIns="91425" anchor="t" anchorCtr="0"/>
          <a:lstStyle>
            <a:lvl1pPr lvl="0" rtl="0">
              <a:spcBef>
                <a:spcPts val="0"/>
              </a:spcBef>
              <a:buSzPct val="100000"/>
              <a:defRPr sz="1100"/>
            </a:lvl1pPr>
            <a:lvl2pPr lvl="1" rtl="0">
              <a:spcBef>
                <a:spcPts val="0"/>
              </a:spcBef>
              <a:buSzPct val="100000"/>
              <a:defRPr sz="1100"/>
            </a:lvl2pPr>
            <a:lvl3pPr lvl="2" rtl="0">
              <a:spcBef>
                <a:spcPts val="0"/>
              </a:spcBef>
              <a:buSzPct val="100000"/>
              <a:defRPr sz="1100"/>
            </a:lvl3pPr>
            <a:lvl4pPr lvl="3" rtl="0">
              <a:spcBef>
                <a:spcPts val="0"/>
              </a:spcBef>
              <a:buSzPct val="100000"/>
              <a:defRPr sz="1100"/>
            </a:lvl4pPr>
            <a:lvl5pPr lvl="4" rtl="0">
              <a:spcBef>
                <a:spcPts val="0"/>
              </a:spcBef>
              <a:buSzPct val="100000"/>
              <a:defRPr sz="1100"/>
            </a:lvl5pPr>
            <a:lvl6pPr lvl="5" rtl="0">
              <a:spcBef>
                <a:spcPts val="0"/>
              </a:spcBef>
              <a:buSzPct val="100000"/>
              <a:defRPr sz="1100"/>
            </a:lvl6pPr>
            <a:lvl7pPr lvl="6" rtl="0">
              <a:spcBef>
                <a:spcPts val="0"/>
              </a:spcBef>
              <a:buSzPct val="100000"/>
              <a:defRPr sz="1100"/>
            </a:lvl7pPr>
            <a:lvl8pPr lvl="7" rtl="0">
              <a:spcBef>
                <a:spcPts val="0"/>
              </a:spcBef>
              <a:buSzPct val="100000"/>
              <a:defRPr sz="1100"/>
            </a:lvl8pPr>
            <a:lvl9pPr lvl="8" rtl="0">
              <a:spcBef>
                <a:spcPts val="0"/>
              </a:spcBef>
              <a:buSzPct val="100000"/>
              <a:defRPr sz="11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Title + 1 column left">
    <p:spTree>
      <p:nvGrpSpPr>
        <p:cNvPr id="1" name="Shape 53"/>
        <p:cNvGrpSpPr/>
        <p:nvPr/>
      </p:nvGrpSpPr>
      <p:grpSpPr>
        <a:xfrm>
          <a:off x="0" y="0"/>
          <a:ext cx="0" cy="0"/>
          <a:chOff x="0" y="0"/>
          <a:chExt cx="0" cy="0"/>
        </a:xfrm>
      </p:grpSpPr>
      <p:sp>
        <p:nvSpPr>
          <p:cNvPr id="54" name="Shape 54"/>
          <p:cNvSpPr/>
          <p:nvPr/>
        </p:nvSpPr>
        <p:spPr>
          <a:xfrm flipH="1">
            <a:off x="-7125" y="0"/>
            <a:ext cx="2592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55" name="Shape 55"/>
          <p:cNvSpPr/>
          <p:nvPr/>
        </p:nvSpPr>
        <p:spPr>
          <a:xfrm>
            <a:off x="2585477"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56" name="Shape 56"/>
          <p:cNvSpPr txBox="1">
            <a:spLocks noGrp="1"/>
          </p:cNvSpPr>
          <p:nvPr>
            <p:ph type="title"/>
          </p:nvPr>
        </p:nvSpPr>
        <p:spPr>
          <a:xfrm>
            <a:off x="234450" y="575500"/>
            <a:ext cx="2046300" cy="1364100"/>
          </a:xfrm>
          <a:prstGeom prst="rect">
            <a:avLst/>
          </a:prstGeom>
        </p:spPr>
        <p:txBody>
          <a:bodyPr lIns="91425" tIns="91425" rIns="91425" bIns="91425" anchor="b" anchorCtr="0"/>
          <a:lstStyle>
            <a:lvl1pPr lvl="0" rtl="0">
              <a:spcBef>
                <a:spcPts val="0"/>
              </a:spcBef>
              <a:buClr>
                <a:srgbClr val="F67031"/>
              </a:buClr>
              <a:defRPr>
                <a:solidFill>
                  <a:srgbClr val="F67031"/>
                </a:solidFill>
              </a:defRPr>
            </a:lvl1pPr>
            <a:lvl2pPr lvl="1" rtl="0">
              <a:spcBef>
                <a:spcPts val="0"/>
              </a:spcBef>
              <a:buClr>
                <a:srgbClr val="F67031"/>
              </a:buClr>
              <a:defRPr>
                <a:solidFill>
                  <a:srgbClr val="F67031"/>
                </a:solidFill>
              </a:defRPr>
            </a:lvl2pPr>
            <a:lvl3pPr lvl="2" rtl="0">
              <a:spcBef>
                <a:spcPts val="0"/>
              </a:spcBef>
              <a:buClr>
                <a:srgbClr val="F67031"/>
              </a:buClr>
              <a:defRPr>
                <a:solidFill>
                  <a:srgbClr val="F67031"/>
                </a:solidFill>
              </a:defRPr>
            </a:lvl3pPr>
            <a:lvl4pPr lvl="3" rtl="0">
              <a:spcBef>
                <a:spcPts val="0"/>
              </a:spcBef>
              <a:buClr>
                <a:srgbClr val="F67031"/>
              </a:buClr>
              <a:defRPr>
                <a:solidFill>
                  <a:srgbClr val="F67031"/>
                </a:solidFill>
              </a:defRPr>
            </a:lvl4pPr>
            <a:lvl5pPr lvl="4" rtl="0">
              <a:spcBef>
                <a:spcPts val="0"/>
              </a:spcBef>
              <a:buClr>
                <a:srgbClr val="F67031"/>
              </a:buClr>
              <a:defRPr>
                <a:solidFill>
                  <a:srgbClr val="F67031"/>
                </a:solidFill>
              </a:defRPr>
            </a:lvl5pPr>
            <a:lvl6pPr lvl="5" rtl="0">
              <a:spcBef>
                <a:spcPts val="0"/>
              </a:spcBef>
              <a:buClr>
                <a:srgbClr val="F67031"/>
              </a:buClr>
              <a:defRPr>
                <a:solidFill>
                  <a:srgbClr val="F67031"/>
                </a:solidFill>
              </a:defRPr>
            </a:lvl6pPr>
            <a:lvl7pPr lvl="6" rtl="0">
              <a:spcBef>
                <a:spcPts val="0"/>
              </a:spcBef>
              <a:buClr>
                <a:srgbClr val="F67031"/>
              </a:buClr>
              <a:defRPr>
                <a:solidFill>
                  <a:srgbClr val="F67031"/>
                </a:solidFill>
              </a:defRPr>
            </a:lvl7pPr>
            <a:lvl8pPr lvl="7" rtl="0">
              <a:spcBef>
                <a:spcPts val="0"/>
              </a:spcBef>
              <a:buClr>
                <a:srgbClr val="F67031"/>
              </a:buClr>
              <a:defRPr>
                <a:solidFill>
                  <a:srgbClr val="F67031"/>
                </a:solidFill>
              </a:defRPr>
            </a:lvl8pPr>
            <a:lvl9pPr lvl="8" rtl="0">
              <a:spcBef>
                <a:spcPts val="0"/>
              </a:spcBef>
              <a:buClr>
                <a:srgbClr val="F67031"/>
              </a:buClr>
              <a:defRPr>
                <a:solidFill>
                  <a:srgbClr val="F67031"/>
                </a:solidFill>
              </a:defRPr>
            </a:lvl9pPr>
          </a:lstStyle>
          <a:p>
            <a:endParaRPr/>
          </a:p>
        </p:txBody>
      </p:sp>
      <p:sp>
        <p:nvSpPr>
          <p:cNvPr id="57" name="Shape 57"/>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rgbClr val="FFFFFF"/>
                </a:solidFill>
              </a:rPr>
              <a:t>‹#›</a:t>
            </a:fld>
            <a:endParaRPr lang="en">
              <a:solidFill>
                <a:srgbClr val="FFFFFF"/>
              </a:solidFill>
            </a:endParaRPr>
          </a:p>
        </p:txBody>
      </p:sp>
      <p:sp>
        <p:nvSpPr>
          <p:cNvPr id="58" name="Shape 58"/>
          <p:cNvSpPr txBox="1">
            <a:spLocks noGrp="1"/>
          </p:cNvSpPr>
          <p:nvPr>
            <p:ph type="body" idx="1"/>
          </p:nvPr>
        </p:nvSpPr>
        <p:spPr>
          <a:xfrm>
            <a:off x="234450" y="2004325"/>
            <a:ext cx="2046300" cy="25521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65"/>
        <p:cNvGrpSpPr/>
        <p:nvPr/>
      </p:nvGrpSpPr>
      <p:grpSpPr>
        <a:xfrm>
          <a:off x="0" y="0"/>
          <a:ext cx="0" cy="0"/>
          <a:chOff x="0" y="0"/>
          <a:chExt cx="0" cy="0"/>
        </a:xfrm>
      </p:grpSpPr>
      <p:sp>
        <p:nvSpPr>
          <p:cNvPr id="66" name="Shape 66"/>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67" name="Shape 67"/>
          <p:cNvSpPr/>
          <p:nvPr/>
        </p:nvSpPr>
        <p:spPr>
          <a:xfrm>
            <a:off x="2585475" y="0"/>
            <a:ext cx="6558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68" name="Shape 68"/>
          <p:cNvSpPr txBox="1">
            <a:spLocks noGrp="1"/>
          </p:cNvSpPr>
          <p:nvPr>
            <p:ph type="title"/>
          </p:nvPr>
        </p:nvSpPr>
        <p:spPr>
          <a:xfrm>
            <a:off x="234450" y="575500"/>
            <a:ext cx="2046300" cy="39810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69" name="Shape 69"/>
          <p:cNvSpPr txBox="1">
            <a:spLocks noGrp="1"/>
          </p:cNvSpPr>
          <p:nvPr>
            <p:ph type="body" idx="1"/>
          </p:nvPr>
        </p:nvSpPr>
        <p:spPr>
          <a:xfrm>
            <a:off x="3062199" y="575500"/>
            <a:ext cx="2729999" cy="3981000"/>
          </a:xfrm>
          <a:prstGeom prst="rect">
            <a:avLst/>
          </a:prstGeom>
        </p:spPr>
        <p:txBody>
          <a:bodyPr lIns="91425" tIns="91425" rIns="91425" bIns="91425" anchor="t" anchorCtr="0"/>
          <a:lstStyle>
            <a:lvl1pPr lvl="0">
              <a:spcBef>
                <a:spcPts val="0"/>
              </a:spcBef>
              <a:buSzPct val="100000"/>
              <a:defRPr sz="1100"/>
            </a:lvl1pPr>
            <a:lvl2pPr lvl="1">
              <a:spcBef>
                <a:spcPts val="0"/>
              </a:spcBef>
              <a:buSzPct val="100000"/>
              <a:defRPr sz="1100"/>
            </a:lvl2pPr>
            <a:lvl3pPr lvl="2">
              <a:spcBef>
                <a:spcPts val="0"/>
              </a:spcBef>
              <a:buSzPct val="100000"/>
              <a:defRPr sz="1100"/>
            </a:lvl3pPr>
            <a:lvl4pPr lvl="3">
              <a:spcBef>
                <a:spcPts val="0"/>
              </a:spcBef>
              <a:buSzPct val="100000"/>
              <a:defRPr sz="1100"/>
            </a:lvl4pPr>
            <a:lvl5pPr lvl="4">
              <a:spcBef>
                <a:spcPts val="0"/>
              </a:spcBef>
              <a:buSzPct val="100000"/>
              <a:defRPr sz="1100"/>
            </a:lvl5pPr>
            <a:lvl6pPr lvl="5">
              <a:spcBef>
                <a:spcPts val="0"/>
              </a:spcBef>
              <a:buSzPct val="100000"/>
              <a:defRPr sz="1100"/>
            </a:lvl6pPr>
            <a:lvl7pPr lvl="6">
              <a:spcBef>
                <a:spcPts val="0"/>
              </a:spcBef>
              <a:buSzPct val="100000"/>
              <a:defRPr sz="1100"/>
            </a:lvl7pPr>
            <a:lvl8pPr lvl="7">
              <a:spcBef>
                <a:spcPts val="0"/>
              </a:spcBef>
              <a:buSzPct val="100000"/>
              <a:defRPr sz="1100"/>
            </a:lvl8pPr>
            <a:lvl9pPr lvl="8">
              <a:spcBef>
                <a:spcPts val="0"/>
              </a:spcBef>
              <a:buSzPct val="100000"/>
              <a:defRPr sz="1100"/>
            </a:lvl9pPr>
          </a:lstStyle>
          <a:p>
            <a:endParaRPr/>
          </a:p>
        </p:txBody>
      </p:sp>
      <p:sp>
        <p:nvSpPr>
          <p:cNvPr id="70" name="Shape 70"/>
          <p:cNvSpPr txBox="1">
            <a:spLocks noGrp="1"/>
          </p:cNvSpPr>
          <p:nvPr>
            <p:ph type="body" idx="2"/>
          </p:nvPr>
        </p:nvSpPr>
        <p:spPr>
          <a:xfrm>
            <a:off x="5956700" y="575500"/>
            <a:ext cx="2730000" cy="3981000"/>
          </a:xfrm>
          <a:prstGeom prst="rect">
            <a:avLst/>
          </a:prstGeom>
        </p:spPr>
        <p:txBody>
          <a:bodyPr lIns="91425" tIns="91425" rIns="91425" bIns="91425" anchor="t" anchorCtr="0"/>
          <a:lstStyle>
            <a:lvl1pPr lvl="0">
              <a:spcBef>
                <a:spcPts val="0"/>
              </a:spcBef>
              <a:buSzPct val="100000"/>
              <a:defRPr sz="1100"/>
            </a:lvl1pPr>
            <a:lvl2pPr lvl="1">
              <a:spcBef>
                <a:spcPts val="0"/>
              </a:spcBef>
              <a:buSzPct val="100000"/>
              <a:defRPr sz="1100"/>
            </a:lvl2pPr>
            <a:lvl3pPr lvl="2">
              <a:spcBef>
                <a:spcPts val="0"/>
              </a:spcBef>
              <a:buSzPct val="100000"/>
              <a:defRPr sz="1100"/>
            </a:lvl3pPr>
            <a:lvl4pPr lvl="3">
              <a:spcBef>
                <a:spcPts val="0"/>
              </a:spcBef>
              <a:buSzPct val="100000"/>
              <a:defRPr sz="1100"/>
            </a:lvl4pPr>
            <a:lvl5pPr lvl="4">
              <a:spcBef>
                <a:spcPts val="0"/>
              </a:spcBef>
              <a:buSzPct val="100000"/>
              <a:defRPr sz="1100"/>
            </a:lvl5pPr>
            <a:lvl6pPr lvl="5">
              <a:spcBef>
                <a:spcPts val="0"/>
              </a:spcBef>
              <a:buSzPct val="100000"/>
              <a:defRPr sz="1100"/>
            </a:lvl6pPr>
            <a:lvl7pPr lvl="6">
              <a:spcBef>
                <a:spcPts val="0"/>
              </a:spcBef>
              <a:buSzPct val="100000"/>
              <a:defRPr sz="1100"/>
            </a:lvl7pPr>
            <a:lvl8pPr lvl="7">
              <a:spcBef>
                <a:spcPts val="0"/>
              </a:spcBef>
              <a:buSzPct val="100000"/>
              <a:defRPr sz="1100"/>
            </a:lvl8pPr>
            <a:lvl9pPr lvl="8">
              <a:spcBef>
                <a:spcPts val="0"/>
              </a:spcBef>
              <a:buSzPct val="100000"/>
              <a:defRPr sz="1100"/>
            </a:lvl9pPr>
          </a:lstStyle>
          <a:p>
            <a:endParaRPr/>
          </a:p>
        </p:txBody>
      </p:sp>
      <p:sp>
        <p:nvSpPr>
          <p:cNvPr id="71" name="Shape 71"/>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72"/>
        <p:cNvGrpSpPr/>
        <p:nvPr/>
      </p:nvGrpSpPr>
      <p:grpSpPr>
        <a:xfrm>
          <a:off x="0" y="0"/>
          <a:ext cx="0" cy="0"/>
          <a:chOff x="0" y="0"/>
          <a:chExt cx="0" cy="0"/>
        </a:xfrm>
      </p:grpSpPr>
      <p:sp>
        <p:nvSpPr>
          <p:cNvPr id="73" name="Shape 73"/>
          <p:cNvSpPr/>
          <p:nvPr/>
        </p:nvSpPr>
        <p:spPr>
          <a:xfrm flipH="1">
            <a:off x="2472375" y="0"/>
            <a:ext cx="113100" cy="5143500"/>
          </a:xfrm>
          <a:prstGeom prst="rect">
            <a:avLst/>
          </a:prstGeom>
          <a:gradFill>
            <a:gsLst>
              <a:gs pos="0">
                <a:srgbClr val="000014">
                  <a:alpha val="20000"/>
                </a:srgbClr>
              </a:gs>
              <a:gs pos="100000">
                <a:srgbClr val="000014">
                  <a:alpha val="0"/>
                </a:srgbClr>
              </a:gs>
            </a:gsLst>
            <a:lin ang="0" scaled="0"/>
          </a:gradFill>
          <a:ln>
            <a:noFill/>
          </a:ln>
        </p:spPr>
        <p:txBody>
          <a:bodyPr lIns="91425" tIns="45700" rIns="91425" bIns="45700" anchor="ctr" anchorCtr="0">
            <a:noAutofit/>
          </a:bodyPr>
          <a:lstStyle/>
          <a:p>
            <a:pPr marL="0" marR="0" lvl="0" indent="0" algn="ctr" rtl="0">
              <a:spcBef>
                <a:spcPts val="0"/>
              </a:spcBef>
              <a:buNone/>
            </a:pPr>
            <a:endParaRPr sz="1800">
              <a:solidFill>
                <a:srgbClr val="FFFFFF"/>
              </a:solidFill>
              <a:latin typeface="Calibri"/>
              <a:ea typeface="Calibri"/>
              <a:cs typeface="Calibri"/>
              <a:sym typeface="Calibri"/>
            </a:endParaRPr>
          </a:p>
        </p:txBody>
      </p:sp>
      <p:sp>
        <p:nvSpPr>
          <p:cNvPr id="74" name="Shape 74"/>
          <p:cNvSpPr/>
          <p:nvPr/>
        </p:nvSpPr>
        <p:spPr>
          <a:xfrm>
            <a:off x="2585475" y="0"/>
            <a:ext cx="6558600" cy="51435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5" name="Shape 75"/>
          <p:cNvSpPr txBox="1">
            <a:spLocks noGrp="1"/>
          </p:cNvSpPr>
          <p:nvPr>
            <p:ph type="title"/>
          </p:nvPr>
        </p:nvSpPr>
        <p:spPr>
          <a:xfrm>
            <a:off x="234450" y="575500"/>
            <a:ext cx="2046300" cy="39810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76" name="Shape 76"/>
          <p:cNvSpPr txBox="1">
            <a:spLocks noGrp="1"/>
          </p:cNvSpPr>
          <p:nvPr>
            <p:ph type="body" idx="1"/>
          </p:nvPr>
        </p:nvSpPr>
        <p:spPr>
          <a:xfrm>
            <a:off x="3069324" y="575500"/>
            <a:ext cx="1789799" cy="3981000"/>
          </a:xfrm>
          <a:prstGeom prst="rect">
            <a:avLst/>
          </a:prstGeom>
        </p:spPr>
        <p:txBody>
          <a:bodyPr lIns="91425" tIns="91425" rIns="91425" bIns="91425" anchor="t" anchorCtr="0"/>
          <a:lstStyle>
            <a:lvl1pPr lvl="0" rtl="0">
              <a:spcBef>
                <a:spcPts val="0"/>
              </a:spcBef>
              <a:buSzPct val="100000"/>
              <a:defRPr sz="900"/>
            </a:lvl1pPr>
            <a:lvl2pPr lvl="1" rtl="0">
              <a:spcBef>
                <a:spcPts val="0"/>
              </a:spcBef>
              <a:buSzPct val="100000"/>
              <a:defRPr sz="900"/>
            </a:lvl2pPr>
            <a:lvl3pPr lvl="2" rtl="0">
              <a:spcBef>
                <a:spcPts val="0"/>
              </a:spcBef>
              <a:buSzPct val="100000"/>
              <a:defRPr sz="900"/>
            </a:lvl3pPr>
            <a:lvl4pPr lvl="3" rtl="0">
              <a:spcBef>
                <a:spcPts val="0"/>
              </a:spcBef>
              <a:buSzPct val="100000"/>
              <a:defRPr sz="900"/>
            </a:lvl4pPr>
            <a:lvl5pPr lvl="4" rtl="0">
              <a:spcBef>
                <a:spcPts val="0"/>
              </a:spcBef>
              <a:buSzPct val="100000"/>
              <a:defRPr sz="900"/>
            </a:lvl5pPr>
            <a:lvl6pPr lvl="5" rtl="0">
              <a:spcBef>
                <a:spcPts val="0"/>
              </a:spcBef>
              <a:buSzPct val="100000"/>
              <a:defRPr sz="900"/>
            </a:lvl6pPr>
            <a:lvl7pPr lvl="6" rtl="0">
              <a:spcBef>
                <a:spcPts val="0"/>
              </a:spcBef>
              <a:buSzPct val="100000"/>
              <a:defRPr sz="900"/>
            </a:lvl7pPr>
            <a:lvl8pPr lvl="7" rtl="0">
              <a:spcBef>
                <a:spcPts val="0"/>
              </a:spcBef>
              <a:buSzPct val="100000"/>
              <a:defRPr sz="900"/>
            </a:lvl8pPr>
            <a:lvl9pPr lvl="8" rtl="0">
              <a:spcBef>
                <a:spcPts val="0"/>
              </a:spcBef>
              <a:buSzPct val="100000"/>
              <a:defRPr sz="900"/>
            </a:lvl9pPr>
          </a:lstStyle>
          <a:p>
            <a:endParaRPr/>
          </a:p>
        </p:txBody>
      </p:sp>
      <p:sp>
        <p:nvSpPr>
          <p:cNvPr id="77" name="Shape 77"/>
          <p:cNvSpPr txBox="1">
            <a:spLocks noGrp="1"/>
          </p:cNvSpPr>
          <p:nvPr>
            <p:ph type="body" idx="2"/>
          </p:nvPr>
        </p:nvSpPr>
        <p:spPr>
          <a:xfrm>
            <a:off x="4951005" y="575500"/>
            <a:ext cx="1789800" cy="3981000"/>
          </a:xfrm>
          <a:prstGeom prst="rect">
            <a:avLst/>
          </a:prstGeom>
        </p:spPr>
        <p:txBody>
          <a:bodyPr lIns="91425" tIns="91425" rIns="91425" bIns="91425" anchor="t" anchorCtr="0"/>
          <a:lstStyle>
            <a:lvl1pPr lvl="0" rtl="0">
              <a:spcBef>
                <a:spcPts val="0"/>
              </a:spcBef>
              <a:buSzPct val="100000"/>
              <a:defRPr sz="900"/>
            </a:lvl1pPr>
            <a:lvl2pPr lvl="1" rtl="0">
              <a:spcBef>
                <a:spcPts val="0"/>
              </a:spcBef>
              <a:buSzPct val="100000"/>
              <a:defRPr sz="900"/>
            </a:lvl2pPr>
            <a:lvl3pPr lvl="2" rtl="0">
              <a:spcBef>
                <a:spcPts val="0"/>
              </a:spcBef>
              <a:buSzPct val="100000"/>
              <a:defRPr sz="900"/>
            </a:lvl3pPr>
            <a:lvl4pPr lvl="3" rtl="0">
              <a:spcBef>
                <a:spcPts val="0"/>
              </a:spcBef>
              <a:buSzPct val="100000"/>
              <a:defRPr sz="900"/>
            </a:lvl4pPr>
            <a:lvl5pPr lvl="4" rtl="0">
              <a:spcBef>
                <a:spcPts val="0"/>
              </a:spcBef>
              <a:buSzPct val="100000"/>
              <a:defRPr sz="900"/>
            </a:lvl5pPr>
            <a:lvl6pPr lvl="5" rtl="0">
              <a:spcBef>
                <a:spcPts val="0"/>
              </a:spcBef>
              <a:buSzPct val="100000"/>
              <a:defRPr sz="900"/>
            </a:lvl6pPr>
            <a:lvl7pPr lvl="6" rtl="0">
              <a:spcBef>
                <a:spcPts val="0"/>
              </a:spcBef>
              <a:buSzPct val="100000"/>
              <a:defRPr sz="900"/>
            </a:lvl7pPr>
            <a:lvl8pPr lvl="7" rtl="0">
              <a:spcBef>
                <a:spcPts val="0"/>
              </a:spcBef>
              <a:buSzPct val="100000"/>
              <a:defRPr sz="900"/>
            </a:lvl8pPr>
            <a:lvl9pPr lvl="8" rtl="0">
              <a:spcBef>
                <a:spcPts val="0"/>
              </a:spcBef>
              <a:buSzPct val="100000"/>
              <a:defRPr sz="900"/>
            </a:lvl9pPr>
          </a:lstStyle>
          <a:p>
            <a:endParaRPr/>
          </a:p>
        </p:txBody>
      </p:sp>
      <p:sp>
        <p:nvSpPr>
          <p:cNvPr id="78" name="Shape 78"/>
          <p:cNvSpPr txBox="1">
            <a:spLocks noGrp="1"/>
          </p:cNvSpPr>
          <p:nvPr>
            <p:ph type="body" idx="3"/>
          </p:nvPr>
        </p:nvSpPr>
        <p:spPr>
          <a:xfrm>
            <a:off x="6832686" y="575500"/>
            <a:ext cx="1789800" cy="3981000"/>
          </a:xfrm>
          <a:prstGeom prst="rect">
            <a:avLst/>
          </a:prstGeom>
        </p:spPr>
        <p:txBody>
          <a:bodyPr lIns="91425" tIns="91425" rIns="91425" bIns="91425" anchor="t" anchorCtr="0"/>
          <a:lstStyle>
            <a:lvl1pPr lvl="0" rtl="0">
              <a:spcBef>
                <a:spcPts val="0"/>
              </a:spcBef>
              <a:buSzPct val="100000"/>
              <a:defRPr sz="900"/>
            </a:lvl1pPr>
            <a:lvl2pPr lvl="1" rtl="0">
              <a:spcBef>
                <a:spcPts val="0"/>
              </a:spcBef>
              <a:buSzPct val="100000"/>
              <a:defRPr sz="900"/>
            </a:lvl2pPr>
            <a:lvl3pPr lvl="2" rtl="0">
              <a:spcBef>
                <a:spcPts val="0"/>
              </a:spcBef>
              <a:buSzPct val="100000"/>
              <a:defRPr sz="900"/>
            </a:lvl3pPr>
            <a:lvl4pPr lvl="3" rtl="0">
              <a:spcBef>
                <a:spcPts val="0"/>
              </a:spcBef>
              <a:buSzPct val="100000"/>
              <a:defRPr sz="900"/>
            </a:lvl4pPr>
            <a:lvl5pPr lvl="4" rtl="0">
              <a:spcBef>
                <a:spcPts val="0"/>
              </a:spcBef>
              <a:buSzPct val="100000"/>
              <a:defRPr sz="900"/>
            </a:lvl5pPr>
            <a:lvl6pPr lvl="5" rtl="0">
              <a:spcBef>
                <a:spcPts val="0"/>
              </a:spcBef>
              <a:buSzPct val="100000"/>
              <a:defRPr sz="900"/>
            </a:lvl6pPr>
            <a:lvl7pPr lvl="6" rtl="0">
              <a:spcBef>
                <a:spcPts val="0"/>
              </a:spcBef>
              <a:buSzPct val="100000"/>
              <a:defRPr sz="900"/>
            </a:lvl7pPr>
            <a:lvl8pPr lvl="7" rtl="0">
              <a:spcBef>
                <a:spcPts val="0"/>
              </a:spcBef>
              <a:buSzPct val="100000"/>
              <a:defRPr sz="900"/>
            </a:lvl8pPr>
            <a:lvl9pPr lvl="8" rtl="0">
              <a:spcBef>
                <a:spcPts val="0"/>
              </a:spcBef>
              <a:buSzPct val="100000"/>
              <a:defRPr sz="900"/>
            </a:lvl9pPr>
          </a:lstStyle>
          <a:p>
            <a:endParaRPr/>
          </a:p>
        </p:txBody>
      </p:sp>
      <p:sp>
        <p:nvSpPr>
          <p:cNvPr id="79" name="Shape 79"/>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85"/>
        <p:cNvGrpSpPr/>
        <p:nvPr/>
      </p:nvGrpSpPr>
      <p:grpSpPr>
        <a:xfrm>
          <a:off x="0" y="0"/>
          <a:ext cx="0" cy="0"/>
          <a:chOff x="0" y="0"/>
          <a:chExt cx="0" cy="0"/>
        </a:xfrm>
      </p:grpSpPr>
      <p:sp>
        <p:nvSpPr>
          <p:cNvPr id="86" name="Shape 86"/>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rgbClr val="FFFFFF"/>
                </a:solidFill>
              </a:rPr>
              <a:t>‹#›</a:t>
            </a:fld>
            <a:endParaRPr lang="en">
              <a:solidFill>
                <a:srgbClr val="FFFFFF"/>
              </a:solidFill>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234450" y="575500"/>
            <a:ext cx="2046300" cy="3981000"/>
          </a:xfrm>
          <a:prstGeom prst="rect">
            <a:avLst/>
          </a:prstGeom>
          <a:noFill/>
          <a:ln>
            <a:noFill/>
          </a:ln>
        </p:spPr>
        <p:txBody>
          <a:bodyPr lIns="91425" tIns="91425" rIns="91425" bIns="91425" anchor="t" anchorCtr="0"/>
          <a:lstStyle>
            <a:lvl1pPr lvl="0">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1pPr>
            <a:lvl2pPr lvl="1">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2pPr>
            <a:lvl3pPr lvl="2">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3pPr>
            <a:lvl4pPr lvl="3">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4pPr>
            <a:lvl5pPr lvl="4">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5pPr>
            <a:lvl6pPr lvl="5">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6pPr>
            <a:lvl7pPr lvl="6">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7pPr>
            <a:lvl8pPr lvl="7">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8pPr>
            <a:lvl9pPr lvl="8">
              <a:spcBef>
                <a:spcPts val="0"/>
              </a:spcBef>
              <a:buClr>
                <a:srgbClr val="FFFFFF"/>
              </a:buClr>
              <a:buSzPct val="100000"/>
              <a:buFont typeface="Nunito Sans"/>
              <a:buNone/>
              <a:defRPr sz="2400">
                <a:solidFill>
                  <a:srgbClr val="FFFFFF"/>
                </a:solidFill>
                <a:latin typeface="Nunito Sans"/>
                <a:ea typeface="Nunito Sans"/>
                <a:cs typeface="Nunito Sans"/>
                <a:sym typeface="Nunito Sans"/>
              </a:defRPr>
            </a:lvl9pPr>
          </a:lstStyle>
          <a:p>
            <a:endParaRPr/>
          </a:p>
        </p:txBody>
      </p:sp>
      <p:sp>
        <p:nvSpPr>
          <p:cNvPr id="7" name="Shape 7"/>
          <p:cNvSpPr txBox="1">
            <a:spLocks noGrp="1"/>
          </p:cNvSpPr>
          <p:nvPr>
            <p:ph type="body" idx="1"/>
          </p:nvPr>
        </p:nvSpPr>
        <p:spPr>
          <a:xfrm>
            <a:off x="3090625" y="575500"/>
            <a:ext cx="5596200" cy="3981000"/>
          </a:xfrm>
          <a:prstGeom prst="rect">
            <a:avLst/>
          </a:prstGeom>
          <a:noFill/>
          <a:ln>
            <a:noFill/>
          </a:ln>
        </p:spPr>
        <p:txBody>
          <a:bodyPr lIns="91425" tIns="91425" rIns="91425" bIns="91425" anchor="t" anchorCtr="0"/>
          <a:lstStyle>
            <a:lvl1pPr lvl="0">
              <a:lnSpc>
                <a:spcPct val="115000"/>
              </a:lnSpc>
              <a:spcBef>
                <a:spcPts val="600"/>
              </a:spcBef>
              <a:buClr>
                <a:srgbClr val="CCCCCC"/>
              </a:buClr>
              <a:buFont typeface="Nunito Sans"/>
              <a:buChar char="▪"/>
              <a:defRPr>
                <a:solidFill>
                  <a:srgbClr val="666666"/>
                </a:solidFill>
                <a:latin typeface="Nunito Sans"/>
                <a:ea typeface="Nunito Sans"/>
                <a:cs typeface="Nunito Sans"/>
                <a:sym typeface="Nunito Sans"/>
              </a:defRPr>
            </a:lvl1pPr>
            <a:lvl2pPr lvl="1">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2pPr>
            <a:lvl3pPr lvl="2">
              <a:lnSpc>
                <a:spcPct val="115000"/>
              </a:lnSpc>
              <a:spcBef>
                <a:spcPts val="480"/>
              </a:spcBef>
              <a:buClr>
                <a:srgbClr val="CCCCCC"/>
              </a:buClr>
              <a:buFont typeface="Nunito Sans"/>
              <a:buChar char="-"/>
              <a:defRPr>
                <a:solidFill>
                  <a:srgbClr val="666666"/>
                </a:solidFill>
                <a:latin typeface="Nunito Sans"/>
                <a:ea typeface="Nunito Sans"/>
                <a:cs typeface="Nunito Sans"/>
                <a:sym typeface="Nunito Sans"/>
              </a:defRPr>
            </a:lvl3pPr>
            <a:lvl4pPr lvl="3">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4pPr>
            <a:lvl5pPr lvl="4">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5pPr>
            <a:lvl6pPr lvl="5">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6pPr>
            <a:lvl7pPr lvl="6">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7pPr>
            <a:lvl8pPr lvl="7">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8pPr>
            <a:lvl9pPr lvl="8">
              <a:lnSpc>
                <a:spcPct val="115000"/>
              </a:lnSpc>
              <a:spcBef>
                <a:spcPts val="360"/>
              </a:spcBef>
              <a:buClr>
                <a:srgbClr val="CCCCCC"/>
              </a:buClr>
              <a:buFont typeface="Nunito Sans"/>
              <a:buChar char="-"/>
              <a:defRPr>
                <a:solidFill>
                  <a:srgbClr val="666666"/>
                </a:solidFill>
                <a:latin typeface="Nunito Sans"/>
                <a:ea typeface="Nunito Sans"/>
                <a:cs typeface="Nunito Sans"/>
                <a:sym typeface="Nunito Sans"/>
              </a:defRPr>
            </a:lvl9pPr>
          </a:lstStyle>
          <a:p>
            <a:endParaRPr/>
          </a:p>
        </p:txBody>
      </p:sp>
      <p:sp>
        <p:nvSpPr>
          <p:cNvPr id="8" name="Shape 8"/>
          <p:cNvSpPr txBox="1">
            <a:spLocks noGrp="1"/>
          </p:cNvSpPr>
          <p:nvPr>
            <p:ph type="sldNum" idx="12"/>
          </p:nvPr>
        </p:nvSpPr>
        <p:spPr>
          <a:xfrm>
            <a:off x="8556783" y="4749850"/>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rgbClr val="CCCCCC"/>
                </a:solidFill>
                <a:latin typeface="Nunito Sans"/>
                <a:ea typeface="Nunito Sans"/>
                <a:cs typeface="Nunito Sans"/>
                <a:sym typeface="Nunito Sans"/>
              </a:rPr>
              <a:t>‹#›</a:t>
            </a:fld>
            <a:endParaRPr lang="en" sz="1000">
              <a:solidFill>
                <a:srgbClr val="CCCCCC"/>
              </a:solidFill>
              <a:latin typeface="Nunito Sans"/>
              <a:ea typeface="Nunito Sans"/>
              <a:cs typeface="Nunito Sans"/>
              <a:sym typeface="Nunito Sans"/>
            </a:endParaRPr>
          </a:p>
        </p:txBody>
      </p:sp>
    </p:spTree>
  </p:cSld>
  <p:clrMap bg1="lt1" tx1="dk1" bg2="dk2" tx2="lt2" accent1="accent1" accent2="accent2" accent3="accent3" accent4="accent4" accent5="accent5" accent6="accent6" hlink="hlink" folHlink="folHlink"/>
  <p:sldLayoutIdLst>
    <p:sldLayoutId id="2147483648" r:id="rId1"/>
    <p:sldLayoutId id="2147483654" r:id="rId2"/>
    <p:sldLayoutId id="2147483655" r:id="rId3"/>
    <p:sldLayoutId id="2147483657" r:id="rId4"/>
    <p:sldLayoutId id="2147483658" r:id="rId5"/>
    <p:sldLayoutId id="2147483660"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8" Type="http://schemas.openxmlformats.org/officeDocument/2006/relationships/hyperlink" Target="https://zapier.com/blog/best-crms-for-small-business/#Creatio" TargetMode="External"/><Relationship Id="rId3" Type="http://schemas.openxmlformats.org/officeDocument/2006/relationships/hyperlink" Target="https://zapier.com/blog/best-crms-for-small-business/#Vtiger" TargetMode="External"/><Relationship Id="rId7" Type="http://schemas.openxmlformats.org/officeDocument/2006/relationships/hyperlink" Target="https://zapier.com/blog/best-crms-for-small-business/#Insightly" TargetMode="External"/><Relationship Id="rId12"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zapier.com/blog/best-crms-for-small-business/#HubSpot%20CRM" TargetMode="External"/><Relationship Id="rId11" Type="http://schemas.openxmlformats.org/officeDocument/2006/relationships/image" Target="../media/image2.jpeg"/><Relationship Id="rId5" Type="http://schemas.openxmlformats.org/officeDocument/2006/relationships/hyperlink" Target="https://zapier.com/blog/best-crms-for-small-business/#Freshsales" TargetMode="External"/><Relationship Id="rId10" Type="http://schemas.openxmlformats.org/officeDocument/2006/relationships/hyperlink" Target="https://zapier.com/blog/best-crms-for-small-business/#Agile%20CRM" TargetMode="External"/><Relationship Id="rId4" Type="http://schemas.openxmlformats.org/officeDocument/2006/relationships/hyperlink" Target="https://zapier.com/blog/best-crms-for-small-business/#Zoho%20CRM" TargetMode="External"/><Relationship Id="rId9" Type="http://schemas.openxmlformats.org/officeDocument/2006/relationships/hyperlink" Target="https://zapier.com/blog/best-crms-for-small-business/#Bitrix2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image" Target="../media/image2.jpeg"/><Relationship Id="rId3" Type="http://schemas.openxmlformats.org/officeDocument/2006/relationships/hyperlink" Target="http://www.acuityscheduling.com/" TargetMode="External"/><Relationship Id="rId7" Type="http://schemas.openxmlformats.org/officeDocument/2006/relationships/hyperlink" Target="http://www.appointy.com/"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hyperlink" Target="http://www.vcita.com" TargetMode="External"/><Relationship Id="rId5" Type="http://schemas.openxmlformats.org/officeDocument/2006/relationships/hyperlink" Target="http://www.calendly.com" TargetMode="External"/><Relationship Id="rId4" Type="http://schemas.openxmlformats.org/officeDocument/2006/relationships/hyperlink" Target="http://www.timetrade.com" TargetMode="External"/><Relationship Id="rId9"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hyperlink" Target="http://www.framebench.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hyperlink" Target="http://www.pdfescape.co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0"/>
        <p:cNvGrpSpPr/>
        <p:nvPr/>
      </p:nvGrpSpPr>
      <p:grpSpPr>
        <a:xfrm>
          <a:off x="0" y="0"/>
          <a:ext cx="0" cy="0"/>
          <a:chOff x="0" y="0"/>
          <a:chExt cx="0" cy="0"/>
        </a:xfrm>
      </p:grpSpPr>
      <p:sp>
        <p:nvSpPr>
          <p:cNvPr id="91" name="Shape 91"/>
          <p:cNvSpPr txBox="1">
            <a:spLocks noGrp="1"/>
          </p:cNvSpPr>
          <p:nvPr>
            <p:ph type="ctrTitle"/>
          </p:nvPr>
        </p:nvSpPr>
        <p:spPr>
          <a:xfrm>
            <a:off x="329070" y="316679"/>
            <a:ext cx="3588507" cy="3042617"/>
          </a:xfrm>
          <a:prstGeom prst="rect">
            <a:avLst/>
          </a:prstGeom>
        </p:spPr>
        <p:txBody>
          <a:bodyPr lIns="91425" tIns="91425" rIns="91425" bIns="91425" anchor="t" anchorCtr="0">
            <a:noAutofit/>
          </a:bodyPr>
          <a:lstStyle/>
          <a:p>
            <a:pPr lvl="0"/>
            <a:r>
              <a:rPr lang="en-US" sz="4000" b="0" dirty="0">
                <a:latin typeface="Avenir Roman" panose="02000503020000020003" pitchFamily="2" charset="0"/>
              </a:rPr>
              <a:t>Using Productivity Tools Like a </a:t>
            </a:r>
            <a:r>
              <a:rPr lang="en-US" sz="4000" b="0">
                <a:latin typeface="Avenir Roman" panose="02000503020000020003" pitchFamily="2" charset="0"/>
              </a:rPr>
              <a:t>Pro:</a:t>
            </a:r>
            <a:br>
              <a:rPr lang="en-US" sz="4000" b="0">
                <a:latin typeface="Avenir Roman" panose="02000503020000020003" pitchFamily="2" charset="0"/>
              </a:rPr>
            </a:br>
            <a:br>
              <a:rPr lang="en-US" sz="1000" b="0">
                <a:latin typeface="Avenir Roman" panose="02000503020000020003" pitchFamily="2" charset="0"/>
              </a:rPr>
            </a:br>
            <a:r>
              <a:rPr lang="en-US" sz="2800" b="0">
                <a:latin typeface="Avenir Roman" panose="02000503020000020003" pitchFamily="2" charset="0"/>
              </a:rPr>
              <a:t>Solve </a:t>
            </a:r>
            <a:r>
              <a:rPr lang="en-US" sz="2800" b="0" dirty="0">
                <a:latin typeface="Avenir Roman" panose="02000503020000020003" pitchFamily="2" charset="0"/>
              </a:rPr>
              <a:t>Your Small Business Productivity Challenges with Cool Tech Tools</a:t>
            </a:r>
            <a:br>
              <a:rPr lang="en-US" sz="2800" b="0" dirty="0">
                <a:latin typeface="Avenir Roman" panose="02000503020000020003" pitchFamily="2" charset="0"/>
              </a:rPr>
            </a:br>
            <a:br>
              <a:rPr lang="en-US" sz="2800" b="0" dirty="0">
                <a:latin typeface="Avenir Roman" panose="02000503020000020003" pitchFamily="2" charset="0"/>
              </a:rPr>
            </a:br>
            <a:r>
              <a:rPr lang="en-US" sz="2000" b="0" dirty="0">
                <a:latin typeface="Avenir Roman" panose="02000503020000020003" pitchFamily="2" charset="0"/>
              </a:rPr>
              <a:t>with Laura. M. Labovich</a:t>
            </a:r>
            <a:endParaRPr lang="en" sz="4400" b="0" dirty="0">
              <a:latin typeface="Avenir Roman" panose="02000503020000020003" pitchFamily="2" charset="0"/>
            </a:endParaRPr>
          </a:p>
        </p:txBody>
      </p:sp>
      <p:pic>
        <p:nvPicPr>
          <p:cNvPr id="4" name="Picture 3">
            <a:extLst>
              <a:ext uri="{FF2B5EF4-FFF2-40B4-BE49-F238E27FC236}">
                <a16:creationId xmlns:a16="http://schemas.microsoft.com/office/drawing/2014/main" id="{030187A8-551D-004D-BEED-6F3A62C212AE}"/>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3396242" y="4499498"/>
            <a:ext cx="1042670" cy="53721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34"/>
        <p:cNvGrpSpPr/>
        <p:nvPr/>
      </p:nvGrpSpPr>
      <p:grpSpPr>
        <a:xfrm>
          <a:off x="0" y="0"/>
          <a:ext cx="0" cy="0"/>
          <a:chOff x="0" y="0"/>
          <a:chExt cx="0" cy="0"/>
        </a:xfrm>
      </p:grpSpPr>
      <p:sp>
        <p:nvSpPr>
          <p:cNvPr id="235" name="Shape 235"/>
          <p:cNvSpPr txBox="1">
            <a:spLocks noGrp="1"/>
          </p:cNvSpPr>
          <p:nvPr>
            <p:ph type="title"/>
          </p:nvPr>
        </p:nvSpPr>
        <p:spPr>
          <a:xfrm>
            <a:off x="226924" y="3178232"/>
            <a:ext cx="1870818" cy="1112375"/>
          </a:xfrm>
          <a:prstGeom prst="rect">
            <a:avLst/>
          </a:prstGeom>
        </p:spPr>
        <p:txBody>
          <a:bodyPr lIns="91425" tIns="91425" rIns="91425" bIns="91425" anchor="b" anchorCtr="0">
            <a:noAutofit/>
          </a:bodyPr>
          <a:lstStyle/>
          <a:p>
            <a:pPr lvl="0" rtl="0">
              <a:spcBef>
                <a:spcPts val="0"/>
              </a:spcBef>
              <a:buNone/>
            </a:pPr>
            <a:r>
              <a:rPr lang="en-US" sz="2000" dirty="0">
                <a:latin typeface="Avenir Roman" panose="02000503020000020003" pitchFamily="2" charset="0"/>
              </a:rPr>
              <a:t>CHALLENGE: </a:t>
            </a:r>
            <a:br>
              <a:rPr lang="en-US" sz="2000" dirty="0">
                <a:latin typeface="Avenir Roman" panose="02000503020000020003" pitchFamily="2" charset="0"/>
              </a:rPr>
            </a:br>
            <a:r>
              <a:rPr lang="en-US" sz="2000" dirty="0">
                <a:latin typeface="Avenir Roman" panose="02000503020000020003" pitchFamily="2" charset="0"/>
              </a:rPr>
              <a:t>It takes a </a:t>
            </a:r>
            <a:br>
              <a:rPr lang="en-US" sz="2000" dirty="0">
                <a:latin typeface="Avenir Roman" panose="02000503020000020003" pitchFamily="2" charset="0"/>
              </a:rPr>
            </a:br>
            <a:r>
              <a:rPr lang="en-US" sz="2000" dirty="0">
                <a:latin typeface="Avenir Roman" panose="02000503020000020003" pitchFamily="2" charset="0"/>
              </a:rPr>
              <a:t>long time to </a:t>
            </a:r>
            <a:br>
              <a:rPr lang="en-US" sz="2000" dirty="0">
                <a:latin typeface="Avenir Roman" panose="02000503020000020003" pitchFamily="2" charset="0"/>
              </a:rPr>
            </a:br>
            <a:r>
              <a:rPr lang="en-US" sz="2000" dirty="0">
                <a:latin typeface="Avenir Roman" panose="02000503020000020003" pitchFamily="2" charset="0"/>
              </a:rPr>
              <a:t>create proposals. </a:t>
            </a:r>
            <a:br>
              <a:rPr lang="en-US" sz="2000" dirty="0">
                <a:latin typeface="Avenir Roman" panose="02000503020000020003" pitchFamily="2" charset="0"/>
              </a:rPr>
            </a:br>
            <a:br>
              <a:rPr lang="en-US" sz="2000" dirty="0">
                <a:latin typeface="Avenir Roman" panose="02000503020000020003" pitchFamily="2" charset="0"/>
              </a:rPr>
            </a:br>
            <a:r>
              <a:rPr lang="en-US" sz="2000" dirty="0">
                <a:latin typeface="Avenir Roman" panose="02000503020000020003" pitchFamily="2" charset="0"/>
              </a:rPr>
              <a:t>SOLUTION: PROPOSIFY:</a:t>
            </a:r>
            <a:br>
              <a:rPr lang="en-US" sz="2000" dirty="0">
                <a:latin typeface="Avenir Roman" panose="02000503020000020003" pitchFamily="2" charset="0"/>
              </a:rPr>
            </a:br>
            <a:r>
              <a:rPr lang="en-US" sz="2000" dirty="0">
                <a:latin typeface="Avenir Roman" panose="02000503020000020003" pitchFamily="2" charset="0"/>
              </a:rPr>
              <a:t>PROPOSAL SOFTWARE</a:t>
            </a:r>
            <a:endParaRPr lang="en" sz="2000" dirty="0">
              <a:latin typeface="Avenir Roman" panose="02000503020000020003" pitchFamily="2" charset="0"/>
            </a:endParaRPr>
          </a:p>
        </p:txBody>
      </p:sp>
      <p:sp>
        <p:nvSpPr>
          <p:cNvPr id="236" name="Shape 236"/>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solidFill>
                  <a:srgbClr val="FFFFFF"/>
                </a:solidFill>
              </a:rPr>
              <a:t>10</a:t>
            </a:fld>
            <a:endParaRPr lang="en">
              <a:solidFill>
                <a:srgbClr val="FFFFFF"/>
              </a:solidFill>
            </a:endParaRPr>
          </a:p>
        </p:txBody>
      </p:sp>
      <p:pic>
        <p:nvPicPr>
          <p:cNvPr id="2" name="Picture 1"/>
          <p:cNvPicPr>
            <a:picLocks noChangeAspect="1"/>
          </p:cNvPicPr>
          <p:nvPr/>
        </p:nvPicPr>
        <p:blipFill>
          <a:blip r:embed="rId4"/>
          <a:stretch>
            <a:fillRect/>
          </a:stretch>
        </p:blipFill>
        <p:spPr>
          <a:xfrm>
            <a:off x="2354063" y="-3984274"/>
            <a:ext cx="6921722" cy="9436324"/>
          </a:xfrm>
          <a:prstGeom prst="rect">
            <a:avLst/>
          </a:prstGeom>
        </p:spPr>
      </p:pic>
    </p:spTree>
    <p:extLst>
      <p:ext uri="{BB962C8B-B14F-4D97-AF65-F5344CB8AC3E}">
        <p14:creationId xmlns:p14="http://schemas.microsoft.com/office/powerpoint/2010/main" val="2624882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title"/>
          </p:nvPr>
        </p:nvSpPr>
        <p:spPr>
          <a:xfrm>
            <a:off x="127000" y="575500"/>
            <a:ext cx="2400300" cy="3981000"/>
          </a:xfrm>
          <a:prstGeom prst="rect">
            <a:avLst/>
          </a:prstGeom>
        </p:spPr>
        <p:txBody>
          <a:bodyPr lIns="91425" tIns="91425" rIns="91425" bIns="91425" anchor="t" anchorCtr="0">
            <a:noAutofit/>
          </a:bodyPr>
          <a:lstStyle/>
          <a:p>
            <a:pPr lvl="0">
              <a:spcBef>
                <a:spcPts val="0"/>
              </a:spcBef>
              <a:buNone/>
            </a:pPr>
            <a:r>
              <a:rPr lang="en-US" dirty="0">
                <a:latin typeface="Avenir Roman" panose="02000503020000020003" pitchFamily="2" charset="0"/>
              </a:rPr>
              <a:t>CHALLENGE:</a:t>
            </a:r>
            <a:br>
              <a:rPr lang="en-US" dirty="0">
                <a:latin typeface="Avenir Roman" panose="02000503020000020003" pitchFamily="2" charset="0"/>
              </a:rPr>
            </a:br>
            <a:r>
              <a:rPr lang="en-US" dirty="0">
                <a:latin typeface="Avenir Roman" panose="02000503020000020003" pitchFamily="2" charset="0"/>
              </a:rPr>
              <a:t>I have so much to do and not enough time to do it!</a:t>
            </a:r>
            <a:br>
              <a:rPr lang="en-US" dirty="0">
                <a:latin typeface="Avenir Roman" panose="02000503020000020003" pitchFamily="2" charset="0"/>
              </a:rPr>
            </a:br>
            <a:br>
              <a:rPr lang="en-US" dirty="0">
                <a:latin typeface="Avenir Roman" panose="02000503020000020003" pitchFamily="2" charset="0"/>
              </a:rPr>
            </a:br>
            <a:r>
              <a:rPr lang="en-US" dirty="0">
                <a:latin typeface="Avenir Roman" panose="02000503020000020003" pitchFamily="2" charset="0"/>
              </a:rPr>
              <a:t>SOLUTION:</a:t>
            </a:r>
            <a:br>
              <a:rPr lang="en-US" dirty="0">
                <a:latin typeface="Avenir Roman" panose="02000503020000020003" pitchFamily="2" charset="0"/>
              </a:rPr>
            </a:br>
            <a:r>
              <a:rPr lang="en-US" dirty="0">
                <a:latin typeface="Avenir Roman" panose="02000503020000020003" pitchFamily="2" charset="0"/>
              </a:rPr>
              <a:t>HIRE A VIRTUAL ASSISTANT (VA)</a:t>
            </a:r>
            <a:endParaRPr lang="en" dirty="0">
              <a:latin typeface="Avenir Roman" panose="02000503020000020003" pitchFamily="2" charset="0"/>
            </a:endParaRPr>
          </a:p>
        </p:txBody>
      </p:sp>
      <p:sp>
        <p:nvSpPr>
          <p:cNvPr id="186" name="Shape 186"/>
          <p:cNvSpPr txBox="1">
            <a:spLocks noGrp="1"/>
          </p:cNvSpPr>
          <p:nvPr>
            <p:ph type="body" idx="3"/>
          </p:nvPr>
        </p:nvSpPr>
        <p:spPr>
          <a:xfrm>
            <a:off x="2968924" y="852027"/>
            <a:ext cx="5822721" cy="3901771"/>
          </a:xfrm>
          <a:prstGeom prst="rect">
            <a:avLst/>
          </a:prstGeom>
        </p:spPr>
        <p:txBody>
          <a:bodyPr lIns="91425" tIns="91425" rIns="91425" bIns="91425" anchor="t" anchorCtr="0">
            <a:noAutofit/>
          </a:bodyPr>
          <a:lstStyle/>
          <a:p>
            <a:pPr marL="285750" indent="-285750"/>
            <a:endParaRPr lang="en-US" sz="1600" dirty="0">
              <a:latin typeface="Avenir Roman" panose="02000503020000020003" pitchFamily="2" charset="0"/>
              <a:cs typeface="NURITO SANS"/>
            </a:endParaRPr>
          </a:p>
          <a:p>
            <a:pPr>
              <a:buNone/>
            </a:pPr>
            <a:endParaRPr lang="en-US" sz="1800" dirty="0">
              <a:latin typeface="Avenir Roman" panose="02000503020000020003" pitchFamily="2" charset="0"/>
              <a:cs typeface="NURITO SANS"/>
            </a:endParaRPr>
          </a:p>
          <a:p>
            <a:pPr>
              <a:buNone/>
            </a:pPr>
            <a:r>
              <a:rPr lang="en-US" sz="1800" dirty="0">
                <a:solidFill>
                  <a:schemeClr val="tx1"/>
                </a:solidFill>
                <a:latin typeface="Avenir Roman" panose="02000503020000020003" pitchFamily="2" charset="0"/>
                <a:cs typeface="NURITO SANS"/>
              </a:rPr>
              <a:t>What can my VA do for me??</a:t>
            </a:r>
          </a:p>
          <a:p>
            <a:pPr marL="285750" indent="-285750"/>
            <a:r>
              <a:rPr lang="en-US" sz="1600" dirty="0">
                <a:solidFill>
                  <a:schemeClr val="tx1"/>
                </a:solidFill>
                <a:latin typeface="Avenir Roman" panose="02000503020000020003" pitchFamily="2" charset="0"/>
                <a:cs typeface="NURITO SANS"/>
              </a:rPr>
              <a:t>Contact Database Management</a:t>
            </a:r>
          </a:p>
          <a:p>
            <a:pPr marL="285750" indent="-285750"/>
            <a:r>
              <a:rPr lang="en-US" sz="1600" dirty="0">
                <a:solidFill>
                  <a:schemeClr val="tx1"/>
                </a:solidFill>
                <a:latin typeface="Avenir Roman" panose="02000503020000020003" pitchFamily="2" charset="0"/>
                <a:cs typeface="NURITO SANS"/>
              </a:rPr>
              <a:t>Social Media Management</a:t>
            </a:r>
          </a:p>
          <a:p>
            <a:pPr marL="285750" indent="-285750"/>
            <a:r>
              <a:rPr lang="en-US" sz="1600" dirty="0">
                <a:solidFill>
                  <a:schemeClr val="tx1"/>
                </a:solidFill>
                <a:latin typeface="Avenir Roman" panose="02000503020000020003" pitchFamily="2" charset="0"/>
                <a:cs typeface="NURITO SANS"/>
              </a:rPr>
              <a:t>Online Web Research</a:t>
            </a:r>
          </a:p>
          <a:p>
            <a:pPr marL="285750" indent="-285750"/>
            <a:r>
              <a:rPr lang="en-US" sz="1600" dirty="0">
                <a:solidFill>
                  <a:schemeClr val="tx1"/>
                </a:solidFill>
                <a:latin typeface="Avenir Roman" panose="02000503020000020003" pitchFamily="2" charset="0"/>
                <a:cs typeface="NURITO SANS"/>
              </a:rPr>
              <a:t>Search Engine Optimization</a:t>
            </a:r>
          </a:p>
          <a:p>
            <a:pPr marL="285750" indent="-285750"/>
            <a:r>
              <a:rPr lang="en-US" sz="1600" dirty="0">
                <a:solidFill>
                  <a:schemeClr val="tx1"/>
                </a:solidFill>
                <a:latin typeface="Avenir Roman" panose="02000503020000020003" pitchFamily="2" charset="0"/>
                <a:cs typeface="NURITO SANS"/>
              </a:rPr>
              <a:t>Calendar Management</a:t>
            </a:r>
          </a:p>
          <a:p>
            <a:pPr marL="285750" indent="-285750"/>
            <a:r>
              <a:rPr lang="en-US" sz="1600" dirty="0">
                <a:solidFill>
                  <a:schemeClr val="tx1"/>
                </a:solidFill>
                <a:latin typeface="Avenir Roman" panose="02000503020000020003" pitchFamily="2" charset="0"/>
                <a:cs typeface="NURITO SANS"/>
              </a:rPr>
              <a:t>Database Entry &amp; Data Collection</a:t>
            </a:r>
          </a:p>
          <a:p>
            <a:pPr marL="285750" indent="-285750"/>
            <a:r>
              <a:rPr lang="en-US" sz="1600" dirty="0">
                <a:solidFill>
                  <a:schemeClr val="tx1"/>
                </a:solidFill>
                <a:latin typeface="Avenir Roman" panose="02000503020000020003" pitchFamily="2" charset="0"/>
                <a:cs typeface="NURITO SANS"/>
              </a:rPr>
              <a:t>Graphic Design / Photoshop</a:t>
            </a:r>
          </a:p>
          <a:p>
            <a:pPr marL="285750" indent="-285750"/>
            <a:r>
              <a:rPr lang="en-US" sz="1600" dirty="0">
                <a:solidFill>
                  <a:schemeClr val="tx1"/>
                </a:solidFill>
                <a:latin typeface="Avenir Roman" panose="02000503020000020003" pitchFamily="2" charset="0"/>
                <a:cs typeface="NURITO SANS"/>
              </a:rPr>
              <a:t>Blog / Article Writing </a:t>
            </a:r>
          </a:p>
          <a:p>
            <a:pPr marL="285750" indent="-285750"/>
            <a:r>
              <a:rPr lang="en-US" sz="1600" dirty="0">
                <a:solidFill>
                  <a:schemeClr val="tx1"/>
                </a:solidFill>
                <a:latin typeface="Avenir Roman" panose="02000503020000020003" pitchFamily="2" charset="0"/>
                <a:cs typeface="NURITO SANS"/>
              </a:rPr>
              <a:t>Newsletters</a:t>
            </a:r>
          </a:p>
          <a:p>
            <a:pPr marL="285750" indent="-285750"/>
            <a:r>
              <a:rPr lang="en-US" sz="1600" dirty="0">
                <a:solidFill>
                  <a:schemeClr val="tx1"/>
                </a:solidFill>
                <a:latin typeface="Avenir Roman" panose="02000503020000020003" pitchFamily="2" charset="0"/>
                <a:cs typeface="NURITO SANS"/>
              </a:rPr>
              <a:t>Customer Care and/or Referral Program Launch</a:t>
            </a:r>
          </a:p>
          <a:p>
            <a:pPr marL="285750" indent="-285750"/>
            <a:r>
              <a:rPr lang="en-US" sz="1600" dirty="0">
                <a:solidFill>
                  <a:schemeClr val="tx1"/>
                </a:solidFill>
                <a:latin typeface="Avenir Roman" panose="02000503020000020003" pitchFamily="2" charset="0"/>
                <a:cs typeface="NURITO SANS"/>
              </a:rPr>
              <a:t>Focus Group Development</a:t>
            </a:r>
            <a:endParaRPr lang="en-US" sz="1400" dirty="0">
              <a:solidFill>
                <a:schemeClr val="tx1"/>
              </a:solidFill>
              <a:latin typeface="Avenir Roman" panose="02000503020000020003" pitchFamily="2" charset="0"/>
              <a:cs typeface="NURITO SANS"/>
            </a:endParaRPr>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 name="Shape 533"/>
          <p:cNvGrpSpPr/>
          <p:nvPr/>
        </p:nvGrpSpPr>
        <p:grpSpPr>
          <a:xfrm>
            <a:off x="5587540" y="465039"/>
            <a:ext cx="342881" cy="418127"/>
            <a:chOff x="596350" y="929175"/>
            <a:chExt cx="407950" cy="497475"/>
          </a:xfrm>
        </p:grpSpPr>
        <p:sp>
          <p:nvSpPr>
            <p:cNvPr id="22" name="Shape 53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3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3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3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54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9" name="Picture 28"/>
          <p:cNvPicPr>
            <a:picLocks noChangeAspect="1"/>
          </p:cNvPicPr>
          <p:nvPr/>
        </p:nvPicPr>
        <p:blipFill>
          <a:blip r:embed="rId3"/>
          <a:stretch>
            <a:fillRect/>
          </a:stretch>
        </p:blipFill>
        <p:spPr>
          <a:xfrm>
            <a:off x="4611979" y="243231"/>
            <a:ext cx="2411497" cy="993260"/>
          </a:xfrm>
          <a:prstGeom prst="rect">
            <a:avLst/>
          </a:prstGeom>
        </p:spPr>
      </p:pic>
      <p:pic>
        <p:nvPicPr>
          <p:cNvPr id="19" name="Picture 18">
            <a:extLst>
              <a:ext uri="{FF2B5EF4-FFF2-40B4-BE49-F238E27FC236}">
                <a16:creationId xmlns:a16="http://schemas.microsoft.com/office/drawing/2014/main" id="{05A2A959-B612-D545-BDF5-71325A03C99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spTree>
    <p:extLst>
      <p:ext uri="{BB962C8B-B14F-4D97-AF65-F5344CB8AC3E}">
        <p14:creationId xmlns:p14="http://schemas.microsoft.com/office/powerpoint/2010/main" val="16437680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6" name="Shape 186"/>
          <p:cNvSpPr txBox="1">
            <a:spLocks noGrp="1"/>
          </p:cNvSpPr>
          <p:nvPr>
            <p:ph type="body" idx="3"/>
          </p:nvPr>
        </p:nvSpPr>
        <p:spPr>
          <a:xfrm>
            <a:off x="2906366" y="578044"/>
            <a:ext cx="5822721" cy="4196918"/>
          </a:xfrm>
          <a:prstGeom prst="rect">
            <a:avLst/>
          </a:prstGeom>
        </p:spPr>
        <p:txBody>
          <a:bodyPr lIns="91425" tIns="91425" rIns="91425" bIns="91425" anchor="t" anchorCtr="0">
            <a:noAutofit/>
          </a:bodyPr>
          <a:lstStyle/>
          <a:p>
            <a:pPr marL="285750" lvl="1" indent="-285750">
              <a:buFont typeface="Wingdings" charset="2"/>
              <a:buChar char="ü"/>
            </a:pPr>
            <a:endParaRPr lang="en-US" sz="2000" dirty="0">
              <a:latin typeface="Avenir Roman" panose="02000503020000020003" pitchFamily="2" charset="0"/>
              <a:cs typeface="NURITO SANS"/>
            </a:endParaRPr>
          </a:p>
          <a:p>
            <a:pPr marL="285750" lvl="1" indent="-285750">
              <a:buFont typeface="Wingdings" charset="2"/>
              <a:buChar char="ü"/>
            </a:pPr>
            <a:endParaRPr lang="en-US" sz="2000" dirty="0">
              <a:latin typeface="Avenir Roman" panose="02000503020000020003" pitchFamily="2" charset="0"/>
              <a:cs typeface="NURITO SANS"/>
            </a:endParaRPr>
          </a:p>
          <a:p>
            <a:pPr lvl="1">
              <a:buNone/>
            </a:pPr>
            <a:r>
              <a:rPr lang="en-US" sz="2000" dirty="0">
                <a:solidFill>
                  <a:schemeClr val="tx1"/>
                </a:solidFill>
                <a:latin typeface="Avenir Roman" panose="02000503020000020003" pitchFamily="2" charset="0"/>
                <a:cs typeface="NURITO SANS"/>
              </a:rPr>
              <a:t>Where can I find a good VA?</a:t>
            </a:r>
          </a:p>
          <a:p>
            <a:pPr marL="342900" lvl="1" indent="-342900">
              <a:buFont typeface="Arial" panose="020B0604020202020204" pitchFamily="34" charset="0"/>
              <a:buChar char="•"/>
            </a:pPr>
            <a:r>
              <a:rPr lang="en-US" sz="1800" dirty="0" err="1">
                <a:solidFill>
                  <a:schemeClr val="tx1"/>
                </a:solidFill>
                <a:latin typeface="Avenir Roman" panose="02000503020000020003" pitchFamily="2" charset="0"/>
                <a:cs typeface="NURITO SANS"/>
              </a:rPr>
              <a:t>Ussist.ME</a:t>
            </a:r>
            <a:endParaRPr lang="en-US" sz="1800" dirty="0">
              <a:solidFill>
                <a:schemeClr val="tx1"/>
              </a:solidFill>
              <a:latin typeface="Avenir Roman" panose="02000503020000020003" pitchFamily="2" charset="0"/>
              <a:cs typeface="NURITO SANS"/>
            </a:endParaRPr>
          </a:p>
          <a:p>
            <a:pPr marL="342900" indent="-342900">
              <a:buFont typeface="Arial" panose="020B0604020202020204" pitchFamily="34" charset="0"/>
              <a:buChar char="•"/>
            </a:pPr>
            <a:r>
              <a:rPr lang="en-US" sz="1800" dirty="0">
                <a:solidFill>
                  <a:schemeClr val="tx1"/>
                </a:solidFill>
                <a:latin typeface="Avenir Roman" panose="02000503020000020003" pitchFamily="2" charset="0"/>
                <a:cs typeface="NURITO SANS"/>
              </a:rPr>
              <a:t>TaskRabbit</a:t>
            </a:r>
          </a:p>
          <a:p>
            <a:pPr marL="342900" indent="-342900">
              <a:buFont typeface="Arial" panose="020B0604020202020204" pitchFamily="34" charset="0"/>
              <a:buChar char="•"/>
            </a:pPr>
            <a:r>
              <a:rPr lang="en-US" sz="1800" dirty="0" err="1">
                <a:solidFill>
                  <a:schemeClr val="tx1"/>
                </a:solidFill>
                <a:latin typeface="Avenir Roman" panose="02000503020000020003" pitchFamily="2" charset="0"/>
                <a:cs typeface="NURITO SANS"/>
              </a:rPr>
              <a:t>TaskBullet</a:t>
            </a:r>
            <a:endParaRPr lang="en-US" sz="1800" dirty="0">
              <a:solidFill>
                <a:schemeClr val="tx1"/>
              </a:solidFill>
              <a:latin typeface="Avenir Roman" panose="02000503020000020003" pitchFamily="2" charset="0"/>
              <a:cs typeface="NURITO SANS"/>
            </a:endParaRPr>
          </a:p>
          <a:p>
            <a:pPr marL="342900" indent="-342900">
              <a:buFont typeface="Arial" panose="020B0604020202020204" pitchFamily="34" charset="0"/>
              <a:buChar char="•"/>
            </a:pPr>
            <a:r>
              <a:rPr lang="en-US" sz="1800" dirty="0">
                <a:solidFill>
                  <a:schemeClr val="tx1"/>
                </a:solidFill>
                <a:latin typeface="Avenir Roman" panose="02000503020000020003" pitchFamily="2" charset="0"/>
                <a:cs typeface="NURITO SANS"/>
              </a:rPr>
              <a:t>Fancy Hands</a:t>
            </a:r>
          </a:p>
          <a:p>
            <a:pPr marL="342900" indent="-342900">
              <a:buFont typeface="Arial" panose="020B0604020202020204" pitchFamily="34" charset="0"/>
              <a:buChar char="•"/>
            </a:pPr>
            <a:r>
              <a:rPr lang="en-US" sz="1800" dirty="0">
                <a:solidFill>
                  <a:schemeClr val="tx1"/>
                </a:solidFill>
                <a:latin typeface="Avenir Roman" panose="02000503020000020003" pitchFamily="2" charset="0"/>
                <a:cs typeface="NURITO SANS"/>
              </a:rPr>
              <a:t>Virtual Assist USA</a:t>
            </a:r>
          </a:p>
          <a:p>
            <a:pPr marL="342900" indent="-342900">
              <a:buFont typeface="Arial" panose="020B0604020202020204" pitchFamily="34" charset="0"/>
              <a:buChar char="•"/>
            </a:pPr>
            <a:r>
              <a:rPr lang="en-US" sz="1800" dirty="0">
                <a:solidFill>
                  <a:schemeClr val="tx1"/>
                </a:solidFill>
                <a:latin typeface="Avenir Roman" panose="02000503020000020003" pitchFamily="2" charset="0"/>
                <a:cs typeface="NURITO SANS"/>
              </a:rPr>
              <a:t>Upwork</a:t>
            </a:r>
          </a:p>
          <a:p>
            <a:pPr marL="342900" indent="-342900">
              <a:buFont typeface="Arial" panose="020B0604020202020204" pitchFamily="34" charset="0"/>
              <a:buChar char="•"/>
            </a:pPr>
            <a:r>
              <a:rPr lang="en-US" sz="1800" dirty="0">
                <a:solidFill>
                  <a:schemeClr val="tx1"/>
                </a:solidFill>
                <a:latin typeface="Avenir Roman" panose="02000503020000020003" pitchFamily="2" charset="0"/>
                <a:cs typeface="NURITO SANS"/>
              </a:rPr>
              <a:t>If you are having trouble finding a good VA, you can always consult the International Virtual Assistance Association (</a:t>
            </a:r>
            <a:r>
              <a:rPr lang="en-US" sz="1800" dirty="0" err="1">
                <a:solidFill>
                  <a:schemeClr val="tx1"/>
                </a:solidFill>
                <a:latin typeface="Avenir Roman" panose="02000503020000020003" pitchFamily="2" charset="0"/>
                <a:cs typeface="NURITO SANS"/>
              </a:rPr>
              <a:t>ivaa.org</a:t>
            </a:r>
            <a:r>
              <a:rPr lang="en-US" sz="1800" dirty="0">
                <a:solidFill>
                  <a:schemeClr val="tx1"/>
                </a:solidFill>
                <a:latin typeface="Avenir Roman" panose="02000503020000020003" pitchFamily="2" charset="0"/>
                <a:cs typeface="NURITO SANS"/>
              </a:rPr>
              <a:t>)</a:t>
            </a:r>
          </a:p>
          <a:p>
            <a:pPr>
              <a:buNone/>
            </a:pPr>
            <a:endParaRPr lang="en-US" sz="2800" dirty="0">
              <a:latin typeface="Avenir Roman" panose="02000503020000020003" pitchFamily="2" charset="0"/>
              <a:cs typeface="NURITO SANS"/>
            </a:endParaRPr>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 name="Shape 533"/>
          <p:cNvGrpSpPr/>
          <p:nvPr/>
        </p:nvGrpSpPr>
        <p:grpSpPr>
          <a:xfrm>
            <a:off x="5587540" y="465039"/>
            <a:ext cx="342881" cy="418127"/>
            <a:chOff x="596350" y="929175"/>
            <a:chExt cx="407950" cy="497475"/>
          </a:xfrm>
        </p:grpSpPr>
        <p:sp>
          <p:nvSpPr>
            <p:cNvPr id="22" name="Shape 53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3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3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3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54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9" name="Picture 18"/>
          <p:cNvPicPr>
            <a:picLocks noChangeAspect="1"/>
          </p:cNvPicPr>
          <p:nvPr/>
        </p:nvPicPr>
        <p:blipFill>
          <a:blip r:embed="rId3"/>
          <a:stretch>
            <a:fillRect/>
          </a:stretch>
        </p:blipFill>
        <p:spPr>
          <a:xfrm>
            <a:off x="4611979" y="243231"/>
            <a:ext cx="2411497" cy="993260"/>
          </a:xfrm>
          <a:prstGeom prst="rect">
            <a:avLst/>
          </a:prstGeom>
        </p:spPr>
      </p:pic>
      <p:pic>
        <p:nvPicPr>
          <p:cNvPr id="28" name="Picture 27">
            <a:extLst>
              <a:ext uri="{FF2B5EF4-FFF2-40B4-BE49-F238E27FC236}">
                <a16:creationId xmlns:a16="http://schemas.microsoft.com/office/drawing/2014/main" id="{017861F4-4640-4F4B-965E-61B25DA2686C}"/>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sp>
        <p:nvSpPr>
          <p:cNvPr id="29" name="Shape 183">
            <a:extLst>
              <a:ext uri="{FF2B5EF4-FFF2-40B4-BE49-F238E27FC236}">
                <a16:creationId xmlns:a16="http://schemas.microsoft.com/office/drawing/2014/main" id="{70D9D8F7-93CD-0F45-9BC9-78DD52CAA4C9}"/>
              </a:ext>
            </a:extLst>
          </p:cNvPr>
          <p:cNvSpPr txBox="1">
            <a:spLocks noGrp="1"/>
          </p:cNvSpPr>
          <p:nvPr>
            <p:ph type="title"/>
          </p:nvPr>
        </p:nvSpPr>
        <p:spPr>
          <a:xfrm>
            <a:off x="127000" y="575500"/>
            <a:ext cx="2400300" cy="3981000"/>
          </a:xfrm>
          <a:prstGeom prst="rect">
            <a:avLst/>
          </a:prstGeom>
        </p:spPr>
        <p:txBody>
          <a:bodyPr lIns="91425" tIns="91425" rIns="91425" bIns="91425" anchor="t" anchorCtr="0">
            <a:noAutofit/>
          </a:bodyPr>
          <a:lstStyle/>
          <a:p>
            <a:pPr lvl="0">
              <a:spcBef>
                <a:spcPts val="0"/>
              </a:spcBef>
              <a:buNone/>
            </a:pPr>
            <a:r>
              <a:rPr lang="en-US" sz="2000" dirty="0">
                <a:latin typeface="Avenir Roman" panose="02000503020000020003" pitchFamily="2" charset="0"/>
              </a:rPr>
              <a:t>CHALLENGE:</a:t>
            </a:r>
            <a:br>
              <a:rPr lang="en-US" sz="2000" dirty="0">
                <a:latin typeface="Avenir Roman" panose="02000503020000020003" pitchFamily="2" charset="0"/>
              </a:rPr>
            </a:br>
            <a:r>
              <a:rPr lang="en-US" sz="2000" dirty="0">
                <a:latin typeface="Avenir Roman" panose="02000503020000020003" pitchFamily="2" charset="0"/>
              </a:rPr>
              <a:t>I have so much to do and not enough time to do it!</a:t>
            </a:r>
            <a:br>
              <a:rPr lang="en-US" sz="2000" dirty="0">
                <a:latin typeface="Avenir Roman" panose="02000503020000020003" pitchFamily="2" charset="0"/>
              </a:rPr>
            </a:br>
            <a:br>
              <a:rPr lang="en-US" sz="2000" dirty="0">
                <a:latin typeface="Avenir Roman" panose="02000503020000020003" pitchFamily="2" charset="0"/>
              </a:rPr>
            </a:br>
            <a:r>
              <a:rPr lang="en-US" sz="2000" dirty="0">
                <a:latin typeface="Avenir Roman" panose="02000503020000020003" pitchFamily="2" charset="0"/>
              </a:rPr>
              <a:t>SOLUTION:</a:t>
            </a:r>
            <a:br>
              <a:rPr lang="en-US" sz="2000" dirty="0">
                <a:latin typeface="Avenir Roman" panose="02000503020000020003" pitchFamily="2" charset="0"/>
              </a:rPr>
            </a:br>
            <a:r>
              <a:rPr lang="en-US" sz="2000" dirty="0">
                <a:latin typeface="Avenir Roman" panose="02000503020000020003" pitchFamily="2" charset="0"/>
              </a:rPr>
              <a:t>HIRE A VIRTUAL ASSISTANT (VA)</a:t>
            </a:r>
            <a:endParaRPr lang="en" sz="2000" dirty="0">
              <a:latin typeface="Avenir Roman" panose="02000503020000020003" pitchFamily="2" charset="0"/>
            </a:endParaRPr>
          </a:p>
        </p:txBody>
      </p:sp>
    </p:spTree>
    <p:extLst>
      <p:ext uri="{BB962C8B-B14F-4D97-AF65-F5344CB8AC3E}">
        <p14:creationId xmlns:p14="http://schemas.microsoft.com/office/powerpoint/2010/main" val="40897585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title"/>
          </p:nvPr>
        </p:nvSpPr>
        <p:spPr>
          <a:xfrm>
            <a:off x="127000" y="575500"/>
            <a:ext cx="2400300" cy="3981000"/>
          </a:xfrm>
          <a:prstGeom prst="rect">
            <a:avLst/>
          </a:prstGeom>
        </p:spPr>
        <p:txBody>
          <a:bodyPr lIns="91425" tIns="91425" rIns="91425" bIns="91425" anchor="t" anchorCtr="0">
            <a:noAutofit/>
          </a:bodyPr>
          <a:lstStyle/>
          <a:p>
            <a:pPr lvl="0">
              <a:spcBef>
                <a:spcPts val="0"/>
              </a:spcBef>
              <a:buNone/>
            </a:pPr>
            <a:r>
              <a:rPr lang="en-US" sz="2000" dirty="0">
                <a:latin typeface="Avenir Roman" panose="02000503020000020003" pitchFamily="2" charset="0"/>
              </a:rPr>
              <a:t>CHALLENGE:</a:t>
            </a:r>
            <a:br>
              <a:rPr lang="en-US" sz="2000" dirty="0">
                <a:latin typeface="Avenir Roman" panose="02000503020000020003" pitchFamily="2" charset="0"/>
              </a:rPr>
            </a:br>
            <a:r>
              <a:rPr lang="en-US" sz="2000" dirty="0">
                <a:latin typeface="Avenir Roman" panose="02000503020000020003" pitchFamily="2" charset="0"/>
              </a:rPr>
              <a:t>Social Media Management takes so much time! </a:t>
            </a:r>
            <a:br>
              <a:rPr lang="en-US" sz="2000" dirty="0">
                <a:latin typeface="Avenir Roman" panose="02000503020000020003" pitchFamily="2" charset="0"/>
              </a:rPr>
            </a:br>
            <a:br>
              <a:rPr lang="en-US" sz="2000" dirty="0">
                <a:latin typeface="Avenir Roman" panose="02000503020000020003" pitchFamily="2" charset="0"/>
              </a:rPr>
            </a:br>
            <a:r>
              <a:rPr lang="en-US" sz="2000" dirty="0">
                <a:latin typeface="Avenir Roman" panose="02000503020000020003" pitchFamily="2" charset="0"/>
              </a:rPr>
              <a:t>SOLUTION: HOOTSUITE (or </a:t>
            </a:r>
            <a:r>
              <a:rPr lang="en-US" sz="2000" dirty="0" err="1">
                <a:latin typeface="Avenir Roman" panose="02000503020000020003" pitchFamily="2" charset="0"/>
              </a:rPr>
              <a:t>TweetDeck</a:t>
            </a:r>
            <a:r>
              <a:rPr lang="en-US" sz="2000" dirty="0">
                <a:latin typeface="Avenir Roman" panose="02000503020000020003" pitchFamily="2" charset="0"/>
              </a:rPr>
              <a:t>)</a:t>
            </a:r>
            <a:endParaRPr lang="en" sz="2000" dirty="0">
              <a:latin typeface="Avenir Roman" panose="02000503020000020003" pitchFamily="2" charset="0"/>
            </a:endParaRPr>
          </a:p>
        </p:txBody>
      </p:sp>
      <p:sp>
        <p:nvSpPr>
          <p:cNvPr id="186" name="Shape 186"/>
          <p:cNvSpPr txBox="1">
            <a:spLocks noGrp="1"/>
          </p:cNvSpPr>
          <p:nvPr>
            <p:ph type="body" idx="3"/>
          </p:nvPr>
        </p:nvSpPr>
        <p:spPr>
          <a:xfrm>
            <a:off x="2952861" y="322200"/>
            <a:ext cx="5822721" cy="4196918"/>
          </a:xfrm>
          <a:prstGeom prst="rect">
            <a:avLst/>
          </a:prstGeom>
        </p:spPr>
        <p:txBody>
          <a:bodyPr lIns="91425" tIns="91425" rIns="91425" bIns="91425" anchor="t" anchorCtr="0">
            <a:noAutofit/>
          </a:bodyPr>
          <a:lstStyle/>
          <a:p>
            <a:pPr>
              <a:buNone/>
            </a:pPr>
            <a:r>
              <a:rPr lang="en-US" sz="1400" dirty="0">
                <a:solidFill>
                  <a:schemeClr val="tx1"/>
                </a:solidFill>
                <a:latin typeface="Avenir Roman" panose="02000503020000020003" pitchFamily="2" charset="0"/>
              </a:rPr>
              <a:t>Social media is an essential part of our lives and most businesses use social media platforms to gain more visibility, reach out to a larger clientele and grow. Hootsuite is one of the most trusted social media management and scheduling platforms which can help you manage all your social media portals and accounts from one unified tool. </a:t>
            </a:r>
          </a:p>
          <a:p>
            <a:pPr lvl="1">
              <a:buNone/>
            </a:pPr>
            <a:endParaRPr lang="en-US" sz="2000" dirty="0">
              <a:solidFill>
                <a:schemeClr val="tx1"/>
              </a:solidFill>
              <a:latin typeface="Avenir Roman" panose="02000503020000020003" pitchFamily="2" charset="0"/>
              <a:cs typeface="NURITO SANS"/>
            </a:endParaRPr>
          </a:p>
          <a:p>
            <a:pPr lvl="1">
              <a:buNone/>
            </a:pPr>
            <a:endParaRPr lang="en-US" sz="2000" dirty="0">
              <a:solidFill>
                <a:schemeClr val="tx1"/>
              </a:solidFill>
              <a:latin typeface="Avenir Roman" panose="02000503020000020003" pitchFamily="2" charset="0"/>
              <a:cs typeface="NURITO SANS"/>
            </a:endParaRPr>
          </a:p>
          <a:p>
            <a:pPr lvl="1">
              <a:buNone/>
            </a:pPr>
            <a:endParaRPr lang="en-US" sz="2000" dirty="0">
              <a:solidFill>
                <a:schemeClr val="tx1"/>
              </a:solidFill>
              <a:latin typeface="Avenir Roman" panose="02000503020000020003" pitchFamily="2" charset="0"/>
              <a:cs typeface="NURITO SANS"/>
            </a:endParaRPr>
          </a:p>
          <a:p>
            <a:pPr>
              <a:buNone/>
            </a:pPr>
            <a:endParaRPr lang="en-US" sz="2800" dirty="0">
              <a:latin typeface="Avenir Roman" panose="02000503020000020003" pitchFamily="2" charset="0"/>
              <a:cs typeface="NURITO SANS"/>
            </a:endParaRPr>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8" name="Picture 27">
            <a:extLst>
              <a:ext uri="{FF2B5EF4-FFF2-40B4-BE49-F238E27FC236}">
                <a16:creationId xmlns:a16="http://schemas.microsoft.com/office/drawing/2014/main" id="{017861F4-4640-4F4B-965E-61B25DA2686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pic>
        <p:nvPicPr>
          <p:cNvPr id="2" name="Picture 1">
            <a:extLst>
              <a:ext uri="{FF2B5EF4-FFF2-40B4-BE49-F238E27FC236}">
                <a16:creationId xmlns:a16="http://schemas.microsoft.com/office/drawing/2014/main" id="{1DBCF83D-6085-944A-8521-E65EA43002B7}"/>
              </a:ext>
            </a:extLst>
          </p:cNvPr>
          <p:cNvPicPr>
            <a:picLocks noChangeAspect="1"/>
          </p:cNvPicPr>
          <p:nvPr/>
        </p:nvPicPr>
        <p:blipFill>
          <a:blip r:embed="rId4"/>
          <a:stretch>
            <a:fillRect/>
          </a:stretch>
        </p:blipFill>
        <p:spPr>
          <a:xfrm>
            <a:off x="3123602" y="1807946"/>
            <a:ext cx="4792645" cy="3303667"/>
          </a:xfrm>
          <a:prstGeom prst="rect">
            <a:avLst/>
          </a:prstGeom>
        </p:spPr>
      </p:pic>
    </p:spTree>
    <p:extLst>
      <p:ext uri="{BB962C8B-B14F-4D97-AF65-F5344CB8AC3E}">
        <p14:creationId xmlns:p14="http://schemas.microsoft.com/office/powerpoint/2010/main" val="20832820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title"/>
          </p:nvPr>
        </p:nvSpPr>
        <p:spPr>
          <a:xfrm>
            <a:off x="127000" y="575500"/>
            <a:ext cx="2400300" cy="3981000"/>
          </a:xfrm>
          <a:prstGeom prst="rect">
            <a:avLst/>
          </a:prstGeom>
        </p:spPr>
        <p:txBody>
          <a:bodyPr lIns="91425" tIns="91425" rIns="91425" bIns="91425" anchor="t" anchorCtr="0">
            <a:noAutofit/>
          </a:bodyPr>
          <a:lstStyle/>
          <a:p>
            <a:pPr lvl="0">
              <a:spcBef>
                <a:spcPts val="0"/>
              </a:spcBef>
              <a:buNone/>
            </a:pPr>
            <a:r>
              <a:rPr lang="en-US" dirty="0">
                <a:latin typeface="Avenir Roman" panose="02000503020000020003" pitchFamily="2" charset="0"/>
              </a:rPr>
              <a:t>CHALLENGE:</a:t>
            </a:r>
            <a:br>
              <a:rPr lang="en-US" dirty="0">
                <a:latin typeface="Avenir Roman" panose="02000503020000020003" pitchFamily="2" charset="0"/>
              </a:rPr>
            </a:br>
            <a:r>
              <a:rPr lang="en-US" dirty="0">
                <a:latin typeface="Avenir Roman" panose="02000503020000020003" pitchFamily="2" charset="0"/>
              </a:rPr>
              <a:t>I’d like a way to manage all of my customer relationships, from lead to sale to project completion</a:t>
            </a:r>
            <a:br>
              <a:rPr lang="en-US" dirty="0">
                <a:latin typeface="Avenir Roman" panose="02000503020000020003" pitchFamily="2" charset="0"/>
              </a:rPr>
            </a:br>
            <a:br>
              <a:rPr lang="en-US" dirty="0">
                <a:latin typeface="Avenir Roman" panose="02000503020000020003" pitchFamily="2" charset="0"/>
              </a:rPr>
            </a:br>
            <a:r>
              <a:rPr lang="en-US" dirty="0">
                <a:latin typeface="Avenir Roman" panose="02000503020000020003" pitchFamily="2" charset="0"/>
              </a:rPr>
              <a:t>SOLUTION: CRMs</a:t>
            </a:r>
            <a:endParaRPr lang="en" dirty="0">
              <a:latin typeface="Avenir Roman" panose="02000503020000020003" pitchFamily="2" charset="0"/>
            </a:endParaRPr>
          </a:p>
        </p:txBody>
      </p:sp>
      <p:sp>
        <p:nvSpPr>
          <p:cNvPr id="186" name="Shape 186"/>
          <p:cNvSpPr txBox="1">
            <a:spLocks noGrp="1"/>
          </p:cNvSpPr>
          <p:nvPr>
            <p:ph type="body" idx="3"/>
          </p:nvPr>
        </p:nvSpPr>
        <p:spPr>
          <a:xfrm>
            <a:off x="2758805" y="267094"/>
            <a:ext cx="5822721" cy="3315363"/>
          </a:xfrm>
          <a:prstGeom prst="rect">
            <a:avLst/>
          </a:prstGeom>
        </p:spPr>
        <p:txBody>
          <a:bodyPr lIns="91425" tIns="91425" rIns="91425" bIns="91425" anchor="t" anchorCtr="0">
            <a:noAutofit/>
          </a:bodyPr>
          <a:lstStyle/>
          <a:p>
            <a:pPr marL="82296" lvl="0" indent="0" algn="ctr">
              <a:buNone/>
            </a:pPr>
            <a:r>
              <a:rPr lang="en-US" sz="1600" dirty="0">
                <a:latin typeface="Avenir Roman" panose="02000503020000020003" pitchFamily="2" charset="0"/>
                <a:cs typeface="Gill Sans MT"/>
              </a:rPr>
              <a:t>Looking for a better way to manage your business? No discussion would be complete without addressing CRMs. </a:t>
            </a:r>
            <a:r>
              <a:rPr lang="en-US" sz="1600" dirty="0">
                <a:latin typeface="Avenir Roman" panose="02000503020000020003" pitchFamily="2" charset="0"/>
              </a:rPr>
              <a:t>Customer relationship management (CRM) software is an all-in-one tool to manage customer info, add notes, send emails, customer satisfaction, and so much more. And, you can do it all </a:t>
            </a:r>
            <a:r>
              <a:rPr lang="en-US" sz="1600" b="1" dirty="0">
                <a:latin typeface="Avenir Roman" panose="02000503020000020003" pitchFamily="2" charset="0"/>
              </a:rPr>
              <a:t>without leaving the CRM software platform</a:t>
            </a:r>
            <a:r>
              <a:rPr lang="en-US" sz="1600" dirty="0">
                <a:latin typeface="Avenir Roman" panose="02000503020000020003" pitchFamily="2" charset="0"/>
              </a:rPr>
              <a:t>.</a:t>
            </a:r>
            <a:r>
              <a:rPr lang="en-US" sz="1600" dirty="0">
                <a:latin typeface="Avenir Roman" panose="02000503020000020003" pitchFamily="2" charset="0"/>
                <a:cs typeface="Gill Sans MT"/>
              </a:rPr>
              <a:t> </a:t>
            </a:r>
          </a:p>
          <a:p>
            <a:pPr marL="82296" lvl="0" indent="0" algn="ctr">
              <a:buNone/>
            </a:pPr>
            <a:endParaRPr lang="en-US" sz="1600" dirty="0">
              <a:latin typeface="Avenir Roman" panose="02000503020000020003" pitchFamily="2" charset="0"/>
              <a:cs typeface="Gill Sans MT"/>
            </a:endParaRPr>
          </a:p>
          <a:p>
            <a:pPr marL="285750" indent="-285750" fontAlgn="base"/>
            <a:r>
              <a:rPr lang="en-US" sz="1400" u="sng" dirty="0">
                <a:latin typeface="Avenir Roman" panose="02000503020000020003" pitchFamily="2" charset="0"/>
                <a:hlinkClick r:id="rId3"/>
              </a:rPr>
              <a:t>Vtiger</a:t>
            </a:r>
            <a:r>
              <a:rPr lang="en-US" sz="1400" dirty="0">
                <a:latin typeface="Avenir Roman" panose="02000503020000020003" pitchFamily="2" charset="0"/>
              </a:rPr>
              <a:t> </a:t>
            </a:r>
            <a:r>
              <a:rPr lang="en-US" sz="1400" dirty="0">
                <a:solidFill>
                  <a:schemeClr val="tx1"/>
                </a:solidFill>
                <a:latin typeface="Avenir Roman" panose="02000503020000020003" pitchFamily="2" charset="0"/>
              </a:rPr>
              <a:t>for an all-in-one CRM</a:t>
            </a:r>
          </a:p>
          <a:p>
            <a:pPr marL="285750" indent="-285750" fontAlgn="base"/>
            <a:r>
              <a:rPr lang="en-US" sz="1400" dirty="0">
                <a:latin typeface="Avenir Roman" panose="02000503020000020003" pitchFamily="2" charset="0"/>
                <a:hlinkClick r:id="rId4"/>
              </a:rPr>
              <a:t>Zoho CRM</a:t>
            </a:r>
            <a:r>
              <a:rPr lang="en-US" sz="1400" dirty="0">
                <a:latin typeface="Avenir Roman" panose="02000503020000020003" pitchFamily="2" charset="0"/>
              </a:rPr>
              <a:t> </a:t>
            </a:r>
            <a:r>
              <a:rPr lang="en-US" sz="1400" dirty="0">
                <a:solidFill>
                  <a:schemeClr val="tx1"/>
                </a:solidFill>
                <a:latin typeface="Avenir Roman" panose="02000503020000020003" pitchFamily="2" charset="0"/>
              </a:rPr>
              <a:t>for scaling your business</a:t>
            </a:r>
          </a:p>
          <a:p>
            <a:pPr marL="285750" indent="-285750" fontAlgn="base"/>
            <a:r>
              <a:rPr lang="en-US" sz="1400" dirty="0">
                <a:latin typeface="Avenir Roman" panose="02000503020000020003" pitchFamily="2" charset="0"/>
                <a:hlinkClick r:id="rId5"/>
              </a:rPr>
              <a:t>Freshsales</a:t>
            </a:r>
            <a:r>
              <a:rPr lang="en-US" sz="1400" dirty="0">
                <a:latin typeface="Avenir Roman" panose="02000503020000020003" pitchFamily="2" charset="0"/>
              </a:rPr>
              <a:t> </a:t>
            </a:r>
            <a:r>
              <a:rPr lang="en-US" sz="1400" dirty="0">
                <a:solidFill>
                  <a:schemeClr val="tx1"/>
                </a:solidFill>
                <a:latin typeface="Avenir Roman" panose="02000503020000020003" pitchFamily="2" charset="0"/>
              </a:rPr>
              <a:t>for ease of use</a:t>
            </a:r>
          </a:p>
          <a:p>
            <a:pPr marL="285750" indent="-285750" fontAlgn="base"/>
            <a:r>
              <a:rPr lang="en-US" sz="1400" dirty="0">
                <a:latin typeface="Avenir Roman" panose="02000503020000020003" pitchFamily="2" charset="0"/>
                <a:hlinkClick r:id="rId6"/>
              </a:rPr>
              <a:t>HubSpot CRM</a:t>
            </a:r>
            <a:r>
              <a:rPr lang="en-US" sz="1400" dirty="0">
                <a:latin typeface="Avenir Roman" panose="02000503020000020003" pitchFamily="2" charset="0"/>
              </a:rPr>
              <a:t> </a:t>
            </a:r>
            <a:r>
              <a:rPr lang="en-US" sz="1400" dirty="0">
                <a:solidFill>
                  <a:schemeClr val="tx1"/>
                </a:solidFill>
                <a:latin typeface="Avenir Roman" panose="02000503020000020003" pitchFamily="2" charset="0"/>
              </a:rPr>
              <a:t>for a free option</a:t>
            </a:r>
          </a:p>
          <a:p>
            <a:pPr marL="285750" indent="-285750" fontAlgn="base"/>
            <a:r>
              <a:rPr lang="en-US" sz="1400" dirty="0">
                <a:latin typeface="Avenir Roman" panose="02000503020000020003" pitchFamily="2" charset="0"/>
                <a:hlinkClick r:id="rId7"/>
              </a:rPr>
              <a:t>Insightly</a:t>
            </a:r>
            <a:r>
              <a:rPr lang="en-US" sz="1400" dirty="0">
                <a:latin typeface="Avenir Roman" panose="02000503020000020003" pitchFamily="2" charset="0"/>
              </a:rPr>
              <a:t> </a:t>
            </a:r>
            <a:r>
              <a:rPr lang="en-US" sz="1400" dirty="0">
                <a:solidFill>
                  <a:schemeClr val="tx1"/>
                </a:solidFill>
                <a:latin typeface="Avenir Roman" panose="02000503020000020003" pitchFamily="2" charset="0"/>
              </a:rPr>
              <a:t>for project management &gt;&gt;&gt;&gt;</a:t>
            </a:r>
          </a:p>
          <a:p>
            <a:pPr marL="285750" indent="-285750" fontAlgn="base"/>
            <a:r>
              <a:rPr lang="en-US" sz="1400" dirty="0">
                <a:latin typeface="Avenir Roman" panose="02000503020000020003" pitchFamily="2" charset="0"/>
                <a:hlinkClick r:id="rId8"/>
              </a:rPr>
              <a:t>Creatio</a:t>
            </a:r>
            <a:r>
              <a:rPr lang="en-US" sz="1400" dirty="0">
                <a:latin typeface="Avenir Roman" panose="02000503020000020003" pitchFamily="2" charset="0"/>
              </a:rPr>
              <a:t> </a:t>
            </a:r>
            <a:r>
              <a:rPr lang="en-US" sz="1400" dirty="0">
                <a:solidFill>
                  <a:schemeClr val="tx1"/>
                </a:solidFill>
                <a:latin typeface="Avenir Roman" panose="02000503020000020003" pitchFamily="2" charset="0"/>
              </a:rPr>
              <a:t>for automating sales processes</a:t>
            </a:r>
          </a:p>
          <a:p>
            <a:pPr marL="285750" indent="-285750" fontAlgn="base"/>
            <a:r>
              <a:rPr lang="en-US" sz="1400" dirty="0">
                <a:latin typeface="Avenir Roman" panose="02000503020000020003" pitchFamily="2" charset="0"/>
                <a:hlinkClick r:id="rId9"/>
              </a:rPr>
              <a:t>Bitrix24</a:t>
            </a:r>
            <a:r>
              <a:rPr lang="en-US" sz="1400" dirty="0">
                <a:latin typeface="Avenir Roman" panose="02000503020000020003" pitchFamily="2" charset="0"/>
              </a:rPr>
              <a:t> </a:t>
            </a:r>
            <a:r>
              <a:rPr lang="en-US" sz="1400" dirty="0">
                <a:solidFill>
                  <a:schemeClr val="tx1"/>
                </a:solidFill>
                <a:latin typeface="Avenir Roman" panose="02000503020000020003" pitchFamily="2" charset="0"/>
              </a:rPr>
              <a:t>for an inexpensive option</a:t>
            </a:r>
          </a:p>
          <a:p>
            <a:pPr marL="285750" indent="-285750" fontAlgn="base"/>
            <a:r>
              <a:rPr lang="en-US" sz="1400" dirty="0">
                <a:latin typeface="Avenir Roman" panose="02000503020000020003" pitchFamily="2" charset="0"/>
                <a:hlinkClick r:id="rId10"/>
              </a:rPr>
              <a:t>Agile CRM</a:t>
            </a:r>
            <a:r>
              <a:rPr lang="en-US" sz="1400" dirty="0">
                <a:latin typeface="Avenir Roman" panose="02000503020000020003" pitchFamily="2" charset="0"/>
              </a:rPr>
              <a:t> </a:t>
            </a:r>
            <a:r>
              <a:rPr lang="en-US" sz="1400" dirty="0">
                <a:solidFill>
                  <a:schemeClr val="tx1"/>
                </a:solidFill>
                <a:latin typeface="Avenir Roman" panose="02000503020000020003" pitchFamily="2" charset="0"/>
              </a:rPr>
              <a:t>for marketing needs</a:t>
            </a:r>
          </a:p>
          <a:p>
            <a:pPr fontAlgn="base">
              <a:buNone/>
            </a:pPr>
            <a:endParaRPr lang="en-US" sz="2000" dirty="0">
              <a:latin typeface="Avenir Roman" panose="02000503020000020003" pitchFamily="2" charset="0"/>
              <a:cs typeface="Gill Sans MT"/>
            </a:endParaRPr>
          </a:p>
          <a:p>
            <a:pPr lvl="0">
              <a:spcBef>
                <a:spcPts val="0"/>
              </a:spcBef>
              <a:buNone/>
            </a:pPr>
            <a:endParaRPr sz="600" dirty="0">
              <a:latin typeface="Avenir Roman" panose="02000503020000020003" pitchFamily="2" charset="0"/>
              <a:cs typeface="NURITO SANS"/>
            </a:endParaRPr>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 name="Shape 533"/>
          <p:cNvGrpSpPr/>
          <p:nvPr/>
        </p:nvGrpSpPr>
        <p:grpSpPr>
          <a:xfrm>
            <a:off x="5587540" y="465039"/>
            <a:ext cx="342881" cy="418127"/>
            <a:chOff x="596350" y="929175"/>
            <a:chExt cx="407950" cy="497475"/>
          </a:xfrm>
        </p:grpSpPr>
        <p:sp>
          <p:nvSpPr>
            <p:cNvPr id="22" name="Shape 53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3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3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3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54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9" name="Picture 18">
            <a:extLst>
              <a:ext uri="{FF2B5EF4-FFF2-40B4-BE49-F238E27FC236}">
                <a16:creationId xmlns:a16="http://schemas.microsoft.com/office/drawing/2014/main" id="{05433DC8-23EC-4F4B-9186-576D649663C1}"/>
              </a:ext>
            </a:extLst>
          </p:cNvPr>
          <p:cNvPicPr/>
          <p:nvPr/>
        </p:nvPicPr>
        <p:blipFill>
          <a:blip r:embed="rId11"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pic>
        <p:nvPicPr>
          <p:cNvPr id="3" name="Picture 2">
            <a:extLst>
              <a:ext uri="{FF2B5EF4-FFF2-40B4-BE49-F238E27FC236}">
                <a16:creationId xmlns:a16="http://schemas.microsoft.com/office/drawing/2014/main" id="{F15B77A5-125C-3442-AF34-FE8CB694A5A1}"/>
              </a:ext>
            </a:extLst>
          </p:cNvPr>
          <p:cNvPicPr>
            <a:picLocks noChangeAspect="1"/>
          </p:cNvPicPr>
          <p:nvPr/>
        </p:nvPicPr>
        <p:blipFill>
          <a:blip r:embed="rId12"/>
          <a:stretch>
            <a:fillRect/>
          </a:stretch>
        </p:blipFill>
        <p:spPr>
          <a:xfrm>
            <a:off x="6051550" y="2323002"/>
            <a:ext cx="2705100" cy="1981200"/>
          </a:xfrm>
          <a:prstGeom prst="rect">
            <a:avLst/>
          </a:prstGeom>
        </p:spPr>
      </p:pic>
    </p:spTree>
    <p:extLst>
      <p:ext uri="{BB962C8B-B14F-4D97-AF65-F5344CB8AC3E}">
        <p14:creationId xmlns:p14="http://schemas.microsoft.com/office/powerpoint/2010/main" val="42017970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title"/>
          </p:nvPr>
        </p:nvSpPr>
        <p:spPr>
          <a:xfrm>
            <a:off x="127000" y="575500"/>
            <a:ext cx="2400300" cy="3981000"/>
          </a:xfrm>
          <a:prstGeom prst="rect">
            <a:avLst/>
          </a:prstGeom>
        </p:spPr>
        <p:txBody>
          <a:bodyPr lIns="91425" tIns="91425" rIns="91425" bIns="91425" anchor="t" anchorCtr="0">
            <a:noAutofit/>
          </a:bodyPr>
          <a:lstStyle/>
          <a:p>
            <a:pPr lvl="0">
              <a:spcBef>
                <a:spcPts val="0"/>
              </a:spcBef>
              <a:buNone/>
            </a:pPr>
            <a:r>
              <a:rPr lang="en-US" sz="2000" dirty="0">
                <a:latin typeface="Avenir Roman" panose="02000503020000020003" pitchFamily="2" charset="0"/>
              </a:rPr>
              <a:t>CHALLENGE:</a:t>
            </a:r>
            <a:br>
              <a:rPr lang="en-US" sz="2000" dirty="0">
                <a:latin typeface="Avenir Roman" panose="02000503020000020003" pitchFamily="2" charset="0"/>
              </a:rPr>
            </a:br>
            <a:r>
              <a:rPr lang="en-US" sz="2000" dirty="0">
                <a:latin typeface="Avenir Roman" panose="02000503020000020003" pitchFamily="2" charset="0"/>
              </a:rPr>
              <a:t>I have a zillion cool ideas in my head and I need to flush them all out.</a:t>
            </a:r>
            <a:br>
              <a:rPr lang="en-US" sz="2000" dirty="0">
                <a:latin typeface="Avenir Roman" panose="02000503020000020003" pitchFamily="2" charset="0"/>
              </a:rPr>
            </a:br>
            <a:br>
              <a:rPr lang="en-US" sz="2000" dirty="0">
                <a:latin typeface="Avenir Roman" panose="02000503020000020003" pitchFamily="2" charset="0"/>
              </a:rPr>
            </a:br>
            <a:r>
              <a:rPr lang="en-US" sz="2000" dirty="0">
                <a:latin typeface="Avenir Roman" panose="02000503020000020003" pitchFamily="2" charset="0"/>
              </a:rPr>
              <a:t>SOLUTION: MIND-MAPPING SOFTWARE</a:t>
            </a:r>
            <a:endParaRPr lang="en" sz="2000" dirty="0">
              <a:latin typeface="Avenir Roman" panose="02000503020000020003" pitchFamily="2" charset="0"/>
            </a:endParaRPr>
          </a:p>
        </p:txBody>
      </p:sp>
      <p:sp>
        <p:nvSpPr>
          <p:cNvPr id="186" name="Shape 186"/>
          <p:cNvSpPr txBox="1">
            <a:spLocks noGrp="1"/>
          </p:cNvSpPr>
          <p:nvPr>
            <p:ph type="body" idx="3"/>
          </p:nvPr>
        </p:nvSpPr>
        <p:spPr>
          <a:xfrm>
            <a:off x="2952861" y="1346594"/>
            <a:ext cx="5822721" cy="3315363"/>
          </a:xfrm>
          <a:prstGeom prst="rect">
            <a:avLst/>
          </a:prstGeom>
        </p:spPr>
        <p:txBody>
          <a:bodyPr lIns="91425" tIns="91425" rIns="91425" bIns="91425" anchor="t" anchorCtr="0">
            <a:noAutofit/>
          </a:bodyPr>
          <a:lstStyle/>
          <a:p>
            <a:pPr marL="285750" indent="-285750"/>
            <a:r>
              <a:rPr lang="en-US" sz="2000" dirty="0">
                <a:solidFill>
                  <a:schemeClr val="tx1"/>
                </a:solidFill>
                <a:latin typeface="Avenir Roman" panose="02000503020000020003" pitchFamily="2" charset="0"/>
                <a:cs typeface="NURITO SANS"/>
              </a:rPr>
              <a:t>Mind mapping helps you to visualize your thinking....	</a:t>
            </a:r>
          </a:p>
          <a:p>
            <a:pPr marL="285750" indent="-285750"/>
            <a:r>
              <a:rPr lang="en-US" sz="2000" dirty="0">
                <a:solidFill>
                  <a:schemeClr val="tx1"/>
                </a:solidFill>
                <a:latin typeface="Avenir Roman" panose="02000503020000020003" pitchFamily="2" charset="0"/>
                <a:cs typeface="NURITO SANS"/>
              </a:rPr>
              <a:t>Use for problem solving, brainstorming, event preparation, project management/meeting planning, task lists</a:t>
            </a:r>
          </a:p>
          <a:p>
            <a:pPr marL="285750" indent="-285750"/>
            <a:r>
              <a:rPr lang="en-US" sz="2000" dirty="0">
                <a:solidFill>
                  <a:schemeClr val="tx1"/>
                </a:solidFill>
                <a:latin typeface="Avenir Roman" panose="02000503020000020003" pitchFamily="2" charset="0"/>
                <a:cs typeface="NURITO SANS"/>
              </a:rPr>
              <a:t>Collaborative</a:t>
            </a:r>
          </a:p>
          <a:p>
            <a:pPr marL="285750" indent="-285750"/>
            <a:r>
              <a:rPr lang="en-US" sz="2000" dirty="0">
                <a:solidFill>
                  <a:schemeClr val="tx1"/>
                </a:solidFill>
                <a:latin typeface="Avenir Roman" panose="02000503020000020003" pitchFamily="2" charset="0"/>
                <a:cs typeface="NURITO SANS"/>
              </a:rPr>
              <a:t>Integrated live chat</a:t>
            </a:r>
          </a:p>
          <a:p>
            <a:pPr marL="285750" indent="-285750"/>
            <a:r>
              <a:rPr lang="en-US" sz="2000" dirty="0">
                <a:solidFill>
                  <a:schemeClr val="tx1"/>
                </a:solidFill>
                <a:latin typeface="Avenir Roman" panose="02000503020000020003" pitchFamily="2" charset="0"/>
                <a:cs typeface="NURITO SANS"/>
              </a:rPr>
              <a:t>Add images, links and attachments</a:t>
            </a:r>
          </a:p>
          <a:p>
            <a:pPr marL="285750" indent="-285750"/>
            <a:r>
              <a:rPr lang="en-US" sz="2000" dirty="0">
                <a:solidFill>
                  <a:schemeClr val="tx1"/>
                </a:solidFill>
                <a:latin typeface="Avenir Roman" panose="02000503020000020003" pitchFamily="2" charset="0"/>
                <a:cs typeface="NURITO SANS"/>
              </a:rPr>
              <a:t>3 mind maps for free </a:t>
            </a:r>
            <a:r>
              <a:rPr lang="mr-IN" sz="2000" dirty="0">
                <a:solidFill>
                  <a:schemeClr val="tx1"/>
                </a:solidFill>
                <a:latin typeface="Avenir Roman" panose="02000503020000020003" pitchFamily="2" charset="0"/>
                <a:cs typeface="NURITO SANS"/>
              </a:rPr>
              <a:t>–</a:t>
            </a:r>
            <a:r>
              <a:rPr lang="en-US" sz="2000" dirty="0">
                <a:solidFill>
                  <a:schemeClr val="tx1"/>
                </a:solidFill>
                <a:latin typeface="Avenir Roman" panose="02000503020000020003" pitchFamily="2" charset="0"/>
                <a:cs typeface="NURITO SANS"/>
              </a:rPr>
              <a:t> add additional for fee</a:t>
            </a:r>
          </a:p>
          <a:p>
            <a:pPr lvl="0">
              <a:spcBef>
                <a:spcPts val="0"/>
              </a:spcBef>
              <a:buClr>
                <a:schemeClr val="dk1"/>
              </a:buClr>
              <a:buSzPct val="100000"/>
              <a:buFont typeface="Arial"/>
              <a:buNone/>
            </a:pPr>
            <a:endParaRPr sz="600" dirty="0">
              <a:solidFill>
                <a:schemeClr val="tx1"/>
              </a:solidFill>
              <a:latin typeface="Avenir Roman" panose="02000503020000020003" pitchFamily="2" charset="0"/>
              <a:cs typeface="NURITO SANS"/>
            </a:endParaRPr>
          </a:p>
          <a:p>
            <a:pPr lvl="0">
              <a:spcBef>
                <a:spcPts val="0"/>
              </a:spcBef>
              <a:buNone/>
            </a:pPr>
            <a:endParaRPr sz="600" dirty="0">
              <a:latin typeface="Avenir Roman" panose="02000503020000020003" pitchFamily="2" charset="0"/>
              <a:cs typeface="NURITO SANS"/>
            </a:endParaRPr>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 name="Shape 533"/>
          <p:cNvGrpSpPr/>
          <p:nvPr/>
        </p:nvGrpSpPr>
        <p:grpSpPr>
          <a:xfrm>
            <a:off x="5587540" y="465039"/>
            <a:ext cx="342881" cy="418127"/>
            <a:chOff x="596350" y="929175"/>
            <a:chExt cx="407950" cy="497475"/>
          </a:xfrm>
        </p:grpSpPr>
        <p:sp>
          <p:nvSpPr>
            <p:cNvPr id="22" name="Shape 53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3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3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3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54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3"/>
          <a:stretch>
            <a:fillRect/>
          </a:stretch>
        </p:blipFill>
        <p:spPr>
          <a:xfrm>
            <a:off x="3740335" y="439639"/>
            <a:ext cx="4279900" cy="749300"/>
          </a:xfrm>
          <a:prstGeom prst="rect">
            <a:avLst/>
          </a:prstGeom>
        </p:spPr>
      </p:pic>
      <p:pic>
        <p:nvPicPr>
          <p:cNvPr id="19" name="Picture 18">
            <a:extLst>
              <a:ext uri="{FF2B5EF4-FFF2-40B4-BE49-F238E27FC236}">
                <a16:creationId xmlns:a16="http://schemas.microsoft.com/office/drawing/2014/main" id="{05433DC8-23EC-4F4B-9186-576D649663C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spTree>
    <p:extLst>
      <p:ext uri="{BB962C8B-B14F-4D97-AF65-F5344CB8AC3E}">
        <p14:creationId xmlns:p14="http://schemas.microsoft.com/office/powerpoint/2010/main" val="26826120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title"/>
          </p:nvPr>
        </p:nvSpPr>
        <p:spPr>
          <a:xfrm>
            <a:off x="127000" y="575500"/>
            <a:ext cx="2400300" cy="3981000"/>
          </a:xfrm>
          <a:prstGeom prst="rect">
            <a:avLst/>
          </a:prstGeom>
        </p:spPr>
        <p:txBody>
          <a:bodyPr lIns="91425" tIns="91425" rIns="91425" bIns="91425" anchor="t" anchorCtr="0">
            <a:noAutofit/>
          </a:bodyPr>
          <a:lstStyle/>
          <a:p>
            <a:pPr lvl="0">
              <a:spcBef>
                <a:spcPts val="0"/>
              </a:spcBef>
              <a:buNone/>
            </a:pPr>
            <a:r>
              <a:rPr lang="en-US" sz="3000" dirty="0"/>
              <a:t>MIND-MAPPING SOFTWARE</a:t>
            </a:r>
            <a:endParaRPr lang="en" sz="3000" dirty="0"/>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0" name="Picture 19" descr="The Career Strategy Group - balloon &amp; text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56806" y="4658586"/>
            <a:ext cx="890581" cy="409686"/>
          </a:xfrm>
          <a:prstGeom prst="rect">
            <a:avLst/>
          </a:prstGeom>
        </p:spPr>
      </p:pic>
      <p:grpSp>
        <p:nvGrpSpPr>
          <p:cNvPr id="21" name="Shape 533"/>
          <p:cNvGrpSpPr/>
          <p:nvPr/>
        </p:nvGrpSpPr>
        <p:grpSpPr>
          <a:xfrm>
            <a:off x="5587540" y="465039"/>
            <a:ext cx="342881" cy="418127"/>
            <a:chOff x="596350" y="929175"/>
            <a:chExt cx="407950" cy="497475"/>
          </a:xfrm>
        </p:grpSpPr>
        <p:sp>
          <p:nvSpPr>
            <p:cNvPr id="22" name="Shape 53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3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3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3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54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4" name="Picture 3"/>
          <p:cNvPicPr>
            <a:picLocks noChangeAspect="1"/>
          </p:cNvPicPr>
          <p:nvPr/>
        </p:nvPicPr>
        <p:blipFill>
          <a:blip r:embed="rId4"/>
          <a:stretch>
            <a:fillRect/>
          </a:stretch>
        </p:blipFill>
        <p:spPr>
          <a:xfrm>
            <a:off x="-12700" y="0"/>
            <a:ext cx="8999125" cy="5143500"/>
          </a:xfrm>
          <a:prstGeom prst="rect">
            <a:avLst/>
          </a:prstGeom>
        </p:spPr>
      </p:pic>
    </p:spTree>
    <p:extLst>
      <p:ext uri="{BB962C8B-B14F-4D97-AF65-F5344CB8AC3E}">
        <p14:creationId xmlns:p14="http://schemas.microsoft.com/office/powerpoint/2010/main" val="283771622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title"/>
          </p:nvPr>
        </p:nvSpPr>
        <p:spPr>
          <a:xfrm>
            <a:off x="127000" y="575500"/>
            <a:ext cx="2400300" cy="3981000"/>
          </a:xfrm>
          <a:prstGeom prst="rect">
            <a:avLst/>
          </a:prstGeom>
        </p:spPr>
        <p:txBody>
          <a:bodyPr lIns="91425" tIns="91425" rIns="91425" bIns="91425" anchor="t" anchorCtr="0">
            <a:noAutofit/>
          </a:bodyPr>
          <a:lstStyle/>
          <a:p>
            <a:pPr lvl="0">
              <a:spcBef>
                <a:spcPts val="0"/>
              </a:spcBef>
              <a:buNone/>
            </a:pPr>
            <a:r>
              <a:rPr lang="en-US" dirty="0">
                <a:latin typeface="Avenir Roman" panose="02000503020000020003" pitchFamily="2" charset="0"/>
              </a:rPr>
              <a:t>CHALLENGE:</a:t>
            </a:r>
            <a:br>
              <a:rPr lang="en-US" dirty="0">
                <a:latin typeface="Avenir Roman" panose="02000503020000020003" pitchFamily="2" charset="0"/>
              </a:rPr>
            </a:br>
            <a:r>
              <a:rPr lang="en-US" dirty="0">
                <a:latin typeface="Avenir Roman" panose="02000503020000020003" pitchFamily="2" charset="0"/>
              </a:rPr>
              <a:t>I feel super </a:t>
            </a:r>
            <a:br>
              <a:rPr lang="en-US" dirty="0">
                <a:latin typeface="Avenir Roman" panose="02000503020000020003" pitchFamily="2" charset="0"/>
              </a:rPr>
            </a:br>
            <a:r>
              <a:rPr lang="en-US" dirty="0">
                <a:latin typeface="Avenir Roman" panose="02000503020000020003" pitchFamily="2" charset="0"/>
              </a:rPr>
              <a:t>lonely at working from home!</a:t>
            </a:r>
            <a:br>
              <a:rPr lang="en-US" dirty="0">
                <a:latin typeface="Avenir Roman" panose="02000503020000020003" pitchFamily="2" charset="0"/>
              </a:rPr>
            </a:br>
            <a:br>
              <a:rPr lang="en-US" dirty="0">
                <a:latin typeface="Avenir Roman" panose="02000503020000020003" pitchFamily="2" charset="0"/>
              </a:rPr>
            </a:br>
            <a:r>
              <a:rPr lang="en-US" dirty="0">
                <a:latin typeface="Avenir Roman" panose="02000503020000020003" pitchFamily="2" charset="0"/>
              </a:rPr>
              <a:t>SOLUTION: COFFITIVITY! </a:t>
            </a:r>
            <a:endParaRPr lang="en" dirty="0">
              <a:latin typeface="Avenir Roman" panose="02000503020000020003" pitchFamily="2" charset="0"/>
            </a:endParaRPr>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 name="Shape 533"/>
          <p:cNvGrpSpPr/>
          <p:nvPr/>
        </p:nvGrpSpPr>
        <p:grpSpPr>
          <a:xfrm>
            <a:off x="5587540" y="465039"/>
            <a:ext cx="342881" cy="418127"/>
            <a:chOff x="596350" y="929175"/>
            <a:chExt cx="407950" cy="497475"/>
          </a:xfrm>
        </p:grpSpPr>
        <p:sp>
          <p:nvSpPr>
            <p:cNvPr id="22" name="Shape 53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3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3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3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54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9" name="Picture 18">
            <a:extLst>
              <a:ext uri="{FF2B5EF4-FFF2-40B4-BE49-F238E27FC236}">
                <a16:creationId xmlns:a16="http://schemas.microsoft.com/office/drawing/2014/main" id="{05433DC8-23EC-4F4B-9186-576D649663C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sp>
        <p:nvSpPr>
          <p:cNvPr id="28" name="Content Placeholder 2">
            <a:extLst>
              <a:ext uri="{FF2B5EF4-FFF2-40B4-BE49-F238E27FC236}">
                <a16:creationId xmlns:a16="http://schemas.microsoft.com/office/drawing/2014/main" id="{4704C0A4-EC1B-814D-848E-92C4A3E869B3}"/>
              </a:ext>
            </a:extLst>
          </p:cNvPr>
          <p:cNvSpPr txBox="1">
            <a:spLocks/>
          </p:cNvSpPr>
          <p:nvPr/>
        </p:nvSpPr>
        <p:spPr>
          <a:xfrm>
            <a:off x="1003527" y="1603766"/>
            <a:ext cx="7930922" cy="5195101"/>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1pPr>
            <a:lvl2pPr marR="0" lvl="1"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2pPr>
            <a:lvl3pPr marR="0" lvl="2"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3pPr>
            <a:lvl4pPr marR="0" lvl="3"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4pPr>
            <a:lvl5pPr marR="0" lvl="4"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5pPr>
            <a:lvl6pPr marR="0" lvl="5"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6pPr>
            <a:lvl7pPr marR="0" lvl="6"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7pPr>
            <a:lvl8pPr marR="0" lvl="7"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8pPr>
            <a:lvl9pPr marR="0" lvl="8" algn="l" rtl="0">
              <a:lnSpc>
                <a:spcPct val="115000"/>
              </a:lnSpc>
              <a:spcBef>
                <a:spcPts val="0"/>
              </a:spcBef>
              <a:spcAft>
                <a:spcPts val="0"/>
              </a:spcAft>
              <a:buClr>
                <a:srgbClr val="F67031"/>
              </a:buClr>
              <a:buSzPct val="100000"/>
              <a:buFont typeface="Georgia"/>
              <a:buChar char="-"/>
              <a:defRPr sz="1600" b="0" i="1" u="none" strike="noStrike" cap="none">
                <a:solidFill>
                  <a:srgbClr val="F67031"/>
                </a:solidFill>
                <a:latin typeface="Georgia"/>
                <a:ea typeface="Georgia"/>
                <a:cs typeface="Georgia"/>
                <a:sym typeface="Georgia"/>
              </a:defRPr>
            </a:lvl9pPr>
          </a:lstStyle>
          <a:p>
            <a:pPr marL="82296">
              <a:buFont typeface="Georgia"/>
              <a:buNone/>
            </a:pPr>
            <a:endParaRPr lang="en-US" sz="2200">
              <a:latin typeface="Gill Sans MT"/>
              <a:cs typeface="Gill Sans MT"/>
            </a:endParaRPr>
          </a:p>
          <a:p>
            <a:endParaRPr lang="en-US" sz="1800">
              <a:latin typeface="Gill Sans MT"/>
              <a:cs typeface="Gill Sans MT"/>
            </a:endParaRPr>
          </a:p>
          <a:p>
            <a:endParaRPr lang="en-US" sz="2400">
              <a:latin typeface="Gill Sans MT"/>
              <a:cs typeface="Gill Sans MT"/>
            </a:endParaRPr>
          </a:p>
          <a:p>
            <a:endParaRPr lang="en-US" sz="2000">
              <a:latin typeface="Gill Sans MT"/>
              <a:cs typeface="Gill Sans MT"/>
            </a:endParaRPr>
          </a:p>
          <a:p>
            <a:endParaRPr lang="en-US" sz="2400">
              <a:latin typeface="Avenir Book"/>
              <a:cs typeface="Avenir Book"/>
            </a:endParaRPr>
          </a:p>
          <a:p>
            <a:endParaRPr lang="en-US" sz="2400">
              <a:latin typeface="Avenir Book"/>
              <a:cs typeface="Avenir Book"/>
            </a:endParaRPr>
          </a:p>
          <a:p>
            <a:endParaRPr lang="en-US" sz="1800" dirty="0">
              <a:latin typeface="Avenir Book"/>
              <a:cs typeface="Avenir Book"/>
            </a:endParaRPr>
          </a:p>
        </p:txBody>
      </p:sp>
      <p:pic>
        <p:nvPicPr>
          <p:cNvPr id="29" name="Picture 28">
            <a:extLst>
              <a:ext uri="{FF2B5EF4-FFF2-40B4-BE49-F238E27FC236}">
                <a16:creationId xmlns:a16="http://schemas.microsoft.com/office/drawing/2014/main" id="{EDC48B83-F863-CA41-B50C-38D7F28365BD}"/>
              </a:ext>
            </a:extLst>
          </p:cNvPr>
          <p:cNvPicPr>
            <a:picLocks noChangeAspect="1"/>
          </p:cNvPicPr>
          <p:nvPr/>
        </p:nvPicPr>
        <p:blipFill>
          <a:blip r:embed="rId4"/>
          <a:stretch>
            <a:fillRect/>
          </a:stretch>
        </p:blipFill>
        <p:spPr>
          <a:xfrm>
            <a:off x="2627641" y="1193561"/>
            <a:ext cx="6464271" cy="2269727"/>
          </a:xfrm>
          <a:prstGeom prst="rect">
            <a:avLst/>
          </a:prstGeom>
        </p:spPr>
      </p:pic>
    </p:spTree>
    <p:extLst>
      <p:ext uri="{BB962C8B-B14F-4D97-AF65-F5344CB8AC3E}">
        <p14:creationId xmlns:p14="http://schemas.microsoft.com/office/powerpoint/2010/main" val="19154405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3" name="Shape 213"/>
          <p:cNvSpPr txBox="1">
            <a:spLocks noGrp="1"/>
          </p:cNvSpPr>
          <p:nvPr>
            <p:ph type="body" idx="1"/>
          </p:nvPr>
        </p:nvSpPr>
        <p:spPr>
          <a:xfrm>
            <a:off x="2981664" y="395707"/>
            <a:ext cx="5836553" cy="3824931"/>
          </a:xfrm>
          <a:prstGeom prst="rect">
            <a:avLst/>
          </a:prstGeom>
        </p:spPr>
        <p:txBody>
          <a:bodyPr lIns="91425" tIns="91425" rIns="91425" bIns="91425" anchor="t" anchorCtr="0">
            <a:noAutofit/>
          </a:bodyPr>
          <a:lstStyle/>
          <a:p>
            <a:pPr lvl="0" rtl="0">
              <a:spcBef>
                <a:spcPts val="0"/>
              </a:spcBef>
              <a:buNone/>
            </a:pPr>
            <a:r>
              <a:rPr lang="en-US" sz="1800" b="1" dirty="0">
                <a:solidFill>
                  <a:srgbClr val="FF6600"/>
                </a:solidFill>
              </a:rPr>
              <a:t>FOCUS DAYS</a:t>
            </a:r>
            <a:endParaRPr lang="en" sz="1800" b="1" dirty="0">
              <a:solidFill>
                <a:srgbClr val="FF6600"/>
              </a:solidFill>
            </a:endParaRPr>
          </a:p>
          <a:p>
            <a:pPr lvl="0">
              <a:spcBef>
                <a:spcPts val="0"/>
              </a:spcBef>
              <a:buNone/>
            </a:pPr>
            <a:endParaRPr lang="en-US" sz="1400" dirty="0"/>
          </a:p>
          <a:p>
            <a:pPr lvl="0">
              <a:spcBef>
                <a:spcPts val="0"/>
              </a:spcBef>
              <a:buNone/>
            </a:pPr>
            <a:r>
              <a:rPr lang="en-US" sz="1600" dirty="0"/>
              <a:t>These days are like gold to an entrepreneur. We must protect them. We cannot let meetings, phone calls, technical issues run interference into our schedule.</a:t>
            </a:r>
          </a:p>
          <a:p>
            <a:pPr lvl="0">
              <a:spcBef>
                <a:spcPts val="0"/>
              </a:spcBef>
              <a:buNone/>
            </a:pPr>
            <a:endParaRPr lang="en-US" sz="1200" dirty="0"/>
          </a:p>
          <a:p>
            <a:pPr lvl="0">
              <a:spcBef>
                <a:spcPts val="0"/>
              </a:spcBef>
              <a:buNone/>
            </a:pPr>
            <a:r>
              <a:rPr lang="en-US" sz="1600" dirty="0"/>
              <a:t>This schedule consists of long periods of uninterrupted time. </a:t>
            </a:r>
          </a:p>
          <a:p>
            <a:pPr>
              <a:buNone/>
            </a:pPr>
            <a:endParaRPr lang="en-US" sz="1600" b="1" dirty="0"/>
          </a:p>
          <a:p>
            <a:pPr>
              <a:buNone/>
            </a:pPr>
            <a:r>
              <a:rPr lang="en-US" sz="1600" b="1" dirty="0"/>
              <a:t>Long: </a:t>
            </a:r>
            <a:r>
              <a:rPr lang="en-US" sz="1600" dirty="0"/>
              <a:t>You should be able to block out time to get “in the flow” </a:t>
            </a:r>
            <a:r>
              <a:rPr lang="mr-IN" sz="1600" dirty="0"/>
              <a:t>–</a:t>
            </a:r>
            <a:r>
              <a:rPr lang="en-US" sz="1600" dirty="0"/>
              <a:t> this time when things really start to happen, innovate, come to life.</a:t>
            </a:r>
          </a:p>
          <a:p>
            <a:pPr>
              <a:buNone/>
            </a:pPr>
            <a:endParaRPr lang="en-US" sz="1600" dirty="0"/>
          </a:p>
          <a:p>
            <a:pPr>
              <a:buNone/>
            </a:pPr>
            <a:r>
              <a:rPr lang="en-US" sz="1600" b="1" dirty="0"/>
              <a:t>Uninterrupted: </a:t>
            </a:r>
            <a:r>
              <a:rPr lang="en-US" sz="1600" dirty="0"/>
              <a:t>No pings! No rings! Nothing. Just pure quiet. (Feel free to use </a:t>
            </a:r>
            <a:r>
              <a:rPr lang="en-US" sz="1600" b="1" dirty="0" err="1">
                <a:solidFill>
                  <a:srgbClr val="FF6600"/>
                </a:solidFill>
              </a:rPr>
              <a:t>Coffitivity</a:t>
            </a:r>
            <a:r>
              <a:rPr lang="en-US" sz="1600" dirty="0"/>
              <a:t>, if it helps you be useful).</a:t>
            </a:r>
          </a:p>
          <a:p>
            <a:pPr>
              <a:buNone/>
            </a:pPr>
            <a:endParaRPr lang="en-US" sz="1600" dirty="0"/>
          </a:p>
          <a:p>
            <a:pPr>
              <a:buNone/>
            </a:pPr>
            <a:r>
              <a:rPr lang="en-US" sz="1600" b="1" dirty="0"/>
              <a:t>Periods: </a:t>
            </a:r>
            <a:r>
              <a:rPr lang="en-US" sz="1600" b="1" dirty="0" err="1">
                <a:solidFill>
                  <a:srgbClr val="FF6600"/>
                </a:solidFill>
              </a:rPr>
              <a:t>Pomorodoro</a:t>
            </a:r>
            <a:r>
              <a:rPr lang="en-US" sz="1600" b="1" dirty="0">
                <a:solidFill>
                  <a:srgbClr val="FF6600"/>
                </a:solidFill>
              </a:rPr>
              <a:t> method </a:t>
            </a:r>
            <a:r>
              <a:rPr lang="en-US" sz="1600" dirty="0"/>
              <a:t>is perfect for allowing you to freely enter, and take breaks from, the zone.</a:t>
            </a:r>
          </a:p>
          <a:p>
            <a:pPr lvl="0">
              <a:spcBef>
                <a:spcPts val="0"/>
              </a:spcBef>
              <a:buNone/>
            </a:pPr>
            <a:endParaRPr lang="en-US" dirty="0"/>
          </a:p>
        </p:txBody>
      </p:sp>
      <p:pic>
        <p:nvPicPr>
          <p:cNvPr id="5" name="Picture 4">
            <a:extLst>
              <a:ext uri="{FF2B5EF4-FFF2-40B4-BE49-F238E27FC236}">
                <a16:creationId xmlns:a16="http://schemas.microsoft.com/office/drawing/2014/main" id="{9CD4714E-147B-504F-8BCF-444A0746200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sp>
        <p:nvSpPr>
          <p:cNvPr id="8" name="Shape 212">
            <a:extLst>
              <a:ext uri="{FF2B5EF4-FFF2-40B4-BE49-F238E27FC236}">
                <a16:creationId xmlns:a16="http://schemas.microsoft.com/office/drawing/2014/main" id="{2343F8F4-A6BB-F042-9CCB-49D38228D6FC}"/>
              </a:ext>
            </a:extLst>
          </p:cNvPr>
          <p:cNvSpPr txBox="1">
            <a:spLocks noGrp="1"/>
          </p:cNvSpPr>
          <p:nvPr>
            <p:ph type="title"/>
          </p:nvPr>
        </p:nvSpPr>
        <p:spPr>
          <a:xfrm>
            <a:off x="215899" y="575500"/>
            <a:ext cx="2241367" cy="3981000"/>
          </a:xfrm>
          <a:prstGeom prst="rect">
            <a:avLst/>
          </a:prstGeom>
        </p:spPr>
        <p:txBody>
          <a:bodyPr lIns="91425" tIns="91425" rIns="91425" bIns="91425" anchor="t" anchorCtr="0">
            <a:noAutofit/>
          </a:bodyPr>
          <a:lstStyle/>
          <a:p>
            <a:pPr lvl="0">
              <a:spcBef>
                <a:spcPts val="0"/>
              </a:spcBef>
              <a:buNone/>
            </a:pPr>
            <a:r>
              <a:rPr lang="en-US" sz="2000" dirty="0">
                <a:latin typeface="Avenir Roman" panose="02000503020000020003" pitchFamily="2" charset="0"/>
              </a:rPr>
              <a:t>CREATE FOCUS,</a:t>
            </a:r>
            <a:br>
              <a:rPr lang="en-US" sz="2000" dirty="0">
                <a:latin typeface="Avenir Roman" panose="02000503020000020003" pitchFamily="2" charset="0"/>
              </a:rPr>
            </a:br>
            <a:r>
              <a:rPr lang="en-US" sz="2000" dirty="0">
                <a:latin typeface="Avenir Roman" panose="02000503020000020003" pitchFamily="2" charset="0"/>
              </a:rPr>
              <a:t>BUFFER, </a:t>
            </a:r>
            <a:br>
              <a:rPr lang="en-US" sz="2000" dirty="0">
                <a:latin typeface="Avenir Roman" panose="02000503020000020003" pitchFamily="2" charset="0"/>
              </a:rPr>
            </a:br>
            <a:r>
              <a:rPr lang="en-US" sz="2000" dirty="0">
                <a:latin typeface="Avenir Roman" panose="02000503020000020003" pitchFamily="2" charset="0"/>
              </a:rPr>
              <a:t>AND  </a:t>
            </a:r>
            <a:br>
              <a:rPr lang="en-US" sz="2000" dirty="0">
                <a:latin typeface="Avenir Roman" panose="02000503020000020003" pitchFamily="2" charset="0"/>
              </a:rPr>
            </a:br>
            <a:r>
              <a:rPr lang="en-US" sz="2000" dirty="0">
                <a:latin typeface="Avenir Roman" panose="02000503020000020003" pitchFamily="2" charset="0"/>
              </a:rPr>
              <a:t>FREE DAYS </a:t>
            </a:r>
            <a:br>
              <a:rPr lang="en-US" sz="2000" dirty="0">
                <a:latin typeface="Avenir Roman" panose="02000503020000020003" pitchFamily="2" charset="0"/>
              </a:rPr>
            </a:br>
            <a:r>
              <a:rPr lang="en-US" sz="2000" dirty="0">
                <a:latin typeface="Avenir Roman" panose="02000503020000020003" pitchFamily="2" charset="0"/>
              </a:rPr>
              <a:t>FOR OPTIMAL PRODUCTIVITY</a:t>
            </a:r>
            <a:endParaRPr lang="en" sz="2000" dirty="0">
              <a:latin typeface="Avenir Roman" panose="02000503020000020003" pitchFamily="2" charset="0"/>
            </a:endParaRPr>
          </a:p>
        </p:txBody>
      </p:sp>
    </p:spTree>
    <p:extLst>
      <p:ext uri="{BB962C8B-B14F-4D97-AF65-F5344CB8AC3E}">
        <p14:creationId xmlns:p14="http://schemas.microsoft.com/office/powerpoint/2010/main" val="21112051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4" name="Shape 214"/>
          <p:cNvSpPr txBox="1">
            <a:spLocks noGrp="1"/>
          </p:cNvSpPr>
          <p:nvPr>
            <p:ph type="body" idx="2"/>
          </p:nvPr>
        </p:nvSpPr>
        <p:spPr>
          <a:xfrm>
            <a:off x="2965175" y="414130"/>
            <a:ext cx="5886174" cy="4167280"/>
          </a:xfrm>
          <a:prstGeom prst="rect">
            <a:avLst/>
          </a:prstGeom>
        </p:spPr>
        <p:txBody>
          <a:bodyPr lIns="91425" tIns="91425" rIns="91425" bIns="91425" anchor="t" anchorCtr="0">
            <a:noAutofit/>
          </a:bodyPr>
          <a:lstStyle/>
          <a:p>
            <a:pPr lvl="0" rtl="0">
              <a:spcBef>
                <a:spcPts val="0"/>
              </a:spcBef>
              <a:buNone/>
            </a:pPr>
            <a:r>
              <a:rPr lang="en-US" sz="1600" b="1" dirty="0">
                <a:solidFill>
                  <a:srgbClr val="FF6600"/>
                </a:solidFill>
                <a:latin typeface="Avenir Roman" panose="02000503020000020003" pitchFamily="2" charset="0"/>
              </a:rPr>
              <a:t>BUFFER DAYS</a:t>
            </a:r>
            <a:endParaRPr lang="en" sz="1600" b="1" dirty="0">
              <a:solidFill>
                <a:srgbClr val="FF6600"/>
              </a:solidFill>
              <a:latin typeface="Avenir Roman" panose="02000503020000020003" pitchFamily="2" charset="0"/>
            </a:endParaRPr>
          </a:p>
          <a:p>
            <a:pPr lvl="0">
              <a:spcBef>
                <a:spcPts val="0"/>
              </a:spcBef>
              <a:buNone/>
            </a:pPr>
            <a:endParaRPr lang="en-US" sz="1400" dirty="0">
              <a:latin typeface="Avenir Roman" panose="02000503020000020003" pitchFamily="2" charset="0"/>
            </a:endParaRPr>
          </a:p>
          <a:p>
            <a:pPr lvl="0">
              <a:spcBef>
                <a:spcPts val="0"/>
              </a:spcBef>
              <a:buNone/>
            </a:pPr>
            <a:r>
              <a:rPr lang="en-US" sz="1600" dirty="0">
                <a:latin typeface="Avenir Roman" panose="02000503020000020003" pitchFamily="2" charset="0"/>
              </a:rPr>
              <a:t>The Manager’s schedule consists of meetings. On this day, you can delegate tasks, automate systems, create standard operating procedures, train staff, conduct staff meetings, run retreats, etc. </a:t>
            </a:r>
          </a:p>
          <a:p>
            <a:pPr lvl="0">
              <a:spcBef>
                <a:spcPts val="0"/>
              </a:spcBef>
              <a:buNone/>
            </a:pPr>
            <a:endParaRPr lang="en-US" sz="1600" dirty="0">
              <a:latin typeface="Avenir Roman" panose="02000503020000020003" pitchFamily="2" charset="0"/>
            </a:endParaRPr>
          </a:p>
          <a:p>
            <a:pPr lvl="0">
              <a:spcBef>
                <a:spcPts val="0"/>
              </a:spcBef>
              <a:buNone/>
            </a:pPr>
            <a:r>
              <a:rPr lang="en-US" sz="1600" b="1" dirty="0">
                <a:latin typeface="Avenir Roman" panose="02000503020000020003" pitchFamily="2" charset="0"/>
              </a:rPr>
              <a:t>The key here is that you are “In the business” not working on the business.</a:t>
            </a:r>
          </a:p>
          <a:p>
            <a:pPr lvl="0">
              <a:spcBef>
                <a:spcPts val="0"/>
              </a:spcBef>
              <a:buNone/>
            </a:pPr>
            <a:endParaRPr lang="en-US" sz="1600" dirty="0">
              <a:latin typeface="Avenir Roman" panose="02000503020000020003" pitchFamily="2" charset="0"/>
            </a:endParaRPr>
          </a:p>
          <a:p>
            <a:pPr lvl="0">
              <a:spcBef>
                <a:spcPts val="0"/>
              </a:spcBef>
              <a:buNone/>
            </a:pPr>
            <a:r>
              <a:rPr lang="en-US" sz="1600" dirty="0">
                <a:latin typeface="Avenir Roman" panose="02000503020000020003" pitchFamily="2" charset="0"/>
              </a:rPr>
              <a:t>Using a calendar system, such as </a:t>
            </a:r>
            <a:r>
              <a:rPr lang="en-US" sz="1600" dirty="0" err="1">
                <a:latin typeface="Avenir Roman" panose="02000503020000020003" pitchFamily="2" charset="0"/>
              </a:rPr>
              <a:t>Calendly</a:t>
            </a:r>
            <a:r>
              <a:rPr lang="en-US" sz="1600" dirty="0">
                <a:latin typeface="Avenir Roman" panose="02000503020000020003" pitchFamily="2" charset="0"/>
              </a:rPr>
              <a:t>, </a:t>
            </a:r>
            <a:r>
              <a:rPr lang="en-US" sz="1600" dirty="0" err="1">
                <a:latin typeface="Avenir Roman" panose="02000503020000020003" pitchFamily="2" charset="0"/>
              </a:rPr>
              <a:t>TimeTrade</a:t>
            </a:r>
            <a:r>
              <a:rPr lang="en-US" sz="1600" dirty="0">
                <a:latin typeface="Avenir Roman" panose="02000503020000020003" pitchFamily="2" charset="0"/>
              </a:rPr>
              <a:t> or Acuity, allows you to reduce the amount of time in the “back-and-forth,” allowing individuals to choose times that are best for them, thus optimizing convenience for both parties. </a:t>
            </a:r>
            <a:endParaRPr lang="en" sz="1600" dirty="0">
              <a:latin typeface="Avenir Roman" panose="02000503020000020003" pitchFamily="2" charset="0"/>
            </a:endParaRPr>
          </a:p>
        </p:txBody>
      </p:sp>
      <p:pic>
        <p:nvPicPr>
          <p:cNvPr id="5" name="Picture 4">
            <a:extLst>
              <a:ext uri="{FF2B5EF4-FFF2-40B4-BE49-F238E27FC236}">
                <a16:creationId xmlns:a16="http://schemas.microsoft.com/office/drawing/2014/main" id="{EFAA5BEC-D7E9-BA49-B8A8-3A527FF13FB1}"/>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sp>
        <p:nvSpPr>
          <p:cNvPr id="8" name="Shape 212">
            <a:extLst>
              <a:ext uri="{FF2B5EF4-FFF2-40B4-BE49-F238E27FC236}">
                <a16:creationId xmlns:a16="http://schemas.microsoft.com/office/drawing/2014/main" id="{7B0A4F90-59AB-A540-98A0-AECE461EFB60}"/>
              </a:ext>
            </a:extLst>
          </p:cNvPr>
          <p:cNvSpPr txBox="1">
            <a:spLocks noGrp="1"/>
          </p:cNvSpPr>
          <p:nvPr>
            <p:ph type="title"/>
          </p:nvPr>
        </p:nvSpPr>
        <p:spPr>
          <a:xfrm>
            <a:off x="215899" y="575500"/>
            <a:ext cx="2241367" cy="3981000"/>
          </a:xfrm>
          <a:prstGeom prst="rect">
            <a:avLst/>
          </a:prstGeom>
        </p:spPr>
        <p:txBody>
          <a:bodyPr lIns="91425" tIns="91425" rIns="91425" bIns="91425" anchor="t" anchorCtr="0">
            <a:noAutofit/>
          </a:bodyPr>
          <a:lstStyle/>
          <a:p>
            <a:pPr lvl="0">
              <a:spcBef>
                <a:spcPts val="0"/>
              </a:spcBef>
              <a:buNone/>
            </a:pPr>
            <a:r>
              <a:rPr lang="en-US" sz="2350" dirty="0">
                <a:latin typeface="Avenir Roman" panose="02000503020000020003" pitchFamily="2" charset="0"/>
              </a:rPr>
              <a:t>CREATE FOCUS,</a:t>
            </a:r>
            <a:br>
              <a:rPr lang="en-US" sz="2350" dirty="0">
                <a:latin typeface="Avenir Roman" panose="02000503020000020003" pitchFamily="2" charset="0"/>
              </a:rPr>
            </a:br>
            <a:r>
              <a:rPr lang="en-US" sz="2350" dirty="0">
                <a:latin typeface="Avenir Roman" panose="02000503020000020003" pitchFamily="2" charset="0"/>
              </a:rPr>
              <a:t>BUFFER, </a:t>
            </a:r>
            <a:br>
              <a:rPr lang="en-US" sz="2350" dirty="0">
                <a:latin typeface="Avenir Roman" panose="02000503020000020003" pitchFamily="2" charset="0"/>
              </a:rPr>
            </a:br>
            <a:r>
              <a:rPr lang="en-US" sz="2350" dirty="0">
                <a:latin typeface="Avenir Roman" panose="02000503020000020003" pitchFamily="2" charset="0"/>
              </a:rPr>
              <a:t>AND  </a:t>
            </a:r>
            <a:br>
              <a:rPr lang="en-US" sz="2350" dirty="0">
                <a:latin typeface="Avenir Roman" panose="02000503020000020003" pitchFamily="2" charset="0"/>
              </a:rPr>
            </a:br>
            <a:r>
              <a:rPr lang="en-US" sz="2350" dirty="0">
                <a:latin typeface="Avenir Roman" panose="02000503020000020003" pitchFamily="2" charset="0"/>
              </a:rPr>
              <a:t>FREE DAYS </a:t>
            </a:r>
            <a:br>
              <a:rPr lang="en-US" sz="2350" dirty="0">
                <a:latin typeface="Avenir Roman" panose="02000503020000020003" pitchFamily="2" charset="0"/>
              </a:rPr>
            </a:br>
            <a:r>
              <a:rPr lang="en-US" sz="2350" dirty="0">
                <a:latin typeface="Avenir Roman" panose="02000503020000020003" pitchFamily="2" charset="0"/>
              </a:rPr>
              <a:t>FOR OPTIMAL PRODUCTIVITY</a:t>
            </a:r>
            <a:endParaRPr lang="en" sz="2350" dirty="0">
              <a:latin typeface="Avenir Roman" panose="02000503020000020003" pitchFamily="2" charset="0"/>
            </a:endParaRPr>
          </a:p>
        </p:txBody>
      </p:sp>
    </p:spTree>
    <p:extLst>
      <p:ext uri="{BB962C8B-B14F-4D97-AF65-F5344CB8AC3E}">
        <p14:creationId xmlns:p14="http://schemas.microsoft.com/office/powerpoint/2010/main" val="1059665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ctrTitle" idx="4294967295"/>
          </p:nvPr>
        </p:nvSpPr>
        <p:spPr>
          <a:xfrm>
            <a:off x="552721" y="3042629"/>
            <a:ext cx="7945826" cy="1159800"/>
          </a:xfrm>
          <a:prstGeom prst="rect">
            <a:avLst/>
          </a:prstGeom>
        </p:spPr>
        <p:txBody>
          <a:bodyPr lIns="91425" tIns="91425" rIns="91425" bIns="91425" anchor="t" anchorCtr="0">
            <a:noAutofit/>
          </a:bodyPr>
          <a:lstStyle/>
          <a:p>
            <a:pPr lvl="0" algn="ctr"/>
            <a:r>
              <a:rPr lang="en-US" sz="3200" dirty="0">
                <a:latin typeface="Avenir Roman" panose="02000503020000020003" pitchFamily="2" charset="0"/>
              </a:rPr>
              <a:t>“The way to get started is to quit talking and start doing. - Walt Disney</a:t>
            </a:r>
            <a:endParaRPr lang="en" sz="3600" dirty="0">
              <a:latin typeface="Avenir Roman" panose="02000503020000020003" pitchFamily="2" charset="0"/>
              <a:cs typeface="Nunito sans"/>
            </a:endParaRPr>
          </a:p>
        </p:txBody>
      </p:sp>
      <p:grpSp>
        <p:nvGrpSpPr>
          <p:cNvPr id="164" name="Shape 164"/>
          <p:cNvGrpSpPr/>
          <p:nvPr/>
        </p:nvGrpSpPr>
        <p:grpSpPr>
          <a:xfrm>
            <a:off x="6791058" y="345962"/>
            <a:ext cx="1590882" cy="1590857"/>
            <a:chOff x="6643075" y="3664250"/>
            <a:chExt cx="407950" cy="407975"/>
          </a:xfrm>
        </p:grpSpPr>
        <p:sp>
          <p:nvSpPr>
            <p:cNvPr id="165" name="Shape 165"/>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 name="Shape 166"/>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67" name="Shape 167"/>
          <p:cNvGrpSpPr/>
          <p:nvPr/>
        </p:nvGrpSpPr>
        <p:grpSpPr>
          <a:xfrm rot="1508271">
            <a:off x="798753" y="1851401"/>
            <a:ext cx="654062" cy="654025"/>
            <a:chOff x="576250" y="4319400"/>
            <a:chExt cx="442075" cy="442050"/>
          </a:xfrm>
        </p:grpSpPr>
        <p:sp>
          <p:nvSpPr>
            <p:cNvPr id="168" name="Shape 168"/>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9" name="Shape 169"/>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0" name="Shape 170"/>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1" name="Shape 171"/>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72" name="Shape 172"/>
          <p:cNvSpPr/>
          <p:nvPr/>
        </p:nvSpPr>
        <p:spPr>
          <a:xfrm>
            <a:off x="6410280" y="713293"/>
            <a:ext cx="248675" cy="23744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3" name="Shape 173"/>
          <p:cNvSpPr/>
          <p:nvPr/>
        </p:nvSpPr>
        <p:spPr>
          <a:xfrm rot="2697569">
            <a:off x="8048925" y="1928865"/>
            <a:ext cx="377468" cy="3604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p:nvPr/>
        </p:nvSpPr>
        <p:spPr>
          <a:xfrm>
            <a:off x="8347544" y="1723093"/>
            <a:ext cx="151198" cy="14440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5" name="Shape 175"/>
          <p:cNvSpPr/>
          <p:nvPr/>
        </p:nvSpPr>
        <p:spPr>
          <a:xfrm rot="1280187">
            <a:off x="6238007" y="1429474"/>
            <a:ext cx="151178" cy="144397"/>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7" name="Shape 177"/>
          <p:cNvSpPr/>
          <p:nvPr/>
        </p:nvSpPr>
        <p:spPr>
          <a:xfrm>
            <a:off x="1635350" y="1665933"/>
            <a:ext cx="5956025" cy="1074500"/>
          </a:xfrm>
          <a:custGeom>
            <a:avLst/>
            <a:gdLst/>
            <a:ahLst/>
            <a:cxnLst/>
            <a:rect l="0" t="0" r="0" b="0"/>
            <a:pathLst>
              <a:path w="238241" h="42980" extrusionOk="0">
                <a:moveTo>
                  <a:pt x="0" y="14049"/>
                </a:moveTo>
                <a:cubicBezTo>
                  <a:pt x="5476" y="8572"/>
                  <a:pt x="13935" y="7254"/>
                  <a:pt x="21126" y="4377"/>
                </a:cubicBezTo>
                <a:cubicBezTo>
                  <a:pt x="34914" y="-1140"/>
                  <a:pt x="51579" y="-1336"/>
                  <a:pt x="65669" y="3359"/>
                </a:cubicBezTo>
                <a:cubicBezTo>
                  <a:pt x="71835" y="5413"/>
                  <a:pt x="79873" y="8507"/>
                  <a:pt x="81450" y="14813"/>
                </a:cubicBezTo>
                <a:cubicBezTo>
                  <a:pt x="82972" y="20904"/>
                  <a:pt x="84782" y="28175"/>
                  <a:pt x="81704" y="33648"/>
                </a:cubicBezTo>
                <a:cubicBezTo>
                  <a:pt x="77323" y="41434"/>
                  <a:pt x="64778" y="44710"/>
                  <a:pt x="56251" y="42047"/>
                </a:cubicBezTo>
                <a:cubicBezTo>
                  <a:pt x="49198" y="39843"/>
                  <a:pt x="46785" y="28699"/>
                  <a:pt x="48107" y="21430"/>
                </a:cubicBezTo>
                <a:cubicBezTo>
                  <a:pt x="48969" y="16684"/>
                  <a:pt x="53053" y="12573"/>
                  <a:pt x="57270" y="10231"/>
                </a:cubicBezTo>
                <a:cubicBezTo>
                  <a:pt x="87006" y="-6292"/>
                  <a:pt x="121672" y="33364"/>
                  <a:pt x="155264" y="38739"/>
                </a:cubicBezTo>
                <a:cubicBezTo>
                  <a:pt x="174114" y="41754"/>
                  <a:pt x="194149" y="44396"/>
                  <a:pt x="212533" y="39248"/>
                </a:cubicBezTo>
                <a:cubicBezTo>
                  <a:pt x="225473" y="35624"/>
                  <a:pt x="238241" y="21632"/>
                  <a:pt x="238241" y="8195"/>
                </a:cubicBezTo>
              </a:path>
            </a:pathLst>
          </a:custGeom>
          <a:noFill/>
          <a:ln w="9525" cap="flat" cmpd="sng">
            <a:solidFill>
              <a:srgbClr val="FFFFFF"/>
            </a:solidFill>
            <a:prstDash val="dash"/>
            <a:round/>
            <a:headEnd type="none" w="lg" len="lg"/>
            <a:tailEnd type="none" w="lg" len="lg"/>
          </a:ln>
        </p:spPr>
      </p:sp>
      <p:pic>
        <p:nvPicPr>
          <p:cNvPr id="18" name="Picture 17">
            <a:extLst>
              <a:ext uri="{FF2B5EF4-FFF2-40B4-BE49-F238E27FC236}">
                <a16:creationId xmlns:a16="http://schemas.microsoft.com/office/drawing/2014/main" id="{E5414A2B-9CD0-6C47-8EDF-A9D4209A506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01808" y="4427780"/>
            <a:ext cx="1042670" cy="537210"/>
          </a:xfrm>
          <a:prstGeom prst="rect">
            <a:avLst/>
          </a:prstGeom>
        </p:spPr>
      </p:pic>
    </p:spTree>
    <p:extLst>
      <p:ext uri="{BB962C8B-B14F-4D97-AF65-F5344CB8AC3E}">
        <p14:creationId xmlns:p14="http://schemas.microsoft.com/office/powerpoint/2010/main" val="41022228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5" name="Shape 215"/>
          <p:cNvSpPr txBox="1">
            <a:spLocks noGrp="1"/>
          </p:cNvSpPr>
          <p:nvPr>
            <p:ph type="body" idx="3"/>
          </p:nvPr>
        </p:nvSpPr>
        <p:spPr>
          <a:xfrm>
            <a:off x="2973455" y="430695"/>
            <a:ext cx="5607608" cy="4430495"/>
          </a:xfrm>
          <a:prstGeom prst="rect">
            <a:avLst/>
          </a:prstGeom>
        </p:spPr>
        <p:txBody>
          <a:bodyPr lIns="91425" tIns="91425" rIns="91425" bIns="91425" anchor="t" anchorCtr="0">
            <a:noAutofit/>
          </a:bodyPr>
          <a:lstStyle/>
          <a:p>
            <a:pPr lvl="0" rtl="0">
              <a:spcBef>
                <a:spcPts val="0"/>
              </a:spcBef>
              <a:buNone/>
            </a:pPr>
            <a:r>
              <a:rPr lang="en-US" sz="1600" b="1" dirty="0">
                <a:solidFill>
                  <a:srgbClr val="FF6600"/>
                </a:solidFill>
                <a:latin typeface="Avenir Roman" panose="02000503020000020003" pitchFamily="2" charset="0"/>
              </a:rPr>
              <a:t>FREE DAYS</a:t>
            </a:r>
            <a:endParaRPr lang="en" sz="1600" b="1" dirty="0">
              <a:solidFill>
                <a:srgbClr val="FF6600"/>
              </a:solidFill>
              <a:latin typeface="Avenir Roman" panose="02000503020000020003" pitchFamily="2" charset="0"/>
            </a:endParaRPr>
          </a:p>
          <a:p>
            <a:pPr lvl="0">
              <a:spcBef>
                <a:spcPts val="0"/>
              </a:spcBef>
              <a:buNone/>
            </a:pPr>
            <a:endParaRPr lang="en-US" sz="1400" dirty="0">
              <a:latin typeface="Avenir Roman" panose="02000503020000020003" pitchFamily="2" charset="0"/>
            </a:endParaRPr>
          </a:p>
          <a:p>
            <a:pPr lvl="0">
              <a:spcBef>
                <a:spcPts val="0"/>
              </a:spcBef>
              <a:buNone/>
            </a:pPr>
            <a:r>
              <a:rPr lang="en-US" sz="1600" dirty="0">
                <a:latin typeface="Avenir Roman" panose="02000503020000020003" pitchFamily="2" charset="0"/>
              </a:rPr>
              <a:t>A apple a day keeps the doctor away....it’s true about work life as well. We all need down time to protect our work health. </a:t>
            </a:r>
          </a:p>
          <a:p>
            <a:pPr lvl="0">
              <a:spcBef>
                <a:spcPts val="0"/>
              </a:spcBef>
              <a:buNone/>
            </a:pPr>
            <a:endParaRPr lang="en-US" sz="1600" dirty="0">
              <a:latin typeface="Avenir Roman" panose="02000503020000020003" pitchFamily="2" charset="0"/>
            </a:endParaRPr>
          </a:p>
          <a:p>
            <a:pPr lvl="0">
              <a:spcBef>
                <a:spcPts val="0"/>
              </a:spcBef>
              <a:buNone/>
            </a:pPr>
            <a:r>
              <a:rPr lang="en-US" sz="1600" dirty="0">
                <a:latin typeface="Avenir Roman" panose="02000503020000020003" pitchFamily="2" charset="0"/>
              </a:rPr>
              <a:t>When you schedule in a Free Day, you are not to work, check email, or make business calls from 12am to 12am the next day. Period. </a:t>
            </a:r>
          </a:p>
          <a:p>
            <a:pPr lvl="0">
              <a:spcBef>
                <a:spcPts val="0"/>
              </a:spcBef>
              <a:buNone/>
            </a:pPr>
            <a:endParaRPr lang="en-US" sz="1600" dirty="0">
              <a:latin typeface="Avenir Roman" panose="02000503020000020003" pitchFamily="2" charset="0"/>
            </a:endParaRPr>
          </a:p>
          <a:p>
            <a:pPr lvl="0">
              <a:spcBef>
                <a:spcPts val="0"/>
              </a:spcBef>
              <a:buNone/>
            </a:pPr>
            <a:r>
              <a:rPr lang="en-US" sz="1600" dirty="0">
                <a:latin typeface="Avenir Roman" panose="02000503020000020003" pitchFamily="2" charset="0"/>
              </a:rPr>
              <a:t>To stay at the top of your entrepreneurial game, you must:</a:t>
            </a:r>
          </a:p>
          <a:p>
            <a:pPr lvl="0">
              <a:spcBef>
                <a:spcPts val="0"/>
              </a:spcBef>
              <a:buNone/>
            </a:pPr>
            <a:r>
              <a:rPr lang="en-US" sz="1600" b="1" dirty="0">
                <a:latin typeface="Avenir Roman" panose="02000503020000020003" pitchFamily="2" charset="0"/>
              </a:rPr>
              <a:t>Schedule these in advance.</a:t>
            </a:r>
          </a:p>
          <a:p>
            <a:pPr lvl="0">
              <a:spcBef>
                <a:spcPts val="0"/>
              </a:spcBef>
              <a:buNone/>
            </a:pPr>
            <a:endParaRPr lang="en-US" sz="1600" dirty="0">
              <a:latin typeface="Avenir Roman" panose="02000503020000020003" pitchFamily="2" charset="0"/>
            </a:endParaRPr>
          </a:p>
          <a:p>
            <a:pPr lvl="0">
              <a:spcBef>
                <a:spcPts val="0"/>
              </a:spcBef>
              <a:buNone/>
            </a:pPr>
            <a:r>
              <a:rPr lang="en-US" sz="1600" b="1" dirty="0">
                <a:latin typeface="Avenir Roman" panose="02000503020000020003" pitchFamily="2" charset="0"/>
              </a:rPr>
              <a:t>Do what YOU want to do. </a:t>
            </a:r>
            <a:r>
              <a:rPr lang="en-US" sz="1600" dirty="0">
                <a:latin typeface="Avenir Roman" panose="02000503020000020003" pitchFamily="2" charset="0"/>
              </a:rPr>
              <a:t>Make them meaningful, fun, relaxing and rejuvenating.</a:t>
            </a:r>
          </a:p>
          <a:p>
            <a:pPr lvl="0">
              <a:spcBef>
                <a:spcPts val="0"/>
              </a:spcBef>
              <a:buNone/>
            </a:pPr>
            <a:endParaRPr lang="en-US" sz="1400" dirty="0">
              <a:latin typeface="Avenir Roman" panose="02000503020000020003" pitchFamily="2" charset="0"/>
            </a:endParaRPr>
          </a:p>
          <a:p>
            <a:pPr lvl="0">
              <a:spcBef>
                <a:spcPts val="0"/>
              </a:spcBef>
              <a:buNone/>
            </a:pPr>
            <a:endParaRPr lang="en" sz="800" dirty="0">
              <a:latin typeface="Avenir Roman" panose="02000503020000020003" pitchFamily="2" charset="0"/>
            </a:endParaRPr>
          </a:p>
          <a:p>
            <a:pPr lvl="0">
              <a:spcBef>
                <a:spcPts val="0"/>
              </a:spcBef>
              <a:buNone/>
            </a:pPr>
            <a:endParaRPr sz="800" dirty="0">
              <a:latin typeface="Avenir Roman" panose="02000503020000020003" pitchFamily="2" charset="0"/>
            </a:endParaRPr>
          </a:p>
        </p:txBody>
      </p:sp>
      <p:sp>
        <p:nvSpPr>
          <p:cNvPr id="7" name="Shape 212"/>
          <p:cNvSpPr txBox="1">
            <a:spLocks noGrp="1"/>
          </p:cNvSpPr>
          <p:nvPr>
            <p:ph type="title"/>
          </p:nvPr>
        </p:nvSpPr>
        <p:spPr>
          <a:xfrm>
            <a:off x="215899" y="575500"/>
            <a:ext cx="2241367" cy="3981000"/>
          </a:xfrm>
          <a:prstGeom prst="rect">
            <a:avLst/>
          </a:prstGeom>
        </p:spPr>
        <p:txBody>
          <a:bodyPr lIns="91425" tIns="91425" rIns="91425" bIns="91425" anchor="t" anchorCtr="0">
            <a:noAutofit/>
          </a:bodyPr>
          <a:lstStyle/>
          <a:p>
            <a:pPr lvl="0">
              <a:spcBef>
                <a:spcPts val="0"/>
              </a:spcBef>
              <a:buNone/>
            </a:pPr>
            <a:r>
              <a:rPr lang="en-US" sz="2000" dirty="0">
                <a:latin typeface="Avenir Roman" panose="02000503020000020003" pitchFamily="2" charset="0"/>
              </a:rPr>
              <a:t>CREATE FOCUS,</a:t>
            </a:r>
            <a:br>
              <a:rPr lang="en-US" sz="2000" dirty="0">
                <a:latin typeface="Avenir Roman" panose="02000503020000020003" pitchFamily="2" charset="0"/>
              </a:rPr>
            </a:br>
            <a:r>
              <a:rPr lang="en-US" sz="2000" dirty="0">
                <a:latin typeface="Avenir Roman" panose="02000503020000020003" pitchFamily="2" charset="0"/>
              </a:rPr>
              <a:t>BUFFER, </a:t>
            </a:r>
            <a:br>
              <a:rPr lang="en-US" sz="2000" dirty="0">
                <a:latin typeface="Avenir Roman" panose="02000503020000020003" pitchFamily="2" charset="0"/>
              </a:rPr>
            </a:br>
            <a:r>
              <a:rPr lang="en-US" sz="2000" dirty="0">
                <a:latin typeface="Avenir Roman" panose="02000503020000020003" pitchFamily="2" charset="0"/>
              </a:rPr>
              <a:t>AND  </a:t>
            </a:r>
            <a:br>
              <a:rPr lang="en-US" sz="2000" dirty="0">
                <a:latin typeface="Avenir Roman" panose="02000503020000020003" pitchFamily="2" charset="0"/>
              </a:rPr>
            </a:br>
            <a:r>
              <a:rPr lang="en-US" sz="2000" dirty="0">
                <a:latin typeface="Avenir Roman" panose="02000503020000020003" pitchFamily="2" charset="0"/>
              </a:rPr>
              <a:t>FREE DAYS </a:t>
            </a:r>
            <a:br>
              <a:rPr lang="en-US" sz="2000" dirty="0">
                <a:latin typeface="Avenir Roman" panose="02000503020000020003" pitchFamily="2" charset="0"/>
              </a:rPr>
            </a:br>
            <a:r>
              <a:rPr lang="en-US" sz="2000" dirty="0">
                <a:latin typeface="Avenir Roman" panose="02000503020000020003" pitchFamily="2" charset="0"/>
              </a:rPr>
              <a:t>FOR OPTIMAL PRODUCTIVITY</a:t>
            </a:r>
            <a:endParaRPr lang="en" sz="2000" dirty="0">
              <a:latin typeface="Avenir Roman" panose="02000503020000020003" pitchFamily="2" charset="0"/>
            </a:endParaRPr>
          </a:p>
        </p:txBody>
      </p:sp>
      <p:pic>
        <p:nvPicPr>
          <p:cNvPr id="5" name="Picture 4">
            <a:extLst>
              <a:ext uri="{FF2B5EF4-FFF2-40B4-BE49-F238E27FC236}">
                <a16:creationId xmlns:a16="http://schemas.microsoft.com/office/drawing/2014/main" id="{F8E3B486-6DE1-3041-85C8-6D98D32B88F0}"/>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p:nvPr/>
        </p:nvSpPr>
        <p:spPr>
          <a:xfrm>
            <a:off x="5183312" y="632610"/>
            <a:ext cx="472800" cy="472800"/>
          </a:xfrm>
          <a:prstGeom prst="ellipse">
            <a:avLst/>
          </a:prstGeom>
          <a:solidFill>
            <a:srgbClr val="FFA400"/>
          </a:solidFill>
          <a:ln>
            <a:noFill/>
          </a:ln>
        </p:spPr>
        <p:txBody>
          <a:bodyPr lIns="91425" tIns="91425" rIns="91425" bIns="91425" anchor="ctr" anchorCtr="0">
            <a:noAutofit/>
          </a:bodyPr>
          <a:lstStyle/>
          <a:p>
            <a:pPr lvl="0">
              <a:spcBef>
                <a:spcPts val="0"/>
              </a:spcBef>
              <a:buNone/>
            </a:pPr>
            <a:endParaRPr/>
          </a:p>
        </p:txBody>
      </p:sp>
      <p:sp>
        <p:nvSpPr>
          <p:cNvPr id="371" name="Shape 371"/>
          <p:cNvSpPr/>
          <p:nvPr/>
        </p:nvSpPr>
        <p:spPr>
          <a:xfrm>
            <a:off x="7063350" y="632610"/>
            <a:ext cx="472800" cy="472800"/>
          </a:xfrm>
          <a:prstGeom prst="ellipse">
            <a:avLst/>
          </a:prstGeom>
          <a:solidFill>
            <a:srgbClr val="F67031"/>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a:off x="3303275" y="2719263"/>
            <a:ext cx="472800" cy="472800"/>
          </a:xfrm>
          <a:prstGeom prst="ellipse">
            <a:avLst/>
          </a:prstGeom>
          <a:solidFill>
            <a:srgbClr val="DD7E6B"/>
          </a:solidFill>
          <a:ln>
            <a:noFill/>
          </a:ln>
        </p:spPr>
        <p:txBody>
          <a:bodyPr lIns="91425" tIns="91425" rIns="91425" bIns="91425" anchor="ctr" anchorCtr="0">
            <a:noAutofit/>
          </a:bodyPr>
          <a:lstStyle/>
          <a:p>
            <a:pPr lvl="0">
              <a:spcBef>
                <a:spcPts val="0"/>
              </a:spcBef>
              <a:buNone/>
            </a:pPr>
            <a:endParaRPr/>
          </a:p>
        </p:txBody>
      </p:sp>
      <p:sp>
        <p:nvSpPr>
          <p:cNvPr id="373" name="Shape 373"/>
          <p:cNvSpPr/>
          <p:nvPr/>
        </p:nvSpPr>
        <p:spPr>
          <a:xfrm>
            <a:off x="5183312" y="2719263"/>
            <a:ext cx="472800" cy="472800"/>
          </a:xfrm>
          <a:prstGeom prst="ellipse">
            <a:avLst/>
          </a:prstGeom>
          <a:solidFill>
            <a:srgbClr val="E06666"/>
          </a:solidFill>
          <a:ln>
            <a:noFill/>
          </a:ln>
        </p:spPr>
        <p:txBody>
          <a:bodyPr lIns="91425" tIns="91425" rIns="91425" bIns="91425" anchor="ctr" anchorCtr="0">
            <a:noAutofit/>
          </a:bodyPr>
          <a:lstStyle/>
          <a:p>
            <a:pPr lvl="0">
              <a:spcBef>
                <a:spcPts val="0"/>
              </a:spcBef>
              <a:buNone/>
            </a:pPr>
            <a:endParaRPr/>
          </a:p>
        </p:txBody>
      </p:sp>
      <p:sp>
        <p:nvSpPr>
          <p:cNvPr id="374" name="Shape 374"/>
          <p:cNvSpPr/>
          <p:nvPr/>
        </p:nvSpPr>
        <p:spPr>
          <a:xfrm>
            <a:off x="7063350" y="2719263"/>
            <a:ext cx="472800" cy="472800"/>
          </a:xfrm>
          <a:prstGeom prst="ellipse">
            <a:avLst/>
          </a:prstGeom>
          <a:solidFill>
            <a:srgbClr val="ED0036">
              <a:alpha val="71540"/>
            </a:srgbClr>
          </a:solidFill>
          <a:ln>
            <a:noFill/>
          </a:ln>
        </p:spPr>
        <p:txBody>
          <a:bodyPr lIns="91425" tIns="91425" rIns="91425" bIns="91425" anchor="ctr" anchorCtr="0">
            <a:noAutofit/>
          </a:bodyPr>
          <a:lstStyle/>
          <a:p>
            <a:pPr lvl="0">
              <a:spcBef>
                <a:spcPts val="0"/>
              </a:spcBef>
              <a:buNone/>
            </a:pPr>
            <a:endParaRPr/>
          </a:p>
        </p:txBody>
      </p:sp>
      <p:sp>
        <p:nvSpPr>
          <p:cNvPr id="375" name="Shape 375"/>
          <p:cNvSpPr/>
          <p:nvPr/>
        </p:nvSpPr>
        <p:spPr>
          <a:xfrm>
            <a:off x="3303275" y="632610"/>
            <a:ext cx="472800" cy="472800"/>
          </a:xfrm>
          <a:prstGeom prst="ellipse">
            <a:avLst/>
          </a:prstGeom>
          <a:solidFill>
            <a:srgbClr val="FFD966"/>
          </a:solidFill>
          <a:ln>
            <a:noFill/>
          </a:ln>
        </p:spPr>
        <p:txBody>
          <a:bodyPr lIns="91425" tIns="91425" rIns="91425" bIns="91425" anchor="ctr" anchorCtr="0">
            <a:noAutofit/>
          </a:bodyPr>
          <a:lstStyle/>
          <a:p>
            <a:pPr lvl="0">
              <a:spcBef>
                <a:spcPts val="0"/>
              </a:spcBef>
              <a:buNone/>
            </a:pPr>
            <a:endParaRPr/>
          </a:p>
        </p:txBody>
      </p:sp>
      <p:sp>
        <p:nvSpPr>
          <p:cNvPr id="376" name="Shape 376"/>
          <p:cNvSpPr txBox="1">
            <a:spLocks noGrp="1"/>
          </p:cNvSpPr>
          <p:nvPr>
            <p:ph type="title"/>
          </p:nvPr>
        </p:nvSpPr>
        <p:spPr>
          <a:xfrm>
            <a:off x="234450" y="575500"/>
            <a:ext cx="2046300" cy="3981000"/>
          </a:xfrm>
          <a:prstGeom prst="rect">
            <a:avLst/>
          </a:prstGeom>
        </p:spPr>
        <p:txBody>
          <a:bodyPr lIns="91425" tIns="91425" rIns="91425" bIns="91425" anchor="t" anchorCtr="0">
            <a:noAutofit/>
          </a:bodyPr>
          <a:lstStyle/>
          <a:p>
            <a:pPr lvl="0" rtl="0">
              <a:spcBef>
                <a:spcPts val="0"/>
              </a:spcBef>
              <a:buNone/>
            </a:pPr>
            <a:r>
              <a:rPr lang="en-US" dirty="0">
                <a:latin typeface="Avenir Roman" panose="02000503020000020003" pitchFamily="2" charset="0"/>
              </a:rPr>
              <a:t>SOME TECH TOOL OPTIONS</a:t>
            </a:r>
            <a:endParaRPr lang="en" dirty="0">
              <a:latin typeface="Avenir Roman" panose="02000503020000020003" pitchFamily="2" charset="0"/>
            </a:endParaRPr>
          </a:p>
        </p:txBody>
      </p:sp>
      <p:sp>
        <p:nvSpPr>
          <p:cNvPr id="377" name="Shape 377"/>
          <p:cNvSpPr txBox="1">
            <a:spLocks noGrp="1"/>
          </p:cNvSpPr>
          <p:nvPr>
            <p:ph type="body" idx="1"/>
          </p:nvPr>
        </p:nvSpPr>
        <p:spPr>
          <a:xfrm>
            <a:off x="3069325" y="1177120"/>
            <a:ext cx="1789800" cy="1377980"/>
          </a:xfrm>
          <a:prstGeom prst="rect">
            <a:avLst/>
          </a:prstGeom>
        </p:spPr>
        <p:txBody>
          <a:bodyPr lIns="91425" tIns="91425" rIns="91425" bIns="91425" anchor="t" anchorCtr="0">
            <a:noAutofit/>
          </a:bodyPr>
          <a:lstStyle/>
          <a:p>
            <a:pPr lvl="0" rtl="0">
              <a:spcBef>
                <a:spcPts val="0"/>
              </a:spcBef>
              <a:buNone/>
            </a:pPr>
            <a:r>
              <a:rPr lang="en-US" sz="1000" b="1" dirty="0">
                <a:latin typeface="Avenir Roman" panose="02000503020000020003" pitchFamily="2" charset="0"/>
              </a:rPr>
              <a:t>Task Management &amp; To-Do Tools</a:t>
            </a:r>
            <a:endParaRPr lang="en" sz="1000" b="1" dirty="0">
              <a:latin typeface="Avenir Roman" panose="02000503020000020003" pitchFamily="2" charset="0"/>
            </a:endParaRPr>
          </a:p>
          <a:p>
            <a:pPr marL="171450" indent="-171450"/>
            <a:r>
              <a:rPr lang="en-US" sz="1000" dirty="0" err="1">
                <a:solidFill>
                  <a:srgbClr val="FF0000"/>
                </a:solidFill>
                <a:latin typeface="Avenir Roman" panose="02000503020000020003" pitchFamily="2" charset="0"/>
              </a:rPr>
              <a:t>Evernote</a:t>
            </a:r>
            <a:endParaRPr lang="en-US" sz="1000" dirty="0">
              <a:solidFill>
                <a:srgbClr val="FF0000"/>
              </a:solidFill>
              <a:latin typeface="Avenir Roman" panose="02000503020000020003" pitchFamily="2" charset="0"/>
            </a:endParaRPr>
          </a:p>
          <a:p>
            <a:pPr marL="171450" indent="-171450"/>
            <a:r>
              <a:rPr lang="en-US" sz="1000" dirty="0" err="1">
                <a:solidFill>
                  <a:schemeClr val="tx1"/>
                </a:solidFill>
                <a:latin typeface="Avenir Roman" panose="02000503020000020003" pitchFamily="2" charset="0"/>
              </a:rPr>
              <a:t>Any.do</a:t>
            </a:r>
            <a:endParaRPr lang="en-US" sz="1000" dirty="0">
              <a:solidFill>
                <a:schemeClr val="tx1"/>
              </a:solidFill>
              <a:latin typeface="Avenir Roman" panose="02000503020000020003" pitchFamily="2" charset="0"/>
            </a:endParaRPr>
          </a:p>
          <a:p>
            <a:pPr marL="171450" indent="-171450"/>
            <a:r>
              <a:rPr lang="en-US" sz="1000" dirty="0" err="1">
                <a:solidFill>
                  <a:schemeClr val="tx1"/>
                </a:solidFill>
                <a:latin typeface="Avenir Roman" panose="02000503020000020003" pitchFamily="2" charset="0"/>
              </a:rPr>
              <a:t>Toodledo</a:t>
            </a:r>
            <a:endParaRPr lang="en-US" sz="1000" dirty="0">
              <a:solidFill>
                <a:schemeClr val="tx1"/>
              </a:solidFill>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Carrot</a:t>
            </a:r>
            <a:endParaRPr lang="en" sz="1000" dirty="0">
              <a:solidFill>
                <a:schemeClr val="tx1"/>
              </a:solidFill>
              <a:latin typeface="Avenir Roman" panose="02000503020000020003" pitchFamily="2" charset="0"/>
            </a:endParaRPr>
          </a:p>
        </p:txBody>
      </p:sp>
      <p:sp>
        <p:nvSpPr>
          <p:cNvPr id="378" name="Shape 378"/>
          <p:cNvSpPr txBox="1">
            <a:spLocks noGrp="1"/>
          </p:cNvSpPr>
          <p:nvPr>
            <p:ph type="body" idx="2"/>
          </p:nvPr>
        </p:nvSpPr>
        <p:spPr>
          <a:xfrm>
            <a:off x="4951001" y="1191390"/>
            <a:ext cx="1789800" cy="1320900"/>
          </a:xfrm>
          <a:prstGeom prst="rect">
            <a:avLst/>
          </a:prstGeom>
        </p:spPr>
        <p:txBody>
          <a:bodyPr lIns="91425" tIns="91425" rIns="91425" bIns="91425" anchor="t" anchorCtr="0">
            <a:noAutofit/>
          </a:bodyPr>
          <a:lstStyle/>
          <a:p>
            <a:pPr lvl="0" rtl="0">
              <a:spcBef>
                <a:spcPts val="0"/>
              </a:spcBef>
              <a:buNone/>
            </a:pPr>
            <a:r>
              <a:rPr lang="en-US" sz="1000" b="1" dirty="0">
                <a:latin typeface="Avenir Roman" panose="02000503020000020003" pitchFamily="2" charset="0"/>
              </a:rPr>
              <a:t>Cloud Storage Tools</a:t>
            </a:r>
            <a:endParaRPr lang="en" sz="1000" b="1" dirty="0">
              <a:latin typeface="Avenir Roman" panose="02000503020000020003" pitchFamily="2" charset="0"/>
            </a:endParaRPr>
          </a:p>
          <a:p>
            <a:pPr marL="171450" indent="-171450"/>
            <a:r>
              <a:rPr lang="en-US" sz="1000" dirty="0" err="1">
                <a:solidFill>
                  <a:srgbClr val="FF0000"/>
                </a:solidFill>
                <a:latin typeface="Avenir Roman" panose="02000503020000020003" pitchFamily="2" charset="0"/>
              </a:rPr>
              <a:t>Dropbox</a:t>
            </a:r>
            <a:endParaRPr lang="en-US" sz="1000" dirty="0">
              <a:solidFill>
                <a:srgbClr val="FF0000"/>
              </a:solidFill>
              <a:latin typeface="Avenir Roman" panose="02000503020000020003" pitchFamily="2" charset="0"/>
            </a:endParaRPr>
          </a:p>
          <a:p>
            <a:pPr marL="171450" indent="-171450"/>
            <a:r>
              <a:rPr lang="en-US" sz="1000" dirty="0">
                <a:solidFill>
                  <a:srgbClr val="FF0000"/>
                </a:solidFill>
                <a:latin typeface="Avenir Roman" panose="02000503020000020003" pitchFamily="2" charset="0"/>
              </a:rPr>
              <a:t>Google Drive</a:t>
            </a:r>
          </a:p>
          <a:p>
            <a:pPr marL="171450" indent="-171450"/>
            <a:r>
              <a:rPr lang="en-US" sz="1000" dirty="0">
                <a:solidFill>
                  <a:schemeClr val="tx1"/>
                </a:solidFill>
                <a:latin typeface="Avenir Roman" panose="02000503020000020003" pitchFamily="2" charset="0"/>
              </a:rPr>
              <a:t>Apple’s </a:t>
            </a:r>
            <a:r>
              <a:rPr lang="en-US" sz="1000" dirty="0" err="1">
                <a:solidFill>
                  <a:schemeClr val="tx1"/>
                </a:solidFill>
                <a:latin typeface="Avenir Roman" panose="02000503020000020003" pitchFamily="2" charset="0"/>
              </a:rPr>
              <a:t>iCloud</a:t>
            </a:r>
            <a:endParaRPr lang="en-US" sz="1000" dirty="0">
              <a:solidFill>
                <a:schemeClr val="tx1"/>
              </a:solidFill>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Microsoft </a:t>
            </a:r>
            <a:r>
              <a:rPr lang="en-US" sz="1000" dirty="0" err="1">
                <a:solidFill>
                  <a:schemeClr val="tx1"/>
                </a:solidFill>
                <a:latin typeface="Avenir Roman" panose="02000503020000020003" pitchFamily="2" charset="0"/>
              </a:rPr>
              <a:t>OneDrive</a:t>
            </a:r>
            <a:endParaRPr lang="en-US" sz="1000" dirty="0">
              <a:solidFill>
                <a:schemeClr val="tx1"/>
              </a:solidFill>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Box</a:t>
            </a:r>
            <a:endParaRPr lang="en" sz="1000" dirty="0">
              <a:solidFill>
                <a:schemeClr val="tx1"/>
              </a:solidFill>
              <a:latin typeface="Avenir Roman" panose="02000503020000020003" pitchFamily="2" charset="0"/>
            </a:endParaRPr>
          </a:p>
        </p:txBody>
      </p:sp>
      <p:sp>
        <p:nvSpPr>
          <p:cNvPr id="379" name="Shape 379"/>
          <p:cNvSpPr txBox="1">
            <a:spLocks noGrp="1"/>
          </p:cNvSpPr>
          <p:nvPr>
            <p:ph type="body" idx="3"/>
          </p:nvPr>
        </p:nvSpPr>
        <p:spPr>
          <a:xfrm>
            <a:off x="6832678" y="1206185"/>
            <a:ext cx="1789800" cy="1320900"/>
          </a:xfrm>
          <a:prstGeom prst="rect">
            <a:avLst/>
          </a:prstGeom>
        </p:spPr>
        <p:txBody>
          <a:bodyPr lIns="91425" tIns="91425" rIns="91425" bIns="91425" anchor="t" anchorCtr="0">
            <a:noAutofit/>
          </a:bodyPr>
          <a:lstStyle/>
          <a:p>
            <a:pPr lvl="0" rtl="0">
              <a:spcBef>
                <a:spcPts val="0"/>
              </a:spcBef>
              <a:buNone/>
            </a:pPr>
            <a:r>
              <a:rPr lang="en-US" sz="1000" b="1" dirty="0">
                <a:latin typeface="Avenir Roman" panose="02000503020000020003" pitchFamily="2" charset="0"/>
              </a:rPr>
              <a:t>CRM</a:t>
            </a:r>
            <a:endParaRPr lang="en" sz="1000" b="1" dirty="0">
              <a:latin typeface="Avenir Roman" panose="02000503020000020003" pitchFamily="2" charset="0"/>
            </a:endParaRPr>
          </a:p>
          <a:p>
            <a:pPr marL="171450" indent="-171450"/>
            <a:r>
              <a:rPr lang="en-US" sz="1000" dirty="0" err="1">
                <a:solidFill>
                  <a:schemeClr val="tx1"/>
                </a:solidFill>
                <a:latin typeface="Avenir Roman" panose="02000503020000020003" pitchFamily="2" charset="0"/>
              </a:rPr>
              <a:t>Salesforce</a:t>
            </a:r>
            <a:endParaRPr lang="en-US" sz="1000" dirty="0">
              <a:solidFill>
                <a:schemeClr val="tx1"/>
              </a:solidFill>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Act!</a:t>
            </a:r>
          </a:p>
          <a:p>
            <a:pPr marL="171450" indent="-171450"/>
            <a:r>
              <a:rPr lang="en-US" sz="1000" dirty="0">
                <a:solidFill>
                  <a:schemeClr val="tx1"/>
                </a:solidFill>
                <a:latin typeface="Avenir Roman" panose="02000503020000020003" pitchFamily="2" charset="0"/>
              </a:rPr>
              <a:t>Nimble</a:t>
            </a:r>
          </a:p>
          <a:p>
            <a:pPr marL="171450" indent="-171450"/>
            <a:r>
              <a:rPr lang="en-US" sz="1000" dirty="0" err="1">
                <a:solidFill>
                  <a:schemeClr val="tx1"/>
                </a:solidFill>
                <a:latin typeface="Avenir Roman" panose="02000503020000020003" pitchFamily="2" charset="0"/>
              </a:rPr>
              <a:t>Zoho</a:t>
            </a:r>
            <a:endParaRPr lang="en-US" sz="1000" dirty="0">
              <a:solidFill>
                <a:schemeClr val="tx1"/>
              </a:solidFill>
              <a:latin typeface="Avenir Roman" panose="02000503020000020003" pitchFamily="2" charset="0"/>
            </a:endParaRPr>
          </a:p>
          <a:p>
            <a:pPr marL="171450" indent="-171450"/>
            <a:r>
              <a:rPr lang="en-US" sz="1000" dirty="0" err="1">
                <a:solidFill>
                  <a:srgbClr val="FF0000"/>
                </a:solidFill>
                <a:latin typeface="Avenir Roman" panose="02000503020000020003" pitchFamily="2" charset="0"/>
              </a:rPr>
              <a:t>Insightly</a:t>
            </a:r>
            <a:endParaRPr lang="en" sz="1000" dirty="0">
              <a:solidFill>
                <a:srgbClr val="FF0000"/>
              </a:solidFill>
              <a:latin typeface="Avenir Roman" panose="02000503020000020003" pitchFamily="2" charset="0"/>
            </a:endParaRPr>
          </a:p>
          <a:p>
            <a:pPr lvl="0" rtl="0">
              <a:spcBef>
                <a:spcPts val="0"/>
              </a:spcBef>
              <a:buNone/>
            </a:pPr>
            <a:endParaRPr sz="1000" dirty="0">
              <a:latin typeface="Avenir Roman" panose="02000503020000020003" pitchFamily="2" charset="0"/>
            </a:endParaRPr>
          </a:p>
        </p:txBody>
      </p:sp>
      <p:sp>
        <p:nvSpPr>
          <p:cNvPr id="381" name="Shape 381"/>
          <p:cNvSpPr txBox="1">
            <a:spLocks noGrp="1"/>
          </p:cNvSpPr>
          <p:nvPr>
            <p:ph type="body" idx="1"/>
          </p:nvPr>
        </p:nvSpPr>
        <p:spPr>
          <a:xfrm>
            <a:off x="3069325" y="3282850"/>
            <a:ext cx="1789800" cy="1320900"/>
          </a:xfrm>
          <a:prstGeom prst="rect">
            <a:avLst/>
          </a:prstGeom>
        </p:spPr>
        <p:txBody>
          <a:bodyPr lIns="91425" tIns="91425" rIns="91425" bIns="91425" anchor="t" anchorCtr="0">
            <a:noAutofit/>
          </a:bodyPr>
          <a:lstStyle/>
          <a:p>
            <a:pPr lvl="0" rtl="0">
              <a:spcBef>
                <a:spcPts val="0"/>
              </a:spcBef>
              <a:buNone/>
            </a:pPr>
            <a:r>
              <a:rPr lang="en-US" sz="1000" b="1" dirty="0">
                <a:latin typeface="Avenir Roman" panose="02000503020000020003" pitchFamily="2" charset="0"/>
              </a:rPr>
              <a:t>Marketing Automation Tools</a:t>
            </a:r>
            <a:endParaRPr lang="en" sz="1000" b="1" dirty="0">
              <a:latin typeface="Avenir Roman" panose="02000503020000020003" pitchFamily="2" charset="0"/>
            </a:endParaRPr>
          </a:p>
          <a:p>
            <a:pPr marL="171450" indent="-171450"/>
            <a:r>
              <a:rPr lang="en-US" sz="1000" dirty="0" err="1">
                <a:solidFill>
                  <a:srgbClr val="FF0000"/>
                </a:solidFill>
                <a:latin typeface="Avenir Roman" panose="02000503020000020003" pitchFamily="2" charset="0"/>
              </a:rPr>
              <a:t>Infusionsoft</a:t>
            </a:r>
            <a:endParaRPr lang="en-US" sz="1000" dirty="0">
              <a:solidFill>
                <a:srgbClr val="FF0000"/>
              </a:solidFill>
              <a:latin typeface="Avenir Roman" panose="02000503020000020003" pitchFamily="2" charset="0"/>
            </a:endParaRPr>
          </a:p>
          <a:p>
            <a:pPr marL="171450" indent="-171450"/>
            <a:r>
              <a:rPr lang="en-US" sz="1000" dirty="0" err="1">
                <a:solidFill>
                  <a:srgbClr val="FF0000"/>
                </a:solidFill>
                <a:latin typeface="Avenir Roman" panose="02000503020000020003" pitchFamily="2" charset="0"/>
              </a:rPr>
              <a:t>MailChimp</a:t>
            </a:r>
            <a:endParaRPr lang="en-US" sz="1000" dirty="0">
              <a:solidFill>
                <a:srgbClr val="FF0000"/>
              </a:solidFill>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Constant Contact</a:t>
            </a:r>
          </a:p>
          <a:p>
            <a:pPr marL="171450" indent="-171450"/>
            <a:r>
              <a:rPr lang="en-US" sz="1000" dirty="0" err="1">
                <a:solidFill>
                  <a:schemeClr val="tx1"/>
                </a:solidFill>
                <a:latin typeface="Avenir Roman" panose="02000503020000020003" pitchFamily="2" charset="0"/>
              </a:rPr>
              <a:t>Marketo</a:t>
            </a:r>
            <a:endParaRPr lang="en-US" sz="1000" dirty="0">
              <a:solidFill>
                <a:schemeClr val="tx1"/>
              </a:solidFill>
              <a:latin typeface="Avenir Roman" panose="02000503020000020003" pitchFamily="2" charset="0"/>
            </a:endParaRPr>
          </a:p>
          <a:p>
            <a:pPr marL="171450" indent="-171450"/>
            <a:r>
              <a:rPr lang="en-US" sz="1000" dirty="0" err="1">
                <a:solidFill>
                  <a:schemeClr val="tx1"/>
                </a:solidFill>
                <a:latin typeface="Avenir Roman" panose="02000503020000020003" pitchFamily="2" charset="0"/>
              </a:rPr>
              <a:t>Emfluence</a:t>
            </a:r>
            <a:endParaRPr lang="en-US" sz="1000" dirty="0">
              <a:solidFill>
                <a:schemeClr val="tx1"/>
              </a:solidFill>
              <a:latin typeface="Avenir Roman" panose="02000503020000020003" pitchFamily="2" charset="0"/>
            </a:endParaRPr>
          </a:p>
          <a:p>
            <a:pPr marL="171450" indent="-171450"/>
            <a:r>
              <a:rPr lang="en-US" sz="1000" dirty="0" err="1">
                <a:solidFill>
                  <a:schemeClr val="tx1"/>
                </a:solidFill>
                <a:latin typeface="Avenir Roman" panose="02000503020000020003" pitchFamily="2" charset="0"/>
              </a:rPr>
              <a:t>Aweber</a:t>
            </a:r>
            <a:endParaRPr lang="en-US" sz="1000" dirty="0">
              <a:solidFill>
                <a:schemeClr val="tx1"/>
              </a:solidFill>
              <a:latin typeface="Avenir Roman" panose="02000503020000020003" pitchFamily="2" charset="0"/>
            </a:endParaRPr>
          </a:p>
          <a:p>
            <a:pPr>
              <a:buNone/>
            </a:pPr>
            <a:endParaRPr lang="en" sz="1000" dirty="0">
              <a:latin typeface="Avenir Roman" panose="02000503020000020003" pitchFamily="2" charset="0"/>
            </a:endParaRPr>
          </a:p>
        </p:txBody>
      </p:sp>
      <p:sp>
        <p:nvSpPr>
          <p:cNvPr id="382" name="Shape 382"/>
          <p:cNvSpPr txBox="1">
            <a:spLocks noGrp="1"/>
          </p:cNvSpPr>
          <p:nvPr>
            <p:ph type="body" idx="2"/>
          </p:nvPr>
        </p:nvSpPr>
        <p:spPr>
          <a:xfrm>
            <a:off x="4951001" y="3282850"/>
            <a:ext cx="1789800" cy="1467000"/>
          </a:xfrm>
          <a:prstGeom prst="rect">
            <a:avLst/>
          </a:prstGeom>
        </p:spPr>
        <p:txBody>
          <a:bodyPr lIns="91425" tIns="91425" rIns="91425" bIns="91425" anchor="t" anchorCtr="0">
            <a:noAutofit/>
          </a:bodyPr>
          <a:lstStyle/>
          <a:p>
            <a:pPr lvl="0" rtl="0">
              <a:spcBef>
                <a:spcPts val="0"/>
              </a:spcBef>
              <a:buNone/>
            </a:pPr>
            <a:r>
              <a:rPr lang="en-US" sz="1000" b="1" dirty="0">
                <a:latin typeface="Avenir Roman" panose="02000503020000020003" pitchFamily="2" charset="0"/>
              </a:rPr>
              <a:t>Social Media / Content Tools</a:t>
            </a:r>
            <a:endParaRPr lang="en" sz="1000" b="1" dirty="0">
              <a:latin typeface="Avenir Roman" panose="02000503020000020003" pitchFamily="2" charset="0"/>
            </a:endParaRPr>
          </a:p>
          <a:p>
            <a:pPr marL="171450" indent="-171450"/>
            <a:r>
              <a:rPr lang="en-US" sz="1000" dirty="0" err="1">
                <a:solidFill>
                  <a:srgbClr val="FF0000"/>
                </a:solidFill>
                <a:latin typeface="Avenir Roman" panose="02000503020000020003" pitchFamily="2" charset="0"/>
              </a:rPr>
              <a:t>Hootsuite</a:t>
            </a:r>
            <a:endParaRPr lang="en-US" sz="1000" dirty="0">
              <a:solidFill>
                <a:srgbClr val="FF0000"/>
              </a:solidFill>
              <a:latin typeface="Avenir Roman" panose="02000503020000020003" pitchFamily="2" charset="0"/>
            </a:endParaRPr>
          </a:p>
          <a:p>
            <a:pPr marL="171450" indent="-171450"/>
            <a:r>
              <a:rPr lang="en-US" sz="1000" dirty="0" err="1">
                <a:solidFill>
                  <a:schemeClr val="tx1"/>
                </a:solidFill>
                <a:latin typeface="Avenir Roman" panose="02000503020000020003" pitchFamily="2" charset="0"/>
              </a:rPr>
              <a:t>TweetDeck</a:t>
            </a:r>
            <a:endParaRPr lang="en-US" sz="1000" dirty="0">
              <a:solidFill>
                <a:schemeClr val="tx1"/>
              </a:solidFill>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Sprout Social</a:t>
            </a:r>
          </a:p>
          <a:p>
            <a:pPr marL="171450" indent="-171450"/>
            <a:r>
              <a:rPr lang="en-US" sz="1000" dirty="0">
                <a:solidFill>
                  <a:schemeClr val="tx1"/>
                </a:solidFill>
                <a:latin typeface="Avenir Roman" panose="02000503020000020003" pitchFamily="2" charset="0"/>
              </a:rPr>
              <a:t>Social Jukebox</a:t>
            </a:r>
          </a:p>
          <a:p>
            <a:pPr marL="171450" indent="-171450"/>
            <a:r>
              <a:rPr lang="en-US" sz="1000" dirty="0">
                <a:solidFill>
                  <a:schemeClr val="tx1"/>
                </a:solidFill>
                <a:latin typeface="Avenir Roman" panose="02000503020000020003" pitchFamily="2" charset="0"/>
              </a:rPr>
              <a:t>Hearsay Social</a:t>
            </a:r>
          </a:p>
          <a:p>
            <a:pPr marL="171450" indent="-171450"/>
            <a:r>
              <a:rPr lang="en-US" sz="1000" dirty="0">
                <a:solidFill>
                  <a:schemeClr val="tx1"/>
                </a:solidFill>
                <a:latin typeface="Avenir Roman" panose="02000503020000020003" pitchFamily="2" charset="0"/>
              </a:rPr>
              <a:t>Buffer App</a:t>
            </a:r>
          </a:p>
        </p:txBody>
      </p:sp>
      <p:sp>
        <p:nvSpPr>
          <p:cNvPr id="383" name="Shape 383"/>
          <p:cNvSpPr txBox="1">
            <a:spLocks noGrp="1"/>
          </p:cNvSpPr>
          <p:nvPr>
            <p:ph type="body" idx="3"/>
          </p:nvPr>
        </p:nvSpPr>
        <p:spPr>
          <a:xfrm>
            <a:off x="6832678" y="3298075"/>
            <a:ext cx="1789800" cy="1320900"/>
          </a:xfrm>
          <a:prstGeom prst="rect">
            <a:avLst/>
          </a:prstGeom>
        </p:spPr>
        <p:txBody>
          <a:bodyPr lIns="91425" tIns="91425" rIns="91425" bIns="91425" anchor="t" anchorCtr="0">
            <a:noAutofit/>
          </a:bodyPr>
          <a:lstStyle/>
          <a:p>
            <a:pPr lvl="0" rtl="0">
              <a:spcBef>
                <a:spcPts val="0"/>
              </a:spcBef>
              <a:buNone/>
            </a:pPr>
            <a:r>
              <a:rPr lang="en-US" sz="1000" b="1" dirty="0">
                <a:latin typeface="Avenir Roman" panose="02000503020000020003" pitchFamily="2" charset="0"/>
              </a:rPr>
              <a:t>Web Conferencing Tools</a:t>
            </a:r>
            <a:endParaRPr lang="en" sz="1000" b="1" dirty="0">
              <a:latin typeface="Avenir Roman" panose="02000503020000020003" pitchFamily="2" charset="0"/>
            </a:endParaRPr>
          </a:p>
          <a:p>
            <a:pPr marL="171450" indent="-171450"/>
            <a:r>
              <a:rPr lang="en-US" sz="1000" dirty="0">
                <a:solidFill>
                  <a:srgbClr val="FF0000"/>
                </a:solidFill>
                <a:latin typeface="Avenir Roman" panose="02000503020000020003" pitchFamily="2" charset="0"/>
              </a:rPr>
              <a:t>Zoom</a:t>
            </a:r>
          </a:p>
          <a:p>
            <a:pPr marL="171450" indent="-171450"/>
            <a:r>
              <a:rPr lang="en-US" sz="1000" dirty="0">
                <a:solidFill>
                  <a:schemeClr val="tx1"/>
                </a:solidFill>
                <a:latin typeface="Avenir Roman" panose="02000503020000020003" pitchFamily="2" charset="0"/>
              </a:rPr>
              <a:t>Webinar Ninja</a:t>
            </a:r>
          </a:p>
          <a:p>
            <a:pPr marL="171450" indent="-171450"/>
            <a:r>
              <a:rPr lang="en-US" sz="1000" dirty="0">
                <a:solidFill>
                  <a:schemeClr val="tx1"/>
                </a:solidFill>
                <a:latin typeface="Avenir Roman" panose="02000503020000020003" pitchFamily="2" charset="0"/>
              </a:rPr>
              <a:t>Webinar Jam</a:t>
            </a:r>
          </a:p>
          <a:p>
            <a:pPr marL="171450" indent="-171450"/>
            <a:r>
              <a:rPr lang="en-US" sz="1000" dirty="0">
                <a:solidFill>
                  <a:schemeClr val="tx1"/>
                </a:solidFill>
                <a:latin typeface="Avenir Roman" panose="02000503020000020003" pitchFamily="2" charset="0"/>
              </a:rPr>
              <a:t>Instant Teleseminar 2.0</a:t>
            </a:r>
          </a:p>
          <a:p>
            <a:pPr marL="171450" indent="-171450"/>
            <a:r>
              <a:rPr lang="en-US" sz="1000" dirty="0">
                <a:solidFill>
                  <a:schemeClr val="tx1"/>
                </a:solidFill>
                <a:latin typeface="Avenir Roman" panose="02000503020000020003" pitchFamily="2" charset="0"/>
              </a:rPr>
              <a:t>Go to Webinar</a:t>
            </a:r>
          </a:p>
          <a:p>
            <a:pPr marL="171450" indent="-171450"/>
            <a:r>
              <a:rPr lang="en-US" sz="1000" dirty="0">
                <a:solidFill>
                  <a:schemeClr val="tx1"/>
                </a:solidFill>
                <a:latin typeface="Avenir Roman" panose="02000503020000020003" pitchFamily="2" charset="0"/>
              </a:rPr>
              <a:t>Teams</a:t>
            </a:r>
          </a:p>
          <a:p>
            <a:pPr lvl="0" rtl="0">
              <a:spcBef>
                <a:spcPts val="0"/>
              </a:spcBef>
              <a:buNone/>
            </a:pPr>
            <a:endParaRPr lang="en" sz="1000" dirty="0">
              <a:latin typeface="Avenir Roman" panose="02000503020000020003" pitchFamily="2" charset="0"/>
            </a:endParaRPr>
          </a:p>
          <a:p>
            <a:pPr lvl="0" rtl="0">
              <a:spcBef>
                <a:spcPts val="0"/>
              </a:spcBef>
              <a:buNone/>
            </a:pPr>
            <a:endParaRPr sz="1000" dirty="0">
              <a:latin typeface="Avenir Roman" panose="02000503020000020003" pitchFamily="2" charset="0"/>
            </a:endParaRPr>
          </a:p>
        </p:txBody>
      </p:sp>
      <p:pic>
        <p:nvPicPr>
          <p:cNvPr id="16" name="Picture 15">
            <a:extLst>
              <a:ext uri="{FF2B5EF4-FFF2-40B4-BE49-F238E27FC236}">
                <a16:creationId xmlns:a16="http://schemas.microsoft.com/office/drawing/2014/main" id="{665B7704-C0EF-0A4F-97E7-CCE4FE443E93}"/>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Shape 370"/>
          <p:cNvSpPr/>
          <p:nvPr/>
        </p:nvSpPr>
        <p:spPr>
          <a:xfrm>
            <a:off x="5183312" y="632610"/>
            <a:ext cx="472800" cy="472800"/>
          </a:xfrm>
          <a:prstGeom prst="ellipse">
            <a:avLst/>
          </a:prstGeom>
          <a:solidFill>
            <a:srgbClr val="FFA400"/>
          </a:solidFill>
          <a:ln>
            <a:noFill/>
          </a:ln>
        </p:spPr>
        <p:txBody>
          <a:bodyPr lIns="91425" tIns="91425" rIns="91425" bIns="91425" anchor="ctr" anchorCtr="0">
            <a:noAutofit/>
          </a:bodyPr>
          <a:lstStyle/>
          <a:p>
            <a:pPr lvl="0">
              <a:spcBef>
                <a:spcPts val="0"/>
              </a:spcBef>
              <a:buNone/>
            </a:pPr>
            <a:endParaRPr/>
          </a:p>
        </p:txBody>
      </p:sp>
      <p:sp>
        <p:nvSpPr>
          <p:cNvPr id="371" name="Shape 371"/>
          <p:cNvSpPr/>
          <p:nvPr/>
        </p:nvSpPr>
        <p:spPr>
          <a:xfrm>
            <a:off x="7063350" y="632610"/>
            <a:ext cx="472800" cy="472800"/>
          </a:xfrm>
          <a:prstGeom prst="ellipse">
            <a:avLst/>
          </a:prstGeom>
          <a:solidFill>
            <a:srgbClr val="F67031"/>
          </a:solidFill>
          <a:ln>
            <a:noFill/>
          </a:ln>
        </p:spPr>
        <p:txBody>
          <a:bodyPr lIns="91425" tIns="91425" rIns="91425" bIns="91425" anchor="ctr" anchorCtr="0">
            <a:noAutofit/>
          </a:bodyPr>
          <a:lstStyle/>
          <a:p>
            <a:pPr lvl="0">
              <a:spcBef>
                <a:spcPts val="0"/>
              </a:spcBef>
              <a:buNone/>
            </a:pPr>
            <a:endParaRPr/>
          </a:p>
        </p:txBody>
      </p:sp>
      <p:sp>
        <p:nvSpPr>
          <p:cNvPr id="372" name="Shape 372"/>
          <p:cNvSpPr/>
          <p:nvPr/>
        </p:nvSpPr>
        <p:spPr>
          <a:xfrm>
            <a:off x="3303275" y="2719263"/>
            <a:ext cx="472800" cy="472800"/>
          </a:xfrm>
          <a:prstGeom prst="ellipse">
            <a:avLst/>
          </a:prstGeom>
          <a:solidFill>
            <a:srgbClr val="DD7E6B"/>
          </a:solidFill>
          <a:ln>
            <a:noFill/>
          </a:ln>
        </p:spPr>
        <p:txBody>
          <a:bodyPr lIns="91425" tIns="91425" rIns="91425" bIns="91425" anchor="ctr" anchorCtr="0">
            <a:noAutofit/>
          </a:bodyPr>
          <a:lstStyle/>
          <a:p>
            <a:pPr lvl="0">
              <a:spcBef>
                <a:spcPts val="0"/>
              </a:spcBef>
              <a:buNone/>
            </a:pPr>
            <a:endParaRPr/>
          </a:p>
        </p:txBody>
      </p:sp>
      <p:sp>
        <p:nvSpPr>
          <p:cNvPr id="373" name="Shape 373"/>
          <p:cNvSpPr/>
          <p:nvPr/>
        </p:nvSpPr>
        <p:spPr>
          <a:xfrm>
            <a:off x="5183312" y="2719263"/>
            <a:ext cx="472800" cy="472800"/>
          </a:xfrm>
          <a:prstGeom prst="ellipse">
            <a:avLst/>
          </a:prstGeom>
          <a:solidFill>
            <a:srgbClr val="E06666"/>
          </a:solidFill>
          <a:ln>
            <a:noFill/>
          </a:ln>
        </p:spPr>
        <p:txBody>
          <a:bodyPr lIns="91425" tIns="91425" rIns="91425" bIns="91425" anchor="ctr" anchorCtr="0">
            <a:noAutofit/>
          </a:bodyPr>
          <a:lstStyle/>
          <a:p>
            <a:pPr lvl="0">
              <a:spcBef>
                <a:spcPts val="0"/>
              </a:spcBef>
              <a:buNone/>
            </a:pPr>
            <a:endParaRPr/>
          </a:p>
        </p:txBody>
      </p:sp>
      <p:sp>
        <p:nvSpPr>
          <p:cNvPr id="374" name="Shape 374"/>
          <p:cNvSpPr/>
          <p:nvPr/>
        </p:nvSpPr>
        <p:spPr>
          <a:xfrm>
            <a:off x="7063350" y="2719263"/>
            <a:ext cx="472800" cy="472800"/>
          </a:xfrm>
          <a:prstGeom prst="ellipse">
            <a:avLst/>
          </a:prstGeom>
          <a:solidFill>
            <a:srgbClr val="ED0036">
              <a:alpha val="71540"/>
            </a:srgbClr>
          </a:solidFill>
          <a:ln>
            <a:noFill/>
          </a:ln>
        </p:spPr>
        <p:txBody>
          <a:bodyPr lIns="91425" tIns="91425" rIns="91425" bIns="91425" anchor="ctr" anchorCtr="0">
            <a:noAutofit/>
          </a:bodyPr>
          <a:lstStyle/>
          <a:p>
            <a:pPr lvl="0">
              <a:spcBef>
                <a:spcPts val="0"/>
              </a:spcBef>
              <a:buNone/>
            </a:pPr>
            <a:endParaRPr/>
          </a:p>
        </p:txBody>
      </p:sp>
      <p:sp>
        <p:nvSpPr>
          <p:cNvPr id="375" name="Shape 375"/>
          <p:cNvSpPr/>
          <p:nvPr/>
        </p:nvSpPr>
        <p:spPr>
          <a:xfrm>
            <a:off x="3303275" y="632610"/>
            <a:ext cx="472800" cy="472800"/>
          </a:xfrm>
          <a:prstGeom prst="ellipse">
            <a:avLst/>
          </a:prstGeom>
          <a:solidFill>
            <a:srgbClr val="FFD966"/>
          </a:solidFill>
          <a:ln>
            <a:noFill/>
          </a:ln>
        </p:spPr>
        <p:txBody>
          <a:bodyPr lIns="91425" tIns="91425" rIns="91425" bIns="91425" anchor="ctr" anchorCtr="0">
            <a:noAutofit/>
          </a:bodyPr>
          <a:lstStyle/>
          <a:p>
            <a:pPr lvl="0">
              <a:spcBef>
                <a:spcPts val="0"/>
              </a:spcBef>
              <a:buNone/>
            </a:pPr>
            <a:endParaRPr/>
          </a:p>
        </p:txBody>
      </p:sp>
      <p:sp>
        <p:nvSpPr>
          <p:cNvPr id="376" name="Shape 376"/>
          <p:cNvSpPr txBox="1">
            <a:spLocks noGrp="1"/>
          </p:cNvSpPr>
          <p:nvPr>
            <p:ph type="title"/>
          </p:nvPr>
        </p:nvSpPr>
        <p:spPr>
          <a:xfrm>
            <a:off x="234450" y="575500"/>
            <a:ext cx="2046300" cy="3981000"/>
          </a:xfrm>
          <a:prstGeom prst="rect">
            <a:avLst/>
          </a:prstGeom>
        </p:spPr>
        <p:txBody>
          <a:bodyPr lIns="91425" tIns="91425" rIns="91425" bIns="91425" anchor="t" anchorCtr="0">
            <a:noAutofit/>
          </a:bodyPr>
          <a:lstStyle/>
          <a:p>
            <a:pPr lvl="0" rtl="0">
              <a:spcBef>
                <a:spcPts val="0"/>
              </a:spcBef>
              <a:buNone/>
            </a:pPr>
            <a:r>
              <a:rPr lang="en-US" dirty="0">
                <a:latin typeface="Avenir Roman" panose="02000503020000020003" pitchFamily="2" charset="0"/>
              </a:rPr>
              <a:t>SOME TECH TOOL OPTIONS</a:t>
            </a:r>
            <a:endParaRPr lang="en" dirty="0">
              <a:latin typeface="Avenir Roman" panose="02000503020000020003" pitchFamily="2" charset="0"/>
            </a:endParaRPr>
          </a:p>
        </p:txBody>
      </p:sp>
      <p:sp>
        <p:nvSpPr>
          <p:cNvPr id="377" name="Shape 377"/>
          <p:cNvSpPr txBox="1">
            <a:spLocks noGrp="1"/>
          </p:cNvSpPr>
          <p:nvPr>
            <p:ph type="body" idx="1"/>
          </p:nvPr>
        </p:nvSpPr>
        <p:spPr>
          <a:xfrm>
            <a:off x="3069325" y="1177120"/>
            <a:ext cx="1789800" cy="1377980"/>
          </a:xfrm>
          <a:prstGeom prst="rect">
            <a:avLst/>
          </a:prstGeom>
        </p:spPr>
        <p:txBody>
          <a:bodyPr lIns="91425" tIns="91425" rIns="91425" bIns="91425" anchor="t" anchorCtr="0">
            <a:noAutofit/>
          </a:bodyPr>
          <a:lstStyle/>
          <a:p>
            <a:pPr lvl="0" rtl="0">
              <a:spcBef>
                <a:spcPts val="0"/>
              </a:spcBef>
              <a:buNone/>
            </a:pPr>
            <a:r>
              <a:rPr lang="en-US" sz="1000" b="1" dirty="0">
                <a:latin typeface="Avenir Roman" panose="02000503020000020003" pitchFamily="2" charset="0"/>
              </a:rPr>
              <a:t>Financial Tools</a:t>
            </a:r>
            <a:endParaRPr lang="en" sz="1000" b="1" dirty="0">
              <a:latin typeface="Avenir Roman" panose="02000503020000020003" pitchFamily="2" charset="0"/>
            </a:endParaRPr>
          </a:p>
          <a:p>
            <a:pPr marL="171450" indent="-171450"/>
            <a:r>
              <a:rPr lang="en-US" sz="1000" dirty="0">
                <a:solidFill>
                  <a:srgbClr val="FF0000"/>
                </a:solidFill>
                <a:latin typeface="Avenir Roman" panose="02000503020000020003" pitchFamily="2" charset="0"/>
              </a:rPr>
              <a:t>QuickBooks</a:t>
            </a:r>
          </a:p>
          <a:p>
            <a:pPr marL="171450" indent="-171450"/>
            <a:r>
              <a:rPr lang="en-US" sz="1000" dirty="0">
                <a:solidFill>
                  <a:schemeClr val="tx1"/>
                </a:solidFill>
                <a:latin typeface="Avenir Roman" panose="02000503020000020003" pitchFamily="2" charset="0"/>
              </a:rPr>
              <a:t>PayPal</a:t>
            </a:r>
          </a:p>
          <a:p>
            <a:pPr marL="171450" indent="-171450"/>
            <a:r>
              <a:rPr lang="en-US" sz="1000" dirty="0" err="1">
                <a:solidFill>
                  <a:schemeClr val="tx1"/>
                </a:solidFill>
                <a:latin typeface="Avenir Roman" panose="02000503020000020003" pitchFamily="2" charset="0"/>
              </a:rPr>
              <a:t>FreshBooks</a:t>
            </a:r>
            <a:endParaRPr lang="en-US" sz="1000" dirty="0">
              <a:solidFill>
                <a:schemeClr val="tx1"/>
              </a:solidFill>
              <a:latin typeface="Avenir Roman" panose="02000503020000020003" pitchFamily="2" charset="0"/>
            </a:endParaRPr>
          </a:p>
          <a:p>
            <a:pPr marL="171450" indent="-171450"/>
            <a:r>
              <a:rPr lang="en-US" sz="1000" dirty="0" err="1">
                <a:solidFill>
                  <a:schemeClr val="tx1"/>
                </a:solidFill>
                <a:latin typeface="Avenir Roman" panose="02000503020000020003" pitchFamily="2" charset="0"/>
              </a:rPr>
              <a:t>FundBox</a:t>
            </a:r>
            <a:endParaRPr lang="en-US" sz="1000" dirty="0">
              <a:solidFill>
                <a:schemeClr val="tx1"/>
              </a:solidFill>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Square</a:t>
            </a:r>
          </a:p>
        </p:txBody>
      </p:sp>
      <p:sp>
        <p:nvSpPr>
          <p:cNvPr id="378" name="Shape 378"/>
          <p:cNvSpPr txBox="1">
            <a:spLocks noGrp="1"/>
          </p:cNvSpPr>
          <p:nvPr>
            <p:ph type="body" idx="2"/>
          </p:nvPr>
        </p:nvSpPr>
        <p:spPr>
          <a:xfrm>
            <a:off x="4951001" y="1191390"/>
            <a:ext cx="1789800" cy="1320900"/>
          </a:xfrm>
          <a:prstGeom prst="rect">
            <a:avLst/>
          </a:prstGeom>
        </p:spPr>
        <p:txBody>
          <a:bodyPr lIns="91425" tIns="91425" rIns="91425" bIns="91425" anchor="t" anchorCtr="0">
            <a:noAutofit/>
          </a:bodyPr>
          <a:lstStyle/>
          <a:p>
            <a:pPr lvl="0" rtl="0">
              <a:spcBef>
                <a:spcPts val="0"/>
              </a:spcBef>
              <a:buNone/>
            </a:pPr>
            <a:r>
              <a:rPr lang="en-US" sz="1000" b="1" dirty="0">
                <a:latin typeface="Avenir Roman" panose="02000503020000020003" pitchFamily="2" charset="0"/>
              </a:rPr>
              <a:t>Video Creation / Sharing Tools</a:t>
            </a:r>
            <a:endParaRPr lang="en" sz="1000" b="1" dirty="0">
              <a:latin typeface="Avenir Roman" panose="02000503020000020003" pitchFamily="2" charset="0"/>
            </a:endParaRPr>
          </a:p>
          <a:p>
            <a:pPr marL="171450" indent="-171450"/>
            <a:r>
              <a:rPr lang="en" sz="1000" dirty="0">
                <a:solidFill>
                  <a:schemeClr val="tx1"/>
                </a:solidFill>
                <a:latin typeface="Avenir Roman" panose="02000503020000020003" pitchFamily="2" charset="0"/>
              </a:rPr>
              <a:t>C</a:t>
            </a:r>
            <a:r>
              <a:rPr lang="en-US" sz="1000" dirty="0" err="1">
                <a:solidFill>
                  <a:schemeClr val="tx1"/>
                </a:solidFill>
                <a:latin typeface="Avenir Roman" panose="02000503020000020003" pitchFamily="2" charset="0"/>
              </a:rPr>
              <a:t>andidio</a:t>
            </a:r>
            <a:endParaRPr lang="en-US" sz="1000" dirty="0">
              <a:solidFill>
                <a:schemeClr val="tx1"/>
              </a:solidFill>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Periscope</a:t>
            </a:r>
          </a:p>
          <a:p>
            <a:pPr marL="171450" indent="-171450"/>
            <a:r>
              <a:rPr lang="en-US" sz="1000" dirty="0" err="1">
                <a:solidFill>
                  <a:schemeClr val="tx1"/>
                </a:solidFill>
                <a:latin typeface="Avenir Roman" panose="02000503020000020003" pitchFamily="2" charset="0"/>
              </a:rPr>
              <a:t>WeVideo</a:t>
            </a:r>
            <a:endParaRPr lang="en-US" sz="1000" dirty="0">
              <a:solidFill>
                <a:schemeClr val="tx1"/>
              </a:solidFill>
              <a:latin typeface="Avenir Roman" panose="02000503020000020003" pitchFamily="2" charset="0"/>
            </a:endParaRPr>
          </a:p>
          <a:p>
            <a:pPr marL="171450" indent="-171450"/>
            <a:r>
              <a:rPr lang="en-US" sz="1000" dirty="0" err="1">
                <a:solidFill>
                  <a:schemeClr val="tx1"/>
                </a:solidFill>
                <a:latin typeface="Avenir Roman" panose="02000503020000020003" pitchFamily="2" charset="0"/>
              </a:rPr>
              <a:t>Wistia</a:t>
            </a:r>
            <a:endParaRPr lang="en-US" sz="1000" dirty="0">
              <a:solidFill>
                <a:schemeClr val="tx1"/>
              </a:solidFill>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YouTube</a:t>
            </a:r>
            <a:endParaRPr lang="en" sz="1000" dirty="0">
              <a:solidFill>
                <a:schemeClr val="tx1"/>
              </a:solidFill>
              <a:latin typeface="Avenir Roman" panose="02000503020000020003" pitchFamily="2" charset="0"/>
            </a:endParaRPr>
          </a:p>
        </p:txBody>
      </p:sp>
      <p:sp>
        <p:nvSpPr>
          <p:cNvPr id="379" name="Shape 379"/>
          <p:cNvSpPr txBox="1">
            <a:spLocks noGrp="1"/>
          </p:cNvSpPr>
          <p:nvPr>
            <p:ph type="body" idx="3"/>
          </p:nvPr>
        </p:nvSpPr>
        <p:spPr>
          <a:xfrm>
            <a:off x="6832678" y="1191390"/>
            <a:ext cx="1789800" cy="1320900"/>
          </a:xfrm>
          <a:prstGeom prst="rect">
            <a:avLst/>
          </a:prstGeom>
        </p:spPr>
        <p:txBody>
          <a:bodyPr lIns="91425" tIns="91425" rIns="91425" bIns="91425" anchor="t" anchorCtr="0">
            <a:noAutofit/>
          </a:bodyPr>
          <a:lstStyle/>
          <a:p>
            <a:pPr lvl="0" rtl="0">
              <a:spcBef>
                <a:spcPts val="0"/>
              </a:spcBef>
              <a:buNone/>
            </a:pPr>
            <a:r>
              <a:rPr lang="en-US" sz="1000" b="1" dirty="0">
                <a:latin typeface="Avenir Roman" panose="02000503020000020003" pitchFamily="2" charset="0"/>
              </a:rPr>
              <a:t>Travel Tools</a:t>
            </a:r>
            <a:endParaRPr lang="en" sz="1000" b="1" dirty="0">
              <a:latin typeface="Avenir Roman" panose="02000503020000020003" pitchFamily="2" charset="0"/>
            </a:endParaRPr>
          </a:p>
          <a:p>
            <a:pPr marL="171450" indent="-171450"/>
            <a:r>
              <a:rPr lang="en-US" sz="1000" dirty="0" err="1">
                <a:solidFill>
                  <a:schemeClr val="tx1"/>
                </a:solidFill>
                <a:latin typeface="Avenir Roman" panose="02000503020000020003" pitchFamily="2" charset="0"/>
              </a:rPr>
              <a:t>Tripit</a:t>
            </a:r>
            <a:endParaRPr lang="en-US" sz="1000" dirty="0">
              <a:solidFill>
                <a:schemeClr val="tx1"/>
              </a:solidFill>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Breather</a:t>
            </a:r>
          </a:p>
          <a:p>
            <a:pPr marL="171450" indent="-171450"/>
            <a:r>
              <a:rPr lang="en-US" sz="1000" dirty="0" err="1">
                <a:solidFill>
                  <a:schemeClr val="tx1"/>
                </a:solidFill>
                <a:latin typeface="Avenir Roman" panose="02000503020000020003" pitchFamily="2" charset="0"/>
              </a:rPr>
              <a:t>Uber</a:t>
            </a:r>
            <a:endParaRPr lang="en-US" sz="1000" dirty="0">
              <a:solidFill>
                <a:schemeClr val="tx1"/>
              </a:solidFill>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United</a:t>
            </a:r>
          </a:p>
          <a:p>
            <a:pPr marL="171450" indent="-171450"/>
            <a:r>
              <a:rPr lang="en-US" sz="1000" dirty="0">
                <a:solidFill>
                  <a:schemeClr val="tx1"/>
                </a:solidFill>
                <a:latin typeface="Avenir Roman" panose="02000503020000020003" pitchFamily="2" charset="0"/>
              </a:rPr>
              <a:t>Zillow</a:t>
            </a:r>
          </a:p>
        </p:txBody>
      </p:sp>
      <p:sp>
        <p:nvSpPr>
          <p:cNvPr id="381" name="Shape 381"/>
          <p:cNvSpPr txBox="1">
            <a:spLocks noGrp="1"/>
          </p:cNvSpPr>
          <p:nvPr>
            <p:ph type="body" idx="1"/>
          </p:nvPr>
        </p:nvSpPr>
        <p:spPr>
          <a:xfrm>
            <a:off x="3069325" y="3282850"/>
            <a:ext cx="1789800" cy="1320900"/>
          </a:xfrm>
          <a:prstGeom prst="rect">
            <a:avLst/>
          </a:prstGeom>
        </p:spPr>
        <p:txBody>
          <a:bodyPr lIns="91425" tIns="91425" rIns="91425" bIns="91425" anchor="t" anchorCtr="0">
            <a:noAutofit/>
          </a:bodyPr>
          <a:lstStyle/>
          <a:p>
            <a:pPr lvl="0" rtl="0">
              <a:spcBef>
                <a:spcPts val="0"/>
              </a:spcBef>
              <a:buNone/>
            </a:pPr>
            <a:r>
              <a:rPr lang="en-US" sz="1000" b="1" dirty="0">
                <a:latin typeface="Avenir Roman" panose="02000503020000020003" pitchFamily="2" charset="0"/>
              </a:rPr>
              <a:t>Collaboration Tools</a:t>
            </a:r>
            <a:endParaRPr lang="en" sz="1000" b="1" dirty="0">
              <a:latin typeface="Avenir Roman" panose="02000503020000020003" pitchFamily="2" charset="0"/>
            </a:endParaRPr>
          </a:p>
          <a:p>
            <a:pPr marL="171450" indent="-171450"/>
            <a:r>
              <a:rPr lang="en-US" sz="1000" dirty="0" err="1">
                <a:solidFill>
                  <a:srgbClr val="FF0000"/>
                </a:solidFill>
                <a:latin typeface="Avenir Roman" panose="02000503020000020003" pitchFamily="2" charset="0"/>
              </a:rPr>
              <a:t>Dropbox</a:t>
            </a:r>
            <a:endParaRPr lang="en-US" sz="1000" dirty="0">
              <a:solidFill>
                <a:srgbClr val="FF0000"/>
              </a:solidFill>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Join Me</a:t>
            </a:r>
          </a:p>
          <a:p>
            <a:pPr marL="171450" indent="-171450"/>
            <a:r>
              <a:rPr lang="en-US" sz="1000" dirty="0">
                <a:solidFill>
                  <a:schemeClr val="tx1"/>
                </a:solidFill>
                <a:latin typeface="Avenir Roman" panose="02000503020000020003" pitchFamily="2" charset="0"/>
              </a:rPr>
              <a:t>Zoom</a:t>
            </a:r>
          </a:p>
          <a:p>
            <a:pPr marL="171450" indent="-171450"/>
            <a:r>
              <a:rPr lang="en-US" sz="1000" dirty="0" err="1">
                <a:solidFill>
                  <a:schemeClr val="tx1"/>
                </a:solidFill>
                <a:latin typeface="Avenir Roman" panose="02000503020000020003" pitchFamily="2" charset="0"/>
              </a:rPr>
              <a:t>FreeConferenceCall.com</a:t>
            </a:r>
            <a:endParaRPr lang="en" sz="1000" dirty="0">
              <a:solidFill>
                <a:schemeClr val="tx1"/>
              </a:solidFill>
              <a:latin typeface="Avenir Roman" panose="02000503020000020003" pitchFamily="2" charset="0"/>
            </a:endParaRPr>
          </a:p>
        </p:txBody>
      </p:sp>
      <p:sp>
        <p:nvSpPr>
          <p:cNvPr id="382" name="Shape 382"/>
          <p:cNvSpPr txBox="1">
            <a:spLocks noGrp="1"/>
          </p:cNvSpPr>
          <p:nvPr>
            <p:ph type="body" idx="2"/>
          </p:nvPr>
        </p:nvSpPr>
        <p:spPr>
          <a:xfrm>
            <a:off x="4951001" y="3282850"/>
            <a:ext cx="1789800" cy="1467000"/>
          </a:xfrm>
          <a:prstGeom prst="rect">
            <a:avLst/>
          </a:prstGeom>
        </p:spPr>
        <p:txBody>
          <a:bodyPr lIns="91425" tIns="91425" rIns="91425" bIns="91425" anchor="t" anchorCtr="0">
            <a:noAutofit/>
          </a:bodyPr>
          <a:lstStyle/>
          <a:p>
            <a:pPr lvl="0" rtl="0">
              <a:spcBef>
                <a:spcPts val="0"/>
              </a:spcBef>
              <a:buNone/>
            </a:pPr>
            <a:r>
              <a:rPr lang="en-US" sz="1000" b="1" dirty="0">
                <a:latin typeface="Avenir Roman" panose="02000503020000020003" pitchFamily="2" charset="0"/>
              </a:rPr>
              <a:t>Project Management Tools</a:t>
            </a:r>
            <a:endParaRPr lang="en" sz="1000" b="1" dirty="0">
              <a:latin typeface="Avenir Roman" panose="02000503020000020003" pitchFamily="2" charset="0"/>
            </a:endParaRPr>
          </a:p>
          <a:p>
            <a:pPr marL="171450" indent="-171450"/>
            <a:r>
              <a:rPr lang="en-US" sz="1000" dirty="0">
                <a:solidFill>
                  <a:schemeClr val="tx1"/>
                </a:solidFill>
                <a:latin typeface="Avenir Roman" panose="02000503020000020003" pitchFamily="2" charset="0"/>
              </a:rPr>
              <a:t>Asana</a:t>
            </a:r>
          </a:p>
          <a:p>
            <a:pPr marL="171450" indent="-171450"/>
            <a:r>
              <a:rPr lang="en-US" sz="1000" dirty="0">
                <a:solidFill>
                  <a:srgbClr val="FF0000"/>
                </a:solidFill>
                <a:latin typeface="Avenir Roman" panose="02000503020000020003" pitchFamily="2" charset="0"/>
              </a:rPr>
              <a:t>Basecamp</a:t>
            </a:r>
          </a:p>
          <a:p>
            <a:pPr marL="171450" indent="-171450"/>
            <a:r>
              <a:rPr lang="en-US" sz="1000" dirty="0" err="1">
                <a:solidFill>
                  <a:schemeClr val="tx1"/>
                </a:solidFill>
                <a:latin typeface="Avenir Roman" panose="02000503020000020003" pitchFamily="2" charset="0"/>
              </a:rPr>
              <a:t>Todoist</a:t>
            </a:r>
            <a:endParaRPr lang="en-US" sz="1000" dirty="0">
              <a:solidFill>
                <a:schemeClr val="tx1"/>
              </a:solidFill>
              <a:latin typeface="Avenir Roman" panose="02000503020000020003" pitchFamily="2" charset="0"/>
            </a:endParaRPr>
          </a:p>
          <a:p>
            <a:pPr marL="171450" indent="-171450"/>
            <a:r>
              <a:rPr lang="en-US" sz="1000" dirty="0" err="1">
                <a:solidFill>
                  <a:schemeClr val="tx1"/>
                </a:solidFill>
                <a:latin typeface="Avenir Roman" panose="02000503020000020003" pitchFamily="2" charset="0"/>
              </a:rPr>
              <a:t>Trello</a:t>
            </a:r>
            <a:endParaRPr lang="en-US" sz="1000" dirty="0">
              <a:solidFill>
                <a:schemeClr val="tx1"/>
              </a:solidFill>
              <a:latin typeface="Avenir Roman" panose="02000503020000020003" pitchFamily="2" charset="0"/>
            </a:endParaRPr>
          </a:p>
          <a:p>
            <a:pPr marL="171450" indent="-171450"/>
            <a:r>
              <a:rPr lang="en-US" sz="1000" dirty="0" err="1">
                <a:solidFill>
                  <a:srgbClr val="FF0000"/>
                </a:solidFill>
                <a:latin typeface="Avenir Roman" panose="02000503020000020003" pitchFamily="2" charset="0"/>
              </a:rPr>
              <a:t>Insightly</a:t>
            </a:r>
            <a:endParaRPr lang="en-US" sz="1000" dirty="0">
              <a:solidFill>
                <a:srgbClr val="FF0000"/>
              </a:solidFill>
              <a:latin typeface="Avenir Roman" panose="02000503020000020003" pitchFamily="2" charset="0"/>
            </a:endParaRPr>
          </a:p>
        </p:txBody>
      </p:sp>
      <p:sp>
        <p:nvSpPr>
          <p:cNvPr id="383" name="Shape 383"/>
          <p:cNvSpPr txBox="1">
            <a:spLocks noGrp="1"/>
          </p:cNvSpPr>
          <p:nvPr>
            <p:ph type="body" idx="3"/>
          </p:nvPr>
        </p:nvSpPr>
        <p:spPr>
          <a:xfrm>
            <a:off x="6832678" y="3282850"/>
            <a:ext cx="1789800" cy="1320900"/>
          </a:xfrm>
          <a:prstGeom prst="rect">
            <a:avLst/>
          </a:prstGeom>
        </p:spPr>
        <p:txBody>
          <a:bodyPr lIns="91425" tIns="91425" rIns="91425" bIns="91425" anchor="t" anchorCtr="0">
            <a:noAutofit/>
          </a:bodyPr>
          <a:lstStyle/>
          <a:p>
            <a:pPr lvl="0" rtl="0">
              <a:spcBef>
                <a:spcPts val="0"/>
              </a:spcBef>
              <a:buNone/>
            </a:pPr>
            <a:r>
              <a:rPr lang="en-US" sz="1000" b="1" dirty="0">
                <a:latin typeface="Avenir Roman" panose="02000503020000020003" pitchFamily="2" charset="0"/>
              </a:rPr>
              <a:t>Web Design Tools</a:t>
            </a:r>
            <a:endParaRPr lang="en" sz="1000" b="1" dirty="0">
              <a:latin typeface="Avenir Roman" panose="02000503020000020003" pitchFamily="2" charset="0"/>
            </a:endParaRPr>
          </a:p>
          <a:p>
            <a:pPr marL="171450" indent="-171450"/>
            <a:r>
              <a:rPr lang="en-US" sz="1000" dirty="0" err="1">
                <a:solidFill>
                  <a:srgbClr val="FF0000"/>
                </a:solidFill>
                <a:latin typeface="Avenir Roman" panose="02000503020000020003" pitchFamily="2" charset="0"/>
              </a:rPr>
              <a:t>Wordpress</a:t>
            </a:r>
            <a:endParaRPr lang="en-US" sz="1000" dirty="0">
              <a:solidFill>
                <a:srgbClr val="FF0000"/>
              </a:solidFill>
              <a:latin typeface="Avenir Roman" panose="02000503020000020003" pitchFamily="2" charset="0"/>
            </a:endParaRPr>
          </a:p>
          <a:p>
            <a:pPr marL="171450" indent="-171450"/>
            <a:r>
              <a:rPr lang="en-US" sz="1000" dirty="0" err="1">
                <a:solidFill>
                  <a:schemeClr val="tx1"/>
                </a:solidFill>
                <a:latin typeface="Avenir Roman" panose="02000503020000020003" pitchFamily="2" charset="0"/>
              </a:rPr>
              <a:t>Wix</a:t>
            </a:r>
            <a:endParaRPr lang="en-US" sz="1000" dirty="0">
              <a:solidFill>
                <a:schemeClr val="tx1"/>
              </a:solidFill>
              <a:latin typeface="Avenir Roman" panose="02000503020000020003" pitchFamily="2" charset="0"/>
            </a:endParaRPr>
          </a:p>
          <a:p>
            <a:pPr marL="171450" indent="-171450"/>
            <a:r>
              <a:rPr lang="en-US" sz="1000" dirty="0" err="1">
                <a:solidFill>
                  <a:schemeClr val="tx1"/>
                </a:solidFill>
                <a:latin typeface="Avenir Roman" panose="02000503020000020003" pitchFamily="2" charset="0"/>
              </a:rPr>
              <a:t>LeadPages</a:t>
            </a:r>
            <a:endParaRPr lang="en" sz="1000" dirty="0">
              <a:solidFill>
                <a:schemeClr val="tx1"/>
              </a:solidFill>
              <a:latin typeface="Avenir Roman" panose="02000503020000020003" pitchFamily="2" charset="0"/>
            </a:endParaRPr>
          </a:p>
          <a:p>
            <a:pPr lvl="0" rtl="0">
              <a:spcBef>
                <a:spcPts val="0"/>
              </a:spcBef>
              <a:buNone/>
            </a:pPr>
            <a:endParaRPr sz="1000" dirty="0">
              <a:latin typeface="Avenir Roman" panose="02000503020000020003" pitchFamily="2" charset="0"/>
            </a:endParaRPr>
          </a:p>
        </p:txBody>
      </p:sp>
      <p:pic>
        <p:nvPicPr>
          <p:cNvPr id="17" name="Picture 16">
            <a:extLst>
              <a:ext uri="{FF2B5EF4-FFF2-40B4-BE49-F238E27FC236}">
                <a16:creationId xmlns:a16="http://schemas.microsoft.com/office/drawing/2014/main" id="{EC3A5D3E-CD90-264F-A902-34EDB139E6F4}"/>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spTree>
    <p:extLst>
      <p:ext uri="{BB962C8B-B14F-4D97-AF65-F5344CB8AC3E}">
        <p14:creationId xmlns:p14="http://schemas.microsoft.com/office/powerpoint/2010/main" val="21700442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Shape 162"/>
          <p:cNvSpPr txBox="1">
            <a:spLocks noGrp="1"/>
          </p:cNvSpPr>
          <p:nvPr>
            <p:ph type="ctrTitle" idx="4294967295"/>
          </p:nvPr>
        </p:nvSpPr>
        <p:spPr>
          <a:xfrm>
            <a:off x="690812" y="2613377"/>
            <a:ext cx="7945826" cy="1159800"/>
          </a:xfrm>
          <a:prstGeom prst="rect">
            <a:avLst/>
          </a:prstGeom>
        </p:spPr>
        <p:txBody>
          <a:bodyPr lIns="91425" tIns="91425" rIns="91425" bIns="91425" anchor="t" anchorCtr="0">
            <a:noAutofit/>
          </a:bodyPr>
          <a:lstStyle/>
          <a:p>
            <a:pPr lvl="0" algn="ctr"/>
            <a:r>
              <a:rPr lang="en-US" sz="2800" dirty="0">
                <a:latin typeface="Avenir Roman" panose="02000503020000020003" pitchFamily="2" charset="0"/>
                <a:cs typeface="Nunito sans"/>
              </a:rPr>
              <a:t>THANK YOU!</a:t>
            </a:r>
            <a:br>
              <a:rPr lang="en-US" sz="2800" dirty="0">
                <a:latin typeface="Avenir Roman" panose="02000503020000020003" pitchFamily="2" charset="0"/>
                <a:cs typeface="Nunito sans"/>
              </a:rPr>
            </a:br>
            <a:br>
              <a:rPr lang="en-US" sz="2800" dirty="0">
                <a:latin typeface="Avenir Roman" panose="02000503020000020003" pitchFamily="2" charset="0"/>
                <a:cs typeface="Nunito sans"/>
              </a:rPr>
            </a:br>
            <a:r>
              <a:rPr lang="en-US" dirty="0">
                <a:latin typeface="Avenir Roman" panose="02000503020000020003" pitchFamily="2" charset="0"/>
                <a:cs typeface="Nunito sans"/>
              </a:rPr>
              <a:t>Laura M. Labovich</a:t>
            </a:r>
            <a:br>
              <a:rPr lang="en-US" dirty="0">
                <a:latin typeface="Avenir Roman" panose="02000503020000020003" pitchFamily="2" charset="0"/>
                <a:cs typeface="Nunito sans"/>
              </a:rPr>
            </a:br>
            <a:r>
              <a:rPr lang="en-US" dirty="0">
                <a:latin typeface="Avenir Roman" panose="02000503020000020003" pitchFamily="2" charset="0"/>
                <a:cs typeface="Nunito sans"/>
              </a:rPr>
              <a:t>The Career Strategy Group</a:t>
            </a:r>
            <a:br>
              <a:rPr lang="en-US" dirty="0">
                <a:latin typeface="Avenir Roman" panose="02000503020000020003" pitchFamily="2" charset="0"/>
                <a:cs typeface="Nunito sans"/>
              </a:rPr>
            </a:br>
            <a:r>
              <a:rPr lang="en-US" dirty="0" err="1">
                <a:latin typeface="Avenir Roman" panose="02000503020000020003" pitchFamily="2" charset="0"/>
                <a:cs typeface="Nunito sans"/>
              </a:rPr>
              <a:t>laura@thecareerstrategygroup.com</a:t>
            </a:r>
            <a:endParaRPr lang="en" dirty="0">
              <a:latin typeface="Avenir Roman" panose="02000503020000020003" pitchFamily="2" charset="0"/>
              <a:cs typeface="Nunito sans"/>
            </a:endParaRPr>
          </a:p>
        </p:txBody>
      </p:sp>
      <p:grpSp>
        <p:nvGrpSpPr>
          <p:cNvPr id="164" name="Shape 164"/>
          <p:cNvGrpSpPr/>
          <p:nvPr/>
        </p:nvGrpSpPr>
        <p:grpSpPr>
          <a:xfrm>
            <a:off x="6791058" y="345962"/>
            <a:ext cx="1590882" cy="1590857"/>
            <a:chOff x="6643075" y="3664250"/>
            <a:chExt cx="407950" cy="407975"/>
          </a:xfrm>
        </p:grpSpPr>
        <p:sp>
          <p:nvSpPr>
            <p:cNvPr id="165" name="Shape 165"/>
            <p:cNvSpPr/>
            <p:nvPr/>
          </p:nvSpPr>
          <p:spPr>
            <a:xfrm>
              <a:off x="6794075" y="3815250"/>
              <a:ext cx="211300" cy="211300"/>
            </a:xfrm>
            <a:custGeom>
              <a:avLst/>
              <a:gdLst/>
              <a:ahLst/>
              <a:cxnLst/>
              <a:rect l="0" t="0" r="0" b="0"/>
              <a:pathLst>
                <a:path w="8452" h="8452" fill="none" extrusionOk="0">
                  <a:moveTo>
                    <a:pt x="0" y="8135"/>
                  </a:moveTo>
                  <a:lnTo>
                    <a:pt x="0" y="8135"/>
                  </a:lnTo>
                  <a:lnTo>
                    <a:pt x="438" y="8257"/>
                  </a:lnTo>
                  <a:lnTo>
                    <a:pt x="852" y="8354"/>
                  </a:lnTo>
                  <a:lnTo>
                    <a:pt x="1291" y="8403"/>
                  </a:lnTo>
                  <a:lnTo>
                    <a:pt x="1729" y="8452"/>
                  </a:lnTo>
                  <a:lnTo>
                    <a:pt x="2168" y="8452"/>
                  </a:lnTo>
                  <a:lnTo>
                    <a:pt x="2606" y="8427"/>
                  </a:lnTo>
                  <a:lnTo>
                    <a:pt x="3020" y="8378"/>
                  </a:lnTo>
                  <a:lnTo>
                    <a:pt x="3458" y="8281"/>
                  </a:lnTo>
                  <a:lnTo>
                    <a:pt x="3872" y="8184"/>
                  </a:lnTo>
                  <a:lnTo>
                    <a:pt x="4311" y="8037"/>
                  </a:lnTo>
                  <a:lnTo>
                    <a:pt x="4701" y="7867"/>
                  </a:lnTo>
                  <a:lnTo>
                    <a:pt x="5115" y="7672"/>
                  </a:lnTo>
                  <a:lnTo>
                    <a:pt x="5504" y="7429"/>
                  </a:lnTo>
                  <a:lnTo>
                    <a:pt x="5870" y="7185"/>
                  </a:lnTo>
                  <a:lnTo>
                    <a:pt x="6235" y="6893"/>
                  </a:lnTo>
                  <a:lnTo>
                    <a:pt x="6576" y="6576"/>
                  </a:lnTo>
                  <a:lnTo>
                    <a:pt x="6576" y="6576"/>
                  </a:lnTo>
                  <a:lnTo>
                    <a:pt x="6892" y="6235"/>
                  </a:lnTo>
                  <a:lnTo>
                    <a:pt x="7185" y="5870"/>
                  </a:lnTo>
                  <a:lnTo>
                    <a:pt x="7428" y="5505"/>
                  </a:lnTo>
                  <a:lnTo>
                    <a:pt x="7672" y="5115"/>
                  </a:lnTo>
                  <a:lnTo>
                    <a:pt x="7867" y="4701"/>
                  </a:lnTo>
                  <a:lnTo>
                    <a:pt x="8037" y="4311"/>
                  </a:lnTo>
                  <a:lnTo>
                    <a:pt x="8183" y="3873"/>
                  </a:lnTo>
                  <a:lnTo>
                    <a:pt x="8281" y="3459"/>
                  </a:lnTo>
                  <a:lnTo>
                    <a:pt x="8378" y="3020"/>
                  </a:lnTo>
                  <a:lnTo>
                    <a:pt x="8427" y="2606"/>
                  </a:lnTo>
                  <a:lnTo>
                    <a:pt x="8451" y="2168"/>
                  </a:lnTo>
                  <a:lnTo>
                    <a:pt x="8451" y="1730"/>
                  </a:lnTo>
                  <a:lnTo>
                    <a:pt x="8402" y="1291"/>
                  </a:lnTo>
                  <a:lnTo>
                    <a:pt x="8354" y="853"/>
                  </a:lnTo>
                  <a:lnTo>
                    <a:pt x="8256" y="439"/>
                  </a:lnTo>
                  <a:lnTo>
                    <a:pt x="8135" y="0"/>
                  </a:lnTo>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6" name="Shape 166"/>
            <p:cNvSpPr/>
            <p:nvPr/>
          </p:nvSpPr>
          <p:spPr>
            <a:xfrm>
              <a:off x="6643075" y="3664250"/>
              <a:ext cx="407950" cy="407975"/>
            </a:xfrm>
            <a:custGeom>
              <a:avLst/>
              <a:gdLst/>
              <a:ahLst/>
              <a:cxnLst/>
              <a:rect l="0" t="0" r="0" b="0"/>
              <a:pathLst>
                <a:path w="16318" h="16319" fill="none" extrusionOk="0">
                  <a:moveTo>
                    <a:pt x="16074" y="244"/>
                  </a:moveTo>
                  <a:lnTo>
                    <a:pt x="16074" y="244"/>
                  </a:lnTo>
                  <a:lnTo>
                    <a:pt x="15928" y="122"/>
                  </a:lnTo>
                  <a:lnTo>
                    <a:pt x="15758" y="49"/>
                  </a:lnTo>
                  <a:lnTo>
                    <a:pt x="15538" y="0"/>
                  </a:lnTo>
                  <a:lnTo>
                    <a:pt x="15319" y="0"/>
                  </a:lnTo>
                  <a:lnTo>
                    <a:pt x="15051" y="25"/>
                  </a:lnTo>
                  <a:lnTo>
                    <a:pt x="14759" y="73"/>
                  </a:lnTo>
                  <a:lnTo>
                    <a:pt x="14442" y="171"/>
                  </a:lnTo>
                  <a:lnTo>
                    <a:pt x="14102" y="293"/>
                  </a:lnTo>
                  <a:lnTo>
                    <a:pt x="13736" y="439"/>
                  </a:lnTo>
                  <a:lnTo>
                    <a:pt x="13347" y="609"/>
                  </a:lnTo>
                  <a:lnTo>
                    <a:pt x="12957" y="828"/>
                  </a:lnTo>
                  <a:lnTo>
                    <a:pt x="12543" y="1048"/>
                  </a:lnTo>
                  <a:lnTo>
                    <a:pt x="11666" y="1608"/>
                  </a:lnTo>
                  <a:lnTo>
                    <a:pt x="10716" y="2265"/>
                  </a:lnTo>
                  <a:lnTo>
                    <a:pt x="10716" y="2265"/>
                  </a:lnTo>
                  <a:lnTo>
                    <a:pt x="10278" y="2095"/>
                  </a:lnTo>
                  <a:lnTo>
                    <a:pt x="9815" y="1949"/>
                  </a:lnTo>
                  <a:lnTo>
                    <a:pt x="9352" y="1851"/>
                  </a:lnTo>
                  <a:lnTo>
                    <a:pt x="8890" y="1778"/>
                  </a:lnTo>
                  <a:lnTo>
                    <a:pt x="8427" y="1730"/>
                  </a:lnTo>
                  <a:lnTo>
                    <a:pt x="7940" y="1730"/>
                  </a:lnTo>
                  <a:lnTo>
                    <a:pt x="7477" y="1778"/>
                  </a:lnTo>
                  <a:lnTo>
                    <a:pt x="7014" y="1827"/>
                  </a:lnTo>
                  <a:lnTo>
                    <a:pt x="6551" y="1924"/>
                  </a:lnTo>
                  <a:lnTo>
                    <a:pt x="6089" y="2070"/>
                  </a:lnTo>
                  <a:lnTo>
                    <a:pt x="5650" y="2241"/>
                  </a:lnTo>
                  <a:lnTo>
                    <a:pt x="5212" y="2436"/>
                  </a:lnTo>
                  <a:lnTo>
                    <a:pt x="4774" y="2679"/>
                  </a:lnTo>
                  <a:lnTo>
                    <a:pt x="4384" y="2972"/>
                  </a:lnTo>
                  <a:lnTo>
                    <a:pt x="3994" y="3264"/>
                  </a:lnTo>
                  <a:lnTo>
                    <a:pt x="3605" y="3605"/>
                  </a:lnTo>
                  <a:lnTo>
                    <a:pt x="3605" y="3605"/>
                  </a:lnTo>
                  <a:lnTo>
                    <a:pt x="3264" y="3995"/>
                  </a:lnTo>
                  <a:lnTo>
                    <a:pt x="2971" y="4384"/>
                  </a:lnTo>
                  <a:lnTo>
                    <a:pt x="2679" y="4774"/>
                  </a:lnTo>
                  <a:lnTo>
                    <a:pt x="2436" y="5212"/>
                  </a:lnTo>
                  <a:lnTo>
                    <a:pt x="2241" y="5651"/>
                  </a:lnTo>
                  <a:lnTo>
                    <a:pt x="2070" y="6089"/>
                  </a:lnTo>
                  <a:lnTo>
                    <a:pt x="1924" y="6552"/>
                  </a:lnTo>
                  <a:lnTo>
                    <a:pt x="1827" y="7015"/>
                  </a:lnTo>
                  <a:lnTo>
                    <a:pt x="1778" y="7477"/>
                  </a:lnTo>
                  <a:lnTo>
                    <a:pt x="1729" y="7940"/>
                  </a:lnTo>
                  <a:lnTo>
                    <a:pt x="1729" y="8427"/>
                  </a:lnTo>
                  <a:lnTo>
                    <a:pt x="1778" y="8890"/>
                  </a:lnTo>
                  <a:lnTo>
                    <a:pt x="1851" y="9353"/>
                  </a:lnTo>
                  <a:lnTo>
                    <a:pt x="1948" y="9815"/>
                  </a:lnTo>
                  <a:lnTo>
                    <a:pt x="2095" y="10278"/>
                  </a:lnTo>
                  <a:lnTo>
                    <a:pt x="2265" y="10716"/>
                  </a:lnTo>
                  <a:lnTo>
                    <a:pt x="2265" y="10716"/>
                  </a:lnTo>
                  <a:lnTo>
                    <a:pt x="1607" y="11666"/>
                  </a:lnTo>
                  <a:lnTo>
                    <a:pt x="1047" y="12543"/>
                  </a:lnTo>
                  <a:lnTo>
                    <a:pt x="828" y="12957"/>
                  </a:lnTo>
                  <a:lnTo>
                    <a:pt x="609" y="13347"/>
                  </a:lnTo>
                  <a:lnTo>
                    <a:pt x="438" y="13737"/>
                  </a:lnTo>
                  <a:lnTo>
                    <a:pt x="292" y="14102"/>
                  </a:lnTo>
                  <a:lnTo>
                    <a:pt x="170" y="14443"/>
                  </a:lnTo>
                  <a:lnTo>
                    <a:pt x="73" y="14759"/>
                  </a:lnTo>
                  <a:lnTo>
                    <a:pt x="24" y="15052"/>
                  </a:lnTo>
                  <a:lnTo>
                    <a:pt x="0" y="15320"/>
                  </a:lnTo>
                  <a:lnTo>
                    <a:pt x="0" y="15539"/>
                  </a:lnTo>
                  <a:lnTo>
                    <a:pt x="49" y="15758"/>
                  </a:lnTo>
                  <a:lnTo>
                    <a:pt x="122" y="15928"/>
                  </a:lnTo>
                  <a:lnTo>
                    <a:pt x="244" y="16075"/>
                  </a:lnTo>
                  <a:lnTo>
                    <a:pt x="244" y="16075"/>
                  </a:lnTo>
                  <a:lnTo>
                    <a:pt x="341" y="16172"/>
                  </a:lnTo>
                  <a:lnTo>
                    <a:pt x="487" y="16245"/>
                  </a:lnTo>
                  <a:lnTo>
                    <a:pt x="633" y="16294"/>
                  </a:lnTo>
                  <a:lnTo>
                    <a:pt x="804" y="16318"/>
                  </a:lnTo>
                  <a:lnTo>
                    <a:pt x="974" y="16318"/>
                  </a:lnTo>
                  <a:lnTo>
                    <a:pt x="1169" y="16318"/>
                  </a:lnTo>
                  <a:lnTo>
                    <a:pt x="1388" y="16269"/>
                  </a:lnTo>
                  <a:lnTo>
                    <a:pt x="1632" y="16221"/>
                  </a:lnTo>
                  <a:lnTo>
                    <a:pt x="2143" y="16075"/>
                  </a:lnTo>
                  <a:lnTo>
                    <a:pt x="2703" y="15831"/>
                  </a:lnTo>
                  <a:lnTo>
                    <a:pt x="3312" y="15539"/>
                  </a:lnTo>
                  <a:lnTo>
                    <a:pt x="3946" y="15149"/>
                  </a:lnTo>
                  <a:lnTo>
                    <a:pt x="4652" y="14711"/>
                  </a:lnTo>
                  <a:lnTo>
                    <a:pt x="5358" y="14224"/>
                  </a:lnTo>
                  <a:lnTo>
                    <a:pt x="6113" y="13663"/>
                  </a:lnTo>
                  <a:lnTo>
                    <a:pt x="6892" y="13055"/>
                  </a:lnTo>
                  <a:lnTo>
                    <a:pt x="7696" y="12397"/>
                  </a:lnTo>
                  <a:lnTo>
                    <a:pt x="8500" y="11691"/>
                  </a:lnTo>
                  <a:lnTo>
                    <a:pt x="9304" y="10936"/>
                  </a:lnTo>
                  <a:lnTo>
                    <a:pt x="10132" y="10132"/>
                  </a:lnTo>
                  <a:lnTo>
                    <a:pt x="10132" y="10132"/>
                  </a:lnTo>
                  <a:lnTo>
                    <a:pt x="10935" y="9304"/>
                  </a:lnTo>
                  <a:lnTo>
                    <a:pt x="11690" y="8500"/>
                  </a:lnTo>
                  <a:lnTo>
                    <a:pt x="12397" y="7696"/>
                  </a:lnTo>
                  <a:lnTo>
                    <a:pt x="13054" y="6893"/>
                  </a:lnTo>
                  <a:lnTo>
                    <a:pt x="13663" y="6113"/>
                  </a:lnTo>
                  <a:lnTo>
                    <a:pt x="14223" y="5358"/>
                  </a:lnTo>
                  <a:lnTo>
                    <a:pt x="14710" y="4652"/>
                  </a:lnTo>
                  <a:lnTo>
                    <a:pt x="15149" y="3946"/>
                  </a:lnTo>
                  <a:lnTo>
                    <a:pt x="15538" y="3313"/>
                  </a:lnTo>
                  <a:lnTo>
                    <a:pt x="15831" y="2704"/>
                  </a:lnTo>
                  <a:lnTo>
                    <a:pt x="16074" y="2144"/>
                  </a:lnTo>
                  <a:lnTo>
                    <a:pt x="16220" y="1632"/>
                  </a:lnTo>
                  <a:lnTo>
                    <a:pt x="16269" y="1389"/>
                  </a:lnTo>
                  <a:lnTo>
                    <a:pt x="16318" y="1169"/>
                  </a:lnTo>
                  <a:lnTo>
                    <a:pt x="16318" y="975"/>
                  </a:lnTo>
                  <a:lnTo>
                    <a:pt x="16318" y="804"/>
                  </a:lnTo>
                  <a:lnTo>
                    <a:pt x="16293" y="634"/>
                  </a:lnTo>
                  <a:lnTo>
                    <a:pt x="16245" y="487"/>
                  </a:lnTo>
                  <a:lnTo>
                    <a:pt x="16172" y="341"/>
                  </a:lnTo>
                  <a:lnTo>
                    <a:pt x="16074" y="244"/>
                  </a:lnTo>
                  <a:lnTo>
                    <a:pt x="16074" y="244"/>
                  </a:lnTo>
                  <a:close/>
                  <a:moveTo>
                    <a:pt x="1827" y="13810"/>
                  </a:moveTo>
                  <a:lnTo>
                    <a:pt x="1827" y="13810"/>
                  </a:lnTo>
                  <a:lnTo>
                    <a:pt x="1754" y="13737"/>
                  </a:lnTo>
                  <a:lnTo>
                    <a:pt x="1729" y="13639"/>
                  </a:lnTo>
                  <a:lnTo>
                    <a:pt x="1681" y="13542"/>
                  </a:lnTo>
                  <a:lnTo>
                    <a:pt x="1681" y="13444"/>
                  </a:lnTo>
                  <a:lnTo>
                    <a:pt x="1681" y="13176"/>
                  </a:lnTo>
                  <a:lnTo>
                    <a:pt x="1754" y="12884"/>
                  </a:lnTo>
                  <a:lnTo>
                    <a:pt x="1875" y="12519"/>
                  </a:lnTo>
                  <a:lnTo>
                    <a:pt x="2046" y="12153"/>
                  </a:lnTo>
                  <a:lnTo>
                    <a:pt x="2265" y="11715"/>
                  </a:lnTo>
                  <a:lnTo>
                    <a:pt x="2533" y="11277"/>
                  </a:lnTo>
                  <a:lnTo>
                    <a:pt x="2533" y="11277"/>
                  </a:lnTo>
                  <a:lnTo>
                    <a:pt x="2752" y="11642"/>
                  </a:lnTo>
                  <a:lnTo>
                    <a:pt x="3020" y="12007"/>
                  </a:lnTo>
                  <a:lnTo>
                    <a:pt x="3288" y="12373"/>
                  </a:lnTo>
                  <a:lnTo>
                    <a:pt x="3605" y="12714"/>
                  </a:lnTo>
                  <a:lnTo>
                    <a:pt x="3605" y="12714"/>
                  </a:lnTo>
                  <a:lnTo>
                    <a:pt x="3897" y="12957"/>
                  </a:lnTo>
                  <a:lnTo>
                    <a:pt x="4165" y="13201"/>
                  </a:lnTo>
                  <a:lnTo>
                    <a:pt x="4165" y="13201"/>
                  </a:lnTo>
                  <a:lnTo>
                    <a:pt x="3751" y="13444"/>
                  </a:lnTo>
                  <a:lnTo>
                    <a:pt x="3361" y="13639"/>
                  </a:lnTo>
                  <a:lnTo>
                    <a:pt x="3020" y="13785"/>
                  </a:lnTo>
                  <a:lnTo>
                    <a:pt x="2679" y="13883"/>
                  </a:lnTo>
                  <a:lnTo>
                    <a:pt x="2411" y="13956"/>
                  </a:lnTo>
                  <a:lnTo>
                    <a:pt x="2168" y="13956"/>
                  </a:lnTo>
                  <a:lnTo>
                    <a:pt x="2070" y="13931"/>
                  </a:lnTo>
                  <a:lnTo>
                    <a:pt x="1973" y="13907"/>
                  </a:lnTo>
                  <a:lnTo>
                    <a:pt x="1900" y="13858"/>
                  </a:lnTo>
                  <a:lnTo>
                    <a:pt x="1827" y="13810"/>
                  </a:lnTo>
                  <a:lnTo>
                    <a:pt x="1827" y="13810"/>
                  </a:lnTo>
                  <a:close/>
                  <a:moveTo>
                    <a:pt x="8159" y="4482"/>
                  </a:moveTo>
                  <a:lnTo>
                    <a:pt x="8159" y="4482"/>
                  </a:lnTo>
                  <a:lnTo>
                    <a:pt x="8037" y="4482"/>
                  </a:lnTo>
                  <a:lnTo>
                    <a:pt x="7940" y="4433"/>
                  </a:lnTo>
                  <a:lnTo>
                    <a:pt x="7842" y="4384"/>
                  </a:lnTo>
                  <a:lnTo>
                    <a:pt x="7745" y="4311"/>
                  </a:lnTo>
                  <a:lnTo>
                    <a:pt x="7672" y="4238"/>
                  </a:lnTo>
                  <a:lnTo>
                    <a:pt x="7623" y="4141"/>
                  </a:lnTo>
                  <a:lnTo>
                    <a:pt x="7574" y="4019"/>
                  </a:lnTo>
                  <a:lnTo>
                    <a:pt x="7574" y="3897"/>
                  </a:lnTo>
                  <a:lnTo>
                    <a:pt x="7574" y="3897"/>
                  </a:lnTo>
                  <a:lnTo>
                    <a:pt x="7574" y="3775"/>
                  </a:lnTo>
                  <a:lnTo>
                    <a:pt x="7623" y="3678"/>
                  </a:lnTo>
                  <a:lnTo>
                    <a:pt x="7672" y="3580"/>
                  </a:lnTo>
                  <a:lnTo>
                    <a:pt x="7745" y="3483"/>
                  </a:lnTo>
                  <a:lnTo>
                    <a:pt x="7842" y="3410"/>
                  </a:lnTo>
                  <a:lnTo>
                    <a:pt x="7940" y="3361"/>
                  </a:lnTo>
                  <a:lnTo>
                    <a:pt x="8037" y="3337"/>
                  </a:lnTo>
                  <a:lnTo>
                    <a:pt x="8159" y="3313"/>
                  </a:lnTo>
                  <a:lnTo>
                    <a:pt x="8159" y="3313"/>
                  </a:lnTo>
                  <a:lnTo>
                    <a:pt x="8281" y="3337"/>
                  </a:lnTo>
                  <a:lnTo>
                    <a:pt x="8378" y="3361"/>
                  </a:lnTo>
                  <a:lnTo>
                    <a:pt x="8476" y="3410"/>
                  </a:lnTo>
                  <a:lnTo>
                    <a:pt x="8573" y="3483"/>
                  </a:lnTo>
                  <a:lnTo>
                    <a:pt x="8646" y="3580"/>
                  </a:lnTo>
                  <a:lnTo>
                    <a:pt x="8695" y="3678"/>
                  </a:lnTo>
                  <a:lnTo>
                    <a:pt x="8743" y="3775"/>
                  </a:lnTo>
                  <a:lnTo>
                    <a:pt x="8743" y="3897"/>
                  </a:lnTo>
                  <a:lnTo>
                    <a:pt x="8743" y="3897"/>
                  </a:lnTo>
                  <a:lnTo>
                    <a:pt x="8743" y="4019"/>
                  </a:lnTo>
                  <a:lnTo>
                    <a:pt x="8695" y="4141"/>
                  </a:lnTo>
                  <a:lnTo>
                    <a:pt x="8646" y="4238"/>
                  </a:lnTo>
                  <a:lnTo>
                    <a:pt x="8573" y="4311"/>
                  </a:lnTo>
                  <a:lnTo>
                    <a:pt x="8476" y="4384"/>
                  </a:lnTo>
                  <a:lnTo>
                    <a:pt x="8378" y="4433"/>
                  </a:lnTo>
                  <a:lnTo>
                    <a:pt x="8281" y="4482"/>
                  </a:lnTo>
                  <a:lnTo>
                    <a:pt x="8159" y="4482"/>
                  </a:lnTo>
                  <a:lnTo>
                    <a:pt x="8159" y="4482"/>
                  </a:lnTo>
                  <a:close/>
                  <a:moveTo>
                    <a:pt x="9133" y="5943"/>
                  </a:moveTo>
                  <a:lnTo>
                    <a:pt x="9133" y="5943"/>
                  </a:lnTo>
                  <a:lnTo>
                    <a:pt x="9036" y="5943"/>
                  </a:lnTo>
                  <a:lnTo>
                    <a:pt x="8963" y="5919"/>
                  </a:lnTo>
                  <a:lnTo>
                    <a:pt x="8841" y="5846"/>
                  </a:lnTo>
                  <a:lnTo>
                    <a:pt x="8768" y="5724"/>
                  </a:lnTo>
                  <a:lnTo>
                    <a:pt x="8743" y="5651"/>
                  </a:lnTo>
                  <a:lnTo>
                    <a:pt x="8743" y="5553"/>
                  </a:lnTo>
                  <a:lnTo>
                    <a:pt x="8743" y="5553"/>
                  </a:lnTo>
                  <a:lnTo>
                    <a:pt x="8743" y="5480"/>
                  </a:lnTo>
                  <a:lnTo>
                    <a:pt x="8768" y="5407"/>
                  </a:lnTo>
                  <a:lnTo>
                    <a:pt x="8841" y="5285"/>
                  </a:lnTo>
                  <a:lnTo>
                    <a:pt x="8963" y="5212"/>
                  </a:lnTo>
                  <a:lnTo>
                    <a:pt x="9036" y="5188"/>
                  </a:lnTo>
                  <a:lnTo>
                    <a:pt x="9133" y="5164"/>
                  </a:lnTo>
                  <a:lnTo>
                    <a:pt x="9133" y="5164"/>
                  </a:lnTo>
                  <a:lnTo>
                    <a:pt x="9206" y="5188"/>
                  </a:lnTo>
                  <a:lnTo>
                    <a:pt x="9279" y="5212"/>
                  </a:lnTo>
                  <a:lnTo>
                    <a:pt x="9401" y="5285"/>
                  </a:lnTo>
                  <a:lnTo>
                    <a:pt x="9474" y="5407"/>
                  </a:lnTo>
                  <a:lnTo>
                    <a:pt x="9498" y="5480"/>
                  </a:lnTo>
                  <a:lnTo>
                    <a:pt x="9523" y="5553"/>
                  </a:lnTo>
                  <a:lnTo>
                    <a:pt x="9523" y="5553"/>
                  </a:lnTo>
                  <a:lnTo>
                    <a:pt x="9498" y="5651"/>
                  </a:lnTo>
                  <a:lnTo>
                    <a:pt x="9474" y="5724"/>
                  </a:lnTo>
                  <a:lnTo>
                    <a:pt x="9401" y="5846"/>
                  </a:lnTo>
                  <a:lnTo>
                    <a:pt x="9279" y="5919"/>
                  </a:lnTo>
                  <a:lnTo>
                    <a:pt x="9206" y="5943"/>
                  </a:lnTo>
                  <a:lnTo>
                    <a:pt x="9133" y="5943"/>
                  </a:lnTo>
                  <a:lnTo>
                    <a:pt x="9133" y="5943"/>
                  </a:lnTo>
                  <a:close/>
                  <a:moveTo>
                    <a:pt x="9986" y="4409"/>
                  </a:moveTo>
                  <a:lnTo>
                    <a:pt x="9986" y="4409"/>
                  </a:lnTo>
                  <a:lnTo>
                    <a:pt x="9888" y="4409"/>
                  </a:lnTo>
                  <a:lnTo>
                    <a:pt x="9815" y="4384"/>
                  </a:lnTo>
                  <a:lnTo>
                    <a:pt x="9693" y="4287"/>
                  </a:lnTo>
                  <a:lnTo>
                    <a:pt x="9620" y="4165"/>
                  </a:lnTo>
                  <a:lnTo>
                    <a:pt x="9596" y="4092"/>
                  </a:lnTo>
                  <a:lnTo>
                    <a:pt x="9596" y="4019"/>
                  </a:lnTo>
                  <a:lnTo>
                    <a:pt x="9596" y="4019"/>
                  </a:lnTo>
                  <a:lnTo>
                    <a:pt x="9596" y="3946"/>
                  </a:lnTo>
                  <a:lnTo>
                    <a:pt x="9620" y="3873"/>
                  </a:lnTo>
                  <a:lnTo>
                    <a:pt x="9693" y="3751"/>
                  </a:lnTo>
                  <a:lnTo>
                    <a:pt x="9815" y="3654"/>
                  </a:lnTo>
                  <a:lnTo>
                    <a:pt x="9888" y="3629"/>
                  </a:lnTo>
                  <a:lnTo>
                    <a:pt x="9986" y="3629"/>
                  </a:lnTo>
                  <a:lnTo>
                    <a:pt x="9986" y="3629"/>
                  </a:lnTo>
                  <a:lnTo>
                    <a:pt x="10059" y="3629"/>
                  </a:lnTo>
                  <a:lnTo>
                    <a:pt x="10132" y="3654"/>
                  </a:lnTo>
                  <a:lnTo>
                    <a:pt x="10253" y="3751"/>
                  </a:lnTo>
                  <a:lnTo>
                    <a:pt x="10327" y="3873"/>
                  </a:lnTo>
                  <a:lnTo>
                    <a:pt x="10351" y="3946"/>
                  </a:lnTo>
                  <a:lnTo>
                    <a:pt x="10375" y="4019"/>
                  </a:lnTo>
                  <a:lnTo>
                    <a:pt x="10375" y="4019"/>
                  </a:lnTo>
                  <a:lnTo>
                    <a:pt x="10351" y="4092"/>
                  </a:lnTo>
                  <a:lnTo>
                    <a:pt x="10327" y="4165"/>
                  </a:lnTo>
                  <a:lnTo>
                    <a:pt x="10253" y="4287"/>
                  </a:lnTo>
                  <a:lnTo>
                    <a:pt x="10132" y="4384"/>
                  </a:lnTo>
                  <a:lnTo>
                    <a:pt x="10059" y="4409"/>
                  </a:lnTo>
                  <a:lnTo>
                    <a:pt x="9986" y="4409"/>
                  </a:lnTo>
                  <a:lnTo>
                    <a:pt x="9986" y="4409"/>
                  </a:lnTo>
                  <a:close/>
                  <a:moveTo>
                    <a:pt x="13200" y="4165"/>
                  </a:moveTo>
                  <a:lnTo>
                    <a:pt x="13200" y="4165"/>
                  </a:lnTo>
                  <a:lnTo>
                    <a:pt x="12957" y="3897"/>
                  </a:lnTo>
                  <a:lnTo>
                    <a:pt x="12713" y="3605"/>
                  </a:lnTo>
                  <a:lnTo>
                    <a:pt x="12713" y="3605"/>
                  </a:lnTo>
                  <a:lnTo>
                    <a:pt x="12372" y="3288"/>
                  </a:lnTo>
                  <a:lnTo>
                    <a:pt x="12007" y="3020"/>
                  </a:lnTo>
                  <a:lnTo>
                    <a:pt x="11642" y="2752"/>
                  </a:lnTo>
                  <a:lnTo>
                    <a:pt x="11276" y="2533"/>
                  </a:lnTo>
                  <a:lnTo>
                    <a:pt x="11276" y="2533"/>
                  </a:lnTo>
                  <a:lnTo>
                    <a:pt x="11715" y="2265"/>
                  </a:lnTo>
                  <a:lnTo>
                    <a:pt x="12153" y="2046"/>
                  </a:lnTo>
                  <a:lnTo>
                    <a:pt x="12518" y="1876"/>
                  </a:lnTo>
                  <a:lnTo>
                    <a:pt x="12884" y="1754"/>
                  </a:lnTo>
                  <a:lnTo>
                    <a:pt x="13176" y="1681"/>
                  </a:lnTo>
                  <a:lnTo>
                    <a:pt x="13444" y="1681"/>
                  </a:lnTo>
                  <a:lnTo>
                    <a:pt x="13541" y="1681"/>
                  </a:lnTo>
                  <a:lnTo>
                    <a:pt x="13639" y="1730"/>
                  </a:lnTo>
                  <a:lnTo>
                    <a:pt x="13736" y="1754"/>
                  </a:lnTo>
                  <a:lnTo>
                    <a:pt x="13809" y="1827"/>
                  </a:lnTo>
                  <a:lnTo>
                    <a:pt x="13809" y="1827"/>
                  </a:lnTo>
                  <a:lnTo>
                    <a:pt x="13858" y="1900"/>
                  </a:lnTo>
                  <a:lnTo>
                    <a:pt x="13907" y="1973"/>
                  </a:lnTo>
                  <a:lnTo>
                    <a:pt x="13931" y="2070"/>
                  </a:lnTo>
                  <a:lnTo>
                    <a:pt x="13955" y="2168"/>
                  </a:lnTo>
                  <a:lnTo>
                    <a:pt x="13955" y="2411"/>
                  </a:lnTo>
                  <a:lnTo>
                    <a:pt x="13882" y="2679"/>
                  </a:lnTo>
                  <a:lnTo>
                    <a:pt x="13785" y="3020"/>
                  </a:lnTo>
                  <a:lnTo>
                    <a:pt x="13639" y="3361"/>
                  </a:lnTo>
                  <a:lnTo>
                    <a:pt x="13444" y="3751"/>
                  </a:lnTo>
                  <a:lnTo>
                    <a:pt x="13200" y="4165"/>
                  </a:lnTo>
                  <a:lnTo>
                    <a:pt x="13200" y="4165"/>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167" name="Shape 167"/>
          <p:cNvGrpSpPr/>
          <p:nvPr/>
        </p:nvGrpSpPr>
        <p:grpSpPr>
          <a:xfrm rot="1508271">
            <a:off x="798753" y="1851401"/>
            <a:ext cx="654062" cy="654025"/>
            <a:chOff x="576250" y="4319400"/>
            <a:chExt cx="442075" cy="442050"/>
          </a:xfrm>
        </p:grpSpPr>
        <p:sp>
          <p:nvSpPr>
            <p:cNvPr id="168" name="Shape 168"/>
            <p:cNvSpPr/>
            <p:nvPr/>
          </p:nvSpPr>
          <p:spPr>
            <a:xfrm>
              <a:off x="576250" y="4319400"/>
              <a:ext cx="442075" cy="442050"/>
            </a:xfrm>
            <a:custGeom>
              <a:avLst/>
              <a:gdLst/>
              <a:ahLst/>
              <a:cxnLst/>
              <a:rect l="0" t="0" r="0" b="0"/>
              <a:pathLst>
                <a:path w="17683" h="17682" fill="none" extrusionOk="0">
                  <a:moveTo>
                    <a:pt x="11472" y="17292"/>
                  </a:moveTo>
                  <a:lnTo>
                    <a:pt x="11472" y="12153"/>
                  </a:lnTo>
                  <a:lnTo>
                    <a:pt x="16416" y="7209"/>
                  </a:lnTo>
                  <a:lnTo>
                    <a:pt x="16416" y="7209"/>
                  </a:lnTo>
                  <a:lnTo>
                    <a:pt x="16562" y="7063"/>
                  </a:lnTo>
                  <a:lnTo>
                    <a:pt x="16684" y="6868"/>
                  </a:lnTo>
                  <a:lnTo>
                    <a:pt x="16830" y="6674"/>
                  </a:lnTo>
                  <a:lnTo>
                    <a:pt x="16927" y="6479"/>
                  </a:lnTo>
                  <a:lnTo>
                    <a:pt x="17146" y="6040"/>
                  </a:lnTo>
                  <a:lnTo>
                    <a:pt x="17317" y="5553"/>
                  </a:lnTo>
                  <a:lnTo>
                    <a:pt x="17439" y="5042"/>
                  </a:lnTo>
                  <a:lnTo>
                    <a:pt x="17560" y="4506"/>
                  </a:lnTo>
                  <a:lnTo>
                    <a:pt x="17633" y="3970"/>
                  </a:lnTo>
                  <a:lnTo>
                    <a:pt x="17658" y="3434"/>
                  </a:lnTo>
                  <a:lnTo>
                    <a:pt x="17682" y="2898"/>
                  </a:lnTo>
                  <a:lnTo>
                    <a:pt x="17682" y="2411"/>
                  </a:lnTo>
                  <a:lnTo>
                    <a:pt x="17658" y="1949"/>
                  </a:lnTo>
                  <a:lnTo>
                    <a:pt x="17609" y="1510"/>
                  </a:lnTo>
                  <a:lnTo>
                    <a:pt x="17536" y="1145"/>
                  </a:lnTo>
                  <a:lnTo>
                    <a:pt x="17463" y="828"/>
                  </a:lnTo>
                  <a:lnTo>
                    <a:pt x="17366" y="585"/>
                  </a:lnTo>
                  <a:lnTo>
                    <a:pt x="17292" y="487"/>
                  </a:lnTo>
                  <a:lnTo>
                    <a:pt x="17244" y="439"/>
                  </a:lnTo>
                  <a:lnTo>
                    <a:pt x="17244" y="439"/>
                  </a:lnTo>
                  <a:lnTo>
                    <a:pt x="17195" y="390"/>
                  </a:lnTo>
                  <a:lnTo>
                    <a:pt x="17098" y="317"/>
                  </a:lnTo>
                  <a:lnTo>
                    <a:pt x="16854" y="219"/>
                  </a:lnTo>
                  <a:lnTo>
                    <a:pt x="16537" y="146"/>
                  </a:lnTo>
                  <a:lnTo>
                    <a:pt x="16172" y="73"/>
                  </a:lnTo>
                  <a:lnTo>
                    <a:pt x="15734" y="25"/>
                  </a:lnTo>
                  <a:lnTo>
                    <a:pt x="15271" y="0"/>
                  </a:lnTo>
                  <a:lnTo>
                    <a:pt x="14784" y="0"/>
                  </a:lnTo>
                  <a:lnTo>
                    <a:pt x="14248" y="25"/>
                  </a:lnTo>
                  <a:lnTo>
                    <a:pt x="13712" y="49"/>
                  </a:lnTo>
                  <a:lnTo>
                    <a:pt x="13176" y="122"/>
                  </a:lnTo>
                  <a:lnTo>
                    <a:pt x="12641" y="244"/>
                  </a:lnTo>
                  <a:lnTo>
                    <a:pt x="12129" y="366"/>
                  </a:lnTo>
                  <a:lnTo>
                    <a:pt x="11642" y="536"/>
                  </a:lnTo>
                  <a:lnTo>
                    <a:pt x="11204" y="755"/>
                  </a:lnTo>
                  <a:lnTo>
                    <a:pt x="10985" y="853"/>
                  </a:lnTo>
                  <a:lnTo>
                    <a:pt x="10814" y="999"/>
                  </a:lnTo>
                  <a:lnTo>
                    <a:pt x="10619" y="1121"/>
                  </a:lnTo>
                  <a:lnTo>
                    <a:pt x="10473" y="1267"/>
                  </a:lnTo>
                  <a:lnTo>
                    <a:pt x="5529" y="6211"/>
                  </a:lnTo>
                  <a:lnTo>
                    <a:pt x="390" y="6211"/>
                  </a:lnTo>
                  <a:lnTo>
                    <a:pt x="390" y="6211"/>
                  </a:lnTo>
                  <a:lnTo>
                    <a:pt x="244" y="6235"/>
                  </a:lnTo>
                  <a:lnTo>
                    <a:pt x="147" y="6259"/>
                  </a:lnTo>
                  <a:lnTo>
                    <a:pt x="49" y="6308"/>
                  </a:lnTo>
                  <a:lnTo>
                    <a:pt x="0" y="6381"/>
                  </a:lnTo>
                  <a:lnTo>
                    <a:pt x="0" y="6454"/>
                  </a:lnTo>
                  <a:lnTo>
                    <a:pt x="25" y="6552"/>
                  </a:lnTo>
                  <a:lnTo>
                    <a:pt x="74" y="6649"/>
                  </a:lnTo>
                  <a:lnTo>
                    <a:pt x="171" y="6771"/>
                  </a:lnTo>
                  <a:lnTo>
                    <a:pt x="2582" y="9158"/>
                  </a:lnTo>
                  <a:lnTo>
                    <a:pt x="2265" y="9474"/>
                  </a:lnTo>
                  <a:lnTo>
                    <a:pt x="950" y="9718"/>
                  </a:lnTo>
                  <a:lnTo>
                    <a:pt x="950" y="9718"/>
                  </a:lnTo>
                  <a:lnTo>
                    <a:pt x="804" y="9767"/>
                  </a:lnTo>
                  <a:lnTo>
                    <a:pt x="682" y="9815"/>
                  </a:lnTo>
                  <a:lnTo>
                    <a:pt x="609" y="9913"/>
                  </a:lnTo>
                  <a:lnTo>
                    <a:pt x="561" y="9986"/>
                  </a:lnTo>
                  <a:lnTo>
                    <a:pt x="561" y="10083"/>
                  </a:lnTo>
                  <a:lnTo>
                    <a:pt x="585" y="10205"/>
                  </a:lnTo>
                  <a:lnTo>
                    <a:pt x="634" y="10302"/>
                  </a:lnTo>
                  <a:lnTo>
                    <a:pt x="731" y="10424"/>
                  </a:lnTo>
                  <a:lnTo>
                    <a:pt x="7258" y="16951"/>
                  </a:lnTo>
                  <a:lnTo>
                    <a:pt x="7258" y="16951"/>
                  </a:lnTo>
                  <a:lnTo>
                    <a:pt x="7380" y="17049"/>
                  </a:lnTo>
                  <a:lnTo>
                    <a:pt x="7477" y="17097"/>
                  </a:lnTo>
                  <a:lnTo>
                    <a:pt x="7599" y="17122"/>
                  </a:lnTo>
                  <a:lnTo>
                    <a:pt x="7697" y="17122"/>
                  </a:lnTo>
                  <a:lnTo>
                    <a:pt x="7770" y="17073"/>
                  </a:lnTo>
                  <a:lnTo>
                    <a:pt x="7867" y="17000"/>
                  </a:lnTo>
                  <a:lnTo>
                    <a:pt x="7916" y="16878"/>
                  </a:lnTo>
                  <a:lnTo>
                    <a:pt x="7965" y="16732"/>
                  </a:lnTo>
                  <a:lnTo>
                    <a:pt x="8208" y="15417"/>
                  </a:lnTo>
                  <a:lnTo>
                    <a:pt x="8525" y="15100"/>
                  </a:lnTo>
                  <a:lnTo>
                    <a:pt x="10911" y="17511"/>
                  </a:lnTo>
                  <a:lnTo>
                    <a:pt x="10911" y="17511"/>
                  </a:lnTo>
                  <a:lnTo>
                    <a:pt x="11033" y="17609"/>
                  </a:lnTo>
                  <a:lnTo>
                    <a:pt x="11131" y="17658"/>
                  </a:lnTo>
                  <a:lnTo>
                    <a:pt x="11228" y="17682"/>
                  </a:lnTo>
                  <a:lnTo>
                    <a:pt x="11301" y="17682"/>
                  </a:lnTo>
                  <a:lnTo>
                    <a:pt x="11374" y="17633"/>
                  </a:lnTo>
                  <a:lnTo>
                    <a:pt x="11423" y="17536"/>
                  </a:lnTo>
                  <a:lnTo>
                    <a:pt x="11447" y="17438"/>
                  </a:lnTo>
                  <a:lnTo>
                    <a:pt x="11472" y="17292"/>
                  </a:lnTo>
                  <a:lnTo>
                    <a:pt x="11472" y="17292"/>
                  </a:lnTo>
                  <a:close/>
                  <a:moveTo>
                    <a:pt x="6162" y="12202"/>
                  </a:moveTo>
                  <a:lnTo>
                    <a:pt x="6162" y="12202"/>
                  </a:lnTo>
                  <a:lnTo>
                    <a:pt x="6089" y="12275"/>
                  </a:lnTo>
                  <a:lnTo>
                    <a:pt x="6016" y="12324"/>
                  </a:lnTo>
                  <a:lnTo>
                    <a:pt x="5919" y="12348"/>
                  </a:lnTo>
                  <a:lnTo>
                    <a:pt x="5821" y="12348"/>
                  </a:lnTo>
                  <a:lnTo>
                    <a:pt x="5724" y="12348"/>
                  </a:lnTo>
                  <a:lnTo>
                    <a:pt x="5626" y="12324"/>
                  </a:lnTo>
                  <a:lnTo>
                    <a:pt x="5553" y="12275"/>
                  </a:lnTo>
                  <a:lnTo>
                    <a:pt x="5480" y="12202"/>
                  </a:lnTo>
                  <a:lnTo>
                    <a:pt x="5480" y="12202"/>
                  </a:lnTo>
                  <a:lnTo>
                    <a:pt x="5407" y="12129"/>
                  </a:lnTo>
                  <a:lnTo>
                    <a:pt x="5359" y="12056"/>
                  </a:lnTo>
                  <a:lnTo>
                    <a:pt x="5334" y="11959"/>
                  </a:lnTo>
                  <a:lnTo>
                    <a:pt x="5334" y="11861"/>
                  </a:lnTo>
                  <a:lnTo>
                    <a:pt x="5334" y="11764"/>
                  </a:lnTo>
                  <a:lnTo>
                    <a:pt x="5359" y="11666"/>
                  </a:lnTo>
                  <a:lnTo>
                    <a:pt x="5407" y="11593"/>
                  </a:lnTo>
                  <a:lnTo>
                    <a:pt x="5480" y="11520"/>
                  </a:lnTo>
                  <a:lnTo>
                    <a:pt x="8013" y="8987"/>
                  </a:lnTo>
                  <a:lnTo>
                    <a:pt x="8013" y="8987"/>
                  </a:lnTo>
                  <a:lnTo>
                    <a:pt x="8086" y="8939"/>
                  </a:lnTo>
                  <a:lnTo>
                    <a:pt x="8159" y="8890"/>
                  </a:lnTo>
                  <a:lnTo>
                    <a:pt x="8257" y="8865"/>
                  </a:lnTo>
                  <a:lnTo>
                    <a:pt x="8354" y="8841"/>
                  </a:lnTo>
                  <a:lnTo>
                    <a:pt x="8452" y="8865"/>
                  </a:lnTo>
                  <a:lnTo>
                    <a:pt x="8525" y="8890"/>
                  </a:lnTo>
                  <a:lnTo>
                    <a:pt x="8622" y="8939"/>
                  </a:lnTo>
                  <a:lnTo>
                    <a:pt x="8695" y="8987"/>
                  </a:lnTo>
                  <a:lnTo>
                    <a:pt x="8695" y="8987"/>
                  </a:lnTo>
                  <a:lnTo>
                    <a:pt x="8744" y="9060"/>
                  </a:lnTo>
                  <a:lnTo>
                    <a:pt x="8793" y="9158"/>
                  </a:lnTo>
                  <a:lnTo>
                    <a:pt x="8817" y="9231"/>
                  </a:lnTo>
                  <a:lnTo>
                    <a:pt x="8841" y="9328"/>
                  </a:lnTo>
                  <a:lnTo>
                    <a:pt x="8817" y="9426"/>
                  </a:lnTo>
                  <a:lnTo>
                    <a:pt x="8793" y="9523"/>
                  </a:lnTo>
                  <a:lnTo>
                    <a:pt x="8744" y="9596"/>
                  </a:lnTo>
                  <a:lnTo>
                    <a:pt x="8695" y="9669"/>
                  </a:lnTo>
                  <a:lnTo>
                    <a:pt x="6162" y="12202"/>
                  </a:lnTo>
                  <a:close/>
                  <a:moveTo>
                    <a:pt x="13396" y="7307"/>
                  </a:moveTo>
                  <a:lnTo>
                    <a:pt x="13396" y="7307"/>
                  </a:lnTo>
                  <a:lnTo>
                    <a:pt x="13274" y="7404"/>
                  </a:lnTo>
                  <a:lnTo>
                    <a:pt x="13152" y="7477"/>
                  </a:lnTo>
                  <a:lnTo>
                    <a:pt x="13006" y="7526"/>
                  </a:lnTo>
                  <a:lnTo>
                    <a:pt x="12836" y="7550"/>
                  </a:lnTo>
                  <a:lnTo>
                    <a:pt x="12689" y="7526"/>
                  </a:lnTo>
                  <a:lnTo>
                    <a:pt x="12543" y="7477"/>
                  </a:lnTo>
                  <a:lnTo>
                    <a:pt x="12421" y="7404"/>
                  </a:lnTo>
                  <a:lnTo>
                    <a:pt x="12300" y="7307"/>
                  </a:lnTo>
                  <a:lnTo>
                    <a:pt x="10376" y="5383"/>
                  </a:lnTo>
                  <a:lnTo>
                    <a:pt x="10376" y="5383"/>
                  </a:lnTo>
                  <a:lnTo>
                    <a:pt x="10278" y="5261"/>
                  </a:lnTo>
                  <a:lnTo>
                    <a:pt x="10205" y="5139"/>
                  </a:lnTo>
                  <a:lnTo>
                    <a:pt x="10156" y="4993"/>
                  </a:lnTo>
                  <a:lnTo>
                    <a:pt x="10132" y="4847"/>
                  </a:lnTo>
                  <a:lnTo>
                    <a:pt x="10156" y="4676"/>
                  </a:lnTo>
                  <a:lnTo>
                    <a:pt x="10205" y="4530"/>
                  </a:lnTo>
                  <a:lnTo>
                    <a:pt x="10278" y="4408"/>
                  </a:lnTo>
                  <a:lnTo>
                    <a:pt x="10376" y="4287"/>
                  </a:lnTo>
                  <a:lnTo>
                    <a:pt x="10376" y="4287"/>
                  </a:lnTo>
                  <a:lnTo>
                    <a:pt x="11326" y="3313"/>
                  </a:lnTo>
                  <a:lnTo>
                    <a:pt x="11326" y="3313"/>
                  </a:lnTo>
                  <a:lnTo>
                    <a:pt x="11496" y="3166"/>
                  </a:lnTo>
                  <a:lnTo>
                    <a:pt x="11666" y="3045"/>
                  </a:lnTo>
                  <a:lnTo>
                    <a:pt x="11861" y="2947"/>
                  </a:lnTo>
                  <a:lnTo>
                    <a:pt x="12032" y="2850"/>
                  </a:lnTo>
                  <a:lnTo>
                    <a:pt x="12227" y="2777"/>
                  </a:lnTo>
                  <a:lnTo>
                    <a:pt x="12446" y="2728"/>
                  </a:lnTo>
                  <a:lnTo>
                    <a:pt x="12641" y="2704"/>
                  </a:lnTo>
                  <a:lnTo>
                    <a:pt x="12836" y="2704"/>
                  </a:lnTo>
                  <a:lnTo>
                    <a:pt x="13055" y="2704"/>
                  </a:lnTo>
                  <a:lnTo>
                    <a:pt x="13250" y="2728"/>
                  </a:lnTo>
                  <a:lnTo>
                    <a:pt x="13469" y="2777"/>
                  </a:lnTo>
                  <a:lnTo>
                    <a:pt x="13664" y="2850"/>
                  </a:lnTo>
                  <a:lnTo>
                    <a:pt x="13834" y="2947"/>
                  </a:lnTo>
                  <a:lnTo>
                    <a:pt x="14029" y="3045"/>
                  </a:lnTo>
                  <a:lnTo>
                    <a:pt x="14199" y="3166"/>
                  </a:lnTo>
                  <a:lnTo>
                    <a:pt x="14370" y="3313"/>
                  </a:lnTo>
                  <a:lnTo>
                    <a:pt x="14370" y="3313"/>
                  </a:lnTo>
                  <a:lnTo>
                    <a:pt x="14516" y="3483"/>
                  </a:lnTo>
                  <a:lnTo>
                    <a:pt x="14638" y="3653"/>
                  </a:lnTo>
                  <a:lnTo>
                    <a:pt x="14735" y="3848"/>
                  </a:lnTo>
                  <a:lnTo>
                    <a:pt x="14833" y="4019"/>
                  </a:lnTo>
                  <a:lnTo>
                    <a:pt x="14906" y="4214"/>
                  </a:lnTo>
                  <a:lnTo>
                    <a:pt x="14954" y="4433"/>
                  </a:lnTo>
                  <a:lnTo>
                    <a:pt x="14979" y="4628"/>
                  </a:lnTo>
                  <a:lnTo>
                    <a:pt x="14979" y="4847"/>
                  </a:lnTo>
                  <a:lnTo>
                    <a:pt x="14979" y="5042"/>
                  </a:lnTo>
                  <a:lnTo>
                    <a:pt x="14954" y="5237"/>
                  </a:lnTo>
                  <a:lnTo>
                    <a:pt x="14906" y="5456"/>
                  </a:lnTo>
                  <a:lnTo>
                    <a:pt x="14833" y="5651"/>
                  </a:lnTo>
                  <a:lnTo>
                    <a:pt x="14735" y="5821"/>
                  </a:lnTo>
                  <a:lnTo>
                    <a:pt x="14638" y="6016"/>
                  </a:lnTo>
                  <a:lnTo>
                    <a:pt x="14516" y="6186"/>
                  </a:lnTo>
                  <a:lnTo>
                    <a:pt x="14370" y="6357"/>
                  </a:lnTo>
                  <a:lnTo>
                    <a:pt x="14370" y="6357"/>
                  </a:lnTo>
                  <a:lnTo>
                    <a:pt x="13396" y="7307"/>
                  </a:lnTo>
                  <a:lnTo>
                    <a:pt x="13396" y="7307"/>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9" name="Shape 169"/>
            <p:cNvSpPr/>
            <p:nvPr/>
          </p:nvSpPr>
          <p:spPr>
            <a:xfrm>
              <a:off x="595725" y="4668875"/>
              <a:ext cx="73100" cy="73100"/>
            </a:xfrm>
            <a:custGeom>
              <a:avLst/>
              <a:gdLst/>
              <a:ahLst/>
              <a:cxnLst/>
              <a:rect l="0" t="0" r="0" b="0"/>
              <a:pathLst>
                <a:path w="2924" h="2924" fill="none" extrusionOk="0">
                  <a:moveTo>
                    <a:pt x="2656" y="269"/>
                  </a:moveTo>
                  <a:lnTo>
                    <a:pt x="2656" y="269"/>
                  </a:lnTo>
                  <a:lnTo>
                    <a:pt x="2509" y="147"/>
                  </a:lnTo>
                  <a:lnTo>
                    <a:pt x="2363" y="74"/>
                  </a:lnTo>
                  <a:lnTo>
                    <a:pt x="2193" y="25"/>
                  </a:lnTo>
                  <a:lnTo>
                    <a:pt x="2022" y="1"/>
                  </a:lnTo>
                  <a:lnTo>
                    <a:pt x="1852" y="25"/>
                  </a:lnTo>
                  <a:lnTo>
                    <a:pt x="1681" y="74"/>
                  </a:lnTo>
                  <a:lnTo>
                    <a:pt x="1511" y="147"/>
                  </a:lnTo>
                  <a:lnTo>
                    <a:pt x="1365" y="269"/>
                  </a:lnTo>
                  <a:lnTo>
                    <a:pt x="1365" y="269"/>
                  </a:lnTo>
                  <a:lnTo>
                    <a:pt x="1219" y="488"/>
                  </a:lnTo>
                  <a:lnTo>
                    <a:pt x="999" y="829"/>
                  </a:lnTo>
                  <a:lnTo>
                    <a:pt x="561" y="1730"/>
                  </a:lnTo>
                  <a:lnTo>
                    <a:pt x="171" y="2558"/>
                  </a:lnTo>
                  <a:lnTo>
                    <a:pt x="1" y="2924"/>
                  </a:lnTo>
                  <a:lnTo>
                    <a:pt x="1" y="2924"/>
                  </a:lnTo>
                  <a:lnTo>
                    <a:pt x="366" y="2753"/>
                  </a:lnTo>
                  <a:lnTo>
                    <a:pt x="1194" y="2363"/>
                  </a:lnTo>
                  <a:lnTo>
                    <a:pt x="2095" y="1925"/>
                  </a:lnTo>
                  <a:lnTo>
                    <a:pt x="2436" y="1706"/>
                  </a:lnTo>
                  <a:lnTo>
                    <a:pt x="2656" y="1560"/>
                  </a:lnTo>
                  <a:lnTo>
                    <a:pt x="2656" y="1560"/>
                  </a:lnTo>
                  <a:lnTo>
                    <a:pt x="2777" y="1414"/>
                  </a:lnTo>
                  <a:lnTo>
                    <a:pt x="2850" y="1243"/>
                  </a:lnTo>
                  <a:lnTo>
                    <a:pt x="2899" y="1073"/>
                  </a:lnTo>
                  <a:lnTo>
                    <a:pt x="2923" y="902"/>
                  </a:lnTo>
                  <a:lnTo>
                    <a:pt x="2899" y="732"/>
                  </a:lnTo>
                  <a:lnTo>
                    <a:pt x="2850" y="561"/>
                  </a:lnTo>
                  <a:lnTo>
                    <a:pt x="2777" y="415"/>
                  </a:lnTo>
                  <a:lnTo>
                    <a:pt x="2656" y="269"/>
                  </a:lnTo>
                  <a:lnTo>
                    <a:pt x="2656" y="26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0" name="Shape 170"/>
            <p:cNvSpPr/>
            <p:nvPr/>
          </p:nvSpPr>
          <p:spPr>
            <a:xfrm>
              <a:off x="652350" y="4711500"/>
              <a:ext cx="46925" cy="46925"/>
            </a:xfrm>
            <a:custGeom>
              <a:avLst/>
              <a:gdLst/>
              <a:ahLst/>
              <a:cxnLst/>
              <a:rect l="0" t="0" r="0" b="0"/>
              <a:pathLst>
                <a:path w="1877" h="1877" fill="none" extrusionOk="0">
                  <a:moveTo>
                    <a:pt x="1657" y="244"/>
                  </a:moveTo>
                  <a:lnTo>
                    <a:pt x="1657" y="244"/>
                  </a:lnTo>
                  <a:lnTo>
                    <a:pt x="1535" y="147"/>
                  </a:lnTo>
                  <a:lnTo>
                    <a:pt x="1413" y="74"/>
                  </a:lnTo>
                  <a:lnTo>
                    <a:pt x="1267" y="25"/>
                  </a:lnTo>
                  <a:lnTo>
                    <a:pt x="1121" y="1"/>
                  </a:lnTo>
                  <a:lnTo>
                    <a:pt x="975" y="25"/>
                  </a:lnTo>
                  <a:lnTo>
                    <a:pt x="829" y="74"/>
                  </a:lnTo>
                  <a:lnTo>
                    <a:pt x="707" y="147"/>
                  </a:lnTo>
                  <a:lnTo>
                    <a:pt x="585" y="244"/>
                  </a:lnTo>
                  <a:lnTo>
                    <a:pt x="585" y="244"/>
                  </a:lnTo>
                  <a:lnTo>
                    <a:pt x="464" y="391"/>
                  </a:lnTo>
                  <a:lnTo>
                    <a:pt x="366" y="610"/>
                  </a:lnTo>
                  <a:lnTo>
                    <a:pt x="269" y="878"/>
                  </a:lnTo>
                  <a:lnTo>
                    <a:pt x="171" y="1170"/>
                  </a:lnTo>
                  <a:lnTo>
                    <a:pt x="50" y="1681"/>
                  </a:lnTo>
                  <a:lnTo>
                    <a:pt x="1" y="1876"/>
                  </a:lnTo>
                  <a:lnTo>
                    <a:pt x="1" y="1876"/>
                  </a:lnTo>
                  <a:lnTo>
                    <a:pt x="220" y="1852"/>
                  </a:lnTo>
                  <a:lnTo>
                    <a:pt x="731" y="1706"/>
                  </a:lnTo>
                  <a:lnTo>
                    <a:pt x="999" y="1633"/>
                  </a:lnTo>
                  <a:lnTo>
                    <a:pt x="1267" y="1535"/>
                  </a:lnTo>
                  <a:lnTo>
                    <a:pt x="1511" y="1413"/>
                  </a:lnTo>
                  <a:lnTo>
                    <a:pt x="1657" y="1316"/>
                  </a:lnTo>
                  <a:lnTo>
                    <a:pt x="1657" y="1316"/>
                  </a:lnTo>
                  <a:lnTo>
                    <a:pt x="1754" y="1194"/>
                  </a:lnTo>
                  <a:lnTo>
                    <a:pt x="1827" y="1048"/>
                  </a:lnTo>
                  <a:lnTo>
                    <a:pt x="1876" y="926"/>
                  </a:lnTo>
                  <a:lnTo>
                    <a:pt x="1876" y="780"/>
                  </a:lnTo>
                  <a:lnTo>
                    <a:pt x="1876" y="634"/>
                  </a:lnTo>
                  <a:lnTo>
                    <a:pt x="1827" y="488"/>
                  </a:lnTo>
                  <a:lnTo>
                    <a:pt x="1754" y="366"/>
                  </a:lnTo>
                  <a:lnTo>
                    <a:pt x="1657" y="244"/>
                  </a:lnTo>
                  <a:lnTo>
                    <a:pt x="1657" y="244"/>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1" name="Shape 171"/>
            <p:cNvSpPr/>
            <p:nvPr/>
          </p:nvSpPr>
          <p:spPr>
            <a:xfrm>
              <a:off x="579300" y="4638450"/>
              <a:ext cx="46900" cy="46900"/>
            </a:xfrm>
            <a:custGeom>
              <a:avLst/>
              <a:gdLst/>
              <a:ahLst/>
              <a:cxnLst/>
              <a:rect l="0" t="0" r="0" b="0"/>
              <a:pathLst>
                <a:path w="1876" h="1876" fill="none" extrusionOk="0">
                  <a:moveTo>
                    <a:pt x="1632" y="219"/>
                  </a:moveTo>
                  <a:lnTo>
                    <a:pt x="1632" y="219"/>
                  </a:lnTo>
                  <a:lnTo>
                    <a:pt x="1510" y="122"/>
                  </a:lnTo>
                  <a:lnTo>
                    <a:pt x="1388" y="49"/>
                  </a:lnTo>
                  <a:lnTo>
                    <a:pt x="1242" y="0"/>
                  </a:lnTo>
                  <a:lnTo>
                    <a:pt x="1096" y="0"/>
                  </a:lnTo>
                  <a:lnTo>
                    <a:pt x="950" y="0"/>
                  </a:lnTo>
                  <a:lnTo>
                    <a:pt x="828" y="49"/>
                  </a:lnTo>
                  <a:lnTo>
                    <a:pt x="682" y="122"/>
                  </a:lnTo>
                  <a:lnTo>
                    <a:pt x="560" y="219"/>
                  </a:lnTo>
                  <a:lnTo>
                    <a:pt x="560" y="219"/>
                  </a:lnTo>
                  <a:lnTo>
                    <a:pt x="463" y="366"/>
                  </a:lnTo>
                  <a:lnTo>
                    <a:pt x="341" y="609"/>
                  </a:lnTo>
                  <a:lnTo>
                    <a:pt x="244" y="877"/>
                  </a:lnTo>
                  <a:lnTo>
                    <a:pt x="171" y="1145"/>
                  </a:lnTo>
                  <a:lnTo>
                    <a:pt x="25" y="1656"/>
                  </a:lnTo>
                  <a:lnTo>
                    <a:pt x="0" y="1876"/>
                  </a:lnTo>
                  <a:lnTo>
                    <a:pt x="0" y="1876"/>
                  </a:lnTo>
                  <a:lnTo>
                    <a:pt x="195" y="1827"/>
                  </a:lnTo>
                  <a:lnTo>
                    <a:pt x="707" y="1705"/>
                  </a:lnTo>
                  <a:lnTo>
                    <a:pt x="999" y="1608"/>
                  </a:lnTo>
                  <a:lnTo>
                    <a:pt x="1267" y="1510"/>
                  </a:lnTo>
                  <a:lnTo>
                    <a:pt x="1486" y="1413"/>
                  </a:lnTo>
                  <a:lnTo>
                    <a:pt x="1632" y="1291"/>
                  </a:lnTo>
                  <a:lnTo>
                    <a:pt x="1632" y="1291"/>
                  </a:lnTo>
                  <a:lnTo>
                    <a:pt x="1729" y="1169"/>
                  </a:lnTo>
                  <a:lnTo>
                    <a:pt x="1802" y="1048"/>
                  </a:lnTo>
                  <a:lnTo>
                    <a:pt x="1851" y="901"/>
                  </a:lnTo>
                  <a:lnTo>
                    <a:pt x="1876" y="755"/>
                  </a:lnTo>
                  <a:lnTo>
                    <a:pt x="1851" y="609"/>
                  </a:lnTo>
                  <a:lnTo>
                    <a:pt x="1802" y="463"/>
                  </a:lnTo>
                  <a:lnTo>
                    <a:pt x="1729" y="341"/>
                  </a:lnTo>
                  <a:lnTo>
                    <a:pt x="1632" y="219"/>
                  </a:lnTo>
                  <a:lnTo>
                    <a:pt x="1632" y="219"/>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172" name="Shape 172"/>
          <p:cNvSpPr/>
          <p:nvPr/>
        </p:nvSpPr>
        <p:spPr>
          <a:xfrm>
            <a:off x="6410280" y="713293"/>
            <a:ext cx="248675" cy="237444"/>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3" name="Shape 173"/>
          <p:cNvSpPr/>
          <p:nvPr/>
        </p:nvSpPr>
        <p:spPr>
          <a:xfrm rot="2697569">
            <a:off x="8048925" y="1928865"/>
            <a:ext cx="377468" cy="360420"/>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4" name="Shape 174"/>
          <p:cNvSpPr/>
          <p:nvPr/>
        </p:nvSpPr>
        <p:spPr>
          <a:xfrm>
            <a:off x="8347544" y="1723093"/>
            <a:ext cx="151198" cy="144406"/>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5" name="Shape 175"/>
          <p:cNvSpPr/>
          <p:nvPr/>
        </p:nvSpPr>
        <p:spPr>
          <a:xfrm rot="1280187">
            <a:off x="6238007" y="1429474"/>
            <a:ext cx="151178" cy="144397"/>
          </a:xfrm>
          <a:custGeom>
            <a:avLst/>
            <a:gdLst/>
            <a:ahLst/>
            <a:cxnLst/>
            <a:rect l="0" t="0" r="0" b="0"/>
            <a:pathLst>
              <a:path w="15101" h="14419" fill="none" extrusionOk="0">
                <a:moveTo>
                  <a:pt x="7234" y="293"/>
                </a:moveTo>
                <a:lnTo>
                  <a:pt x="7234" y="293"/>
                </a:lnTo>
                <a:lnTo>
                  <a:pt x="7307" y="171"/>
                </a:lnTo>
                <a:lnTo>
                  <a:pt x="7380" y="74"/>
                </a:lnTo>
                <a:lnTo>
                  <a:pt x="7477" y="25"/>
                </a:lnTo>
                <a:lnTo>
                  <a:pt x="7550" y="1"/>
                </a:lnTo>
                <a:lnTo>
                  <a:pt x="7623" y="25"/>
                </a:lnTo>
                <a:lnTo>
                  <a:pt x="7721" y="74"/>
                </a:lnTo>
                <a:lnTo>
                  <a:pt x="7794" y="171"/>
                </a:lnTo>
                <a:lnTo>
                  <a:pt x="7867" y="293"/>
                </a:lnTo>
                <a:lnTo>
                  <a:pt x="9523" y="4092"/>
                </a:lnTo>
                <a:lnTo>
                  <a:pt x="9523" y="4092"/>
                </a:lnTo>
                <a:lnTo>
                  <a:pt x="9596" y="4214"/>
                </a:lnTo>
                <a:lnTo>
                  <a:pt x="9718" y="4360"/>
                </a:lnTo>
                <a:lnTo>
                  <a:pt x="9840" y="4482"/>
                </a:lnTo>
                <a:lnTo>
                  <a:pt x="9986" y="4604"/>
                </a:lnTo>
                <a:lnTo>
                  <a:pt x="10132" y="4701"/>
                </a:lnTo>
                <a:lnTo>
                  <a:pt x="10302" y="4774"/>
                </a:lnTo>
                <a:lnTo>
                  <a:pt x="10449" y="4847"/>
                </a:lnTo>
                <a:lnTo>
                  <a:pt x="10619" y="4872"/>
                </a:lnTo>
                <a:lnTo>
                  <a:pt x="14711" y="5286"/>
                </a:lnTo>
                <a:lnTo>
                  <a:pt x="14711" y="5286"/>
                </a:lnTo>
                <a:lnTo>
                  <a:pt x="14857" y="5310"/>
                </a:lnTo>
                <a:lnTo>
                  <a:pt x="14979" y="5359"/>
                </a:lnTo>
                <a:lnTo>
                  <a:pt x="15052" y="5407"/>
                </a:lnTo>
                <a:lnTo>
                  <a:pt x="15100" y="5505"/>
                </a:lnTo>
                <a:lnTo>
                  <a:pt x="15100" y="5578"/>
                </a:lnTo>
                <a:lnTo>
                  <a:pt x="15076" y="5675"/>
                </a:lnTo>
                <a:lnTo>
                  <a:pt x="15027" y="5773"/>
                </a:lnTo>
                <a:lnTo>
                  <a:pt x="14906" y="5895"/>
                </a:lnTo>
                <a:lnTo>
                  <a:pt x="11837" y="8622"/>
                </a:lnTo>
                <a:lnTo>
                  <a:pt x="11837" y="8622"/>
                </a:lnTo>
                <a:lnTo>
                  <a:pt x="11715" y="8744"/>
                </a:lnTo>
                <a:lnTo>
                  <a:pt x="11618" y="8890"/>
                </a:lnTo>
                <a:lnTo>
                  <a:pt x="11545" y="9061"/>
                </a:lnTo>
                <a:lnTo>
                  <a:pt x="11472" y="9231"/>
                </a:lnTo>
                <a:lnTo>
                  <a:pt x="11423" y="9402"/>
                </a:lnTo>
                <a:lnTo>
                  <a:pt x="11398" y="9572"/>
                </a:lnTo>
                <a:lnTo>
                  <a:pt x="11398" y="9743"/>
                </a:lnTo>
                <a:lnTo>
                  <a:pt x="11423" y="9913"/>
                </a:lnTo>
                <a:lnTo>
                  <a:pt x="12300" y="13956"/>
                </a:lnTo>
                <a:lnTo>
                  <a:pt x="12300" y="13956"/>
                </a:lnTo>
                <a:lnTo>
                  <a:pt x="12324" y="14102"/>
                </a:lnTo>
                <a:lnTo>
                  <a:pt x="12300" y="14200"/>
                </a:lnTo>
                <a:lnTo>
                  <a:pt x="12275" y="14297"/>
                </a:lnTo>
                <a:lnTo>
                  <a:pt x="12227" y="14370"/>
                </a:lnTo>
                <a:lnTo>
                  <a:pt x="12129" y="14394"/>
                </a:lnTo>
                <a:lnTo>
                  <a:pt x="12032" y="14419"/>
                </a:lnTo>
                <a:lnTo>
                  <a:pt x="11910" y="14370"/>
                </a:lnTo>
                <a:lnTo>
                  <a:pt x="11788" y="14321"/>
                </a:lnTo>
                <a:lnTo>
                  <a:pt x="8232" y="12227"/>
                </a:lnTo>
                <a:lnTo>
                  <a:pt x="8232" y="12227"/>
                </a:lnTo>
                <a:lnTo>
                  <a:pt x="8086" y="12154"/>
                </a:lnTo>
                <a:lnTo>
                  <a:pt x="7916" y="12105"/>
                </a:lnTo>
                <a:lnTo>
                  <a:pt x="7721" y="12081"/>
                </a:lnTo>
                <a:lnTo>
                  <a:pt x="7550" y="12081"/>
                </a:lnTo>
                <a:lnTo>
                  <a:pt x="7380" y="12081"/>
                </a:lnTo>
                <a:lnTo>
                  <a:pt x="7185" y="12105"/>
                </a:lnTo>
                <a:lnTo>
                  <a:pt x="7015" y="12154"/>
                </a:lnTo>
                <a:lnTo>
                  <a:pt x="6868" y="12227"/>
                </a:lnTo>
                <a:lnTo>
                  <a:pt x="3313" y="14321"/>
                </a:lnTo>
                <a:lnTo>
                  <a:pt x="3313" y="14321"/>
                </a:lnTo>
                <a:lnTo>
                  <a:pt x="3191" y="14370"/>
                </a:lnTo>
                <a:lnTo>
                  <a:pt x="3069" y="14419"/>
                </a:lnTo>
                <a:lnTo>
                  <a:pt x="2972" y="14394"/>
                </a:lnTo>
                <a:lnTo>
                  <a:pt x="2874" y="14370"/>
                </a:lnTo>
                <a:lnTo>
                  <a:pt x="2826" y="14297"/>
                </a:lnTo>
                <a:lnTo>
                  <a:pt x="2801" y="14200"/>
                </a:lnTo>
                <a:lnTo>
                  <a:pt x="2777" y="14102"/>
                </a:lnTo>
                <a:lnTo>
                  <a:pt x="2801" y="13956"/>
                </a:lnTo>
                <a:lnTo>
                  <a:pt x="3678" y="9913"/>
                </a:lnTo>
                <a:lnTo>
                  <a:pt x="3678" y="9913"/>
                </a:lnTo>
                <a:lnTo>
                  <a:pt x="3702" y="9743"/>
                </a:lnTo>
                <a:lnTo>
                  <a:pt x="3702" y="9572"/>
                </a:lnTo>
                <a:lnTo>
                  <a:pt x="3678" y="9402"/>
                </a:lnTo>
                <a:lnTo>
                  <a:pt x="3629" y="9231"/>
                </a:lnTo>
                <a:lnTo>
                  <a:pt x="3556" y="9061"/>
                </a:lnTo>
                <a:lnTo>
                  <a:pt x="3483" y="8890"/>
                </a:lnTo>
                <a:lnTo>
                  <a:pt x="3386" y="8744"/>
                </a:lnTo>
                <a:lnTo>
                  <a:pt x="3264" y="8622"/>
                </a:lnTo>
                <a:lnTo>
                  <a:pt x="195" y="5895"/>
                </a:lnTo>
                <a:lnTo>
                  <a:pt x="195" y="5895"/>
                </a:lnTo>
                <a:lnTo>
                  <a:pt x="73" y="5773"/>
                </a:lnTo>
                <a:lnTo>
                  <a:pt x="25" y="5675"/>
                </a:lnTo>
                <a:lnTo>
                  <a:pt x="0" y="5578"/>
                </a:lnTo>
                <a:lnTo>
                  <a:pt x="0" y="5505"/>
                </a:lnTo>
                <a:lnTo>
                  <a:pt x="49" y="5407"/>
                </a:lnTo>
                <a:lnTo>
                  <a:pt x="122" y="5359"/>
                </a:lnTo>
                <a:lnTo>
                  <a:pt x="244" y="5310"/>
                </a:lnTo>
                <a:lnTo>
                  <a:pt x="390" y="5286"/>
                </a:lnTo>
                <a:lnTo>
                  <a:pt x="4482" y="4872"/>
                </a:lnTo>
                <a:lnTo>
                  <a:pt x="4482" y="4872"/>
                </a:lnTo>
                <a:lnTo>
                  <a:pt x="4652" y="4847"/>
                </a:lnTo>
                <a:lnTo>
                  <a:pt x="4798" y="4774"/>
                </a:lnTo>
                <a:lnTo>
                  <a:pt x="4969" y="4701"/>
                </a:lnTo>
                <a:lnTo>
                  <a:pt x="5115" y="4604"/>
                </a:lnTo>
                <a:lnTo>
                  <a:pt x="5261" y="4482"/>
                </a:lnTo>
                <a:lnTo>
                  <a:pt x="5383" y="4360"/>
                </a:lnTo>
                <a:lnTo>
                  <a:pt x="5505" y="4214"/>
                </a:lnTo>
                <a:lnTo>
                  <a:pt x="5578" y="4092"/>
                </a:lnTo>
                <a:lnTo>
                  <a:pt x="7234" y="293"/>
                </a:lnTo>
                <a:close/>
              </a:path>
            </a:pathLst>
          </a:custGeom>
          <a:noFill/>
          <a:ln w="19050"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7" name="Shape 177"/>
          <p:cNvSpPr/>
          <p:nvPr/>
        </p:nvSpPr>
        <p:spPr>
          <a:xfrm>
            <a:off x="1635350" y="1665933"/>
            <a:ext cx="5956025" cy="1074500"/>
          </a:xfrm>
          <a:custGeom>
            <a:avLst/>
            <a:gdLst/>
            <a:ahLst/>
            <a:cxnLst/>
            <a:rect l="0" t="0" r="0" b="0"/>
            <a:pathLst>
              <a:path w="238241" h="42980" extrusionOk="0">
                <a:moveTo>
                  <a:pt x="0" y="14049"/>
                </a:moveTo>
                <a:cubicBezTo>
                  <a:pt x="5476" y="8572"/>
                  <a:pt x="13935" y="7254"/>
                  <a:pt x="21126" y="4377"/>
                </a:cubicBezTo>
                <a:cubicBezTo>
                  <a:pt x="34914" y="-1140"/>
                  <a:pt x="51579" y="-1336"/>
                  <a:pt x="65669" y="3359"/>
                </a:cubicBezTo>
                <a:cubicBezTo>
                  <a:pt x="71835" y="5413"/>
                  <a:pt x="79873" y="8507"/>
                  <a:pt x="81450" y="14813"/>
                </a:cubicBezTo>
                <a:cubicBezTo>
                  <a:pt x="82972" y="20904"/>
                  <a:pt x="84782" y="28175"/>
                  <a:pt x="81704" y="33648"/>
                </a:cubicBezTo>
                <a:cubicBezTo>
                  <a:pt x="77323" y="41434"/>
                  <a:pt x="64778" y="44710"/>
                  <a:pt x="56251" y="42047"/>
                </a:cubicBezTo>
                <a:cubicBezTo>
                  <a:pt x="49198" y="39843"/>
                  <a:pt x="46785" y="28699"/>
                  <a:pt x="48107" y="21430"/>
                </a:cubicBezTo>
                <a:cubicBezTo>
                  <a:pt x="48969" y="16684"/>
                  <a:pt x="53053" y="12573"/>
                  <a:pt x="57270" y="10231"/>
                </a:cubicBezTo>
                <a:cubicBezTo>
                  <a:pt x="87006" y="-6292"/>
                  <a:pt x="121672" y="33364"/>
                  <a:pt x="155264" y="38739"/>
                </a:cubicBezTo>
                <a:cubicBezTo>
                  <a:pt x="174114" y="41754"/>
                  <a:pt x="194149" y="44396"/>
                  <a:pt x="212533" y="39248"/>
                </a:cubicBezTo>
                <a:cubicBezTo>
                  <a:pt x="225473" y="35624"/>
                  <a:pt x="238241" y="21632"/>
                  <a:pt x="238241" y="8195"/>
                </a:cubicBezTo>
              </a:path>
            </a:pathLst>
          </a:custGeom>
          <a:noFill/>
          <a:ln w="9525" cap="flat" cmpd="sng">
            <a:solidFill>
              <a:srgbClr val="FFFFFF"/>
            </a:solidFill>
            <a:prstDash val="dash"/>
            <a:round/>
            <a:headEnd type="none" w="lg" len="lg"/>
            <a:tailEnd type="none" w="lg" len="lg"/>
          </a:ln>
        </p:spPr>
      </p:sp>
      <p:pic>
        <p:nvPicPr>
          <p:cNvPr id="17" name="Picture 16" descr="The Career Strategy Group - balloon &amp; text logo.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53451" y="4590069"/>
            <a:ext cx="890581" cy="409686"/>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a:spLocks noGrp="1"/>
          </p:cNvSpPr>
          <p:nvPr>
            <p:ph type="body" idx="1"/>
          </p:nvPr>
        </p:nvSpPr>
        <p:spPr>
          <a:xfrm>
            <a:off x="2930347" y="328537"/>
            <a:ext cx="5596200" cy="999561"/>
          </a:xfrm>
          <a:prstGeom prst="rect">
            <a:avLst/>
          </a:prstGeom>
        </p:spPr>
        <p:txBody>
          <a:bodyPr lIns="91425" tIns="91425" rIns="91425" bIns="91425" anchor="t" anchorCtr="0">
            <a:noAutofit/>
          </a:bodyPr>
          <a:lstStyle/>
          <a:p>
            <a:pPr lvl="0">
              <a:spcBef>
                <a:spcPts val="0"/>
              </a:spcBef>
              <a:buNone/>
            </a:pPr>
            <a:r>
              <a:rPr lang="en-US" sz="2000" i="0" dirty="0">
                <a:latin typeface="Avenir Roman" panose="02000503020000020003" pitchFamily="2" charset="0"/>
                <a:cs typeface="Nunita sans"/>
              </a:rPr>
              <a:t>Consider where you are today, and where you want to be in one year....5 years.</a:t>
            </a:r>
            <a:endParaRPr lang="en" sz="2000" i="0" dirty="0">
              <a:latin typeface="Avenir Roman" panose="02000503020000020003" pitchFamily="2" charset="0"/>
              <a:cs typeface="Nunita sans"/>
            </a:endParaRPr>
          </a:p>
        </p:txBody>
      </p:sp>
      <p:sp>
        <p:nvSpPr>
          <p:cNvPr id="183" name="Shape 183"/>
          <p:cNvSpPr txBox="1">
            <a:spLocks noGrp="1"/>
          </p:cNvSpPr>
          <p:nvPr>
            <p:ph type="title"/>
          </p:nvPr>
        </p:nvSpPr>
        <p:spPr>
          <a:xfrm>
            <a:off x="234450" y="575500"/>
            <a:ext cx="2046300" cy="3981000"/>
          </a:xfrm>
          <a:prstGeom prst="rect">
            <a:avLst/>
          </a:prstGeom>
        </p:spPr>
        <p:txBody>
          <a:bodyPr lIns="91425" tIns="91425" rIns="91425" bIns="91425" anchor="t" anchorCtr="0">
            <a:noAutofit/>
          </a:bodyPr>
          <a:lstStyle/>
          <a:p>
            <a:pPr lvl="0">
              <a:spcBef>
                <a:spcPts val="0"/>
              </a:spcBef>
              <a:buNone/>
            </a:pPr>
            <a:r>
              <a:rPr lang="en-US" sz="2000" dirty="0">
                <a:latin typeface="Avenir Roman" panose="02000503020000020003" pitchFamily="2" charset="0"/>
              </a:rPr>
              <a:t>CREATE A TECHNOLOGY STRATEGY THAT COINCIDES WITH YOUR GROWTH </a:t>
            </a:r>
            <a:br>
              <a:rPr lang="en-US" sz="2000" dirty="0">
                <a:latin typeface="Avenir Roman" panose="02000503020000020003" pitchFamily="2" charset="0"/>
              </a:rPr>
            </a:br>
            <a:r>
              <a:rPr lang="en-US" sz="2000" dirty="0">
                <a:latin typeface="Avenir Roman" panose="02000503020000020003" pitchFamily="2" charset="0"/>
              </a:rPr>
              <a:t>PLAN</a:t>
            </a:r>
            <a:endParaRPr lang="en" sz="2000" dirty="0">
              <a:latin typeface="Avenir Roman" panose="02000503020000020003" pitchFamily="2" charset="0"/>
            </a:endParaRPr>
          </a:p>
        </p:txBody>
      </p:sp>
      <p:sp>
        <p:nvSpPr>
          <p:cNvPr id="184" name="Shape 184"/>
          <p:cNvSpPr txBox="1">
            <a:spLocks noGrp="1"/>
          </p:cNvSpPr>
          <p:nvPr>
            <p:ph type="body" idx="2"/>
          </p:nvPr>
        </p:nvSpPr>
        <p:spPr>
          <a:xfrm>
            <a:off x="3090625" y="2770327"/>
            <a:ext cx="2637822" cy="15720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sz="1200" b="1" dirty="0">
                <a:solidFill>
                  <a:schemeClr val="tx1"/>
                </a:solidFill>
                <a:latin typeface="Avenir Roman" panose="02000503020000020003" pitchFamily="2" charset="0"/>
              </a:rPr>
              <a:t>Current Technology </a:t>
            </a:r>
            <a:endParaRPr lang="en" sz="1200" b="1" dirty="0">
              <a:solidFill>
                <a:schemeClr val="tx1"/>
              </a:solidFill>
              <a:latin typeface="Avenir Roman" panose="02000503020000020003" pitchFamily="2" charset="0"/>
            </a:endParaRPr>
          </a:p>
          <a:p>
            <a:pPr lvl="0">
              <a:spcBef>
                <a:spcPts val="0"/>
              </a:spcBef>
              <a:buClr>
                <a:schemeClr val="dk1"/>
              </a:buClr>
              <a:buSzPct val="100000"/>
              <a:buFont typeface="Arial"/>
              <a:buNone/>
            </a:pPr>
            <a:endParaRPr lang="en-US" dirty="0">
              <a:solidFill>
                <a:schemeClr val="tx1"/>
              </a:solidFill>
              <a:latin typeface="Avenir Roman" panose="02000503020000020003" pitchFamily="2" charset="0"/>
            </a:endParaRPr>
          </a:p>
          <a:p>
            <a:pPr marL="171450" indent="-171450">
              <a:buClr>
                <a:schemeClr val="dk1"/>
              </a:buClr>
            </a:pPr>
            <a:r>
              <a:rPr lang="en-US" dirty="0">
                <a:solidFill>
                  <a:schemeClr val="tx1"/>
                </a:solidFill>
                <a:latin typeface="Avenir Roman" panose="02000503020000020003" pitchFamily="2" charset="0"/>
              </a:rPr>
              <a:t>Make a list of everything you have in place right now. </a:t>
            </a:r>
          </a:p>
          <a:p>
            <a:pPr marL="171450" indent="-171450">
              <a:buClr>
                <a:schemeClr val="dk1"/>
              </a:buClr>
            </a:pPr>
            <a:r>
              <a:rPr lang="en-US" dirty="0">
                <a:solidFill>
                  <a:schemeClr val="tx1"/>
                </a:solidFill>
                <a:latin typeface="Avenir Roman" panose="02000503020000020003" pitchFamily="2" charset="0"/>
              </a:rPr>
              <a:t>Assess how much are you using your current tech. </a:t>
            </a:r>
          </a:p>
          <a:p>
            <a:pPr marL="171450" indent="-171450">
              <a:buClr>
                <a:schemeClr val="dk1"/>
              </a:buClr>
            </a:pPr>
            <a:r>
              <a:rPr lang="en-US" dirty="0">
                <a:solidFill>
                  <a:schemeClr val="tx1"/>
                </a:solidFill>
                <a:latin typeface="Avenir Roman" panose="02000503020000020003" pitchFamily="2" charset="0"/>
              </a:rPr>
              <a:t>Does it make your life better? </a:t>
            </a:r>
          </a:p>
          <a:p>
            <a:pPr marL="171450" indent="-171450">
              <a:buClr>
                <a:schemeClr val="dk1"/>
              </a:buClr>
            </a:pPr>
            <a:r>
              <a:rPr lang="en-US" dirty="0">
                <a:solidFill>
                  <a:schemeClr val="tx1"/>
                </a:solidFill>
                <a:latin typeface="Avenir Roman" panose="02000503020000020003" pitchFamily="2" charset="0"/>
              </a:rPr>
              <a:t>Assess current challenges. Can they be solved with technology?</a:t>
            </a:r>
            <a:endParaRPr dirty="0">
              <a:solidFill>
                <a:schemeClr val="tx1"/>
              </a:solidFill>
              <a:latin typeface="Avenir Roman" panose="02000503020000020003" pitchFamily="2" charset="0"/>
            </a:endParaRPr>
          </a:p>
          <a:p>
            <a:pPr lvl="0">
              <a:spcBef>
                <a:spcPts val="0"/>
              </a:spcBef>
              <a:buNone/>
            </a:pPr>
            <a:endParaRPr dirty="0">
              <a:latin typeface="Avenir Roman" panose="02000503020000020003" pitchFamily="2" charset="0"/>
            </a:endParaRPr>
          </a:p>
        </p:txBody>
      </p:sp>
      <p:sp>
        <p:nvSpPr>
          <p:cNvPr id="186" name="Shape 186"/>
          <p:cNvSpPr txBox="1">
            <a:spLocks noGrp="1"/>
          </p:cNvSpPr>
          <p:nvPr>
            <p:ph type="body" idx="3"/>
          </p:nvPr>
        </p:nvSpPr>
        <p:spPr>
          <a:xfrm>
            <a:off x="5926270" y="2837439"/>
            <a:ext cx="2638889" cy="1572000"/>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r>
              <a:rPr lang="en-US" sz="1200" b="1" dirty="0">
                <a:solidFill>
                  <a:schemeClr val="tx1"/>
                </a:solidFill>
                <a:latin typeface="Avenir Roman" panose="02000503020000020003" pitchFamily="2" charset="0"/>
              </a:rPr>
              <a:t>Future Technology</a:t>
            </a:r>
          </a:p>
          <a:p>
            <a:pPr lvl="0">
              <a:spcBef>
                <a:spcPts val="0"/>
              </a:spcBef>
              <a:buClr>
                <a:schemeClr val="dk1"/>
              </a:buClr>
              <a:buSzPct val="100000"/>
              <a:buFont typeface="Arial"/>
              <a:buNone/>
            </a:pPr>
            <a:endParaRPr lang="en-US" dirty="0">
              <a:solidFill>
                <a:schemeClr val="tx1"/>
              </a:solidFill>
              <a:latin typeface="Avenir Roman" panose="02000503020000020003" pitchFamily="2" charset="0"/>
            </a:endParaRPr>
          </a:p>
          <a:p>
            <a:pPr marL="171450" indent="-171450">
              <a:buClr>
                <a:schemeClr val="dk1"/>
              </a:buClr>
            </a:pPr>
            <a:r>
              <a:rPr lang="en-US" dirty="0">
                <a:solidFill>
                  <a:schemeClr val="tx1"/>
                </a:solidFill>
                <a:latin typeface="Avenir Roman" panose="02000503020000020003" pitchFamily="2" charset="0"/>
              </a:rPr>
              <a:t>In an ideal world, what would your business look like? </a:t>
            </a:r>
          </a:p>
          <a:p>
            <a:pPr marL="171450" indent="-171450">
              <a:buClr>
                <a:schemeClr val="dk1"/>
              </a:buClr>
            </a:pPr>
            <a:r>
              <a:rPr lang="en-US" dirty="0">
                <a:solidFill>
                  <a:schemeClr val="tx1"/>
                </a:solidFill>
                <a:latin typeface="Avenir Roman" panose="02000503020000020003" pitchFamily="2" charset="0"/>
              </a:rPr>
              <a:t>What big growth ideas would you like to implement within 5 years?</a:t>
            </a:r>
          </a:p>
          <a:p>
            <a:pPr marL="171450" indent="-171450">
              <a:buClr>
                <a:schemeClr val="dk1"/>
              </a:buClr>
            </a:pPr>
            <a:r>
              <a:rPr lang="en-US" dirty="0">
                <a:solidFill>
                  <a:schemeClr val="tx1"/>
                </a:solidFill>
                <a:latin typeface="Avenir Roman" panose="02000503020000020003" pitchFamily="2" charset="0"/>
              </a:rPr>
              <a:t>Create a technology strategy that coincides with your 5-year plan.</a:t>
            </a:r>
            <a:endParaRPr dirty="0">
              <a:solidFill>
                <a:schemeClr val="tx1"/>
              </a:solidFill>
              <a:latin typeface="Avenir Roman" panose="02000503020000020003" pitchFamily="2" charset="0"/>
            </a:endParaRPr>
          </a:p>
          <a:p>
            <a:pPr lvl="0">
              <a:spcBef>
                <a:spcPts val="0"/>
              </a:spcBef>
              <a:buNone/>
            </a:pPr>
            <a:endParaRPr dirty="0">
              <a:latin typeface="Avenir Roman" panose="02000503020000020003" pitchFamily="2" charset="0"/>
            </a:endParaRPr>
          </a:p>
        </p:txBody>
      </p:sp>
      <p:sp>
        <p:nvSpPr>
          <p:cNvPr id="187" name="Shape 187"/>
          <p:cNvSpPr/>
          <p:nvPr/>
        </p:nvSpPr>
        <p:spPr>
          <a:xfrm rot="729144">
            <a:off x="3329335" y="1670349"/>
            <a:ext cx="916334" cy="857728"/>
          </a:xfrm>
          <a:prstGeom prst="wedgeEllipseCallout">
            <a:avLst>
              <a:gd name="adj1" fmla="val -20833"/>
              <a:gd name="adj2" fmla="val 62500"/>
            </a:avLst>
          </a:prstGeom>
          <a:solidFill>
            <a:srgbClr val="F67031"/>
          </a:solidFill>
          <a:ln>
            <a:noFill/>
          </a:ln>
        </p:spPr>
        <p:txBody>
          <a:bodyPr lIns="91425" tIns="91425" rIns="91425" bIns="91425" anchor="ctr" anchorCtr="0">
            <a:noAutofit/>
          </a:bodyPr>
          <a:lstStyle/>
          <a:p>
            <a:pPr lvl="0">
              <a:spcBef>
                <a:spcPts val="0"/>
              </a:spcBef>
              <a:buNone/>
            </a:pPr>
            <a:endParaRPr>
              <a:solidFill>
                <a:srgbClr val="00BCD4"/>
              </a:solidFill>
            </a:endParaRPr>
          </a:p>
        </p:txBody>
      </p:sp>
      <p:sp>
        <p:nvSpPr>
          <p:cNvPr id="188" name="Shape 188"/>
          <p:cNvSpPr/>
          <p:nvPr/>
        </p:nvSpPr>
        <p:spPr>
          <a:xfrm rot="-773137" flipH="1">
            <a:off x="3972730" y="1427100"/>
            <a:ext cx="992801" cy="929054"/>
          </a:xfrm>
          <a:prstGeom prst="wedgeEllipseCallout">
            <a:avLst>
              <a:gd name="adj1" fmla="val -20833"/>
              <a:gd name="adj2" fmla="val 62500"/>
            </a:avLst>
          </a:prstGeom>
          <a:solidFill>
            <a:srgbClr val="ED0036">
              <a:alpha val="71540"/>
            </a:srgbClr>
          </a:solidFill>
          <a:ln>
            <a:noFill/>
          </a:ln>
        </p:spPr>
        <p:txBody>
          <a:bodyPr lIns="91425" tIns="91425" rIns="91425" bIns="91425" anchor="ctr" anchorCtr="0">
            <a:noAutofit/>
          </a:bodyPr>
          <a:lstStyle/>
          <a:p>
            <a:pPr lvl="0" rtl="0">
              <a:spcBef>
                <a:spcPts val="0"/>
              </a:spcBef>
              <a:buNone/>
            </a:pPr>
            <a:endParaRPr>
              <a:solidFill>
                <a:srgbClr val="00BCD4"/>
              </a:solidFill>
            </a:endParaRPr>
          </a:p>
        </p:txBody>
      </p:sp>
      <p:sp>
        <p:nvSpPr>
          <p:cNvPr id="189" name="Shape 189"/>
          <p:cNvSpPr/>
          <p:nvPr/>
        </p:nvSpPr>
        <p:spPr>
          <a:xfrm rot="729144">
            <a:off x="6702510" y="1649534"/>
            <a:ext cx="916334" cy="857728"/>
          </a:xfrm>
          <a:prstGeom prst="wedgeEllipseCallout">
            <a:avLst>
              <a:gd name="adj1" fmla="val -20833"/>
              <a:gd name="adj2" fmla="val 62500"/>
            </a:avLst>
          </a:prstGeom>
          <a:solidFill>
            <a:srgbClr val="F67031"/>
          </a:solidFill>
          <a:ln>
            <a:noFill/>
          </a:ln>
        </p:spPr>
        <p:txBody>
          <a:bodyPr lIns="91425" tIns="91425" rIns="91425" bIns="91425" anchor="ctr" anchorCtr="0">
            <a:noAutofit/>
          </a:bodyPr>
          <a:lstStyle/>
          <a:p>
            <a:pPr lvl="0" rtl="0">
              <a:spcBef>
                <a:spcPts val="0"/>
              </a:spcBef>
              <a:buNone/>
            </a:pPr>
            <a:endParaRPr>
              <a:solidFill>
                <a:srgbClr val="00BCD4"/>
              </a:solidFill>
            </a:endParaRPr>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1" name="Picture 20">
            <a:extLst>
              <a:ext uri="{FF2B5EF4-FFF2-40B4-BE49-F238E27FC236}">
                <a16:creationId xmlns:a16="http://schemas.microsoft.com/office/drawing/2014/main" id="{203CCE33-260B-564C-A4D1-C494D920C332}"/>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spTree>
    <p:extLst>
      <p:ext uri="{BB962C8B-B14F-4D97-AF65-F5344CB8AC3E}">
        <p14:creationId xmlns:p14="http://schemas.microsoft.com/office/powerpoint/2010/main" val="40661621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7031"/>
        </a:solidFill>
        <a:effectLst/>
      </p:bgPr>
    </p:bg>
    <p:spTree>
      <p:nvGrpSpPr>
        <p:cNvPr id="1" name="Shape 241"/>
        <p:cNvGrpSpPr/>
        <p:nvPr/>
      </p:nvGrpSpPr>
      <p:grpSpPr>
        <a:xfrm>
          <a:off x="0" y="0"/>
          <a:ext cx="0" cy="0"/>
          <a:chOff x="0" y="0"/>
          <a:chExt cx="0" cy="0"/>
        </a:xfrm>
      </p:grpSpPr>
      <p:pic>
        <p:nvPicPr>
          <p:cNvPr id="242" name="Shape 242" descr="aoc7tslb1o8-lauren-mancke.jpg"/>
          <p:cNvPicPr preferRelativeResize="0"/>
          <p:nvPr/>
        </p:nvPicPr>
        <p:blipFill>
          <a:blip r:embed="rId3">
            <a:alphaModFix amt="29000"/>
          </a:blip>
          <a:stretch>
            <a:fillRect/>
          </a:stretch>
        </p:blipFill>
        <p:spPr>
          <a:xfrm>
            <a:off x="0" y="0"/>
            <a:ext cx="9144000" cy="5143496"/>
          </a:xfrm>
          <a:prstGeom prst="rect">
            <a:avLst/>
          </a:prstGeom>
          <a:noFill/>
          <a:ln>
            <a:noFill/>
          </a:ln>
        </p:spPr>
      </p:pic>
      <p:sp>
        <p:nvSpPr>
          <p:cNvPr id="243" name="Shape 243"/>
          <p:cNvSpPr txBox="1">
            <a:spLocks noGrp="1"/>
          </p:cNvSpPr>
          <p:nvPr>
            <p:ph type="title" idx="4294967295"/>
          </p:nvPr>
        </p:nvSpPr>
        <p:spPr>
          <a:xfrm>
            <a:off x="617225" y="100"/>
            <a:ext cx="7909500" cy="5143500"/>
          </a:xfrm>
          <a:prstGeom prst="rect">
            <a:avLst/>
          </a:prstGeom>
        </p:spPr>
        <p:txBody>
          <a:bodyPr lIns="91425" tIns="91425" rIns="91425" bIns="91425" anchor="ctr" anchorCtr="0">
            <a:noAutofit/>
          </a:bodyPr>
          <a:lstStyle/>
          <a:p>
            <a:pPr lvl="0" algn="ctr" rtl="0">
              <a:spcBef>
                <a:spcPts val="0"/>
              </a:spcBef>
              <a:buNone/>
            </a:pPr>
            <a:r>
              <a:rPr lang="en-US" b="1" dirty="0">
                <a:latin typeface="Avenir Roman" panose="02000503020000020003" pitchFamily="2" charset="0"/>
              </a:rPr>
              <a:t>Some of my Favorite Tech Tools and Concepts</a:t>
            </a:r>
            <a:endParaRPr lang="en" b="1" dirty="0">
              <a:latin typeface="Avenir Roman" panose="02000503020000020003" pitchFamily="2" charset="0"/>
            </a:endParaRPr>
          </a:p>
        </p:txBody>
      </p:sp>
      <p:sp>
        <p:nvSpPr>
          <p:cNvPr id="244" name="Shape 244"/>
          <p:cNvSpPr txBox="1">
            <a:spLocks noGrp="1"/>
          </p:cNvSpPr>
          <p:nvPr>
            <p:ph type="sldNum" idx="12"/>
          </p:nvPr>
        </p:nvSpPr>
        <p:spPr>
          <a:xfrm>
            <a:off x="8556783" y="4749850"/>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4</a:t>
            </a:fld>
            <a:endParaRPr lang="en"/>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6" name="Shape 186"/>
          <p:cNvSpPr txBox="1">
            <a:spLocks noGrp="1"/>
          </p:cNvSpPr>
          <p:nvPr>
            <p:ph type="body" idx="3"/>
          </p:nvPr>
        </p:nvSpPr>
        <p:spPr>
          <a:xfrm>
            <a:off x="2952861" y="1346594"/>
            <a:ext cx="5822721" cy="3315363"/>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sz="600" dirty="0">
              <a:latin typeface="NURITO SANS"/>
              <a:cs typeface="NURITO SANS"/>
            </a:endParaRPr>
          </a:p>
          <a:p>
            <a:pPr lvl="0">
              <a:spcBef>
                <a:spcPts val="0"/>
              </a:spcBef>
              <a:buNone/>
            </a:pPr>
            <a:endParaRPr sz="600" dirty="0">
              <a:latin typeface="NURITO SANS"/>
              <a:cs typeface="NURITO SANS"/>
            </a:endParaRPr>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 name="Shape 533"/>
          <p:cNvGrpSpPr/>
          <p:nvPr/>
        </p:nvGrpSpPr>
        <p:grpSpPr>
          <a:xfrm>
            <a:off x="5587540" y="465039"/>
            <a:ext cx="342881" cy="418127"/>
            <a:chOff x="596350" y="929175"/>
            <a:chExt cx="407950" cy="497475"/>
          </a:xfrm>
        </p:grpSpPr>
        <p:sp>
          <p:nvSpPr>
            <p:cNvPr id="22" name="Shape 53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3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3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3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54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28" name="Shape 186"/>
          <p:cNvSpPr txBox="1">
            <a:spLocks noGrp="1"/>
          </p:cNvSpPr>
          <p:nvPr>
            <p:ph type="body" idx="3"/>
          </p:nvPr>
        </p:nvSpPr>
        <p:spPr>
          <a:xfrm>
            <a:off x="2987133" y="1136031"/>
            <a:ext cx="5928267" cy="3651122"/>
          </a:xfrm>
          <a:prstGeom prst="rect">
            <a:avLst/>
          </a:prstGeom>
        </p:spPr>
        <p:txBody>
          <a:bodyPr lIns="91425" tIns="91425" rIns="91425" bIns="91425" anchor="t" anchorCtr="0">
            <a:noAutofit/>
          </a:bodyPr>
          <a:lstStyle/>
          <a:p>
            <a:pPr algn="ctr">
              <a:buNone/>
            </a:pPr>
            <a:r>
              <a:rPr lang="en-US" sz="1800" dirty="0">
                <a:solidFill>
                  <a:schemeClr val="tx1"/>
                </a:solidFill>
                <a:latin typeface="Avenir Roman" panose="02000503020000020003" pitchFamily="2" charset="0"/>
                <a:cs typeface="NURITO SANS"/>
              </a:rPr>
              <a:t>Best thing I did for my business – got me “hooked” on productivity hacks!  Frees up your time from going back-and-forth with clients for appointment scheduling. I use it for consultations, resume intake sessions, coaching calls, staff coaching calls, demos for my course, etc. </a:t>
            </a:r>
          </a:p>
          <a:p>
            <a:pPr marL="285750" indent="-285750"/>
            <a:endParaRPr lang="en-US" sz="1250" dirty="0">
              <a:solidFill>
                <a:schemeClr val="tx1"/>
              </a:solidFill>
              <a:latin typeface="Avenir Roman" panose="02000503020000020003" pitchFamily="2" charset="0"/>
              <a:cs typeface="NURITO SANS"/>
            </a:endParaRPr>
          </a:p>
          <a:p>
            <a:pPr marL="285750" lvl="2" indent="-285750"/>
            <a:r>
              <a:rPr lang="en-US" sz="1400" dirty="0">
                <a:solidFill>
                  <a:schemeClr val="tx1"/>
                </a:solidFill>
                <a:latin typeface="Avenir Roman" panose="02000503020000020003" pitchFamily="2" charset="0"/>
                <a:cs typeface="NURITO SANS"/>
              </a:rPr>
              <a:t>Acuity Scheduling (</a:t>
            </a:r>
            <a:r>
              <a:rPr lang="en-US" sz="1400" dirty="0">
                <a:solidFill>
                  <a:schemeClr val="tx1"/>
                </a:solidFill>
                <a:latin typeface="Avenir Roman" panose="02000503020000020003" pitchFamily="2" charset="0"/>
                <a:cs typeface="NURITO SANS"/>
                <a:hlinkClick r:id="rId3">
                  <a:extLst>
                    <a:ext uri="{A12FA001-AC4F-418D-AE19-62706E023703}">
                      <ahyp:hlinkClr xmlns:ahyp="http://schemas.microsoft.com/office/drawing/2018/hyperlinkcolor" val="tx"/>
                    </a:ext>
                  </a:extLst>
                </a:hlinkClick>
              </a:rPr>
              <a:t>www.acuityscheduling.com</a:t>
            </a:r>
            <a:r>
              <a:rPr lang="en-US" sz="1400" dirty="0">
                <a:solidFill>
                  <a:schemeClr val="tx1"/>
                </a:solidFill>
                <a:latin typeface="Avenir Roman" panose="02000503020000020003" pitchFamily="2" charset="0"/>
                <a:cs typeface="NURITO SANS"/>
              </a:rPr>
              <a:t> – great ease of use</a:t>
            </a:r>
          </a:p>
          <a:p>
            <a:pPr marL="285750" lvl="3" indent="-285750">
              <a:buFont typeface="Arial" panose="020B0604020202020204" pitchFamily="34" charset="0"/>
              <a:buChar char="•"/>
            </a:pPr>
            <a:r>
              <a:rPr lang="en-US" sz="1400" dirty="0" err="1">
                <a:solidFill>
                  <a:schemeClr val="tx1"/>
                </a:solidFill>
                <a:latin typeface="Avenir Roman" panose="02000503020000020003" pitchFamily="2" charset="0"/>
                <a:cs typeface="NURITO SANS"/>
              </a:rPr>
              <a:t>TimeTrade</a:t>
            </a:r>
            <a:r>
              <a:rPr lang="en-US" sz="1400" dirty="0">
                <a:solidFill>
                  <a:schemeClr val="tx1"/>
                </a:solidFill>
                <a:latin typeface="Avenir Roman" panose="02000503020000020003" pitchFamily="2" charset="0"/>
                <a:cs typeface="NURITO SANS"/>
              </a:rPr>
              <a:t> (</a:t>
            </a:r>
            <a:r>
              <a:rPr lang="en-US" sz="1400" dirty="0">
                <a:solidFill>
                  <a:schemeClr val="tx1"/>
                </a:solidFill>
                <a:latin typeface="Avenir Roman" panose="02000503020000020003" pitchFamily="2" charset="0"/>
                <a:cs typeface="NURITO SANS"/>
                <a:hlinkClick r:id="rId4">
                  <a:extLst>
                    <a:ext uri="{A12FA001-AC4F-418D-AE19-62706E023703}">
                      <ahyp:hlinkClr xmlns:ahyp="http://schemas.microsoft.com/office/drawing/2018/hyperlinkcolor" val="tx"/>
                    </a:ext>
                  </a:extLst>
                </a:hlinkClick>
              </a:rPr>
              <a:t>www.timetrade.com</a:t>
            </a:r>
            <a:r>
              <a:rPr lang="en-US" sz="1400" dirty="0">
                <a:solidFill>
                  <a:schemeClr val="tx1"/>
                </a:solidFill>
                <a:latin typeface="Avenir Roman" panose="02000503020000020003" pitchFamily="2" charset="0"/>
                <a:cs typeface="NURITO SANS"/>
              </a:rPr>
              <a:t>) </a:t>
            </a:r>
          </a:p>
          <a:p>
            <a:pPr marL="285750" lvl="3" indent="-285750">
              <a:buFont typeface="Arial" panose="020B0604020202020204" pitchFamily="34" charset="0"/>
              <a:buChar char="•"/>
            </a:pPr>
            <a:r>
              <a:rPr lang="en-US" sz="1400" dirty="0">
                <a:solidFill>
                  <a:schemeClr val="tx1"/>
                </a:solidFill>
                <a:latin typeface="Avenir Roman" panose="02000503020000020003" pitchFamily="2" charset="0"/>
                <a:cs typeface="NURITO SANS"/>
              </a:rPr>
              <a:t>Calendly (</a:t>
            </a:r>
            <a:r>
              <a:rPr lang="en-US" sz="1400" dirty="0">
                <a:solidFill>
                  <a:schemeClr val="tx1"/>
                </a:solidFill>
                <a:latin typeface="Avenir Roman" panose="02000503020000020003" pitchFamily="2" charset="0"/>
                <a:cs typeface="NURITO SANS"/>
                <a:hlinkClick r:id="rId5">
                  <a:extLst>
                    <a:ext uri="{A12FA001-AC4F-418D-AE19-62706E023703}">
                      <ahyp:hlinkClr xmlns:ahyp="http://schemas.microsoft.com/office/drawing/2018/hyperlinkcolor" val="tx"/>
                    </a:ext>
                  </a:extLst>
                </a:hlinkClick>
              </a:rPr>
              <a:t>www.calendly.com</a:t>
            </a:r>
            <a:r>
              <a:rPr lang="en-US" sz="1400" dirty="0">
                <a:solidFill>
                  <a:schemeClr val="tx1"/>
                </a:solidFill>
                <a:latin typeface="Avenir Roman" panose="02000503020000020003" pitchFamily="2" charset="0"/>
                <a:cs typeface="NURITO SANS"/>
              </a:rPr>
              <a:t>) - Interface is slick and my team can schedule their own appointments. </a:t>
            </a:r>
          </a:p>
          <a:p>
            <a:pPr marL="285750" lvl="3" indent="-285750">
              <a:buFont typeface="Arial" panose="020B0604020202020204" pitchFamily="34" charset="0"/>
              <a:buChar char="•"/>
            </a:pPr>
            <a:r>
              <a:rPr lang="en-US" sz="1400" dirty="0" err="1">
                <a:solidFill>
                  <a:schemeClr val="tx1"/>
                </a:solidFill>
                <a:latin typeface="Avenir Roman" panose="02000503020000020003" pitchFamily="2" charset="0"/>
                <a:cs typeface="NURITO SANS"/>
              </a:rPr>
              <a:t>vCita</a:t>
            </a:r>
            <a:r>
              <a:rPr lang="en-US" sz="1400" dirty="0">
                <a:solidFill>
                  <a:schemeClr val="tx1"/>
                </a:solidFill>
                <a:latin typeface="Avenir Roman" panose="02000503020000020003" pitchFamily="2" charset="0"/>
                <a:cs typeface="NURITO SANS"/>
              </a:rPr>
              <a:t> (</a:t>
            </a:r>
            <a:r>
              <a:rPr lang="en-US" sz="1400" dirty="0">
                <a:solidFill>
                  <a:schemeClr val="tx1"/>
                </a:solidFill>
                <a:latin typeface="Avenir Roman" panose="02000503020000020003" pitchFamily="2" charset="0"/>
                <a:cs typeface="NURITO SANS"/>
                <a:hlinkClick r:id="rId6">
                  <a:extLst>
                    <a:ext uri="{A12FA001-AC4F-418D-AE19-62706E023703}">
                      <ahyp:hlinkClr xmlns:ahyp="http://schemas.microsoft.com/office/drawing/2018/hyperlinkcolor" val="tx"/>
                    </a:ext>
                  </a:extLst>
                </a:hlinkClick>
              </a:rPr>
              <a:t>www.vcita.com</a:t>
            </a:r>
            <a:r>
              <a:rPr lang="en-US" sz="1400" dirty="0">
                <a:solidFill>
                  <a:schemeClr val="tx1"/>
                </a:solidFill>
                <a:latin typeface="Avenir Roman" panose="02000503020000020003" pitchFamily="2" charset="0"/>
                <a:cs typeface="NURITO SANS"/>
              </a:rPr>
              <a:t>) - Chat now feature is convenient!</a:t>
            </a:r>
          </a:p>
          <a:p>
            <a:pPr marL="285750" lvl="3" indent="-285750">
              <a:buFont typeface="Arial" panose="020B0604020202020204" pitchFamily="34" charset="0"/>
              <a:buChar char="•"/>
            </a:pPr>
            <a:r>
              <a:rPr lang="en-US" sz="1400" dirty="0" err="1">
                <a:solidFill>
                  <a:schemeClr val="tx1"/>
                </a:solidFill>
                <a:latin typeface="Avenir Roman" panose="02000503020000020003" pitchFamily="2" charset="0"/>
                <a:cs typeface="NURITO SANS"/>
              </a:rPr>
              <a:t>Appointy</a:t>
            </a:r>
            <a:r>
              <a:rPr lang="en-US" sz="1400" dirty="0">
                <a:solidFill>
                  <a:schemeClr val="tx1"/>
                </a:solidFill>
                <a:latin typeface="Avenir Roman" panose="02000503020000020003" pitchFamily="2" charset="0"/>
                <a:cs typeface="NURITO SANS"/>
              </a:rPr>
              <a:t> (</a:t>
            </a:r>
            <a:r>
              <a:rPr lang="en-US" sz="1400" dirty="0">
                <a:solidFill>
                  <a:schemeClr val="tx1"/>
                </a:solidFill>
                <a:latin typeface="Avenir Roman" panose="02000503020000020003" pitchFamily="2" charset="0"/>
                <a:cs typeface="NURITO SANS"/>
                <a:hlinkClick r:id="rId7">
                  <a:extLst>
                    <a:ext uri="{A12FA001-AC4F-418D-AE19-62706E023703}">
                      <ahyp:hlinkClr xmlns:ahyp="http://schemas.microsoft.com/office/drawing/2018/hyperlinkcolor" val="tx"/>
                    </a:ext>
                  </a:extLst>
                </a:hlinkClick>
              </a:rPr>
              <a:t>www.appointy.com</a:t>
            </a:r>
            <a:r>
              <a:rPr lang="en-US" sz="1400" dirty="0">
                <a:solidFill>
                  <a:schemeClr val="tx1"/>
                </a:solidFill>
                <a:latin typeface="Avenir Roman" panose="02000503020000020003" pitchFamily="2" charset="0"/>
                <a:cs typeface="NURITO SANS"/>
              </a:rPr>
              <a:t>)</a:t>
            </a:r>
            <a:endParaRPr lang="en-US" sz="1600" dirty="0">
              <a:latin typeface="Avenir Roman" panose="02000503020000020003" pitchFamily="2" charset="0"/>
              <a:cs typeface="NURITO SANS"/>
            </a:endParaRPr>
          </a:p>
        </p:txBody>
      </p:sp>
      <p:sp>
        <p:nvSpPr>
          <p:cNvPr id="29" name="Shape 183"/>
          <p:cNvSpPr txBox="1">
            <a:spLocks noGrp="1"/>
          </p:cNvSpPr>
          <p:nvPr>
            <p:ph type="title"/>
          </p:nvPr>
        </p:nvSpPr>
        <p:spPr>
          <a:xfrm>
            <a:off x="101600" y="575500"/>
            <a:ext cx="2387600" cy="3981000"/>
          </a:xfrm>
          <a:prstGeom prst="rect">
            <a:avLst/>
          </a:prstGeom>
        </p:spPr>
        <p:txBody>
          <a:bodyPr lIns="91425" tIns="91425" rIns="91425" bIns="91425" anchor="t" anchorCtr="0">
            <a:noAutofit/>
          </a:bodyPr>
          <a:lstStyle/>
          <a:p>
            <a:pPr lvl="0">
              <a:spcBef>
                <a:spcPts val="0"/>
              </a:spcBef>
              <a:buNone/>
            </a:pPr>
            <a:r>
              <a:rPr lang="en-US" dirty="0">
                <a:latin typeface="Avenir Roman" panose="02000503020000020003" pitchFamily="2" charset="0"/>
              </a:rPr>
              <a:t>CHALLENGE: It takes so much time to agree on a time to meet. </a:t>
            </a:r>
            <a:br>
              <a:rPr lang="en-US" dirty="0">
                <a:latin typeface="Avenir Roman" panose="02000503020000020003" pitchFamily="2" charset="0"/>
              </a:rPr>
            </a:br>
            <a:br>
              <a:rPr lang="en-US" dirty="0">
                <a:latin typeface="Avenir Roman" panose="02000503020000020003" pitchFamily="2" charset="0"/>
              </a:rPr>
            </a:br>
            <a:r>
              <a:rPr lang="en-US" dirty="0">
                <a:latin typeface="Avenir Roman" panose="02000503020000020003" pitchFamily="2" charset="0"/>
              </a:rPr>
              <a:t>SOLUTION: IMPLEMENT A CALENDAR SYSTEM</a:t>
            </a:r>
            <a:endParaRPr lang="en" dirty="0">
              <a:latin typeface="Avenir Roman" panose="02000503020000020003" pitchFamily="2" charset="0"/>
            </a:endParaRPr>
          </a:p>
        </p:txBody>
      </p:sp>
      <p:pic>
        <p:nvPicPr>
          <p:cNvPr id="30" name="Picture 29">
            <a:extLst>
              <a:ext uri="{FF2B5EF4-FFF2-40B4-BE49-F238E27FC236}">
                <a16:creationId xmlns:a16="http://schemas.microsoft.com/office/drawing/2014/main" id="{22BFC541-6D0F-6C44-BDF4-B814BA321CDD}"/>
              </a:ext>
            </a:extLst>
          </p:cNvPr>
          <p:cNvPicPr/>
          <p:nvPr/>
        </p:nvPicPr>
        <p:blipFill>
          <a:blip r:embed="rId8"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pic>
        <p:nvPicPr>
          <p:cNvPr id="2" name="Picture 1">
            <a:extLst>
              <a:ext uri="{FF2B5EF4-FFF2-40B4-BE49-F238E27FC236}">
                <a16:creationId xmlns:a16="http://schemas.microsoft.com/office/drawing/2014/main" id="{A81E5126-CCCA-B446-A1F4-DDBBCEE002DB}"/>
              </a:ext>
            </a:extLst>
          </p:cNvPr>
          <p:cNvPicPr>
            <a:picLocks noChangeAspect="1"/>
          </p:cNvPicPr>
          <p:nvPr/>
        </p:nvPicPr>
        <p:blipFill>
          <a:blip r:embed="rId9"/>
          <a:stretch>
            <a:fillRect/>
          </a:stretch>
        </p:blipFill>
        <p:spPr>
          <a:xfrm>
            <a:off x="5154571" y="379549"/>
            <a:ext cx="1516904" cy="535378"/>
          </a:xfrm>
          <a:prstGeom prst="rect">
            <a:avLst/>
          </a:prstGeom>
        </p:spPr>
      </p:pic>
    </p:spTree>
    <p:extLst>
      <p:ext uri="{BB962C8B-B14F-4D97-AF65-F5344CB8AC3E}">
        <p14:creationId xmlns:p14="http://schemas.microsoft.com/office/powerpoint/2010/main" val="8714517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title"/>
          </p:nvPr>
        </p:nvSpPr>
        <p:spPr>
          <a:xfrm>
            <a:off x="234450" y="575500"/>
            <a:ext cx="2046300" cy="3981000"/>
          </a:xfrm>
          <a:prstGeom prst="rect">
            <a:avLst/>
          </a:prstGeom>
        </p:spPr>
        <p:txBody>
          <a:bodyPr lIns="91425" tIns="91425" rIns="91425" bIns="91425" anchor="t" anchorCtr="0">
            <a:noAutofit/>
          </a:bodyPr>
          <a:lstStyle/>
          <a:p>
            <a:pPr lvl="0"/>
            <a:r>
              <a:rPr lang="en-US" sz="2000" dirty="0">
                <a:latin typeface="Avenir Roman" panose="02000503020000020003" pitchFamily="2" charset="0"/>
              </a:rPr>
              <a:t>CHALLENGE:</a:t>
            </a:r>
            <a:br>
              <a:rPr lang="en-US" sz="2000" dirty="0">
                <a:latin typeface="Avenir Roman" panose="02000503020000020003" pitchFamily="2" charset="0"/>
              </a:rPr>
            </a:br>
            <a:r>
              <a:rPr lang="en-US" sz="2000" dirty="0">
                <a:latin typeface="Avenir Roman" panose="02000503020000020003" pitchFamily="2" charset="0"/>
              </a:rPr>
              <a:t>Spending tons of time processing and keeping track of email to-dos.</a:t>
            </a:r>
            <a:br>
              <a:rPr lang="en-US" sz="2000" dirty="0">
                <a:latin typeface="Avenir Roman" panose="02000503020000020003" pitchFamily="2" charset="0"/>
              </a:rPr>
            </a:br>
            <a:br>
              <a:rPr lang="en-US" sz="2000" dirty="0">
                <a:latin typeface="Avenir Roman" panose="02000503020000020003" pitchFamily="2" charset="0"/>
              </a:rPr>
            </a:br>
            <a:r>
              <a:rPr lang="en-US" sz="2000" dirty="0">
                <a:latin typeface="Avenir Roman" panose="02000503020000020003" pitchFamily="2" charset="0"/>
              </a:rPr>
              <a:t>SOLUTION: BOOMERANG </a:t>
            </a:r>
            <a:br>
              <a:rPr lang="en-US" sz="1600" dirty="0">
                <a:latin typeface="Avenir Roman" panose="02000503020000020003" pitchFamily="2" charset="0"/>
              </a:rPr>
            </a:br>
            <a:br>
              <a:rPr lang="en-US" sz="1600" dirty="0">
                <a:latin typeface="Avenir Roman" panose="02000503020000020003" pitchFamily="2" charset="0"/>
              </a:rPr>
            </a:br>
            <a:br>
              <a:rPr lang="en-US" sz="1100" dirty="0">
                <a:latin typeface="Avenir Roman" panose="02000503020000020003" pitchFamily="2" charset="0"/>
              </a:rPr>
            </a:br>
            <a:endParaRPr lang="en" sz="1600" dirty="0">
              <a:latin typeface="Avenir Roman" panose="02000503020000020003" pitchFamily="2" charset="0"/>
            </a:endParaRPr>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 name="Shape 533"/>
          <p:cNvGrpSpPr/>
          <p:nvPr/>
        </p:nvGrpSpPr>
        <p:grpSpPr>
          <a:xfrm>
            <a:off x="5587540" y="465039"/>
            <a:ext cx="342881" cy="418127"/>
            <a:chOff x="596350" y="929175"/>
            <a:chExt cx="407950" cy="497475"/>
          </a:xfrm>
        </p:grpSpPr>
        <p:sp>
          <p:nvSpPr>
            <p:cNvPr id="22" name="Shape 53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3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3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3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54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9" name="Picture 18">
            <a:extLst>
              <a:ext uri="{FF2B5EF4-FFF2-40B4-BE49-F238E27FC236}">
                <a16:creationId xmlns:a16="http://schemas.microsoft.com/office/drawing/2014/main" id="{5CA7F7CA-FFB1-B646-B08D-8E9C57893FC5}"/>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pic>
        <p:nvPicPr>
          <p:cNvPr id="29" name="Picture 28">
            <a:extLst>
              <a:ext uri="{FF2B5EF4-FFF2-40B4-BE49-F238E27FC236}">
                <a16:creationId xmlns:a16="http://schemas.microsoft.com/office/drawing/2014/main" id="{C5CAAAF1-2CD1-EA45-82C5-95E70AD27D36}"/>
              </a:ext>
            </a:extLst>
          </p:cNvPr>
          <p:cNvPicPr>
            <a:picLocks noChangeAspect="1"/>
          </p:cNvPicPr>
          <p:nvPr/>
        </p:nvPicPr>
        <p:blipFill>
          <a:blip r:embed="rId4"/>
          <a:stretch>
            <a:fillRect/>
          </a:stretch>
        </p:blipFill>
        <p:spPr>
          <a:xfrm>
            <a:off x="2435751" y="11004"/>
            <a:ext cx="6847400" cy="5068272"/>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title"/>
          </p:nvPr>
        </p:nvSpPr>
        <p:spPr>
          <a:xfrm>
            <a:off x="234450" y="575500"/>
            <a:ext cx="2046300" cy="3981000"/>
          </a:xfrm>
          <a:prstGeom prst="rect">
            <a:avLst/>
          </a:prstGeom>
        </p:spPr>
        <p:txBody>
          <a:bodyPr lIns="91425" tIns="91425" rIns="91425" bIns="91425" anchor="t" anchorCtr="0">
            <a:noAutofit/>
          </a:bodyPr>
          <a:lstStyle/>
          <a:p>
            <a:pPr lvl="0">
              <a:spcBef>
                <a:spcPts val="0"/>
              </a:spcBef>
              <a:buNone/>
            </a:pPr>
            <a:r>
              <a:rPr lang="en-US" sz="2200" dirty="0">
                <a:latin typeface="Avenir Roman" panose="02000503020000020003" pitchFamily="2" charset="0"/>
              </a:rPr>
              <a:t>CHALLENGE: Heaps of paperwork and documents I need to print and scan.</a:t>
            </a:r>
            <a:br>
              <a:rPr lang="en-US" sz="2200" dirty="0">
                <a:latin typeface="Avenir Roman" panose="02000503020000020003" pitchFamily="2" charset="0"/>
              </a:rPr>
            </a:br>
            <a:br>
              <a:rPr lang="en-US" sz="2200" dirty="0">
                <a:latin typeface="Avenir Roman" panose="02000503020000020003" pitchFamily="2" charset="0"/>
              </a:rPr>
            </a:br>
            <a:r>
              <a:rPr lang="en-US" sz="2200" dirty="0">
                <a:latin typeface="Avenir Roman" panose="02000503020000020003" pitchFamily="2" charset="0"/>
              </a:rPr>
              <a:t>SOLUTION: </a:t>
            </a:r>
            <a:br>
              <a:rPr lang="en-US" sz="2200" dirty="0">
                <a:latin typeface="Avenir Roman" panose="02000503020000020003" pitchFamily="2" charset="0"/>
              </a:rPr>
            </a:br>
            <a:r>
              <a:rPr lang="en-US" sz="2200" dirty="0">
                <a:latin typeface="Avenir Roman" panose="02000503020000020003" pitchFamily="2" charset="0"/>
              </a:rPr>
              <a:t>PDF</a:t>
            </a:r>
            <a:br>
              <a:rPr lang="en-US" sz="2200" dirty="0">
                <a:latin typeface="Avenir Roman" panose="02000503020000020003" pitchFamily="2" charset="0"/>
              </a:rPr>
            </a:br>
            <a:r>
              <a:rPr lang="en-US" sz="2200" dirty="0">
                <a:latin typeface="Avenir Roman" panose="02000503020000020003" pitchFamily="2" charset="0"/>
              </a:rPr>
              <a:t>FILLER</a:t>
            </a:r>
            <a:endParaRPr lang="en" sz="2200" dirty="0">
              <a:latin typeface="Avenir Roman" panose="02000503020000020003" pitchFamily="2" charset="0"/>
            </a:endParaRPr>
          </a:p>
        </p:txBody>
      </p:sp>
      <p:sp>
        <p:nvSpPr>
          <p:cNvPr id="186" name="Shape 186"/>
          <p:cNvSpPr txBox="1">
            <a:spLocks noGrp="1"/>
          </p:cNvSpPr>
          <p:nvPr>
            <p:ph type="body" idx="3"/>
          </p:nvPr>
        </p:nvSpPr>
        <p:spPr>
          <a:xfrm>
            <a:off x="2952861" y="1346594"/>
            <a:ext cx="5822721" cy="3454006"/>
          </a:xfrm>
          <a:prstGeom prst="rect">
            <a:avLst/>
          </a:prstGeom>
        </p:spPr>
        <p:txBody>
          <a:bodyPr lIns="91425" tIns="91425" rIns="91425" bIns="91425" anchor="t" anchorCtr="0">
            <a:noAutofit/>
          </a:bodyPr>
          <a:lstStyle/>
          <a:p>
            <a:pPr algn="ctr">
              <a:buNone/>
            </a:pPr>
            <a:r>
              <a:rPr lang="en-US" sz="1800" dirty="0">
                <a:solidFill>
                  <a:schemeClr val="tx1"/>
                </a:solidFill>
                <a:latin typeface="Avenir Roman" panose="02000503020000020003" pitchFamily="2" charset="0"/>
                <a:cs typeface="NURITO SANS"/>
              </a:rPr>
              <a:t>Do you cringe when someone asks you to sign and return a PDF? It is easy to share PDFs, but not so easy to edit them! There are few options, short of printing and filling it out by hand, and then scanning or faxing it is time-consuming. You can turn around multiple PDFs in 5-7 minutes!</a:t>
            </a:r>
          </a:p>
          <a:p>
            <a:pPr>
              <a:buNone/>
            </a:pPr>
            <a:endParaRPr lang="en-US" sz="1500" dirty="0">
              <a:solidFill>
                <a:schemeClr val="tx1"/>
              </a:solidFill>
              <a:latin typeface="Avenir Roman" panose="02000503020000020003" pitchFamily="2" charset="0"/>
              <a:cs typeface="NURITO SANS"/>
            </a:endParaRPr>
          </a:p>
          <a:p>
            <a:pPr marL="285750" indent="-285750">
              <a:buFont typeface="Wingdings" pitchFamily="2" charset="2"/>
              <a:buChar char="v"/>
            </a:pPr>
            <a:r>
              <a:rPr lang="en-US" sz="1500" dirty="0">
                <a:solidFill>
                  <a:schemeClr val="tx1"/>
                </a:solidFill>
                <a:latin typeface="Avenir Roman" panose="02000503020000020003" pitchFamily="2" charset="0"/>
                <a:cs typeface="NURITO SANS"/>
              </a:rPr>
              <a:t>Free and low-cost alternatives include:</a:t>
            </a:r>
          </a:p>
          <a:p>
            <a:pPr marL="285750" indent="-285750">
              <a:buFont typeface="Wingdings" pitchFamily="2" charset="2"/>
              <a:buChar char="v"/>
            </a:pPr>
            <a:r>
              <a:rPr lang="en-US" sz="1500" dirty="0" err="1">
                <a:solidFill>
                  <a:schemeClr val="tx1"/>
                </a:solidFill>
                <a:latin typeface="Avenir Roman" panose="02000503020000020003" pitchFamily="2" charset="0"/>
                <a:cs typeface="NURITO SANS"/>
              </a:rPr>
              <a:t>FrameBench</a:t>
            </a:r>
            <a:r>
              <a:rPr lang="en-US" sz="1500" dirty="0">
                <a:solidFill>
                  <a:schemeClr val="tx1"/>
                </a:solidFill>
                <a:latin typeface="Avenir Roman" panose="02000503020000020003" pitchFamily="2" charset="0"/>
                <a:cs typeface="NURITO SANS"/>
              </a:rPr>
              <a:t> (</a:t>
            </a:r>
            <a:r>
              <a:rPr lang="en-US" sz="1500" dirty="0">
                <a:solidFill>
                  <a:schemeClr val="tx1"/>
                </a:solidFill>
                <a:latin typeface="Avenir Roman" panose="02000503020000020003" pitchFamily="2" charset="0"/>
                <a:cs typeface="NURITO SANS"/>
                <a:hlinkClick r:id="rId3">
                  <a:extLst>
                    <a:ext uri="{A12FA001-AC4F-418D-AE19-62706E023703}">
                      <ahyp:hlinkClr xmlns:ahyp="http://schemas.microsoft.com/office/drawing/2018/hyperlinkcolor" val="tx"/>
                    </a:ext>
                  </a:extLst>
                </a:hlinkClick>
              </a:rPr>
              <a:t>www.framebench.com</a:t>
            </a:r>
            <a:r>
              <a:rPr lang="en-US" sz="1500" dirty="0">
                <a:solidFill>
                  <a:schemeClr val="tx1"/>
                </a:solidFill>
                <a:latin typeface="Avenir Roman" panose="02000503020000020003" pitchFamily="2" charset="0"/>
                <a:cs typeface="NURITO SANS"/>
              </a:rPr>
              <a:t>)</a:t>
            </a:r>
          </a:p>
          <a:p>
            <a:pPr marL="285750" indent="-285750">
              <a:buFont typeface="Wingdings" pitchFamily="2" charset="2"/>
              <a:buChar char="v"/>
            </a:pPr>
            <a:r>
              <a:rPr lang="en-US" sz="1500" dirty="0">
                <a:solidFill>
                  <a:schemeClr val="tx1"/>
                </a:solidFill>
                <a:latin typeface="Avenir Roman" panose="02000503020000020003" pitchFamily="2" charset="0"/>
                <a:cs typeface="NURITO SANS"/>
              </a:rPr>
              <a:t>PDF Escape (</a:t>
            </a:r>
            <a:r>
              <a:rPr lang="en-US" sz="1500" dirty="0">
                <a:solidFill>
                  <a:schemeClr val="tx1"/>
                </a:solidFill>
                <a:latin typeface="Avenir Roman" panose="02000503020000020003" pitchFamily="2" charset="0"/>
                <a:cs typeface="NURITO SANS"/>
                <a:hlinkClick r:id="rId4">
                  <a:extLst>
                    <a:ext uri="{A12FA001-AC4F-418D-AE19-62706E023703}">
                      <ahyp:hlinkClr xmlns:ahyp="http://schemas.microsoft.com/office/drawing/2018/hyperlinkcolor" val="tx"/>
                    </a:ext>
                  </a:extLst>
                </a:hlinkClick>
              </a:rPr>
              <a:t>www.pdfescape.com</a:t>
            </a:r>
            <a:r>
              <a:rPr lang="en-US" sz="1500" dirty="0">
                <a:solidFill>
                  <a:schemeClr val="tx1"/>
                </a:solidFill>
                <a:latin typeface="Avenir Roman" panose="02000503020000020003" pitchFamily="2" charset="0"/>
                <a:cs typeface="NURITO SANS"/>
              </a:rPr>
              <a:t>) - some suggest that truly confidential documents should not be uploaded here, but this is a no-software solution.</a:t>
            </a:r>
          </a:p>
          <a:p>
            <a:pPr lvl="0">
              <a:spcBef>
                <a:spcPts val="0"/>
              </a:spcBef>
              <a:buClr>
                <a:schemeClr val="dk1"/>
              </a:buClr>
              <a:buSzPct val="100000"/>
              <a:buFont typeface="Arial"/>
              <a:buNone/>
            </a:pPr>
            <a:endParaRPr sz="600" dirty="0">
              <a:solidFill>
                <a:schemeClr val="tx1"/>
              </a:solidFill>
              <a:latin typeface="Avenir Roman" panose="02000503020000020003" pitchFamily="2" charset="0"/>
              <a:cs typeface="NURITO SANS"/>
            </a:endParaRPr>
          </a:p>
          <a:p>
            <a:pPr lvl="0">
              <a:spcBef>
                <a:spcPts val="0"/>
              </a:spcBef>
              <a:buNone/>
            </a:pPr>
            <a:endParaRPr sz="600" dirty="0">
              <a:latin typeface="Avenir Roman" panose="02000503020000020003" pitchFamily="2" charset="0"/>
              <a:cs typeface="NURITO SANS"/>
            </a:endParaRPr>
          </a:p>
        </p:txBody>
      </p:sp>
      <p:sp>
        <p:nvSpPr>
          <p:cNvPr id="189" name="Shape 189"/>
          <p:cNvSpPr/>
          <p:nvPr/>
        </p:nvSpPr>
        <p:spPr>
          <a:xfrm rot="729144">
            <a:off x="5289840" y="257864"/>
            <a:ext cx="916334" cy="857728"/>
          </a:xfrm>
          <a:prstGeom prst="wedgeEllipseCallout">
            <a:avLst>
              <a:gd name="adj1" fmla="val -20833"/>
              <a:gd name="adj2" fmla="val 62500"/>
            </a:avLst>
          </a:prstGeom>
          <a:solidFill>
            <a:srgbClr val="F67031"/>
          </a:solidFill>
          <a:ln>
            <a:noFill/>
          </a:ln>
        </p:spPr>
        <p:txBody>
          <a:bodyPr lIns="91425" tIns="91425" rIns="91425" bIns="91425" anchor="ctr" anchorCtr="0">
            <a:noAutofit/>
          </a:bodyPr>
          <a:lstStyle/>
          <a:p>
            <a:pPr lvl="0" rtl="0">
              <a:spcBef>
                <a:spcPts val="0"/>
              </a:spcBef>
              <a:buNone/>
            </a:pPr>
            <a:endParaRPr>
              <a:solidFill>
                <a:srgbClr val="00BCD4"/>
              </a:solidFill>
            </a:endParaRPr>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0" name="Picture 19" descr="The Career Strategy Group - balloon &amp; text logo.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156806" y="4658586"/>
            <a:ext cx="890581" cy="409686"/>
          </a:xfrm>
          <a:prstGeom prst="rect">
            <a:avLst/>
          </a:prstGeom>
        </p:spPr>
      </p:pic>
      <p:grpSp>
        <p:nvGrpSpPr>
          <p:cNvPr id="21" name="Shape 533"/>
          <p:cNvGrpSpPr/>
          <p:nvPr/>
        </p:nvGrpSpPr>
        <p:grpSpPr>
          <a:xfrm>
            <a:off x="5587540" y="465039"/>
            <a:ext cx="342881" cy="418127"/>
            <a:chOff x="596350" y="929175"/>
            <a:chExt cx="407950" cy="497475"/>
          </a:xfrm>
        </p:grpSpPr>
        <p:sp>
          <p:nvSpPr>
            <p:cNvPr id="22" name="Shape 53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3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3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3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54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796850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title"/>
          </p:nvPr>
        </p:nvSpPr>
        <p:spPr>
          <a:xfrm>
            <a:off x="234450" y="575500"/>
            <a:ext cx="2046300" cy="3981000"/>
          </a:xfrm>
          <a:prstGeom prst="rect">
            <a:avLst/>
          </a:prstGeom>
        </p:spPr>
        <p:txBody>
          <a:bodyPr lIns="91425" tIns="91425" rIns="91425" bIns="91425" anchor="t" anchorCtr="0">
            <a:noAutofit/>
          </a:bodyPr>
          <a:lstStyle/>
          <a:p>
            <a:pPr lvl="0">
              <a:spcBef>
                <a:spcPts val="0"/>
              </a:spcBef>
              <a:buNone/>
            </a:pPr>
            <a:r>
              <a:rPr lang="en-US" dirty="0">
                <a:latin typeface="Avenir Roman" panose="02000503020000020003" pitchFamily="2" charset="0"/>
              </a:rPr>
              <a:t>CHALLENGE:</a:t>
            </a:r>
            <a:br>
              <a:rPr lang="en-US" dirty="0">
                <a:latin typeface="Avenir Roman" panose="02000503020000020003" pitchFamily="2" charset="0"/>
              </a:rPr>
            </a:br>
            <a:r>
              <a:rPr lang="en-US" dirty="0">
                <a:latin typeface="Avenir Roman" panose="02000503020000020003" pitchFamily="2" charset="0"/>
              </a:rPr>
              <a:t>I’m stuck under a mountain of emails and I can’t get out!</a:t>
            </a:r>
            <a:br>
              <a:rPr lang="en-US" dirty="0">
                <a:latin typeface="Avenir Roman" panose="02000503020000020003" pitchFamily="2" charset="0"/>
              </a:rPr>
            </a:br>
            <a:br>
              <a:rPr lang="en-US" dirty="0">
                <a:latin typeface="Avenir Roman" panose="02000503020000020003" pitchFamily="2" charset="0"/>
              </a:rPr>
            </a:br>
            <a:r>
              <a:rPr lang="en-US" dirty="0">
                <a:latin typeface="Avenir Roman" panose="02000503020000020003" pitchFamily="2" charset="0"/>
              </a:rPr>
              <a:t>SOLUTION: UNROLL.ME</a:t>
            </a:r>
            <a:endParaRPr lang="en" dirty="0">
              <a:latin typeface="Avenir Roman" panose="02000503020000020003" pitchFamily="2" charset="0"/>
            </a:endParaRPr>
          </a:p>
        </p:txBody>
      </p:sp>
      <p:sp>
        <p:nvSpPr>
          <p:cNvPr id="186" name="Shape 186"/>
          <p:cNvSpPr txBox="1">
            <a:spLocks noGrp="1"/>
          </p:cNvSpPr>
          <p:nvPr>
            <p:ph type="body" idx="3"/>
          </p:nvPr>
        </p:nvSpPr>
        <p:spPr>
          <a:xfrm>
            <a:off x="2952861" y="1194194"/>
            <a:ext cx="5822721" cy="3315363"/>
          </a:xfrm>
          <a:prstGeom prst="rect">
            <a:avLst/>
          </a:prstGeom>
        </p:spPr>
        <p:txBody>
          <a:bodyPr lIns="91425" tIns="91425" rIns="91425" bIns="91425" anchor="t" anchorCtr="0">
            <a:noAutofit/>
          </a:bodyPr>
          <a:lstStyle/>
          <a:p>
            <a:pPr lvl="0">
              <a:spcBef>
                <a:spcPts val="0"/>
              </a:spcBef>
              <a:buClr>
                <a:schemeClr val="dk1"/>
              </a:buClr>
              <a:buSzPct val="100000"/>
              <a:buFont typeface="Arial"/>
              <a:buNone/>
            </a:pPr>
            <a:endParaRPr sz="600" dirty="0">
              <a:latin typeface="NURITO SANS"/>
              <a:cs typeface="NURITO SANS"/>
            </a:endParaRPr>
          </a:p>
          <a:p>
            <a:pPr lvl="0">
              <a:spcBef>
                <a:spcPts val="0"/>
              </a:spcBef>
              <a:buNone/>
            </a:pPr>
            <a:endParaRPr sz="600" dirty="0">
              <a:latin typeface="NURITO SANS"/>
              <a:cs typeface="NURITO SANS"/>
            </a:endParaRPr>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 name="Shape 533"/>
          <p:cNvGrpSpPr/>
          <p:nvPr/>
        </p:nvGrpSpPr>
        <p:grpSpPr>
          <a:xfrm>
            <a:off x="5587540" y="465039"/>
            <a:ext cx="342881" cy="418127"/>
            <a:chOff x="596350" y="929175"/>
            <a:chExt cx="407950" cy="497475"/>
          </a:xfrm>
        </p:grpSpPr>
        <p:sp>
          <p:nvSpPr>
            <p:cNvPr id="22" name="Shape 53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3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3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3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54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3"/>
          <a:stretch>
            <a:fillRect/>
          </a:stretch>
        </p:blipFill>
        <p:spPr>
          <a:xfrm>
            <a:off x="4565650" y="244561"/>
            <a:ext cx="2349500" cy="990600"/>
          </a:xfrm>
          <a:prstGeom prst="rect">
            <a:avLst/>
          </a:prstGeom>
        </p:spPr>
      </p:pic>
      <p:sp>
        <p:nvSpPr>
          <p:cNvPr id="28" name="Shape 186"/>
          <p:cNvSpPr txBox="1">
            <a:spLocks noGrp="1"/>
          </p:cNvSpPr>
          <p:nvPr>
            <p:ph type="body" idx="3"/>
          </p:nvPr>
        </p:nvSpPr>
        <p:spPr>
          <a:xfrm>
            <a:off x="2987133" y="1425144"/>
            <a:ext cx="5822721" cy="3315363"/>
          </a:xfrm>
          <a:prstGeom prst="rect">
            <a:avLst/>
          </a:prstGeom>
        </p:spPr>
        <p:txBody>
          <a:bodyPr lIns="91425" tIns="91425" rIns="91425" bIns="91425" anchor="t" anchorCtr="0">
            <a:noAutofit/>
          </a:bodyPr>
          <a:lstStyle/>
          <a:p>
            <a:pPr marL="342900" indent="-342900"/>
            <a:r>
              <a:rPr lang="en-US" sz="2000" dirty="0">
                <a:solidFill>
                  <a:schemeClr val="tx1"/>
                </a:solidFill>
                <a:latin typeface="Avenir Roman" panose="02000503020000020003" pitchFamily="2" charset="0"/>
                <a:ea typeface="Verdana" panose="020B0604030504040204" pitchFamily="34" charset="0"/>
                <a:cs typeface="Verdana" panose="020B0604030504040204" pitchFamily="34" charset="0"/>
              </a:rPr>
              <a:t>An inbox you’ll love.</a:t>
            </a:r>
          </a:p>
          <a:p>
            <a:pPr marL="171450" indent="-171450"/>
            <a:endParaRPr lang="en-US" sz="500" dirty="0">
              <a:solidFill>
                <a:schemeClr val="tx1"/>
              </a:solidFill>
              <a:latin typeface="Avenir Roman" panose="02000503020000020003" pitchFamily="2" charset="0"/>
              <a:ea typeface="Verdana" panose="020B0604030504040204" pitchFamily="34" charset="0"/>
              <a:cs typeface="Verdana" panose="020B0604030504040204" pitchFamily="34" charset="0"/>
            </a:endParaRPr>
          </a:p>
          <a:p>
            <a:pPr marL="342900" indent="-342900"/>
            <a:r>
              <a:rPr lang="en-US" sz="2000" dirty="0" err="1">
                <a:solidFill>
                  <a:schemeClr val="tx1"/>
                </a:solidFill>
                <a:latin typeface="Avenir Roman" panose="02000503020000020003" pitchFamily="2" charset="0"/>
                <a:ea typeface="Verdana" panose="020B0604030504040204" pitchFamily="34" charset="0"/>
                <a:cs typeface="Verdana" panose="020B0604030504040204" pitchFamily="34" charset="0"/>
              </a:rPr>
              <a:t>Unroll.me</a:t>
            </a:r>
            <a:r>
              <a:rPr lang="en-US" sz="2000" dirty="0">
                <a:solidFill>
                  <a:schemeClr val="tx1"/>
                </a:solidFill>
                <a:latin typeface="Avenir Roman" panose="02000503020000020003" pitchFamily="2" charset="0"/>
                <a:ea typeface="Verdana" panose="020B0604030504040204" pitchFamily="34" charset="0"/>
                <a:cs typeface="Verdana" panose="020B0604030504040204" pitchFamily="34" charset="0"/>
              </a:rPr>
              <a:t> email management is a game changer.</a:t>
            </a:r>
          </a:p>
          <a:p>
            <a:pPr marL="171450" indent="-171450"/>
            <a:endParaRPr lang="en-US" sz="500" dirty="0">
              <a:solidFill>
                <a:schemeClr val="tx1"/>
              </a:solidFill>
              <a:latin typeface="Avenir Roman" panose="02000503020000020003" pitchFamily="2" charset="0"/>
              <a:ea typeface="Verdana" panose="020B0604030504040204" pitchFamily="34" charset="0"/>
              <a:cs typeface="Verdana" panose="020B0604030504040204" pitchFamily="34" charset="0"/>
            </a:endParaRPr>
          </a:p>
          <a:p>
            <a:pPr marL="342900" indent="-342900"/>
            <a:r>
              <a:rPr lang="en-US" sz="2000" dirty="0">
                <a:solidFill>
                  <a:schemeClr val="tx1"/>
                </a:solidFill>
                <a:latin typeface="Avenir Roman" panose="02000503020000020003" pitchFamily="2" charset="0"/>
                <a:ea typeface="Verdana" panose="020B0604030504040204" pitchFamily="34" charset="0"/>
                <a:cs typeface="Verdana" panose="020B0604030504040204" pitchFamily="34" charset="0"/>
              </a:rPr>
              <a:t>Instantly see a list of all of your subscription emails. </a:t>
            </a:r>
          </a:p>
          <a:p>
            <a:pPr marL="171450" indent="-171450"/>
            <a:endParaRPr lang="en-US" sz="500" dirty="0">
              <a:solidFill>
                <a:schemeClr val="tx1"/>
              </a:solidFill>
              <a:latin typeface="Avenir Roman" panose="02000503020000020003" pitchFamily="2" charset="0"/>
              <a:ea typeface="Verdana" panose="020B0604030504040204" pitchFamily="34" charset="0"/>
              <a:cs typeface="Verdana" panose="020B0604030504040204" pitchFamily="34" charset="0"/>
            </a:endParaRPr>
          </a:p>
          <a:p>
            <a:pPr marL="342900" indent="-342900"/>
            <a:r>
              <a:rPr lang="en-US" sz="2000" dirty="0">
                <a:solidFill>
                  <a:schemeClr val="tx1"/>
                </a:solidFill>
                <a:latin typeface="Avenir Roman" panose="02000503020000020003" pitchFamily="2" charset="0"/>
                <a:ea typeface="Verdana" panose="020B0604030504040204" pitchFamily="34" charset="0"/>
                <a:cs typeface="Verdana" panose="020B0604030504040204" pitchFamily="34" charset="0"/>
              </a:rPr>
              <a:t>Unsubscribe easily to whatever you don’t want.</a:t>
            </a:r>
          </a:p>
          <a:p>
            <a:pPr marL="171450" indent="-171450"/>
            <a:endParaRPr lang="en-US" sz="500" dirty="0">
              <a:solidFill>
                <a:schemeClr val="tx1"/>
              </a:solidFill>
              <a:latin typeface="Avenir Roman" panose="02000503020000020003" pitchFamily="2" charset="0"/>
              <a:ea typeface="Verdana" panose="020B0604030504040204" pitchFamily="34" charset="0"/>
              <a:cs typeface="Verdana" panose="020B0604030504040204" pitchFamily="34" charset="0"/>
            </a:endParaRPr>
          </a:p>
          <a:p>
            <a:pPr marL="342900" indent="-342900"/>
            <a:r>
              <a:rPr lang="en-US" sz="2000" dirty="0">
                <a:solidFill>
                  <a:schemeClr val="tx1"/>
                </a:solidFill>
                <a:latin typeface="Avenir Roman" panose="02000503020000020003" pitchFamily="2" charset="0"/>
                <a:ea typeface="Verdana" panose="020B0604030504040204" pitchFamily="34" charset="0"/>
                <a:cs typeface="Verdana" panose="020B0604030504040204" pitchFamily="34" charset="0"/>
              </a:rPr>
              <a:t>Free</a:t>
            </a:r>
          </a:p>
        </p:txBody>
      </p:sp>
      <p:pic>
        <p:nvPicPr>
          <p:cNvPr id="29" name="Picture 28">
            <a:extLst>
              <a:ext uri="{FF2B5EF4-FFF2-40B4-BE49-F238E27FC236}">
                <a16:creationId xmlns:a16="http://schemas.microsoft.com/office/drawing/2014/main" id="{FB9D17D9-ED3C-E64A-A820-0D45AB22F5B1}"/>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spTree>
    <p:extLst>
      <p:ext uri="{BB962C8B-B14F-4D97-AF65-F5344CB8AC3E}">
        <p14:creationId xmlns:p14="http://schemas.microsoft.com/office/powerpoint/2010/main" val="33689996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3" name="Shape 183"/>
          <p:cNvSpPr txBox="1">
            <a:spLocks noGrp="1"/>
          </p:cNvSpPr>
          <p:nvPr>
            <p:ph type="title"/>
          </p:nvPr>
        </p:nvSpPr>
        <p:spPr>
          <a:xfrm>
            <a:off x="150424" y="575500"/>
            <a:ext cx="2374438" cy="3981000"/>
          </a:xfrm>
          <a:prstGeom prst="rect">
            <a:avLst/>
          </a:prstGeom>
        </p:spPr>
        <p:txBody>
          <a:bodyPr lIns="91425" tIns="91425" rIns="91425" bIns="91425" anchor="t" anchorCtr="0">
            <a:noAutofit/>
          </a:bodyPr>
          <a:lstStyle/>
          <a:p>
            <a:pPr lvl="0">
              <a:spcBef>
                <a:spcPts val="0"/>
              </a:spcBef>
              <a:buNone/>
            </a:pPr>
            <a:r>
              <a:rPr lang="en-US" sz="2200" dirty="0">
                <a:latin typeface="Avenir Roman" panose="02000503020000020003" pitchFamily="2" charset="0"/>
              </a:rPr>
              <a:t>CHALLENGE: I am constantly spending time writing the same #&amp;*! emails.</a:t>
            </a:r>
            <a:br>
              <a:rPr lang="en-US" sz="2200" dirty="0">
                <a:latin typeface="Avenir Roman" panose="02000503020000020003" pitchFamily="2" charset="0"/>
              </a:rPr>
            </a:br>
            <a:br>
              <a:rPr lang="en-US" sz="2200" dirty="0">
                <a:latin typeface="Avenir Roman" panose="02000503020000020003" pitchFamily="2" charset="0"/>
              </a:rPr>
            </a:br>
            <a:r>
              <a:rPr lang="en-US" sz="2200" dirty="0">
                <a:latin typeface="Avenir Roman" panose="02000503020000020003" pitchFamily="2" charset="0"/>
              </a:rPr>
              <a:t>SOLUTION: CANNED RESPONSES FROM GMAIL (MY #1 TIMESAVER)</a:t>
            </a:r>
            <a:br>
              <a:rPr lang="en-US" sz="2200" dirty="0">
                <a:latin typeface="Avenir Roman" panose="02000503020000020003" pitchFamily="2" charset="0"/>
              </a:rPr>
            </a:br>
            <a:endParaRPr lang="en" sz="2200" dirty="0">
              <a:latin typeface="Avenir Roman" panose="02000503020000020003" pitchFamily="2" charset="0"/>
            </a:endParaRPr>
          </a:p>
        </p:txBody>
      </p:sp>
      <p:sp>
        <p:nvSpPr>
          <p:cNvPr id="186" name="Shape 186"/>
          <p:cNvSpPr txBox="1">
            <a:spLocks noGrp="1"/>
          </p:cNvSpPr>
          <p:nvPr>
            <p:ph type="body" idx="3"/>
          </p:nvPr>
        </p:nvSpPr>
        <p:spPr>
          <a:xfrm>
            <a:off x="2952861" y="1080297"/>
            <a:ext cx="5822721" cy="3349444"/>
          </a:xfrm>
          <a:prstGeom prst="rect">
            <a:avLst/>
          </a:prstGeom>
        </p:spPr>
        <p:txBody>
          <a:bodyPr lIns="91425" tIns="91425" rIns="91425" bIns="91425" anchor="t" anchorCtr="0">
            <a:noAutofit/>
          </a:bodyPr>
          <a:lstStyle/>
          <a:p>
            <a:pPr>
              <a:buNone/>
            </a:pPr>
            <a:endParaRPr lang="en-US" sz="1800" b="1" dirty="0">
              <a:latin typeface="NURITO SANS"/>
              <a:cs typeface="NURITO SANS"/>
            </a:endParaRPr>
          </a:p>
          <a:p>
            <a:pPr>
              <a:buNone/>
            </a:pPr>
            <a:r>
              <a:rPr lang="en-US" sz="2000" b="1" dirty="0">
                <a:solidFill>
                  <a:schemeClr val="tx1"/>
                </a:solidFill>
                <a:latin typeface="NURITO SANS"/>
                <a:cs typeface="NURITO SANS"/>
              </a:rPr>
              <a:t>Canned Responses are part of Gmail Labs: Some Crazy Experimental Stuff</a:t>
            </a:r>
          </a:p>
          <a:p>
            <a:pPr marL="285750" indent="-285750"/>
            <a:r>
              <a:rPr lang="en-US" sz="2000" dirty="0">
                <a:solidFill>
                  <a:schemeClr val="tx1"/>
                </a:solidFill>
                <a:latin typeface="NURITO SANS"/>
                <a:cs typeface="NURITO SANS"/>
              </a:rPr>
              <a:t>Copying and pasting the same email over and over again is a nightmare and recipe for lost time.</a:t>
            </a:r>
          </a:p>
          <a:p>
            <a:pPr marL="285750" indent="-285750"/>
            <a:r>
              <a:rPr lang="en-US" sz="2000" dirty="0">
                <a:solidFill>
                  <a:schemeClr val="tx1"/>
                </a:solidFill>
                <a:latin typeface="NURITO SANS"/>
                <a:cs typeface="NURITO SANS"/>
              </a:rPr>
              <a:t>You can quickly save time using “canned responses” instead. </a:t>
            </a:r>
          </a:p>
          <a:p>
            <a:pPr marL="285750" indent="-285750"/>
            <a:r>
              <a:rPr lang="en-US" sz="2000" dirty="0">
                <a:solidFill>
                  <a:schemeClr val="tx1"/>
                </a:solidFill>
                <a:latin typeface="NURITO SANS"/>
                <a:cs typeface="NURITO SANS"/>
              </a:rPr>
              <a:t>Easy to set up.</a:t>
            </a:r>
          </a:p>
          <a:p>
            <a:pPr marL="285750" indent="-285750"/>
            <a:r>
              <a:rPr lang="en-US" sz="2000" dirty="0">
                <a:solidFill>
                  <a:schemeClr val="tx1"/>
                </a:solidFill>
                <a:latin typeface="NURITO SANS"/>
                <a:cs typeface="NURITO SANS"/>
              </a:rPr>
              <a:t>Easy to customize.</a:t>
            </a:r>
          </a:p>
          <a:p>
            <a:pPr marL="285750" indent="-285750"/>
            <a:endParaRPr lang="en-US" sz="1800" dirty="0">
              <a:latin typeface="NURITO SANS"/>
              <a:cs typeface="NURITO SANS"/>
            </a:endParaRPr>
          </a:p>
          <a:p>
            <a:pPr marL="285750" indent="-285750"/>
            <a:endParaRPr lang="en-US" sz="2000" dirty="0">
              <a:latin typeface="NURITO SANS"/>
              <a:cs typeface="NURITO SANS"/>
            </a:endParaRPr>
          </a:p>
        </p:txBody>
      </p:sp>
      <p:grpSp>
        <p:nvGrpSpPr>
          <p:cNvPr id="33" name="Shape 616"/>
          <p:cNvGrpSpPr/>
          <p:nvPr/>
        </p:nvGrpSpPr>
        <p:grpSpPr>
          <a:xfrm>
            <a:off x="6286186" y="2386502"/>
            <a:ext cx="320377" cy="320377"/>
            <a:chOff x="1278900" y="2333250"/>
            <a:chExt cx="381175" cy="381175"/>
          </a:xfrm>
        </p:grpSpPr>
        <p:sp>
          <p:nvSpPr>
            <p:cNvPr id="34" name="Shape 617"/>
            <p:cNvSpPr/>
            <p:nvPr/>
          </p:nvSpPr>
          <p:spPr>
            <a:xfrm>
              <a:off x="1278900" y="2333250"/>
              <a:ext cx="381175" cy="381175"/>
            </a:xfrm>
            <a:custGeom>
              <a:avLst/>
              <a:gdLst/>
              <a:ahLst/>
              <a:cxnLst/>
              <a:rect l="0" t="0" r="0" b="0"/>
              <a:pathLst>
                <a:path w="15247" h="15247" fill="none" extrusionOk="0">
                  <a:moveTo>
                    <a:pt x="7623" y="0"/>
                  </a:moveTo>
                  <a:lnTo>
                    <a:pt x="7623" y="0"/>
                  </a:lnTo>
                  <a:lnTo>
                    <a:pt x="7233" y="0"/>
                  </a:lnTo>
                  <a:lnTo>
                    <a:pt x="6844" y="49"/>
                  </a:lnTo>
                  <a:lnTo>
                    <a:pt x="6454" y="98"/>
                  </a:lnTo>
                  <a:lnTo>
                    <a:pt x="6089" y="147"/>
                  </a:lnTo>
                  <a:lnTo>
                    <a:pt x="5723" y="244"/>
                  </a:lnTo>
                  <a:lnTo>
                    <a:pt x="5358" y="341"/>
                  </a:lnTo>
                  <a:lnTo>
                    <a:pt x="4993" y="463"/>
                  </a:lnTo>
                  <a:lnTo>
                    <a:pt x="4652" y="609"/>
                  </a:lnTo>
                  <a:lnTo>
                    <a:pt x="4311" y="755"/>
                  </a:lnTo>
                  <a:lnTo>
                    <a:pt x="3994" y="926"/>
                  </a:lnTo>
                  <a:lnTo>
                    <a:pt x="3678" y="1096"/>
                  </a:lnTo>
                  <a:lnTo>
                    <a:pt x="3361" y="1291"/>
                  </a:lnTo>
                  <a:lnTo>
                    <a:pt x="3069" y="1510"/>
                  </a:lnTo>
                  <a:lnTo>
                    <a:pt x="2777" y="1730"/>
                  </a:lnTo>
                  <a:lnTo>
                    <a:pt x="2509" y="1973"/>
                  </a:lnTo>
                  <a:lnTo>
                    <a:pt x="2241" y="2241"/>
                  </a:lnTo>
                  <a:lnTo>
                    <a:pt x="1973" y="2509"/>
                  </a:lnTo>
                  <a:lnTo>
                    <a:pt x="1729" y="2777"/>
                  </a:lnTo>
                  <a:lnTo>
                    <a:pt x="1510" y="3069"/>
                  </a:lnTo>
                  <a:lnTo>
                    <a:pt x="1291" y="3361"/>
                  </a:lnTo>
                  <a:lnTo>
                    <a:pt x="1096" y="3678"/>
                  </a:lnTo>
                  <a:lnTo>
                    <a:pt x="926" y="3995"/>
                  </a:lnTo>
                  <a:lnTo>
                    <a:pt x="755" y="4311"/>
                  </a:lnTo>
                  <a:lnTo>
                    <a:pt x="609" y="4652"/>
                  </a:lnTo>
                  <a:lnTo>
                    <a:pt x="463" y="4993"/>
                  </a:lnTo>
                  <a:lnTo>
                    <a:pt x="341" y="5358"/>
                  </a:lnTo>
                  <a:lnTo>
                    <a:pt x="244" y="5724"/>
                  </a:lnTo>
                  <a:lnTo>
                    <a:pt x="146" y="6089"/>
                  </a:lnTo>
                  <a:lnTo>
                    <a:pt x="97" y="6454"/>
                  </a:lnTo>
                  <a:lnTo>
                    <a:pt x="49" y="6844"/>
                  </a:lnTo>
                  <a:lnTo>
                    <a:pt x="0" y="7234"/>
                  </a:lnTo>
                  <a:lnTo>
                    <a:pt x="0" y="7623"/>
                  </a:lnTo>
                  <a:lnTo>
                    <a:pt x="0" y="7623"/>
                  </a:lnTo>
                  <a:lnTo>
                    <a:pt x="0" y="8013"/>
                  </a:lnTo>
                  <a:lnTo>
                    <a:pt x="49" y="8403"/>
                  </a:lnTo>
                  <a:lnTo>
                    <a:pt x="97" y="8793"/>
                  </a:lnTo>
                  <a:lnTo>
                    <a:pt x="146" y="9158"/>
                  </a:lnTo>
                  <a:lnTo>
                    <a:pt x="244" y="9523"/>
                  </a:lnTo>
                  <a:lnTo>
                    <a:pt x="341" y="9889"/>
                  </a:lnTo>
                  <a:lnTo>
                    <a:pt x="463" y="10254"/>
                  </a:lnTo>
                  <a:lnTo>
                    <a:pt x="609" y="10595"/>
                  </a:lnTo>
                  <a:lnTo>
                    <a:pt x="755" y="10936"/>
                  </a:lnTo>
                  <a:lnTo>
                    <a:pt x="926" y="11252"/>
                  </a:lnTo>
                  <a:lnTo>
                    <a:pt x="1096" y="11569"/>
                  </a:lnTo>
                  <a:lnTo>
                    <a:pt x="1291" y="11886"/>
                  </a:lnTo>
                  <a:lnTo>
                    <a:pt x="1510" y="12178"/>
                  </a:lnTo>
                  <a:lnTo>
                    <a:pt x="1729" y="12470"/>
                  </a:lnTo>
                  <a:lnTo>
                    <a:pt x="1973" y="12738"/>
                  </a:lnTo>
                  <a:lnTo>
                    <a:pt x="2241" y="13006"/>
                  </a:lnTo>
                  <a:lnTo>
                    <a:pt x="2509" y="13274"/>
                  </a:lnTo>
                  <a:lnTo>
                    <a:pt x="2777" y="13517"/>
                  </a:lnTo>
                  <a:lnTo>
                    <a:pt x="3069" y="13737"/>
                  </a:lnTo>
                  <a:lnTo>
                    <a:pt x="3361" y="13956"/>
                  </a:lnTo>
                  <a:lnTo>
                    <a:pt x="3678" y="14151"/>
                  </a:lnTo>
                  <a:lnTo>
                    <a:pt x="3994" y="14321"/>
                  </a:lnTo>
                  <a:lnTo>
                    <a:pt x="4311" y="14492"/>
                  </a:lnTo>
                  <a:lnTo>
                    <a:pt x="4652" y="14638"/>
                  </a:lnTo>
                  <a:lnTo>
                    <a:pt x="4993" y="14784"/>
                  </a:lnTo>
                  <a:lnTo>
                    <a:pt x="5358" y="14906"/>
                  </a:lnTo>
                  <a:lnTo>
                    <a:pt x="5723" y="15003"/>
                  </a:lnTo>
                  <a:lnTo>
                    <a:pt x="6089" y="15100"/>
                  </a:lnTo>
                  <a:lnTo>
                    <a:pt x="6454" y="15149"/>
                  </a:lnTo>
                  <a:lnTo>
                    <a:pt x="6844" y="15198"/>
                  </a:lnTo>
                  <a:lnTo>
                    <a:pt x="7233" y="15247"/>
                  </a:lnTo>
                  <a:lnTo>
                    <a:pt x="7623" y="15247"/>
                  </a:lnTo>
                  <a:lnTo>
                    <a:pt x="7623" y="15247"/>
                  </a:lnTo>
                  <a:lnTo>
                    <a:pt x="8013" y="15247"/>
                  </a:lnTo>
                  <a:lnTo>
                    <a:pt x="8403" y="15198"/>
                  </a:lnTo>
                  <a:lnTo>
                    <a:pt x="8792" y="15149"/>
                  </a:lnTo>
                  <a:lnTo>
                    <a:pt x="9158" y="15100"/>
                  </a:lnTo>
                  <a:lnTo>
                    <a:pt x="9523" y="15003"/>
                  </a:lnTo>
                  <a:lnTo>
                    <a:pt x="9888" y="14906"/>
                  </a:lnTo>
                  <a:lnTo>
                    <a:pt x="10253" y="14784"/>
                  </a:lnTo>
                  <a:lnTo>
                    <a:pt x="10594" y="14638"/>
                  </a:lnTo>
                  <a:lnTo>
                    <a:pt x="10935" y="14492"/>
                  </a:lnTo>
                  <a:lnTo>
                    <a:pt x="11252" y="14321"/>
                  </a:lnTo>
                  <a:lnTo>
                    <a:pt x="11569" y="14151"/>
                  </a:lnTo>
                  <a:lnTo>
                    <a:pt x="11885" y="13956"/>
                  </a:lnTo>
                  <a:lnTo>
                    <a:pt x="12178" y="13737"/>
                  </a:lnTo>
                  <a:lnTo>
                    <a:pt x="12470" y="13517"/>
                  </a:lnTo>
                  <a:lnTo>
                    <a:pt x="12738" y="13274"/>
                  </a:lnTo>
                  <a:lnTo>
                    <a:pt x="13006" y="13006"/>
                  </a:lnTo>
                  <a:lnTo>
                    <a:pt x="13273" y="12738"/>
                  </a:lnTo>
                  <a:lnTo>
                    <a:pt x="13517" y="12470"/>
                  </a:lnTo>
                  <a:lnTo>
                    <a:pt x="13736" y="12178"/>
                  </a:lnTo>
                  <a:lnTo>
                    <a:pt x="13955" y="11886"/>
                  </a:lnTo>
                  <a:lnTo>
                    <a:pt x="14150" y="11569"/>
                  </a:lnTo>
                  <a:lnTo>
                    <a:pt x="14321" y="11252"/>
                  </a:lnTo>
                  <a:lnTo>
                    <a:pt x="14491" y="10936"/>
                  </a:lnTo>
                  <a:lnTo>
                    <a:pt x="14637" y="10595"/>
                  </a:lnTo>
                  <a:lnTo>
                    <a:pt x="14783" y="10254"/>
                  </a:lnTo>
                  <a:lnTo>
                    <a:pt x="14905" y="9889"/>
                  </a:lnTo>
                  <a:lnTo>
                    <a:pt x="15003" y="9523"/>
                  </a:lnTo>
                  <a:lnTo>
                    <a:pt x="15100" y="9158"/>
                  </a:lnTo>
                  <a:lnTo>
                    <a:pt x="15149" y="8793"/>
                  </a:lnTo>
                  <a:lnTo>
                    <a:pt x="15198" y="8403"/>
                  </a:lnTo>
                  <a:lnTo>
                    <a:pt x="15246" y="8013"/>
                  </a:lnTo>
                  <a:lnTo>
                    <a:pt x="15246" y="7623"/>
                  </a:lnTo>
                  <a:lnTo>
                    <a:pt x="15246" y="7623"/>
                  </a:lnTo>
                  <a:lnTo>
                    <a:pt x="15246" y="7234"/>
                  </a:lnTo>
                  <a:lnTo>
                    <a:pt x="15198" y="6844"/>
                  </a:lnTo>
                  <a:lnTo>
                    <a:pt x="15149" y="6454"/>
                  </a:lnTo>
                  <a:lnTo>
                    <a:pt x="15100" y="6089"/>
                  </a:lnTo>
                  <a:lnTo>
                    <a:pt x="15003" y="5724"/>
                  </a:lnTo>
                  <a:lnTo>
                    <a:pt x="14905" y="5358"/>
                  </a:lnTo>
                  <a:lnTo>
                    <a:pt x="14783" y="4993"/>
                  </a:lnTo>
                  <a:lnTo>
                    <a:pt x="14637" y="4652"/>
                  </a:lnTo>
                  <a:lnTo>
                    <a:pt x="14491" y="4311"/>
                  </a:lnTo>
                  <a:lnTo>
                    <a:pt x="14321" y="3995"/>
                  </a:lnTo>
                  <a:lnTo>
                    <a:pt x="14150" y="3678"/>
                  </a:lnTo>
                  <a:lnTo>
                    <a:pt x="13955" y="3361"/>
                  </a:lnTo>
                  <a:lnTo>
                    <a:pt x="13736" y="3069"/>
                  </a:lnTo>
                  <a:lnTo>
                    <a:pt x="13517" y="2777"/>
                  </a:lnTo>
                  <a:lnTo>
                    <a:pt x="13273" y="2509"/>
                  </a:lnTo>
                  <a:lnTo>
                    <a:pt x="13006" y="2241"/>
                  </a:lnTo>
                  <a:lnTo>
                    <a:pt x="12738" y="1973"/>
                  </a:lnTo>
                  <a:lnTo>
                    <a:pt x="12470" y="1730"/>
                  </a:lnTo>
                  <a:lnTo>
                    <a:pt x="12178" y="1510"/>
                  </a:lnTo>
                  <a:lnTo>
                    <a:pt x="11885" y="1291"/>
                  </a:lnTo>
                  <a:lnTo>
                    <a:pt x="11569" y="1096"/>
                  </a:lnTo>
                  <a:lnTo>
                    <a:pt x="11252" y="926"/>
                  </a:lnTo>
                  <a:lnTo>
                    <a:pt x="10935" y="755"/>
                  </a:lnTo>
                  <a:lnTo>
                    <a:pt x="10594" y="609"/>
                  </a:lnTo>
                  <a:lnTo>
                    <a:pt x="10253" y="463"/>
                  </a:lnTo>
                  <a:lnTo>
                    <a:pt x="9888" y="341"/>
                  </a:lnTo>
                  <a:lnTo>
                    <a:pt x="9523" y="244"/>
                  </a:lnTo>
                  <a:lnTo>
                    <a:pt x="9158" y="147"/>
                  </a:lnTo>
                  <a:lnTo>
                    <a:pt x="8792" y="98"/>
                  </a:lnTo>
                  <a:lnTo>
                    <a:pt x="8403" y="49"/>
                  </a:lnTo>
                  <a:lnTo>
                    <a:pt x="8013" y="0"/>
                  </a:lnTo>
                  <a:lnTo>
                    <a:pt x="7623" y="0"/>
                  </a:lnTo>
                  <a:lnTo>
                    <a:pt x="7623"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5" name="Shape 618"/>
            <p:cNvSpPr/>
            <p:nvPr/>
          </p:nvSpPr>
          <p:spPr>
            <a:xfrm>
              <a:off x="1525475"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0"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0"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6" name="Shape 619"/>
            <p:cNvSpPr/>
            <p:nvPr/>
          </p:nvSpPr>
          <p:spPr>
            <a:xfrm>
              <a:off x="1369600" y="2503125"/>
              <a:ext cx="43875" cy="47525"/>
            </a:xfrm>
            <a:custGeom>
              <a:avLst/>
              <a:gdLst/>
              <a:ahLst/>
              <a:cxnLst/>
              <a:rect l="0" t="0" r="0" b="0"/>
              <a:pathLst>
                <a:path w="1755" h="1901" fill="none" extrusionOk="0">
                  <a:moveTo>
                    <a:pt x="878" y="0"/>
                  </a:moveTo>
                  <a:lnTo>
                    <a:pt x="878" y="0"/>
                  </a:lnTo>
                  <a:lnTo>
                    <a:pt x="1048" y="25"/>
                  </a:lnTo>
                  <a:lnTo>
                    <a:pt x="1219" y="73"/>
                  </a:lnTo>
                  <a:lnTo>
                    <a:pt x="1365" y="171"/>
                  </a:lnTo>
                  <a:lnTo>
                    <a:pt x="1511" y="268"/>
                  </a:lnTo>
                  <a:lnTo>
                    <a:pt x="1608" y="414"/>
                  </a:lnTo>
                  <a:lnTo>
                    <a:pt x="1681" y="585"/>
                  </a:lnTo>
                  <a:lnTo>
                    <a:pt x="1730" y="755"/>
                  </a:lnTo>
                  <a:lnTo>
                    <a:pt x="1754" y="950"/>
                  </a:lnTo>
                  <a:lnTo>
                    <a:pt x="1754" y="950"/>
                  </a:lnTo>
                  <a:lnTo>
                    <a:pt x="1730" y="1145"/>
                  </a:lnTo>
                  <a:lnTo>
                    <a:pt x="1681" y="1316"/>
                  </a:lnTo>
                  <a:lnTo>
                    <a:pt x="1608" y="1486"/>
                  </a:lnTo>
                  <a:lnTo>
                    <a:pt x="1511" y="1632"/>
                  </a:lnTo>
                  <a:lnTo>
                    <a:pt x="1365" y="1730"/>
                  </a:lnTo>
                  <a:lnTo>
                    <a:pt x="1219" y="1827"/>
                  </a:lnTo>
                  <a:lnTo>
                    <a:pt x="1048" y="1876"/>
                  </a:lnTo>
                  <a:lnTo>
                    <a:pt x="878" y="1900"/>
                  </a:lnTo>
                  <a:lnTo>
                    <a:pt x="878" y="1900"/>
                  </a:lnTo>
                  <a:lnTo>
                    <a:pt x="707" y="1876"/>
                  </a:lnTo>
                  <a:lnTo>
                    <a:pt x="537" y="1827"/>
                  </a:lnTo>
                  <a:lnTo>
                    <a:pt x="391" y="1730"/>
                  </a:lnTo>
                  <a:lnTo>
                    <a:pt x="244" y="1632"/>
                  </a:lnTo>
                  <a:lnTo>
                    <a:pt x="147" y="1486"/>
                  </a:lnTo>
                  <a:lnTo>
                    <a:pt x="74" y="1316"/>
                  </a:lnTo>
                  <a:lnTo>
                    <a:pt x="25" y="1145"/>
                  </a:lnTo>
                  <a:lnTo>
                    <a:pt x="1" y="950"/>
                  </a:lnTo>
                  <a:lnTo>
                    <a:pt x="1" y="950"/>
                  </a:lnTo>
                  <a:lnTo>
                    <a:pt x="25" y="755"/>
                  </a:lnTo>
                  <a:lnTo>
                    <a:pt x="74" y="585"/>
                  </a:lnTo>
                  <a:lnTo>
                    <a:pt x="147" y="414"/>
                  </a:lnTo>
                  <a:lnTo>
                    <a:pt x="244" y="268"/>
                  </a:lnTo>
                  <a:lnTo>
                    <a:pt x="391" y="171"/>
                  </a:lnTo>
                  <a:lnTo>
                    <a:pt x="537" y="73"/>
                  </a:lnTo>
                  <a:lnTo>
                    <a:pt x="707" y="25"/>
                  </a:lnTo>
                  <a:lnTo>
                    <a:pt x="878" y="0"/>
                  </a:lnTo>
                  <a:lnTo>
                    <a:pt x="878"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7" name="Shape 620"/>
            <p:cNvSpPr/>
            <p:nvPr/>
          </p:nvSpPr>
          <p:spPr>
            <a:xfrm>
              <a:off x="1369600" y="2604200"/>
              <a:ext cx="199750" cy="40825"/>
            </a:xfrm>
            <a:custGeom>
              <a:avLst/>
              <a:gdLst/>
              <a:ahLst/>
              <a:cxnLst/>
              <a:rect l="0" t="0" r="0" b="0"/>
              <a:pathLst>
                <a:path w="7990" h="1633" fill="none" extrusionOk="0">
                  <a:moveTo>
                    <a:pt x="7989" y="0"/>
                  </a:moveTo>
                  <a:lnTo>
                    <a:pt x="7989" y="0"/>
                  </a:lnTo>
                  <a:lnTo>
                    <a:pt x="7575" y="366"/>
                  </a:lnTo>
                  <a:lnTo>
                    <a:pt x="7137" y="707"/>
                  </a:lnTo>
                  <a:lnTo>
                    <a:pt x="6650" y="975"/>
                  </a:lnTo>
                  <a:lnTo>
                    <a:pt x="6163" y="1218"/>
                  </a:lnTo>
                  <a:lnTo>
                    <a:pt x="5627" y="1389"/>
                  </a:lnTo>
                  <a:lnTo>
                    <a:pt x="5115" y="1535"/>
                  </a:lnTo>
                  <a:lnTo>
                    <a:pt x="4555" y="1608"/>
                  </a:lnTo>
                  <a:lnTo>
                    <a:pt x="3995" y="1632"/>
                  </a:lnTo>
                  <a:lnTo>
                    <a:pt x="3995" y="1632"/>
                  </a:lnTo>
                  <a:lnTo>
                    <a:pt x="3435" y="1608"/>
                  </a:lnTo>
                  <a:lnTo>
                    <a:pt x="2875" y="1535"/>
                  </a:lnTo>
                  <a:lnTo>
                    <a:pt x="2363" y="1389"/>
                  </a:lnTo>
                  <a:lnTo>
                    <a:pt x="1828" y="1218"/>
                  </a:lnTo>
                  <a:lnTo>
                    <a:pt x="1340" y="975"/>
                  </a:lnTo>
                  <a:lnTo>
                    <a:pt x="853" y="707"/>
                  </a:lnTo>
                  <a:lnTo>
                    <a:pt x="415" y="366"/>
                  </a:lnTo>
                  <a:lnTo>
                    <a:pt x="1"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grpSp>
        <p:nvGrpSpPr>
          <p:cNvPr id="21" name="Shape 533"/>
          <p:cNvGrpSpPr/>
          <p:nvPr/>
        </p:nvGrpSpPr>
        <p:grpSpPr>
          <a:xfrm>
            <a:off x="5587540" y="465039"/>
            <a:ext cx="342881" cy="418127"/>
            <a:chOff x="596350" y="929175"/>
            <a:chExt cx="407950" cy="497475"/>
          </a:xfrm>
        </p:grpSpPr>
        <p:sp>
          <p:nvSpPr>
            <p:cNvPr id="22" name="Shape 534"/>
            <p:cNvSpPr/>
            <p:nvPr/>
          </p:nvSpPr>
          <p:spPr>
            <a:xfrm>
              <a:off x="596350" y="953550"/>
              <a:ext cx="387250" cy="473100"/>
            </a:xfrm>
            <a:custGeom>
              <a:avLst/>
              <a:gdLst/>
              <a:ahLst/>
              <a:cxnLst/>
              <a:rect l="0" t="0" r="0" b="0"/>
              <a:pathLst>
                <a:path w="15490" h="18924" fill="none" extrusionOk="0">
                  <a:moveTo>
                    <a:pt x="15490" y="17828"/>
                  </a:moveTo>
                  <a:lnTo>
                    <a:pt x="15490" y="17828"/>
                  </a:lnTo>
                  <a:lnTo>
                    <a:pt x="15466" y="17998"/>
                  </a:lnTo>
                  <a:lnTo>
                    <a:pt x="15417" y="18169"/>
                  </a:lnTo>
                  <a:lnTo>
                    <a:pt x="15319" y="18364"/>
                  </a:lnTo>
                  <a:lnTo>
                    <a:pt x="15198" y="18534"/>
                  </a:lnTo>
                  <a:lnTo>
                    <a:pt x="15052" y="18680"/>
                  </a:lnTo>
                  <a:lnTo>
                    <a:pt x="14881" y="18802"/>
                  </a:lnTo>
                  <a:lnTo>
                    <a:pt x="14735" y="18900"/>
                  </a:lnTo>
                  <a:lnTo>
                    <a:pt x="14564" y="18924"/>
                  </a:lnTo>
                  <a:lnTo>
                    <a:pt x="1023" y="18924"/>
                  </a:lnTo>
                  <a:lnTo>
                    <a:pt x="1023" y="18924"/>
                  </a:lnTo>
                  <a:lnTo>
                    <a:pt x="853" y="18900"/>
                  </a:lnTo>
                  <a:lnTo>
                    <a:pt x="682" y="18802"/>
                  </a:lnTo>
                  <a:lnTo>
                    <a:pt x="512" y="18680"/>
                  </a:lnTo>
                  <a:lnTo>
                    <a:pt x="341" y="18534"/>
                  </a:lnTo>
                  <a:lnTo>
                    <a:pt x="219" y="18364"/>
                  </a:lnTo>
                  <a:lnTo>
                    <a:pt x="98" y="18169"/>
                  </a:lnTo>
                  <a:lnTo>
                    <a:pt x="25" y="17998"/>
                  </a:lnTo>
                  <a:lnTo>
                    <a:pt x="0" y="17828"/>
                  </a:lnTo>
                  <a:lnTo>
                    <a:pt x="0" y="877"/>
                  </a:lnTo>
                  <a:lnTo>
                    <a:pt x="0" y="877"/>
                  </a:lnTo>
                  <a:lnTo>
                    <a:pt x="25" y="706"/>
                  </a:lnTo>
                  <a:lnTo>
                    <a:pt x="98" y="560"/>
                  </a:lnTo>
                  <a:lnTo>
                    <a:pt x="195" y="414"/>
                  </a:lnTo>
                  <a:lnTo>
                    <a:pt x="341" y="268"/>
                  </a:lnTo>
                  <a:lnTo>
                    <a:pt x="487" y="171"/>
                  </a:lnTo>
                  <a:lnTo>
                    <a:pt x="658" y="73"/>
                  </a:lnTo>
                  <a:lnTo>
                    <a:pt x="828" y="24"/>
                  </a:lnTo>
                  <a:lnTo>
                    <a:pt x="974"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3" name="Shape 535"/>
            <p:cNvSpPr/>
            <p:nvPr/>
          </p:nvSpPr>
          <p:spPr>
            <a:xfrm>
              <a:off x="626775" y="929175"/>
              <a:ext cx="377525" cy="462775"/>
            </a:xfrm>
            <a:custGeom>
              <a:avLst/>
              <a:gdLst/>
              <a:ahLst/>
              <a:cxnLst/>
              <a:rect l="0" t="0" r="0" b="0"/>
              <a:pathLst>
                <a:path w="15101" h="18511" fill="none" extrusionOk="0">
                  <a:moveTo>
                    <a:pt x="15101" y="3362"/>
                  </a:moveTo>
                  <a:lnTo>
                    <a:pt x="15101" y="17731"/>
                  </a:lnTo>
                  <a:lnTo>
                    <a:pt x="15101" y="17731"/>
                  </a:lnTo>
                  <a:lnTo>
                    <a:pt x="15077" y="17877"/>
                  </a:lnTo>
                  <a:lnTo>
                    <a:pt x="15028" y="18024"/>
                  </a:lnTo>
                  <a:lnTo>
                    <a:pt x="14979" y="18145"/>
                  </a:lnTo>
                  <a:lnTo>
                    <a:pt x="14882" y="18267"/>
                  </a:lnTo>
                  <a:lnTo>
                    <a:pt x="14760" y="18365"/>
                  </a:lnTo>
                  <a:lnTo>
                    <a:pt x="14614" y="18438"/>
                  </a:lnTo>
                  <a:lnTo>
                    <a:pt x="14468" y="18486"/>
                  </a:lnTo>
                  <a:lnTo>
                    <a:pt x="14322" y="18511"/>
                  </a:lnTo>
                  <a:lnTo>
                    <a:pt x="780" y="18511"/>
                  </a:lnTo>
                  <a:lnTo>
                    <a:pt x="780" y="18511"/>
                  </a:lnTo>
                  <a:lnTo>
                    <a:pt x="634" y="18486"/>
                  </a:lnTo>
                  <a:lnTo>
                    <a:pt x="488" y="18438"/>
                  </a:lnTo>
                  <a:lnTo>
                    <a:pt x="342" y="18365"/>
                  </a:lnTo>
                  <a:lnTo>
                    <a:pt x="220" y="18267"/>
                  </a:lnTo>
                  <a:lnTo>
                    <a:pt x="123" y="18145"/>
                  </a:lnTo>
                  <a:lnTo>
                    <a:pt x="74" y="18024"/>
                  </a:lnTo>
                  <a:lnTo>
                    <a:pt x="25" y="17877"/>
                  </a:lnTo>
                  <a:lnTo>
                    <a:pt x="1" y="17731"/>
                  </a:lnTo>
                  <a:lnTo>
                    <a:pt x="1" y="780"/>
                  </a:lnTo>
                  <a:lnTo>
                    <a:pt x="1" y="780"/>
                  </a:lnTo>
                  <a:lnTo>
                    <a:pt x="25" y="610"/>
                  </a:lnTo>
                  <a:lnTo>
                    <a:pt x="74" y="464"/>
                  </a:lnTo>
                  <a:lnTo>
                    <a:pt x="123" y="342"/>
                  </a:lnTo>
                  <a:lnTo>
                    <a:pt x="220" y="220"/>
                  </a:lnTo>
                  <a:lnTo>
                    <a:pt x="342" y="123"/>
                  </a:lnTo>
                  <a:lnTo>
                    <a:pt x="488" y="50"/>
                  </a:lnTo>
                  <a:lnTo>
                    <a:pt x="634" y="1"/>
                  </a:lnTo>
                  <a:lnTo>
                    <a:pt x="780" y="1"/>
                  </a:lnTo>
                  <a:lnTo>
                    <a:pt x="1174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4" name="Shape 536"/>
            <p:cNvSpPr/>
            <p:nvPr/>
          </p:nvSpPr>
          <p:spPr>
            <a:xfrm>
              <a:off x="688900" y="1256150"/>
              <a:ext cx="133975" cy="25"/>
            </a:xfrm>
            <a:custGeom>
              <a:avLst/>
              <a:gdLst/>
              <a:ahLst/>
              <a:cxnLst/>
              <a:rect l="0" t="0" r="0" b="0"/>
              <a:pathLst>
                <a:path w="5359" h="1" fill="none" extrusionOk="0">
                  <a:moveTo>
                    <a:pt x="5358"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5" name="Shape 537"/>
            <p:cNvSpPr/>
            <p:nvPr/>
          </p:nvSpPr>
          <p:spPr>
            <a:xfrm>
              <a:off x="688900" y="1201350"/>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6" name="Shape 538"/>
            <p:cNvSpPr/>
            <p:nvPr/>
          </p:nvSpPr>
          <p:spPr>
            <a:xfrm>
              <a:off x="688900" y="1145950"/>
              <a:ext cx="255750" cy="25"/>
            </a:xfrm>
            <a:custGeom>
              <a:avLst/>
              <a:gdLst/>
              <a:ahLst/>
              <a:cxnLst/>
              <a:rect l="0" t="0" r="0" b="0"/>
              <a:pathLst>
                <a:path w="10230" h="1" fill="none" extrusionOk="0">
                  <a:moveTo>
                    <a:pt x="10229" y="0"/>
                  </a:moveTo>
                  <a:lnTo>
                    <a:pt x="0" y="0"/>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7" name="Shape 539"/>
            <p:cNvSpPr/>
            <p:nvPr/>
          </p:nvSpPr>
          <p:spPr>
            <a:xfrm>
              <a:off x="688900" y="1090525"/>
              <a:ext cx="255750" cy="25"/>
            </a:xfrm>
            <a:custGeom>
              <a:avLst/>
              <a:gdLst/>
              <a:ahLst/>
              <a:cxnLst/>
              <a:rect l="0" t="0" r="0" b="0"/>
              <a:pathLst>
                <a:path w="10230" h="1" fill="none" extrusionOk="0">
                  <a:moveTo>
                    <a:pt x="10229" y="1"/>
                  </a:moveTo>
                  <a:lnTo>
                    <a:pt x="0" y="1"/>
                  </a:lnTo>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38" name="Shape 540"/>
            <p:cNvSpPr/>
            <p:nvPr/>
          </p:nvSpPr>
          <p:spPr>
            <a:xfrm>
              <a:off x="920250" y="929175"/>
              <a:ext cx="84050" cy="84050"/>
            </a:xfrm>
            <a:custGeom>
              <a:avLst/>
              <a:gdLst/>
              <a:ahLst/>
              <a:cxnLst/>
              <a:rect l="0" t="0" r="0" b="0"/>
              <a:pathLst>
                <a:path w="3362" h="3362" fill="none" extrusionOk="0">
                  <a:moveTo>
                    <a:pt x="1" y="2582"/>
                  </a:moveTo>
                  <a:lnTo>
                    <a:pt x="1" y="1"/>
                  </a:lnTo>
                  <a:lnTo>
                    <a:pt x="3362" y="3362"/>
                  </a:lnTo>
                  <a:lnTo>
                    <a:pt x="780" y="3362"/>
                  </a:lnTo>
                  <a:lnTo>
                    <a:pt x="780" y="3362"/>
                  </a:lnTo>
                  <a:lnTo>
                    <a:pt x="610" y="3337"/>
                  </a:lnTo>
                  <a:lnTo>
                    <a:pt x="464" y="3289"/>
                  </a:lnTo>
                  <a:lnTo>
                    <a:pt x="342" y="3216"/>
                  </a:lnTo>
                  <a:lnTo>
                    <a:pt x="220" y="3118"/>
                  </a:lnTo>
                  <a:lnTo>
                    <a:pt x="123" y="3021"/>
                  </a:lnTo>
                  <a:lnTo>
                    <a:pt x="50" y="2875"/>
                  </a:lnTo>
                  <a:lnTo>
                    <a:pt x="1" y="2729"/>
                  </a:lnTo>
                  <a:lnTo>
                    <a:pt x="1" y="2582"/>
                  </a:lnTo>
                  <a:lnTo>
                    <a:pt x="1" y="2582"/>
                  </a:lnTo>
                  <a:close/>
                </a:path>
              </a:pathLst>
            </a:custGeom>
            <a:noFill/>
            <a:ln w="1217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 name="Picture 1"/>
          <p:cNvPicPr>
            <a:picLocks noChangeAspect="1"/>
          </p:cNvPicPr>
          <p:nvPr/>
        </p:nvPicPr>
        <p:blipFill>
          <a:blip r:embed="rId3"/>
          <a:stretch>
            <a:fillRect/>
          </a:stretch>
        </p:blipFill>
        <p:spPr>
          <a:xfrm>
            <a:off x="2710270" y="238333"/>
            <a:ext cx="6351875" cy="1049009"/>
          </a:xfrm>
          <a:prstGeom prst="rect">
            <a:avLst/>
          </a:prstGeom>
        </p:spPr>
      </p:pic>
      <p:pic>
        <p:nvPicPr>
          <p:cNvPr id="19" name="Picture 18">
            <a:extLst>
              <a:ext uri="{FF2B5EF4-FFF2-40B4-BE49-F238E27FC236}">
                <a16:creationId xmlns:a16="http://schemas.microsoft.com/office/drawing/2014/main" id="{043A8ECF-7855-8445-97F7-D8BEA8FB17D5}"/>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7905489" y="4531371"/>
            <a:ext cx="1042670" cy="537210"/>
          </a:xfrm>
          <a:prstGeom prst="rect">
            <a:avLst/>
          </a:prstGeom>
        </p:spPr>
      </p:pic>
    </p:spTree>
    <p:extLst>
      <p:ext uri="{BB962C8B-B14F-4D97-AF65-F5344CB8AC3E}">
        <p14:creationId xmlns:p14="http://schemas.microsoft.com/office/powerpoint/2010/main" val="2906771691"/>
      </p:ext>
    </p:extLst>
  </p:cSld>
  <p:clrMapOvr>
    <a:masterClrMapping/>
  </p:clrMapOvr>
</p:sld>
</file>

<file path=ppt/theme/theme1.xml><?xml version="1.0" encoding="utf-8"?>
<a:theme xmlns:a="http://schemas.openxmlformats.org/drawingml/2006/main" name="Ulysses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19720</TotalTime>
  <Words>1584</Words>
  <Application>Microsoft Office PowerPoint</Application>
  <PresentationFormat>On-screen Show (16:9)</PresentationFormat>
  <Paragraphs>212</Paragraphs>
  <Slides>23</Slides>
  <Notes>23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Arial</vt:lpstr>
      <vt:lpstr>Avenir Book</vt:lpstr>
      <vt:lpstr>NURITO SANS</vt:lpstr>
      <vt:lpstr>Wingdings</vt:lpstr>
      <vt:lpstr>Gill Sans MT</vt:lpstr>
      <vt:lpstr>Avenir Roman</vt:lpstr>
      <vt:lpstr>Nunito Sans</vt:lpstr>
      <vt:lpstr>Calibri</vt:lpstr>
      <vt:lpstr>Georgia</vt:lpstr>
      <vt:lpstr>Ulysses template</vt:lpstr>
      <vt:lpstr>Using Productivity Tools Like a Pro:  Solve Your Small Business Productivity Challenges with Cool Tech Tools  with Laura. M. Labovich</vt:lpstr>
      <vt:lpstr>“The way to get started is to quit talking and start doing. - Walt Disney</vt:lpstr>
      <vt:lpstr>CREATE A TECHNOLOGY STRATEGY THAT COINCIDES WITH YOUR GROWTH  PLAN</vt:lpstr>
      <vt:lpstr>Some of my Favorite Tech Tools and Concepts</vt:lpstr>
      <vt:lpstr>CHALLENGE: It takes so much time to agree on a time to meet.   SOLUTION: IMPLEMENT A CALENDAR SYSTEM</vt:lpstr>
      <vt:lpstr>CHALLENGE: Spending tons of time processing and keeping track of email to-dos.  SOLUTION: BOOMERANG    </vt:lpstr>
      <vt:lpstr>CHALLENGE: Heaps of paperwork and documents I need to print and scan.  SOLUTION:  PDF FILLER</vt:lpstr>
      <vt:lpstr>CHALLENGE: I’m stuck under a mountain of emails and I can’t get out!  SOLUTION: UNROLL.ME</vt:lpstr>
      <vt:lpstr>CHALLENGE: I am constantly spending time writing the same #&amp;*! emails.  SOLUTION: CANNED RESPONSES FROM GMAIL (MY #1 TIMESAVER) </vt:lpstr>
      <vt:lpstr>CHALLENGE:  It takes a  long time to  create proposals.   SOLUTION: PROPOSIFY: PROPOSAL SOFTWARE</vt:lpstr>
      <vt:lpstr>CHALLENGE: I have so much to do and not enough time to do it!  SOLUTION: HIRE A VIRTUAL ASSISTANT (VA)</vt:lpstr>
      <vt:lpstr>CHALLENGE: I have so much to do and not enough time to do it!  SOLUTION: HIRE A VIRTUAL ASSISTANT (VA)</vt:lpstr>
      <vt:lpstr>CHALLENGE: Social Media Management takes so much time!   SOLUTION: HOOTSUITE (or TweetDeck)</vt:lpstr>
      <vt:lpstr>CHALLENGE: I’d like a way to manage all of my customer relationships, from lead to sale to project completion  SOLUTION: CRMs</vt:lpstr>
      <vt:lpstr>CHALLENGE: I have a zillion cool ideas in my head and I need to flush them all out.  SOLUTION: MIND-MAPPING SOFTWARE</vt:lpstr>
      <vt:lpstr>MIND-MAPPING SOFTWARE</vt:lpstr>
      <vt:lpstr>CHALLENGE: I feel super  lonely at working from home!  SOLUTION: COFFITIVITY! </vt:lpstr>
      <vt:lpstr>CREATE FOCUS, BUFFER,  AND   FREE DAYS  FOR OPTIMAL PRODUCTIVITY</vt:lpstr>
      <vt:lpstr>CREATE FOCUS, BUFFER,  AND   FREE DAYS  FOR OPTIMAL PRODUCTIVITY</vt:lpstr>
      <vt:lpstr>CREATE FOCUS, BUFFER,  AND   FREE DAYS  FOR OPTIMAL PRODUCTIVITY</vt:lpstr>
      <vt:lpstr>SOME TECH TOOL OPTIONS</vt:lpstr>
      <vt:lpstr>SOME TECH TOOL OPTIONS</vt:lpstr>
      <vt:lpstr>THANK YOU!  Laura M. Labovich The Career Strategy Group laura@thecareerstrategygroup.com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(OR SLIDEDOC) TITLE</dc:title>
  <dc:creator>Shira Lotzar</dc:creator>
  <cp:lastModifiedBy>Shira Lotzar</cp:lastModifiedBy>
  <cp:revision>179</cp:revision>
  <dcterms:modified xsi:type="dcterms:W3CDTF">2021-06-04T15:55:57Z</dcterms:modified>
</cp:coreProperties>
</file>