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67" r:id="rId2"/>
    <p:sldId id="307" r:id="rId3"/>
    <p:sldId id="938" r:id="rId4"/>
    <p:sldId id="317" r:id="rId5"/>
    <p:sldId id="939" r:id="rId6"/>
    <p:sldId id="319" r:id="rId7"/>
    <p:sldId id="294" r:id="rId8"/>
    <p:sldId id="295" r:id="rId9"/>
    <p:sldId id="296" r:id="rId10"/>
    <p:sldId id="318" r:id="rId11"/>
    <p:sldId id="302" r:id="rId12"/>
    <p:sldId id="320" r:id="rId13"/>
    <p:sldId id="297" r:id="rId14"/>
    <p:sldId id="291" r:id="rId15"/>
    <p:sldId id="298" r:id="rId16"/>
    <p:sldId id="301" r:id="rId17"/>
    <p:sldId id="321" r:id="rId18"/>
    <p:sldId id="299" r:id="rId19"/>
    <p:sldId id="292" r:id="rId20"/>
    <p:sldId id="303" r:id="rId21"/>
    <p:sldId id="315" r:id="rId22"/>
    <p:sldId id="300" r:id="rId23"/>
  </p:sldIdLst>
  <p:sldSz cx="9144000" cy="5715000" type="screen16x1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55">
          <p15:clr>
            <a:srgbClr val="A4A3A4"/>
          </p15:clr>
        </p15:guide>
        <p15:guide id="2" pos="2837">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ryn" initials="KL" lastIdx="2" clrIdx="0"/>
  <p:cmAuthor id="1" name="Mark Wilson" initials="" lastIdx="7" clrIdx="1"/>
  <p:cmAuthor id="2" name="Judi Cogen" initials="JC" lastIdx="7"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64" autoAdjust="0"/>
    <p:restoredTop sz="90452" autoAdjust="0"/>
  </p:normalViewPr>
  <p:slideViewPr>
    <p:cSldViewPr snapToGrid="0" snapToObjects="1" showGuides="1">
      <p:cViewPr varScale="1">
        <p:scale>
          <a:sx n="68" d="100"/>
          <a:sy n="68" d="100"/>
        </p:scale>
        <p:origin x="1308" y="60"/>
      </p:cViewPr>
      <p:guideLst>
        <p:guide orient="horz" pos="1955"/>
        <p:guide pos="2837"/>
      </p:guideLst>
    </p:cSldViewPr>
  </p:slideViewPr>
  <p:outlineViewPr>
    <p:cViewPr>
      <p:scale>
        <a:sx n="33" d="100"/>
        <a:sy n="33" d="100"/>
      </p:scale>
      <p:origin x="0" y="-14534"/>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7" d="100"/>
          <a:sy n="67" d="100"/>
        </p:scale>
        <p:origin x="-3216" y="-96"/>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2446" tIns="46223" rIns="92446" bIns="46223" rtlCol="0"/>
          <a:lstStyle>
            <a:lvl1pPr algn="r">
              <a:defRPr sz="1200"/>
            </a:lvl1pPr>
          </a:lstStyle>
          <a:p>
            <a:fld id="{7685D4CB-33BA-7549-9CA7-2D71FAFF6A81}" type="datetimeFigureOut">
              <a:rPr lang="en-US" smtClean="0"/>
              <a:t>6/2/2022</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446" tIns="46223" rIns="92446" bIns="46223" rtlCol="0" anchor="b"/>
          <a:lstStyle>
            <a:lvl1pPr algn="r">
              <a:defRPr sz="1200"/>
            </a:lvl1pPr>
          </a:lstStyle>
          <a:p>
            <a:fld id="{86886E9E-4848-BF4D-B052-F41B06C0D4F7}" type="slidenum">
              <a:rPr lang="en-US" smtClean="0"/>
              <a:t>‹#›</a:t>
            </a:fld>
            <a:endParaRPr lang="en-US" dirty="0"/>
          </a:p>
        </p:txBody>
      </p:sp>
    </p:spTree>
    <p:extLst>
      <p:ext uri="{BB962C8B-B14F-4D97-AF65-F5344CB8AC3E}">
        <p14:creationId xmlns:p14="http://schemas.microsoft.com/office/powerpoint/2010/main" val="6533704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6B97B114-A573-644B-A116-AB74071E91F7}" type="datetimeFigureOut">
              <a:rPr lang="en-US" smtClean="0"/>
              <a:t>6/2/2022</a:t>
            </a:fld>
            <a:endParaRPr lang="en-US" dirty="0"/>
          </a:p>
        </p:txBody>
      </p:sp>
      <p:sp>
        <p:nvSpPr>
          <p:cNvPr id="4" name="Slide Image Placeholder 3"/>
          <p:cNvSpPr>
            <a:spLocks noGrp="1" noRot="1" noChangeAspect="1"/>
          </p:cNvSpPr>
          <p:nvPr>
            <p:ph type="sldImg" idx="2"/>
          </p:nvPr>
        </p:nvSpPr>
        <p:spPr>
          <a:xfrm>
            <a:off x="717550" y="696913"/>
            <a:ext cx="5576888"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609A93AF-5816-C847-80AF-D0D3201C4989}" type="slidenum">
              <a:rPr lang="en-US" smtClean="0"/>
              <a:t>‹#›</a:t>
            </a:fld>
            <a:endParaRPr lang="en-US" dirty="0"/>
          </a:p>
        </p:txBody>
      </p:sp>
    </p:spTree>
    <p:extLst>
      <p:ext uri="{BB962C8B-B14F-4D97-AF65-F5344CB8AC3E}">
        <p14:creationId xmlns:p14="http://schemas.microsoft.com/office/powerpoint/2010/main" val="252029608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9A93AF-5816-C847-80AF-D0D3201C4989}" type="slidenum">
              <a:rPr lang="en-US" smtClean="0"/>
              <a:t>1</a:t>
            </a:fld>
            <a:endParaRPr lang="en-US" dirty="0"/>
          </a:p>
        </p:txBody>
      </p:sp>
    </p:spTree>
    <p:extLst>
      <p:ext uri="{BB962C8B-B14F-4D97-AF65-F5344CB8AC3E}">
        <p14:creationId xmlns:p14="http://schemas.microsoft.com/office/powerpoint/2010/main" val="752485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5363" y="1162050"/>
            <a:ext cx="5019675" cy="3136900"/>
          </a:xfrm>
        </p:spPr>
      </p:sp>
      <p:sp>
        <p:nvSpPr>
          <p:cNvPr id="3" name="Notes Placeholder 2"/>
          <p:cNvSpPr>
            <a:spLocks noGrp="1"/>
          </p:cNvSpPr>
          <p:nvPr>
            <p:ph type="body" idx="1"/>
          </p:nvPr>
        </p:nvSpPr>
        <p:spPr/>
        <p:txBody>
          <a:bodyPr/>
          <a:lstStyle/>
          <a:p>
            <a:r>
              <a:rPr lang="en-US" dirty="0"/>
              <a:t>Will</a:t>
            </a:r>
            <a:r>
              <a:rPr lang="en-US" baseline="0" dirty="0"/>
              <a:t> or can these objectives change? Certainly. – Why are these objectives important? – Is this part of the potential or purpose of my business?</a:t>
            </a:r>
            <a:endParaRPr lang="en-US" dirty="0"/>
          </a:p>
        </p:txBody>
      </p:sp>
      <p:sp>
        <p:nvSpPr>
          <p:cNvPr id="4" name="Slide Number Placeholder 3"/>
          <p:cNvSpPr>
            <a:spLocks noGrp="1"/>
          </p:cNvSpPr>
          <p:nvPr>
            <p:ph type="sldNum" sz="quarter" idx="10"/>
          </p:nvPr>
        </p:nvSpPr>
        <p:spPr/>
        <p:txBody>
          <a:bodyPr/>
          <a:lstStyle/>
          <a:p>
            <a:fld id="{C9D8C254-FC2A-4963-856A-E3B69AE7881B}" type="slidenum">
              <a:rPr lang="en-US" smtClean="0"/>
              <a:t>15</a:t>
            </a:fld>
            <a:endParaRPr lang="en-US" dirty="0"/>
          </a:p>
        </p:txBody>
      </p:sp>
    </p:spTree>
    <p:extLst>
      <p:ext uri="{BB962C8B-B14F-4D97-AF65-F5344CB8AC3E}">
        <p14:creationId xmlns:p14="http://schemas.microsoft.com/office/powerpoint/2010/main" val="1413008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1A497A-8E01-4585-A816-0C9AE38F23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317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5363" y="1162050"/>
            <a:ext cx="5019675" cy="3136900"/>
          </a:xfrm>
        </p:spPr>
      </p:sp>
      <p:sp>
        <p:nvSpPr>
          <p:cNvPr id="3" name="Notes Placeholder 2"/>
          <p:cNvSpPr>
            <a:spLocks noGrp="1"/>
          </p:cNvSpPr>
          <p:nvPr>
            <p:ph type="body" idx="1"/>
          </p:nvPr>
        </p:nvSpPr>
        <p:spPr/>
        <p:txBody>
          <a:bodyPr/>
          <a:lstStyle/>
          <a:p>
            <a:r>
              <a:rPr lang="en-US" dirty="0"/>
              <a:t>1.) What are your thoughts around planning?</a:t>
            </a:r>
            <a:r>
              <a:rPr lang="en-US" baseline="0" dirty="0"/>
              <a:t> Is it important to plan and if so why?</a:t>
            </a:r>
          </a:p>
          <a:p>
            <a:r>
              <a:rPr lang="en-US" baseline="0" dirty="0"/>
              <a:t>2.) If I say Business Planning or Strategic Planning are they the same or is there a difference in your mind?</a:t>
            </a:r>
          </a:p>
          <a:p>
            <a:r>
              <a:rPr lang="en-US" baseline="0" dirty="0"/>
              <a:t>3.) Have you completed a business plan in the past, if so what did it look like? What are the components.</a:t>
            </a:r>
          </a:p>
          <a:p>
            <a:endParaRPr lang="en-US" baseline="0" dirty="0"/>
          </a:p>
          <a:p>
            <a:r>
              <a:rPr lang="en-US" baseline="0" dirty="0"/>
              <a:t>We are going to discuss a step by step planning template………..does not mean you need to change your document or template, but you may want to check to insure that you have all of the planning components and tools to be most successful. Any questions? </a:t>
            </a:r>
            <a:endParaRPr lang="en-US" dirty="0"/>
          </a:p>
        </p:txBody>
      </p:sp>
      <p:sp>
        <p:nvSpPr>
          <p:cNvPr id="4" name="Slide Number Placeholder 3"/>
          <p:cNvSpPr>
            <a:spLocks noGrp="1"/>
          </p:cNvSpPr>
          <p:nvPr>
            <p:ph type="sldNum" sz="quarter" idx="10"/>
          </p:nvPr>
        </p:nvSpPr>
        <p:spPr/>
        <p:txBody>
          <a:bodyPr/>
          <a:lstStyle/>
          <a:p>
            <a:fld id="{C9D8C254-FC2A-4963-856A-E3B69AE7881B}" type="slidenum">
              <a:rPr lang="en-US" smtClean="0"/>
              <a:t>5</a:t>
            </a:fld>
            <a:endParaRPr lang="en-US" dirty="0"/>
          </a:p>
        </p:txBody>
      </p:sp>
    </p:spTree>
    <p:extLst>
      <p:ext uri="{BB962C8B-B14F-4D97-AF65-F5344CB8AC3E}">
        <p14:creationId xmlns:p14="http://schemas.microsoft.com/office/powerpoint/2010/main" val="1714818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5363" y="1162050"/>
            <a:ext cx="5019675" cy="3136900"/>
          </a:xfrm>
        </p:spPr>
      </p:sp>
      <p:sp>
        <p:nvSpPr>
          <p:cNvPr id="3" name="Notes Placeholder 2"/>
          <p:cNvSpPr>
            <a:spLocks noGrp="1"/>
          </p:cNvSpPr>
          <p:nvPr>
            <p:ph type="body" idx="1"/>
          </p:nvPr>
        </p:nvSpPr>
        <p:spPr/>
        <p:txBody>
          <a:bodyPr/>
          <a:lstStyle/>
          <a:p>
            <a:r>
              <a:rPr lang="en-US" dirty="0"/>
              <a:t>This is the actual beginning of the process. It all starts with your vision for your business company</a:t>
            </a:r>
            <a:r>
              <a:rPr lang="en-US" baseline="0" dirty="0"/>
              <a:t> or organization. The statement sets the tone for the organization and the plan both short term and long term. Should be broad and should be shared with the entire team. And by the way, if you are not a business owner you can still develop a </a:t>
            </a:r>
            <a:r>
              <a:rPr lang="en-US" baseline="0" dirty="0" err="1"/>
              <a:t>palnning</a:t>
            </a:r>
            <a:r>
              <a:rPr lang="en-US" baseline="0" dirty="0"/>
              <a:t> document for yourself in your organization (You will want it to fit into the total over plan for the business). How can you insure that it is a good fit?</a:t>
            </a:r>
          </a:p>
          <a:p>
            <a:r>
              <a:rPr lang="en-US" baseline="0"/>
              <a:t>1</a:t>
            </a:r>
            <a:endParaRPr lang="en-US" dirty="0"/>
          </a:p>
        </p:txBody>
      </p:sp>
      <p:sp>
        <p:nvSpPr>
          <p:cNvPr id="4" name="Slide Number Placeholder 3"/>
          <p:cNvSpPr>
            <a:spLocks noGrp="1"/>
          </p:cNvSpPr>
          <p:nvPr>
            <p:ph type="sldNum" sz="quarter" idx="10"/>
          </p:nvPr>
        </p:nvSpPr>
        <p:spPr/>
        <p:txBody>
          <a:bodyPr/>
          <a:lstStyle/>
          <a:p>
            <a:fld id="{C9D8C254-FC2A-4963-856A-E3B69AE7881B}" type="slidenum">
              <a:rPr lang="en-US" smtClean="0"/>
              <a:t>7</a:t>
            </a:fld>
            <a:endParaRPr lang="en-US" dirty="0"/>
          </a:p>
        </p:txBody>
      </p:sp>
    </p:spTree>
    <p:extLst>
      <p:ext uri="{BB962C8B-B14F-4D97-AF65-F5344CB8AC3E}">
        <p14:creationId xmlns:p14="http://schemas.microsoft.com/office/powerpoint/2010/main" val="770754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5363" y="1162050"/>
            <a:ext cx="5019675" cy="3136900"/>
          </a:xfrm>
        </p:spPr>
      </p:sp>
      <p:sp>
        <p:nvSpPr>
          <p:cNvPr id="3" name="Notes Placeholder 2"/>
          <p:cNvSpPr>
            <a:spLocks noGrp="1"/>
          </p:cNvSpPr>
          <p:nvPr>
            <p:ph type="body" idx="1"/>
          </p:nvPr>
        </p:nvSpPr>
        <p:spPr/>
        <p:txBody>
          <a:bodyPr/>
          <a:lstStyle/>
          <a:p>
            <a:r>
              <a:rPr lang="en-US" dirty="0"/>
              <a:t>-Defines the purpose of your organization. – Mission statement should not change from year to year. – Vision/Mission statements should be shared with your team. – Even</a:t>
            </a:r>
            <a:r>
              <a:rPr lang="en-US" baseline="0" dirty="0"/>
              <a:t> if you are a solopreneur or sole proprietor your team (CPA/Banker/Others) should know and understand your vison/mission and overall plan.</a:t>
            </a:r>
            <a:r>
              <a:rPr lang="en-US" dirty="0"/>
              <a:t> </a:t>
            </a:r>
          </a:p>
        </p:txBody>
      </p:sp>
      <p:sp>
        <p:nvSpPr>
          <p:cNvPr id="4" name="Slide Number Placeholder 3"/>
          <p:cNvSpPr>
            <a:spLocks noGrp="1"/>
          </p:cNvSpPr>
          <p:nvPr>
            <p:ph type="sldNum" sz="quarter" idx="10"/>
          </p:nvPr>
        </p:nvSpPr>
        <p:spPr/>
        <p:txBody>
          <a:bodyPr/>
          <a:lstStyle/>
          <a:p>
            <a:fld id="{C9D8C254-FC2A-4963-856A-E3B69AE7881B}" type="slidenum">
              <a:rPr lang="en-US" smtClean="0"/>
              <a:t>8</a:t>
            </a:fld>
            <a:endParaRPr lang="en-US" dirty="0"/>
          </a:p>
        </p:txBody>
      </p:sp>
    </p:spTree>
    <p:extLst>
      <p:ext uri="{BB962C8B-B14F-4D97-AF65-F5344CB8AC3E}">
        <p14:creationId xmlns:p14="http://schemas.microsoft.com/office/powerpoint/2010/main" val="3226606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75" y="1181100"/>
            <a:ext cx="5102225" cy="3189288"/>
          </a:xfrm>
        </p:spPr>
      </p:sp>
      <p:sp>
        <p:nvSpPr>
          <p:cNvPr id="3" name="Notes Placeholder 2"/>
          <p:cNvSpPr>
            <a:spLocks noGrp="1"/>
          </p:cNvSpPr>
          <p:nvPr>
            <p:ph type="body" idx="1"/>
          </p:nvPr>
        </p:nvSpPr>
        <p:spPr/>
        <p:txBody>
          <a:bodyPr/>
          <a:lstStyle/>
          <a:p>
            <a:r>
              <a:rPr lang="en-US" sz="2000" dirty="0">
                <a:latin typeface="Arial" panose="020B0604020202020204" pitchFamily="34" charset="0"/>
                <a:cs typeface="Arial" panose="020B0604020202020204" pitchFamily="34" charset="0"/>
              </a:rPr>
              <a:t>Two statements.- One more broad than the other. -Both good statements. – What are your thoughts around these statements? – Do any of you have a mission statement for your organization? Okay let’s do a quick exercise…………. </a:t>
            </a:r>
          </a:p>
        </p:txBody>
      </p:sp>
      <p:sp>
        <p:nvSpPr>
          <p:cNvPr id="4" name="Slide Number Placeholder 3"/>
          <p:cNvSpPr>
            <a:spLocks noGrp="1"/>
          </p:cNvSpPr>
          <p:nvPr>
            <p:ph type="sldNum" sz="quarter" idx="10"/>
          </p:nvPr>
        </p:nvSpPr>
        <p:spPr/>
        <p:txBody>
          <a:bodyPr/>
          <a:lstStyle/>
          <a:p>
            <a:fld id="{B81A497A-8E01-4585-A816-0C9AE38F2377}"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821480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5363" y="1162050"/>
            <a:ext cx="5019675" cy="3136900"/>
          </a:xfrm>
        </p:spPr>
      </p:sp>
      <p:sp>
        <p:nvSpPr>
          <p:cNvPr id="3" name="Notes Placeholder 2"/>
          <p:cNvSpPr>
            <a:spLocks noGrp="1"/>
          </p:cNvSpPr>
          <p:nvPr>
            <p:ph type="body" idx="1"/>
          </p:nvPr>
        </p:nvSpPr>
        <p:spPr/>
        <p:txBody>
          <a:bodyPr/>
          <a:lstStyle/>
          <a:p>
            <a:r>
              <a:rPr lang="en-US" dirty="0"/>
              <a:t>Analysis of your Strengths, Weaknesses, Opportunities, and Threats.</a:t>
            </a:r>
            <a:r>
              <a:rPr lang="en-US" baseline="0" dirty="0"/>
              <a:t> For this tool to really heal you, you need to be as honest as you can with yourself in completing the analysis. If you are not honest, it won’t help you in writing your goals and objectives..</a:t>
            </a:r>
            <a:endParaRPr lang="en-US" dirty="0"/>
          </a:p>
        </p:txBody>
      </p:sp>
      <p:sp>
        <p:nvSpPr>
          <p:cNvPr id="4" name="Slide Number Placeholder 3"/>
          <p:cNvSpPr>
            <a:spLocks noGrp="1"/>
          </p:cNvSpPr>
          <p:nvPr>
            <p:ph type="sldNum" sz="quarter" idx="10"/>
          </p:nvPr>
        </p:nvSpPr>
        <p:spPr/>
        <p:txBody>
          <a:bodyPr/>
          <a:lstStyle/>
          <a:p>
            <a:fld id="{C9D8C254-FC2A-4963-856A-E3B69AE7881B}" type="slidenum">
              <a:rPr lang="en-US" smtClean="0"/>
              <a:t>11</a:t>
            </a:fld>
            <a:endParaRPr lang="en-US" dirty="0"/>
          </a:p>
        </p:txBody>
      </p:sp>
    </p:spTree>
    <p:extLst>
      <p:ext uri="{BB962C8B-B14F-4D97-AF65-F5344CB8AC3E}">
        <p14:creationId xmlns:p14="http://schemas.microsoft.com/office/powerpoint/2010/main" val="210839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5363" y="1162050"/>
            <a:ext cx="5019675" cy="3136900"/>
          </a:xfrm>
        </p:spPr>
      </p:sp>
      <p:sp>
        <p:nvSpPr>
          <p:cNvPr id="3" name="Notes Placeholder 2"/>
          <p:cNvSpPr>
            <a:spLocks noGrp="1"/>
          </p:cNvSpPr>
          <p:nvPr>
            <p:ph type="body" idx="1"/>
          </p:nvPr>
        </p:nvSpPr>
        <p:spPr/>
        <p:txBody>
          <a:bodyPr/>
          <a:lstStyle/>
          <a:p>
            <a:r>
              <a:rPr lang="en-US" dirty="0"/>
              <a:t>Analysis of your Strengths, Weaknesses, Opportunities, and Threats.</a:t>
            </a:r>
            <a:r>
              <a:rPr lang="en-US" baseline="0" dirty="0"/>
              <a:t> For this tool to really heal you, you need to be as honest as you can with yourself in completing the analysis. If you are not honest, it won’t help you in writing your goals and objectives..</a:t>
            </a:r>
            <a:endParaRPr lang="en-US" dirty="0"/>
          </a:p>
        </p:txBody>
      </p:sp>
      <p:sp>
        <p:nvSpPr>
          <p:cNvPr id="4" name="Slide Number Placeholder 3"/>
          <p:cNvSpPr>
            <a:spLocks noGrp="1"/>
          </p:cNvSpPr>
          <p:nvPr>
            <p:ph type="sldNum" sz="quarter" idx="10"/>
          </p:nvPr>
        </p:nvSpPr>
        <p:spPr/>
        <p:txBody>
          <a:bodyPr/>
          <a:lstStyle/>
          <a:p>
            <a:fld id="{C9D8C254-FC2A-4963-856A-E3B69AE7881B}" type="slidenum">
              <a:rPr lang="en-US" smtClean="0"/>
              <a:t>12</a:t>
            </a:fld>
            <a:endParaRPr lang="en-US" dirty="0"/>
          </a:p>
        </p:txBody>
      </p:sp>
    </p:spTree>
    <p:extLst>
      <p:ext uri="{BB962C8B-B14F-4D97-AF65-F5344CB8AC3E}">
        <p14:creationId xmlns:p14="http://schemas.microsoft.com/office/powerpoint/2010/main" val="3558762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1875" y="1181100"/>
            <a:ext cx="5102225" cy="3189288"/>
          </a:xfrm>
        </p:spPr>
      </p:sp>
      <p:sp>
        <p:nvSpPr>
          <p:cNvPr id="3" name="Notes Placeholder 2"/>
          <p:cNvSpPr>
            <a:spLocks noGrp="1"/>
          </p:cNvSpPr>
          <p:nvPr>
            <p:ph type="body" idx="1"/>
          </p:nvPr>
        </p:nvSpPr>
        <p:spPr/>
        <p:txBody>
          <a:bodyPr/>
          <a:lstStyle/>
          <a:p>
            <a:r>
              <a:rPr lang="en-US" sz="2000" dirty="0"/>
              <a:t>Increase your self-knowledge: how you respond to conflict, what motivates you, what causes you stress and how you solve problems</a:t>
            </a:r>
          </a:p>
          <a:p>
            <a:r>
              <a:rPr lang="en-US" sz="2000" dirty="0"/>
              <a:t>Facilitate better teamwork and minimize team conflict</a:t>
            </a:r>
          </a:p>
          <a:p>
            <a:r>
              <a:rPr lang="en-US" sz="2000" dirty="0"/>
              <a:t>Develop stronger sales skills by identifying and responding to customer styles</a:t>
            </a:r>
          </a:p>
          <a:p>
            <a:r>
              <a:rPr lang="en-US" sz="2000" dirty="0"/>
              <a:t>Manage more effectively by understanding the dispositions and priorities of employees and team members</a:t>
            </a:r>
          </a:p>
          <a:p>
            <a:r>
              <a:rPr lang="en-US" sz="2000" dirty="0"/>
              <a:t>Become more self-knowledgeable, well-rounded and effective leaders</a:t>
            </a:r>
          </a:p>
          <a:p>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81A497A-8E01-4585-A816-0C9AE38F2377}"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7855366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NUL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descr="Green New Logo.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28600" y="4974342"/>
            <a:ext cx="990600" cy="520524"/>
          </a:xfrm>
          <a:prstGeom prst="rect">
            <a:avLst/>
          </a:prstGeom>
        </p:spPr>
      </p:pic>
      <p:pic>
        <p:nvPicPr>
          <p:cNvPr id="10" name="Picture 9" descr="woods.pn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0"/>
            <a:ext cx="9144000" cy="5715000"/>
          </a:xfrm>
          <a:prstGeom prst="rect">
            <a:avLst/>
          </a:prstGeom>
        </p:spPr>
      </p:pic>
      <p:pic>
        <p:nvPicPr>
          <p:cNvPr id="8" name="Picture 7" descr="gray.png"/>
          <p:cNvPicPr>
            <a:picLocks noChangeAspect="1"/>
          </p:cNvPicPr>
          <p:nvPr userDrawn="1"/>
        </p:nvPicPr>
        <p:blipFill>
          <a:blip r:embed="rId4">
            <a:alphaModFix amt="61000"/>
            <a:extLst>
              <a:ext uri="{28A0092B-C50C-407E-A947-70E740481C1C}">
                <a14:useLocalDpi xmlns:a14="http://schemas.microsoft.com/office/drawing/2010/main"/>
              </a:ext>
            </a:extLst>
          </a:blip>
          <a:stretch>
            <a:fillRect/>
          </a:stretch>
        </p:blipFill>
        <p:spPr>
          <a:xfrm>
            <a:off x="0" y="0"/>
            <a:ext cx="9144000" cy="5715000"/>
          </a:xfrm>
          <a:prstGeom prst="rect">
            <a:avLst/>
          </a:prstGeom>
        </p:spPr>
      </p:pic>
      <p:pic>
        <p:nvPicPr>
          <p:cNvPr id="9" name="Picture 8" descr="blue.png"/>
          <p:cNvPicPr>
            <a:picLocks noChangeAspect="1"/>
          </p:cNvPicPr>
          <p:nvPr userDrawn="1"/>
        </p:nvPicPr>
        <p:blipFill>
          <a:blip r:embed="rId5">
            <a:alphaModFix amt="91000"/>
            <a:extLst>
              <a:ext uri="{28A0092B-C50C-407E-A947-70E740481C1C}">
                <a14:useLocalDpi xmlns:a14="http://schemas.microsoft.com/office/drawing/2010/main"/>
              </a:ext>
            </a:extLst>
          </a:blip>
          <a:stretch>
            <a:fillRect/>
          </a:stretch>
        </p:blipFill>
        <p:spPr>
          <a:xfrm>
            <a:off x="0" y="3920209"/>
            <a:ext cx="9144000" cy="1159792"/>
          </a:xfrm>
          <a:prstGeom prst="rect">
            <a:avLst/>
          </a:prstGeom>
        </p:spPr>
      </p:pic>
      <p:sp>
        <p:nvSpPr>
          <p:cNvPr id="2" name="Title 1"/>
          <p:cNvSpPr>
            <a:spLocks noGrp="1"/>
          </p:cNvSpPr>
          <p:nvPr>
            <p:ph type="ctrTitle"/>
          </p:nvPr>
        </p:nvSpPr>
        <p:spPr>
          <a:xfrm>
            <a:off x="3285067" y="1699134"/>
            <a:ext cx="5173132" cy="1225021"/>
          </a:xfrm>
        </p:spPr>
        <p:txBody>
          <a:bodyPr/>
          <a:lstStyle>
            <a:lvl1pPr algn="l">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720725" y="4091659"/>
            <a:ext cx="7772400" cy="791633"/>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910538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woods.pn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715000"/>
          </a:xfrm>
          <a:prstGeom prst="rect">
            <a:avLst/>
          </a:prstGeom>
        </p:spPr>
      </p:pic>
      <p:pic>
        <p:nvPicPr>
          <p:cNvPr id="8" name="Picture 7" descr="gray.png"/>
          <p:cNvPicPr>
            <a:picLocks noChangeAspect="1"/>
          </p:cNvPicPr>
          <p:nvPr userDrawn="1"/>
        </p:nvPicPr>
        <p:blipFill>
          <a:blip r:embed="rId3">
            <a:alphaModFix amt="61000"/>
            <a:extLst>
              <a:ext uri="{28A0092B-C50C-407E-A947-70E740481C1C}">
                <a14:useLocalDpi xmlns:a14="http://schemas.microsoft.com/office/drawing/2010/main"/>
              </a:ext>
            </a:extLst>
          </a:blip>
          <a:stretch>
            <a:fillRect/>
          </a:stretch>
        </p:blipFill>
        <p:spPr>
          <a:xfrm>
            <a:off x="0" y="0"/>
            <a:ext cx="9144000" cy="5715000"/>
          </a:xfrm>
          <a:prstGeom prst="rect">
            <a:avLst/>
          </a:prstGeom>
        </p:spPr>
      </p:pic>
      <p:pic>
        <p:nvPicPr>
          <p:cNvPr id="9" name="Picture 8" descr="blue.png"/>
          <p:cNvPicPr>
            <a:picLocks noChangeAspect="1"/>
          </p:cNvPicPr>
          <p:nvPr userDrawn="1"/>
        </p:nvPicPr>
        <p:blipFill>
          <a:blip r:embed="rId4">
            <a:alphaModFix amt="91000"/>
            <a:extLst>
              <a:ext uri="{28A0092B-C50C-407E-A947-70E740481C1C}">
                <a14:useLocalDpi xmlns:a14="http://schemas.microsoft.com/office/drawing/2010/main"/>
              </a:ext>
            </a:extLst>
          </a:blip>
          <a:stretch>
            <a:fillRect/>
          </a:stretch>
        </p:blipFill>
        <p:spPr>
          <a:xfrm>
            <a:off x="0" y="1662121"/>
            <a:ext cx="9144000" cy="1906579"/>
          </a:xfrm>
          <a:prstGeom prst="rect">
            <a:avLst/>
          </a:prstGeom>
        </p:spPr>
      </p:pic>
      <p:sp>
        <p:nvSpPr>
          <p:cNvPr id="2" name="Title 1"/>
          <p:cNvSpPr>
            <a:spLocks noGrp="1"/>
          </p:cNvSpPr>
          <p:nvPr>
            <p:ph type="title"/>
          </p:nvPr>
        </p:nvSpPr>
        <p:spPr>
          <a:xfrm>
            <a:off x="0" y="1955800"/>
            <a:ext cx="9143999" cy="1021976"/>
          </a:xfrm>
        </p:spPr>
        <p:txBody>
          <a:bodyPr anchor="t"/>
          <a:lstStyle>
            <a:lvl1pPr algn="ctr">
              <a:defRPr sz="66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54063" y="3776140"/>
            <a:ext cx="7772400" cy="79586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020376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bar right">
    <p:spTree>
      <p:nvGrpSpPr>
        <p:cNvPr id="1" name=""/>
        <p:cNvGrpSpPr/>
        <p:nvPr/>
      </p:nvGrpSpPr>
      <p:grpSpPr>
        <a:xfrm>
          <a:off x="0" y="0"/>
          <a:ext cx="0" cy="0"/>
          <a:chOff x="0" y="0"/>
          <a:chExt cx="0" cy="0"/>
        </a:xfrm>
      </p:grpSpPr>
      <p:pic>
        <p:nvPicPr>
          <p:cNvPr id="7" name="Picture 6" descr="blue.png"/>
          <p:cNvPicPr>
            <a:picLocks noChangeAspect="1"/>
          </p:cNvPicPr>
          <p:nvPr userDrawn="1"/>
        </p:nvPicPr>
        <p:blipFill>
          <a:blip r:embed="rId2">
            <a:alphaModFix amt="91000"/>
            <a:extLst>
              <a:ext uri="{28A0092B-C50C-407E-A947-70E740481C1C}">
                <a14:useLocalDpi xmlns:a14="http://schemas.microsoft.com/office/drawing/2010/main"/>
              </a:ext>
            </a:extLst>
          </a:blip>
          <a:stretch>
            <a:fillRect/>
          </a:stretch>
        </p:blipFill>
        <p:spPr>
          <a:xfrm>
            <a:off x="5892800" y="1358899"/>
            <a:ext cx="2946400" cy="4025901"/>
          </a:xfrm>
          <a:prstGeom prst="rect">
            <a:avLst/>
          </a:prstGeom>
        </p:spPr>
      </p:pic>
      <p:sp>
        <p:nvSpPr>
          <p:cNvPr id="2" name="Title 1"/>
          <p:cNvSpPr>
            <a:spLocks noGrp="1"/>
          </p:cNvSpPr>
          <p:nvPr>
            <p:ph type="title"/>
          </p:nvPr>
        </p:nvSpPr>
        <p:spPr>
          <a:xfrm>
            <a:off x="457200" y="142766"/>
            <a:ext cx="5063067" cy="952500"/>
          </a:xfrm>
        </p:spPr>
        <p:txBody>
          <a:bodyPr>
            <a:normAutofit/>
          </a:bodyPr>
          <a:lstStyle>
            <a:lvl1pPr algn="l">
              <a:defRPr sz="2800" b="1">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6019800" y="1528304"/>
            <a:ext cx="2667000" cy="3659323"/>
          </a:xfrm>
        </p:spPr>
        <p:txBody>
          <a:bodyPr>
            <a:normAutofit/>
          </a:bodyPr>
          <a:lstStyle>
            <a:lvl1pPr marL="0" indent="0">
              <a:buFont typeface="Arial"/>
              <a:buNone/>
              <a:defRPr sz="1800">
                <a:solidFill>
                  <a:srgbClr val="FFFFFF"/>
                </a:solidFill>
              </a:defRPr>
            </a:lvl1pPr>
            <a:lvl2pPr marL="457200" indent="0">
              <a:buFont typeface="Arial"/>
              <a:buNone/>
              <a:defRPr sz="1800">
                <a:solidFill>
                  <a:srgbClr val="FFFFFF"/>
                </a:solidFill>
              </a:defRPr>
            </a:lvl2pPr>
            <a:lvl3pPr marL="914400" indent="0">
              <a:buFont typeface="Arial"/>
              <a:buNone/>
              <a:defRPr sz="1800">
                <a:solidFill>
                  <a:srgbClr val="FFFFFF"/>
                </a:solidFill>
              </a:defRPr>
            </a:lvl3pPr>
            <a:lvl4pPr marL="1371600" indent="0">
              <a:buFont typeface="Arial"/>
              <a:buNone/>
              <a:defRPr sz="1800">
                <a:solidFill>
                  <a:srgbClr val="FFFFFF"/>
                </a:solidFill>
              </a:defRPr>
            </a:lvl4pPr>
            <a:lvl5pPr marL="1828800" indent="0">
              <a:buFont typeface="Arial"/>
              <a:buNone/>
              <a:defRPr sz="180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0"/>
          </p:nvPr>
        </p:nvSpPr>
        <p:spPr>
          <a:xfrm>
            <a:off x="457200" y="1358900"/>
            <a:ext cx="5062538" cy="402590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1598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up">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248474"/>
            <a:ext cx="3979335" cy="4022025"/>
          </a:xfrm>
        </p:spPr>
        <p:txBody>
          <a:bodyPr>
            <a:normAutofit/>
          </a:bodyPr>
          <a:lstStyle>
            <a:lvl1pPr marL="0" indent="0">
              <a:buFont typeface="Arial"/>
              <a:buNone/>
              <a:defRPr sz="1800">
                <a:solidFill>
                  <a:schemeClr val="tx2"/>
                </a:solidFill>
              </a:defRPr>
            </a:lvl1pPr>
            <a:lvl2pPr marL="457200" indent="0">
              <a:buFont typeface="Arial"/>
              <a:buNone/>
              <a:defRPr sz="1800">
                <a:solidFill>
                  <a:schemeClr val="tx2"/>
                </a:solidFill>
              </a:defRPr>
            </a:lvl2pPr>
            <a:lvl3pPr marL="914400" indent="0">
              <a:buFont typeface="Arial"/>
              <a:buNone/>
              <a:defRPr sz="1800">
                <a:solidFill>
                  <a:schemeClr val="tx2"/>
                </a:solidFill>
              </a:defRPr>
            </a:lvl3pPr>
            <a:lvl4pPr marL="1371600" indent="0">
              <a:buFont typeface="Arial"/>
              <a:buNone/>
              <a:defRPr sz="1800">
                <a:solidFill>
                  <a:schemeClr val="tx2"/>
                </a:solidFill>
              </a:defRPr>
            </a:lvl4pPr>
            <a:lvl5pPr marL="1828800" indent="0">
              <a:buFont typeface="Arial"/>
              <a:buNone/>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0"/>
          </p:nvPr>
        </p:nvSpPr>
        <p:spPr>
          <a:xfrm>
            <a:off x="4758268" y="1248474"/>
            <a:ext cx="3979335" cy="4022025"/>
          </a:xfrm>
        </p:spPr>
        <p:txBody>
          <a:bodyPr>
            <a:normAutofit/>
          </a:bodyPr>
          <a:lstStyle>
            <a:lvl1pPr marL="0" indent="0">
              <a:buFont typeface="Arial"/>
              <a:buNone/>
              <a:defRPr sz="1800">
                <a:solidFill>
                  <a:schemeClr val="tx2"/>
                </a:solidFill>
              </a:defRPr>
            </a:lvl1pPr>
            <a:lvl2pPr marL="457200" indent="0">
              <a:buFont typeface="Arial"/>
              <a:buNone/>
              <a:defRPr sz="1800">
                <a:solidFill>
                  <a:schemeClr val="tx2"/>
                </a:solidFill>
              </a:defRPr>
            </a:lvl2pPr>
            <a:lvl3pPr marL="914400" indent="0">
              <a:buFont typeface="Arial"/>
              <a:buNone/>
              <a:defRPr sz="1800">
                <a:solidFill>
                  <a:schemeClr val="tx2"/>
                </a:solidFill>
              </a:defRPr>
            </a:lvl3pPr>
            <a:lvl4pPr marL="1371600" indent="0">
              <a:buFont typeface="Arial"/>
              <a:buNone/>
              <a:defRPr sz="1800">
                <a:solidFill>
                  <a:schemeClr val="tx2"/>
                </a:solidFill>
              </a:defRPr>
            </a:lvl4pPr>
            <a:lvl5pPr marL="1828800" indent="0">
              <a:buFont typeface="Arial"/>
              <a:buNone/>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6596256" y="5218326"/>
            <a:ext cx="2133600" cy="304271"/>
          </a:xfrm>
          <a:prstGeom prst="rect">
            <a:avLst/>
          </a:prstGeom>
        </p:spPr>
        <p:txBody>
          <a:bodyPr vert="horz" lIns="91440" tIns="45720" rIns="91440" bIns="45720" rtlCol="0" anchor="ctr"/>
          <a:lstStyle>
            <a:lvl1pPr algn="r">
              <a:defRPr sz="1400">
                <a:solidFill>
                  <a:schemeClr val="accent1"/>
                </a:solidFill>
              </a:defRPr>
            </a:lvl1pPr>
          </a:lstStyle>
          <a:p>
            <a:fld id="{237AFD3D-B99D-624C-8A2D-7ED2A655F118}" type="slidenum">
              <a:rPr lang="en-US" smtClean="0"/>
              <a:pPr/>
              <a:t>‹#›</a:t>
            </a:fld>
            <a:endParaRPr lang="en-US" dirty="0"/>
          </a:p>
        </p:txBody>
      </p:sp>
      <p:sp>
        <p:nvSpPr>
          <p:cNvPr id="6" name="Title 1"/>
          <p:cNvSpPr>
            <a:spLocks noGrp="1"/>
          </p:cNvSpPr>
          <p:nvPr>
            <p:ph type="title"/>
          </p:nvPr>
        </p:nvSpPr>
        <p:spPr>
          <a:xfrm>
            <a:off x="457200" y="142766"/>
            <a:ext cx="8272656" cy="952500"/>
          </a:xfrm>
        </p:spPr>
        <p:txBody>
          <a:bodyPr>
            <a:normAutofit/>
          </a:bodyPr>
          <a:lstStyle>
            <a:lvl1pPr algn="l">
              <a:defRPr sz="2800" b="1">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4084975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en Page">
    <p:spTree>
      <p:nvGrpSpPr>
        <p:cNvPr id="1" name=""/>
        <p:cNvGrpSpPr/>
        <p:nvPr/>
      </p:nvGrpSpPr>
      <p:grpSpPr>
        <a:xfrm>
          <a:off x="0" y="0"/>
          <a:ext cx="0" cy="0"/>
          <a:chOff x="0" y="0"/>
          <a:chExt cx="0" cy="0"/>
        </a:xfrm>
      </p:grpSpPr>
      <p:sp>
        <p:nvSpPr>
          <p:cNvPr id="5" name="Content Placeholder 9"/>
          <p:cNvSpPr>
            <a:spLocks noGrp="1"/>
          </p:cNvSpPr>
          <p:nvPr>
            <p:ph sz="quarter" idx="10"/>
          </p:nvPr>
        </p:nvSpPr>
        <p:spPr>
          <a:xfrm>
            <a:off x="457200" y="1248474"/>
            <a:ext cx="8267700" cy="3971225"/>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txBox="1">
            <a:spLocks/>
          </p:cNvSpPr>
          <p:nvPr userDrawn="1"/>
        </p:nvSpPr>
        <p:spPr>
          <a:xfrm>
            <a:off x="457200" y="89166"/>
            <a:ext cx="7200900" cy="9525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800" b="1" kern="1200">
                <a:solidFill>
                  <a:schemeClr val="tx2"/>
                </a:solidFill>
                <a:latin typeface="+mj-lt"/>
                <a:ea typeface="+mj-ea"/>
                <a:cs typeface="+mj-cs"/>
              </a:defRPr>
            </a:lvl1pPr>
          </a:lstStyle>
          <a:p>
            <a:pPr algn="l"/>
            <a:endParaRPr lang="en-US" dirty="0">
              <a:solidFill>
                <a:srgbClr val="FFFFFF"/>
              </a:solidFill>
            </a:endParaRPr>
          </a:p>
        </p:txBody>
      </p:sp>
      <p:sp>
        <p:nvSpPr>
          <p:cNvPr id="6" name="Slide Number Placeholder 5"/>
          <p:cNvSpPr>
            <a:spLocks noGrp="1"/>
          </p:cNvSpPr>
          <p:nvPr>
            <p:ph type="sldNum" sz="quarter" idx="4"/>
          </p:nvPr>
        </p:nvSpPr>
        <p:spPr>
          <a:xfrm>
            <a:off x="6596256" y="5218326"/>
            <a:ext cx="2133600" cy="304271"/>
          </a:xfrm>
          <a:prstGeom prst="rect">
            <a:avLst/>
          </a:prstGeom>
        </p:spPr>
        <p:txBody>
          <a:bodyPr vert="horz" lIns="91440" tIns="45720" rIns="91440" bIns="45720" rtlCol="0" anchor="ctr"/>
          <a:lstStyle>
            <a:lvl1pPr algn="r">
              <a:defRPr sz="1400">
                <a:solidFill>
                  <a:schemeClr val="accent1"/>
                </a:solidFill>
              </a:defRPr>
            </a:lvl1pPr>
          </a:lstStyle>
          <a:p>
            <a:fld id="{237AFD3D-B99D-624C-8A2D-7ED2A655F118}" type="slidenum">
              <a:rPr lang="en-US" smtClean="0"/>
              <a:pPr/>
              <a:t>‹#›</a:t>
            </a:fld>
            <a:endParaRPr lang="en-US" dirty="0"/>
          </a:p>
        </p:txBody>
      </p:sp>
      <p:sp>
        <p:nvSpPr>
          <p:cNvPr id="9" name="Title 1"/>
          <p:cNvSpPr>
            <a:spLocks noGrp="1"/>
          </p:cNvSpPr>
          <p:nvPr>
            <p:ph type="title"/>
          </p:nvPr>
        </p:nvSpPr>
        <p:spPr>
          <a:xfrm>
            <a:off x="457200" y="142766"/>
            <a:ext cx="8272656" cy="952500"/>
          </a:xfrm>
        </p:spPr>
        <p:txBody>
          <a:bodyPr>
            <a:normAutofit/>
          </a:bodyPr>
          <a:lstStyle>
            <a:lvl1pPr algn="l">
              <a:defRPr sz="2800" b="1">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3356522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Open Page">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6596256" y="5218326"/>
            <a:ext cx="2133600" cy="304271"/>
          </a:xfrm>
          <a:prstGeom prst="rect">
            <a:avLst/>
          </a:prstGeom>
        </p:spPr>
        <p:txBody>
          <a:bodyPr vert="horz" lIns="91440" tIns="45720" rIns="91440" bIns="45720" rtlCol="0" anchor="ctr"/>
          <a:lstStyle>
            <a:lvl1pPr algn="r">
              <a:defRPr sz="1400">
                <a:solidFill>
                  <a:schemeClr val="accent1"/>
                </a:solidFill>
              </a:defRPr>
            </a:lvl1pPr>
          </a:lstStyle>
          <a:p>
            <a:fld id="{237AFD3D-B99D-624C-8A2D-7ED2A655F118}" type="slidenum">
              <a:rPr lang="en-US" smtClean="0"/>
              <a:pPr/>
              <a:t>‹#›</a:t>
            </a:fld>
            <a:endParaRPr lang="en-US" dirty="0"/>
          </a:p>
        </p:txBody>
      </p:sp>
    </p:spTree>
    <p:extLst>
      <p:ext uri="{BB962C8B-B14F-4D97-AF65-F5344CB8AC3E}">
        <p14:creationId xmlns:p14="http://schemas.microsoft.com/office/powerpoint/2010/main" val="200302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Open Page">
    <p:spTree>
      <p:nvGrpSpPr>
        <p:cNvPr id="1" name=""/>
        <p:cNvGrpSpPr/>
        <p:nvPr/>
      </p:nvGrpSpPr>
      <p:grpSpPr>
        <a:xfrm>
          <a:off x="0" y="0"/>
          <a:ext cx="0" cy="0"/>
          <a:chOff x="0" y="0"/>
          <a:chExt cx="0" cy="0"/>
        </a:xfrm>
      </p:grpSpPr>
      <p:sp>
        <p:nvSpPr>
          <p:cNvPr id="5" name="Content Placeholder 9"/>
          <p:cNvSpPr>
            <a:spLocks noGrp="1"/>
          </p:cNvSpPr>
          <p:nvPr>
            <p:ph sz="quarter" idx="10"/>
          </p:nvPr>
        </p:nvSpPr>
        <p:spPr>
          <a:xfrm>
            <a:off x="457200" y="1248474"/>
            <a:ext cx="8267700" cy="3971225"/>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96256" y="5218326"/>
            <a:ext cx="2133600" cy="304271"/>
          </a:xfrm>
          <a:prstGeom prst="rect">
            <a:avLst/>
          </a:prstGeom>
        </p:spPr>
        <p:txBody>
          <a:bodyPr vert="horz" lIns="91440" tIns="45720" rIns="91440" bIns="45720" rtlCol="0" anchor="ctr"/>
          <a:lstStyle>
            <a:lvl1pPr algn="r">
              <a:defRPr sz="1400">
                <a:solidFill>
                  <a:schemeClr val="accent1"/>
                </a:solidFill>
              </a:defRPr>
            </a:lvl1pPr>
          </a:lstStyle>
          <a:p>
            <a:fld id="{237AFD3D-B99D-624C-8A2D-7ED2A655F118}" type="slidenum">
              <a:rPr lang="en-US" smtClean="0"/>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076" y="4936275"/>
            <a:ext cx="975500" cy="693447"/>
          </a:xfrm>
          <a:prstGeom prst="rect">
            <a:avLst/>
          </a:prstGeom>
        </p:spPr>
      </p:pic>
    </p:spTree>
    <p:extLst>
      <p:ext uri="{BB962C8B-B14F-4D97-AF65-F5344CB8AC3E}">
        <p14:creationId xmlns:p14="http://schemas.microsoft.com/office/powerpoint/2010/main" val="3754398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Copyright 2006-2015 by G.C. Franchising Systems, Inc.                       </a:t>
            </a:r>
          </a:p>
        </p:txBody>
      </p:sp>
      <p:pic>
        <p:nvPicPr>
          <p:cNvPr id="7" name="Picture 6"/>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001002" y="5143500"/>
            <a:ext cx="1013673" cy="444522"/>
          </a:xfrm>
          <a:prstGeom prst="rect">
            <a:avLst/>
          </a:prstGeom>
          <a:effectLst>
            <a:outerShdw blurRad="50800" dist="38100" dir="2700000" algn="tl" rotWithShape="0">
              <a:prstClr val="black">
                <a:alpha val="79000"/>
              </a:prstClr>
            </a:outerShdw>
          </a:effectLst>
        </p:spPr>
      </p:pic>
    </p:spTree>
    <p:extLst>
      <p:ext uri="{BB962C8B-B14F-4D97-AF65-F5344CB8AC3E}">
        <p14:creationId xmlns:p14="http://schemas.microsoft.com/office/powerpoint/2010/main" val="402805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333505"/>
            <a:ext cx="4038600" cy="3771636"/>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5"/>
            <a:ext cx="4038600" cy="3771636"/>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black">
                    <a:tint val="75000"/>
                  </a:prstClr>
                </a:solidFill>
              </a:rPr>
              <a:t>Copyright 2006-2015 by G.C. Franchising Systems, Inc.                       </a:t>
            </a:r>
          </a:p>
        </p:txBody>
      </p:sp>
      <p:pic>
        <p:nvPicPr>
          <p:cNvPr id="8" name="Picture 7"/>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001002" y="5143500"/>
            <a:ext cx="1013673" cy="444522"/>
          </a:xfrm>
          <a:prstGeom prst="rect">
            <a:avLst/>
          </a:prstGeom>
          <a:effectLst>
            <a:outerShdw blurRad="50800" dist="38100" dir="2700000" algn="tl" rotWithShape="0">
              <a:prstClr val="black">
                <a:alpha val="79000"/>
              </a:prstClr>
            </a:outerShdw>
          </a:effectLst>
        </p:spPr>
      </p:pic>
    </p:spTree>
    <p:extLst>
      <p:ext uri="{BB962C8B-B14F-4D97-AF65-F5344CB8AC3E}">
        <p14:creationId xmlns:p14="http://schemas.microsoft.com/office/powerpoint/2010/main" val="2258924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blue.png"/>
          <p:cNvPicPr>
            <a:picLocks noChangeAspect="1"/>
          </p:cNvPicPr>
          <p:nvPr userDrawn="1"/>
        </p:nvPicPr>
        <p:blipFill>
          <a:blip r:embed="rId11">
            <a:alphaModFix amt="91000"/>
            <a:extLst>
              <a:ext uri="{28A0092B-C50C-407E-A947-70E740481C1C}">
                <a14:useLocalDpi xmlns:a14="http://schemas.microsoft.com/office/drawing/2010/main"/>
              </a:ext>
            </a:extLst>
          </a:blip>
          <a:stretch>
            <a:fillRect/>
          </a:stretch>
        </p:blipFill>
        <p:spPr>
          <a:xfrm>
            <a:off x="0" y="0"/>
            <a:ext cx="9144000" cy="1041666"/>
          </a:xfrm>
          <a:prstGeom prst="rect">
            <a:avLst/>
          </a:prstGeom>
        </p:spPr>
      </p:pic>
      <p:sp>
        <p:nvSpPr>
          <p:cNvPr id="2" name="Title Placeholder 1"/>
          <p:cNvSpPr>
            <a:spLocks noGrp="1"/>
          </p:cNvSpPr>
          <p:nvPr>
            <p:ph type="title"/>
          </p:nvPr>
        </p:nvSpPr>
        <p:spPr>
          <a:xfrm>
            <a:off x="457200" y="228866"/>
            <a:ext cx="8229600" cy="9525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237AFD3D-B99D-624C-8A2D-7ED2A655F118}" type="slidenum">
              <a:rPr lang="en-US" smtClean="0"/>
              <a:t>‹#›</a:t>
            </a:fld>
            <a:endParaRPr lang="en-US" dirty="0"/>
          </a:p>
        </p:txBody>
      </p:sp>
      <p:pic>
        <p:nvPicPr>
          <p:cNvPr id="9" name="Picture 8" descr="TGC_FINAL REVISI.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53523" y="4961194"/>
            <a:ext cx="888554" cy="580967"/>
          </a:xfrm>
          <a:prstGeom prst="rect">
            <a:avLst/>
          </a:prstGeom>
        </p:spPr>
      </p:pic>
    </p:spTree>
    <p:extLst>
      <p:ext uri="{BB962C8B-B14F-4D97-AF65-F5344CB8AC3E}">
        <p14:creationId xmlns:p14="http://schemas.microsoft.com/office/powerpoint/2010/main" val="266511306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5" r:id="rId5"/>
    <p:sldLayoutId id="2147483662" r:id="rId6"/>
    <p:sldLayoutId id="2147483663" r:id="rId7"/>
    <p:sldLayoutId id="2147483673" r:id="rId8"/>
    <p:sldLayoutId id="2147483674" r:id="rId9"/>
  </p:sldLayoutIdLst>
  <p:hf hdr="0" ftr="0" dt="0"/>
  <p:txStyles>
    <p:titleStyle>
      <a:lvl1pPr algn="ctr" defTabSz="457200" rtl="0" eaLnBrk="1" latinLnBrk="0" hangingPunct="1">
        <a:spcBef>
          <a:spcPct val="0"/>
        </a:spcBef>
        <a:buNone/>
        <a:defRPr sz="44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6967" y="1642734"/>
            <a:ext cx="5173132" cy="1434591"/>
          </a:xfrm>
        </p:spPr>
        <p:txBody>
          <a:bodyPr>
            <a:normAutofit/>
          </a:bodyPr>
          <a:lstStyle/>
          <a:p>
            <a:br>
              <a:rPr lang="en-US" dirty="0">
                <a:latin typeface="Calibri" charset="0"/>
              </a:rPr>
            </a:br>
            <a:endParaRPr lang="en-US" dirty="0"/>
          </a:p>
        </p:txBody>
      </p:sp>
      <p:sp>
        <p:nvSpPr>
          <p:cNvPr id="3" name="Subtitle 2"/>
          <p:cNvSpPr>
            <a:spLocks noGrp="1"/>
          </p:cNvSpPr>
          <p:nvPr>
            <p:ph type="subTitle" idx="1"/>
          </p:nvPr>
        </p:nvSpPr>
        <p:spPr>
          <a:xfrm>
            <a:off x="1696995" y="3921212"/>
            <a:ext cx="5951568" cy="1153296"/>
          </a:xfrm>
        </p:spPr>
        <p:txBody>
          <a:bodyPr>
            <a:normAutofit fontScale="55000" lnSpcReduction="20000"/>
          </a:bodyPr>
          <a:lstStyle/>
          <a:p>
            <a:endParaRPr lang="en-US" altLang="ja-JP" sz="2400" b="1" dirty="0"/>
          </a:p>
          <a:p>
            <a:r>
              <a:rPr lang="en-US" sz="5100" b="1" kern="0" dirty="0">
                <a:ln w="3175">
                  <a:noFill/>
                </a:ln>
                <a:solidFill>
                  <a:schemeClr val="bg1"/>
                </a:solidFill>
                <a:effectLst>
                  <a:outerShdw blurRad="50800" dist="38100" dir="5400000" algn="t" rotWithShape="0">
                    <a:prstClr val="black">
                      <a:alpha val="40000"/>
                    </a:prstClr>
                  </a:outerShdw>
                </a:effectLst>
                <a:latin typeface="+mj-lt"/>
              </a:rPr>
              <a:t>Using SWOT to Grow Your Business</a:t>
            </a:r>
          </a:p>
          <a:p>
            <a:r>
              <a:rPr lang="en-US" altLang="ja-JP" sz="2400" b="1" dirty="0"/>
              <a:t>                                          </a:t>
            </a:r>
          </a:p>
          <a:p>
            <a:endParaRPr lang="en-US" altLang="ja-JP" sz="2400" b="1" dirty="0"/>
          </a:p>
          <a:p>
            <a:endParaRPr lang="en-US" altLang="ja-JP" sz="2400" b="1" dirty="0"/>
          </a:p>
          <a:p>
            <a:pPr algn="l"/>
            <a:endParaRPr lang="en-US" dirty="0"/>
          </a:p>
        </p:txBody>
      </p:sp>
      <p:pic>
        <p:nvPicPr>
          <p:cNvPr id="5" name="Picture 4" descr="TGC_FINAL REVISI.png"/>
          <p:cNvPicPr>
            <a:picLocks noChangeAspect="1"/>
          </p:cNvPicPr>
          <p:nvPr/>
        </p:nvPicPr>
        <p:blipFill rotWithShape="1">
          <a:blip r:embed="rId3">
            <a:extLst>
              <a:ext uri="{28A0092B-C50C-407E-A947-70E740481C1C}">
                <a14:useLocalDpi xmlns:a14="http://schemas.microsoft.com/office/drawing/2010/main" val="0"/>
              </a:ext>
            </a:extLst>
          </a:blip>
          <a:srcRect l="29842" t="12500" r="29288" b="25468"/>
          <a:stretch/>
        </p:blipFill>
        <p:spPr>
          <a:xfrm>
            <a:off x="873161" y="972287"/>
            <a:ext cx="2147584" cy="2131276"/>
          </a:xfrm>
          <a:prstGeom prst="rect">
            <a:avLst/>
          </a:prstGeom>
          <a:effectLst>
            <a:glow rad="927100">
              <a:schemeClr val="bg1">
                <a:alpha val="10000"/>
              </a:schemeClr>
            </a:glow>
            <a:softEdge rad="25400"/>
          </a:effectLst>
        </p:spPr>
      </p:pic>
      <p:pic>
        <p:nvPicPr>
          <p:cNvPr id="6" name="Picture 5">
            <a:extLst>
              <a:ext uri="{FF2B5EF4-FFF2-40B4-BE49-F238E27FC236}">
                <a16:creationId xmlns:a16="http://schemas.microsoft.com/office/drawing/2014/main" id="{491B0630-A3DB-1BAE-5DC3-25ABCE5CD3CA}"/>
              </a:ext>
            </a:extLst>
          </p:cNvPr>
          <p:cNvPicPr>
            <a:picLocks noChangeAspect="1"/>
          </p:cNvPicPr>
          <p:nvPr/>
        </p:nvPicPr>
        <p:blipFill>
          <a:blip r:embed="rId4"/>
          <a:stretch>
            <a:fillRect/>
          </a:stretch>
        </p:blipFill>
        <p:spPr>
          <a:xfrm>
            <a:off x="7648563" y="275634"/>
            <a:ext cx="1100291" cy="821646"/>
          </a:xfrm>
          <a:prstGeom prst="rect">
            <a:avLst/>
          </a:prstGeom>
        </p:spPr>
      </p:pic>
    </p:spTree>
    <p:extLst>
      <p:ext uri="{BB962C8B-B14F-4D97-AF65-F5344CB8AC3E}">
        <p14:creationId xmlns:p14="http://schemas.microsoft.com/office/powerpoint/2010/main" val="3453087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F19EF-D79C-4CCF-90BC-3CD01B5F0492}"/>
              </a:ext>
            </a:extLst>
          </p:cNvPr>
          <p:cNvSpPr>
            <a:spLocks noGrp="1"/>
          </p:cNvSpPr>
          <p:nvPr>
            <p:ph type="title"/>
          </p:nvPr>
        </p:nvSpPr>
        <p:spPr/>
        <p:txBody>
          <a:bodyPr>
            <a:normAutofit/>
          </a:bodyPr>
          <a:lstStyle/>
          <a:p>
            <a:r>
              <a:rPr lang="en-US" sz="3600" dirty="0"/>
              <a:t>SWOT</a:t>
            </a:r>
          </a:p>
        </p:txBody>
      </p:sp>
      <p:sp>
        <p:nvSpPr>
          <p:cNvPr id="3" name="Content Placeholder 2">
            <a:extLst>
              <a:ext uri="{FF2B5EF4-FFF2-40B4-BE49-F238E27FC236}">
                <a16:creationId xmlns:a16="http://schemas.microsoft.com/office/drawing/2014/main" id="{FA51F6AF-A8E3-490F-A043-CE59F342F438}"/>
              </a:ext>
            </a:extLst>
          </p:cNvPr>
          <p:cNvSpPr>
            <a:spLocks noGrp="1"/>
          </p:cNvSpPr>
          <p:nvPr>
            <p:ph idx="1"/>
          </p:nvPr>
        </p:nvSpPr>
        <p:spPr/>
        <p:txBody>
          <a:bodyPr>
            <a:normAutofit/>
          </a:bodyPr>
          <a:lstStyle/>
          <a:p>
            <a:r>
              <a:rPr lang="en-US" sz="2000" dirty="0"/>
              <a:t>SWOT is an Acronym </a:t>
            </a:r>
          </a:p>
          <a:p>
            <a:r>
              <a:rPr lang="en-US" sz="2000" b="1" dirty="0"/>
              <a:t>S</a:t>
            </a:r>
            <a:r>
              <a:rPr lang="en-US" sz="2000" dirty="0"/>
              <a:t>trengths, </a:t>
            </a:r>
            <a:r>
              <a:rPr lang="en-US" sz="2000" b="1" dirty="0"/>
              <a:t>W</a:t>
            </a:r>
            <a:r>
              <a:rPr lang="en-US" sz="2000" dirty="0"/>
              <a:t>eaknesses , </a:t>
            </a:r>
            <a:r>
              <a:rPr lang="en-US" sz="2000" b="1" dirty="0"/>
              <a:t>O</a:t>
            </a:r>
            <a:r>
              <a:rPr lang="en-US" sz="2000" dirty="0"/>
              <a:t>pportunities , </a:t>
            </a:r>
            <a:r>
              <a:rPr lang="en-US" sz="2000" b="1" dirty="0"/>
              <a:t>T</a:t>
            </a:r>
            <a:r>
              <a:rPr lang="en-US" sz="2000" dirty="0"/>
              <a:t>hreats</a:t>
            </a:r>
          </a:p>
          <a:p>
            <a:r>
              <a:rPr lang="en-US" sz="2000" dirty="0"/>
              <a:t>It’s a worksheet (Not customer/client facing)</a:t>
            </a:r>
          </a:p>
          <a:p>
            <a:r>
              <a:rPr lang="en-US" sz="2000" dirty="0"/>
              <a:t>Uses include projects, programs, processes, goals, objectives</a:t>
            </a:r>
          </a:p>
        </p:txBody>
      </p:sp>
      <p:sp>
        <p:nvSpPr>
          <p:cNvPr id="4" name="Footer Placeholder 3">
            <a:extLst>
              <a:ext uri="{FF2B5EF4-FFF2-40B4-BE49-F238E27FC236}">
                <a16:creationId xmlns:a16="http://schemas.microsoft.com/office/drawing/2014/main" id="{9B374A77-8C0E-455A-9771-64181115966B}"/>
              </a:ext>
            </a:extLst>
          </p:cNvPr>
          <p:cNvSpPr>
            <a:spLocks noGrp="1"/>
          </p:cNvSpPr>
          <p:nvPr>
            <p:ph type="ftr" sz="quarter" idx="11"/>
          </p:nvPr>
        </p:nvSpPr>
        <p:spPr/>
        <p:txBody>
          <a:bodyPr/>
          <a:lstStyle/>
          <a:p>
            <a:pPr>
              <a:defRPr/>
            </a:pPr>
            <a:r>
              <a:rPr lang="en-US">
                <a:solidFill>
                  <a:prstClr val="black">
                    <a:tint val="75000"/>
                  </a:prstClr>
                </a:solidFill>
              </a:rPr>
              <a:t>Copyright 2006-2015 by G.C. Franchising Systems, Inc.                       </a:t>
            </a:r>
            <a:endParaRPr lang="en-US" dirty="0">
              <a:solidFill>
                <a:prstClr val="black">
                  <a:tint val="75000"/>
                </a:prstClr>
              </a:solidFill>
            </a:endParaRPr>
          </a:p>
        </p:txBody>
      </p:sp>
      <p:pic>
        <p:nvPicPr>
          <p:cNvPr id="9218" name="Picture 2" descr="How to Use SWOT Analysis for 2021 Marketing Strategy｜MAツール「BowNow」">
            <a:extLst>
              <a:ext uri="{FF2B5EF4-FFF2-40B4-BE49-F238E27FC236}">
                <a16:creationId xmlns:a16="http://schemas.microsoft.com/office/drawing/2014/main" id="{C7C7759F-9D9E-48D8-AB42-733E213E9B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544" y="3055209"/>
            <a:ext cx="4092913" cy="1881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898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369884"/>
            <a:ext cx="6172200" cy="390906"/>
          </a:xfrm>
        </p:spPr>
        <p:txBody>
          <a:bodyPr>
            <a:noAutofit/>
          </a:bodyPr>
          <a:lstStyle/>
          <a:p>
            <a:r>
              <a:rPr lang="en-US" sz="3600" dirty="0"/>
              <a:t>Step 3: SWOT Analysis</a:t>
            </a:r>
          </a:p>
        </p:txBody>
      </p:sp>
      <p:sp>
        <p:nvSpPr>
          <p:cNvPr id="4" name="Footer Placeholder 3"/>
          <p:cNvSpPr>
            <a:spLocks noGrp="1"/>
          </p:cNvSpPr>
          <p:nvPr>
            <p:ph type="ftr" sz="quarter" idx="11"/>
          </p:nvPr>
        </p:nvSpPr>
        <p:spPr/>
        <p:txBody>
          <a:bodyPr/>
          <a:lstStyle/>
          <a:p>
            <a:pPr>
              <a:defRPr/>
            </a:pPr>
            <a:r>
              <a:rPr lang="en-US" dirty="0">
                <a:solidFill>
                  <a:prstClr val="black">
                    <a:tint val="75000"/>
                  </a:prstClr>
                </a:solidFill>
              </a:rPr>
              <a:t>Copyright 2006-2015 by G.C. Franchising Systems, Inc.                       </a:t>
            </a:r>
          </a:p>
        </p:txBody>
      </p:sp>
      <p:graphicFrame>
        <p:nvGraphicFramePr>
          <p:cNvPr id="5" name="Table 4"/>
          <p:cNvGraphicFramePr>
            <a:graphicFrameLocks noGrp="1"/>
          </p:cNvGraphicFramePr>
          <p:nvPr>
            <p:extLst>
              <p:ext uri="{D42A27DB-BD31-4B8C-83A1-F6EECF244321}">
                <p14:modId xmlns:p14="http://schemas.microsoft.com/office/powerpoint/2010/main" val="4254738843"/>
              </p:ext>
            </p:extLst>
          </p:nvPr>
        </p:nvGraphicFramePr>
        <p:xfrm>
          <a:off x="2649985" y="1221558"/>
          <a:ext cx="1793429" cy="1935577"/>
        </p:xfrm>
        <a:graphic>
          <a:graphicData uri="http://schemas.openxmlformats.org/drawingml/2006/table">
            <a:tbl>
              <a:tblPr firstRow="1" bandRow="1">
                <a:tableStyleId>{5C22544A-7EE6-4342-B048-85BDC9FD1C3A}</a:tableStyleId>
              </a:tblPr>
              <a:tblGrid>
                <a:gridCol w="1793429">
                  <a:extLst>
                    <a:ext uri="{9D8B030D-6E8A-4147-A177-3AD203B41FA5}">
                      <a16:colId xmlns:a16="http://schemas.microsoft.com/office/drawing/2014/main" val="1259733766"/>
                    </a:ext>
                  </a:extLst>
                </a:gridCol>
              </a:tblGrid>
              <a:tr h="227819">
                <a:tc>
                  <a:txBody>
                    <a:bodyPr/>
                    <a:lstStyle/>
                    <a:p>
                      <a:r>
                        <a:rPr lang="en-US" sz="700" b="1" dirty="0"/>
                        <a:t> </a:t>
                      </a:r>
                      <a:r>
                        <a:rPr lang="en-US" sz="900" b="1" dirty="0"/>
                        <a:t>Strengths </a:t>
                      </a:r>
                      <a:r>
                        <a:rPr lang="en-US" sz="700" b="1" dirty="0"/>
                        <a:t>                           (Internal)</a:t>
                      </a:r>
                    </a:p>
                  </a:txBody>
                  <a:tcPr marL="51435" marR="51435" marT="25718" marB="25718"/>
                </a:tc>
                <a:extLst>
                  <a:ext uri="{0D108BD9-81ED-4DB2-BD59-A6C34878D82A}">
                    <a16:rowId xmlns:a16="http://schemas.microsoft.com/office/drawing/2014/main" val="499084056"/>
                  </a:ext>
                </a:extLst>
              </a:tr>
              <a:tr h="1707758">
                <a:tc>
                  <a:txBody>
                    <a:bodyPr/>
                    <a:lstStyle/>
                    <a:p>
                      <a:pPr marL="171450" indent="-171450">
                        <a:buFont typeface="Arial" pitchFamily="34" charset="0"/>
                        <a:buChar char="•"/>
                      </a:pPr>
                      <a:r>
                        <a:rPr lang="en-US" sz="1100" b="0" baseline="0" dirty="0"/>
                        <a:t>Great experience in sales and business management</a:t>
                      </a:r>
                    </a:p>
                    <a:p>
                      <a:pPr marL="171450" indent="-171450">
                        <a:buFont typeface="Arial" pitchFamily="34" charset="0"/>
                        <a:buChar char="•"/>
                      </a:pPr>
                      <a:r>
                        <a:rPr lang="en-US" sz="1100" b="0" baseline="0" dirty="0"/>
                        <a:t>Local presence and availability in market..</a:t>
                      </a:r>
                      <a:endParaRPr lang="en-US" sz="1100" b="0" dirty="0"/>
                    </a:p>
                    <a:p>
                      <a:pPr marL="171450" indent="-171450">
                        <a:buFont typeface="Arial" pitchFamily="34" charset="0"/>
                        <a:buChar char="•"/>
                      </a:pPr>
                      <a:r>
                        <a:rPr lang="en-US" sz="1100" b="0" baseline="0" dirty="0"/>
                        <a:t>Proven processes and programs (Money back guarantee).</a:t>
                      </a:r>
                    </a:p>
                    <a:p>
                      <a:pPr marL="171450" indent="-171450">
                        <a:buFont typeface="Arial" pitchFamily="34" charset="0"/>
                        <a:buChar char="•"/>
                      </a:pPr>
                      <a:r>
                        <a:rPr lang="en-US" sz="1100" b="0" baseline="0" dirty="0"/>
                        <a:t>Tailored program support. </a:t>
                      </a:r>
                    </a:p>
                  </a:txBody>
                  <a:tcPr marL="51435" marR="51435" marT="25718" marB="25718"/>
                </a:tc>
                <a:extLst>
                  <a:ext uri="{0D108BD9-81ED-4DB2-BD59-A6C34878D82A}">
                    <a16:rowId xmlns:a16="http://schemas.microsoft.com/office/drawing/2014/main" val="195535058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293809518"/>
              </p:ext>
            </p:extLst>
          </p:nvPr>
        </p:nvGraphicFramePr>
        <p:xfrm>
          <a:off x="4514296" y="1227943"/>
          <a:ext cx="1851135" cy="1929192"/>
        </p:xfrm>
        <a:graphic>
          <a:graphicData uri="http://schemas.openxmlformats.org/drawingml/2006/table">
            <a:tbl>
              <a:tblPr firstRow="1" bandRow="1">
                <a:tableStyleId>{5C22544A-7EE6-4342-B048-85BDC9FD1C3A}</a:tableStyleId>
              </a:tblPr>
              <a:tblGrid>
                <a:gridCol w="1851135">
                  <a:extLst>
                    <a:ext uri="{9D8B030D-6E8A-4147-A177-3AD203B41FA5}">
                      <a16:colId xmlns:a16="http://schemas.microsoft.com/office/drawing/2014/main" val="818723202"/>
                    </a:ext>
                  </a:extLst>
                </a:gridCol>
              </a:tblGrid>
              <a:tr h="201356">
                <a:tc>
                  <a:txBody>
                    <a:bodyPr/>
                    <a:lstStyle/>
                    <a:p>
                      <a:r>
                        <a:rPr lang="en-US" sz="900" b="1" dirty="0"/>
                        <a:t>Weaknesses    </a:t>
                      </a:r>
                      <a:r>
                        <a:rPr lang="en-US" sz="700" b="1" dirty="0"/>
                        <a:t>                    (Internal)</a:t>
                      </a:r>
                    </a:p>
                  </a:txBody>
                  <a:tcPr marL="51435" marR="51435" marT="25718" marB="25718"/>
                </a:tc>
                <a:extLst>
                  <a:ext uri="{0D108BD9-81ED-4DB2-BD59-A6C34878D82A}">
                    <a16:rowId xmlns:a16="http://schemas.microsoft.com/office/drawing/2014/main" val="1218795919"/>
                  </a:ext>
                </a:extLst>
              </a:tr>
              <a:tr h="1289768">
                <a:tc>
                  <a:txBody>
                    <a:bodyPr/>
                    <a:lstStyle/>
                    <a:p>
                      <a:pPr marL="171450" indent="-171450">
                        <a:buFont typeface="Arial" pitchFamily="34" charset="0"/>
                        <a:buChar char="•"/>
                      </a:pPr>
                      <a:r>
                        <a:rPr lang="en-US" sz="1100" b="0" baseline="0" dirty="0"/>
                        <a:t>Impatience with process. Must be more deliberate and patient with steps.</a:t>
                      </a:r>
                    </a:p>
                    <a:p>
                      <a:pPr marL="171450" indent="-171450">
                        <a:buFont typeface="Arial" pitchFamily="34" charset="0"/>
                        <a:buChar char="•"/>
                      </a:pPr>
                      <a:r>
                        <a:rPr lang="en-US" sz="1100" b="0" baseline="0" dirty="0"/>
                        <a:t>Too many gratis programs. More paid events/activities.</a:t>
                      </a:r>
                      <a:endParaRPr lang="en-US" sz="1100" b="0" dirty="0"/>
                    </a:p>
                    <a:p>
                      <a:pPr marL="171450" indent="-171450">
                        <a:buFont typeface="Arial" pitchFamily="34" charset="0"/>
                        <a:buChar char="•"/>
                      </a:pPr>
                      <a:r>
                        <a:rPr lang="en-US" sz="1100" b="0" baseline="0" dirty="0"/>
                        <a:t>Electronic Marketing (Newsletters/Social Media).</a:t>
                      </a:r>
                      <a:endParaRPr lang="en-US" sz="1100" b="0" dirty="0"/>
                    </a:p>
                    <a:p>
                      <a:pPr marL="171450" indent="-171450">
                        <a:buFont typeface="Arial" pitchFamily="34" charset="0"/>
                        <a:buChar char="•"/>
                      </a:pPr>
                      <a:r>
                        <a:rPr lang="en-US" sz="1100" b="0" baseline="0" dirty="0"/>
                        <a:t>SEO Tools: Google Place, Linked In, Facebook.</a:t>
                      </a:r>
                      <a:endParaRPr lang="en-US" sz="1100" b="0" dirty="0"/>
                    </a:p>
                  </a:txBody>
                  <a:tcPr marL="51435" marR="51435" marT="25718" marB="25718"/>
                </a:tc>
                <a:extLst>
                  <a:ext uri="{0D108BD9-81ED-4DB2-BD59-A6C34878D82A}">
                    <a16:rowId xmlns:a16="http://schemas.microsoft.com/office/drawing/2014/main" val="126782189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572191143"/>
              </p:ext>
            </p:extLst>
          </p:nvPr>
        </p:nvGraphicFramePr>
        <p:xfrm>
          <a:off x="2649985" y="3270706"/>
          <a:ext cx="1793428" cy="2178389"/>
        </p:xfrm>
        <a:graphic>
          <a:graphicData uri="http://schemas.openxmlformats.org/drawingml/2006/table">
            <a:tbl>
              <a:tblPr firstRow="1" bandRow="1">
                <a:tableStyleId>{5C22544A-7EE6-4342-B048-85BDC9FD1C3A}</a:tableStyleId>
              </a:tblPr>
              <a:tblGrid>
                <a:gridCol w="1793428">
                  <a:extLst>
                    <a:ext uri="{9D8B030D-6E8A-4147-A177-3AD203B41FA5}">
                      <a16:colId xmlns:a16="http://schemas.microsoft.com/office/drawing/2014/main" val="31559450"/>
                    </a:ext>
                  </a:extLst>
                </a:gridCol>
              </a:tblGrid>
              <a:tr h="172950">
                <a:tc>
                  <a:txBody>
                    <a:bodyPr/>
                    <a:lstStyle/>
                    <a:p>
                      <a:r>
                        <a:rPr lang="en-US" sz="900" b="1" dirty="0"/>
                        <a:t>Opportunities</a:t>
                      </a:r>
                      <a:r>
                        <a:rPr lang="en-US" sz="700" b="1" dirty="0"/>
                        <a:t> </a:t>
                      </a:r>
                      <a:r>
                        <a:rPr lang="en-US" sz="700" b="1" baseline="0" dirty="0"/>
                        <a:t>                    (External)</a:t>
                      </a:r>
                      <a:endParaRPr lang="en-US" sz="700" b="1" dirty="0"/>
                    </a:p>
                  </a:txBody>
                  <a:tcPr marL="51435" marR="51435" marT="25718" marB="25718"/>
                </a:tc>
                <a:extLst>
                  <a:ext uri="{0D108BD9-81ED-4DB2-BD59-A6C34878D82A}">
                    <a16:rowId xmlns:a16="http://schemas.microsoft.com/office/drawing/2014/main" val="1910848403"/>
                  </a:ext>
                </a:extLst>
              </a:tr>
              <a:tr h="1989793">
                <a:tc>
                  <a:txBody>
                    <a:bodyPr/>
                    <a:lstStyle/>
                    <a:p>
                      <a:pPr marL="171450" indent="-171450">
                        <a:buFont typeface="Arial" pitchFamily="34" charset="0"/>
                        <a:buChar char="•"/>
                      </a:pPr>
                      <a:r>
                        <a:rPr lang="en-US" sz="1100" b="0" baseline="0" dirty="0"/>
                        <a:t>More exposure: Chamber, BNI, Special Events.</a:t>
                      </a:r>
                      <a:endParaRPr lang="en-US" sz="1100" b="0" dirty="0"/>
                    </a:p>
                    <a:p>
                      <a:pPr marL="171450" indent="-171450">
                        <a:buFont typeface="Arial" pitchFamily="34" charset="0"/>
                        <a:buChar char="•"/>
                      </a:pPr>
                      <a:r>
                        <a:rPr lang="en-US" sz="1100" b="0" dirty="0"/>
                        <a:t>Client</a:t>
                      </a:r>
                      <a:r>
                        <a:rPr lang="en-US" sz="1100" b="0" baseline="0" dirty="0"/>
                        <a:t> Focus: Segments (Restuarants, Real Estate, Medical Groups, CPA’s),</a:t>
                      </a:r>
                      <a:r>
                        <a:rPr lang="en-US" sz="1100" b="0" dirty="0"/>
                        <a:t> Referral Partners.</a:t>
                      </a:r>
                    </a:p>
                    <a:p>
                      <a:pPr marL="171450" indent="-171450">
                        <a:buFont typeface="Arial" pitchFamily="34" charset="0"/>
                        <a:buChar char="•"/>
                      </a:pPr>
                      <a:r>
                        <a:rPr lang="en-US" sz="1100" b="0" dirty="0"/>
                        <a:t>Referral Database – Follow up.</a:t>
                      </a:r>
                    </a:p>
                    <a:p>
                      <a:pPr marL="171450" indent="-171450">
                        <a:buFont typeface="Arial" pitchFamily="34" charset="0"/>
                        <a:buChar char="•"/>
                      </a:pPr>
                      <a:r>
                        <a:rPr lang="en-US" sz="1100" b="0" dirty="0"/>
                        <a:t>DISC, Team Building, B</a:t>
                      </a:r>
                      <a:r>
                        <a:rPr lang="en-US" sz="1100" b="0" baseline="0" dirty="0"/>
                        <a:t>usiness Accountability, Long Term Goal Setting</a:t>
                      </a:r>
                      <a:endParaRPr lang="en-US" sz="1100" b="1" dirty="0"/>
                    </a:p>
                  </a:txBody>
                  <a:tcPr marL="51435" marR="51435" marT="25718" marB="25718"/>
                </a:tc>
                <a:extLst>
                  <a:ext uri="{0D108BD9-81ED-4DB2-BD59-A6C34878D82A}">
                    <a16:rowId xmlns:a16="http://schemas.microsoft.com/office/drawing/2014/main" val="3676464968"/>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540477531"/>
              </p:ext>
            </p:extLst>
          </p:nvPr>
        </p:nvGraphicFramePr>
        <p:xfrm>
          <a:off x="4514296" y="3282335"/>
          <a:ext cx="1851134" cy="2166760"/>
        </p:xfrm>
        <a:graphic>
          <a:graphicData uri="http://schemas.openxmlformats.org/drawingml/2006/table">
            <a:tbl>
              <a:tblPr firstRow="1" bandRow="1">
                <a:tableStyleId>{5C22544A-7EE6-4342-B048-85BDC9FD1C3A}</a:tableStyleId>
              </a:tblPr>
              <a:tblGrid>
                <a:gridCol w="1851134">
                  <a:extLst>
                    <a:ext uri="{9D8B030D-6E8A-4147-A177-3AD203B41FA5}">
                      <a16:colId xmlns:a16="http://schemas.microsoft.com/office/drawing/2014/main" val="2881186780"/>
                    </a:ext>
                  </a:extLst>
                </a:gridCol>
              </a:tblGrid>
              <a:tr h="262444">
                <a:tc>
                  <a:txBody>
                    <a:bodyPr/>
                    <a:lstStyle/>
                    <a:p>
                      <a:r>
                        <a:rPr lang="en-US" sz="900" b="1" dirty="0"/>
                        <a:t>Threats  </a:t>
                      </a:r>
                      <a:r>
                        <a:rPr lang="en-US" sz="700" b="1" dirty="0"/>
                        <a:t>                             (External)</a:t>
                      </a:r>
                    </a:p>
                  </a:txBody>
                  <a:tcPr marL="51435" marR="51435" marT="25718" marB="25718"/>
                </a:tc>
                <a:extLst>
                  <a:ext uri="{0D108BD9-81ED-4DB2-BD59-A6C34878D82A}">
                    <a16:rowId xmlns:a16="http://schemas.microsoft.com/office/drawing/2014/main" val="3740283083"/>
                  </a:ext>
                </a:extLst>
              </a:tr>
              <a:tr h="1904316">
                <a:tc>
                  <a:txBody>
                    <a:bodyPr/>
                    <a:lstStyle/>
                    <a:p>
                      <a:pPr marL="171450" indent="-171450">
                        <a:buFont typeface="Arial" pitchFamily="34" charset="0"/>
                        <a:buChar char="•"/>
                      </a:pPr>
                      <a:r>
                        <a:rPr lang="en-US" sz="1100" b="0" dirty="0"/>
                        <a:t>Uncertain Economy</a:t>
                      </a:r>
                    </a:p>
                    <a:p>
                      <a:pPr marL="171450" indent="-171450">
                        <a:buFont typeface="Arial" pitchFamily="34" charset="0"/>
                        <a:buChar char="•"/>
                      </a:pPr>
                      <a:r>
                        <a:rPr lang="en-US" sz="1100" b="0" baseline="0" dirty="0"/>
                        <a:t>Owner mindset – “I don’t need coaching”</a:t>
                      </a:r>
                      <a:endParaRPr lang="en-US" sz="1100" b="0" dirty="0"/>
                    </a:p>
                    <a:p>
                      <a:pPr marL="171450" indent="-171450">
                        <a:buFont typeface="Arial" pitchFamily="34" charset="0"/>
                        <a:buChar char="•"/>
                      </a:pPr>
                      <a:r>
                        <a:rPr lang="en-US" sz="1100" b="0" dirty="0"/>
                        <a:t>Competition: Action Coach, Vistage, Local Coaches.</a:t>
                      </a:r>
                    </a:p>
                    <a:p>
                      <a:pPr marL="171450" indent="-171450">
                        <a:buFont typeface="Arial" pitchFamily="34" charset="0"/>
                        <a:buChar char="•"/>
                      </a:pPr>
                      <a:r>
                        <a:rPr lang="en-US" sz="1100" b="0" dirty="0"/>
                        <a:t>Owners not focused on a long term winning strategy for their business.</a:t>
                      </a:r>
                    </a:p>
                  </a:txBody>
                  <a:tcPr marL="51435" marR="51435" marT="25718" marB="25718"/>
                </a:tc>
                <a:extLst>
                  <a:ext uri="{0D108BD9-81ED-4DB2-BD59-A6C34878D82A}">
                    <a16:rowId xmlns:a16="http://schemas.microsoft.com/office/drawing/2014/main" val="486845316"/>
                  </a:ext>
                </a:extLst>
              </a:tr>
            </a:tbl>
          </a:graphicData>
        </a:graphic>
      </p:graphicFrame>
    </p:spTree>
    <p:extLst>
      <p:ext uri="{BB962C8B-B14F-4D97-AF65-F5344CB8AC3E}">
        <p14:creationId xmlns:p14="http://schemas.microsoft.com/office/powerpoint/2010/main" val="3771350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526127"/>
            <a:ext cx="6172200" cy="390906"/>
          </a:xfrm>
        </p:spPr>
        <p:txBody>
          <a:bodyPr>
            <a:normAutofit fontScale="90000"/>
          </a:bodyPr>
          <a:lstStyle/>
          <a:p>
            <a:r>
              <a:rPr lang="en-US" dirty="0"/>
              <a:t>Exercise: SWOT Analysis</a:t>
            </a:r>
          </a:p>
        </p:txBody>
      </p:sp>
      <p:sp>
        <p:nvSpPr>
          <p:cNvPr id="4" name="Footer Placeholder 3"/>
          <p:cNvSpPr>
            <a:spLocks noGrp="1"/>
          </p:cNvSpPr>
          <p:nvPr>
            <p:ph type="ftr" sz="quarter" idx="11"/>
          </p:nvPr>
        </p:nvSpPr>
        <p:spPr/>
        <p:txBody>
          <a:bodyPr/>
          <a:lstStyle/>
          <a:p>
            <a:pPr>
              <a:defRPr/>
            </a:pPr>
            <a:r>
              <a:rPr lang="en-US" dirty="0">
                <a:solidFill>
                  <a:prstClr val="black">
                    <a:tint val="75000"/>
                  </a:prstClr>
                </a:solidFill>
              </a:rPr>
              <a:t>Copyright 2006-2015 by G.C. Franchising Systems, Inc.                       </a:t>
            </a:r>
          </a:p>
        </p:txBody>
      </p:sp>
      <p:graphicFrame>
        <p:nvGraphicFramePr>
          <p:cNvPr id="5" name="Table 4"/>
          <p:cNvGraphicFramePr>
            <a:graphicFrameLocks noGrp="1"/>
          </p:cNvGraphicFramePr>
          <p:nvPr>
            <p:extLst>
              <p:ext uri="{D42A27DB-BD31-4B8C-83A1-F6EECF244321}">
                <p14:modId xmlns:p14="http://schemas.microsoft.com/office/powerpoint/2010/main" val="3080172056"/>
              </p:ext>
            </p:extLst>
          </p:nvPr>
        </p:nvGraphicFramePr>
        <p:xfrm>
          <a:off x="2787850" y="1483262"/>
          <a:ext cx="1655564" cy="1245652"/>
        </p:xfrm>
        <a:graphic>
          <a:graphicData uri="http://schemas.openxmlformats.org/drawingml/2006/table">
            <a:tbl>
              <a:tblPr firstRow="1" bandRow="1">
                <a:tableStyleId>{5C22544A-7EE6-4342-B048-85BDC9FD1C3A}</a:tableStyleId>
              </a:tblPr>
              <a:tblGrid>
                <a:gridCol w="1655564">
                  <a:extLst>
                    <a:ext uri="{9D8B030D-6E8A-4147-A177-3AD203B41FA5}">
                      <a16:colId xmlns:a16="http://schemas.microsoft.com/office/drawing/2014/main" val="1259733766"/>
                    </a:ext>
                  </a:extLst>
                </a:gridCol>
              </a:tblGrid>
              <a:tr h="176588">
                <a:tc>
                  <a:txBody>
                    <a:bodyPr/>
                    <a:lstStyle/>
                    <a:p>
                      <a:r>
                        <a:rPr lang="en-US" sz="700" b="1" dirty="0"/>
                        <a:t> </a:t>
                      </a:r>
                      <a:r>
                        <a:rPr lang="en-US" sz="800" b="1" dirty="0"/>
                        <a:t>Strengths                            (Internal)</a:t>
                      </a:r>
                    </a:p>
                  </a:txBody>
                  <a:tcPr marL="51435" marR="51435" marT="25718" marB="25718"/>
                </a:tc>
                <a:extLst>
                  <a:ext uri="{0D108BD9-81ED-4DB2-BD59-A6C34878D82A}">
                    <a16:rowId xmlns:a16="http://schemas.microsoft.com/office/drawing/2014/main" val="499084056"/>
                  </a:ext>
                </a:extLst>
              </a:tr>
              <a:tr h="1069064">
                <a:tc>
                  <a:txBody>
                    <a:bodyPr/>
                    <a:lstStyle/>
                    <a:p>
                      <a:pPr marL="0" indent="0">
                        <a:buFont typeface="Arial" pitchFamily="34" charset="0"/>
                        <a:buNone/>
                      </a:pPr>
                      <a:endParaRPr lang="en-US" sz="700" b="1" baseline="0" dirty="0"/>
                    </a:p>
                  </a:txBody>
                  <a:tcPr marL="51435" marR="51435" marT="25718" marB="25718"/>
                </a:tc>
                <a:extLst>
                  <a:ext uri="{0D108BD9-81ED-4DB2-BD59-A6C34878D82A}">
                    <a16:rowId xmlns:a16="http://schemas.microsoft.com/office/drawing/2014/main" val="1955350586"/>
                  </a:ext>
                </a:extLst>
              </a:tr>
            </a:tbl>
          </a:graphicData>
        </a:graphic>
      </p:graphicFrame>
      <p:graphicFrame>
        <p:nvGraphicFramePr>
          <p:cNvPr id="6" name="Table 5"/>
          <p:cNvGraphicFramePr>
            <a:graphicFrameLocks noGrp="1"/>
          </p:cNvGraphicFramePr>
          <p:nvPr/>
        </p:nvGraphicFramePr>
        <p:xfrm>
          <a:off x="4572001" y="1483262"/>
          <a:ext cx="1655564" cy="1244521"/>
        </p:xfrm>
        <a:graphic>
          <a:graphicData uri="http://schemas.openxmlformats.org/drawingml/2006/table">
            <a:tbl>
              <a:tblPr firstRow="1" bandRow="1">
                <a:tableStyleId>{5C22544A-7EE6-4342-B048-85BDC9FD1C3A}</a:tableStyleId>
              </a:tblPr>
              <a:tblGrid>
                <a:gridCol w="1655564">
                  <a:extLst>
                    <a:ext uri="{9D8B030D-6E8A-4147-A177-3AD203B41FA5}">
                      <a16:colId xmlns:a16="http://schemas.microsoft.com/office/drawing/2014/main" val="818723202"/>
                    </a:ext>
                  </a:extLst>
                </a:gridCol>
              </a:tblGrid>
              <a:tr h="168056">
                <a:tc>
                  <a:txBody>
                    <a:bodyPr/>
                    <a:lstStyle/>
                    <a:p>
                      <a:r>
                        <a:rPr lang="en-US" sz="700" b="1" dirty="0"/>
                        <a:t>Weaknesses                        (Internal)</a:t>
                      </a:r>
                    </a:p>
                  </a:txBody>
                  <a:tcPr marL="51435" marR="51435" marT="25718" marB="25718"/>
                </a:tc>
                <a:extLst>
                  <a:ext uri="{0D108BD9-81ED-4DB2-BD59-A6C34878D82A}">
                    <a16:rowId xmlns:a16="http://schemas.microsoft.com/office/drawing/2014/main" val="1218795919"/>
                  </a:ext>
                </a:extLst>
              </a:tr>
              <a:tr h="1076465">
                <a:tc>
                  <a:txBody>
                    <a:bodyPr/>
                    <a:lstStyle/>
                    <a:p>
                      <a:pPr marL="0" indent="0">
                        <a:buFont typeface="Arial" pitchFamily="34" charset="0"/>
                        <a:buNone/>
                      </a:pPr>
                      <a:endParaRPr lang="en-US" sz="700" b="1" dirty="0"/>
                    </a:p>
                  </a:txBody>
                  <a:tcPr marL="51435" marR="51435" marT="25718" marB="25718"/>
                </a:tc>
                <a:extLst>
                  <a:ext uri="{0D108BD9-81ED-4DB2-BD59-A6C34878D82A}">
                    <a16:rowId xmlns:a16="http://schemas.microsoft.com/office/drawing/2014/main" val="1267821892"/>
                  </a:ext>
                </a:extLst>
              </a:tr>
            </a:tbl>
          </a:graphicData>
        </a:graphic>
      </p:graphicFrame>
      <p:graphicFrame>
        <p:nvGraphicFramePr>
          <p:cNvPr id="8" name="Table 7"/>
          <p:cNvGraphicFramePr>
            <a:graphicFrameLocks noGrp="1"/>
          </p:cNvGraphicFramePr>
          <p:nvPr/>
        </p:nvGraphicFramePr>
        <p:xfrm>
          <a:off x="2787850" y="2815563"/>
          <a:ext cx="1655564" cy="1495901"/>
        </p:xfrm>
        <a:graphic>
          <a:graphicData uri="http://schemas.openxmlformats.org/drawingml/2006/table">
            <a:tbl>
              <a:tblPr firstRow="1" bandRow="1">
                <a:tableStyleId>{5C22544A-7EE6-4342-B048-85BDC9FD1C3A}</a:tableStyleId>
              </a:tblPr>
              <a:tblGrid>
                <a:gridCol w="1655564">
                  <a:extLst>
                    <a:ext uri="{9D8B030D-6E8A-4147-A177-3AD203B41FA5}">
                      <a16:colId xmlns:a16="http://schemas.microsoft.com/office/drawing/2014/main" val="31559450"/>
                    </a:ext>
                  </a:extLst>
                </a:gridCol>
              </a:tblGrid>
              <a:tr h="158591">
                <a:tc>
                  <a:txBody>
                    <a:bodyPr/>
                    <a:lstStyle/>
                    <a:p>
                      <a:r>
                        <a:rPr lang="en-US" sz="700" b="1" dirty="0"/>
                        <a:t>Opportunities </a:t>
                      </a:r>
                      <a:r>
                        <a:rPr lang="en-US" sz="700" b="1" baseline="0" dirty="0"/>
                        <a:t>                    (External)</a:t>
                      </a:r>
                      <a:endParaRPr lang="en-US" sz="700" b="1" dirty="0"/>
                    </a:p>
                  </a:txBody>
                  <a:tcPr marL="51435" marR="51435" marT="25718" marB="25718"/>
                </a:tc>
                <a:extLst>
                  <a:ext uri="{0D108BD9-81ED-4DB2-BD59-A6C34878D82A}">
                    <a16:rowId xmlns:a16="http://schemas.microsoft.com/office/drawing/2014/main" val="1910848403"/>
                  </a:ext>
                </a:extLst>
              </a:tr>
              <a:tr h="1337310">
                <a:tc>
                  <a:txBody>
                    <a:bodyPr/>
                    <a:lstStyle/>
                    <a:p>
                      <a:endParaRPr lang="en-US" sz="700" b="1" dirty="0"/>
                    </a:p>
                    <a:p>
                      <a:endParaRPr lang="en-US" sz="700" b="1" dirty="0"/>
                    </a:p>
                  </a:txBody>
                  <a:tcPr marL="51435" marR="51435" marT="25718" marB="25718"/>
                </a:tc>
                <a:extLst>
                  <a:ext uri="{0D108BD9-81ED-4DB2-BD59-A6C34878D82A}">
                    <a16:rowId xmlns:a16="http://schemas.microsoft.com/office/drawing/2014/main" val="3676464968"/>
                  </a:ext>
                </a:extLst>
              </a:tr>
            </a:tbl>
          </a:graphicData>
        </a:graphic>
      </p:graphicFrame>
      <p:graphicFrame>
        <p:nvGraphicFramePr>
          <p:cNvPr id="9" name="Table 8"/>
          <p:cNvGraphicFramePr>
            <a:graphicFrameLocks noGrp="1"/>
          </p:cNvGraphicFramePr>
          <p:nvPr/>
        </p:nvGraphicFramePr>
        <p:xfrm>
          <a:off x="4572001" y="2815562"/>
          <a:ext cx="1655564" cy="1495903"/>
        </p:xfrm>
        <a:graphic>
          <a:graphicData uri="http://schemas.openxmlformats.org/drawingml/2006/table">
            <a:tbl>
              <a:tblPr firstRow="1" bandRow="1">
                <a:tableStyleId>{5C22544A-7EE6-4342-B048-85BDC9FD1C3A}</a:tableStyleId>
              </a:tblPr>
              <a:tblGrid>
                <a:gridCol w="1655564">
                  <a:extLst>
                    <a:ext uri="{9D8B030D-6E8A-4147-A177-3AD203B41FA5}">
                      <a16:colId xmlns:a16="http://schemas.microsoft.com/office/drawing/2014/main" val="2881186780"/>
                    </a:ext>
                  </a:extLst>
                </a:gridCol>
              </a:tblGrid>
              <a:tr h="164765">
                <a:tc>
                  <a:txBody>
                    <a:bodyPr/>
                    <a:lstStyle/>
                    <a:p>
                      <a:r>
                        <a:rPr lang="en-US" sz="700" b="1" dirty="0"/>
                        <a:t>Threats                               (External)</a:t>
                      </a:r>
                    </a:p>
                  </a:txBody>
                  <a:tcPr marL="51435" marR="51435" marT="25718" marB="25718"/>
                </a:tc>
                <a:extLst>
                  <a:ext uri="{0D108BD9-81ED-4DB2-BD59-A6C34878D82A}">
                    <a16:rowId xmlns:a16="http://schemas.microsoft.com/office/drawing/2014/main" val="3740283083"/>
                  </a:ext>
                </a:extLst>
              </a:tr>
              <a:tr h="1331138">
                <a:tc>
                  <a:txBody>
                    <a:bodyPr/>
                    <a:lstStyle/>
                    <a:p>
                      <a:pPr marL="0" indent="0">
                        <a:buFont typeface="Arial" pitchFamily="34" charset="0"/>
                        <a:buNone/>
                      </a:pPr>
                      <a:endParaRPr lang="en-US" sz="700" b="1" dirty="0"/>
                    </a:p>
                  </a:txBody>
                  <a:tcPr marL="51435" marR="51435" marT="25718" marB="25718"/>
                </a:tc>
                <a:extLst>
                  <a:ext uri="{0D108BD9-81ED-4DB2-BD59-A6C34878D82A}">
                    <a16:rowId xmlns:a16="http://schemas.microsoft.com/office/drawing/2014/main" val="486845316"/>
                  </a:ext>
                </a:extLst>
              </a:tr>
            </a:tbl>
          </a:graphicData>
        </a:graphic>
      </p:graphicFrame>
    </p:spTree>
    <p:extLst>
      <p:ext uri="{BB962C8B-B14F-4D97-AF65-F5344CB8AC3E}">
        <p14:creationId xmlns:p14="http://schemas.microsoft.com/office/powerpoint/2010/main" val="4069002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896"/>
            <a:ext cx="8229600" cy="952500"/>
          </a:xfrm>
        </p:spPr>
        <p:txBody>
          <a:bodyPr>
            <a:normAutofit/>
          </a:bodyPr>
          <a:lstStyle/>
          <a:p>
            <a:r>
              <a:rPr lang="en-US" sz="3600" dirty="0"/>
              <a:t>Step 4: 2022/2023 Objectives or Goals </a:t>
            </a:r>
          </a:p>
        </p:txBody>
      </p:sp>
      <p:sp>
        <p:nvSpPr>
          <p:cNvPr id="3" name="Content Placeholder 2"/>
          <p:cNvSpPr>
            <a:spLocks noGrp="1"/>
          </p:cNvSpPr>
          <p:nvPr>
            <p:ph idx="1"/>
          </p:nvPr>
        </p:nvSpPr>
        <p:spPr>
          <a:xfrm>
            <a:off x="1560041" y="1433386"/>
            <a:ext cx="6273998" cy="2545854"/>
          </a:xfrm>
        </p:spPr>
        <p:txBody>
          <a:bodyPr>
            <a:normAutofit fontScale="92500" lnSpcReduction="20000"/>
          </a:bodyPr>
          <a:lstStyle/>
          <a:p>
            <a:r>
              <a:rPr lang="en-US" sz="1900" dirty="0"/>
              <a:t>3-5 goals that align with your mission and plan for this year.</a:t>
            </a:r>
          </a:p>
          <a:p>
            <a:r>
              <a:rPr lang="en-US" sz="1900" dirty="0"/>
              <a:t>Should be SMART: Specific , Measurable, Achievable, Relevant, Time bound.</a:t>
            </a:r>
          </a:p>
          <a:p>
            <a:r>
              <a:rPr lang="en-US" sz="1900" dirty="0"/>
              <a:t>Use Key Business Indicators such as: Revenue, Sales, New Business, Marketing Tools, Operations Tools, Budget.</a:t>
            </a:r>
          </a:p>
          <a:p>
            <a:pPr marL="0" indent="0">
              <a:buNone/>
            </a:pPr>
            <a:endParaRPr lang="en-US" sz="1575" dirty="0"/>
          </a:p>
          <a:p>
            <a:pPr marL="0" indent="0">
              <a:buNone/>
            </a:pPr>
            <a:endParaRPr lang="en-US" sz="1350" dirty="0"/>
          </a:p>
          <a:p>
            <a:pPr marL="0" indent="0">
              <a:buNone/>
            </a:pPr>
            <a:endParaRPr lang="en-US" sz="1350" dirty="0"/>
          </a:p>
          <a:p>
            <a:pPr marL="0" indent="0">
              <a:buNone/>
            </a:pPr>
            <a:endParaRPr lang="en-US" sz="1350" b="1" dirty="0">
              <a:latin typeface="Arial" panose="020B0604020202020204" pitchFamily="34" charset="0"/>
              <a:cs typeface="Arial" panose="020B0604020202020204" pitchFamily="34" charset="0"/>
            </a:endParaRPr>
          </a:p>
          <a:p>
            <a:pPr marL="0" indent="0">
              <a:buNone/>
            </a:pPr>
            <a:endParaRPr lang="en-US" sz="1575" b="1" dirty="0"/>
          </a:p>
          <a:p>
            <a:pPr marL="0" indent="0">
              <a:buNone/>
            </a:pPr>
            <a:r>
              <a:rPr lang="en-US" dirty="0"/>
              <a:t> </a:t>
            </a:r>
          </a:p>
          <a:p>
            <a:pPr marL="0" indent="0">
              <a:buNone/>
            </a:pPr>
            <a:endParaRPr lang="en-US" sz="1575" dirty="0"/>
          </a:p>
          <a:p>
            <a:endParaRPr lang="en-US" sz="1575" dirty="0"/>
          </a:p>
        </p:txBody>
      </p:sp>
      <p:pic>
        <p:nvPicPr>
          <p:cNvPr id="10242" name="Picture 2" descr="SMART Goal Setting | Habitica Wiki | Fandom">
            <a:extLst>
              <a:ext uri="{FF2B5EF4-FFF2-40B4-BE49-F238E27FC236}">
                <a16:creationId xmlns:a16="http://schemas.microsoft.com/office/drawing/2014/main" id="{6F23E62C-9AFB-4286-BAC7-C18A66A85E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8699" y="3238591"/>
            <a:ext cx="4446603" cy="1615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648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769"/>
            <a:ext cx="8229600" cy="952500"/>
          </a:xfrm>
        </p:spPr>
        <p:txBody>
          <a:bodyPr>
            <a:normAutofit/>
          </a:bodyPr>
          <a:lstStyle/>
          <a:p>
            <a:r>
              <a:rPr lang="en-US" sz="3600" dirty="0"/>
              <a:t>2022/2023 SMART Objectives Example</a:t>
            </a:r>
          </a:p>
        </p:txBody>
      </p:sp>
      <p:sp>
        <p:nvSpPr>
          <p:cNvPr id="3" name="Content Placeholder 2"/>
          <p:cNvSpPr>
            <a:spLocks noGrp="1"/>
          </p:cNvSpPr>
          <p:nvPr>
            <p:ph idx="1"/>
          </p:nvPr>
        </p:nvSpPr>
        <p:spPr>
          <a:xfrm>
            <a:off x="457200" y="1304084"/>
            <a:ext cx="8229600" cy="3771636"/>
          </a:xfrm>
        </p:spPr>
        <p:txBody>
          <a:bodyPr>
            <a:normAutofit/>
          </a:bodyPr>
          <a:lstStyle/>
          <a:p>
            <a:r>
              <a:rPr lang="en-US" dirty="0"/>
              <a:t>To grow incremental revenue by $500K by 12/31.</a:t>
            </a:r>
          </a:p>
          <a:p>
            <a:r>
              <a:rPr lang="en-US" dirty="0"/>
              <a:t>Develop a Marketing Calendar to identify activities and investments by 2/15.</a:t>
            </a:r>
          </a:p>
          <a:p>
            <a:r>
              <a:rPr lang="en-US" dirty="0"/>
              <a:t>Initiate or activate at least one Business Growth Workshop, Webinar, or sponsored business growth activity on a monthly basis starting January 2018 (12 minimum for the year).</a:t>
            </a:r>
          </a:p>
          <a:p>
            <a:r>
              <a:rPr lang="en-US" dirty="0"/>
              <a:t>Leverage social media resources through training and education. Activate SEO tools such as Google Places by 3/15.  </a:t>
            </a:r>
          </a:p>
        </p:txBody>
      </p:sp>
      <p:sp>
        <p:nvSpPr>
          <p:cNvPr id="4" name="Footer Placeholder 3"/>
          <p:cNvSpPr>
            <a:spLocks noGrp="1"/>
          </p:cNvSpPr>
          <p:nvPr>
            <p:ph type="ftr" sz="quarter" idx="11"/>
          </p:nvPr>
        </p:nvSpPr>
        <p:spPr/>
        <p:txBody>
          <a:bodyPr/>
          <a:lstStyle/>
          <a:p>
            <a:pPr>
              <a:defRPr/>
            </a:pPr>
            <a:r>
              <a:rPr lang="en-US" dirty="0">
                <a:solidFill>
                  <a:prstClr val="black">
                    <a:tint val="75000"/>
                  </a:prstClr>
                </a:solidFill>
              </a:rPr>
              <a:t>Copyright 2006-2015 by G.C. Franchising Systems, Inc.                       </a:t>
            </a:r>
          </a:p>
        </p:txBody>
      </p:sp>
      <p:pic>
        <p:nvPicPr>
          <p:cNvPr id="5" name="Picture 2" descr="SMART Goal Setting | Habitica Wiki | Fandom">
            <a:extLst>
              <a:ext uri="{FF2B5EF4-FFF2-40B4-BE49-F238E27FC236}">
                <a16:creationId xmlns:a16="http://schemas.microsoft.com/office/drawing/2014/main" id="{29B3B763-A561-4724-BEF7-91B1B5DCF6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8699" y="3342667"/>
            <a:ext cx="4446603" cy="1511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547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341"/>
            <a:ext cx="8229600" cy="952500"/>
          </a:xfrm>
        </p:spPr>
        <p:txBody>
          <a:bodyPr>
            <a:normAutofit/>
          </a:bodyPr>
          <a:lstStyle/>
          <a:p>
            <a:r>
              <a:rPr lang="en-US" sz="3600" dirty="0"/>
              <a:t>Step 5: Long Term Objectives</a:t>
            </a:r>
          </a:p>
        </p:txBody>
      </p:sp>
      <p:sp>
        <p:nvSpPr>
          <p:cNvPr id="3" name="Content Placeholder 2"/>
          <p:cNvSpPr>
            <a:spLocks noGrp="1"/>
          </p:cNvSpPr>
          <p:nvPr>
            <p:ph idx="1"/>
          </p:nvPr>
        </p:nvSpPr>
        <p:spPr>
          <a:xfrm>
            <a:off x="1302449" y="1282059"/>
            <a:ext cx="6655689" cy="2545854"/>
          </a:xfrm>
        </p:spPr>
        <p:txBody>
          <a:bodyPr/>
          <a:lstStyle/>
          <a:p>
            <a:r>
              <a:rPr lang="en-US" sz="1800" dirty="0"/>
              <a:t>1-2 goals or objectives</a:t>
            </a:r>
          </a:p>
          <a:p>
            <a:r>
              <a:rPr lang="en-US" sz="1800" dirty="0"/>
              <a:t>Timeline should be three years or beyond (3-5yrs)</a:t>
            </a:r>
          </a:p>
          <a:p>
            <a:r>
              <a:rPr lang="en-US" sz="1800" dirty="0"/>
              <a:t>SMART Objectives. </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pPr>
              <a:defRPr/>
            </a:pPr>
            <a:r>
              <a:rPr lang="en-US" dirty="0">
                <a:solidFill>
                  <a:prstClr val="black">
                    <a:tint val="75000"/>
                  </a:prstClr>
                </a:solidFill>
              </a:rPr>
              <a:t>Copyright 2006-2015 by G.C. Franchising Systems, Inc.                       </a:t>
            </a:r>
          </a:p>
        </p:txBody>
      </p:sp>
      <p:pic>
        <p:nvPicPr>
          <p:cNvPr id="11266" name="Picture 2" descr="How to Define and Achieve Your Long Term Goals">
            <a:extLst>
              <a:ext uri="{FF2B5EF4-FFF2-40B4-BE49-F238E27FC236}">
                <a16:creationId xmlns:a16="http://schemas.microsoft.com/office/drawing/2014/main" id="{FDF897E7-6841-4E10-8B8A-64CD6D41A7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9364" y="2740996"/>
            <a:ext cx="4925272" cy="1995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533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500"/>
            <a:ext cx="8229600" cy="952500"/>
          </a:xfrm>
        </p:spPr>
        <p:txBody>
          <a:bodyPr>
            <a:normAutofit/>
          </a:bodyPr>
          <a:lstStyle/>
          <a:p>
            <a:r>
              <a:rPr lang="en-US" sz="3600" dirty="0"/>
              <a:t>Long Term Objectives Example</a:t>
            </a:r>
          </a:p>
        </p:txBody>
      </p:sp>
      <p:sp>
        <p:nvSpPr>
          <p:cNvPr id="3" name="Content Placeholder 2"/>
          <p:cNvSpPr>
            <a:spLocks noGrp="1"/>
          </p:cNvSpPr>
          <p:nvPr>
            <p:ph idx="1"/>
          </p:nvPr>
        </p:nvSpPr>
        <p:spPr>
          <a:xfrm>
            <a:off x="1302449" y="1349716"/>
            <a:ext cx="6655689" cy="2545854"/>
          </a:xfrm>
        </p:spPr>
        <p:txBody>
          <a:bodyPr/>
          <a:lstStyle/>
          <a:p>
            <a:r>
              <a:rPr lang="en-US" sz="1800" dirty="0"/>
              <a:t>Three year total revenue of $6MM by 12-31-2025.</a:t>
            </a:r>
          </a:p>
          <a:p>
            <a:r>
              <a:rPr lang="en-US" sz="1800" dirty="0"/>
              <a:t>20 Average annual incremental clients per year by 12-31-2026. </a:t>
            </a:r>
          </a:p>
          <a:p>
            <a:r>
              <a:rPr lang="en-US" sz="1800" dirty="0"/>
              <a:t>Quarterly paid speaking engagements by 12-31-2026.</a:t>
            </a:r>
          </a:p>
          <a:p>
            <a:r>
              <a:rPr lang="en-US" sz="1800" dirty="0"/>
              <a:t>Published book by 12-31-2025.</a:t>
            </a:r>
          </a:p>
          <a:p>
            <a:endParaRPr lang="en-US" dirty="0"/>
          </a:p>
          <a:p>
            <a:endParaRPr lang="en-US" dirty="0"/>
          </a:p>
        </p:txBody>
      </p:sp>
      <p:sp>
        <p:nvSpPr>
          <p:cNvPr id="4" name="Footer Placeholder 3"/>
          <p:cNvSpPr>
            <a:spLocks noGrp="1"/>
          </p:cNvSpPr>
          <p:nvPr>
            <p:ph type="ftr" sz="quarter" idx="11"/>
          </p:nvPr>
        </p:nvSpPr>
        <p:spPr/>
        <p:txBody>
          <a:bodyPr/>
          <a:lstStyle/>
          <a:p>
            <a:pPr>
              <a:defRPr/>
            </a:pPr>
            <a:r>
              <a:rPr lang="en-US" dirty="0">
                <a:solidFill>
                  <a:prstClr val="black">
                    <a:tint val="75000"/>
                  </a:prstClr>
                </a:solidFill>
              </a:rPr>
              <a:t>Copyright 2006-2015 by G.C. Franchising Systems, Inc.                       </a:t>
            </a:r>
          </a:p>
        </p:txBody>
      </p:sp>
      <p:pic>
        <p:nvPicPr>
          <p:cNvPr id="5" name="Picture 2" descr="How to Define and Achieve Your Long Term Goals">
            <a:extLst>
              <a:ext uri="{FF2B5EF4-FFF2-40B4-BE49-F238E27FC236}">
                <a16:creationId xmlns:a16="http://schemas.microsoft.com/office/drawing/2014/main" id="{BFED3FAE-DF8F-4E5F-84D9-CB0ABB0715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6681" y="3051624"/>
            <a:ext cx="4230638" cy="1714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4836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F893-B286-4EEE-B535-010D91D95DCB}"/>
              </a:ext>
            </a:extLst>
          </p:cNvPr>
          <p:cNvSpPr>
            <a:spLocks noGrp="1"/>
          </p:cNvSpPr>
          <p:nvPr>
            <p:ph type="title"/>
          </p:nvPr>
        </p:nvSpPr>
        <p:spPr>
          <a:xfrm>
            <a:off x="457200" y="70384"/>
            <a:ext cx="8229600" cy="952500"/>
          </a:xfrm>
        </p:spPr>
        <p:txBody>
          <a:bodyPr>
            <a:normAutofit/>
          </a:bodyPr>
          <a:lstStyle/>
          <a:p>
            <a:r>
              <a:rPr lang="en-US" sz="3600" dirty="0"/>
              <a:t>Next Exercise</a:t>
            </a:r>
          </a:p>
        </p:txBody>
      </p:sp>
      <p:sp>
        <p:nvSpPr>
          <p:cNvPr id="3" name="Content Placeholder 2">
            <a:extLst>
              <a:ext uri="{FF2B5EF4-FFF2-40B4-BE49-F238E27FC236}">
                <a16:creationId xmlns:a16="http://schemas.microsoft.com/office/drawing/2014/main" id="{C92C95B3-3062-4D9D-A88C-1116318F10C0}"/>
              </a:ext>
            </a:extLst>
          </p:cNvPr>
          <p:cNvSpPr>
            <a:spLocks noGrp="1"/>
          </p:cNvSpPr>
          <p:nvPr>
            <p:ph idx="1"/>
          </p:nvPr>
        </p:nvSpPr>
        <p:spPr/>
        <p:txBody>
          <a:bodyPr>
            <a:normAutofit/>
          </a:bodyPr>
          <a:lstStyle/>
          <a:p>
            <a:r>
              <a:rPr lang="en-US" sz="1800" dirty="0"/>
              <a:t>Discuss Strategic Plan/SWOT</a:t>
            </a:r>
          </a:p>
          <a:p>
            <a:r>
              <a:rPr lang="en-US" sz="1800" dirty="0"/>
              <a:t>Review Key Learnings/Challenges</a:t>
            </a:r>
          </a:p>
          <a:p>
            <a:r>
              <a:rPr lang="en-US" sz="1800" dirty="0"/>
              <a:t>What Do You Need To Do Next?</a:t>
            </a:r>
          </a:p>
          <a:p>
            <a:r>
              <a:rPr lang="en-US" sz="1800" dirty="0"/>
              <a:t>Do you need any other support or information?</a:t>
            </a:r>
          </a:p>
        </p:txBody>
      </p:sp>
      <p:sp>
        <p:nvSpPr>
          <p:cNvPr id="4" name="Footer Placeholder 3">
            <a:extLst>
              <a:ext uri="{FF2B5EF4-FFF2-40B4-BE49-F238E27FC236}">
                <a16:creationId xmlns:a16="http://schemas.microsoft.com/office/drawing/2014/main" id="{6358E529-43CD-44B8-9EA2-D3239BB382B0}"/>
              </a:ext>
            </a:extLst>
          </p:cNvPr>
          <p:cNvSpPr>
            <a:spLocks noGrp="1"/>
          </p:cNvSpPr>
          <p:nvPr>
            <p:ph type="ftr" sz="quarter" idx="11"/>
          </p:nvPr>
        </p:nvSpPr>
        <p:spPr/>
        <p:txBody>
          <a:bodyPr/>
          <a:lstStyle/>
          <a:p>
            <a:pPr>
              <a:defRPr/>
            </a:pPr>
            <a:r>
              <a:rPr lang="en-US">
                <a:solidFill>
                  <a:prstClr val="black">
                    <a:tint val="75000"/>
                  </a:prstClr>
                </a:solidFill>
              </a:rPr>
              <a:t>Copyright 2006-2015 by G.C. Franchising Systems, Inc.                       </a:t>
            </a:r>
            <a:endParaRPr lang="en-US" dirty="0">
              <a:solidFill>
                <a:prstClr val="black">
                  <a:tint val="75000"/>
                </a:prstClr>
              </a:solidFill>
            </a:endParaRPr>
          </a:p>
        </p:txBody>
      </p:sp>
      <p:pic>
        <p:nvPicPr>
          <p:cNvPr id="13314" name="Picture 2" descr="Maximizing Project Team Participation">
            <a:extLst>
              <a:ext uri="{FF2B5EF4-FFF2-40B4-BE49-F238E27FC236}">
                <a16:creationId xmlns:a16="http://schemas.microsoft.com/office/drawing/2014/main" id="{F18E0CC0-4438-449E-B443-6883E1886E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2703" y="2857500"/>
            <a:ext cx="3874040" cy="1937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338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920"/>
            <a:ext cx="8229600" cy="952500"/>
          </a:xfrm>
        </p:spPr>
        <p:txBody>
          <a:bodyPr>
            <a:normAutofit/>
          </a:bodyPr>
          <a:lstStyle/>
          <a:p>
            <a:r>
              <a:rPr lang="en-US" sz="3600" dirty="0"/>
              <a:t>Key Learnings</a:t>
            </a:r>
          </a:p>
        </p:txBody>
      </p:sp>
      <p:sp>
        <p:nvSpPr>
          <p:cNvPr id="3" name="Content Placeholder 2"/>
          <p:cNvSpPr>
            <a:spLocks noGrp="1"/>
          </p:cNvSpPr>
          <p:nvPr>
            <p:ph idx="1"/>
          </p:nvPr>
        </p:nvSpPr>
        <p:spPr>
          <a:xfrm>
            <a:off x="1053020" y="1584573"/>
            <a:ext cx="6655689" cy="2545854"/>
          </a:xfrm>
        </p:spPr>
        <p:txBody>
          <a:bodyPr/>
          <a:lstStyle/>
          <a:p>
            <a:r>
              <a:rPr lang="en-US" sz="2000" dirty="0"/>
              <a:t>Process Steps</a:t>
            </a:r>
          </a:p>
          <a:p>
            <a:r>
              <a:rPr lang="en-US" sz="2000" dirty="0"/>
              <a:t>Key Components</a:t>
            </a:r>
          </a:p>
          <a:p>
            <a:r>
              <a:rPr lang="en-US" sz="2000" dirty="0"/>
              <a:t>Benefits/Purpose </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pPr>
              <a:defRPr/>
            </a:pPr>
            <a:r>
              <a:rPr lang="en-US" dirty="0">
                <a:solidFill>
                  <a:prstClr val="black">
                    <a:tint val="75000"/>
                  </a:prstClr>
                </a:solidFill>
              </a:rPr>
              <a:t>Copyright 2006-2015 by G.C. Franchising Systems, Inc.                       </a:t>
            </a:r>
          </a:p>
        </p:txBody>
      </p:sp>
      <p:pic>
        <p:nvPicPr>
          <p:cNvPr id="15362" name="Picture 2" descr="5 Key Learnings From One Year Of Running A Small Business - Alignable">
            <a:extLst>
              <a:ext uri="{FF2B5EF4-FFF2-40B4-BE49-F238E27FC236}">
                <a16:creationId xmlns:a16="http://schemas.microsoft.com/office/drawing/2014/main" id="{14914FEA-4DA7-4D28-A99D-1D5528D0B5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550650"/>
            <a:ext cx="3644681" cy="2466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792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769"/>
            <a:ext cx="8229600" cy="952500"/>
          </a:xfrm>
        </p:spPr>
        <p:txBody>
          <a:bodyPr>
            <a:normAutofit/>
          </a:bodyPr>
          <a:lstStyle/>
          <a:p>
            <a:r>
              <a:rPr lang="en-US" sz="3600" dirty="0"/>
              <a:t>Planning Summary</a:t>
            </a:r>
          </a:p>
        </p:txBody>
      </p:sp>
      <p:sp>
        <p:nvSpPr>
          <p:cNvPr id="3" name="Content Placeholder 2"/>
          <p:cNvSpPr>
            <a:spLocks noGrp="1"/>
          </p:cNvSpPr>
          <p:nvPr>
            <p:ph idx="1"/>
          </p:nvPr>
        </p:nvSpPr>
        <p:spPr>
          <a:xfrm>
            <a:off x="1353519" y="1247006"/>
            <a:ext cx="6655689" cy="2545854"/>
          </a:xfrm>
        </p:spPr>
        <p:txBody>
          <a:bodyPr/>
          <a:lstStyle/>
          <a:p>
            <a:r>
              <a:rPr lang="en-US" sz="1800" dirty="0"/>
              <a:t>Starts with Vision and Mission Statements.</a:t>
            </a:r>
          </a:p>
          <a:p>
            <a:r>
              <a:rPr lang="en-US" sz="1800" dirty="0"/>
              <a:t>Five Step process </a:t>
            </a:r>
          </a:p>
          <a:p>
            <a:r>
              <a:rPr lang="en-US" sz="1800" dirty="0"/>
              <a:t>Helpful Tools: SWOT, Marketing Calendar, Budget, KBI’s, 30-60-90 day plan.</a:t>
            </a:r>
          </a:p>
          <a:p>
            <a:r>
              <a:rPr lang="en-US" sz="1800" dirty="0"/>
              <a:t>Breathing Document – Review constantly, update as needed, benchmark progress.</a:t>
            </a:r>
          </a:p>
          <a:p>
            <a:pPr marL="0" indent="0">
              <a:buNone/>
            </a:pPr>
            <a:endParaRPr lang="en-US" dirty="0"/>
          </a:p>
          <a:p>
            <a:endParaRPr lang="en-US" dirty="0"/>
          </a:p>
        </p:txBody>
      </p:sp>
      <p:sp>
        <p:nvSpPr>
          <p:cNvPr id="4" name="Footer Placeholder 3"/>
          <p:cNvSpPr>
            <a:spLocks noGrp="1"/>
          </p:cNvSpPr>
          <p:nvPr>
            <p:ph type="ftr" sz="quarter" idx="11"/>
          </p:nvPr>
        </p:nvSpPr>
        <p:spPr/>
        <p:txBody>
          <a:bodyPr/>
          <a:lstStyle/>
          <a:p>
            <a:pPr>
              <a:defRPr/>
            </a:pPr>
            <a:r>
              <a:rPr lang="en-US" dirty="0">
                <a:solidFill>
                  <a:prstClr val="black">
                    <a:tint val="75000"/>
                  </a:prstClr>
                </a:solidFill>
              </a:rPr>
              <a:t>Copyright 2006-2015 by G.C. Franchising Systems, Inc.                       </a:t>
            </a:r>
          </a:p>
        </p:txBody>
      </p:sp>
      <p:pic>
        <p:nvPicPr>
          <p:cNvPr id="16386" name="Picture 2" descr="2020 recap: Leaders from Fujitsu, foodpanda, and more share their key  learnings">
            <a:extLst>
              <a:ext uri="{FF2B5EF4-FFF2-40B4-BE49-F238E27FC236}">
                <a16:creationId xmlns:a16="http://schemas.microsoft.com/office/drawing/2014/main" id="{D22A1E96-A162-4C9B-B237-B7F08501C6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7615" y="3312862"/>
            <a:ext cx="3767498" cy="1739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242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792"/>
            <a:ext cx="8229600" cy="857250"/>
          </a:xfrm>
        </p:spPr>
        <p:txBody>
          <a:bodyPr/>
          <a:lstStyle/>
          <a:p>
            <a:pPr algn="l"/>
            <a:r>
              <a:rPr lang="en-US" altLang="en-US" sz="2400" b="1" i="1" dirty="0">
                <a:solidFill>
                  <a:schemeClr val="bg2"/>
                </a:solidFill>
              </a:rPr>
              <a:t>About Mike Williams……… </a:t>
            </a:r>
            <a:br>
              <a:rPr lang="en-US" altLang="en-US" sz="2400" b="1" i="1" dirty="0">
                <a:solidFill>
                  <a:srgbClr val="210D2D"/>
                </a:solidFill>
              </a:rPr>
            </a:br>
            <a:endParaRPr lang="en-US" sz="2400" dirty="0"/>
          </a:p>
        </p:txBody>
      </p:sp>
      <p:sp>
        <p:nvSpPr>
          <p:cNvPr id="3" name="Content Placeholder 2"/>
          <p:cNvSpPr>
            <a:spLocks noGrp="1"/>
          </p:cNvSpPr>
          <p:nvPr>
            <p:ph idx="1"/>
          </p:nvPr>
        </p:nvSpPr>
        <p:spPr>
          <a:xfrm>
            <a:off x="457200" y="1206745"/>
            <a:ext cx="6172200" cy="3394472"/>
          </a:xfrm>
        </p:spPr>
        <p:txBody>
          <a:bodyPr/>
          <a:lstStyle/>
          <a:p>
            <a:pPr>
              <a:lnSpc>
                <a:spcPct val="90000"/>
              </a:lnSpc>
              <a:defRPr/>
            </a:pPr>
            <a:r>
              <a:rPr lang="en-US" altLang="en-US" sz="1800" b="1" i="1" dirty="0">
                <a:solidFill>
                  <a:srgbClr val="FF0000"/>
                </a:solidFill>
              </a:rPr>
              <a:t>Owner of Growth Coach of Northern VA</a:t>
            </a:r>
          </a:p>
          <a:p>
            <a:pPr>
              <a:lnSpc>
                <a:spcPct val="90000"/>
              </a:lnSpc>
              <a:defRPr/>
            </a:pPr>
            <a:r>
              <a:rPr lang="en-US" altLang="en-US" sz="1800" dirty="0">
                <a:solidFill>
                  <a:srgbClr val="210D2D"/>
                </a:solidFill>
              </a:rPr>
              <a:t>Born in Baltimore, MD</a:t>
            </a:r>
          </a:p>
          <a:p>
            <a:pPr>
              <a:lnSpc>
                <a:spcPct val="90000"/>
              </a:lnSpc>
              <a:defRPr/>
            </a:pPr>
            <a:r>
              <a:rPr lang="en-US" altLang="en-US" sz="1800" dirty="0">
                <a:solidFill>
                  <a:srgbClr val="210D2D"/>
                </a:solidFill>
              </a:rPr>
              <a:t>Morgan State University Graduate</a:t>
            </a:r>
          </a:p>
          <a:p>
            <a:pPr>
              <a:lnSpc>
                <a:spcPct val="90000"/>
              </a:lnSpc>
              <a:defRPr/>
            </a:pPr>
            <a:r>
              <a:rPr lang="en-US" altLang="en-US" sz="1800" dirty="0">
                <a:solidFill>
                  <a:srgbClr val="210D2D"/>
                </a:solidFill>
              </a:rPr>
              <a:t>6 </a:t>
            </a:r>
            <a:r>
              <a:rPr lang="en-US" altLang="en-US" sz="1800" dirty="0" err="1">
                <a:solidFill>
                  <a:srgbClr val="210D2D"/>
                </a:solidFill>
              </a:rPr>
              <a:t>yrs</a:t>
            </a:r>
            <a:r>
              <a:rPr lang="en-US" altLang="en-US" sz="1800" dirty="0">
                <a:solidFill>
                  <a:srgbClr val="210D2D"/>
                </a:solidFill>
              </a:rPr>
              <a:t> Army Officer </a:t>
            </a:r>
          </a:p>
          <a:p>
            <a:pPr>
              <a:lnSpc>
                <a:spcPct val="90000"/>
              </a:lnSpc>
              <a:defRPr/>
            </a:pPr>
            <a:r>
              <a:rPr lang="en-US" altLang="en-US" sz="1800" dirty="0">
                <a:solidFill>
                  <a:srgbClr val="210D2D"/>
                </a:solidFill>
              </a:rPr>
              <a:t>6 </a:t>
            </a:r>
            <a:r>
              <a:rPr lang="en-US" altLang="en-US" sz="1800" dirty="0" err="1">
                <a:solidFill>
                  <a:srgbClr val="210D2D"/>
                </a:solidFill>
              </a:rPr>
              <a:t>yrs</a:t>
            </a:r>
            <a:r>
              <a:rPr lang="en-US" altLang="en-US" sz="1800" dirty="0">
                <a:solidFill>
                  <a:srgbClr val="210D2D"/>
                </a:solidFill>
              </a:rPr>
              <a:t> Mobil Chemical Company</a:t>
            </a:r>
          </a:p>
          <a:p>
            <a:pPr>
              <a:lnSpc>
                <a:spcPct val="90000"/>
              </a:lnSpc>
              <a:defRPr/>
            </a:pPr>
            <a:r>
              <a:rPr lang="en-US" altLang="en-US" sz="1800" dirty="0">
                <a:solidFill>
                  <a:srgbClr val="210D2D"/>
                </a:solidFill>
              </a:rPr>
              <a:t>20 </a:t>
            </a:r>
            <a:r>
              <a:rPr lang="en-US" altLang="en-US" sz="1800" dirty="0" err="1">
                <a:solidFill>
                  <a:srgbClr val="210D2D"/>
                </a:solidFill>
              </a:rPr>
              <a:t>yrs</a:t>
            </a:r>
            <a:r>
              <a:rPr lang="en-US" altLang="en-US" sz="1800" dirty="0">
                <a:solidFill>
                  <a:srgbClr val="210D2D"/>
                </a:solidFill>
              </a:rPr>
              <a:t> Coca-Cola Company</a:t>
            </a:r>
          </a:p>
          <a:p>
            <a:pPr>
              <a:lnSpc>
                <a:spcPct val="90000"/>
              </a:lnSpc>
              <a:defRPr/>
            </a:pPr>
            <a:r>
              <a:rPr lang="en-US" altLang="en-US" sz="1800" dirty="0">
                <a:solidFill>
                  <a:srgbClr val="210D2D"/>
                </a:solidFill>
              </a:rPr>
              <a:t>Married 37yrs (2 Children: Aaron, Alexis)</a:t>
            </a:r>
          </a:p>
          <a:p>
            <a:pPr>
              <a:lnSpc>
                <a:spcPct val="90000"/>
              </a:lnSpc>
              <a:defRPr/>
            </a:pPr>
            <a:r>
              <a:rPr lang="en-US" altLang="en-US" sz="1800" dirty="0">
                <a:solidFill>
                  <a:srgbClr val="210D2D"/>
                </a:solidFill>
              </a:rPr>
              <a:t>Live in Fredericksburg, VA (23 </a:t>
            </a:r>
            <a:r>
              <a:rPr lang="en-US" altLang="en-US" sz="1800" dirty="0" err="1">
                <a:solidFill>
                  <a:srgbClr val="210D2D"/>
                </a:solidFill>
              </a:rPr>
              <a:t>yrs</a:t>
            </a:r>
            <a:r>
              <a:rPr lang="en-US" altLang="en-US" sz="1800" dirty="0">
                <a:solidFill>
                  <a:srgbClr val="210D2D"/>
                </a:solidFill>
              </a:rPr>
              <a:t>)</a:t>
            </a:r>
          </a:p>
          <a:p>
            <a:pPr marL="0" indent="0">
              <a:lnSpc>
                <a:spcPct val="90000"/>
              </a:lnSpc>
              <a:buNone/>
              <a:defRPr/>
            </a:pPr>
            <a:endParaRPr lang="en-US" altLang="en-US" sz="1800" dirty="0">
              <a:solidFill>
                <a:srgbClr val="210D2D"/>
              </a:solidFill>
            </a:endParaRPr>
          </a:p>
          <a:p>
            <a:endParaRPr lang="en-US" sz="1800" dirty="0"/>
          </a:p>
        </p:txBody>
      </p:sp>
      <p:sp>
        <p:nvSpPr>
          <p:cNvPr id="4" name="Date Placeholder 3"/>
          <p:cNvSpPr>
            <a:spLocks noGrp="1"/>
          </p:cNvSpPr>
          <p:nvPr>
            <p:ph type="dt" sz="half" idx="10"/>
          </p:nvPr>
        </p:nvSpPr>
        <p:spPr/>
        <p:txBody>
          <a:bodyPr/>
          <a:lstStyle/>
          <a:p>
            <a:pPr defTabSz="685800">
              <a:defRPr/>
            </a:pPr>
            <a:endParaRPr lang="en-US" sz="900" dirty="0">
              <a:solidFill>
                <a:prstClr val="black">
                  <a:tint val="75000"/>
                </a:prstClr>
              </a:solidFill>
              <a:latin typeface="Times New Roman" pitchFamily="18" charset="0"/>
            </a:endParaRPr>
          </a:p>
        </p:txBody>
      </p:sp>
      <p:sp>
        <p:nvSpPr>
          <p:cNvPr id="5" name="Footer Placeholder 4"/>
          <p:cNvSpPr>
            <a:spLocks noGrp="1"/>
          </p:cNvSpPr>
          <p:nvPr>
            <p:ph type="ftr" sz="quarter" idx="11"/>
          </p:nvPr>
        </p:nvSpPr>
        <p:spPr/>
        <p:txBody>
          <a:bodyPr/>
          <a:lstStyle/>
          <a:p>
            <a:pPr defTabSz="685800">
              <a:defRPr/>
            </a:pPr>
            <a:r>
              <a:rPr lang="en-US" sz="900" dirty="0">
                <a:solidFill>
                  <a:prstClr val="black">
                    <a:tint val="75000"/>
                  </a:prstClr>
                </a:solidFill>
                <a:latin typeface="Times New Roman" pitchFamily="18" charset="0"/>
              </a:rPr>
              <a:t>Copyright 2006-2015 by G.C. Franchising Systems, Inc.                       </a:t>
            </a:r>
          </a:p>
        </p:txBody>
      </p:sp>
      <p:pic>
        <p:nvPicPr>
          <p:cNvPr id="8" name="Picture 7" descr="A person wearing a suit and tie smiling and looking at the camera&#10;&#10;Description automatically generated">
            <a:extLst>
              <a:ext uri="{FF2B5EF4-FFF2-40B4-BE49-F238E27FC236}">
                <a16:creationId xmlns:a16="http://schemas.microsoft.com/office/drawing/2014/main" id="{234ADFDD-9D18-4F89-91E4-86D8FF6889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5100" y="1206745"/>
            <a:ext cx="2558654" cy="2558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1441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1158"/>
            <a:ext cx="8229600" cy="952500"/>
          </a:xfrm>
        </p:spPr>
        <p:txBody>
          <a:bodyPr>
            <a:normAutofit/>
          </a:bodyPr>
          <a:lstStyle/>
          <a:p>
            <a:r>
              <a:rPr lang="en-US" sz="3600" dirty="0"/>
              <a:t>Planning Outline Review </a:t>
            </a:r>
          </a:p>
        </p:txBody>
      </p:sp>
      <p:sp>
        <p:nvSpPr>
          <p:cNvPr id="3" name="Content Placeholder 2"/>
          <p:cNvSpPr>
            <a:spLocks noGrp="1"/>
          </p:cNvSpPr>
          <p:nvPr>
            <p:ph idx="1"/>
          </p:nvPr>
        </p:nvSpPr>
        <p:spPr>
          <a:xfrm>
            <a:off x="457200" y="1485904"/>
            <a:ext cx="8229600" cy="3771636"/>
          </a:xfrm>
        </p:spPr>
        <p:txBody>
          <a:bodyPr/>
          <a:lstStyle/>
          <a:p>
            <a:pPr marL="0" indent="0">
              <a:buNone/>
            </a:pPr>
            <a:r>
              <a:rPr lang="en-US" dirty="0"/>
              <a:t>I</a:t>
            </a:r>
            <a:r>
              <a:rPr lang="en-US" sz="2000" dirty="0"/>
              <a:t>.   Vision Statement</a:t>
            </a:r>
          </a:p>
          <a:p>
            <a:pPr marL="0" indent="0">
              <a:buNone/>
            </a:pPr>
            <a:r>
              <a:rPr lang="en-US" sz="2000" dirty="0"/>
              <a:t>II.  Mission Statement</a:t>
            </a:r>
          </a:p>
          <a:p>
            <a:pPr marL="0" indent="0">
              <a:buNone/>
            </a:pPr>
            <a:r>
              <a:rPr lang="en-US" sz="2000" dirty="0"/>
              <a:t>III. SWOT Analysis</a:t>
            </a:r>
          </a:p>
          <a:p>
            <a:pPr marL="0" indent="0">
              <a:buNone/>
            </a:pPr>
            <a:r>
              <a:rPr lang="en-US" sz="2000" dirty="0"/>
              <a:t>IV. Short Term Objectives (1 </a:t>
            </a:r>
            <a:r>
              <a:rPr lang="en-US" sz="2000" dirty="0" err="1"/>
              <a:t>yr</a:t>
            </a:r>
            <a:r>
              <a:rPr lang="en-US" sz="2000" dirty="0"/>
              <a:t>)</a:t>
            </a:r>
          </a:p>
          <a:p>
            <a:pPr marL="0" indent="0">
              <a:buNone/>
            </a:pPr>
            <a:r>
              <a:rPr lang="en-US" sz="2000" dirty="0"/>
              <a:t>V.  Long Term Objectives (5 </a:t>
            </a:r>
            <a:r>
              <a:rPr lang="en-US" sz="2000" dirty="0" err="1"/>
              <a:t>yrs</a:t>
            </a:r>
            <a:r>
              <a:rPr lang="en-US" sz="2000" dirty="0"/>
              <a:t> or beyond)</a:t>
            </a:r>
          </a:p>
        </p:txBody>
      </p:sp>
      <p:sp>
        <p:nvSpPr>
          <p:cNvPr id="4" name="Footer Placeholder 3"/>
          <p:cNvSpPr>
            <a:spLocks noGrp="1"/>
          </p:cNvSpPr>
          <p:nvPr>
            <p:ph type="ftr" sz="quarter" idx="11"/>
          </p:nvPr>
        </p:nvSpPr>
        <p:spPr/>
        <p:txBody>
          <a:bodyPr/>
          <a:lstStyle/>
          <a:p>
            <a:pPr>
              <a:defRPr/>
            </a:pPr>
            <a:r>
              <a:rPr lang="en-US">
                <a:solidFill>
                  <a:prstClr val="black">
                    <a:tint val="75000"/>
                  </a:prstClr>
                </a:solidFill>
              </a:rPr>
              <a:t>Copyright 2006-2015 by G.C. Franchising Systems, Inc.                       </a:t>
            </a:r>
            <a:endParaRPr lang="en-US" dirty="0">
              <a:solidFill>
                <a:prstClr val="black">
                  <a:tint val="75000"/>
                </a:prstClr>
              </a:solidFill>
            </a:endParaRPr>
          </a:p>
        </p:txBody>
      </p:sp>
      <p:pic>
        <p:nvPicPr>
          <p:cNvPr id="17410" name="Picture 2" descr="What Are the Major Types of Planning Review? | Los Angeles City Planning">
            <a:extLst>
              <a:ext uri="{FF2B5EF4-FFF2-40B4-BE49-F238E27FC236}">
                <a16:creationId xmlns:a16="http://schemas.microsoft.com/office/drawing/2014/main" id="{EC7BBA2F-5669-41D5-AA91-0236BB542A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7908" y="1485904"/>
            <a:ext cx="3068893" cy="2053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399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96879-5C58-4BE6-A7E8-3CEAC930AC1F}"/>
              </a:ext>
            </a:extLst>
          </p:cNvPr>
          <p:cNvSpPr>
            <a:spLocks noGrp="1"/>
          </p:cNvSpPr>
          <p:nvPr>
            <p:ph type="title"/>
          </p:nvPr>
        </p:nvSpPr>
        <p:spPr>
          <a:xfrm>
            <a:off x="457200" y="143660"/>
            <a:ext cx="8229600" cy="952500"/>
          </a:xfrm>
        </p:spPr>
        <p:txBody>
          <a:bodyPr>
            <a:normAutofit/>
          </a:bodyPr>
          <a:lstStyle/>
          <a:p>
            <a:r>
              <a:rPr lang="en-US" sz="3600" dirty="0"/>
              <a:t>Growth Coach Programs &amp; Activities</a:t>
            </a:r>
          </a:p>
        </p:txBody>
      </p:sp>
      <p:sp>
        <p:nvSpPr>
          <p:cNvPr id="3" name="Content Placeholder 2">
            <a:extLst>
              <a:ext uri="{FF2B5EF4-FFF2-40B4-BE49-F238E27FC236}">
                <a16:creationId xmlns:a16="http://schemas.microsoft.com/office/drawing/2014/main" id="{3ECB5096-1D11-497D-8C1D-C670D27068C5}"/>
              </a:ext>
            </a:extLst>
          </p:cNvPr>
          <p:cNvSpPr>
            <a:spLocks noGrp="1"/>
          </p:cNvSpPr>
          <p:nvPr>
            <p:ph idx="1"/>
          </p:nvPr>
        </p:nvSpPr>
        <p:spPr>
          <a:xfrm>
            <a:off x="657225" y="1367519"/>
            <a:ext cx="8486775" cy="3394472"/>
          </a:xfrm>
        </p:spPr>
        <p:txBody>
          <a:bodyPr/>
          <a:lstStyle/>
          <a:p>
            <a:r>
              <a:rPr lang="en-US" sz="1800" dirty="0"/>
              <a:t>Business Planning Workshops –Strategic Planning/Business Development</a:t>
            </a:r>
          </a:p>
          <a:p>
            <a:r>
              <a:rPr lang="en-US" sz="1800" dirty="0"/>
              <a:t>Strategic Business Owner Workshops</a:t>
            </a:r>
          </a:p>
          <a:p>
            <a:r>
              <a:rPr lang="en-US" sz="1800" dirty="0"/>
              <a:t>Strategic Business Manager Workshops</a:t>
            </a:r>
          </a:p>
          <a:p>
            <a:r>
              <a:rPr lang="en-US" sz="1800" dirty="0"/>
              <a:t>Sales Training Workshops - Sales Process</a:t>
            </a:r>
          </a:p>
          <a:p>
            <a:r>
              <a:rPr lang="en-US" sz="1800" dirty="0"/>
              <a:t>Sales Mastery Workshops – Process/Objections/</a:t>
            </a:r>
            <a:r>
              <a:rPr lang="en-US" sz="1800" dirty="0" err="1"/>
              <a:t>DiSC</a:t>
            </a:r>
            <a:r>
              <a:rPr lang="en-US" sz="1800" dirty="0"/>
              <a:t>/Mastermind</a:t>
            </a:r>
          </a:p>
          <a:p>
            <a:r>
              <a:rPr lang="en-US" sz="1800" dirty="0"/>
              <a:t>Team Building/Team Training - High Performance/Time Management/Marketing    Networking/</a:t>
            </a:r>
            <a:r>
              <a:rPr lang="en-US" sz="1800" dirty="0" err="1"/>
              <a:t>DiSC</a:t>
            </a:r>
            <a:r>
              <a:rPr lang="en-US" sz="1800" dirty="0"/>
              <a:t>/Other Team Sessions</a:t>
            </a:r>
          </a:p>
          <a:p>
            <a:endParaRPr lang="en-US" dirty="0"/>
          </a:p>
        </p:txBody>
      </p:sp>
      <p:sp>
        <p:nvSpPr>
          <p:cNvPr id="4" name="Footer Placeholder 3">
            <a:extLst>
              <a:ext uri="{FF2B5EF4-FFF2-40B4-BE49-F238E27FC236}">
                <a16:creationId xmlns:a16="http://schemas.microsoft.com/office/drawing/2014/main" id="{2D739F69-852B-40C0-9EB0-5549B0055D4B}"/>
              </a:ext>
            </a:extLst>
          </p:cNvPr>
          <p:cNvSpPr>
            <a:spLocks noGrp="1"/>
          </p:cNvSpPr>
          <p:nvPr>
            <p:ph type="ftr" sz="quarter" idx="11"/>
          </p:nvPr>
        </p:nvSpPr>
        <p:spPr/>
        <p:txBody>
          <a:bodyPr/>
          <a:lstStyle/>
          <a:p>
            <a:pPr>
              <a:defRPr/>
            </a:pPr>
            <a:r>
              <a:rPr lang="en-US">
                <a:solidFill>
                  <a:prstClr val="black">
                    <a:tint val="75000"/>
                  </a:prstClr>
                </a:solidFill>
              </a:rPr>
              <a:t>Copyright 2006-2015 by G.C. Franchising Systems, Inc.                       </a:t>
            </a:r>
            <a:endParaRPr lang="en-US" dirty="0">
              <a:solidFill>
                <a:prstClr val="black">
                  <a:tint val="75000"/>
                </a:prstClr>
              </a:solidFill>
            </a:endParaRPr>
          </a:p>
        </p:txBody>
      </p:sp>
    </p:spTree>
    <p:extLst>
      <p:ext uri="{BB962C8B-B14F-4D97-AF65-F5344CB8AC3E}">
        <p14:creationId xmlns:p14="http://schemas.microsoft.com/office/powerpoint/2010/main" val="3274275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769"/>
            <a:ext cx="8229600" cy="952500"/>
          </a:xfrm>
        </p:spPr>
        <p:txBody>
          <a:bodyPr>
            <a:normAutofit/>
          </a:bodyPr>
          <a:lstStyle/>
          <a:p>
            <a:r>
              <a:rPr lang="en-US" sz="4000" dirty="0"/>
              <a:t>Questions?</a:t>
            </a:r>
          </a:p>
        </p:txBody>
      </p:sp>
      <p:sp>
        <p:nvSpPr>
          <p:cNvPr id="4" name="Footer Placeholder 3"/>
          <p:cNvSpPr>
            <a:spLocks noGrp="1"/>
          </p:cNvSpPr>
          <p:nvPr>
            <p:ph type="ftr" sz="quarter" idx="11"/>
          </p:nvPr>
        </p:nvSpPr>
        <p:spPr/>
        <p:txBody>
          <a:bodyPr/>
          <a:lstStyle/>
          <a:p>
            <a:pPr>
              <a:defRPr/>
            </a:pPr>
            <a:r>
              <a:rPr lang="en-US" dirty="0">
                <a:solidFill>
                  <a:prstClr val="black">
                    <a:tint val="75000"/>
                  </a:prstClr>
                </a:solidFill>
              </a:rPr>
              <a:t>Copyright 2006-2015 by G.C. Franchising Systems, Inc.                       </a:t>
            </a:r>
          </a:p>
        </p:txBody>
      </p:sp>
      <p:pic>
        <p:nvPicPr>
          <p:cNvPr id="18434" name="Picture 2" descr="Thank You for Visiting McBane Insurance Agency's Website">
            <a:extLst>
              <a:ext uri="{FF2B5EF4-FFF2-40B4-BE49-F238E27FC236}">
                <a16:creationId xmlns:a16="http://schemas.microsoft.com/office/drawing/2014/main" id="{934EC968-C9A9-44E6-A90F-E14ADD3E88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244" y="1609123"/>
            <a:ext cx="5133513" cy="2496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691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8CDBBD-B558-55CD-283C-6B4E545967CA}"/>
              </a:ext>
            </a:extLst>
          </p:cNvPr>
          <p:cNvSpPr>
            <a:spLocks noGrp="1"/>
          </p:cNvSpPr>
          <p:nvPr>
            <p:ph type="sldNum" sz="quarter" idx="4"/>
          </p:nvPr>
        </p:nvSpPr>
        <p:spPr/>
        <p:txBody>
          <a:bodyPr/>
          <a:lstStyle/>
          <a:p>
            <a:fld id="{237AFD3D-B99D-624C-8A2D-7ED2A655F118}" type="slidenum">
              <a:rPr lang="en-US" smtClean="0"/>
              <a:pPr/>
              <a:t>3</a:t>
            </a:fld>
            <a:endParaRPr lang="en-US" dirty="0"/>
          </a:p>
        </p:txBody>
      </p:sp>
      <p:sp>
        <p:nvSpPr>
          <p:cNvPr id="4" name="Title 3">
            <a:extLst>
              <a:ext uri="{FF2B5EF4-FFF2-40B4-BE49-F238E27FC236}">
                <a16:creationId xmlns:a16="http://schemas.microsoft.com/office/drawing/2014/main" id="{DDA3EC3F-0983-9205-DCC5-0F2B98542477}"/>
              </a:ext>
            </a:extLst>
          </p:cNvPr>
          <p:cNvSpPr>
            <a:spLocks noGrp="1"/>
          </p:cNvSpPr>
          <p:nvPr>
            <p:ph type="title"/>
          </p:nvPr>
        </p:nvSpPr>
        <p:spPr>
          <a:xfrm>
            <a:off x="871344" y="23479"/>
            <a:ext cx="8272656" cy="952500"/>
          </a:xfrm>
        </p:spPr>
        <p:txBody>
          <a:bodyPr>
            <a:normAutofit/>
          </a:bodyPr>
          <a:lstStyle/>
          <a:p>
            <a:r>
              <a:rPr lang="en-US" b="1" dirty="0">
                <a:solidFill>
                  <a:schemeClr val="bg1"/>
                </a:solidFill>
              </a:rPr>
              <a:t>         </a:t>
            </a:r>
            <a:r>
              <a:rPr lang="en-US" sz="2400" b="1" dirty="0">
                <a:solidFill>
                  <a:schemeClr val="bg1"/>
                </a:solidFill>
              </a:rPr>
              <a:t>BUSINESS STRATBUSINESS STRATEGY SESSION</a:t>
            </a:r>
            <a:br>
              <a:rPr lang="en-US" sz="2400" b="1" dirty="0">
                <a:solidFill>
                  <a:schemeClr val="bg1"/>
                </a:solidFill>
              </a:rPr>
            </a:br>
            <a:r>
              <a:rPr lang="en-US" sz="2400" b="1" dirty="0">
                <a:solidFill>
                  <a:schemeClr val="bg1"/>
                </a:solidFill>
              </a:rPr>
              <a:t>                           With A Focus on SWOT</a:t>
            </a:r>
            <a:endParaRPr lang="en-US" sz="2400" dirty="0">
              <a:solidFill>
                <a:schemeClr val="bg1"/>
              </a:solidFill>
            </a:endParaRPr>
          </a:p>
        </p:txBody>
      </p:sp>
      <p:pic>
        <p:nvPicPr>
          <p:cNvPr id="5" name="Picture 2" descr="meeting business team strategy session - Bridge Between">
            <a:extLst>
              <a:ext uri="{FF2B5EF4-FFF2-40B4-BE49-F238E27FC236}">
                <a16:creationId xmlns:a16="http://schemas.microsoft.com/office/drawing/2014/main" id="{4DA0156C-A10F-7F76-B5C2-7FAF314DA8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816" y="1670909"/>
            <a:ext cx="6916367" cy="2967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144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0EEC6-2541-4CFC-821A-4062851EA814}"/>
              </a:ext>
            </a:extLst>
          </p:cNvPr>
          <p:cNvSpPr>
            <a:spLocks noGrp="1"/>
          </p:cNvSpPr>
          <p:nvPr>
            <p:ph type="title"/>
          </p:nvPr>
        </p:nvSpPr>
        <p:spPr>
          <a:xfrm>
            <a:off x="457200" y="14682"/>
            <a:ext cx="8229600" cy="952500"/>
          </a:xfrm>
        </p:spPr>
        <p:txBody>
          <a:bodyPr>
            <a:normAutofit/>
          </a:bodyPr>
          <a:lstStyle/>
          <a:p>
            <a:r>
              <a:rPr lang="en-US" sz="3600" dirty="0"/>
              <a:t>Purpose</a:t>
            </a:r>
          </a:p>
        </p:txBody>
      </p:sp>
      <p:sp>
        <p:nvSpPr>
          <p:cNvPr id="3" name="Content Placeholder 2">
            <a:extLst>
              <a:ext uri="{FF2B5EF4-FFF2-40B4-BE49-F238E27FC236}">
                <a16:creationId xmlns:a16="http://schemas.microsoft.com/office/drawing/2014/main" id="{F3A1B7FC-8592-4092-AAFB-5248F32B24F2}"/>
              </a:ext>
            </a:extLst>
          </p:cNvPr>
          <p:cNvSpPr>
            <a:spLocks noGrp="1"/>
          </p:cNvSpPr>
          <p:nvPr>
            <p:ph idx="1"/>
          </p:nvPr>
        </p:nvSpPr>
        <p:spPr/>
        <p:txBody>
          <a:bodyPr/>
          <a:lstStyle/>
          <a:p>
            <a:r>
              <a:rPr lang="en-US" dirty="0"/>
              <a:t>Review The Planning Process</a:t>
            </a:r>
          </a:p>
          <a:p>
            <a:r>
              <a:rPr lang="en-US" dirty="0"/>
              <a:t>Identify Strategic Planning vs Planning</a:t>
            </a:r>
          </a:p>
          <a:p>
            <a:r>
              <a:rPr lang="en-US" dirty="0"/>
              <a:t>Discuss The Benefits of The SWOT</a:t>
            </a:r>
          </a:p>
          <a:p>
            <a:r>
              <a:rPr lang="en-US" dirty="0"/>
              <a:t>Review How To Build And Use A SWOT</a:t>
            </a:r>
          </a:p>
          <a:p>
            <a:r>
              <a:rPr lang="en-US" dirty="0"/>
              <a:t>To Provide A Strategic Plan Outline</a:t>
            </a:r>
          </a:p>
        </p:txBody>
      </p:sp>
      <p:sp>
        <p:nvSpPr>
          <p:cNvPr id="4" name="Footer Placeholder 3">
            <a:extLst>
              <a:ext uri="{FF2B5EF4-FFF2-40B4-BE49-F238E27FC236}">
                <a16:creationId xmlns:a16="http://schemas.microsoft.com/office/drawing/2014/main" id="{97E43C07-CA99-4F51-9743-3B7A8AFB3C71}"/>
              </a:ext>
            </a:extLst>
          </p:cNvPr>
          <p:cNvSpPr>
            <a:spLocks noGrp="1"/>
          </p:cNvSpPr>
          <p:nvPr>
            <p:ph type="ftr" sz="quarter" idx="11"/>
          </p:nvPr>
        </p:nvSpPr>
        <p:spPr/>
        <p:txBody>
          <a:bodyPr/>
          <a:lstStyle/>
          <a:p>
            <a:pPr>
              <a:defRPr/>
            </a:pPr>
            <a:r>
              <a:rPr lang="en-US">
                <a:solidFill>
                  <a:prstClr val="black">
                    <a:tint val="75000"/>
                  </a:prstClr>
                </a:solidFill>
              </a:rPr>
              <a:t>Copyright 2006-2015 by G.C. Franchising Systems, Inc.                       </a:t>
            </a:r>
            <a:endParaRPr lang="en-US" dirty="0">
              <a:solidFill>
                <a:prstClr val="black">
                  <a:tint val="75000"/>
                </a:prstClr>
              </a:solidFill>
            </a:endParaRPr>
          </a:p>
        </p:txBody>
      </p:sp>
      <p:pic>
        <p:nvPicPr>
          <p:cNvPr id="3074" name="Picture 2" descr="Writing Your Business Purpose (And Why It Matters) | SCORE">
            <a:extLst>
              <a:ext uri="{FF2B5EF4-FFF2-40B4-BE49-F238E27FC236}">
                <a16:creationId xmlns:a16="http://schemas.microsoft.com/office/drawing/2014/main" id="{C66E6BC3-4D16-48C3-9FCC-5DC51BE1E2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7642" y="2313967"/>
            <a:ext cx="4040720" cy="2276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817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534"/>
            <a:ext cx="8229600" cy="952500"/>
          </a:xfrm>
        </p:spPr>
        <p:txBody>
          <a:bodyPr>
            <a:normAutofit/>
          </a:bodyPr>
          <a:lstStyle/>
          <a:p>
            <a:r>
              <a:rPr lang="en-US" sz="3600" dirty="0"/>
              <a:t>Planning Process Discussion</a:t>
            </a:r>
          </a:p>
        </p:txBody>
      </p:sp>
      <p:sp>
        <p:nvSpPr>
          <p:cNvPr id="3" name="Content Placeholder 2"/>
          <p:cNvSpPr>
            <a:spLocks noGrp="1"/>
          </p:cNvSpPr>
          <p:nvPr>
            <p:ph idx="1"/>
          </p:nvPr>
        </p:nvSpPr>
        <p:spPr/>
        <p:txBody>
          <a:bodyPr/>
          <a:lstStyle/>
          <a:p>
            <a:r>
              <a:rPr lang="en-US" sz="1575" dirty="0"/>
              <a:t>Why plan? What’s the purpose?</a:t>
            </a:r>
          </a:p>
          <a:p>
            <a:r>
              <a:rPr lang="en-US" sz="1575" dirty="0"/>
              <a:t>Strategic Planning/Business Planning: What’s the difference?</a:t>
            </a:r>
          </a:p>
          <a:p>
            <a:r>
              <a:rPr lang="en-US" sz="1575" dirty="0"/>
              <a:t>What does a good business plan look like?</a:t>
            </a:r>
          </a:p>
          <a:p>
            <a:r>
              <a:rPr lang="en-US" sz="1575" dirty="0"/>
              <a:t>If you have planned in the past, what has worked well? What has not?</a:t>
            </a:r>
          </a:p>
          <a:p>
            <a:r>
              <a:rPr lang="en-US" sz="1575" dirty="0"/>
              <a:t>What is a good format for a business plan?</a:t>
            </a:r>
          </a:p>
          <a:p>
            <a:endParaRPr lang="en-US" sz="1575" dirty="0"/>
          </a:p>
        </p:txBody>
      </p:sp>
      <p:sp>
        <p:nvSpPr>
          <p:cNvPr id="4" name="Footer Placeholder 3"/>
          <p:cNvSpPr>
            <a:spLocks noGrp="1"/>
          </p:cNvSpPr>
          <p:nvPr>
            <p:ph type="ftr" sz="quarter" idx="11"/>
          </p:nvPr>
        </p:nvSpPr>
        <p:spPr/>
        <p:txBody>
          <a:bodyPr/>
          <a:lstStyle/>
          <a:p>
            <a:pPr>
              <a:defRPr/>
            </a:pPr>
            <a:r>
              <a:rPr lang="en-US" dirty="0">
                <a:solidFill>
                  <a:prstClr val="black">
                    <a:tint val="75000"/>
                  </a:prstClr>
                </a:solidFill>
              </a:rPr>
              <a:t>Copyright 2006-2015 by G.C. Franchising Systems, Inc.                       </a:t>
            </a:r>
          </a:p>
        </p:txBody>
      </p:sp>
      <p:pic>
        <p:nvPicPr>
          <p:cNvPr id="4098" name="Picture 2" descr="Initiating the Strategic Planning Process | My Best Writer">
            <a:extLst>
              <a:ext uri="{FF2B5EF4-FFF2-40B4-BE49-F238E27FC236}">
                <a16:creationId xmlns:a16="http://schemas.microsoft.com/office/drawing/2014/main" id="{A7B9A67C-DD16-457B-A632-501C591F84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7792" y="3040137"/>
            <a:ext cx="2852636" cy="1787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434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709"/>
            <a:ext cx="8229600" cy="857250"/>
          </a:xfrm>
        </p:spPr>
        <p:txBody>
          <a:bodyPr wrap="square" anchor="ctr">
            <a:normAutofit/>
          </a:bodyPr>
          <a:lstStyle/>
          <a:p>
            <a:r>
              <a:rPr lang="en-US" sz="3600" dirty="0"/>
              <a:t>Planning Outline </a:t>
            </a:r>
          </a:p>
        </p:txBody>
      </p:sp>
      <p:sp>
        <p:nvSpPr>
          <p:cNvPr id="3" name="Content Placeholder 2"/>
          <p:cNvSpPr>
            <a:spLocks noGrp="1"/>
          </p:cNvSpPr>
          <p:nvPr>
            <p:ph sz="half" idx="1"/>
          </p:nvPr>
        </p:nvSpPr>
        <p:spPr>
          <a:xfrm>
            <a:off x="457200" y="1485904"/>
            <a:ext cx="4038600" cy="3394472"/>
          </a:xfrm>
        </p:spPr>
        <p:txBody>
          <a:bodyPr wrap="square" anchor="t">
            <a:normAutofit/>
          </a:bodyPr>
          <a:lstStyle/>
          <a:p>
            <a:pPr marL="0" indent="0">
              <a:buNone/>
            </a:pPr>
            <a:r>
              <a:rPr lang="en-US" dirty="0"/>
              <a:t>I.   Vision Statement</a:t>
            </a:r>
          </a:p>
          <a:p>
            <a:pPr marL="0" indent="0">
              <a:buNone/>
            </a:pPr>
            <a:r>
              <a:rPr lang="en-US" dirty="0"/>
              <a:t>II.  Mission Statement</a:t>
            </a:r>
          </a:p>
          <a:p>
            <a:pPr marL="0" indent="0">
              <a:buNone/>
            </a:pPr>
            <a:r>
              <a:rPr lang="en-US" dirty="0"/>
              <a:t>III. SWOT Analysis (Primary Focus Today)</a:t>
            </a:r>
          </a:p>
          <a:p>
            <a:pPr marL="0" indent="0">
              <a:buNone/>
            </a:pPr>
            <a:r>
              <a:rPr lang="en-US" dirty="0"/>
              <a:t>IV. Short Term Objectives (1 </a:t>
            </a:r>
            <a:r>
              <a:rPr lang="en-US" dirty="0" err="1"/>
              <a:t>yr</a:t>
            </a:r>
            <a:r>
              <a:rPr lang="en-US" dirty="0"/>
              <a:t>)</a:t>
            </a:r>
          </a:p>
          <a:p>
            <a:pPr marL="0" indent="0">
              <a:buNone/>
            </a:pPr>
            <a:r>
              <a:rPr lang="en-US" dirty="0"/>
              <a:t>V.  Long Term Objectives (5 </a:t>
            </a:r>
            <a:r>
              <a:rPr lang="en-US" dirty="0" err="1"/>
              <a:t>yrs</a:t>
            </a:r>
            <a:r>
              <a:rPr lang="en-US" dirty="0"/>
              <a:t> or beyond)</a:t>
            </a:r>
          </a:p>
        </p:txBody>
      </p:sp>
      <p:pic>
        <p:nvPicPr>
          <p:cNvPr id="5122" name="Picture 2" descr="Planning Road Map - Tools for Online Business">
            <a:extLst>
              <a:ext uri="{FF2B5EF4-FFF2-40B4-BE49-F238E27FC236}">
                <a16:creationId xmlns:a16="http://schemas.microsoft.com/office/drawing/2014/main" id="{3941B1E5-0712-4B26-A994-61665216F23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48200" y="2052332"/>
            <a:ext cx="4038600" cy="2261616"/>
          </a:xfrm>
          <a:prstGeom prst="rect">
            <a:avLst/>
          </a:prstGeom>
          <a:solidFill>
            <a:srgbClr val="FFFFFF"/>
          </a:solidFill>
        </p:spPr>
      </p:pic>
      <p:sp>
        <p:nvSpPr>
          <p:cNvPr id="4" name="Footer Placeholder 3"/>
          <p:cNvSpPr>
            <a:spLocks noGrp="1"/>
          </p:cNvSpPr>
          <p:nvPr>
            <p:ph type="ftr" sz="quarter" idx="11"/>
          </p:nvPr>
        </p:nvSpPr>
        <p:spPr>
          <a:xfrm>
            <a:off x="3124200" y="5053017"/>
            <a:ext cx="2895600" cy="273844"/>
          </a:xfrm>
        </p:spPr>
        <p:txBody>
          <a:bodyPr anchor="ctr">
            <a:normAutofit fontScale="77500" lnSpcReduction="20000"/>
          </a:bodyPr>
          <a:lstStyle/>
          <a:p>
            <a:pPr>
              <a:spcAft>
                <a:spcPts val="450"/>
              </a:spcAft>
              <a:defRPr/>
            </a:pPr>
            <a:r>
              <a:rPr lang="en-US">
                <a:solidFill>
                  <a:prstClr val="black">
                    <a:tint val="75000"/>
                  </a:prstClr>
                </a:solidFill>
              </a:rPr>
              <a:t>Copyright 2006-2015 by G.C. Franchising Systems, Inc.                       </a:t>
            </a:r>
          </a:p>
        </p:txBody>
      </p:sp>
    </p:spTree>
    <p:extLst>
      <p:ext uri="{BB962C8B-B14F-4D97-AF65-F5344CB8AC3E}">
        <p14:creationId xmlns:p14="http://schemas.microsoft.com/office/powerpoint/2010/main" val="1252777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297"/>
            <a:ext cx="8229600" cy="952500"/>
          </a:xfrm>
        </p:spPr>
        <p:txBody>
          <a:bodyPr>
            <a:normAutofit/>
          </a:bodyPr>
          <a:lstStyle/>
          <a:p>
            <a:r>
              <a:rPr lang="en-US" sz="3600" dirty="0"/>
              <a:t>Step 1: Your Vision Statement</a:t>
            </a:r>
          </a:p>
        </p:txBody>
      </p:sp>
      <p:sp>
        <p:nvSpPr>
          <p:cNvPr id="3" name="Content Placeholder 2"/>
          <p:cNvSpPr>
            <a:spLocks noGrp="1"/>
          </p:cNvSpPr>
          <p:nvPr>
            <p:ph idx="1"/>
          </p:nvPr>
        </p:nvSpPr>
        <p:spPr>
          <a:xfrm>
            <a:off x="457200" y="1185220"/>
            <a:ext cx="8229600" cy="3771636"/>
          </a:xfrm>
        </p:spPr>
        <p:txBody>
          <a:bodyPr/>
          <a:lstStyle/>
          <a:p>
            <a:r>
              <a:rPr lang="en-US" sz="1800" dirty="0"/>
              <a:t>Definition: A </a:t>
            </a:r>
            <a:r>
              <a:rPr lang="en-US" sz="1800" b="1" dirty="0"/>
              <a:t>vision statement</a:t>
            </a:r>
            <a:r>
              <a:rPr lang="en-US" sz="1800" dirty="0"/>
              <a:t> for a company or organization focuses on the potential inherent in the company's future, or what they intend to be (Yourdictionary.com). </a:t>
            </a:r>
          </a:p>
          <a:p>
            <a:endParaRPr lang="en-US" sz="1800" dirty="0"/>
          </a:p>
          <a:p>
            <a:r>
              <a:rPr lang="en-US" sz="1800" dirty="0"/>
              <a:t>Should be a long term statement</a:t>
            </a:r>
          </a:p>
          <a:p>
            <a:endParaRPr lang="en-US" sz="1800" dirty="0"/>
          </a:p>
          <a:p>
            <a:r>
              <a:rPr lang="en-US" sz="1800" dirty="0"/>
              <a:t>Should be somewhat broad or all encompassing with respect to your business.</a:t>
            </a:r>
          </a:p>
          <a:p>
            <a:endParaRPr lang="en-US" sz="1575" dirty="0"/>
          </a:p>
        </p:txBody>
      </p:sp>
      <p:sp>
        <p:nvSpPr>
          <p:cNvPr id="4" name="Footer Placeholder 3"/>
          <p:cNvSpPr>
            <a:spLocks noGrp="1"/>
          </p:cNvSpPr>
          <p:nvPr>
            <p:ph type="ftr" sz="quarter" idx="11"/>
          </p:nvPr>
        </p:nvSpPr>
        <p:spPr/>
        <p:txBody>
          <a:bodyPr/>
          <a:lstStyle/>
          <a:p>
            <a:pPr>
              <a:defRPr/>
            </a:pPr>
            <a:r>
              <a:rPr lang="en-US" dirty="0">
                <a:solidFill>
                  <a:prstClr val="black">
                    <a:tint val="75000"/>
                  </a:prstClr>
                </a:solidFill>
              </a:rPr>
              <a:t>Copyright 2006-2015 by G.C. Franchising Systems, Inc.                       </a:t>
            </a:r>
          </a:p>
        </p:txBody>
      </p:sp>
      <p:pic>
        <p:nvPicPr>
          <p:cNvPr id="6146" name="Picture 2" descr="The Beauty of Long Term Vision">
            <a:extLst>
              <a:ext uri="{FF2B5EF4-FFF2-40B4-BE49-F238E27FC236}">
                <a16:creationId xmlns:a16="http://schemas.microsoft.com/office/drawing/2014/main" id="{5A6DD626-4EB6-46FF-821B-8A9085DCFC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9338" y="3468130"/>
            <a:ext cx="5065323" cy="174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23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31"/>
            <a:ext cx="8229600" cy="952500"/>
          </a:xfrm>
        </p:spPr>
        <p:txBody>
          <a:bodyPr>
            <a:normAutofit/>
          </a:bodyPr>
          <a:lstStyle/>
          <a:p>
            <a:r>
              <a:rPr lang="en-US" sz="3600" dirty="0"/>
              <a:t>Step 2: Your Mission Statement</a:t>
            </a:r>
          </a:p>
        </p:txBody>
      </p:sp>
      <p:sp>
        <p:nvSpPr>
          <p:cNvPr id="3" name="Content Placeholder 2"/>
          <p:cNvSpPr>
            <a:spLocks noGrp="1"/>
          </p:cNvSpPr>
          <p:nvPr>
            <p:ph idx="1"/>
          </p:nvPr>
        </p:nvSpPr>
        <p:spPr>
          <a:xfrm>
            <a:off x="457200" y="1185220"/>
            <a:ext cx="8229600" cy="3771636"/>
          </a:xfrm>
        </p:spPr>
        <p:txBody>
          <a:bodyPr/>
          <a:lstStyle/>
          <a:p>
            <a:r>
              <a:rPr lang="en-US" sz="1800" dirty="0"/>
              <a:t>Definition: A </a:t>
            </a:r>
            <a:r>
              <a:rPr lang="en-US" sz="1800" b="1" dirty="0"/>
              <a:t>mission statement</a:t>
            </a:r>
            <a:r>
              <a:rPr lang="en-US" sz="1800" dirty="0"/>
              <a:t> is a statement which is used as a way of communicating the purpose of the organization (Wikipedia.org). </a:t>
            </a:r>
          </a:p>
          <a:p>
            <a:endParaRPr lang="en-US" sz="1800" dirty="0"/>
          </a:p>
          <a:p>
            <a:r>
              <a:rPr lang="en-US" sz="1800" dirty="0"/>
              <a:t>Should be a little more specific</a:t>
            </a:r>
          </a:p>
          <a:p>
            <a:endParaRPr lang="en-US" sz="1800" dirty="0"/>
          </a:p>
          <a:p>
            <a:r>
              <a:rPr lang="en-US" sz="1800" dirty="0"/>
              <a:t>Your strategy and objectives should support your mission statement (and vision statement).</a:t>
            </a:r>
          </a:p>
          <a:p>
            <a:endParaRPr lang="en-US" sz="1575" dirty="0"/>
          </a:p>
        </p:txBody>
      </p:sp>
      <p:sp>
        <p:nvSpPr>
          <p:cNvPr id="4" name="Footer Placeholder 3"/>
          <p:cNvSpPr>
            <a:spLocks noGrp="1"/>
          </p:cNvSpPr>
          <p:nvPr>
            <p:ph type="ftr" sz="quarter" idx="11"/>
          </p:nvPr>
        </p:nvSpPr>
        <p:spPr/>
        <p:txBody>
          <a:bodyPr/>
          <a:lstStyle/>
          <a:p>
            <a:pPr>
              <a:defRPr/>
            </a:pPr>
            <a:r>
              <a:rPr lang="en-US" dirty="0">
                <a:solidFill>
                  <a:prstClr val="black">
                    <a:tint val="75000"/>
                  </a:prstClr>
                </a:solidFill>
              </a:rPr>
              <a:t>Copyright 2006-2015 by G.C. Franchising Systems, Inc.                       </a:t>
            </a:r>
          </a:p>
        </p:txBody>
      </p:sp>
      <p:pic>
        <p:nvPicPr>
          <p:cNvPr id="7170" name="Picture 2" descr="5 Easy Steps to Write an Inspiring Mission Statement in 2022">
            <a:extLst>
              <a:ext uri="{FF2B5EF4-FFF2-40B4-BE49-F238E27FC236}">
                <a16:creationId xmlns:a16="http://schemas.microsoft.com/office/drawing/2014/main" id="{A09658DE-A348-4493-AF83-CBFD42EE29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4100" y="3459398"/>
            <a:ext cx="6235799" cy="1638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614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86498"/>
            <a:ext cx="8229600" cy="952500"/>
          </a:xfrm>
        </p:spPr>
        <p:txBody>
          <a:bodyPr>
            <a:normAutofit/>
          </a:bodyPr>
          <a:lstStyle/>
          <a:p>
            <a:r>
              <a:rPr lang="en-US" sz="3600" dirty="0"/>
              <a:t>Mission Statement: Examples </a:t>
            </a:r>
          </a:p>
        </p:txBody>
      </p:sp>
      <p:sp>
        <p:nvSpPr>
          <p:cNvPr id="3" name="Content Placeholder 2"/>
          <p:cNvSpPr>
            <a:spLocks noGrp="1"/>
          </p:cNvSpPr>
          <p:nvPr>
            <p:ph idx="1"/>
          </p:nvPr>
        </p:nvSpPr>
        <p:spPr>
          <a:xfrm>
            <a:off x="543698" y="1205501"/>
            <a:ext cx="8229600" cy="3460470"/>
          </a:xfrm>
        </p:spPr>
        <p:txBody>
          <a:bodyPr>
            <a:normAutofit lnSpcReduction="10000"/>
          </a:bodyPr>
          <a:lstStyle/>
          <a:p>
            <a:pPr marL="0" indent="0">
              <a:buNone/>
            </a:pPr>
            <a:r>
              <a:rPr lang="en-US" sz="1800" b="1" dirty="0">
                <a:latin typeface="Arial" panose="020B0604020202020204" pitchFamily="34" charset="0"/>
                <a:cs typeface="Arial" panose="020B0604020202020204" pitchFamily="34" charset="0"/>
              </a:rPr>
              <a:t>The Growth Coach of Northern VA Mission Statement</a:t>
            </a:r>
            <a:r>
              <a:rPr lang="en-US" sz="1800" dirty="0">
                <a:latin typeface="Arial" panose="020B0604020202020204" pitchFamily="34" charset="0"/>
                <a:cs typeface="Arial" panose="020B0604020202020204" pitchFamily="34" charset="0"/>
              </a:rPr>
              <a:t>:</a:t>
            </a:r>
          </a:p>
          <a:p>
            <a:pPr marL="0" indent="0">
              <a:buNone/>
            </a:pPr>
            <a:r>
              <a:rPr lang="en-US" sz="1800" b="1" dirty="0">
                <a:latin typeface="Arial" panose="020B0604020202020204" pitchFamily="34" charset="0"/>
                <a:cs typeface="Arial" panose="020B0604020202020204" pitchFamily="34" charset="0"/>
              </a:rPr>
              <a:t> </a:t>
            </a:r>
            <a:r>
              <a:rPr lang="en-US" sz="1800" dirty="0"/>
              <a:t>To provide successful business solutions through proven processes,   </a:t>
            </a:r>
          </a:p>
          <a:p>
            <a:pPr marL="0" indent="0">
              <a:buNone/>
            </a:pPr>
            <a:r>
              <a:rPr lang="en-US" sz="1800" dirty="0"/>
              <a:t> and a clear roadmap for growth.</a:t>
            </a:r>
          </a:p>
          <a:p>
            <a:pPr marL="0" indent="0">
              <a:buNone/>
            </a:pPr>
            <a:endParaRPr lang="en-US" sz="1800" dirty="0"/>
          </a:p>
          <a:p>
            <a:pPr marL="0" indent="0">
              <a:buNone/>
            </a:pPr>
            <a:r>
              <a:rPr lang="en-US" sz="1800" b="1" dirty="0"/>
              <a:t>The Growth Coach (Corp.) Mission Statement</a:t>
            </a:r>
            <a:r>
              <a:rPr lang="en-US" sz="1800" dirty="0"/>
              <a:t>:</a:t>
            </a:r>
          </a:p>
          <a:p>
            <a:pPr marL="0" indent="0">
              <a:buNone/>
            </a:pPr>
            <a:r>
              <a:rPr lang="en-US" sz="1800" dirty="0"/>
              <a:t>To significantly transform lives and businesses around the world ... ONE community at a time.</a:t>
            </a:r>
          </a:p>
          <a:p>
            <a:pPr marL="0" indent="0">
              <a:buNone/>
            </a:pPr>
            <a:endParaRPr lang="en-US" sz="1350" dirty="0"/>
          </a:p>
          <a:p>
            <a:pPr marL="0" indent="0">
              <a:buNone/>
            </a:pPr>
            <a:endParaRPr lang="en-US" sz="1350" dirty="0"/>
          </a:p>
          <a:p>
            <a:pPr marL="0" indent="0">
              <a:buNone/>
            </a:pPr>
            <a:endParaRPr lang="en-US" sz="1350" b="1" dirty="0">
              <a:latin typeface="Arial" panose="020B0604020202020204" pitchFamily="34" charset="0"/>
              <a:cs typeface="Arial" panose="020B0604020202020204" pitchFamily="34" charset="0"/>
            </a:endParaRPr>
          </a:p>
          <a:p>
            <a:pPr marL="0" indent="0">
              <a:buNone/>
            </a:pPr>
            <a:endParaRPr lang="en-US" sz="1575" b="1" dirty="0"/>
          </a:p>
          <a:p>
            <a:pPr marL="0" indent="0">
              <a:buNone/>
            </a:pPr>
            <a:r>
              <a:rPr lang="en-US" dirty="0"/>
              <a:t> </a:t>
            </a:r>
          </a:p>
          <a:p>
            <a:pPr marL="0" indent="0">
              <a:buNone/>
            </a:pPr>
            <a:endParaRPr lang="en-US" sz="1575" dirty="0"/>
          </a:p>
          <a:p>
            <a:endParaRPr lang="en-US" sz="1575" dirty="0"/>
          </a:p>
        </p:txBody>
      </p:sp>
      <p:pic>
        <p:nvPicPr>
          <p:cNvPr id="4" name="Picture 2" descr="5 Easy Steps to Write an Inspiring Mission Statement in 2022">
            <a:extLst>
              <a:ext uri="{FF2B5EF4-FFF2-40B4-BE49-F238E27FC236}">
                <a16:creationId xmlns:a16="http://schemas.microsoft.com/office/drawing/2014/main" id="{5EBA6502-0E5C-47A8-A86C-98F725271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329" y="3343194"/>
            <a:ext cx="6525341" cy="1714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626344"/>
      </p:ext>
    </p:extLst>
  </p:cSld>
  <p:clrMapOvr>
    <a:masterClrMapping/>
  </p:clrMapOvr>
</p:sld>
</file>

<file path=ppt/theme/theme1.xml><?xml version="1.0" encoding="utf-8"?>
<a:theme xmlns:a="http://schemas.openxmlformats.org/drawingml/2006/main" name="Office Theme">
  <a:themeElements>
    <a:clrScheme name="Coach">
      <a:dk1>
        <a:sysClr val="windowText" lastClr="000000"/>
      </a:dk1>
      <a:lt1>
        <a:sysClr val="window" lastClr="FFFFFF"/>
      </a:lt1>
      <a:dk2>
        <a:srgbClr val="092F72"/>
      </a:dk2>
      <a:lt2>
        <a:srgbClr val="FFFFFF"/>
      </a:lt2>
      <a:accent1>
        <a:srgbClr val="092F72"/>
      </a:accent1>
      <a:accent2>
        <a:srgbClr val="105930"/>
      </a:accent2>
      <a:accent3>
        <a:srgbClr val="13682F"/>
      </a:accent3>
      <a:accent4>
        <a:srgbClr val="343E3F"/>
      </a:accent4>
      <a:accent5>
        <a:srgbClr val="535A5D"/>
      </a:accent5>
      <a:accent6>
        <a:srgbClr val="216EDF"/>
      </a:accent6>
      <a:hlink>
        <a:srgbClr val="13682F"/>
      </a:hlink>
      <a:folHlink>
        <a:srgbClr val="10593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10341</TotalTime>
  <Words>1709</Words>
  <Application>Microsoft Office PowerPoint</Application>
  <PresentationFormat>On-screen Show (16:10)</PresentationFormat>
  <Paragraphs>188</Paragraphs>
  <Slides>22</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Office Theme</vt:lpstr>
      <vt:lpstr> </vt:lpstr>
      <vt:lpstr>About Mike Williams………  </vt:lpstr>
      <vt:lpstr>         BUSINESS STRATBUSINESS STRATEGY SESSION                            With A Focus on SWOT</vt:lpstr>
      <vt:lpstr>Purpose</vt:lpstr>
      <vt:lpstr>Planning Process Discussion</vt:lpstr>
      <vt:lpstr>Planning Outline </vt:lpstr>
      <vt:lpstr>Step 1: Your Vision Statement</vt:lpstr>
      <vt:lpstr>Step 2: Your Mission Statement</vt:lpstr>
      <vt:lpstr>Mission Statement: Examples </vt:lpstr>
      <vt:lpstr>SWOT</vt:lpstr>
      <vt:lpstr>Step 3: SWOT Analysis</vt:lpstr>
      <vt:lpstr>Exercise: SWOT Analysis</vt:lpstr>
      <vt:lpstr>Step 4: 2022/2023 Objectives or Goals </vt:lpstr>
      <vt:lpstr>2022/2023 SMART Objectives Example</vt:lpstr>
      <vt:lpstr>Step 5: Long Term Objectives</vt:lpstr>
      <vt:lpstr>Long Term Objectives Example</vt:lpstr>
      <vt:lpstr>Next Exercise</vt:lpstr>
      <vt:lpstr>Key Learnings</vt:lpstr>
      <vt:lpstr>Planning Summary</vt:lpstr>
      <vt:lpstr>Planning Outline Review </vt:lpstr>
      <vt:lpstr>Growth Coach Programs &amp; Activities</vt:lpstr>
      <vt:lpstr>Questions?</vt:lpstr>
    </vt:vector>
  </TitlesOfParts>
  <Company>Webster Interactive,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Davis</dc:creator>
  <cp:lastModifiedBy>Shira Lotzar</cp:lastModifiedBy>
  <cp:revision>177</cp:revision>
  <cp:lastPrinted>2018-08-07T12:34:38Z</cp:lastPrinted>
  <dcterms:created xsi:type="dcterms:W3CDTF">2014-11-06T19:06:45Z</dcterms:created>
  <dcterms:modified xsi:type="dcterms:W3CDTF">2022-06-03T00:38:29Z</dcterms:modified>
</cp:coreProperties>
</file>