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notesMasterIdLst>
    <p:notesMasterId r:id="rId11"/>
  </p:notesMasterIdLst>
  <p:sldSz cx="14630400" cy="8229600"/>
  <p:notesSz cx="8229600" cy="14630400"/>
  <p:embeddedFontLst>
    <p:embeddedFont>
      <p:font typeface="Petrona"/>
      <p:regular r:id="rId16"/>
    </p:embeddedFont>
    <p:embeddedFont>
      <p:font typeface="Petrona"/>
      <p:regular r:id="rId17"/>
    </p:embeddedFont>
    <p:embeddedFont>
      <p:font typeface="Petrona"/>
      <p:regular r:id="rId18"/>
    </p:embeddedFont>
    <p:embeddedFont>
      <p:font typeface="Petrona"/>
      <p:regular r:id="rId19"/>
    </p:embeddedFont>
    <p:embeddedFont>
      <p:font typeface="Inter"/>
      <p:regular r:id="rId20"/>
    </p:embeddedFont>
    <p:embeddedFont>
      <p:font typeface="Inter"/>
      <p:regular r:id="rId21"/>
    </p:embeddedFont>
    <p:embeddedFont>
      <p:font typeface="Inter"/>
      <p:regular r:id="rId22"/>
    </p:embeddedFont>
    <p:embeddedFont>
      <p:font typeface="Inter"/>
      <p:regular r:id="rId23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6" Type="http://schemas.openxmlformats.org/officeDocument/2006/relationships/font" Target="fonts/font1.fntdata"/><Relationship Id="rId17" Type="http://schemas.openxmlformats.org/officeDocument/2006/relationships/font" Target="fonts/font2.fntdata"/><Relationship Id="rId18" Type="http://schemas.openxmlformats.org/officeDocument/2006/relationships/font" Target="fonts/font3.fntdata"/><Relationship Id="rId19" Type="http://schemas.openxmlformats.org/officeDocument/2006/relationships/font" Target="fonts/font4.fntdata"/><Relationship Id="rId20" Type="http://schemas.openxmlformats.org/officeDocument/2006/relationships/font" Target="fonts/font5.fntdata"/><Relationship Id="rId21" Type="http://schemas.openxmlformats.org/officeDocument/2006/relationships/font" Target="fonts/font6.fntdata"/><Relationship Id="rId22" Type="http://schemas.openxmlformats.org/officeDocument/2006/relationships/font" Target="fonts/font7.fntdata"/><Relationship Id="rId23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2" Type="http://schemas.openxmlformats.org/officeDocument/2006/relationships/image" Target="../media/image-1010-2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524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524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524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524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524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524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524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524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524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slideLayout" Target="../slideLayouts/slideLayout6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image" Target="../media/image-8-5.png"/><Relationship Id="rId6" Type="http://schemas.openxmlformats.org/officeDocument/2006/relationships/image" Target="../media/image-8-6.png"/><Relationship Id="rId7" Type="http://schemas.openxmlformats.org/officeDocument/2006/relationships/image" Target="../media/image-8-7.png"/><Relationship Id="rId8" Type="http://schemas.openxmlformats.org/officeDocument/2006/relationships/image" Target="../media/image-8-8.png"/><Relationship Id="rId9" Type="http://schemas.openxmlformats.org/officeDocument/2006/relationships/image" Target="../media/image-8-9.png"/><Relationship Id="rId10" Type="http://schemas.openxmlformats.org/officeDocument/2006/relationships/image" Target="../media/image-8-10.png"/><Relationship Id="rId11" Type="http://schemas.openxmlformats.org/officeDocument/2006/relationships/image" Target="../media/image-8-11.png"/><Relationship Id="rId12" Type="http://schemas.openxmlformats.org/officeDocument/2006/relationships/image" Target="../media/image-8-12.png"/><Relationship Id="rId13" Type="http://schemas.openxmlformats.org/officeDocument/2006/relationships/slideLayout" Target="../slideLayouts/slideLayout9.xml"/><Relationship Id="rId1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mailto:anupam.d@nexus-technologies.in" TargetMode="External"/><Relationship Id="rId1" Type="http://schemas.openxmlformats.org/officeDocument/2006/relationships/image" Target="../media/image-9-1.png"/><Relationship Id="rId3" Type="http://schemas.openxmlformats.org/officeDocument/2006/relationships/slideLayout" Target="../slideLayouts/slideLayout10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692956"/>
            <a:ext cx="7556421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850"/>
              </a:lnSpc>
              <a:buNone/>
            </a:pPr>
            <a:r>
              <a:rPr lang="en-US" sz="4650" b="1" spc="-94" kern="0" dirty="0">
                <a:solidFill>
                  <a:srgbClr val="FF8AA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Transform Your Seminar Hall</a:t>
            </a:r>
            <a:endParaRPr lang="en-US" sz="4650" dirty="0"/>
          </a:p>
        </p:txBody>
      </p:sp>
      <p:sp>
        <p:nvSpPr>
          <p:cNvPr id="4" name="Text 1"/>
          <p:cNvSpPr/>
          <p:nvPr/>
        </p:nvSpPr>
        <p:spPr>
          <a:xfrm>
            <a:off x="6280190" y="4521637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Cutting-Edge Technology and Safety. Created by Nexus Technologies.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6280190" y="5156597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7810" y="5164217"/>
            <a:ext cx="347663" cy="34766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756440" y="5139690"/>
            <a:ext cx="2090142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2200" b="1" spc="-36" kern="0" dirty="0">
                <a:solidFill>
                  <a:srgbClr val="E0D6DE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by Anupam das</a:t>
            </a:r>
            <a:endParaRPr lang="en-US" sz="2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64412"/>
            <a:ext cx="10097691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850"/>
              </a:lnSpc>
              <a:buNone/>
            </a:pPr>
            <a:r>
              <a:rPr lang="en-US" sz="4650" b="1" spc="-94" kern="0" dirty="0">
                <a:solidFill>
                  <a:srgbClr val="FF8AA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Optimized Setup for Maximum Impact</a:t>
            </a:r>
            <a:endParaRPr lang="en-US" sz="4650" dirty="0"/>
          </a:p>
        </p:txBody>
      </p:sp>
      <p:sp>
        <p:nvSpPr>
          <p:cNvPr id="3" name="Text 1"/>
          <p:cNvSpPr/>
          <p:nvPr/>
        </p:nvSpPr>
        <p:spPr>
          <a:xfrm>
            <a:off x="793790" y="3275648"/>
            <a:ext cx="2845594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900"/>
              </a:lnSpc>
              <a:buNone/>
            </a:pPr>
            <a:r>
              <a:rPr lang="en-US" sz="2300" b="1" spc="-47" kern="0" dirty="0">
                <a:solidFill>
                  <a:srgbClr val="FF8AA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Display Placement</a:t>
            </a:r>
            <a:endParaRPr lang="en-US" sz="2300" dirty="0"/>
          </a:p>
        </p:txBody>
      </p:sp>
      <p:sp>
        <p:nvSpPr>
          <p:cNvPr id="4" name="Text 2"/>
          <p:cNvSpPr/>
          <p:nvPr/>
        </p:nvSpPr>
        <p:spPr>
          <a:xfrm>
            <a:off x="793790" y="3874532"/>
            <a:ext cx="2845594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Centralize the 98-inch 4K UHD display for unparalleled visibility and engagement.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4200406" y="3275648"/>
            <a:ext cx="2845594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900"/>
              </a:lnSpc>
              <a:buNone/>
            </a:pPr>
            <a:r>
              <a:rPr lang="en-US" sz="2300" b="1" spc="-47" kern="0" dirty="0">
                <a:solidFill>
                  <a:srgbClr val="FF8AA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Microphone Accessibility</a:t>
            </a:r>
            <a:endParaRPr lang="en-US" sz="2300" dirty="0"/>
          </a:p>
        </p:txBody>
      </p:sp>
      <p:sp>
        <p:nvSpPr>
          <p:cNvPr id="6" name="Text 4"/>
          <p:cNvSpPr/>
          <p:nvPr/>
        </p:nvSpPr>
        <p:spPr>
          <a:xfrm>
            <a:off x="4200406" y="4246602"/>
            <a:ext cx="2845594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Strategically position podium microphones for presenters and ensure handheld mics are ready for audience interaction.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607022" y="3275648"/>
            <a:ext cx="2845594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900"/>
              </a:lnSpc>
              <a:buNone/>
            </a:pPr>
            <a:r>
              <a:rPr lang="en-US" sz="2300" b="1" spc="-47" kern="0" dirty="0">
                <a:solidFill>
                  <a:srgbClr val="FF8AA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Audio Optimization</a:t>
            </a:r>
            <a:endParaRPr lang="en-US" sz="2300" dirty="0"/>
          </a:p>
        </p:txBody>
      </p:sp>
      <p:sp>
        <p:nvSpPr>
          <p:cNvPr id="8" name="Text 6"/>
          <p:cNvSpPr/>
          <p:nvPr/>
        </p:nvSpPr>
        <p:spPr>
          <a:xfrm>
            <a:off x="7607022" y="3874532"/>
            <a:ext cx="2845594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Use the Logitech Group Extended Microphone to enhance sound clarity during video calls.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11013638" y="3275648"/>
            <a:ext cx="2845594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900"/>
              </a:lnSpc>
              <a:buNone/>
            </a:pPr>
            <a:r>
              <a:rPr lang="en-US" sz="2300" b="1" spc="-47" kern="0" dirty="0">
                <a:solidFill>
                  <a:srgbClr val="FF8AA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Internet Coverage</a:t>
            </a:r>
            <a:endParaRPr lang="en-US" sz="2300" dirty="0"/>
          </a:p>
        </p:txBody>
      </p:sp>
      <p:sp>
        <p:nvSpPr>
          <p:cNvPr id="10" name="Text 8"/>
          <p:cNvSpPr/>
          <p:nvPr/>
        </p:nvSpPr>
        <p:spPr>
          <a:xfrm>
            <a:off x="11013638" y="3874532"/>
            <a:ext cx="2845594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Install the WiFi router in a central, unobstructed area to guarantee seamless connectivity.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891665"/>
            <a:ext cx="7556421" cy="15189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850"/>
              </a:lnSpc>
              <a:buNone/>
            </a:pPr>
            <a:r>
              <a:rPr lang="en-US" sz="4650" b="1" spc="-94" kern="0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🎥</a:t>
            </a:r>
            <a:pPr indent="0" marL="0">
              <a:lnSpc>
                <a:spcPts val="5850"/>
              </a:lnSpc>
              <a:buNone/>
            </a:pPr>
            <a:r>
              <a:rPr lang="en-US" sz="4650" b="1" spc="-94" kern="0" dirty="0">
                <a:solidFill>
                  <a:srgbClr val="FF8AA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State-of-the-Art Display System</a:t>
            </a:r>
            <a:endParaRPr lang="en-US" sz="4650" dirty="0"/>
          </a:p>
        </p:txBody>
      </p:sp>
      <p:sp>
        <p:nvSpPr>
          <p:cNvPr id="4" name="Shape 1"/>
          <p:cNvSpPr/>
          <p:nvPr/>
        </p:nvSpPr>
        <p:spPr>
          <a:xfrm>
            <a:off x="793790" y="4005977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2F1D63"/>
          </a:solidFill>
          <a:ln w="7620">
            <a:solidFill>
              <a:srgbClr val="48367C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76074" y="4082415"/>
            <a:ext cx="145733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00"/>
              </a:lnSpc>
              <a:buNone/>
            </a:pPr>
            <a:r>
              <a:rPr lang="en-US" sz="2800" b="1" spc="-56" kern="0" dirty="0">
                <a:solidFill>
                  <a:srgbClr val="E0D6DE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1</a:t>
            </a:r>
            <a:endParaRPr lang="en-US" sz="2800" dirty="0"/>
          </a:p>
        </p:txBody>
      </p:sp>
      <p:sp>
        <p:nvSpPr>
          <p:cNvPr id="6" name="Text 3"/>
          <p:cNvSpPr/>
          <p:nvPr/>
        </p:nvSpPr>
        <p:spPr>
          <a:xfrm>
            <a:off x="1530906" y="4005977"/>
            <a:ext cx="2927747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900"/>
              </a:lnSpc>
              <a:buNone/>
            </a:pPr>
            <a:r>
              <a:rPr lang="en-US" sz="2300" b="1" spc="-47" kern="0" dirty="0">
                <a:solidFill>
                  <a:srgbClr val="E0D6DE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98-inch 4K UHD Display</a:t>
            </a:r>
            <a:endParaRPr lang="en-US" sz="2300" dirty="0"/>
          </a:p>
        </p:txBody>
      </p:sp>
      <p:sp>
        <p:nvSpPr>
          <p:cNvPr id="7" name="Text 4"/>
          <p:cNvSpPr/>
          <p:nvPr/>
        </p:nvSpPr>
        <p:spPr>
          <a:xfrm>
            <a:off x="1530906" y="4886206"/>
            <a:ext cx="2927747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Crystal-clear visuals for presentations, local meetings, and software-based video conferencing.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4685467" y="4005977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2F1D63"/>
          </a:solidFill>
          <a:ln w="7620">
            <a:solidFill>
              <a:srgbClr val="48367C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842867" y="4082415"/>
            <a:ext cx="195382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00"/>
              </a:lnSpc>
              <a:buNone/>
            </a:pPr>
            <a:r>
              <a:rPr lang="en-US" sz="2800" b="1" spc="-56" kern="0" dirty="0">
                <a:solidFill>
                  <a:srgbClr val="E0D6DE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2</a:t>
            </a:r>
            <a:endParaRPr lang="en-US" sz="2800" dirty="0"/>
          </a:p>
        </p:txBody>
      </p:sp>
      <p:sp>
        <p:nvSpPr>
          <p:cNvPr id="10" name="Text 7"/>
          <p:cNvSpPr/>
          <p:nvPr/>
        </p:nvSpPr>
        <p:spPr>
          <a:xfrm>
            <a:off x="5422583" y="4005977"/>
            <a:ext cx="2927747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900"/>
              </a:lnSpc>
              <a:buNone/>
            </a:pPr>
            <a:r>
              <a:rPr lang="en-US" sz="2300" b="1" spc="-47" kern="0" dirty="0">
                <a:solidFill>
                  <a:srgbClr val="E0D6DE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Immersive Experience</a:t>
            </a:r>
            <a:endParaRPr lang="en-US" sz="2300" dirty="0"/>
          </a:p>
        </p:txBody>
      </p:sp>
      <p:sp>
        <p:nvSpPr>
          <p:cNvPr id="11" name="Text 8"/>
          <p:cNvSpPr/>
          <p:nvPr/>
        </p:nvSpPr>
        <p:spPr>
          <a:xfrm>
            <a:off x="5422583" y="4886206"/>
            <a:ext cx="292774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Captivates your audience with a high-resolution, impactful display.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629364"/>
            <a:ext cx="7556421" cy="22632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850"/>
              </a:lnSpc>
              <a:buNone/>
            </a:pPr>
            <a:r>
              <a:rPr lang="en-US" sz="4650" b="1" spc="-94" kern="0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🎙️</a:t>
            </a:r>
            <a:pPr indent="0" marL="0">
              <a:lnSpc>
                <a:spcPts val="5850"/>
              </a:lnSpc>
              <a:buNone/>
            </a:pPr>
            <a:r>
              <a:rPr lang="en-US" sz="4650" b="1" spc="-94" kern="0" dirty="0">
                <a:solidFill>
                  <a:srgbClr val="FF8AA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Premium Audio System for Seamless Communication</a:t>
            </a:r>
            <a:endParaRPr lang="en-US" sz="4650" dirty="0"/>
          </a:p>
        </p:txBody>
      </p:sp>
      <p:sp>
        <p:nvSpPr>
          <p:cNvPr id="4" name="Shape 1"/>
          <p:cNvSpPr/>
          <p:nvPr/>
        </p:nvSpPr>
        <p:spPr>
          <a:xfrm>
            <a:off x="6280190" y="3232785"/>
            <a:ext cx="3664863" cy="2437805"/>
          </a:xfrm>
          <a:prstGeom prst="roundRect">
            <a:avLst>
              <a:gd name="adj" fmla="val 3908"/>
            </a:avLst>
          </a:prstGeom>
          <a:solidFill>
            <a:srgbClr val="2F1D63"/>
          </a:solidFill>
          <a:ln w="7620">
            <a:solidFill>
              <a:srgbClr val="48367C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14624" y="3467219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900"/>
              </a:lnSpc>
              <a:buNone/>
            </a:pPr>
            <a:r>
              <a:rPr lang="en-US" sz="2300" b="1" spc="-47" kern="0" dirty="0">
                <a:solidFill>
                  <a:srgbClr val="E0D6DE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Podium Microphone</a:t>
            </a:r>
            <a:endParaRPr lang="en-US" sz="2300" dirty="0"/>
          </a:p>
        </p:txBody>
      </p:sp>
      <p:sp>
        <p:nvSpPr>
          <p:cNvPr id="6" name="Text 3"/>
          <p:cNvSpPr/>
          <p:nvPr/>
        </p:nvSpPr>
        <p:spPr>
          <a:xfrm>
            <a:off x="6514624" y="3975378"/>
            <a:ext cx="319599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Perfect for presenters to deliver clear, impactful speeches.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0171867" y="3232785"/>
            <a:ext cx="3664863" cy="2437805"/>
          </a:xfrm>
          <a:prstGeom prst="roundRect">
            <a:avLst>
              <a:gd name="adj" fmla="val 3908"/>
            </a:avLst>
          </a:prstGeom>
          <a:solidFill>
            <a:srgbClr val="2F1D63"/>
          </a:solidFill>
          <a:ln w="7620">
            <a:solidFill>
              <a:srgbClr val="48367C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406301" y="3467219"/>
            <a:ext cx="3195995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900"/>
              </a:lnSpc>
              <a:buNone/>
            </a:pPr>
            <a:r>
              <a:rPr lang="en-US" sz="2300" b="1" spc="-47" kern="0" dirty="0">
                <a:solidFill>
                  <a:srgbClr val="E0D6DE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Wireless Handheld Microphone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10406301" y="4347448"/>
            <a:ext cx="319599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Allows freedom of movement for dynamic and engaging presentations.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80190" y="5897404"/>
            <a:ext cx="7556421" cy="1702832"/>
          </a:xfrm>
          <a:prstGeom prst="roundRect">
            <a:avLst>
              <a:gd name="adj" fmla="val 5595"/>
            </a:avLst>
          </a:prstGeom>
          <a:solidFill>
            <a:srgbClr val="2F1D63"/>
          </a:solidFill>
          <a:ln w="7620">
            <a:solidFill>
              <a:srgbClr val="48367C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514624" y="6131838"/>
            <a:ext cx="4995624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900"/>
              </a:lnSpc>
              <a:buNone/>
            </a:pPr>
            <a:r>
              <a:rPr lang="en-US" sz="2300" b="1" spc="-47" kern="0" dirty="0">
                <a:solidFill>
                  <a:srgbClr val="E0D6DE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Logitech Group Extended Microphone</a:t>
            </a:r>
            <a:endParaRPr lang="en-US" sz="2300" dirty="0"/>
          </a:p>
        </p:txBody>
      </p:sp>
      <p:sp>
        <p:nvSpPr>
          <p:cNvPr id="12" name="Text 9"/>
          <p:cNvSpPr/>
          <p:nvPr/>
        </p:nvSpPr>
        <p:spPr>
          <a:xfrm>
            <a:off x="6514624" y="6639997"/>
            <a:ext cx="70875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Designed for flawless audio capture during software-based video conferencing.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989892"/>
            <a:ext cx="7556421" cy="15189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850"/>
              </a:lnSpc>
              <a:buNone/>
            </a:pPr>
            <a:r>
              <a:rPr lang="en-US" sz="4650" b="1" spc="-94" kern="0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🌐</a:t>
            </a:r>
            <a:pPr indent="0" marL="0">
              <a:lnSpc>
                <a:spcPts val="5850"/>
              </a:lnSpc>
              <a:buNone/>
            </a:pPr>
            <a:r>
              <a:rPr lang="en-US" sz="4650" b="1" spc="-94" kern="0" dirty="0">
                <a:solidFill>
                  <a:srgbClr val="FF8AA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Streamlined Video Conferencing Tools</a:t>
            </a:r>
            <a:endParaRPr lang="en-US" sz="46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3849053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93790" y="4642842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b="1" spc="-47" kern="0" dirty="0">
                <a:solidFill>
                  <a:srgbClr val="E0D6DE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Logitech Group</a:t>
            </a:r>
            <a:endParaRPr lang="en-US" sz="2300" dirty="0"/>
          </a:p>
        </p:txBody>
      </p:sp>
      <p:sp>
        <p:nvSpPr>
          <p:cNvPr id="6" name="Text 2"/>
          <p:cNvSpPr/>
          <p:nvPr/>
        </p:nvSpPr>
        <p:spPr>
          <a:xfrm>
            <a:off x="793790" y="5151001"/>
            <a:ext cx="360807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ultimate solution for professional-grade video and audio integration.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021" y="3849053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742021" y="4642842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b="1" spc="-47" kern="0" dirty="0">
                <a:solidFill>
                  <a:srgbClr val="E0D6DE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WiFi Router</a:t>
            </a:r>
            <a:endParaRPr lang="en-US" sz="2300" dirty="0"/>
          </a:p>
        </p:txBody>
      </p:sp>
      <p:sp>
        <p:nvSpPr>
          <p:cNvPr id="9" name="Text 4"/>
          <p:cNvSpPr/>
          <p:nvPr/>
        </p:nvSpPr>
        <p:spPr>
          <a:xfrm>
            <a:off x="4742021" y="5151001"/>
            <a:ext cx="3608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Provides high-speed, reliable internet connectivity.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6962" y="358973"/>
            <a:ext cx="3427333" cy="4436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350"/>
              </a:lnSpc>
              <a:buNone/>
            </a:pPr>
            <a:r>
              <a:rPr lang="en-US" sz="2650" b="1" spc="-54" kern="0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🔒</a:t>
            </a:r>
            <a:pPr indent="0" marL="0">
              <a:lnSpc>
                <a:spcPts val="3350"/>
              </a:lnSpc>
              <a:buNone/>
            </a:pPr>
            <a:r>
              <a:rPr lang="en-US" sz="2650" b="1" spc="-54" kern="0" dirty="0">
                <a:solidFill>
                  <a:srgbClr val="FF8AA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Safety Comes First</a:t>
            </a:r>
            <a:endParaRPr lang="en-US" sz="26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6962" y="1063704"/>
            <a:ext cx="7895392" cy="5262205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4392" y="6472714"/>
            <a:ext cx="2263140" cy="475059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3852624" y="6631305"/>
            <a:ext cx="66556" cy="2611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050"/>
              </a:lnSpc>
              <a:buNone/>
            </a:pPr>
            <a:r>
              <a:rPr lang="en-US" sz="1250" b="1" spc="-26" kern="0" dirty="0">
                <a:solidFill>
                  <a:srgbClr val="E0D6DE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1</a:t>
            </a:r>
            <a:endParaRPr lang="en-US" sz="1250" dirty="0"/>
          </a:p>
        </p:txBody>
      </p:sp>
      <p:sp>
        <p:nvSpPr>
          <p:cNvPr id="6" name="Text 2"/>
          <p:cNvSpPr/>
          <p:nvPr/>
        </p:nvSpPr>
        <p:spPr>
          <a:xfrm>
            <a:off x="5148024" y="6603206"/>
            <a:ext cx="2937034" cy="2140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00" b="1" spc="-27" kern="0" dirty="0">
                <a:solidFill>
                  <a:srgbClr val="E0D6DE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Modular Clean Agent Fire Extinguisher</a:t>
            </a:r>
            <a:endParaRPr lang="en-US" sz="1300" dirty="0"/>
          </a:p>
        </p:txBody>
      </p:sp>
      <p:sp>
        <p:nvSpPr>
          <p:cNvPr id="7" name="Shape 3"/>
          <p:cNvSpPr/>
          <p:nvPr/>
        </p:nvSpPr>
        <p:spPr>
          <a:xfrm>
            <a:off x="5050155" y="6960275"/>
            <a:ext cx="9090660" cy="7620"/>
          </a:xfrm>
          <a:prstGeom prst="roundRect">
            <a:avLst>
              <a:gd name="adj" fmla="val 719654"/>
            </a:avLst>
          </a:prstGeom>
          <a:solidFill>
            <a:srgbClr val="48367C"/>
          </a:solidFill>
          <a:ln/>
        </p:spPr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2822" y="6980396"/>
            <a:ext cx="4526399" cy="475059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3841313" y="7087314"/>
            <a:ext cx="89297" cy="2611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050"/>
              </a:lnSpc>
              <a:buNone/>
            </a:pPr>
            <a:r>
              <a:rPr lang="en-US" sz="1250" b="1" spc="-26" kern="0" dirty="0">
                <a:solidFill>
                  <a:srgbClr val="E0D6DE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2</a:t>
            </a:r>
            <a:endParaRPr lang="en-US" sz="1250" dirty="0"/>
          </a:p>
        </p:txBody>
      </p:sp>
      <p:sp>
        <p:nvSpPr>
          <p:cNvPr id="10" name="Text 5"/>
          <p:cNvSpPr/>
          <p:nvPr/>
        </p:nvSpPr>
        <p:spPr>
          <a:xfrm>
            <a:off x="6279713" y="7110889"/>
            <a:ext cx="1271230" cy="2140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00" b="1" spc="-27" kern="0" dirty="0">
                <a:solidFill>
                  <a:srgbClr val="E0D6DE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HFC 236fa - 5 KG</a:t>
            </a:r>
            <a:endParaRPr lang="en-US" sz="1300" dirty="0"/>
          </a:p>
        </p:txBody>
      </p:sp>
      <p:sp>
        <p:nvSpPr>
          <p:cNvPr id="11" name="Shape 6"/>
          <p:cNvSpPr/>
          <p:nvPr/>
        </p:nvSpPr>
        <p:spPr>
          <a:xfrm>
            <a:off x="6181844" y="7467957"/>
            <a:ext cx="7958971" cy="7620"/>
          </a:xfrm>
          <a:prstGeom prst="roundRect">
            <a:avLst>
              <a:gd name="adj" fmla="val 719654"/>
            </a:avLst>
          </a:prstGeom>
          <a:solidFill>
            <a:srgbClr val="48367C"/>
          </a:solidFill>
          <a:ln/>
        </p:spPr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252" y="7488079"/>
            <a:ext cx="6789539" cy="475059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3841313" y="7594997"/>
            <a:ext cx="89178" cy="2611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050"/>
              </a:lnSpc>
              <a:buNone/>
            </a:pPr>
            <a:r>
              <a:rPr lang="en-US" sz="1250" b="1" spc="-26" kern="0" dirty="0">
                <a:solidFill>
                  <a:srgbClr val="E0D6DE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3</a:t>
            </a:r>
            <a:endParaRPr lang="en-US" sz="1250" dirty="0"/>
          </a:p>
        </p:txBody>
      </p:sp>
      <p:sp>
        <p:nvSpPr>
          <p:cNvPr id="14" name="Text 8"/>
          <p:cNvSpPr/>
          <p:nvPr/>
        </p:nvSpPr>
        <p:spPr>
          <a:xfrm>
            <a:off x="7411283" y="7618571"/>
            <a:ext cx="1932980" cy="2140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00" b="1" spc="-27" kern="0" dirty="0">
                <a:solidFill>
                  <a:srgbClr val="E0D6DE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Eco-friendly &amp; Compliant</a:t>
            </a:r>
            <a:endParaRPr lang="en-US" sz="13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96835" y="311825"/>
            <a:ext cx="3627001" cy="3873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900"/>
              </a:lnSpc>
              <a:buNone/>
            </a:pPr>
            <a:r>
              <a:rPr lang="en-US" sz="2300" b="1" spc="-47" kern="0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💡</a:t>
            </a:r>
            <a:pPr indent="0" marL="0">
              <a:lnSpc>
                <a:spcPts val="2900"/>
              </a:lnSpc>
              <a:buNone/>
            </a:pPr>
            <a:r>
              <a:rPr lang="en-US" sz="2300" b="1" spc="-47" kern="0" dirty="0">
                <a:solidFill>
                  <a:srgbClr val="FF8AA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Why Choose This Setup?</a:t>
            </a:r>
            <a:endParaRPr lang="en-US" sz="23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835" y="925949"/>
            <a:ext cx="6918365" cy="4611053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396835" y="5664518"/>
            <a:ext cx="1729502" cy="662107"/>
          </a:xfrm>
          <a:prstGeom prst="roundRect">
            <a:avLst>
              <a:gd name="adj" fmla="val 7194"/>
            </a:avLst>
          </a:prstGeom>
          <a:solidFill>
            <a:srgbClr val="2F1D63"/>
          </a:solidFill>
          <a:ln w="7620">
            <a:solidFill>
              <a:srgbClr val="48367C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517803" y="5882164"/>
            <a:ext cx="57864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750"/>
              </a:lnSpc>
              <a:buNone/>
            </a:pPr>
            <a:r>
              <a:rPr lang="en-US" sz="1100" b="1" spc="-22" kern="0" dirty="0">
                <a:solidFill>
                  <a:srgbClr val="E0D6DE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1</a:t>
            </a:r>
            <a:endParaRPr lang="en-US" sz="1100" dirty="0"/>
          </a:p>
        </p:txBody>
      </p:sp>
      <p:sp>
        <p:nvSpPr>
          <p:cNvPr id="6" name="Text 3"/>
          <p:cNvSpPr/>
          <p:nvPr/>
        </p:nvSpPr>
        <p:spPr>
          <a:xfrm>
            <a:off x="2239685" y="5777865"/>
            <a:ext cx="1595080" cy="185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1150" b="1" spc="-23" kern="0" dirty="0">
                <a:solidFill>
                  <a:srgbClr val="E0D6DE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Enhanced Collaboration</a:t>
            </a:r>
            <a:endParaRPr lang="en-US" sz="1150" dirty="0"/>
          </a:p>
        </p:txBody>
      </p:sp>
      <p:sp>
        <p:nvSpPr>
          <p:cNvPr id="7" name="Text 4"/>
          <p:cNvSpPr/>
          <p:nvPr/>
        </p:nvSpPr>
        <p:spPr>
          <a:xfrm>
            <a:off x="2239685" y="6031825"/>
            <a:ext cx="3380661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850" spc="-18" kern="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Foster seamless communication for local and remote participants.</a:t>
            </a:r>
            <a:endParaRPr lang="en-US" sz="850" dirty="0"/>
          </a:p>
        </p:txBody>
      </p:sp>
      <p:sp>
        <p:nvSpPr>
          <p:cNvPr id="8" name="Shape 5"/>
          <p:cNvSpPr/>
          <p:nvPr/>
        </p:nvSpPr>
        <p:spPr>
          <a:xfrm>
            <a:off x="2183011" y="6322814"/>
            <a:ext cx="11993880" cy="7620"/>
          </a:xfrm>
          <a:prstGeom prst="roundRect">
            <a:avLst>
              <a:gd name="adj" fmla="val 625116"/>
            </a:avLst>
          </a:prstGeom>
          <a:solidFill>
            <a:srgbClr val="48367C"/>
          </a:solidFill>
          <a:ln/>
        </p:spPr>
      </p:sp>
      <p:sp>
        <p:nvSpPr>
          <p:cNvPr id="9" name="Shape 6"/>
          <p:cNvSpPr/>
          <p:nvPr/>
        </p:nvSpPr>
        <p:spPr>
          <a:xfrm>
            <a:off x="396835" y="6383298"/>
            <a:ext cx="3459123" cy="662107"/>
          </a:xfrm>
          <a:prstGeom prst="roundRect">
            <a:avLst>
              <a:gd name="adj" fmla="val 7194"/>
            </a:avLst>
          </a:prstGeom>
          <a:solidFill>
            <a:srgbClr val="2F1D63"/>
          </a:solidFill>
          <a:ln w="7620">
            <a:solidFill>
              <a:srgbClr val="48367C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517803" y="6600944"/>
            <a:ext cx="77510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750"/>
              </a:lnSpc>
              <a:buNone/>
            </a:pPr>
            <a:r>
              <a:rPr lang="en-US" sz="1100" b="1" spc="-22" kern="0" dirty="0">
                <a:solidFill>
                  <a:srgbClr val="E0D6DE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2</a:t>
            </a:r>
            <a:endParaRPr lang="en-US" sz="1100" dirty="0"/>
          </a:p>
        </p:txBody>
      </p:sp>
      <p:sp>
        <p:nvSpPr>
          <p:cNvPr id="11" name="Text 8"/>
          <p:cNvSpPr/>
          <p:nvPr/>
        </p:nvSpPr>
        <p:spPr>
          <a:xfrm>
            <a:off x="3969306" y="6496645"/>
            <a:ext cx="1488519" cy="185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1150" b="1" spc="-23" kern="0" dirty="0">
                <a:solidFill>
                  <a:srgbClr val="E0D6DE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Immersive Experience</a:t>
            </a:r>
            <a:endParaRPr lang="en-US" sz="1150" dirty="0"/>
          </a:p>
        </p:txBody>
      </p:sp>
      <p:sp>
        <p:nvSpPr>
          <p:cNvPr id="12" name="Text 9"/>
          <p:cNvSpPr/>
          <p:nvPr/>
        </p:nvSpPr>
        <p:spPr>
          <a:xfrm>
            <a:off x="3969306" y="6750606"/>
            <a:ext cx="3356967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850" spc="-18" kern="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High-quality audio and visuals create a professional environment.</a:t>
            </a:r>
            <a:endParaRPr lang="en-US" sz="850" dirty="0"/>
          </a:p>
        </p:txBody>
      </p:sp>
      <p:sp>
        <p:nvSpPr>
          <p:cNvPr id="13" name="Shape 10"/>
          <p:cNvSpPr/>
          <p:nvPr/>
        </p:nvSpPr>
        <p:spPr>
          <a:xfrm>
            <a:off x="3912632" y="7041594"/>
            <a:ext cx="10264259" cy="7620"/>
          </a:xfrm>
          <a:prstGeom prst="roundRect">
            <a:avLst>
              <a:gd name="adj" fmla="val 625116"/>
            </a:avLst>
          </a:prstGeom>
          <a:solidFill>
            <a:srgbClr val="48367C"/>
          </a:solidFill>
          <a:ln/>
        </p:spPr>
      </p:sp>
      <p:sp>
        <p:nvSpPr>
          <p:cNvPr id="14" name="Shape 11"/>
          <p:cNvSpPr/>
          <p:nvPr/>
        </p:nvSpPr>
        <p:spPr>
          <a:xfrm>
            <a:off x="396835" y="7102078"/>
            <a:ext cx="5188744" cy="662107"/>
          </a:xfrm>
          <a:prstGeom prst="roundRect">
            <a:avLst>
              <a:gd name="adj" fmla="val 7194"/>
            </a:avLst>
          </a:prstGeom>
          <a:solidFill>
            <a:srgbClr val="2F1D63"/>
          </a:solidFill>
          <a:ln w="7620">
            <a:solidFill>
              <a:srgbClr val="48367C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517803" y="7319724"/>
            <a:ext cx="77391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750"/>
              </a:lnSpc>
              <a:buNone/>
            </a:pPr>
            <a:r>
              <a:rPr lang="en-US" sz="1100" b="1" spc="-22" kern="0" dirty="0">
                <a:solidFill>
                  <a:srgbClr val="E0D6DE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3</a:t>
            </a:r>
            <a:endParaRPr lang="en-US" sz="1100" dirty="0"/>
          </a:p>
        </p:txBody>
      </p:sp>
      <p:sp>
        <p:nvSpPr>
          <p:cNvPr id="16" name="Text 13"/>
          <p:cNvSpPr/>
          <p:nvPr/>
        </p:nvSpPr>
        <p:spPr>
          <a:xfrm>
            <a:off x="5698927" y="7215426"/>
            <a:ext cx="1488519" cy="185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1150" b="1" spc="-23" kern="0" dirty="0">
                <a:solidFill>
                  <a:srgbClr val="E0D6DE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Interactivity</a:t>
            </a:r>
            <a:endParaRPr lang="en-US" sz="1150" dirty="0"/>
          </a:p>
        </p:txBody>
      </p:sp>
      <p:sp>
        <p:nvSpPr>
          <p:cNvPr id="17" name="Text 14"/>
          <p:cNvSpPr/>
          <p:nvPr/>
        </p:nvSpPr>
        <p:spPr>
          <a:xfrm>
            <a:off x="5698927" y="7469386"/>
            <a:ext cx="3828931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850" spc="-18" kern="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Empower presenters and participants with mobility and cutting-edge tools.</a:t>
            </a:r>
            <a:endParaRPr lang="en-US" sz="850" dirty="0"/>
          </a:p>
        </p:txBody>
      </p:sp>
      <p:sp>
        <p:nvSpPr>
          <p:cNvPr id="18" name="Shape 15"/>
          <p:cNvSpPr/>
          <p:nvPr/>
        </p:nvSpPr>
        <p:spPr>
          <a:xfrm>
            <a:off x="5642253" y="7760375"/>
            <a:ext cx="8534638" cy="7620"/>
          </a:xfrm>
          <a:prstGeom prst="roundRect">
            <a:avLst>
              <a:gd name="adj" fmla="val 625116"/>
            </a:avLst>
          </a:prstGeom>
          <a:solidFill>
            <a:srgbClr val="48367C"/>
          </a:solidFill>
          <a:ln/>
        </p:spPr>
      </p:sp>
      <p:sp>
        <p:nvSpPr>
          <p:cNvPr id="19" name="Shape 16"/>
          <p:cNvSpPr/>
          <p:nvPr/>
        </p:nvSpPr>
        <p:spPr>
          <a:xfrm>
            <a:off x="396835" y="7820858"/>
            <a:ext cx="6918365" cy="662107"/>
          </a:xfrm>
          <a:prstGeom prst="roundRect">
            <a:avLst>
              <a:gd name="adj" fmla="val 7194"/>
            </a:avLst>
          </a:prstGeom>
          <a:solidFill>
            <a:srgbClr val="2F1D63"/>
          </a:solidFill>
          <a:ln w="7620">
            <a:solidFill>
              <a:srgbClr val="48367C"/>
            </a:solidFill>
            <a:prstDash val="solid"/>
          </a:ln>
        </p:spPr>
      </p:sp>
      <p:sp>
        <p:nvSpPr>
          <p:cNvPr id="20" name="Text 17"/>
          <p:cNvSpPr/>
          <p:nvPr/>
        </p:nvSpPr>
        <p:spPr>
          <a:xfrm>
            <a:off x="517803" y="8038505"/>
            <a:ext cx="73581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750"/>
              </a:lnSpc>
              <a:buNone/>
            </a:pPr>
            <a:r>
              <a:rPr lang="en-US" sz="1100" b="1" spc="-22" kern="0" dirty="0">
                <a:solidFill>
                  <a:srgbClr val="E0D6DE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4</a:t>
            </a:r>
            <a:endParaRPr lang="en-US" sz="1100" dirty="0"/>
          </a:p>
        </p:txBody>
      </p:sp>
      <p:sp>
        <p:nvSpPr>
          <p:cNvPr id="21" name="Text 18"/>
          <p:cNvSpPr/>
          <p:nvPr/>
        </p:nvSpPr>
        <p:spPr>
          <a:xfrm>
            <a:off x="7428548" y="7934206"/>
            <a:ext cx="1488519" cy="185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50"/>
              </a:lnSpc>
              <a:buNone/>
            </a:pPr>
            <a:r>
              <a:rPr lang="en-US" sz="1150" b="1" spc="-23" kern="0" dirty="0">
                <a:solidFill>
                  <a:srgbClr val="E0D6DE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Safety Assurance</a:t>
            </a:r>
            <a:endParaRPr lang="en-US" sz="1150" dirty="0"/>
          </a:p>
        </p:txBody>
      </p:sp>
      <p:sp>
        <p:nvSpPr>
          <p:cNvPr id="22" name="Text 19"/>
          <p:cNvSpPr/>
          <p:nvPr/>
        </p:nvSpPr>
        <p:spPr>
          <a:xfrm>
            <a:off x="7428548" y="8188166"/>
            <a:ext cx="3682603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850" spc="-18" kern="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Comply with safety standards while ensuring a worry-free environment.</a:t>
            </a:r>
            <a:endParaRPr lang="en-US" sz="8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96835" y="311825"/>
            <a:ext cx="7422475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900"/>
              </a:lnSpc>
              <a:buNone/>
            </a:pPr>
            <a:r>
              <a:rPr lang="en-US" sz="2300" b="1" spc="-47" kern="0" dirty="0">
                <a:solidFill>
                  <a:srgbClr val="FF8AA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A Diverse Group Of Clients Have Placed Their Trust In Us</a:t>
            </a:r>
            <a:endParaRPr lang="en-US" sz="23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835" y="910709"/>
            <a:ext cx="6918365" cy="9034224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835" y="10072449"/>
            <a:ext cx="6918365" cy="9034224"/>
          </a:xfrm>
          <a:prstGeom prst="rect">
            <a:avLst/>
          </a:prstGeom>
        </p:spPr>
      </p:pic>
      <p:pic>
        <p:nvPicPr>
          <p:cNvPr id="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35" y="19234190"/>
            <a:ext cx="2606040" cy="2514600"/>
          </a:xfrm>
          <a:prstGeom prst="rect">
            <a:avLst/>
          </a:prstGeom>
        </p:spPr>
      </p:pic>
      <p:pic>
        <p:nvPicPr>
          <p:cNvPr id="6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835" y="21876306"/>
            <a:ext cx="6918365" cy="9034224"/>
          </a:xfrm>
          <a:prstGeom prst="rect">
            <a:avLst/>
          </a:prstGeom>
        </p:spPr>
      </p:pic>
      <p:pic>
        <p:nvPicPr>
          <p:cNvPr id="7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835" y="31038046"/>
            <a:ext cx="1524000" cy="1524000"/>
          </a:xfrm>
          <a:prstGeom prst="rect">
            <a:avLst/>
          </a:prstGeom>
        </p:spPr>
      </p:pic>
      <p:pic>
        <p:nvPicPr>
          <p:cNvPr id="8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835" y="32689562"/>
            <a:ext cx="6918365" cy="9034224"/>
          </a:xfrm>
          <a:prstGeom prst="rect">
            <a:avLst/>
          </a:prstGeom>
        </p:spPr>
      </p:pic>
      <p:pic>
        <p:nvPicPr>
          <p:cNvPr id="9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835" y="41851302"/>
            <a:ext cx="6918365" cy="9034224"/>
          </a:xfrm>
          <a:prstGeom prst="rect">
            <a:avLst/>
          </a:prstGeom>
        </p:spPr>
      </p:pic>
      <p:pic>
        <p:nvPicPr>
          <p:cNvPr id="10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835" y="51013043"/>
            <a:ext cx="6918365" cy="9034224"/>
          </a:xfrm>
          <a:prstGeom prst="rect">
            <a:avLst/>
          </a:prstGeom>
        </p:spPr>
      </p:pic>
      <p:pic>
        <p:nvPicPr>
          <p:cNvPr id="11" name="Image 8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835" y="60174783"/>
            <a:ext cx="6918365" cy="9034224"/>
          </a:xfrm>
          <a:prstGeom prst="rect">
            <a:avLst/>
          </a:prstGeom>
        </p:spPr>
      </p:pic>
      <p:pic>
        <p:nvPicPr>
          <p:cNvPr id="12" name="Image 9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6835" y="69336523"/>
            <a:ext cx="6918365" cy="9034224"/>
          </a:xfrm>
          <a:prstGeom prst="rect">
            <a:avLst/>
          </a:prstGeom>
        </p:spPr>
      </p:pic>
      <p:pic>
        <p:nvPicPr>
          <p:cNvPr id="13" name="Image 10" descr="preencoded.png">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6835" y="78498263"/>
            <a:ext cx="6918365" cy="9034224"/>
          </a:xfrm>
          <a:prstGeom prst="rect">
            <a:avLst/>
          </a:prstGeom>
        </p:spPr>
      </p:pic>
      <p:pic>
        <p:nvPicPr>
          <p:cNvPr id="14" name="Image 11" descr="preencoded.png">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6835" y="87660004"/>
            <a:ext cx="6918365" cy="903422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209687"/>
            <a:ext cx="5954197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850"/>
              </a:lnSpc>
              <a:buNone/>
            </a:pPr>
            <a:r>
              <a:rPr lang="en-US" sz="4650" b="1" spc="-94" kern="0" dirty="0">
                <a:solidFill>
                  <a:srgbClr val="FF8AA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For More Details</a:t>
            </a:r>
            <a:endParaRPr lang="en-US" sz="4650" dirty="0"/>
          </a:p>
        </p:txBody>
      </p:sp>
      <p:sp>
        <p:nvSpPr>
          <p:cNvPr id="4" name="Text 1"/>
          <p:cNvSpPr/>
          <p:nvPr/>
        </p:nvSpPr>
        <p:spPr>
          <a:xfrm>
            <a:off x="6280190" y="429410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Mail us at </a:t>
            </a:r>
            <a:pPr indent="0" marL="0">
              <a:lnSpc>
                <a:spcPts val="2850"/>
              </a:lnSpc>
              <a:buNone/>
            </a:pPr>
            <a:r>
              <a:rPr lang="en-US" sz="1750" u="sng" spc="-36" kern="0" dirty="0">
                <a:solidFill>
                  <a:srgbClr val="876CD4"/>
                </a:solidFill>
                <a:latin typeface="Inter" pitchFamily="34" charset="0"/>
                <a:ea typeface="Inter" pitchFamily="34" charset="-122"/>
                <a:cs typeface="Inter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anupam.d@nexus-technologies.in</a:t>
            </a:r>
            <a:pPr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WhatsApp / Call us on 9831939190 visit at </a:t>
            </a:r>
            <a:pPr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E0D6DE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www.nexus-technologies.in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2025-01-09T12:04:34Z</dcterms:created>
  <dcterms:modified xsi:type="dcterms:W3CDTF">2025-01-09T12:04:34Z</dcterms:modified>
</cp:coreProperties>
</file>