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19"/>
  </p:notesMasterIdLst>
  <p:sldIdLst>
    <p:sldId id="264" r:id="rId2"/>
    <p:sldId id="265" r:id="rId3"/>
    <p:sldId id="271" r:id="rId4"/>
    <p:sldId id="266" r:id="rId5"/>
    <p:sldId id="267" r:id="rId6"/>
    <p:sldId id="272" r:id="rId7"/>
    <p:sldId id="268" r:id="rId8"/>
    <p:sldId id="270" r:id="rId9"/>
    <p:sldId id="273" r:id="rId10"/>
    <p:sldId id="274" r:id="rId11"/>
    <p:sldId id="275" r:id="rId12"/>
    <p:sldId id="276" r:id="rId13"/>
    <p:sldId id="278" r:id="rId14"/>
    <p:sldId id="281" r:id="rId15"/>
    <p:sldId id="277" r:id="rId16"/>
    <p:sldId id="282" r:id="rId17"/>
    <p:sldId id="28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E6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49217" autoAdjust="0"/>
  </p:normalViewPr>
  <p:slideViewPr>
    <p:cSldViewPr snapToGrid="0">
      <p:cViewPr varScale="1">
        <p:scale>
          <a:sx n="19" d="100"/>
          <a:sy n="19" d="100"/>
        </p:scale>
        <p:origin x="-145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577CF-A981-4A35-97F1-3CB5236CA219}" type="datetimeFigureOut">
              <a:rPr lang="en-US" smtClean="0"/>
              <a:t>7/26/2018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E84497-4E38-4D6D-BD40-315CEA0A714A}" type="slidenum">
              <a:rPr lang="en-US" smtClean="0"/>
              <a:t>‹#›</a:t>
            </a:fld>
            <a:endParaRPr lang="en-US"/>
          </a:p>
        </p:txBody>
      </p:sp>
    </p:spTree>
    <p:extLst>
      <p:ext uri="{BB962C8B-B14F-4D97-AF65-F5344CB8AC3E}">
        <p14:creationId xmlns:p14="http://schemas.microsoft.com/office/powerpoint/2010/main" val="2412670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gencourt.state.nh.us/rsa/html/XV/188-E/188-E-15.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Opening presentation</a:t>
            </a:r>
          </a:p>
          <a:p>
            <a:endParaRPr lang="en-US" dirty="0"/>
          </a:p>
          <a:p>
            <a:r>
              <a:rPr lang="en-US" dirty="0"/>
              <a:t>Introduction and career history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C670B-1F2C-1A49-A512-C93409842B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848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STEM Taskforce 2014 by executive order.  Office of STEM education through Governors High-Tech Council, Tech Women-Tech Girls and CCSNH fostered Girls Technology Day through DOE.</a:t>
            </a:r>
          </a:p>
          <a:p>
            <a:endParaRPr lang="en-US" dirty="0"/>
          </a:p>
          <a:p>
            <a:r>
              <a:rPr lang="en-US" dirty="0"/>
              <a:t>Girls/Women are under represented.  48% of workforce but less than 24% of STEM related workforce (Source: https://en.wikipedia.org/wiki/Women_in_STEM_fields)</a:t>
            </a:r>
          </a:p>
          <a:p>
            <a:endParaRPr lang="en-US" dirty="0"/>
          </a:p>
          <a:p>
            <a:r>
              <a:rPr lang="en-US" dirty="0"/>
              <a:t>Metrology Ambassador efforts in GTD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C670B-1F2C-1A49-A512-C93409842B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459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School students decide to go into STEM careers and Metrology?</a:t>
            </a:r>
          </a:p>
          <a:p>
            <a:endParaRPr lang="en-US" dirty="0"/>
          </a:p>
          <a:p>
            <a:r>
              <a:rPr lang="en-US" dirty="0"/>
              <a:t>Most already guided by parents, teachers and guidance staff toward 4-year schools.  OLD THINKING!</a:t>
            </a:r>
          </a:p>
          <a:p>
            <a:endParaRPr lang="en-US" dirty="0"/>
          </a:p>
          <a:p>
            <a:r>
              <a:rPr lang="en-US" dirty="0"/>
              <a:t>We need to start sooner.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C670B-1F2C-1A49-A512-C93409842B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8973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Reaching down to elementary and up to CCSNH 14 plus the teachers.  NHSTA.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C670B-1F2C-1A49-A512-C93409842B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1235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of Spaulding and McClelland are available.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C670B-1F2C-1A49-A512-C93409842B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0335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C670B-1F2C-1A49-A512-C93409842B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3411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C670B-1F2C-1A49-A512-C93409842B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2453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very clear that we need more STEM educated people to keep pace with the workforce demands from technology based industries.  Metrology is currently part of that demand on STEM skills.  We understand the need for this training and education outreach can be a part of the success path but not by putting students and teachers, in the seats and simply talking at them.  They all benefit from engagement and interaction with local industry partners as well as the traditional education community. Like Ben Franklin said, “Involve me and I learn.”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Questions?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C670B-1F2C-1A49-A512-C93409842B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7753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C670B-1F2C-1A49-A512-C93409842B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2216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CMSC Education Outreach</a:t>
            </a:r>
          </a:p>
          <a:p>
            <a:r>
              <a:rPr lang="en-US" dirty="0"/>
              <a:t>Presentations</a:t>
            </a:r>
          </a:p>
          <a:p>
            <a:r>
              <a:rPr lang="en-US" dirty="0"/>
              <a:t>The Education Zone will be having three Presentations during the conference. </a:t>
            </a:r>
          </a:p>
          <a:p>
            <a:r>
              <a:rPr lang="en-US" dirty="0"/>
              <a:t>Education Zone Topic III:  What we as Professionals can do to reach out for S T E 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C670B-1F2C-1A49-A512-C93409842B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5430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My History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Georgia Harris and Elizabeth Gentry persuaded me to become a metrology ambassador.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committee provides support, training and often assist with educational equipment loans and providing metrology related promotional materials. The committee also offers informational sessions on reaching out to the local school education system.  A valuable tool when engaging an education system that can have some political pitfalls.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C670B-1F2C-1A49-A512-C93409842B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4382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education outreach is necessary in Metrology and STEM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C670B-1F2C-1A49-A512-C93409842B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5627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NextEra Energy’s Seabrook Station identified surplus M&amp;TE that was no longer needed for plant support and it was deemed prudent to donate them to a local school rather than the recycle bin.  The Spaulding High School in Rochester, NH received several items including a new hydrometer for their honors Physics/Chemistry department.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returned the following week with several items of measuring and test equipment from our lab along with a replica of a cubit for some historical linkage to metrology.  The students were introduced to the science of metrology, traceability and how metrology impacts their lives every day. They inspected calipers, pressure gauges, an atmospheric combustible gas monitor and a strobe tach that the students realized could be used to observe one of their physics demonstrators using stop-motion.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C670B-1F2C-1A49-A512-C93409842B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3061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was at this point in my outreach career that I learned how isolated the schools were from local technology and how isolated the tech sector was from local education.  The State of New Hampshire, Department of Education soon began referring to me as the New Hampshire Statewide Metrology Ambassador following the first metrology workshop presented during the 2015 Girls Technology Day events sponsored by the New Hampshire Department of Education.  When asked why this distinction, they stated that “nobody else is doing it.”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Flow Chart – Standardized testing typically 3 times per year to determine level of student education.  PACE, MAP, Smarter Balance, </a:t>
            </a:r>
            <a:r>
              <a:rPr lang="en-US" sz="1200" kern="1200" dirty="0" err="1">
                <a:solidFill>
                  <a:schemeClr val="tx1"/>
                </a:solidFill>
                <a:effectLst/>
                <a:latin typeface="+mn-lt"/>
                <a:ea typeface="+mn-ea"/>
                <a:cs typeface="+mn-cs"/>
              </a:rPr>
              <a:t>Dibels</a:t>
            </a:r>
            <a:r>
              <a:rPr lang="en-US" sz="1200" kern="1200" dirty="0">
                <a:solidFill>
                  <a:schemeClr val="tx1"/>
                </a:solidFill>
                <a:effectLst/>
                <a:latin typeface="+mn-lt"/>
                <a:ea typeface="+mn-ea"/>
                <a:cs typeface="+mn-cs"/>
              </a:rPr>
              <a:t> (reading in K-6)</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PETAC - </a:t>
            </a:r>
            <a:r>
              <a:rPr lang="en-US" sz="1200" b="0" i="0" u="none" strike="noStrike" kern="1200" dirty="0">
                <a:solidFill>
                  <a:schemeClr val="tx1"/>
                </a:solidFill>
                <a:effectLst/>
                <a:latin typeface="+mn-lt"/>
                <a:ea typeface="+mn-ea"/>
                <a:cs typeface="+mn-cs"/>
              </a:rPr>
              <a:t>Pre-Engineering Technology | Bureau of Career Development | NH  Tech into middle and high schools. </a:t>
            </a:r>
            <a:r>
              <a:rPr lang="en-US" sz="1200" b="0" i="0" kern="1200" dirty="0">
                <a:solidFill>
                  <a:schemeClr val="tx1"/>
                </a:solidFill>
                <a:effectLst/>
                <a:latin typeface="+mn-lt"/>
                <a:ea typeface="+mn-ea"/>
                <a:cs typeface="+mn-cs"/>
              </a:rPr>
              <a:t>PETAC's role is to advise the Department of Education in the implementation and expansion of the pre-engineering technology curriculum, to assist the Department of Education in the implementation, evaluation, and expansion of the pre-engineering technology curriculum, and to assist the Department of Education in pursuing public and private funds in order to ensure statewide access to pre-engineering technology curriculum coursework for public school students in grades 6 through 12. </a:t>
            </a:r>
            <a:r>
              <a:rPr lang="en-US" sz="1200" b="0" i="0" kern="1200" dirty="0">
                <a:solidFill>
                  <a:schemeClr val="tx1"/>
                </a:solidFill>
                <a:effectLst/>
                <a:latin typeface="+mn-lt"/>
                <a:ea typeface="+mn-ea"/>
                <a:cs typeface="+mn-cs"/>
                <a:hlinkClick r:id="rId3"/>
              </a:rPr>
              <a:t>(188-E:15</a:t>
            </a:r>
            <a:r>
              <a:rPr lang="en-US"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C670B-1F2C-1A49-A512-C93409842B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8610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Lessons Learned – Involvement and student contact with technology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C670B-1F2C-1A49-A512-C93409842B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9695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large scale event with multiple presenters – Georgia Harris, Tim Osmer, Gary Confalone, Rob Melanson</a:t>
            </a:r>
          </a:p>
          <a:p>
            <a:endParaRPr lang="en-US" dirty="0"/>
          </a:p>
          <a:p>
            <a:r>
              <a:rPr lang="en-US" dirty="0"/>
              <a:t>Students from Tech Center, Honors science and physics</a:t>
            </a:r>
          </a:p>
          <a:p>
            <a:endParaRPr lang="en-US" dirty="0"/>
          </a:p>
          <a:p>
            <a:r>
              <a:rPr lang="en-US" dirty="0"/>
              <a:t>Several teachers and guidance counselors</a:t>
            </a:r>
          </a:p>
          <a:p>
            <a:endParaRPr lang="en-US" dirty="0"/>
          </a:p>
          <a:p>
            <a:r>
              <a:rPr lang="en-US" dirty="0"/>
              <a:t>Student attention drifts after 20-minutes – move to contact and discovery time.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C670B-1F2C-1A49-A512-C93409842B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1360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Seabrook Metrology Visit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C670B-1F2C-1A49-A512-C93409842B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7146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5581"/>
        </a:solidFill>
        <a:effectLst/>
      </p:bgPr>
    </p:bg>
    <p:spTree>
      <p:nvGrpSpPr>
        <p:cNvPr id="1" name=""/>
        <p:cNvGrpSpPr/>
        <p:nvPr/>
      </p:nvGrpSpPr>
      <p:grpSpPr>
        <a:xfrm>
          <a:off x="0" y="0"/>
          <a:ext cx="0" cy="0"/>
          <a:chOff x="0" y="0"/>
          <a:chExt cx="0" cy="0"/>
        </a:xfrm>
      </p:grpSpPr>
      <p:sp>
        <p:nvSpPr>
          <p:cNvPr id="9" name="Rectangle 8"/>
          <p:cNvSpPr/>
          <p:nvPr userDrawn="1"/>
        </p:nvSpPr>
        <p:spPr>
          <a:xfrm>
            <a:off x="0" y="1066798"/>
            <a:ext cx="2286000" cy="5791201"/>
          </a:xfrm>
          <a:prstGeom prst="rect">
            <a:avLst/>
          </a:prstGeom>
          <a:solidFill>
            <a:srgbClr val="41ABFF"/>
          </a:solidFill>
          <a:ln>
            <a:noFill/>
          </a:ln>
          <a:effectLst/>
        </p:spPr>
        <p:style>
          <a:lnRef idx="1">
            <a:schemeClr val="accent1"/>
          </a:lnRef>
          <a:fillRef idx="3">
            <a:schemeClr val="accent1"/>
          </a:fillRef>
          <a:effectRef idx="2">
            <a:schemeClr val="accent1"/>
          </a:effectRef>
          <a:fontRef idx="minor">
            <a:schemeClr val="lt1"/>
          </a:fontRef>
        </p:style>
        <p:txBody>
          <a:bodyPr wrap="square" lIns="182880" tIns="228600" rIns="0" bIns="0" rtlCol="0" anchor="t" anchorCtr="0"/>
          <a:lstStyle/>
          <a:p>
            <a:pPr marL="50800" marR="0" lvl="0" indent="0" algn="l" defTabSz="457200" rtl="0" eaLnBrk="1" fontAlgn="auto" latinLnBrk="0" hangingPunct="1">
              <a:lnSpc>
                <a:spcPts val="18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ArialMT" charset="0"/>
                <a:ea typeface="+mn-ea"/>
                <a:cs typeface="+mn-cs"/>
              </a:rPr>
              <a:t>2017 NCSLI </a:t>
            </a:r>
            <a:r>
              <a:rPr kumimoji="0" lang="en-US" sz="1800" b="1" i="0" u="none" strike="noStrike" kern="1200" cap="none" spc="0" normalizeH="0" baseline="0" noProof="0" dirty="0">
                <a:ln>
                  <a:noFill/>
                </a:ln>
                <a:solidFill>
                  <a:schemeClr val="bg1"/>
                </a:solidFill>
                <a:effectLst/>
                <a:uLnTx/>
                <a:uFillTx/>
                <a:latin typeface="ArialMT" charset="0"/>
                <a:ea typeface="+mn-ea"/>
                <a:cs typeface="+mn-cs"/>
              </a:rPr>
              <a:t/>
            </a:r>
            <a:br>
              <a:rPr kumimoji="0" lang="en-US" sz="1800" b="1" i="0" u="none" strike="noStrike" kern="1200" cap="none" spc="0" normalizeH="0" baseline="0" noProof="0" dirty="0">
                <a:ln>
                  <a:noFill/>
                </a:ln>
                <a:solidFill>
                  <a:schemeClr val="bg1"/>
                </a:solidFill>
                <a:effectLst/>
                <a:uLnTx/>
                <a:uFillTx/>
                <a:latin typeface="ArialMT" charset="0"/>
                <a:ea typeface="+mn-ea"/>
                <a:cs typeface="+mn-cs"/>
              </a:rPr>
            </a:br>
            <a:r>
              <a:rPr kumimoji="0" lang="en-US" sz="1400" b="0" i="0" u="none" strike="noStrike" kern="1200" cap="none" spc="0" normalizeH="0" baseline="0" noProof="0" dirty="0">
                <a:ln>
                  <a:noFill/>
                </a:ln>
                <a:solidFill>
                  <a:schemeClr val="bg1"/>
                </a:solidFill>
                <a:effectLst/>
                <a:uLnTx/>
                <a:uFillTx/>
                <a:latin typeface="ArialMT" charset="0"/>
                <a:ea typeface="+mn-ea"/>
                <a:cs typeface="+mn-cs"/>
              </a:rPr>
              <a:t>Workshop &amp; Symposium</a:t>
            </a:r>
            <a:br>
              <a:rPr kumimoji="0" lang="en-US" sz="1400" b="0" i="0" u="none" strike="noStrike" kern="1200" cap="none" spc="0" normalizeH="0" baseline="0" noProof="0" dirty="0">
                <a:ln>
                  <a:noFill/>
                </a:ln>
                <a:solidFill>
                  <a:schemeClr val="bg1"/>
                </a:solidFill>
                <a:effectLst/>
                <a:uLnTx/>
                <a:uFillTx/>
                <a:latin typeface="ArialMT" charset="0"/>
                <a:ea typeface="+mn-ea"/>
                <a:cs typeface="+mn-cs"/>
              </a:rPr>
            </a:br>
            <a:endParaRPr kumimoji="0" lang="en-US" sz="2000" b="0" i="0" u="none" strike="noStrike" kern="1200" cap="none" spc="0" normalizeH="0" baseline="0" noProof="0" dirty="0">
              <a:ln>
                <a:noFill/>
              </a:ln>
              <a:solidFill>
                <a:srgbClr val="005581"/>
              </a:solidFill>
              <a:effectLst/>
              <a:uLnTx/>
              <a:uFillTx/>
              <a:latin typeface="ArialMT" charset="0"/>
              <a:ea typeface="+mn-ea"/>
              <a:cs typeface="+mn-cs"/>
            </a:endParaRPr>
          </a:p>
          <a:p>
            <a:pPr marL="5080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MT" charset="0"/>
                <a:ea typeface="+mn-ea"/>
                <a:cs typeface="+mn-cs"/>
              </a:rPr>
              <a:t>AUGUST 12 – 17</a:t>
            </a:r>
          </a:p>
          <a:p>
            <a:pPr marL="50800" marR="0" lvl="0" indent="0" algn="l" defTabSz="457200" rtl="0" eaLnBrk="1" fontAlgn="auto" latinLnBrk="0" hangingPunct="1">
              <a:lnSpc>
                <a:spcPts val="164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MT" charset="0"/>
                <a:ea typeface="+mn-ea"/>
                <a:cs typeface="+mn-cs"/>
              </a:rPr>
              <a:t>Gaylord National Convention Center</a:t>
            </a:r>
            <a:br>
              <a:rPr kumimoji="0" lang="en-US" sz="1200" b="0" i="0" u="none" strike="noStrike" kern="1200" cap="none" spc="0" normalizeH="0" baseline="0" noProof="0" dirty="0">
                <a:ln>
                  <a:noFill/>
                </a:ln>
                <a:solidFill>
                  <a:prstClr val="white"/>
                </a:solidFill>
                <a:effectLst/>
                <a:uLnTx/>
                <a:uFillTx/>
                <a:latin typeface="ArialMT" charset="0"/>
                <a:ea typeface="+mn-ea"/>
                <a:cs typeface="+mn-cs"/>
              </a:rPr>
            </a:br>
            <a:r>
              <a:rPr kumimoji="0" lang="en-US" sz="1200" b="0" i="0" u="none" strike="noStrike" kern="1200" cap="none" spc="0" normalizeH="0" baseline="0" noProof="0" dirty="0">
                <a:ln>
                  <a:noFill/>
                </a:ln>
                <a:solidFill>
                  <a:prstClr val="white"/>
                </a:solidFill>
                <a:effectLst/>
                <a:uLnTx/>
                <a:uFillTx/>
                <a:latin typeface="ArialMT" charset="0"/>
                <a:ea typeface="+mn-ea"/>
                <a:cs typeface="+mn-cs"/>
              </a:rPr>
              <a:t>National Harbor Maryland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5581"/>
              </a:solidFill>
              <a:effectLst/>
              <a:uLnTx/>
              <a:uFillTx/>
              <a:latin typeface="ArialMT" charset="0"/>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6776" y="5629146"/>
            <a:ext cx="1552448" cy="832104"/>
          </a:xfrm>
          <a:prstGeom prst="rect">
            <a:avLst/>
          </a:prstGeom>
        </p:spPr>
      </p:pic>
      <p:sp>
        <p:nvSpPr>
          <p:cNvPr id="21" name="Rectangle 20"/>
          <p:cNvSpPr/>
          <p:nvPr userDrawn="1"/>
        </p:nvSpPr>
        <p:spPr>
          <a:xfrm>
            <a:off x="0" y="0"/>
            <a:ext cx="2286000" cy="1066798"/>
          </a:xfrm>
          <a:prstGeom prst="rect">
            <a:avLst/>
          </a:prstGeom>
          <a:solidFill>
            <a:srgbClr val="FFCD67"/>
          </a:solidFill>
          <a:ln>
            <a:noFill/>
          </a:ln>
          <a:effectLst/>
        </p:spPr>
        <p:style>
          <a:lnRef idx="1">
            <a:schemeClr val="accent1"/>
          </a:lnRef>
          <a:fillRef idx="3">
            <a:schemeClr val="accent1"/>
          </a:fillRef>
          <a:effectRef idx="2">
            <a:schemeClr val="accent1"/>
          </a:effectRef>
          <a:fontRef idx="minor">
            <a:schemeClr val="lt1"/>
          </a:fontRef>
        </p:style>
        <p:txBody>
          <a:bodyPr lIns="274320" tIns="1371600" bIns="91440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5581"/>
              </a:solidFill>
              <a:effectLst/>
              <a:uLnTx/>
              <a:uFillTx/>
              <a:latin typeface="ArialMT" charset="0"/>
              <a:ea typeface="+mn-ea"/>
              <a:cs typeface="+mn-cs"/>
            </a:endParaRP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1667" y="162196"/>
            <a:ext cx="1862667" cy="742406"/>
          </a:xfrm>
          <a:prstGeom prst="rect">
            <a:avLst/>
          </a:prstGeom>
        </p:spPr>
      </p:pic>
      <p:sp>
        <p:nvSpPr>
          <p:cNvPr id="3" name="Text Placeholder 2"/>
          <p:cNvSpPr>
            <a:spLocks noGrp="1"/>
          </p:cNvSpPr>
          <p:nvPr>
            <p:ph type="body" sz="quarter" idx="10" hasCustomPrompt="1"/>
          </p:nvPr>
        </p:nvSpPr>
        <p:spPr>
          <a:xfrm>
            <a:off x="2836334" y="555117"/>
            <a:ext cx="8805335" cy="1377600"/>
          </a:xfrm>
          <a:prstGeom prst="rect">
            <a:avLst/>
          </a:prstGeom>
        </p:spPr>
        <p:txBody>
          <a:bodyPr/>
          <a:lstStyle>
            <a:lvl1pPr marL="0" indent="0" algn="ctr">
              <a:buFontTx/>
              <a:buNone/>
              <a:tabLst/>
              <a:defRPr sz="4400" b="1">
                <a:solidFill>
                  <a:srgbClr val="FFCD67"/>
                </a:solidFill>
              </a:defRPr>
            </a:lvl1pPr>
          </a:lstStyle>
          <a:p>
            <a:pPr lvl="0"/>
            <a:r>
              <a:rPr lang="en-US" dirty="0"/>
              <a:t>Click edit text</a:t>
            </a:r>
          </a:p>
        </p:txBody>
      </p:sp>
      <p:sp>
        <p:nvSpPr>
          <p:cNvPr id="12" name="Text Placeholder 16"/>
          <p:cNvSpPr>
            <a:spLocks noGrp="1"/>
          </p:cNvSpPr>
          <p:nvPr>
            <p:ph type="body" sz="quarter" idx="11"/>
          </p:nvPr>
        </p:nvSpPr>
        <p:spPr>
          <a:xfrm>
            <a:off x="2836334" y="1932717"/>
            <a:ext cx="8805335" cy="3794982"/>
          </a:xfrm>
          <a:prstGeom prst="rect">
            <a:avLst/>
          </a:prstGeom>
        </p:spPr>
        <p:txBody>
          <a:bodyPr/>
          <a:lstStyle>
            <a:lvl1pPr marL="342900" indent="-342900">
              <a:tabLst/>
              <a:defRPr sz="3200">
                <a:solidFill>
                  <a:srgbClr val="FAF0DB"/>
                </a:solidFill>
              </a:defRPr>
            </a:lvl1pPr>
            <a:lvl2pPr marL="800100" indent="-342900">
              <a:buFont typeface="AppleSymbols" charset="0"/>
              <a:buChar char="–"/>
              <a:tabLst/>
              <a:defRPr sz="2800">
                <a:solidFill>
                  <a:srgbClr val="FAF0DB"/>
                </a:solidFill>
              </a:defRPr>
            </a:lvl2pPr>
            <a:lvl3pPr>
              <a:defRPr sz="2400">
                <a:solidFill>
                  <a:srgbClr val="FAF0DB"/>
                </a:solidFill>
              </a:defRPr>
            </a:lvl3pPr>
            <a:lvl4pPr marL="1651000" indent="-279400">
              <a:buFont typeface=".AppleSystemUIFont" charset="-120"/>
              <a:buChar char="–"/>
              <a:tabLst/>
              <a:defRPr sz="2000">
                <a:solidFill>
                  <a:srgbClr val="FAF0DB"/>
                </a:solidFill>
              </a:defRPr>
            </a:lvl4pPr>
            <a:lvl5pPr marL="2108200" indent="-279400">
              <a:buFont typeface="AppleSymbols" charset="0"/>
              <a:buChar char="≫"/>
              <a:tabLst/>
              <a:defRPr sz="2000">
                <a:solidFill>
                  <a:srgbClr val="FAF0DB"/>
                </a:solidFill>
              </a:defRPr>
            </a:lvl5pPr>
          </a:lstStyle>
          <a:p>
            <a:pPr lvl="0"/>
            <a:r>
              <a:rPr lang="en-US" dirty="0"/>
              <a:t>Click to edit</a:t>
            </a:r>
          </a:p>
          <a:p>
            <a:pPr lvl="1"/>
            <a:r>
              <a:rPr lang="en-US" dirty="0"/>
              <a:t>Second level </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5935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00558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4134" y="365125"/>
            <a:ext cx="11243735" cy="1247776"/>
          </a:xfrm>
          <a:prstGeom prst="rect">
            <a:avLst/>
          </a:prstGeom>
        </p:spPr>
        <p:txBody>
          <a:bodyPr>
            <a:noAutofit/>
          </a:bodyPr>
          <a:lstStyle>
            <a:lvl1pPr algn="ctr">
              <a:defRPr b="1">
                <a:solidFill>
                  <a:srgbClr val="FFCD67"/>
                </a:solidFill>
              </a:defRPr>
            </a:lvl1pPr>
          </a:lstStyle>
          <a:p>
            <a:r>
              <a:rPr lang="en-US" dirty="0"/>
              <a:t>Click to edit</a:t>
            </a:r>
          </a:p>
        </p:txBody>
      </p:sp>
      <p:grpSp>
        <p:nvGrpSpPr>
          <p:cNvPr id="20" name="Group 19"/>
          <p:cNvGrpSpPr/>
          <p:nvPr userDrawn="1"/>
        </p:nvGrpSpPr>
        <p:grpSpPr>
          <a:xfrm>
            <a:off x="275456" y="5878664"/>
            <a:ext cx="11562696" cy="810917"/>
            <a:chOff x="206592" y="5878663"/>
            <a:chExt cx="8672022" cy="810917"/>
          </a:xfrm>
        </p:grpSpPr>
        <p:sp>
          <p:nvSpPr>
            <p:cNvPr id="11" name="TextBox 10"/>
            <p:cNvSpPr txBox="1"/>
            <p:nvPr userDrawn="1"/>
          </p:nvSpPr>
          <p:spPr>
            <a:xfrm>
              <a:off x="206592" y="6192039"/>
              <a:ext cx="5472953" cy="497541"/>
            </a:xfrm>
            <a:prstGeom prst="rect">
              <a:avLst/>
            </a:prstGeom>
            <a:noFill/>
          </p:spPr>
          <p:txBody>
            <a:bodyPr wrap="square" rtlCol="0">
              <a:no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rPr>
                <a:t>2017 NCSLI Workshop &amp; Symposium  </a:t>
              </a:r>
              <a:r>
                <a:rPr kumimoji="0" lang="en-US" sz="1400" b="0" i="0" u="none" strike="noStrike" kern="0" cap="none" spc="0" normalizeH="0" baseline="0" noProof="0" dirty="0">
                  <a:ln>
                    <a:noFill/>
                  </a:ln>
                  <a:solidFill>
                    <a:prstClr val="white"/>
                  </a:solidFill>
                  <a:effectLst/>
                  <a:uLnTx/>
                  <a:uFillTx/>
                </a:rPr>
                <a:t>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CD67"/>
                  </a:solidFill>
                  <a:effectLst/>
                  <a:uLnTx/>
                  <a:uFillTx/>
                </a:rPr>
                <a:t>AUGUST 12 – 17, 2017   |  Gaylord National Convention Center, National Harbor, Maryland</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CD67"/>
                </a:solidFill>
                <a:effectLst/>
                <a:uLnTx/>
                <a:uFillTx/>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81185" y="5910443"/>
              <a:ext cx="1428135" cy="758952"/>
            </a:xfrm>
            <a:prstGeom prst="rect">
              <a:avLst/>
            </a:prstGeom>
            <a:noFill/>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9745" y="5878663"/>
              <a:ext cx="1118869" cy="799610"/>
            </a:xfrm>
            <a:prstGeom prst="rect">
              <a:avLst/>
            </a:prstGeom>
            <a:noFill/>
          </p:spPr>
        </p:pic>
        <p:cxnSp>
          <p:nvCxnSpPr>
            <p:cNvPr id="14" name="Straight Connector 13"/>
            <p:cNvCxnSpPr/>
            <p:nvPr userDrawn="1"/>
          </p:nvCxnSpPr>
          <p:spPr>
            <a:xfrm>
              <a:off x="5754982" y="6102622"/>
              <a:ext cx="1791" cy="480279"/>
            </a:xfrm>
            <a:prstGeom prst="line">
              <a:avLst/>
            </a:prstGeom>
            <a:noFill/>
            <a:ln w="12700" cap="flat" cmpd="sng" algn="ctr">
              <a:solidFill>
                <a:sysClr val="window" lastClr="FFFFFF"/>
              </a:solidFill>
              <a:prstDash val="solid"/>
            </a:ln>
            <a:effectLst/>
          </p:spPr>
        </p:cxnSp>
      </p:grpSp>
      <p:sp>
        <p:nvSpPr>
          <p:cNvPr id="17" name="Text Placeholder 16"/>
          <p:cNvSpPr>
            <a:spLocks noGrp="1"/>
          </p:cNvSpPr>
          <p:nvPr>
            <p:ph type="body" sz="quarter" idx="10"/>
          </p:nvPr>
        </p:nvSpPr>
        <p:spPr>
          <a:xfrm>
            <a:off x="474134" y="1854201"/>
            <a:ext cx="11243733" cy="3873499"/>
          </a:xfrm>
          <a:prstGeom prst="rect">
            <a:avLst/>
          </a:prstGeom>
        </p:spPr>
        <p:txBody>
          <a:bodyPr/>
          <a:lstStyle>
            <a:lvl1pPr marL="342900" indent="-342900">
              <a:tabLst/>
              <a:defRPr sz="3200">
                <a:solidFill>
                  <a:srgbClr val="FAF0DB"/>
                </a:solidFill>
              </a:defRPr>
            </a:lvl1pPr>
            <a:lvl2pPr marL="800100" indent="-342900">
              <a:buFont typeface="AppleSymbols" charset="0"/>
              <a:buChar char="–"/>
              <a:tabLst/>
              <a:defRPr sz="2800">
                <a:solidFill>
                  <a:srgbClr val="FAF0DB"/>
                </a:solidFill>
              </a:defRPr>
            </a:lvl2pPr>
            <a:lvl3pPr>
              <a:defRPr sz="2400">
                <a:solidFill>
                  <a:srgbClr val="FAF0DB"/>
                </a:solidFill>
              </a:defRPr>
            </a:lvl3pPr>
            <a:lvl4pPr marL="1651000" indent="-279400">
              <a:buFont typeface=".AppleSystemUIFont" charset="-120"/>
              <a:buChar char="–"/>
              <a:tabLst/>
              <a:defRPr sz="2000">
                <a:solidFill>
                  <a:srgbClr val="FAF0DB"/>
                </a:solidFill>
              </a:defRPr>
            </a:lvl4pPr>
            <a:lvl5pPr marL="2108200" indent="-279400">
              <a:buFont typeface="AppleSymbols" charset="0"/>
              <a:buChar char="≫"/>
              <a:tabLst/>
              <a:defRPr sz="2000">
                <a:solidFill>
                  <a:srgbClr val="FAF0DB"/>
                </a:solidFill>
              </a:defRPr>
            </a:lvl5pPr>
          </a:lstStyle>
          <a:p>
            <a:pPr lvl="0"/>
            <a:r>
              <a:rPr lang="en-US" dirty="0"/>
              <a:t>Click to edit</a:t>
            </a:r>
          </a:p>
          <a:p>
            <a:pPr lvl="1"/>
            <a:r>
              <a:rPr lang="en-US" dirty="0"/>
              <a:t>Second level </a:t>
            </a:r>
          </a:p>
          <a:p>
            <a:pPr lvl="2"/>
            <a:r>
              <a:rPr lang="en-US" dirty="0"/>
              <a:t>Third level</a:t>
            </a:r>
          </a:p>
          <a:p>
            <a:pPr lvl="3"/>
            <a:r>
              <a:rPr lang="en-US" dirty="0"/>
              <a:t>Fourth level</a:t>
            </a:r>
          </a:p>
          <a:p>
            <a:pPr lvl="4"/>
            <a:r>
              <a:rPr lang="en-US" dirty="0"/>
              <a:t>Fifth level</a:t>
            </a:r>
          </a:p>
        </p:txBody>
      </p:sp>
      <p:sp>
        <p:nvSpPr>
          <p:cNvPr id="21" name="Date Placeholder 20"/>
          <p:cNvSpPr>
            <a:spLocks noGrp="1"/>
          </p:cNvSpPr>
          <p:nvPr>
            <p:ph type="dt" sz="half" idx="11"/>
          </p:nvPr>
        </p:nvSpPr>
        <p:spPr/>
        <p:txBody>
          <a:bodyPr/>
          <a:lstStyle>
            <a:lvl1pPr>
              <a:defRPr>
                <a:solidFill>
                  <a:srgbClr val="BFBFBF"/>
                </a:solidFill>
              </a:defRPr>
            </a:lvl1pPr>
          </a:lstStyle>
          <a:p>
            <a:fld id="{035C5382-C485-2D49-BA20-F3BD70D0BF94}" type="datetime1">
              <a:rPr lang="en-US" smtClean="0"/>
              <a:t>7/26/2018</a:t>
            </a:fld>
            <a:endParaRPr lang="en-US" dirty="0"/>
          </a:p>
        </p:txBody>
      </p:sp>
      <p:sp>
        <p:nvSpPr>
          <p:cNvPr id="22" name="Slide Number Placeholder 21"/>
          <p:cNvSpPr>
            <a:spLocks noGrp="1"/>
          </p:cNvSpPr>
          <p:nvPr>
            <p:ph type="sldNum" sz="quarter" idx="12"/>
          </p:nvPr>
        </p:nvSpPr>
        <p:spPr/>
        <p:txBody>
          <a:bodyPr/>
          <a:lstStyle>
            <a:lvl1pPr>
              <a:defRPr>
                <a:solidFill>
                  <a:srgbClr val="BFBFBF"/>
                </a:solidFill>
              </a:defRPr>
            </a:lvl1pPr>
          </a:lstStyle>
          <a:p>
            <a:fld id="{E7B73D25-88C3-884C-8A78-3EDB4BA5173B}" type="slidenum">
              <a:rPr lang="en-US" smtClean="0"/>
              <a:pPr/>
              <a:t>‹#›</a:t>
            </a:fld>
            <a:endParaRPr lang="en-US" dirty="0"/>
          </a:p>
        </p:txBody>
      </p:sp>
    </p:spTree>
    <p:extLst>
      <p:ext uri="{BB962C8B-B14F-4D97-AF65-F5344CB8AC3E}">
        <p14:creationId xmlns:p14="http://schemas.microsoft.com/office/powerpoint/2010/main" val="861270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0558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4867" y="365125"/>
            <a:ext cx="11379199" cy="1247776"/>
          </a:xfrm>
          <a:prstGeom prst="rect">
            <a:avLst/>
          </a:prstGeom>
        </p:spPr>
        <p:txBody>
          <a:bodyPr>
            <a:noAutofit/>
          </a:bodyPr>
          <a:lstStyle>
            <a:lvl1pPr algn="ctr">
              <a:defRPr b="1">
                <a:solidFill>
                  <a:srgbClr val="FFCD67"/>
                </a:solidFill>
              </a:defRPr>
            </a:lvl1pPr>
          </a:lstStyle>
          <a:p>
            <a:r>
              <a:rPr lang="en-US" dirty="0"/>
              <a:t>Click to edit</a:t>
            </a:r>
          </a:p>
        </p:txBody>
      </p:sp>
      <p:sp>
        <p:nvSpPr>
          <p:cNvPr id="17" name="Text Placeholder 16"/>
          <p:cNvSpPr>
            <a:spLocks noGrp="1"/>
          </p:cNvSpPr>
          <p:nvPr>
            <p:ph type="body" sz="quarter" idx="10"/>
          </p:nvPr>
        </p:nvSpPr>
        <p:spPr>
          <a:xfrm>
            <a:off x="414867" y="1854201"/>
            <a:ext cx="11379199" cy="3873499"/>
          </a:xfrm>
          <a:prstGeom prst="rect">
            <a:avLst/>
          </a:prstGeom>
        </p:spPr>
        <p:txBody>
          <a:bodyPr/>
          <a:lstStyle>
            <a:lvl1pPr marL="342900" indent="-342900">
              <a:tabLst/>
              <a:defRPr sz="3200">
                <a:solidFill>
                  <a:srgbClr val="FAF0DB"/>
                </a:solidFill>
              </a:defRPr>
            </a:lvl1pPr>
            <a:lvl2pPr marL="800100" indent="-342900">
              <a:buFont typeface="AppleSymbols" charset="0"/>
              <a:buChar char="–"/>
              <a:tabLst/>
              <a:defRPr sz="2800">
                <a:solidFill>
                  <a:srgbClr val="FAF0DB"/>
                </a:solidFill>
              </a:defRPr>
            </a:lvl2pPr>
            <a:lvl3pPr>
              <a:defRPr sz="2400">
                <a:solidFill>
                  <a:srgbClr val="FAF0DB"/>
                </a:solidFill>
              </a:defRPr>
            </a:lvl3pPr>
            <a:lvl4pPr marL="1651000" indent="-279400">
              <a:buFont typeface=".AppleSystemUIFont" charset="-120"/>
              <a:buChar char="–"/>
              <a:tabLst/>
              <a:defRPr sz="2000">
                <a:solidFill>
                  <a:srgbClr val="FAF0DB"/>
                </a:solidFill>
              </a:defRPr>
            </a:lvl4pPr>
            <a:lvl5pPr marL="2108200" indent="-279400">
              <a:buFont typeface="AppleSymbols" charset="0"/>
              <a:buChar char="≫"/>
              <a:tabLst/>
              <a:defRPr sz="2000">
                <a:solidFill>
                  <a:srgbClr val="FAF0DB"/>
                </a:solidFill>
              </a:defRPr>
            </a:lvl5pPr>
          </a:lstStyle>
          <a:p>
            <a:pPr lvl="0"/>
            <a:r>
              <a:rPr lang="en-US" dirty="0"/>
              <a:t>Click to edit</a:t>
            </a:r>
          </a:p>
          <a:p>
            <a:pPr lvl="1"/>
            <a:r>
              <a:rPr lang="en-US" dirty="0"/>
              <a:t>Second level </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2661025" y="6207703"/>
            <a:ext cx="7297271" cy="497541"/>
          </a:xfrm>
          <a:prstGeom prst="rect">
            <a:avLst/>
          </a:prstGeom>
          <a:noFill/>
        </p:spPr>
        <p:txBody>
          <a:bodyPr wrap="square" rtlCol="0">
            <a:noAutofit/>
          </a:bodyPr>
          <a:lstStyle/>
          <a:p>
            <a:pPr algn="ctr"/>
            <a:r>
              <a:rPr lang="en-US" sz="1400" b="1" i="0" kern="1200" dirty="0">
                <a:solidFill>
                  <a:schemeClr val="bg1"/>
                </a:solidFill>
                <a:effectLst/>
                <a:latin typeface="+mn-lt"/>
                <a:ea typeface="+mn-ea"/>
                <a:cs typeface="+mn-cs"/>
              </a:rPr>
              <a:t>2017 NCSLI Workshop &amp; Symposium  </a:t>
            </a:r>
            <a:r>
              <a:rPr lang="en-US" sz="1400" b="0" i="0" kern="1200" baseline="0" dirty="0">
                <a:solidFill>
                  <a:schemeClr val="bg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CD67"/>
                </a:solidFill>
                <a:effectLst/>
                <a:uLnTx/>
                <a:uFillTx/>
                <a:latin typeface="+mn-lt"/>
                <a:ea typeface="+mn-ea"/>
                <a:cs typeface="+mn-cs"/>
              </a:rPr>
              <a:t>AUGUST 12 – 17, 2017   |  </a:t>
            </a:r>
            <a:r>
              <a:rPr lang="en-US" sz="1000" b="0" i="0" kern="1200" dirty="0">
                <a:solidFill>
                  <a:srgbClr val="FFCD67"/>
                </a:solidFill>
                <a:effectLst/>
                <a:latin typeface="+mn-lt"/>
                <a:ea typeface="+mn-ea"/>
                <a:cs typeface="+mn-cs"/>
              </a:rPr>
              <a:t>Gaylord National Convention Center, National Harbor, Maryland</a:t>
            </a:r>
          </a:p>
          <a:p>
            <a:pPr algn="ctr"/>
            <a:endParaRPr lang="en-US" sz="1800" dirty="0">
              <a:solidFill>
                <a:srgbClr val="FFCD67"/>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614" y="5931891"/>
            <a:ext cx="1904180" cy="758952"/>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98700" y="5832543"/>
            <a:ext cx="1620688" cy="868680"/>
          </a:xfrm>
          <a:prstGeom prst="rect">
            <a:avLst/>
          </a:prstGeom>
        </p:spPr>
      </p:pic>
      <p:sp>
        <p:nvSpPr>
          <p:cNvPr id="4" name="Date Placeholder 3"/>
          <p:cNvSpPr>
            <a:spLocks noGrp="1"/>
          </p:cNvSpPr>
          <p:nvPr>
            <p:ph type="dt" sz="half" idx="11"/>
          </p:nvPr>
        </p:nvSpPr>
        <p:spPr/>
        <p:txBody>
          <a:bodyPr/>
          <a:lstStyle>
            <a:lvl1pPr>
              <a:defRPr>
                <a:solidFill>
                  <a:srgbClr val="BFBFBF"/>
                </a:solidFill>
              </a:defRPr>
            </a:lvl1pPr>
          </a:lstStyle>
          <a:p>
            <a:fld id="{427F8D52-C6DF-764B-9184-990956A977C5}" type="datetime1">
              <a:rPr lang="en-US" smtClean="0"/>
              <a:t>7/26/2018</a:t>
            </a:fld>
            <a:endParaRPr lang="en-US" dirty="0"/>
          </a:p>
        </p:txBody>
      </p:sp>
      <p:sp>
        <p:nvSpPr>
          <p:cNvPr id="5" name="Slide Number Placeholder 4"/>
          <p:cNvSpPr>
            <a:spLocks noGrp="1"/>
          </p:cNvSpPr>
          <p:nvPr>
            <p:ph type="sldNum" sz="quarter" idx="12"/>
          </p:nvPr>
        </p:nvSpPr>
        <p:spPr/>
        <p:txBody>
          <a:bodyPr/>
          <a:lstStyle>
            <a:lvl1pPr>
              <a:defRPr>
                <a:solidFill>
                  <a:srgbClr val="BFBFBF"/>
                </a:solidFill>
              </a:defRPr>
            </a:lvl1pPr>
          </a:lstStyle>
          <a:p>
            <a:fld id="{E7B73D25-88C3-884C-8A78-3EDB4BA5173B}" type="slidenum">
              <a:rPr lang="en-US" smtClean="0"/>
              <a:pPr/>
              <a:t>‹#›</a:t>
            </a:fld>
            <a:endParaRPr lang="en-US" dirty="0"/>
          </a:p>
        </p:txBody>
      </p:sp>
    </p:spTree>
    <p:extLst>
      <p:ext uri="{BB962C8B-B14F-4D97-AF65-F5344CB8AC3E}">
        <p14:creationId xmlns:p14="http://schemas.microsoft.com/office/powerpoint/2010/main" val="3902944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4711" y="365125"/>
            <a:ext cx="11362579" cy="1247776"/>
          </a:xfrm>
          <a:prstGeom prst="rect">
            <a:avLst/>
          </a:prstGeom>
        </p:spPr>
        <p:txBody>
          <a:bodyPr>
            <a:noAutofit/>
          </a:bodyPr>
          <a:lstStyle>
            <a:lvl1pPr algn="ctr">
              <a:defRPr b="1">
                <a:solidFill>
                  <a:srgbClr val="005581"/>
                </a:solidFill>
              </a:defRPr>
            </a:lvl1pPr>
          </a:lstStyle>
          <a:p>
            <a:r>
              <a:rPr lang="en-US" dirty="0"/>
              <a:t>Click to edit</a:t>
            </a:r>
          </a:p>
        </p:txBody>
      </p:sp>
      <p:sp>
        <p:nvSpPr>
          <p:cNvPr id="17" name="Text Placeholder 16"/>
          <p:cNvSpPr>
            <a:spLocks noGrp="1"/>
          </p:cNvSpPr>
          <p:nvPr>
            <p:ph type="body" sz="quarter" idx="10"/>
          </p:nvPr>
        </p:nvSpPr>
        <p:spPr>
          <a:xfrm>
            <a:off x="414711" y="1854201"/>
            <a:ext cx="11362579" cy="3873499"/>
          </a:xfrm>
          <a:prstGeom prst="rect">
            <a:avLst/>
          </a:prstGeom>
        </p:spPr>
        <p:txBody>
          <a:bodyPr/>
          <a:lstStyle>
            <a:lvl1pPr marL="342900" indent="-342900">
              <a:tabLst/>
              <a:defRPr sz="3200">
                <a:solidFill>
                  <a:srgbClr val="595959"/>
                </a:solidFill>
              </a:defRPr>
            </a:lvl1pPr>
            <a:lvl2pPr marL="800100" indent="-342900">
              <a:buFont typeface="AppleSymbols" charset="0"/>
              <a:buChar char="–"/>
              <a:tabLst/>
              <a:defRPr sz="2800">
                <a:solidFill>
                  <a:srgbClr val="595959"/>
                </a:solidFill>
              </a:defRPr>
            </a:lvl2pPr>
            <a:lvl3pPr>
              <a:defRPr sz="2400">
                <a:solidFill>
                  <a:srgbClr val="595959"/>
                </a:solidFill>
              </a:defRPr>
            </a:lvl3pPr>
            <a:lvl4pPr marL="1651000" indent="-279400">
              <a:buFont typeface=".AppleSystemUIFont" charset="-120"/>
              <a:buChar char="–"/>
              <a:tabLst/>
              <a:defRPr sz="2000">
                <a:solidFill>
                  <a:srgbClr val="595959"/>
                </a:solidFill>
              </a:defRPr>
            </a:lvl4pPr>
            <a:lvl5pPr marL="2108200" indent="-279400">
              <a:buFont typeface="AppleSymbols" charset="0"/>
              <a:buChar char="≫"/>
              <a:tabLst/>
              <a:defRPr sz="2000">
                <a:solidFill>
                  <a:srgbClr val="595959"/>
                </a:solidFill>
              </a:defRPr>
            </a:lvl5pPr>
          </a:lstStyle>
          <a:p>
            <a:pPr lvl="0"/>
            <a:r>
              <a:rPr lang="en-US" dirty="0"/>
              <a:t>Click to edit</a:t>
            </a:r>
          </a:p>
          <a:p>
            <a:pPr lvl="1"/>
            <a:r>
              <a:rPr lang="en-US" dirty="0"/>
              <a:t>Second level </a:t>
            </a:r>
          </a:p>
          <a:p>
            <a:pPr lvl="2"/>
            <a:r>
              <a:rPr lang="en-US" dirty="0"/>
              <a:t>Third level</a:t>
            </a:r>
          </a:p>
          <a:p>
            <a:pPr lvl="3"/>
            <a:r>
              <a:rPr lang="en-US" dirty="0"/>
              <a:t>Fourth level</a:t>
            </a:r>
          </a:p>
          <a:p>
            <a:pPr lvl="4"/>
            <a:r>
              <a:rPr lang="en-US" dirty="0"/>
              <a:t>Fifth level</a:t>
            </a:r>
          </a:p>
        </p:txBody>
      </p:sp>
      <p:sp>
        <p:nvSpPr>
          <p:cNvPr id="16" name="TextBox 15"/>
          <p:cNvSpPr txBox="1"/>
          <p:nvPr userDrawn="1"/>
        </p:nvSpPr>
        <p:spPr>
          <a:xfrm>
            <a:off x="2646190" y="6209403"/>
            <a:ext cx="7297271" cy="497541"/>
          </a:xfrm>
          <a:prstGeom prst="rect">
            <a:avLst/>
          </a:prstGeom>
          <a:noFill/>
        </p:spPr>
        <p:txBody>
          <a:bodyPr wrap="square" rtlCol="0">
            <a:noAutofit/>
          </a:bodyPr>
          <a:lstStyle/>
          <a:p>
            <a:pPr algn="ctr"/>
            <a:r>
              <a:rPr lang="en-US" sz="1400" b="1" i="0" kern="1200" dirty="0">
                <a:solidFill>
                  <a:srgbClr val="005581"/>
                </a:solidFill>
                <a:effectLst/>
                <a:latin typeface="+mn-lt"/>
                <a:ea typeface="+mn-ea"/>
                <a:cs typeface="+mn-cs"/>
              </a:rPr>
              <a:t>2017 NCSLI Workshop &amp; Symposium  </a:t>
            </a:r>
            <a:r>
              <a:rPr lang="en-US" sz="1400" b="0" i="0" kern="1200" baseline="0" dirty="0">
                <a:solidFill>
                  <a:srgbClr val="00558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5581"/>
                </a:solidFill>
                <a:effectLst/>
                <a:uLnTx/>
                <a:uFillTx/>
                <a:latin typeface="+mn-lt"/>
                <a:ea typeface="+mn-ea"/>
                <a:cs typeface="+mn-cs"/>
              </a:rPr>
              <a:t>AUGUST 12 – 17, 2017   |  </a:t>
            </a:r>
            <a:r>
              <a:rPr lang="en-US" sz="1000" b="0" i="0" kern="1200" dirty="0">
                <a:solidFill>
                  <a:srgbClr val="005581"/>
                </a:solidFill>
                <a:effectLst/>
                <a:latin typeface="+mn-lt"/>
                <a:ea typeface="+mn-ea"/>
                <a:cs typeface="+mn-cs"/>
              </a:rPr>
              <a:t>Gaylord National Convention Center, National Harbor, Maryland</a:t>
            </a:r>
          </a:p>
          <a:p>
            <a:pPr algn="ctr"/>
            <a:endParaRPr lang="en-US" sz="1800" dirty="0">
              <a:solidFill>
                <a:srgbClr val="005581"/>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849" y="5932455"/>
            <a:ext cx="1893176" cy="754566"/>
          </a:xfrm>
          <a:prstGeom prst="rect">
            <a:avLst/>
          </a:prstGeom>
        </p:spPr>
      </p:pic>
      <p:pic>
        <p:nvPicPr>
          <p:cNvPr id="19" name="Picture 18"/>
          <p:cNvPicPr>
            <a:picLocks noChangeAspect="1"/>
          </p:cNvPicPr>
          <p:nvPr userDrawn="1"/>
        </p:nvPicPr>
        <p:blipFill rotWithShape="1">
          <a:blip r:embed="rId3">
            <a:extLst>
              <a:ext uri="{28A0092B-C50C-407E-A947-70E740481C1C}">
                <a14:useLocalDpi xmlns:a14="http://schemas.microsoft.com/office/drawing/2010/main" val="0"/>
              </a:ext>
            </a:extLst>
          </a:blip>
          <a:srcRect l="65" r="65"/>
          <a:stretch/>
        </p:blipFill>
        <p:spPr>
          <a:xfrm>
            <a:off x="10298158" y="5835943"/>
            <a:ext cx="1614756" cy="865500"/>
          </a:xfrm>
          <a:prstGeom prst="rect">
            <a:avLst/>
          </a:prstGeom>
        </p:spPr>
      </p:pic>
      <p:sp>
        <p:nvSpPr>
          <p:cNvPr id="3" name="Date Placeholder 2"/>
          <p:cNvSpPr>
            <a:spLocks noGrp="1"/>
          </p:cNvSpPr>
          <p:nvPr>
            <p:ph type="dt" sz="half" idx="11"/>
          </p:nvPr>
        </p:nvSpPr>
        <p:spPr/>
        <p:txBody>
          <a:bodyPr/>
          <a:lstStyle/>
          <a:p>
            <a:fld id="{C4BEE474-C18D-0649-B452-FF2988BE04BB}" type="datetime1">
              <a:rPr lang="en-US" smtClean="0"/>
              <a:t>7/26/2018</a:t>
            </a:fld>
            <a:endParaRPr lang="en-US" dirty="0"/>
          </a:p>
        </p:txBody>
      </p:sp>
      <p:sp>
        <p:nvSpPr>
          <p:cNvPr id="4" name="Slide Number Placeholder 3"/>
          <p:cNvSpPr>
            <a:spLocks noGrp="1"/>
          </p:cNvSpPr>
          <p:nvPr>
            <p:ph type="sldNum" sz="quarter" idx="12"/>
          </p:nvPr>
        </p:nvSpPr>
        <p:spPr/>
        <p:txBody>
          <a:bodyPr/>
          <a:lstStyle/>
          <a:p>
            <a:fld id="{E7B73D25-88C3-884C-8A78-3EDB4BA5173B}" type="slidenum">
              <a:rPr lang="en-US" smtClean="0"/>
              <a:t>‹#›</a:t>
            </a:fld>
            <a:endParaRPr lang="en-US" dirty="0"/>
          </a:p>
        </p:txBody>
      </p:sp>
    </p:spTree>
    <p:extLst>
      <p:ext uri="{BB962C8B-B14F-4D97-AF65-F5344CB8AC3E}">
        <p14:creationId xmlns:p14="http://schemas.microsoft.com/office/powerpoint/2010/main" val="668247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4867" y="365125"/>
            <a:ext cx="11345332" cy="1247776"/>
          </a:xfrm>
          <a:prstGeom prst="rect">
            <a:avLst/>
          </a:prstGeom>
        </p:spPr>
        <p:txBody>
          <a:bodyPr>
            <a:noAutofit/>
          </a:bodyPr>
          <a:lstStyle>
            <a:lvl1pPr algn="ctr">
              <a:defRPr b="1">
                <a:solidFill>
                  <a:srgbClr val="005581"/>
                </a:solidFill>
              </a:defRPr>
            </a:lvl1pPr>
          </a:lstStyle>
          <a:p>
            <a:r>
              <a:rPr lang="en-US" dirty="0"/>
              <a:t>Click to edit</a:t>
            </a:r>
          </a:p>
        </p:txBody>
      </p:sp>
      <p:sp>
        <p:nvSpPr>
          <p:cNvPr id="17" name="Text Placeholder 16"/>
          <p:cNvSpPr>
            <a:spLocks noGrp="1"/>
          </p:cNvSpPr>
          <p:nvPr>
            <p:ph type="body" sz="quarter" idx="10"/>
          </p:nvPr>
        </p:nvSpPr>
        <p:spPr>
          <a:xfrm>
            <a:off x="414867" y="1854201"/>
            <a:ext cx="11345332" cy="4062563"/>
          </a:xfrm>
          <a:prstGeom prst="rect">
            <a:avLst/>
          </a:prstGeom>
        </p:spPr>
        <p:txBody>
          <a:bodyPr/>
          <a:lstStyle>
            <a:lvl1pPr marL="342900" indent="-342900">
              <a:tabLst/>
              <a:defRPr sz="3200">
                <a:solidFill>
                  <a:srgbClr val="595959"/>
                </a:solidFill>
              </a:defRPr>
            </a:lvl1pPr>
            <a:lvl2pPr marL="800100" indent="-342900">
              <a:buFont typeface="AppleSymbols" charset="0"/>
              <a:buChar char="–"/>
              <a:tabLst/>
              <a:defRPr sz="2800">
                <a:solidFill>
                  <a:srgbClr val="595959"/>
                </a:solidFill>
              </a:defRPr>
            </a:lvl2pPr>
            <a:lvl3pPr>
              <a:defRPr sz="2400">
                <a:solidFill>
                  <a:srgbClr val="595959"/>
                </a:solidFill>
              </a:defRPr>
            </a:lvl3pPr>
            <a:lvl4pPr marL="1651000" indent="-279400">
              <a:buFont typeface=".AppleSystemUIFont" charset="-120"/>
              <a:buChar char="–"/>
              <a:tabLst/>
              <a:defRPr sz="2000">
                <a:solidFill>
                  <a:srgbClr val="595959"/>
                </a:solidFill>
              </a:defRPr>
            </a:lvl4pPr>
            <a:lvl5pPr marL="2108200" indent="-279400">
              <a:buFont typeface="AppleSymbols" charset="0"/>
              <a:buChar char="≫"/>
              <a:tabLst/>
              <a:defRPr sz="2000">
                <a:solidFill>
                  <a:srgbClr val="595959"/>
                </a:solidFill>
              </a:defRPr>
            </a:lvl5pPr>
          </a:lstStyle>
          <a:p>
            <a:pPr lvl="0"/>
            <a:r>
              <a:rPr lang="en-US" dirty="0"/>
              <a:t>Click to edit</a:t>
            </a:r>
          </a:p>
          <a:p>
            <a:pPr lvl="1"/>
            <a:r>
              <a:rPr lang="en-US" dirty="0"/>
              <a:t>Second level </a:t>
            </a:r>
          </a:p>
          <a:p>
            <a:pPr lvl="2"/>
            <a:r>
              <a:rPr lang="en-US" dirty="0"/>
              <a:t>Third level</a:t>
            </a:r>
          </a:p>
          <a:p>
            <a:pPr lvl="3"/>
            <a:r>
              <a:rPr lang="en-US" dirty="0"/>
              <a:t>Fourth level</a:t>
            </a:r>
          </a:p>
          <a:p>
            <a:pPr lvl="4"/>
            <a:r>
              <a:rPr lang="en-US" dirty="0"/>
              <a:t>Fifth level</a:t>
            </a:r>
          </a:p>
        </p:txBody>
      </p:sp>
      <p:sp>
        <p:nvSpPr>
          <p:cNvPr id="27" name="TextBox 26"/>
          <p:cNvSpPr txBox="1"/>
          <p:nvPr userDrawn="1"/>
        </p:nvSpPr>
        <p:spPr>
          <a:xfrm>
            <a:off x="478575" y="5995334"/>
            <a:ext cx="4276807" cy="497541"/>
          </a:xfrm>
          <a:prstGeom prst="rect">
            <a:avLst/>
          </a:prstGeom>
          <a:noFill/>
        </p:spPr>
        <p:txBody>
          <a:bodyPr wrap="square" rtlCol="0">
            <a:no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5581"/>
                </a:solidFill>
                <a:effectLst/>
                <a:uLnTx/>
                <a:uFillTx/>
              </a:rPr>
              <a:t>2018 Coordinate Metrology Society Conference  </a:t>
            </a:r>
            <a:r>
              <a:rPr kumimoji="0" lang="en-US" sz="1400" b="0" i="0" u="none" strike="noStrike" kern="0" cap="none" spc="0" normalizeH="0" baseline="0" noProof="0" dirty="0">
                <a:ln>
                  <a:noFill/>
                </a:ln>
                <a:solidFill>
                  <a:srgbClr val="005581"/>
                </a:solidFill>
                <a:effectLst/>
                <a:uLnTx/>
                <a:uFillTx/>
              </a:rPr>
              <a:t>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5581"/>
                </a:solidFill>
                <a:effectLst/>
                <a:uLnTx/>
                <a:uFillTx/>
              </a:rPr>
              <a:t>July 23 – 27, 2018   |  Grand Sierra Resort, Reno, Nevada</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5581"/>
              </a:solidFill>
              <a:effectLst/>
              <a:uLnTx/>
              <a:uFillTx/>
            </a:endParaRPr>
          </a:p>
        </p:txBody>
      </p:sp>
      <p:sp>
        <p:nvSpPr>
          <p:cNvPr id="4" name="Date Placeholder 3"/>
          <p:cNvSpPr>
            <a:spLocks noGrp="1"/>
          </p:cNvSpPr>
          <p:nvPr>
            <p:ph type="dt" sz="half" idx="11"/>
          </p:nvPr>
        </p:nvSpPr>
        <p:spPr/>
        <p:txBody>
          <a:bodyPr/>
          <a:lstStyle/>
          <a:p>
            <a:fld id="{23EAB1CD-D22A-1B43-85DB-5BECA913840B}" type="datetime1">
              <a:rPr lang="en-US" smtClean="0"/>
              <a:t>7/26/2018</a:t>
            </a:fld>
            <a:endParaRPr lang="en-US"/>
          </a:p>
        </p:txBody>
      </p:sp>
      <p:sp>
        <p:nvSpPr>
          <p:cNvPr id="5" name="Slide Number Placeholder 4"/>
          <p:cNvSpPr>
            <a:spLocks noGrp="1"/>
          </p:cNvSpPr>
          <p:nvPr>
            <p:ph type="sldNum" sz="quarter" idx="12"/>
          </p:nvPr>
        </p:nvSpPr>
        <p:spPr/>
        <p:txBody>
          <a:bodyPr/>
          <a:lstStyle/>
          <a:p>
            <a:fld id="{E7B73D25-88C3-884C-8A78-3EDB4BA5173B}" type="slidenum">
              <a:rPr lang="en-US" smtClean="0"/>
              <a:t>‹#›</a:t>
            </a:fld>
            <a:endParaRPr lang="en-US" dirty="0"/>
          </a:p>
        </p:txBody>
      </p:sp>
      <p:sp>
        <p:nvSpPr>
          <p:cNvPr id="12" name="TextBox 11">
            <a:extLst>
              <a:ext uri="{FF2B5EF4-FFF2-40B4-BE49-F238E27FC236}">
                <a16:creationId xmlns:a16="http://schemas.microsoft.com/office/drawing/2014/main" xmlns="" id="{1964DF80-BD59-4D59-80A7-7C43B8239D7F}"/>
              </a:ext>
            </a:extLst>
          </p:cNvPr>
          <p:cNvSpPr txBox="1"/>
          <p:nvPr userDrawn="1"/>
        </p:nvSpPr>
        <p:spPr>
          <a:xfrm>
            <a:off x="6436140" y="5995334"/>
            <a:ext cx="3763405" cy="497541"/>
          </a:xfrm>
          <a:prstGeom prst="rect">
            <a:avLst/>
          </a:prstGeom>
          <a:noFill/>
        </p:spPr>
        <p:txBody>
          <a:bodyPr wrap="square" rtlCol="0">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n-GB" sz="1400" b="1" i="0" kern="1200" dirty="0">
                <a:solidFill>
                  <a:schemeClr val="accent1">
                    <a:lumMod val="75000"/>
                  </a:schemeClr>
                </a:solidFill>
                <a:effectLst/>
                <a:latin typeface="+mn-lt"/>
                <a:ea typeface="+mn-ea"/>
                <a:cs typeface="+mn-cs"/>
              </a:rPr>
              <a:t>Professional Growth through Education, Training &amp; Certification</a:t>
            </a:r>
            <a:endParaRPr kumimoji="0" lang="en-US" sz="1400" b="0" i="0" u="none" strike="noStrike" kern="0" cap="none" spc="0" normalizeH="0" baseline="0" noProof="0" dirty="0">
              <a:ln>
                <a:noFill/>
              </a:ln>
              <a:solidFill>
                <a:schemeClr val="accent1">
                  <a:lumMod val="75000"/>
                </a:schemeClr>
              </a:solidFill>
              <a:effectLst/>
              <a:uLnTx/>
              <a:uFillTx/>
            </a:endParaRPr>
          </a:p>
        </p:txBody>
      </p:sp>
      <p:pic>
        <p:nvPicPr>
          <p:cNvPr id="1026" name="Picture 2" descr="Image result for cmsc venue reno nevada">
            <a:extLst>
              <a:ext uri="{FF2B5EF4-FFF2-40B4-BE49-F238E27FC236}">
                <a16:creationId xmlns:a16="http://schemas.microsoft.com/office/drawing/2014/main" xmlns="" id="{898F6981-F27D-4E6E-813E-4C304624710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388600" y="5961244"/>
            <a:ext cx="1225384" cy="710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546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02688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Date Placeholder 17"/>
          <p:cNvSpPr>
            <a:spLocks noGrp="1"/>
          </p:cNvSpPr>
          <p:nvPr>
            <p:ph type="dt" sz="half" idx="2"/>
          </p:nvPr>
        </p:nvSpPr>
        <p:spPr>
          <a:xfrm>
            <a:off x="414867" y="285751"/>
            <a:ext cx="1447800" cy="365125"/>
          </a:xfrm>
          <a:prstGeom prst="rect">
            <a:avLst/>
          </a:prstGeom>
        </p:spPr>
        <p:txBody>
          <a:bodyPr vert="horz" lIns="0" tIns="45720" rIns="91440" bIns="45720" rtlCol="0" anchor="ctr"/>
          <a:lstStyle>
            <a:lvl1pPr algn="l">
              <a:defRPr sz="900">
                <a:solidFill>
                  <a:srgbClr val="5A5A5A"/>
                </a:solidFill>
              </a:defRPr>
            </a:lvl1pPr>
          </a:lstStyle>
          <a:p>
            <a:fld id="{C34E24B2-4886-2B43-AE0B-11C90DCBF609}" type="datetime1">
              <a:rPr lang="en-US" smtClean="0"/>
              <a:pPr/>
              <a:t>7/26/2018</a:t>
            </a:fld>
            <a:endParaRPr lang="en-US" dirty="0"/>
          </a:p>
        </p:txBody>
      </p:sp>
      <p:sp>
        <p:nvSpPr>
          <p:cNvPr id="19" name="Slide Number Placeholder 18"/>
          <p:cNvSpPr>
            <a:spLocks noGrp="1"/>
          </p:cNvSpPr>
          <p:nvPr>
            <p:ph type="sldNum" sz="quarter" idx="4"/>
          </p:nvPr>
        </p:nvSpPr>
        <p:spPr>
          <a:xfrm>
            <a:off x="9017000" y="285751"/>
            <a:ext cx="2743200" cy="365125"/>
          </a:xfrm>
          <a:prstGeom prst="rect">
            <a:avLst/>
          </a:prstGeom>
        </p:spPr>
        <p:txBody>
          <a:bodyPr vert="horz" lIns="91440" tIns="45720" rIns="0" bIns="45720" rtlCol="0" anchor="ctr"/>
          <a:lstStyle>
            <a:lvl1pPr algn="r">
              <a:defRPr sz="900">
                <a:solidFill>
                  <a:srgbClr val="595959"/>
                </a:solidFill>
              </a:defRPr>
            </a:lvl1pPr>
          </a:lstStyle>
          <a:p>
            <a:fld id="{E7B73D25-88C3-884C-8A78-3EDB4BA5173B}" type="slidenum">
              <a:rPr lang="en-US" smtClean="0"/>
              <a:pPr/>
              <a:t>‹#›</a:t>
            </a:fld>
            <a:endParaRPr lang="en-US" dirty="0"/>
          </a:p>
        </p:txBody>
      </p:sp>
      <p:sp>
        <p:nvSpPr>
          <p:cNvPr id="5" name="Title Placeholder 4"/>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11427851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hf hdr="0" ftr="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67" y="365125"/>
            <a:ext cx="11345332" cy="1155562"/>
          </a:xfrm>
        </p:spPr>
        <p:txBody>
          <a:bodyPr/>
          <a:lstStyle/>
          <a:p>
            <a:r>
              <a:rPr lang="en-US" sz="3000" dirty="0"/>
              <a:t>Education Outreach: Why and How?</a:t>
            </a:r>
            <a:endParaRPr lang="en-US" dirty="0"/>
          </a:p>
        </p:txBody>
      </p:sp>
      <p:sp>
        <p:nvSpPr>
          <p:cNvPr id="5" name="Slide Number Placeholder 4"/>
          <p:cNvSpPr>
            <a:spLocks noGrp="1"/>
          </p:cNvSpPr>
          <p:nvPr>
            <p:ph type="sldNum" sz="quarter" idx="12"/>
          </p:nvPr>
        </p:nvSpPr>
        <p:spPr/>
        <p:txBody>
          <a:bodyPr/>
          <a:lstStyle/>
          <a:p>
            <a:fld id="{E7B73D25-88C3-884C-8A78-3EDB4BA5173B}" type="slidenum">
              <a:rPr lang="en-US">
                <a:latin typeface="Arial" panose="020B0604020202020204"/>
              </a:rPr>
              <a:pPr/>
              <a:t>1</a:t>
            </a:fld>
            <a:endParaRPr lang="en-US" dirty="0">
              <a:latin typeface="Arial" panose="020B0604020202020204"/>
            </a:endParaRPr>
          </a:p>
        </p:txBody>
      </p:sp>
      <p:pic>
        <p:nvPicPr>
          <p:cNvPr id="6" name="Picture 5">
            <a:extLst>
              <a:ext uri="{FF2B5EF4-FFF2-40B4-BE49-F238E27FC236}">
                <a16:creationId xmlns:a16="http://schemas.microsoft.com/office/drawing/2014/main" xmlns="" id="{94B94F13-24E2-442E-808A-2A8E5E12C6A2}"/>
              </a:ext>
            </a:extLst>
          </p:cNvPr>
          <p:cNvPicPr>
            <a:picLocks noChangeAspect="1"/>
          </p:cNvPicPr>
          <p:nvPr/>
        </p:nvPicPr>
        <p:blipFill>
          <a:blip r:embed="rId3"/>
          <a:stretch>
            <a:fillRect/>
          </a:stretch>
        </p:blipFill>
        <p:spPr>
          <a:xfrm>
            <a:off x="1566279" y="1956688"/>
            <a:ext cx="9059441" cy="2944623"/>
          </a:xfrm>
          <a:prstGeom prst="rect">
            <a:avLst/>
          </a:prstGeom>
        </p:spPr>
      </p:pic>
    </p:spTree>
    <p:extLst>
      <p:ext uri="{BB962C8B-B14F-4D97-AF65-F5344CB8AC3E}">
        <p14:creationId xmlns:p14="http://schemas.microsoft.com/office/powerpoint/2010/main" val="166174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B73D25-88C3-884C-8A78-3EDB4BA5173B}" type="slidenum">
              <a:rPr lang="en-US">
                <a:latin typeface="Arial" panose="020B0604020202020204"/>
              </a:rPr>
              <a:pPr/>
              <a:t>10</a:t>
            </a:fld>
            <a:endParaRPr lang="en-US" dirty="0">
              <a:latin typeface="Arial" panose="020B0604020202020204"/>
            </a:endParaRPr>
          </a:p>
        </p:txBody>
      </p:sp>
      <p:pic>
        <p:nvPicPr>
          <p:cNvPr id="9" name="Picture 8">
            <a:extLst>
              <a:ext uri="{FF2B5EF4-FFF2-40B4-BE49-F238E27FC236}">
                <a16:creationId xmlns:a16="http://schemas.microsoft.com/office/drawing/2014/main" xmlns="" id="{F5C489B0-54D8-461F-BC61-14284AB40E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0189" y="726659"/>
            <a:ext cx="4470951" cy="2980635"/>
          </a:xfrm>
          <a:prstGeom prst="rect">
            <a:avLst/>
          </a:prstGeom>
        </p:spPr>
      </p:pic>
      <p:pic>
        <p:nvPicPr>
          <p:cNvPr id="4" name="Picture 3">
            <a:extLst>
              <a:ext uri="{FF2B5EF4-FFF2-40B4-BE49-F238E27FC236}">
                <a16:creationId xmlns:a16="http://schemas.microsoft.com/office/drawing/2014/main" xmlns="" id="{E18CADAE-9A8A-491F-B09B-C6AB162BE0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729" y="726660"/>
            <a:ext cx="4470951" cy="2980635"/>
          </a:xfrm>
          <a:prstGeom prst="rect">
            <a:avLst/>
          </a:prstGeom>
        </p:spPr>
      </p:pic>
      <p:pic>
        <p:nvPicPr>
          <p:cNvPr id="7" name="Picture 6">
            <a:extLst>
              <a:ext uri="{FF2B5EF4-FFF2-40B4-BE49-F238E27FC236}">
                <a16:creationId xmlns:a16="http://schemas.microsoft.com/office/drawing/2014/main" xmlns="" id="{CD50C458-1410-4DCA-B7AB-0509A249AE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6197" y="2962964"/>
            <a:ext cx="4470953" cy="2980635"/>
          </a:xfrm>
          <a:prstGeom prst="rect">
            <a:avLst/>
          </a:prstGeom>
        </p:spPr>
      </p:pic>
    </p:spTree>
    <p:extLst>
      <p:ext uri="{BB962C8B-B14F-4D97-AF65-F5344CB8AC3E}">
        <p14:creationId xmlns:p14="http://schemas.microsoft.com/office/powerpoint/2010/main" val="2371545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B73D25-88C3-884C-8A78-3EDB4BA5173B}" type="slidenum">
              <a:rPr lang="en-US">
                <a:latin typeface="Arial" panose="020B0604020202020204"/>
              </a:rPr>
              <a:pPr/>
              <a:t>11</a:t>
            </a:fld>
            <a:endParaRPr lang="en-US" dirty="0">
              <a:latin typeface="Arial" panose="020B0604020202020204"/>
            </a:endParaRPr>
          </a:p>
        </p:txBody>
      </p:sp>
      <p:pic>
        <p:nvPicPr>
          <p:cNvPr id="8" name="Picture 7">
            <a:extLst>
              <a:ext uri="{FF2B5EF4-FFF2-40B4-BE49-F238E27FC236}">
                <a16:creationId xmlns:a16="http://schemas.microsoft.com/office/drawing/2014/main" xmlns="" id="{E52FEFED-7658-4F54-B4A0-F8E5E30275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939" y="1392581"/>
            <a:ext cx="5365474" cy="3576983"/>
          </a:xfrm>
          <a:prstGeom prst="rect">
            <a:avLst/>
          </a:prstGeom>
        </p:spPr>
      </p:pic>
      <p:sp>
        <p:nvSpPr>
          <p:cNvPr id="10" name="Arrow: Right 9">
            <a:extLst>
              <a:ext uri="{FF2B5EF4-FFF2-40B4-BE49-F238E27FC236}">
                <a16:creationId xmlns:a16="http://schemas.microsoft.com/office/drawing/2014/main" xmlns="" id="{3ABCDD90-D76B-46E9-8B99-87D1C778BA77}"/>
              </a:ext>
            </a:extLst>
          </p:cNvPr>
          <p:cNvSpPr/>
          <p:nvPr/>
        </p:nvSpPr>
        <p:spPr>
          <a:xfrm>
            <a:off x="6748670" y="2852530"/>
            <a:ext cx="824947" cy="665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00FA1F4D-9445-406D-806A-1172945522D7}"/>
              </a:ext>
            </a:extLst>
          </p:cNvPr>
          <p:cNvSpPr txBox="1"/>
          <p:nvPr/>
        </p:nvSpPr>
        <p:spPr>
          <a:xfrm>
            <a:off x="7803874" y="1980743"/>
            <a:ext cx="3220278" cy="1200329"/>
          </a:xfrm>
          <a:prstGeom prst="rect">
            <a:avLst/>
          </a:prstGeom>
          <a:noFill/>
        </p:spPr>
        <p:txBody>
          <a:bodyPr wrap="square" rtlCol="0">
            <a:spAutoFit/>
          </a:bodyPr>
          <a:lstStyle/>
          <a:p>
            <a:r>
              <a:rPr lang="en-US" sz="3600" dirty="0"/>
              <a:t>Metrology and</a:t>
            </a:r>
          </a:p>
          <a:p>
            <a:r>
              <a:rPr lang="en-US" sz="3600" dirty="0"/>
              <a:t>STEM Careers  </a:t>
            </a:r>
          </a:p>
        </p:txBody>
      </p:sp>
      <p:sp>
        <p:nvSpPr>
          <p:cNvPr id="12" name="TextBox 11">
            <a:extLst>
              <a:ext uri="{FF2B5EF4-FFF2-40B4-BE49-F238E27FC236}">
                <a16:creationId xmlns:a16="http://schemas.microsoft.com/office/drawing/2014/main" xmlns="" id="{A2505526-8130-4332-84E2-45ACE7849190}"/>
              </a:ext>
            </a:extLst>
          </p:cNvPr>
          <p:cNvSpPr txBox="1"/>
          <p:nvPr/>
        </p:nvSpPr>
        <p:spPr>
          <a:xfrm>
            <a:off x="8892209" y="3110948"/>
            <a:ext cx="1043608" cy="1569660"/>
          </a:xfrm>
          <a:prstGeom prst="rect">
            <a:avLst/>
          </a:prstGeom>
          <a:noFill/>
        </p:spPr>
        <p:txBody>
          <a:bodyPr wrap="square" rtlCol="0">
            <a:spAutoFit/>
          </a:bodyPr>
          <a:lstStyle/>
          <a:p>
            <a:r>
              <a:rPr lang="en-US" sz="9600" b="1" dirty="0"/>
              <a:t>?</a:t>
            </a:r>
          </a:p>
        </p:txBody>
      </p:sp>
    </p:spTree>
    <p:extLst>
      <p:ext uri="{BB962C8B-B14F-4D97-AF65-F5344CB8AC3E}">
        <p14:creationId xmlns:p14="http://schemas.microsoft.com/office/powerpoint/2010/main" val="3095127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B73D25-88C3-884C-8A78-3EDB4BA5173B}" type="slidenum">
              <a:rPr lang="en-US">
                <a:latin typeface="Arial" panose="020B0604020202020204"/>
              </a:rPr>
              <a:pPr/>
              <a:t>12</a:t>
            </a:fld>
            <a:endParaRPr lang="en-US" dirty="0">
              <a:latin typeface="Arial" panose="020B0604020202020204"/>
            </a:endParaRPr>
          </a:p>
        </p:txBody>
      </p:sp>
      <p:pic>
        <p:nvPicPr>
          <p:cNvPr id="3" name="Picture 2">
            <a:extLst>
              <a:ext uri="{FF2B5EF4-FFF2-40B4-BE49-F238E27FC236}">
                <a16:creationId xmlns:a16="http://schemas.microsoft.com/office/drawing/2014/main" xmlns="" id="{BCF38EAA-FACC-4AF7-AE69-D123D5C93C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940" y="796233"/>
            <a:ext cx="4157872" cy="2771915"/>
          </a:xfrm>
          <a:prstGeom prst="rect">
            <a:avLst/>
          </a:prstGeom>
        </p:spPr>
      </p:pic>
      <p:pic>
        <p:nvPicPr>
          <p:cNvPr id="6" name="Picture 5">
            <a:extLst>
              <a:ext uri="{FF2B5EF4-FFF2-40B4-BE49-F238E27FC236}">
                <a16:creationId xmlns:a16="http://schemas.microsoft.com/office/drawing/2014/main" xmlns="" id="{70D33393-FED1-42B4-BFBB-693643D8F6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4365" y="796233"/>
            <a:ext cx="4157873" cy="2771915"/>
          </a:xfrm>
          <a:prstGeom prst="rect">
            <a:avLst/>
          </a:prstGeom>
        </p:spPr>
      </p:pic>
      <p:pic>
        <p:nvPicPr>
          <p:cNvPr id="18" name="Picture 17">
            <a:extLst>
              <a:ext uri="{FF2B5EF4-FFF2-40B4-BE49-F238E27FC236}">
                <a16:creationId xmlns:a16="http://schemas.microsoft.com/office/drawing/2014/main" xmlns="" id="{EDCB738E-F38A-40D5-BEF1-E3F3C51C22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3764" y="3113432"/>
            <a:ext cx="3561522" cy="2671142"/>
          </a:xfrm>
          <a:prstGeom prst="rect">
            <a:avLst/>
          </a:prstGeom>
        </p:spPr>
      </p:pic>
    </p:spTree>
    <p:extLst>
      <p:ext uri="{BB962C8B-B14F-4D97-AF65-F5344CB8AC3E}">
        <p14:creationId xmlns:p14="http://schemas.microsoft.com/office/powerpoint/2010/main" val="469247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B73D25-88C3-884C-8A78-3EDB4BA5173B}" type="slidenum">
              <a:rPr lang="en-US">
                <a:latin typeface="Arial" panose="020B0604020202020204"/>
              </a:rPr>
              <a:pPr/>
              <a:t>13</a:t>
            </a:fld>
            <a:endParaRPr lang="en-US" dirty="0">
              <a:latin typeface="Arial" panose="020B0604020202020204"/>
            </a:endParaRPr>
          </a:p>
        </p:txBody>
      </p:sp>
      <p:pic>
        <p:nvPicPr>
          <p:cNvPr id="4" name="Picture 3">
            <a:extLst>
              <a:ext uri="{FF2B5EF4-FFF2-40B4-BE49-F238E27FC236}">
                <a16:creationId xmlns:a16="http://schemas.microsoft.com/office/drawing/2014/main" xmlns="" id="{0D9B7510-D4C7-43D2-93A0-B749B0685F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0069" y="2050773"/>
            <a:ext cx="4114800" cy="2743200"/>
          </a:xfrm>
          <a:prstGeom prst="rect">
            <a:avLst/>
          </a:prstGeom>
        </p:spPr>
      </p:pic>
      <p:pic>
        <p:nvPicPr>
          <p:cNvPr id="8" name="Picture 7">
            <a:extLst>
              <a:ext uri="{FF2B5EF4-FFF2-40B4-BE49-F238E27FC236}">
                <a16:creationId xmlns:a16="http://schemas.microsoft.com/office/drawing/2014/main" xmlns="" id="{3E7D77D6-E3AF-4999-ADDC-06A411C28E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0796" y="2050773"/>
            <a:ext cx="4114800" cy="2743200"/>
          </a:xfrm>
          <a:prstGeom prst="rect">
            <a:avLst/>
          </a:prstGeom>
        </p:spPr>
      </p:pic>
    </p:spTree>
    <p:extLst>
      <p:ext uri="{BB962C8B-B14F-4D97-AF65-F5344CB8AC3E}">
        <p14:creationId xmlns:p14="http://schemas.microsoft.com/office/powerpoint/2010/main" val="3888037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B73D25-88C3-884C-8A78-3EDB4BA5173B}" type="slidenum">
              <a:rPr lang="en-US">
                <a:latin typeface="Arial" panose="020B0604020202020204"/>
              </a:rPr>
              <a:pPr/>
              <a:t>14</a:t>
            </a:fld>
            <a:endParaRPr lang="en-US" dirty="0">
              <a:latin typeface="Arial" panose="020B0604020202020204"/>
            </a:endParaRPr>
          </a:p>
        </p:txBody>
      </p:sp>
      <p:sp>
        <p:nvSpPr>
          <p:cNvPr id="7" name="TextBox 6">
            <a:extLst>
              <a:ext uri="{FF2B5EF4-FFF2-40B4-BE49-F238E27FC236}">
                <a16:creationId xmlns:a16="http://schemas.microsoft.com/office/drawing/2014/main" xmlns="" id="{7B05957D-87C6-444B-8F8D-351DD7457D6A}"/>
              </a:ext>
            </a:extLst>
          </p:cNvPr>
          <p:cNvSpPr txBox="1"/>
          <p:nvPr/>
        </p:nvSpPr>
        <p:spPr>
          <a:xfrm>
            <a:off x="836121" y="1590903"/>
            <a:ext cx="11213431" cy="3262432"/>
          </a:xfrm>
          <a:prstGeom prst="rect">
            <a:avLst/>
          </a:prstGeom>
          <a:noFill/>
        </p:spPr>
        <p:txBody>
          <a:bodyPr wrap="square" rtlCol="0">
            <a:spAutoFit/>
          </a:bodyPr>
          <a:lstStyle/>
          <a:p>
            <a:r>
              <a:rPr lang="en-US" sz="3000" dirty="0">
                <a:solidFill>
                  <a:srgbClr val="000000"/>
                </a:solidFill>
                <a:ea typeface="ＭＳ Ｐゴシック"/>
              </a:rPr>
              <a:t>Objectives</a:t>
            </a:r>
          </a:p>
          <a:p>
            <a:endParaRPr lang="en-US" sz="3000" dirty="0">
              <a:solidFill>
                <a:srgbClr val="000000"/>
              </a:solidFill>
              <a:ea typeface="ＭＳ Ｐゴシック"/>
            </a:endParaRPr>
          </a:p>
          <a:p>
            <a:r>
              <a:rPr lang="en-US" sz="3000" dirty="0">
                <a:solidFill>
                  <a:srgbClr val="000000"/>
                </a:solidFill>
                <a:ea typeface="ＭＳ Ｐゴシック"/>
              </a:rPr>
              <a:t>Understand the need for STEM related education outreach.</a:t>
            </a:r>
          </a:p>
          <a:p>
            <a:endParaRPr lang="en-US" sz="3000" dirty="0">
              <a:solidFill>
                <a:srgbClr val="000000"/>
              </a:solidFill>
              <a:ea typeface="ＭＳ Ｐゴシック"/>
            </a:endParaRPr>
          </a:p>
          <a:p>
            <a:r>
              <a:rPr lang="en-US" sz="3000" dirty="0">
                <a:solidFill>
                  <a:srgbClr val="000000"/>
                </a:solidFill>
                <a:ea typeface="ＭＳ Ｐゴシック"/>
              </a:rPr>
              <a:t>Feel confident in engaging local students/parents/teachers.</a:t>
            </a:r>
            <a:br>
              <a:rPr lang="en-US" sz="3000" dirty="0">
                <a:solidFill>
                  <a:srgbClr val="000000"/>
                </a:solidFill>
                <a:ea typeface="ＭＳ Ｐゴシック"/>
              </a:rPr>
            </a:br>
            <a:r>
              <a:rPr lang="en-US" sz="2800" dirty="0">
                <a:solidFill>
                  <a:srgbClr val="000000"/>
                </a:solidFill>
                <a:ea typeface="ＭＳ Ｐゴシック"/>
              </a:rPr>
              <a:t/>
            </a:r>
            <a:br>
              <a:rPr lang="en-US" sz="2800" dirty="0">
                <a:solidFill>
                  <a:srgbClr val="000000"/>
                </a:solidFill>
                <a:ea typeface="ＭＳ Ｐゴシック"/>
              </a:rPr>
            </a:br>
            <a:r>
              <a:rPr lang="en-US" sz="2800" dirty="0">
                <a:solidFill>
                  <a:srgbClr val="000000"/>
                </a:solidFill>
                <a:ea typeface="ＭＳ Ｐゴシック"/>
              </a:rPr>
              <a:t>Leverage lessons learned to develop an outreach event.</a:t>
            </a:r>
          </a:p>
        </p:txBody>
      </p:sp>
    </p:spTree>
    <p:extLst>
      <p:ext uri="{BB962C8B-B14F-4D97-AF65-F5344CB8AC3E}">
        <p14:creationId xmlns:p14="http://schemas.microsoft.com/office/powerpoint/2010/main" val="3322739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B73D25-88C3-884C-8A78-3EDB4BA5173B}" type="slidenum">
              <a:rPr lang="en-US">
                <a:latin typeface="Arial" panose="020B0604020202020204"/>
              </a:rPr>
              <a:pPr/>
              <a:t>15</a:t>
            </a:fld>
            <a:endParaRPr lang="en-US" dirty="0">
              <a:latin typeface="Arial" panose="020B0604020202020204"/>
            </a:endParaRPr>
          </a:p>
        </p:txBody>
      </p:sp>
      <p:sp>
        <p:nvSpPr>
          <p:cNvPr id="7" name="Rectangle 6">
            <a:extLst>
              <a:ext uri="{FF2B5EF4-FFF2-40B4-BE49-F238E27FC236}">
                <a16:creationId xmlns:a16="http://schemas.microsoft.com/office/drawing/2014/main" xmlns="" id="{1D56D9CD-B7CD-4043-91F0-96B05973E6C5}"/>
              </a:ext>
            </a:extLst>
          </p:cNvPr>
          <p:cNvSpPr/>
          <p:nvPr/>
        </p:nvSpPr>
        <p:spPr>
          <a:xfrm>
            <a:off x="954155" y="2258490"/>
            <a:ext cx="10118035" cy="92333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rgbClr val="000000"/>
                </a:solidFill>
                <a:effectLst/>
                <a:uLnTx/>
                <a:uFillTx/>
                <a:ea typeface="ＭＳ Ｐゴシック"/>
              </a:rPr>
              <a:t>“Involve me and I learn”</a:t>
            </a:r>
            <a:r>
              <a:rPr kumimoji="0" lang="en-US" sz="3000" b="0" i="0" u="none" strike="noStrike" kern="0" cap="none" spc="0" normalizeH="0" baseline="0" noProof="0" dirty="0">
                <a:ln>
                  <a:noFill/>
                </a:ln>
                <a:solidFill>
                  <a:srgbClr val="000000"/>
                </a:solidFill>
                <a:effectLst/>
                <a:uLnTx/>
                <a:uFillTx/>
                <a:ea typeface="ＭＳ Ｐゴシック"/>
              </a:rPr>
              <a:t>	</a:t>
            </a: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41152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B73D25-88C3-884C-8A78-3EDB4BA5173B}" type="slidenum">
              <a:rPr lang="en-US">
                <a:latin typeface="Arial" panose="020B0604020202020204"/>
              </a:rPr>
              <a:pPr/>
              <a:t>16</a:t>
            </a:fld>
            <a:endParaRPr lang="en-US" dirty="0">
              <a:latin typeface="Arial" panose="020B0604020202020204"/>
            </a:endParaRPr>
          </a:p>
        </p:txBody>
      </p:sp>
      <p:sp>
        <p:nvSpPr>
          <p:cNvPr id="7" name="Rectangle 6">
            <a:extLst>
              <a:ext uri="{FF2B5EF4-FFF2-40B4-BE49-F238E27FC236}">
                <a16:creationId xmlns:a16="http://schemas.microsoft.com/office/drawing/2014/main" xmlns="" id="{1D56D9CD-B7CD-4043-91F0-96B05973E6C5}"/>
              </a:ext>
            </a:extLst>
          </p:cNvPr>
          <p:cNvSpPr/>
          <p:nvPr/>
        </p:nvSpPr>
        <p:spPr>
          <a:xfrm>
            <a:off x="1036982" y="2875710"/>
            <a:ext cx="10118035" cy="92333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000000"/>
                </a:solidFill>
                <a:effectLst/>
                <a:uLnTx/>
                <a:uFillTx/>
                <a:ea typeface="ＭＳ Ｐゴシック"/>
              </a:rPr>
              <a:t>QUESTIONS?</a:t>
            </a:r>
            <a:r>
              <a:rPr kumimoji="0" lang="en-US" sz="3000" b="0" i="0" u="none" strike="noStrike" kern="0" cap="none" spc="0" normalizeH="0" baseline="0" noProof="0" dirty="0">
                <a:ln>
                  <a:noFill/>
                </a:ln>
                <a:solidFill>
                  <a:srgbClr val="000000"/>
                </a:solidFill>
                <a:effectLst/>
                <a:uLnTx/>
                <a:uFillTx/>
                <a:ea typeface="ＭＳ Ｐゴシック"/>
              </a:rPr>
              <a:t>	</a:t>
            </a: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603390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B73D25-88C3-884C-8A78-3EDB4BA5173B}" type="slidenum">
              <a:rPr lang="en-US">
                <a:latin typeface="Arial" panose="020B0604020202020204"/>
              </a:rPr>
              <a:pPr/>
              <a:t>17</a:t>
            </a:fld>
            <a:endParaRPr lang="en-US" dirty="0">
              <a:latin typeface="Arial" panose="020B0604020202020204"/>
            </a:endParaRPr>
          </a:p>
        </p:txBody>
      </p:sp>
      <p:sp>
        <p:nvSpPr>
          <p:cNvPr id="7" name="Rectangle 6">
            <a:extLst>
              <a:ext uri="{FF2B5EF4-FFF2-40B4-BE49-F238E27FC236}">
                <a16:creationId xmlns:a16="http://schemas.microsoft.com/office/drawing/2014/main" xmlns="" id="{1D56D9CD-B7CD-4043-91F0-96B05973E6C5}"/>
              </a:ext>
            </a:extLst>
          </p:cNvPr>
          <p:cNvSpPr/>
          <p:nvPr/>
        </p:nvSpPr>
        <p:spPr>
          <a:xfrm>
            <a:off x="1036982" y="2074783"/>
            <a:ext cx="10118035" cy="270843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rgbClr val="000000"/>
                </a:solidFill>
                <a:effectLst/>
                <a:uLnTx/>
                <a:uFillTx/>
                <a:ea typeface="ＭＳ Ｐゴシック"/>
              </a:rPr>
              <a:t>wdhinton@gmail.com</a:t>
            </a:r>
            <a:endParaRPr kumimoji="0" lang="en-US" sz="3200" b="0" i="0" u="none" strike="noStrike" kern="0" cap="none" spc="0" normalizeH="0" baseline="0" noProof="0" dirty="0">
              <a:ln>
                <a:noFill/>
              </a:ln>
              <a:solidFill>
                <a:srgbClr val="000000"/>
              </a:solidFill>
              <a:effectLst/>
              <a:uLnTx/>
              <a:uFillTx/>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3200" kern="0" dirty="0">
                <a:solidFill>
                  <a:srgbClr val="000000"/>
                </a:solidFill>
                <a:ea typeface="ＭＳ Ｐゴシック"/>
              </a:rPr>
              <a:t/>
            </a:r>
            <a:br>
              <a:rPr lang="en-US" sz="3200" kern="0" dirty="0">
                <a:solidFill>
                  <a:srgbClr val="000000"/>
                </a:solidFill>
                <a:ea typeface="ＭＳ Ｐゴシック"/>
              </a:rPr>
            </a:br>
            <a:r>
              <a:rPr lang="en-US" sz="5400" kern="0" dirty="0">
                <a:solidFill>
                  <a:srgbClr val="000000"/>
                </a:solidFill>
                <a:ea typeface="ＭＳ Ｐゴシック"/>
              </a:rPr>
              <a:t>603-335-9315</a:t>
            </a:r>
            <a:endParaRPr kumimoji="0" lang="en-US" sz="5400" b="0" i="0" u="none" strike="noStrike" kern="0" cap="none" spc="0" normalizeH="0" baseline="0" noProof="0" dirty="0">
              <a:ln>
                <a:noFill/>
              </a:ln>
              <a:solidFill>
                <a:srgbClr val="000000"/>
              </a:solidFill>
              <a:effectLst/>
              <a:uLnTx/>
              <a:uFillTx/>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srgbClr val="000000"/>
                </a:solidFill>
                <a:effectLst/>
                <a:uLnTx/>
                <a:uFillTx/>
                <a:ea typeface="ＭＳ Ｐゴシック"/>
              </a:rPr>
              <a:t>	</a:t>
            </a: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11605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B73D25-88C3-884C-8A78-3EDB4BA5173B}" type="slidenum">
              <a:rPr lang="en-US">
                <a:latin typeface="Arial" panose="020B0604020202020204"/>
              </a:rPr>
              <a:pPr/>
              <a:t>2</a:t>
            </a:fld>
            <a:endParaRPr lang="en-US" dirty="0">
              <a:latin typeface="Arial" panose="020B0604020202020204"/>
            </a:endParaRPr>
          </a:p>
        </p:txBody>
      </p:sp>
      <p:sp>
        <p:nvSpPr>
          <p:cNvPr id="7" name="TextBox 6">
            <a:extLst>
              <a:ext uri="{FF2B5EF4-FFF2-40B4-BE49-F238E27FC236}">
                <a16:creationId xmlns:a16="http://schemas.microsoft.com/office/drawing/2014/main" xmlns="" id="{7B05957D-87C6-444B-8F8D-351DD7457D6A}"/>
              </a:ext>
            </a:extLst>
          </p:cNvPr>
          <p:cNvSpPr txBox="1"/>
          <p:nvPr/>
        </p:nvSpPr>
        <p:spPr>
          <a:xfrm>
            <a:off x="836121" y="1590903"/>
            <a:ext cx="11213431" cy="3262432"/>
          </a:xfrm>
          <a:prstGeom prst="rect">
            <a:avLst/>
          </a:prstGeom>
          <a:noFill/>
        </p:spPr>
        <p:txBody>
          <a:bodyPr wrap="square" rtlCol="0">
            <a:spAutoFit/>
          </a:bodyPr>
          <a:lstStyle/>
          <a:p>
            <a:r>
              <a:rPr lang="en-US" sz="3000" dirty="0">
                <a:solidFill>
                  <a:srgbClr val="000000"/>
                </a:solidFill>
                <a:ea typeface="ＭＳ Ｐゴシック"/>
              </a:rPr>
              <a:t>Objectives</a:t>
            </a:r>
          </a:p>
          <a:p>
            <a:endParaRPr lang="en-US" sz="3000" dirty="0">
              <a:solidFill>
                <a:srgbClr val="000000"/>
              </a:solidFill>
              <a:ea typeface="ＭＳ Ｐゴシック"/>
            </a:endParaRPr>
          </a:p>
          <a:p>
            <a:r>
              <a:rPr lang="en-US" sz="3000" dirty="0">
                <a:solidFill>
                  <a:srgbClr val="000000"/>
                </a:solidFill>
                <a:ea typeface="ＭＳ Ｐゴシック"/>
              </a:rPr>
              <a:t>Understand the need for STEM related education outreach.</a:t>
            </a:r>
          </a:p>
          <a:p>
            <a:endParaRPr lang="en-US" sz="3000" dirty="0">
              <a:solidFill>
                <a:srgbClr val="000000"/>
              </a:solidFill>
              <a:ea typeface="ＭＳ Ｐゴシック"/>
            </a:endParaRPr>
          </a:p>
          <a:p>
            <a:r>
              <a:rPr lang="en-US" sz="3000" dirty="0">
                <a:solidFill>
                  <a:srgbClr val="000000"/>
                </a:solidFill>
                <a:ea typeface="ＭＳ Ｐゴシック"/>
              </a:rPr>
              <a:t>Feel confident in engaging local students/parents/teachers.</a:t>
            </a:r>
            <a:br>
              <a:rPr lang="en-US" sz="3000" dirty="0">
                <a:solidFill>
                  <a:srgbClr val="000000"/>
                </a:solidFill>
                <a:ea typeface="ＭＳ Ｐゴシック"/>
              </a:rPr>
            </a:br>
            <a:r>
              <a:rPr lang="en-US" sz="2800" dirty="0">
                <a:solidFill>
                  <a:srgbClr val="000000"/>
                </a:solidFill>
                <a:ea typeface="ＭＳ Ｐゴシック"/>
              </a:rPr>
              <a:t/>
            </a:r>
            <a:br>
              <a:rPr lang="en-US" sz="2800" dirty="0">
                <a:solidFill>
                  <a:srgbClr val="000000"/>
                </a:solidFill>
                <a:ea typeface="ＭＳ Ｐゴシック"/>
              </a:rPr>
            </a:br>
            <a:r>
              <a:rPr lang="en-US" sz="2800" dirty="0">
                <a:solidFill>
                  <a:srgbClr val="000000"/>
                </a:solidFill>
                <a:ea typeface="ＭＳ Ｐゴシック"/>
              </a:rPr>
              <a:t>Leverage lessons learned to develop an outreach event.</a:t>
            </a:r>
          </a:p>
        </p:txBody>
      </p:sp>
    </p:spTree>
    <p:extLst>
      <p:ext uri="{BB962C8B-B14F-4D97-AF65-F5344CB8AC3E}">
        <p14:creationId xmlns:p14="http://schemas.microsoft.com/office/powerpoint/2010/main" val="1156951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B73D25-88C3-884C-8A78-3EDB4BA5173B}" type="slidenum">
              <a:rPr lang="en-US">
                <a:latin typeface="Arial" panose="020B0604020202020204"/>
              </a:rPr>
              <a:pPr/>
              <a:t>3</a:t>
            </a:fld>
            <a:endParaRPr lang="en-US" dirty="0">
              <a:latin typeface="Arial" panose="020B0604020202020204"/>
            </a:endParaRPr>
          </a:p>
        </p:txBody>
      </p:sp>
      <p:sp>
        <p:nvSpPr>
          <p:cNvPr id="7" name="TextBox 6">
            <a:extLst>
              <a:ext uri="{FF2B5EF4-FFF2-40B4-BE49-F238E27FC236}">
                <a16:creationId xmlns:a16="http://schemas.microsoft.com/office/drawing/2014/main" xmlns="" id="{7B05957D-87C6-444B-8F8D-351DD7457D6A}"/>
              </a:ext>
            </a:extLst>
          </p:cNvPr>
          <p:cNvSpPr txBox="1"/>
          <p:nvPr/>
        </p:nvSpPr>
        <p:spPr>
          <a:xfrm>
            <a:off x="856000" y="1292729"/>
            <a:ext cx="11213431" cy="954107"/>
          </a:xfrm>
          <a:prstGeom prst="rect">
            <a:avLst/>
          </a:prstGeom>
          <a:noFill/>
        </p:spPr>
        <p:txBody>
          <a:bodyPr wrap="square" rtlCol="0">
            <a:spAutoFit/>
          </a:bodyPr>
          <a:lstStyle/>
          <a:p>
            <a:r>
              <a:rPr lang="en-US" sz="2800" dirty="0">
                <a:solidFill>
                  <a:srgbClr val="000000"/>
                </a:solidFill>
                <a:ea typeface="ＭＳ Ｐゴシック"/>
              </a:rPr>
              <a:t/>
            </a:r>
            <a:br>
              <a:rPr lang="en-US" sz="2800" dirty="0">
                <a:solidFill>
                  <a:srgbClr val="000000"/>
                </a:solidFill>
                <a:ea typeface="ＭＳ Ｐゴシック"/>
              </a:rPr>
            </a:br>
            <a:endParaRPr lang="en-US" sz="2800" dirty="0">
              <a:solidFill>
                <a:srgbClr val="000000"/>
              </a:solidFill>
              <a:ea typeface="ＭＳ Ｐゴシック"/>
            </a:endParaRPr>
          </a:p>
        </p:txBody>
      </p:sp>
      <p:pic>
        <p:nvPicPr>
          <p:cNvPr id="8" name="Picture 7">
            <a:extLst>
              <a:ext uri="{FF2B5EF4-FFF2-40B4-BE49-F238E27FC236}">
                <a16:creationId xmlns:a16="http://schemas.microsoft.com/office/drawing/2014/main" xmlns="" id="{153E61BC-6F21-4983-BE03-CDA194EE97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096" y="1474910"/>
            <a:ext cx="10243930" cy="3254962"/>
          </a:xfrm>
          <a:prstGeom prst="rect">
            <a:avLst/>
          </a:prstGeom>
        </p:spPr>
      </p:pic>
    </p:spTree>
    <p:extLst>
      <p:ext uri="{BB962C8B-B14F-4D97-AF65-F5344CB8AC3E}">
        <p14:creationId xmlns:p14="http://schemas.microsoft.com/office/powerpoint/2010/main" val="3021047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B73D25-88C3-884C-8A78-3EDB4BA5173B}" type="slidenum">
              <a:rPr lang="en-US">
                <a:latin typeface="Arial" panose="020B0604020202020204"/>
              </a:rPr>
              <a:pPr/>
              <a:t>4</a:t>
            </a:fld>
            <a:endParaRPr lang="en-US" dirty="0">
              <a:latin typeface="Arial" panose="020B0604020202020204"/>
            </a:endParaRPr>
          </a:p>
        </p:txBody>
      </p:sp>
      <p:sp>
        <p:nvSpPr>
          <p:cNvPr id="7" name="TextBox 6">
            <a:extLst>
              <a:ext uri="{FF2B5EF4-FFF2-40B4-BE49-F238E27FC236}">
                <a16:creationId xmlns:a16="http://schemas.microsoft.com/office/drawing/2014/main" xmlns="" id="{7B05957D-87C6-444B-8F8D-351DD7457D6A}"/>
              </a:ext>
            </a:extLst>
          </p:cNvPr>
          <p:cNvSpPr txBox="1"/>
          <p:nvPr/>
        </p:nvSpPr>
        <p:spPr>
          <a:xfrm>
            <a:off x="846062" y="2028616"/>
            <a:ext cx="10255948" cy="2800767"/>
          </a:xfrm>
          <a:prstGeom prst="rect">
            <a:avLst/>
          </a:prstGeom>
          <a:noFill/>
        </p:spPr>
        <p:txBody>
          <a:bodyPr wrap="square" rtlCol="0">
            <a:spAutoFit/>
          </a:bodyPr>
          <a:lstStyle/>
          <a:p>
            <a:pPr algn="ctr"/>
            <a:r>
              <a:rPr lang="en-US" sz="3000" dirty="0"/>
              <a:t>Extinction – “…the process of eliminating or reducing a conditioned response by not reinforcing it”</a:t>
            </a:r>
          </a:p>
          <a:p>
            <a:pPr algn="ctr"/>
            <a:endParaRPr lang="en-US" sz="3000" dirty="0"/>
          </a:p>
          <a:p>
            <a:pPr algn="ctr"/>
            <a:r>
              <a:rPr lang="en-US" sz="3000" dirty="0"/>
              <a:t>					Merriam-Webster.com</a:t>
            </a:r>
          </a:p>
          <a:p>
            <a:r>
              <a:rPr lang="en-US" sz="2800" dirty="0">
                <a:solidFill>
                  <a:srgbClr val="000000"/>
                </a:solidFill>
                <a:ea typeface="ＭＳ Ｐゴシック"/>
              </a:rPr>
              <a:t/>
            </a:r>
            <a:br>
              <a:rPr lang="en-US" sz="2800" dirty="0">
                <a:solidFill>
                  <a:srgbClr val="000000"/>
                </a:solidFill>
                <a:ea typeface="ＭＳ Ｐゴシック"/>
              </a:rPr>
            </a:br>
            <a:endParaRPr lang="en-US" sz="2800" dirty="0">
              <a:solidFill>
                <a:srgbClr val="000000"/>
              </a:solidFill>
              <a:ea typeface="ＭＳ Ｐゴシック"/>
            </a:endParaRPr>
          </a:p>
        </p:txBody>
      </p:sp>
    </p:spTree>
    <p:extLst>
      <p:ext uri="{BB962C8B-B14F-4D97-AF65-F5344CB8AC3E}">
        <p14:creationId xmlns:p14="http://schemas.microsoft.com/office/powerpoint/2010/main" val="27640153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B73D25-88C3-884C-8A78-3EDB4BA5173B}" type="slidenum">
              <a:rPr lang="en-US">
                <a:latin typeface="Arial" panose="020B0604020202020204"/>
              </a:rPr>
              <a:pPr/>
              <a:t>5</a:t>
            </a:fld>
            <a:endParaRPr lang="en-US" dirty="0">
              <a:latin typeface="Arial" panose="020B0604020202020204"/>
            </a:endParaRPr>
          </a:p>
        </p:txBody>
      </p:sp>
      <p:sp>
        <p:nvSpPr>
          <p:cNvPr id="7" name="TextBox 6">
            <a:extLst>
              <a:ext uri="{FF2B5EF4-FFF2-40B4-BE49-F238E27FC236}">
                <a16:creationId xmlns:a16="http://schemas.microsoft.com/office/drawing/2014/main" xmlns="" id="{7B05957D-87C6-444B-8F8D-351DD7457D6A}"/>
              </a:ext>
            </a:extLst>
          </p:cNvPr>
          <p:cNvSpPr txBox="1"/>
          <p:nvPr/>
        </p:nvSpPr>
        <p:spPr>
          <a:xfrm>
            <a:off x="856000" y="1292729"/>
            <a:ext cx="11213431" cy="954107"/>
          </a:xfrm>
          <a:prstGeom prst="rect">
            <a:avLst/>
          </a:prstGeom>
          <a:noFill/>
        </p:spPr>
        <p:txBody>
          <a:bodyPr wrap="square" rtlCol="0">
            <a:spAutoFit/>
          </a:bodyPr>
          <a:lstStyle/>
          <a:p>
            <a:r>
              <a:rPr lang="en-US" sz="2800" dirty="0">
                <a:solidFill>
                  <a:srgbClr val="000000"/>
                </a:solidFill>
                <a:ea typeface="ＭＳ Ｐゴシック"/>
              </a:rPr>
              <a:t/>
            </a:r>
            <a:br>
              <a:rPr lang="en-US" sz="2800" dirty="0">
                <a:solidFill>
                  <a:srgbClr val="000000"/>
                </a:solidFill>
                <a:ea typeface="ＭＳ Ｐゴシック"/>
              </a:rPr>
            </a:br>
            <a:endParaRPr lang="en-US" sz="2800" dirty="0">
              <a:solidFill>
                <a:srgbClr val="000000"/>
              </a:solidFill>
              <a:ea typeface="ＭＳ Ｐゴシック"/>
            </a:endParaRPr>
          </a:p>
        </p:txBody>
      </p:sp>
      <p:pic>
        <p:nvPicPr>
          <p:cNvPr id="4" name="Picture 3">
            <a:extLst>
              <a:ext uri="{FF2B5EF4-FFF2-40B4-BE49-F238E27FC236}">
                <a16:creationId xmlns:a16="http://schemas.microsoft.com/office/drawing/2014/main" xmlns="" id="{AE7F8990-F80B-4173-B0AF-6B679604C4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8334" y="1272742"/>
            <a:ext cx="4657470" cy="3015051"/>
          </a:xfrm>
          <a:prstGeom prst="rect">
            <a:avLst/>
          </a:prstGeom>
        </p:spPr>
      </p:pic>
      <p:pic>
        <p:nvPicPr>
          <p:cNvPr id="6" name="Picture 5">
            <a:extLst>
              <a:ext uri="{FF2B5EF4-FFF2-40B4-BE49-F238E27FC236}">
                <a16:creationId xmlns:a16="http://schemas.microsoft.com/office/drawing/2014/main" xmlns="" id="{1D56F929-792D-4F53-BA69-BA058A25BC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2681" y="1272742"/>
            <a:ext cx="4657469" cy="3015051"/>
          </a:xfrm>
          <a:prstGeom prst="rect">
            <a:avLst/>
          </a:prstGeom>
        </p:spPr>
      </p:pic>
    </p:spTree>
    <p:extLst>
      <p:ext uri="{BB962C8B-B14F-4D97-AF65-F5344CB8AC3E}">
        <p14:creationId xmlns:p14="http://schemas.microsoft.com/office/powerpoint/2010/main" val="1231700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B73D25-88C3-884C-8A78-3EDB4BA5173B}" type="slidenum">
              <a:rPr lang="en-US">
                <a:latin typeface="Arial" panose="020B0604020202020204"/>
              </a:rPr>
              <a:pPr/>
              <a:t>6</a:t>
            </a:fld>
            <a:endParaRPr lang="en-US" dirty="0">
              <a:latin typeface="Arial" panose="020B0604020202020204"/>
            </a:endParaRPr>
          </a:p>
        </p:txBody>
      </p:sp>
      <p:sp>
        <p:nvSpPr>
          <p:cNvPr id="8" name="Rectangle 7">
            <a:extLst>
              <a:ext uri="{FF2B5EF4-FFF2-40B4-BE49-F238E27FC236}">
                <a16:creationId xmlns:a16="http://schemas.microsoft.com/office/drawing/2014/main" xmlns="" id="{6504965A-CE7C-4E91-B338-8F818199F265}"/>
              </a:ext>
            </a:extLst>
          </p:cNvPr>
          <p:cNvSpPr/>
          <p:nvPr/>
        </p:nvSpPr>
        <p:spPr>
          <a:xfrm>
            <a:off x="8796130" y="3035320"/>
            <a:ext cx="2365513" cy="874322"/>
          </a:xfrm>
          <a:prstGeom prst="rect">
            <a:avLst/>
          </a:prstGeom>
          <a:effectLst>
            <a:outerShdw blurRad="190500" dist="127000" dir="3600000" algn="tl"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TEACHERS</a:t>
            </a:r>
          </a:p>
        </p:txBody>
      </p:sp>
      <p:sp>
        <p:nvSpPr>
          <p:cNvPr id="9" name="Rectangle: Rounded Corners 8">
            <a:extLst>
              <a:ext uri="{FF2B5EF4-FFF2-40B4-BE49-F238E27FC236}">
                <a16:creationId xmlns:a16="http://schemas.microsoft.com/office/drawing/2014/main" xmlns="" id="{DA983766-C86E-4684-8CF0-6038191F9B98}"/>
              </a:ext>
            </a:extLst>
          </p:cNvPr>
          <p:cNvSpPr/>
          <p:nvPr/>
        </p:nvSpPr>
        <p:spPr>
          <a:xfrm>
            <a:off x="3876259" y="1222830"/>
            <a:ext cx="3438939" cy="712830"/>
          </a:xfrm>
          <a:prstGeom prst="roundRect">
            <a:avLst/>
          </a:prstGeom>
          <a:effectLst>
            <a:outerShdw blurRad="190500" dist="127000" dir="3600000" algn="tl"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SCHOOL ADMIN</a:t>
            </a:r>
          </a:p>
        </p:txBody>
      </p:sp>
      <p:sp>
        <p:nvSpPr>
          <p:cNvPr id="2" name="Oval 1">
            <a:extLst>
              <a:ext uri="{FF2B5EF4-FFF2-40B4-BE49-F238E27FC236}">
                <a16:creationId xmlns:a16="http://schemas.microsoft.com/office/drawing/2014/main" xmlns="" id="{A2A96F9D-9514-4860-93E1-ED0E72A3F0CE}"/>
              </a:ext>
            </a:extLst>
          </p:cNvPr>
          <p:cNvSpPr/>
          <p:nvPr/>
        </p:nvSpPr>
        <p:spPr>
          <a:xfrm>
            <a:off x="1361660" y="1193013"/>
            <a:ext cx="1808923" cy="775894"/>
          </a:xfrm>
          <a:prstGeom prst="ellipse">
            <a:avLst/>
          </a:prstGeom>
          <a:effectLst>
            <a:outerShdw blurRad="190500" dist="127000" dir="3600000" algn="tl"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a:t>
            </a:r>
            <a:br>
              <a:rPr lang="en-US" dirty="0"/>
            </a:br>
            <a:r>
              <a:rPr lang="en-US" dirty="0"/>
              <a:t>DOE</a:t>
            </a:r>
          </a:p>
        </p:txBody>
      </p:sp>
      <p:sp>
        <p:nvSpPr>
          <p:cNvPr id="14" name="Oval 13">
            <a:extLst>
              <a:ext uri="{FF2B5EF4-FFF2-40B4-BE49-F238E27FC236}">
                <a16:creationId xmlns:a16="http://schemas.microsoft.com/office/drawing/2014/main" xmlns="" id="{CEC2FD0D-35A9-48B8-8619-40B12121B53E}"/>
              </a:ext>
            </a:extLst>
          </p:cNvPr>
          <p:cNvSpPr/>
          <p:nvPr/>
        </p:nvSpPr>
        <p:spPr>
          <a:xfrm>
            <a:off x="1030894" y="4240624"/>
            <a:ext cx="2117035" cy="1274702"/>
          </a:xfrm>
          <a:prstGeom prst="ellipse">
            <a:avLst/>
          </a:prstGeom>
          <a:effectLst>
            <a:outerShdw blurRad="190500" dist="127000" dir="3600000" algn="tl"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FUTURE</a:t>
            </a:r>
            <a:br>
              <a:rPr lang="en-US" dirty="0"/>
            </a:br>
            <a:r>
              <a:rPr lang="en-US" dirty="0"/>
              <a:t>GOALS ?!</a:t>
            </a:r>
          </a:p>
        </p:txBody>
      </p:sp>
      <p:sp>
        <p:nvSpPr>
          <p:cNvPr id="12" name="Rectangle: Rounded Corners 11">
            <a:extLst>
              <a:ext uri="{FF2B5EF4-FFF2-40B4-BE49-F238E27FC236}">
                <a16:creationId xmlns:a16="http://schemas.microsoft.com/office/drawing/2014/main" xmlns="" id="{F55EFF88-F5D5-4AF9-A60C-8E46C727A644}"/>
              </a:ext>
            </a:extLst>
          </p:cNvPr>
          <p:cNvSpPr/>
          <p:nvPr/>
        </p:nvSpPr>
        <p:spPr>
          <a:xfrm>
            <a:off x="5289897" y="4402714"/>
            <a:ext cx="1816582" cy="950523"/>
          </a:xfrm>
          <a:prstGeom prst="roundRect">
            <a:avLst/>
          </a:prstGeom>
          <a:effectLst>
            <a:outerShdw blurRad="190500" dist="127000" dir="3600000" algn="tl"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STUDENTS</a:t>
            </a:r>
          </a:p>
        </p:txBody>
      </p:sp>
      <p:cxnSp>
        <p:nvCxnSpPr>
          <p:cNvPr id="36" name="Connector: Elbow 35">
            <a:extLst>
              <a:ext uri="{FF2B5EF4-FFF2-40B4-BE49-F238E27FC236}">
                <a16:creationId xmlns:a16="http://schemas.microsoft.com/office/drawing/2014/main" xmlns="" id="{433D95DF-985C-4541-B473-A07CE3FE62A3}"/>
              </a:ext>
            </a:extLst>
          </p:cNvPr>
          <p:cNvCxnSpPr>
            <a:cxnSpLocks/>
          </p:cNvCxnSpPr>
          <p:nvPr/>
        </p:nvCxnSpPr>
        <p:spPr>
          <a:xfrm rot="5400000">
            <a:off x="7855475" y="2775368"/>
            <a:ext cx="1374412" cy="2872408"/>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sp>
        <p:nvSpPr>
          <p:cNvPr id="50" name="Rectangle: Rounded Corners 49">
            <a:extLst>
              <a:ext uri="{FF2B5EF4-FFF2-40B4-BE49-F238E27FC236}">
                <a16:creationId xmlns:a16="http://schemas.microsoft.com/office/drawing/2014/main" xmlns="" id="{40615456-A7C4-4E43-A2DF-8582DDAB3510}"/>
              </a:ext>
            </a:extLst>
          </p:cNvPr>
          <p:cNvSpPr/>
          <p:nvPr/>
        </p:nvSpPr>
        <p:spPr>
          <a:xfrm>
            <a:off x="5977407" y="3300109"/>
            <a:ext cx="2117035" cy="663431"/>
          </a:xfrm>
          <a:prstGeom prst="roundRect">
            <a:avLst/>
          </a:prstGeom>
          <a:effectLst>
            <a:outerShdw blurRad="190500" dist="127000" dir="3600000" algn="tl"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PARENTS</a:t>
            </a:r>
          </a:p>
        </p:txBody>
      </p:sp>
      <p:cxnSp>
        <p:nvCxnSpPr>
          <p:cNvPr id="53" name="Straight Arrow Connector 52">
            <a:extLst>
              <a:ext uri="{FF2B5EF4-FFF2-40B4-BE49-F238E27FC236}">
                <a16:creationId xmlns:a16="http://schemas.microsoft.com/office/drawing/2014/main" xmlns="" id="{4974DBC2-3973-48F0-B2EE-7579C2C4E5BF}"/>
              </a:ext>
            </a:extLst>
          </p:cNvPr>
          <p:cNvCxnSpPr>
            <a:cxnSpLocks/>
            <a:stCxn id="50" idx="3"/>
          </p:cNvCxnSpPr>
          <p:nvPr/>
        </p:nvCxnSpPr>
        <p:spPr>
          <a:xfrm flipV="1">
            <a:off x="8094442" y="3631824"/>
            <a:ext cx="701688" cy="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9" name="Straight Arrow Connector 58">
            <a:extLst>
              <a:ext uri="{FF2B5EF4-FFF2-40B4-BE49-F238E27FC236}">
                <a16:creationId xmlns:a16="http://schemas.microsoft.com/office/drawing/2014/main" xmlns="" id="{4FC291FC-C816-4E1B-82E4-3BF58CFA2A13}"/>
              </a:ext>
            </a:extLst>
          </p:cNvPr>
          <p:cNvCxnSpPr>
            <a:cxnSpLocks/>
          </p:cNvCxnSpPr>
          <p:nvPr/>
        </p:nvCxnSpPr>
        <p:spPr>
          <a:xfrm flipH="1">
            <a:off x="6810871" y="3973479"/>
            <a:ext cx="205176" cy="41233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1" name="Speech Bubble: Oval 60">
            <a:extLst>
              <a:ext uri="{FF2B5EF4-FFF2-40B4-BE49-F238E27FC236}">
                <a16:creationId xmlns:a16="http://schemas.microsoft.com/office/drawing/2014/main" xmlns="" id="{72DC5428-AFA7-49C8-8FB4-D094E82E0843}"/>
              </a:ext>
            </a:extLst>
          </p:cNvPr>
          <p:cNvSpPr/>
          <p:nvPr/>
        </p:nvSpPr>
        <p:spPr>
          <a:xfrm>
            <a:off x="7392754" y="5006236"/>
            <a:ext cx="1701549" cy="744016"/>
          </a:xfrm>
          <a:prstGeom prst="wedgeEllipseCallout">
            <a:avLst>
              <a:gd name="adj1" fmla="val -70324"/>
              <a:gd name="adj2" fmla="val -538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Social Media</a:t>
            </a:r>
          </a:p>
        </p:txBody>
      </p:sp>
      <p:sp>
        <p:nvSpPr>
          <p:cNvPr id="62" name="Speech Bubble: Oval 61">
            <a:extLst>
              <a:ext uri="{FF2B5EF4-FFF2-40B4-BE49-F238E27FC236}">
                <a16:creationId xmlns:a16="http://schemas.microsoft.com/office/drawing/2014/main" xmlns="" id="{E3ED7BB8-BEAC-46F7-A439-5B3F6C9DA9F3}"/>
              </a:ext>
            </a:extLst>
          </p:cNvPr>
          <p:cNvSpPr/>
          <p:nvPr/>
        </p:nvSpPr>
        <p:spPr>
          <a:xfrm>
            <a:off x="3346721" y="3408667"/>
            <a:ext cx="1886884" cy="831958"/>
          </a:xfrm>
          <a:prstGeom prst="wedgeEllipseCallout">
            <a:avLst>
              <a:gd name="adj1" fmla="val 52644"/>
              <a:gd name="adj2" fmla="val 961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Society</a:t>
            </a:r>
            <a:br>
              <a:rPr lang="en-US" dirty="0"/>
            </a:br>
            <a:r>
              <a:rPr lang="en-US" dirty="0"/>
              <a:t>(Ethics)</a:t>
            </a:r>
          </a:p>
        </p:txBody>
      </p:sp>
      <p:sp>
        <p:nvSpPr>
          <p:cNvPr id="63" name="Speech Bubble: Oval 62">
            <a:extLst>
              <a:ext uri="{FF2B5EF4-FFF2-40B4-BE49-F238E27FC236}">
                <a16:creationId xmlns:a16="http://schemas.microsoft.com/office/drawing/2014/main" xmlns="" id="{3818F832-B7B7-4091-BCE8-D63619314179}"/>
              </a:ext>
            </a:extLst>
          </p:cNvPr>
          <p:cNvSpPr/>
          <p:nvPr/>
        </p:nvSpPr>
        <p:spPr>
          <a:xfrm>
            <a:off x="3346721" y="5006236"/>
            <a:ext cx="1886884" cy="839374"/>
          </a:xfrm>
          <a:prstGeom prst="wedgeEllipseCallout">
            <a:avLst>
              <a:gd name="adj1" fmla="val 52912"/>
              <a:gd name="adj2" fmla="val -466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FRIENDS</a:t>
            </a:r>
          </a:p>
        </p:txBody>
      </p:sp>
      <p:sp>
        <p:nvSpPr>
          <p:cNvPr id="64" name="Rectangle 63">
            <a:extLst>
              <a:ext uri="{FF2B5EF4-FFF2-40B4-BE49-F238E27FC236}">
                <a16:creationId xmlns:a16="http://schemas.microsoft.com/office/drawing/2014/main" xmlns="" id="{FA49B66B-24FE-4286-979D-9EBF38CFB5DB}"/>
              </a:ext>
            </a:extLst>
          </p:cNvPr>
          <p:cNvSpPr/>
          <p:nvPr/>
        </p:nvSpPr>
        <p:spPr>
          <a:xfrm>
            <a:off x="8652013" y="1222831"/>
            <a:ext cx="2400301" cy="288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Pacing Charts</a:t>
            </a:r>
          </a:p>
        </p:txBody>
      </p:sp>
      <p:sp>
        <p:nvSpPr>
          <p:cNvPr id="65" name="Rectangle 64">
            <a:extLst>
              <a:ext uri="{FF2B5EF4-FFF2-40B4-BE49-F238E27FC236}">
                <a16:creationId xmlns:a16="http://schemas.microsoft.com/office/drawing/2014/main" xmlns="" id="{69711CB6-FFE5-4252-8D14-619DB3E5058B}"/>
              </a:ext>
            </a:extLst>
          </p:cNvPr>
          <p:cNvSpPr/>
          <p:nvPr/>
        </p:nvSpPr>
        <p:spPr>
          <a:xfrm>
            <a:off x="7841972" y="1709532"/>
            <a:ext cx="2385392" cy="259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Student Assessments</a:t>
            </a:r>
          </a:p>
        </p:txBody>
      </p:sp>
      <p:cxnSp>
        <p:nvCxnSpPr>
          <p:cNvPr id="67" name="Straight Arrow Connector 66">
            <a:extLst>
              <a:ext uri="{FF2B5EF4-FFF2-40B4-BE49-F238E27FC236}">
                <a16:creationId xmlns:a16="http://schemas.microsoft.com/office/drawing/2014/main" xmlns="" id="{07167E05-055F-46F6-A7FD-C3EC7BBD43F8}"/>
              </a:ext>
            </a:extLst>
          </p:cNvPr>
          <p:cNvCxnSpPr>
            <a:cxnSpLocks/>
            <a:endCxn id="64" idx="1"/>
          </p:cNvCxnSpPr>
          <p:nvPr/>
        </p:nvCxnSpPr>
        <p:spPr>
          <a:xfrm>
            <a:off x="7315198" y="1366869"/>
            <a:ext cx="1336815"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9" name="Straight Arrow Connector 68">
            <a:extLst>
              <a:ext uri="{FF2B5EF4-FFF2-40B4-BE49-F238E27FC236}">
                <a16:creationId xmlns:a16="http://schemas.microsoft.com/office/drawing/2014/main" xmlns="" id="{AE941CC2-CB46-478F-B6C9-EC22E982B4C2}"/>
              </a:ext>
            </a:extLst>
          </p:cNvPr>
          <p:cNvCxnSpPr>
            <a:endCxn id="65" idx="1"/>
          </p:cNvCxnSpPr>
          <p:nvPr/>
        </p:nvCxnSpPr>
        <p:spPr>
          <a:xfrm flipV="1">
            <a:off x="7315198" y="1839220"/>
            <a:ext cx="526774" cy="139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71" name="Straight Arrow Connector 70">
            <a:extLst>
              <a:ext uri="{FF2B5EF4-FFF2-40B4-BE49-F238E27FC236}">
                <a16:creationId xmlns:a16="http://schemas.microsoft.com/office/drawing/2014/main" xmlns="" id="{1E69101A-992C-436D-A894-D9332050B091}"/>
              </a:ext>
            </a:extLst>
          </p:cNvPr>
          <p:cNvCxnSpPr/>
          <p:nvPr/>
        </p:nvCxnSpPr>
        <p:spPr>
          <a:xfrm>
            <a:off x="9471991" y="1929151"/>
            <a:ext cx="0" cy="109490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73" name="Straight Arrow Connector 72">
            <a:extLst>
              <a:ext uri="{FF2B5EF4-FFF2-40B4-BE49-F238E27FC236}">
                <a16:creationId xmlns:a16="http://schemas.microsoft.com/office/drawing/2014/main" xmlns="" id="{C68EC07E-BCBE-4AE9-87B3-7D8A03D181D0}"/>
              </a:ext>
            </a:extLst>
          </p:cNvPr>
          <p:cNvCxnSpPr/>
          <p:nvPr/>
        </p:nvCxnSpPr>
        <p:spPr>
          <a:xfrm>
            <a:off x="10624930" y="1481089"/>
            <a:ext cx="0" cy="155423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75" name="Straight Arrow Connector 74">
            <a:extLst>
              <a:ext uri="{FF2B5EF4-FFF2-40B4-BE49-F238E27FC236}">
                <a16:creationId xmlns:a16="http://schemas.microsoft.com/office/drawing/2014/main" xmlns="" id="{A1C770C8-CFF3-4FA3-A05F-8686C0D57C8D}"/>
              </a:ext>
            </a:extLst>
          </p:cNvPr>
          <p:cNvCxnSpPr>
            <a:cxnSpLocks/>
            <a:stCxn id="2" idx="6"/>
            <a:endCxn id="9" idx="1"/>
          </p:cNvCxnSpPr>
          <p:nvPr/>
        </p:nvCxnSpPr>
        <p:spPr>
          <a:xfrm flipV="1">
            <a:off x="3170583" y="1579245"/>
            <a:ext cx="705676" cy="171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77" name="Straight Arrow Connector 76">
            <a:extLst>
              <a:ext uri="{FF2B5EF4-FFF2-40B4-BE49-F238E27FC236}">
                <a16:creationId xmlns:a16="http://schemas.microsoft.com/office/drawing/2014/main" xmlns="" id="{C4F1D8C6-ACAF-4EB0-A608-EBBD84A5DAB6}"/>
              </a:ext>
            </a:extLst>
          </p:cNvPr>
          <p:cNvCxnSpPr>
            <a:cxnSpLocks/>
            <a:stCxn id="12" idx="1"/>
            <a:endCxn id="14" idx="6"/>
          </p:cNvCxnSpPr>
          <p:nvPr/>
        </p:nvCxnSpPr>
        <p:spPr>
          <a:xfrm flipH="1" flipV="1">
            <a:off x="3147929" y="4877975"/>
            <a:ext cx="2141968" cy="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8" name="Speech Bubble: Oval 77">
            <a:extLst>
              <a:ext uri="{FF2B5EF4-FFF2-40B4-BE49-F238E27FC236}">
                <a16:creationId xmlns:a16="http://schemas.microsoft.com/office/drawing/2014/main" xmlns="" id="{EB7A18DC-06D3-4158-A6BF-EBCB0B9AD204}"/>
              </a:ext>
            </a:extLst>
          </p:cNvPr>
          <p:cNvSpPr/>
          <p:nvPr/>
        </p:nvSpPr>
        <p:spPr>
          <a:xfrm>
            <a:off x="506895" y="418728"/>
            <a:ext cx="1411358" cy="614942"/>
          </a:xfrm>
          <a:prstGeom prst="wedgeEllipseCallout">
            <a:avLst>
              <a:gd name="adj1" fmla="val 20716"/>
              <a:gd name="adj2" fmla="val 996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PETAC</a:t>
            </a:r>
          </a:p>
        </p:txBody>
      </p:sp>
      <p:sp>
        <p:nvSpPr>
          <p:cNvPr id="79" name="Speech Bubble: Oval 78">
            <a:extLst>
              <a:ext uri="{FF2B5EF4-FFF2-40B4-BE49-F238E27FC236}">
                <a16:creationId xmlns:a16="http://schemas.microsoft.com/office/drawing/2014/main" xmlns="" id="{F352526F-BA3B-427E-827A-0A42B1CECA8F}"/>
              </a:ext>
            </a:extLst>
          </p:cNvPr>
          <p:cNvSpPr/>
          <p:nvPr/>
        </p:nvSpPr>
        <p:spPr>
          <a:xfrm>
            <a:off x="416606" y="2371616"/>
            <a:ext cx="1560443" cy="661448"/>
          </a:xfrm>
          <a:prstGeom prst="wedgeEllipseCallout">
            <a:avLst>
              <a:gd name="adj1" fmla="val 25663"/>
              <a:gd name="adj2" fmla="val -1269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Federal Mandate</a:t>
            </a:r>
          </a:p>
        </p:txBody>
      </p:sp>
      <p:sp>
        <p:nvSpPr>
          <p:cNvPr id="80" name="Speech Bubble: Oval 79">
            <a:extLst>
              <a:ext uri="{FF2B5EF4-FFF2-40B4-BE49-F238E27FC236}">
                <a16:creationId xmlns:a16="http://schemas.microsoft.com/office/drawing/2014/main" xmlns="" id="{C5CD581B-6E8B-4265-80E0-65B2952CEA87}"/>
              </a:ext>
            </a:extLst>
          </p:cNvPr>
          <p:cNvSpPr/>
          <p:nvPr/>
        </p:nvSpPr>
        <p:spPr>
          <a:xfrm>
            <a:off x="2313485" y="2383222"/>
            <a:ext cx="1381539" cy="661448"/>
          </a:xfrm>
          <a:prstGeom prst="wedgeEllipseCallout">
            <a:avLst>
              <a:gd name="adj1" fmla="val -29467"/>
              <a:gd name="adj2" fmla="val -1174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Federal</a:t>
            </a:r>
          </a:p>
          <a:p>
            <a:pPr algn="ctr"/>
            <a:r>
              <a:rPr lang="en-US" dirty="0"/>
              <a:t>Aid</a:t>
            </a:r>
          </a:p>
        </p:txBody>
      </p:sp>
      <p:sp>
        <p:nvSpPr>
          <p:cNvPr id="81" name="Speech Bubble: Oval 80">
            <a:extLst>
              <a:ext uri="{FF2B5EF4-FFF2-40B4-BE49-F238E27FC236}">
                <a16:creationId xmlns:a16="http://schemas.microsoft.com/office/drawing/2014/main" xmlns="" id="{8509692E-79F1-4AE0-BBC5-63EA0917F46B}"/>
              </a:ext>
            </a:extLst>
          </p:cNvPr>
          <p:cNvSpPr/>
          <p:nvPr/>
        </p:nvSpPr>
        <p:spPr>
          <a:xfrm>
            <a:off x="2395330" y="418728"/>
            <a:ext cx="1630018" cy="614942"/>
          </a:xfrm>
          <a:prstGeom prst="wedgeEllipseCallout">
            <a:avLst>
              <a:gd name="adj1" fmla="val -22662"/>
              <a:gd name="adj2" fmla="val 867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Governor</a:t>
            </a:r>
          </a:p>
        </p:txBody>
      </p:sp>
      <p:sp>
        <p:nvSpPr>
          <p:cNvPr id="83" name="Speech Bubble: Oval 82">
            <a:extLst>
              <a:ext uri="{FF2B5EF4-FFF2-40B4-BE49-F238E27FC236}">
                <a16:creationId xmlns:a16="http://schemas.microsoft.com/office/drawing/2014/main" xmlns="" id="{7C8FA9D2-4291-4086-AB5B-D564B90544C6}"/>
              </a:ext>
            </a:extLst>
          </p:cNvPr>
          <p:cNvSpPr/>
          <p:nvPr/>
        </p:nvSpPr>
        <p:spPr>
          <a:xfrm>
            <a:off x="4542181" y="416346"/>
            <a:ext cx="2246243" cy="617324"/>
          </a:xfrm>
          <a:prstGeom prst="wedgeEllipseCallout">
            <a:avLst>
              <a:gd name="adj1" fmla="val -1364"/>
              <a:gd name="adj2" fmla="val 818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Grants and Funding</a:t>
            </a:r>
          </a:p>
        </p:txBody>
      </p:sp>
      <p:sp>
        <p:nvSpPr>
          <p:cNvPr id="84" name="Speech Bubble: Oval 83">
            <a:extLst>
              <a:ext uri="{FF2B5EF4-FFF2-40B4-BE49-F238E27FC236}">
                <a16:creationId xmlns:a16="http://schemas.microsoft.com/office/drawing/2014/main" xmlns="" id="{230DA783-FC63-416E-91FA-5675CCA5E867}"/>
              </a:ext>
            </a:extLst>
          </p:cNvPr>
          <p:cNvSpPr/>
          <p:nvPr/>
        </p:nvSpPr>
        <p:spPr>
          <a:xfrm>
            <a:off x="3974103" y="2383222"/>
            <a:ext cx="1490869" cy="654329"/>
          </a:xfrm>
          <a:prstGeom prst="wedgeEllipseCallout">
            <a:avLst>
              <a:gd name="adj1" fmla="val 35834"/>
              <a:gd name="adj2" fmla="val -1193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NGSS</a:t>
            </a:r>
          </a:p>
        </p:txBody>
      </p:sp>
      <p:sp>
        <p:nvSpPr>
          <p:cNvPr id="86" name="Speech Bubble: Oval 85">
            <a:extLst>
              <a:ext uri="{FF2B5EF4-FFF2-40B4-BE49-F238E27FC236}">
                <a16:creationId xmlns:a16="http://schemas.microsoft.com/office/drawing/2014/main" xmlns="" id="{9E96749C-3F7C-433F-98F7-0C525D043FE1}"/>
              </a:ext>
            </a:extLst>
          </p:cNvPr>
          <p:cNvSpPr/>
          <p:nvPr/>
        </p:nvSpPr>
        <p:spPr>
          <a:xfrm>
            <a:off x="5779196" y="2383221"/>
            <a:ext cx="1613559" cy="661449"/>
          </a:xfrm>
          <a:prstGeom prst="wedgeEllipseCallout">
            <a:avLst>
              <a:gd name="adj1" fmla="val -33559"/>
              <a:gd name="adj2" fmla="val -1149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STD.</a:t>
            </a:r>
          </a:p>
          <a:p>
            <a:pPr algn="ctr"/>
            <a:r>
              <a:rPr lang="en-US" dirty="0"/>
              <a:t>Testing</a:t>
            </a:r>
          </a:p>
        </p:txBody>
      </p:sp>
      <p:cxnSp>
        <p:nvCxnSpPr>
          <p:cNvPr id="4" name="Connector: Elbow 3">
            <a:extLst>
              <a:ext uri="{FF2B5EF4-FFF2-40B4-BE49-F238E27FC236}">
                <a16:creationId xmlns:a16="http://schemas.microsoft.com/office/drawing/2014/main" xmlns="" id="{1BAFDD5C-435D-4D49-9EAB-4B55F039A848}"/>
              </a:ext>
            </a:extLst>
          </p:cNvPr>
          <p:cNvCxnSpPr>
            <a:cxnSpLocks/>
          </p:cNvCxnSpPr>
          <p:nvPr/>
        </p:nvCxnSpPr>
        <p:spPr>
          <a:xfrm>
            <a:off x="7315198" y="1605387"/>
            <a:ext cx="3073402" cy="1421893"/>
          </a:xfrm>
          <a:prstGeom prst="bentConnector3">
            <a:avLst>
              <a:gd name="adj1" fmla="val 100126"/>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08907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B73D25-88C3-884C-8A78-3EDB4BA5173B}" type="slidenum">
              <a:rPr lang="en-US">
                <a:latin typeface="Arial" panose="020B0604020202020204"/>
              </a:rPr>
              <a:pPr/>
              <a:t>7</a:t>
            </a:fld>
            <a:endParaRPr lang="en-US" dirty="0">
              <a:latin typeface="Arial" panose="020B0604020202020204"/>
            </a:endParaRPr>
          </a:p>
        </p:txBody>
      </p:sp>
      <p:sp>
        <p:nvSpPr>
          <p:cNvPr id="7" name="TextBox 6">
            <a:extLst>
              <a:ext uri="{FF2B5EF4-FFF2-40B4-BE49-F238E27FC236}">
                <a16:creationId xmlns:a16="http://schemas.microsoft.com/office/drawing/2014/main" xmlns="" id="{7B05957D-87C6-444B-8F8D-351DD7457D6A}"/>
              </a:ext>
            </a:extLst>
          </p:cNvPr>
          <p:cNvSpPr txBox="1"/>
          <p:nvPr/>
        </p:nvSpPr>
        <p:spPr>
          <a:xfrm>
            <a:off x="856000" y="1292729"/>
            <a:ext cx="11213431" cy="954107"/>
          </a:xfrm>
          <a:prstGeom prst="rect">
            <a:avLst/>
          </a:prstGeom>
          <a:noFill/>
        </p:spPr>
        <p:txBody>
          <a:bodyPr wrap="square" rtlCol="0">
            <a:spAutoFit/>
          </a:bodyPr>
          <a:lstStyle/>
          <a:p>
            <a:r>
              <a:rPr lang="en-US" sz="2800" dirty="0">
                <a:solidFill>
                  <a:srgbClr val="000000"/>
                </a:solidFill>
                <a:ea typeface="ＭＳ Ｐゴシック"/>
              </a:rPr>
              <a:t/>
            </a:r>
            <a:br>
              <a:rPr lang="en-US" sz="2800" dirty="0">
                <a:solidFill>
                  <a:srgbClr val="000000"/>
                </a:solidFill>
                <a:ea typeface="ＭＳ Ｐゴシック"/>
              </a:rPr>
            </a:br>
            <a:endParaRPr lang="en-US" sz="2800" dirty="0">
              <a:solidFill>
                <a:srgbClr val="000000"/>
              </a:solidFill>
              <a:ea typeface="ＭＳ Ｐゴシック"/>
            </a:endParaRPr>
          </a:p>
        </p:txBody>
      </p:sp>
      <p:sp>
        <p:nvSpPr>
          <p:cNvPr id="2" name="Rectangle 1">
            <a:extLst>
              <a:ext uri="{FF2B5EF4-FFF2-40B4-BE49-F238E27FC236}">
                <a16:creationId xmlns:a16="http://schemas.microsoft.com/office/drawing/2014/main" xmlns="" id="{367E6FF7-B544-473B-88FA-93EB4318412E}"/>
              </a:ext>
            </a:extLst>
          </p:cNvPr>
          <p:cNvSpPr/>
          <p:nvPr/>
        </p:nvSpPr>
        <p:spPr>
          <a:xfrm>
            <a:off x="954155" y="1622386"/>
            <a:ext cx="10118035" cy="193899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srgbClr val="000000"/>
                </a:solidFill>
                <a:effectLst/>
                <a:uLnTx/>
                <a:uFillTx/>
                <a:ea typeface="ＭＳ Ｐゴシック"/>
              </a:rPr>
              <a:t>“Tell me and I forget, teach me and I may remember,  </a:t>
            </a:r>
            <a:br>
              <a:rPr kumimoji="0" lang="en-US" sz="3000" b="0" i="0" u="none" strike="noStrike" kern="0" cap="none" spc="0" normalizeH="0" baseline="0" noProof="0" dirty="0">
                <a:ln>
                  <a:noFill/>
                </a:ln>
                <a:solidFill>
                  <a:srgbClr val="000000"/>
                </a:solidFill>
                <a:effectLst/>
                <a:uLnTx/>
                <a:uFillTx/>
                <a:ea typeface="ＭＳ Ｐゴシック"/>
              </a:rPr>
            </a:br>
            <a:r>
              <a:rPr kumimoji="0" lang="en-US" sz="3000" b="0" i="0" u="none" strike="noStrike" kern="0" cap="none" spc="0" normalizeH="0" baseline="0" noProof="0" dirty="0">
                <a:ln>
                  <a:noFill/>
                </a:ln>
                <a:solidFill>
                  <a:srgbClr val="000000"/>
                </a:solidFill>
                <a:effectLst/>
                <a:uLnTx/>
                <a:uFillTx/>
                <a:ea typeface="ＭＳ Ｐゴシック"/>
              </a:rPr>
              <a:t>involve me and I learn”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dirty="0">
              <a:ln>
                <a:noFill/>
              </a:ln>
              <a:solidFill>
                <a:srgbClr val="000000"/>
              </a:solidFill>
              <a:effectLst/>
              <a:uLnTx/>
              <a:uFillTx/>
              <a:ea typeface="ＭＳ Ｐゴシック"/>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srgbClr val="000000"/>
                </a:solidFill>
                <a:effectLst/>
                <a:uLnTx/>
                <a:uFillTx/>
                <a:ea typeface="ＭＳ Ｐゴシック"/>
              </a:rPr>
              <a:t>		 - Ben Franklin</a:t>
            </a: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208431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7B73D25-88C3-884C-8A78-3EDB4BA5173B}" type="slidenum">
              <a:rPr lang="en-US">
                <a:latin typeface="Arial" panose="020B0604020202020204"/>
              </a:rPr>
              <a:pPr/>
              <a:t>8</a:t>
            </a:fld>
            <a:endParaRPr lang="en-US" dirty="0">
              <a:latin typeface="Arial" panose="020B0604020202020204"/>
            </a:endParaRPr>
          </a:p>
        </p:txBody>
      </p:sp>
      <p:pic>
        <p:nvPicPr>
          <p:cNvPr id="4" name="Picture 3">
            <a:extLst>
              <a:ext uri="{FF2B5EF4-FFF2-40B4-BE49-F238E27FC236}">
                <a16:creationId xmlns:a16="http://schemas.microsoft.com/office/drawing/2014/main" xmlns="" id="{7405B3F7-E0D0-4BFE-95A4-ACF8CA3441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387" y="716259"/>
            <a:ext cx="3816626" cy="2544417"/>
          </a:xfrm>
          <a:prstGeom prst="rect">
            <a:avLst/>
          </a:prstGeom>
        </p:spPr>
      </p:pic>
      <p:pic>
        <p:nvPicPr>
          <p:cNvPr id="6" name="Picture 5">
            <a:extLst>
              <a:ext uri="{FF2B5EF4-FFF2-40B4-BE49-F238E27FC236}">
                <a16:creationId xmlns:a16="http://schemas.microsoft.com/office/drawing/2014/main" xmlns="" id="{AEB12F69-8C90-46A4-BF99-816FB79886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49" y="716260"/>
            <a:ext cx="3816624" cy="2544416"/>
          </a:xfrm>
          <a:prstGeom prst="rect">
            <a:avLst/>
          </a:prstGeom>
        </p:spPr>
      </p:pic>
      <p:pic>
        <p:nvPicPr>
          <p:cNvPr id="8" name="Picture 7">
            <a:extLst>
              <a:ext uri="{FF2B5EF4-FFF2-40B4-BE49-F238E27FC236}">
                <a16:creationId xmlns:a16="http://schemas.microsoft.com/office/drawing/2014/main" xmlns="" id="{2EAA498E-E612-4BE9-9A6B-EE025A0CBE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7842" y="2933147"/>
            <a:ext cx="4053509" cy="2702339"/>
          </a:xfrm>
          <a:prstGeom prst="rect">
            <a:avLst/>
          </a:prstGeom>
        </p:spPr>
      </p:pic>
    </p:spTree>
    <p:extLst>
      <p:ext uri="{BB962C8B-B14F-4D97-AF65-F5344CB8AC3E}">
        <p14:creationId xmlns:p14="http://schemas.microsoft.com/office/powerpoint/2010/main" val="2333426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09EE90F2-998F-4542-8315-740D3F5CFD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3633" y="648208"/>
            <a:ext cx="3936764" cy="2728843"/>
          </a:xfrm>
          <a:prstGeom prst="rect">
            <a:avLst/>
          </a:prstGeom>
        </p:spPr>
      </p:pic>
      <p:sp>
        <p:nvSpPr>
          <p:cNvPr id="5" name="Slide Number Placeholder 4"/>
          <p:cNvSpPr>
            <a:spLocks noGrp="1"/>
          </p:cNvSpPr>
          <p:nvPr>
            <p:ph type="sldNum" sz="quarter" idx="12"/>
          </p:nvPr>
        </p:nvSpPr>
        <p:spPr/>
        <p:txBody>
          <a:bodyPr/>
          <a:lstStyle/>
          <a:p>
            <a:fld id="{E7B73D25-88C3-884C-8A78-3EDB4BA5173B}" type="slidenum">
              <a:rPr lang="en-US">
                <a:latin typeface="Arial" panose="020B0604020202020204"/>
              </a:rPr>
              <a:pPr/>
              <a:t>9</a:t>
            </a:fld>
            <a:endParaRPr lang="en-US" dirty="0">
              <a:latin typeface="Arial" panose="020B0604020202020204"/>
            </a:endParaRPr>
          </a:p>
        </p:txBody>
      </p:sp>
      <p:pic>
        <p:nvPicPr>
          <p:cNvPr id="3" name="Picture 2">
            <a:extLst>
              <a:ext uri="{FF2B5EF4-FFF2-40B4-BE49-F238E27FC236}">
                <a16:creationId xmlns:a16="http://schemas.microsoft.com/office/drawing/2014/main" xmlns="" id="{B246CA6E-7223-491E-9A8E-2BC259CE17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256" y="648208"/>
            <a:ext cx="4093265" cy="2728843"/>
          </a:xfrm>
          <a:prstGeom prst="rect">
            <a:avLst/>
          </a:prstGeom>
        </p:spPr>
      </p:pic>
      <p:pic>
        <p:nvPicPr>
          <p:cNvPr id="11" name="Picture 10">
            <a:extLst>
              <a:ext uri="{FF2B5EF4-FFF2-40B4-BE49-F238E27FC236}">
                <a16:creationId xmlns:a16="http://schemas.microsoft.com/office/drawing/2014/main" xmlns="" id="{5B5BAE9B-3770-4F98-855D-8433D1260B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1722" y="2934830"/>
            <a:ext cx="4095710" cy="2730473"/>
          </a:xfrm>
          <a:prstGeom prst="rect">
            <a:avLst/>
          </a:prstGeom>
        </p:spPr>
      </p:pic>
    </p:spTree>
    <p:extLst>
      <p:ext uri="{BB962C8B-B14F-4D97-AF65-F5344CB8AC3E}">
        <p14:creationId xmlns:p14="http://schemas.microsoft.com/office/powerpoint/2010/main" val="19817758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4631</TotalTime>
  <Words>894</Words>
  <Application>Microsoft Office PowerPoint</Application>
  <PresentationFormat>Custom</PresentationFormat>
  <Paragraphs>131</Paragraphs>
  <Slides>17</Slides>
  <Notes>17</Notes>
  <HiddenSlides>1</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Education Outreach: Why and How?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dc:creator>
  <cp:lastModifiedBy>Bill</cp:lastModifiedBy>
  <cp:revision>64</cp:revision>
  <dcterms:created xsi:type="dcterms:W3CDTF">2017-07-31T22:35:33Z</dcterms:created>
  <dcterms:modified xsi:type="dcterms:W3CDTF">2018-07-26T18:11:20Z</dcterms:modified>
</cp:coreProperties>
</file>