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2"/>
  </p:notesMasterIdLst>
  <p:sldIdLst>
    <p:sldId id="256" r:id="rId5"/>
    <p:sldId id="277" r:id="rId6"/>
    <p:sldId id="278" r:id="rId7"/>
    <p:sldId id="298" r:id="rId8"/>
    <p:sldId id="299" r:id="rId9"/>
    <p:sldId id="300" r:id="rId10"/>
    <p:sldId id="323" r:id="rId11"/>
    <p:sldId id="324" r:id="rId12"/>
    <p:sldId id="325" r:id="rId13"/>
    <p:sldId id="326" r:id="rId14"/>
    <p:sldId id="327" r:id="rId15"/>
    <p:sldId id="328" r:id="rId16"/>
    <p:sldId id="329" r:id="rId17"/>
    <p:sldId id="330" r:id="rId18"/>
    <p:sldId id="259" r:id="rId19"/>
    <p:sldId id="331" r:id="rId20"/>
    <p:sldId id="332" r:id="rId21"/>
    <p:sldId id="333" r:id="rId22"/>
    <p:sldId id="334"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2" r:id="rId48"/>
    <p:sldId id="363" r:id="rId49"/>
    <p:sldId id="364" r:id="rId50"/>
    <p:sldId id="361" r:id="rId5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5" roundtripDataSignature="AMtx7mhj07QKHX852k2EsgjTD+vFXARR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AE00"/>
    <a:srgbClr val="D96004"/>
    <a:srgbClr val="007CB2"/>
    <a:srgbClr val="DA5F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36D701-4C42-4B48-8CDC-4FD1C69BF79E}">
  <a:tblStyle styleId="{AD36D701-4C42-4B48-8CDC-4FD1C69BF79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48"/>
    <p:restoredTop sz="87893"/>
  </p:normalViewPr>
  <p:slideViewPr>
    <p:cSldViewPr snapToGrid="0">
      <p:cViewPr varScale="1">
        <p:scale>
          <a:sx n="72" d="100"/>
          <a:sy n="72" d="100"/>
        </p:scale>
        <p:origin x="4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GB" b="0" dirty="0">
                <a:effectLst/>
              </a:rPr>
              <a:t>OCR</a:t>
            </a:r>
          </a:p>
        </p:txBody>
      </p:sp>
    </p:spTree>
    <p:extLst>
      <p:ext uri="{BB962C8B-B14F-4D97-AF65-F5344CB8AC3E}">
        <p14:creationId xmlns:p14="http://schemas.microsoft.com/office/powerpoint/2010/main" val="68145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GB" b="0" dirty="0">
              <a:effectLst/>
            </a:endParaRPr>
          </a:p>
        </p:txBody>
      </p:sp>
    </p:spTree>
    <p:extLst>
      <p:ext uri="{BB962C8B-B14F-4D97-AF65-F5344CB8AC3E}">
        <p14:creationId xmlns:p14="http://schemas.microsoft.com/office/powerpoint/2010/main" val="111366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GB" b="0" dirty="0">
              <a:effectLst/>
            </a:endParaRPr>
          </a:p>
        </p:txBody>
      </p:sp>
    </p:spTree>
    <p:extLst>
      <p:ext uri="{BB962C8B-B14F-4D97-AF65-F5344CB8AC3E}">
        <p14:creationId xmlns:p14="http://schemas.microsoft.com/office/powerpoint/2010/main" val="368692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828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241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663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7040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807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717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US" dirty="0"/>
          </a:p>
        </p:txBody>
      </p:sp>
    </p:spTree>
    <p:extLst>
      <p:ext uri="{BB962C8B-B14F-4D97-AF65-F5344CB8AC3E}">
        <p14:creationId xmlns:p14="http://schemas.microsoft.com/office/powerpoint/2010/main" val="412283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793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9121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320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0730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2570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264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8842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4652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6786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768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t"/>
            <a:endParaRPr lang="en-GB" b="0" dirty="0">
              <a:effectLst/>
            </a:endParaRPr>
          </a:p>
        </p:txBody>
      </p:sp>
    </p:spTree>
    <p:extLst>
      <p:ext uri="{BB962C8B-B14F-4D97-AF65-F5344CB8AC3E}">
        <p14:creationId xmlns:p14="http://schemas.microsoft.com/office/powerpoint/2010/main" val="2680292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618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GB" b="0" dirty="0">
              <a:effectLst/>
            </a:endParaRPr>
          </a:p>
        </p:txBody>
      </p:sp>
    </p:spTree>
    <p:extLst>
      <p:ext uri="{BB962C8B-B14F-4D97-AF65-F5344CB8AC3E}">
        <p14:creationId xmlns:p14="http://schemas.microsoft.com/office/powerpoint/2010/main" val="199523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GB" b="0" dirty="0">
              <a:effectLst/>
            </a:endParaRPr>
          </a:p>
        </p:txBody>
      </p:sp>
    </p:spTree>
    <p:extLst>
      <p:ext uri="{BB962C8B-B14F-4D97-AF65-F5344CB8AC3E}">
        <p14:creationId xmlns:p14="http://schemas.microsoft.com/office/powerpoint/2010/main" val="170640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GB" b="0" dirty="0">
              <a:effectLst/>
            </a:endParaRPr>
          </a:p>
        </p:txBody>
      </p:sp>
    </p:spTree>
    <p:extLst>
      <p:ext uri="{BB962C8B-B14F-4D97-AF65-F5344CB8AC3E}">
        <p14:creationId xmlns:p14="http://schemas.microsoft.com/office/powerpoint/2010/main" val="240274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GB" b="0" dirty="0">
              <a:effectLst/>
            </a:endParaRPr>
          </a:p>
        </p:txBody>
      </p:sp>
    </p:spTree>
    <p:extLst>
      <p:ext uri="{BB962C8B-B14F-4D97-AF65-F5344CB8AC3E}">
        <p14:creationId xmlns:p14="http://schemas.microsoft.com/office/powerpoint/2010/main" val="36680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GB" b="0" dirty="0">
              <a:effectLst/>
            </a:endParaRPr>
          </a:p>
        </p:txBody>
      </p:sp>
    </p:spTree>
    <p:extLst>
      <p:ext uri="{BB962C8B-B14F-4D97-AF65-F5344CB8AC3E}">
        <p14:creationId xmlns:p14="http://schemas.microsoft.com/office/powerpoint/2010/main" val="262387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GB" b="0">
                <a:effectLst/>
              </a:rPr>
              <a:t>AQA</a:t>
            </a:r>
            <a:endParaRPr lang="en-GB" b="0" dirty="0">
              <a:effectLst/>
            </a:endParaRPr>
          </a:p>
        </p:txBody>
      </p:sp>
    </p:spTree>
    <p:extLst>
      <p:ext uri="{BB962C8B-B14F-4D97-AF65-F5344CB8AC3E}">
        <p14:creationId xmlns:p14="http://schemas.microsoft.com/office/powerpoint/2010/main" val="228938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slide">
    <p:bg>
      <p:bgPr>
        <a:solidFill>
          <a:srgbClr val="007CB2"/>
        </a:solidFill>
        <a:effectLst/>
      </p:bgPr>
    </p:bg>
    <p:spTree>
      <p:nvGrpSpPr>
        <p:cNvPr id="1" name=""/>
        <p:cNvGrpSpPr/>
        <p:nvPr/>
      </p:nvGrpSpPr>
      <p:grpSpPr>
        <a:xfrm>
          <a:off x="0" y="0"/>
          <a:ext cx="0" cy="0"/>
          <a:chOff x="0" y="0"/>
          <a:chExt cx="0" cy="0"/>
        </a:xfrm>
      </p:grpSpPr>
      <p:pic>
        <p:nvPicPr>
          <p:cNvPr id="5" name="Picture 4" descr="A picture containing outdoor, slope, day&#10;&#10;Description automatically generated">
            <a:extLst>
              <a:ext uri="{FF2B5EF4-FFF2-40B4-BE49-F238E27FC236}">
                <a16:creationId xmlns:a16="http://schemas.microsoft.com/office/drawing/2014/main" id="{57B0A5F5-CECB-8643-8260-D4EE5F172E48}"/>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6" name="Slide Number Placeholder 5">
            <a:extLst>
              <a:ext uri="{FF2B5EF4-FFF2-40B4-BE49-F238E27FC236}">
                <a16:creationId xmlns:a16="http://schemas.microsoft.com/office/drawing/2014/main" id="{D554E72C-807D-9F4E-9E5B-C5F4D34CCBB7}"/>
              </a:ext>
            </a:extLst>
          </p:cNvPr>
          <p:cNvSpPr txBox="1">
            <a:spLocks/>
          </p:cNvSpPr>
          <p:nvPr userDrawn="1"/>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a:t>
            </a:fld>
            <a:endParaRPr lang="en-US" sz="1333" dirty="0"/>
          </a:p>
        </p:txBody>
      </p:sp>
    </p:spTree>
    <p:extLst>
      <p:ext uri="{BB962C8B-B14F-4D97-AF65-F5344CB8AC3E}">
        <p14:creationId xmlns:p14="http://schemas.microsoft.com/office/powerpoint/2010/main" val="162122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 slide">
    <p:bg>
      <p:bgPr>
        <a:solidFill>
          <a:srgbClr val="007CB2"/>
        </a:solidFill>
        <a:effectLst/>
      </p:bgPr>
    </p:bg>
    <p:spTree>
      <p:nvGrpSpPr>
        <p:cNvPr id="1" name=""/>
        <p:cNvGrpSpPr/>
        <p:nvPr/>
      </p:nvGrpSpPr>
      <p:grpSpPr>
        <a:xfrm>
          <a:off x="0" y="0"/>
          <a:ext cx="0" cy="0"/>
          <a:chOff x="0" y="0"/>
          <a:chExt cx="0" cy="0"/>
        </a:xfrm>
      </p:grpSpPr>
      <p:pic>
        <p:nvPicPr>
          <p:cNvPr id="10" name="Picture 9" descr="A picture containing outdoor, day&#10;&#10;Description automatically generated">
            <a:extLst>
              <a:ext uri="{FF2B5EF4-FFF2-40B4-BE49-F238E27FC236}">
                <a16:creationId xmlns:a16="http://schemas.microsoft.com/office/drawing/2014/main" id="{0831D907-F290-A14E-8A66-E33FCCED36DD}"/>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8" name="Slide Number Placeholder 5">
            <a:extLst>
              <a:ext uri="{FF2B5EF4-FFF2-40B4-BE49-F238E27FC236}">
                <a16:creationId xmlns:a16="http://schemas.microsoft.com/office/drawing/2014/main" id="{056DF193-4E08-EA4A-8FD7-DAF673892DD8}"/>
              </a:ext>
            </a:extLst>
          </p:cNvPr>
          <p:cNvSpPr txBox="1">
            <a:spLocks/>
          </p:cNvSpPr>
          <p:nvPr userDrawn="1"/>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a:t>
            </a:fld>
            <a:endParaRPr lang="en-US" sz="1333" dirty="0"/>
          </a:p>
        </p:txBody>
      </p:sp>
    </p:spTree>
    <p:extLst>
      <p:ext uri="{BB962C8B-B14F-4D97-AF65-F5344CB8AC3E}">
        <p14:creationId xmlns:p14="http://schemas.microsoft.com/office/powerpoint/2010/main" val="276419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 slide">
    <p:bg>
      <p:bgPr>
        <a:solidFill>
          <a:srgbClr val="007CB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6ACFAE-E0F2-1B42-A915-1685F93202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026FD3FC-6274-6F4B-AE26-C664A27FD6C8}"/>
              </a:ext>
            </a:extLst>
          </p:cNvPr>
          <p:cNvSpPr txBox="1">
            <a:spLocks/>
          </p:cNvSpPr>
          <p:nvPr userDrawn="1"/>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a:t>
            </a:fld>
            <a:endParaRPr lang="en-US" sz="1333" dirty="0"/>
          </a:p>
        </p:txBody>
      </p:sp>
    </p:spTree>
    <p:extLst>
      <p:ext uri="{BB962C8B-B14F-4D97-AF65-F5344CB8AC3E}">
        <p14:creationId xmlns:p14="http://schemas.microsoft.com/office/powerpoint/2010/main" val="1966180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 slide">
    <p:bg>
      <p:bgPr>
        <a:solidFill>
          <a:srgbClr val="007CB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B4BA427-6D9F-744D-BD8D-1476636488FE}"/>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6" name="Slide Number Placeholder 5">
            <a:extLst>
              <a:ext uri="{FF2B5EF4-FFF2-40B4-BE49-F238E27FC236}">
                <a16:creationId xmlns:a16="http://schemas.microsoft.com/office/drawing/2014/main" id="{026FD3FC-6274-6F4B-AE26-C664A27FD6C8}"/>
              </a:ext>
            </a:extLst>
          </p:cNvPr>
          <p:cNvSpPr txBox="1">
            <a:spLocks/>
          </p:cNvSpPr>
          <p:nvPr userDrawn="1"/>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a:t>
            </a:fld>
            <a:endParaRPr lang="en-US" sz="1333" dirty="0"/>
          </a:p>
        </p:txBody>
      </p:sp>
    </p:spTree>
    <p:extLst>
      <p:ext uri="{BB962C8B-B14F-4D97-AF65-F5344CB8AC3E}">
        <p14:creationId xmlns:p14="http://schemas.microsoft.com/office/powerpoint/2010/main" val="2338069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ontent slide">
    <p:bg>
      <p:bgPr>
        <a:solidFill>
          <a:srgbClr val="E1AE00"/>
        </a:solidFill>
        <a:effectLst/>
      </p:bgPr>
    </p:bg>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03537786-ED1B-794B-A321-9AA915C89BEB}"/>
              </a:ext>
            </a:extLst>
          </p:cNvPr>
          <p:cNvPicPr>
            <a:picLocks noChangeAspect="1"/>
          </p:cNvPicPr>
          <p:nvPr userDrawn="1"/>
        </p:nvPicPr>
        <p:blipFill>
          <a:blip r:embed="rId2"/>
          <a:stretch>
            <a:fillRect/>
          </a:stretch>
        </p:blipFill>
        <p:spPr>
          <a:xfrm>
            <a:off x="11268" y="0"/>
            <a:ext cx="12169464" cy="6858000"/>
          </a:xfrm>
          <a:prstGeom prst="rect">
            <a:avLst/>
          </a:prstGeom>
        </p:spPr>
      </p:pic>
    </p:spTree>
    <p:extLst>
      <p:ext uri="{BB962C8B-B14F-4D97-AF65-F5344CB8AC3E}">
        <p14:creationId xmlns:p14="http://schemas.microsoft.com/office/powerpoint/2010/main" val="261996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 slide">
    <p:bg>
      <p:bgPr>
        <a:solidFill>
          <a:srgbClr val="E1AE0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8B13EB-D91F-DD47-A950-8BFE808A5261}"/>
              </a:ext>
            </a:extLst>
          </p:cNvPr>
          <p:cNvPicPr>
            <a:picLocks noChangeAspect="1"/>
          </p:cNvPicPr>
          <p:nvPr userDrawn="1"/>
        </p:nvPicPr>
        <p:blipFill>
          <a:blip r:embed="rId2"/>
          <a:stretch>
            <a:fillRect/>
          </a:stretch>
        </p:blipFill>
        <p:spPr>
          <a:xfrm>
            <a:off x="11268" y="0"/>
            <a:ext cx="12169464" cy="6858000"/>
          </a:xfrm>
          <a:prstGeom prst="rect">
            <a:avLst/>
          </a:prstGeom>
        </p:spPr>
      </p:pic>
    </p:spTree>
    <p:extLst>
      <p:ext uri="{BB962C8B-B14F-4D97-AF65-F5344CB8AC3E}">
        <p14:creationId xmlns:p14="http://schemas.microsoft.com/office/powerpoint/2010/main" val="3655421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slide">
    <p:bg>
      <p:bgPr>
        <a:solidFill>
          <a:srgbClr val="007CB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946B0-09D6-C34F-8A4D-37CBDFFF3D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8985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tent slide">
    <p:bg>
      <p:bgPr>
        <a:solidFill>
          <a:srgbClr val="007CB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EDAE28-4E12-AE46-B3A2-C37CB678DD81}"/>
              </a:ext>
            </a:extLst>
          </p:cNvPr>
          <p:cNvPicPr>
            <a:picLocks noChangeAspect="1"/>
          </p:cNvPicPr>
          <p:nvPr userDrawn="1"/>
        </p:nvPicPr>
        <p:blipFill>
          <a:blip r:embed="rId2"/>
          <a:stretch>
            <a:fillRect/>
          </a:stretch>
        </p:blipFill>
        <p:spPr>
          <a:xfrm>
            <a:off x="11268" y="0"/>
            <a:ext cx="12169464" cy="6858000"/>
          </a:xfrm>
          <a:prstGeom prst="rect">
            <a:avLst/>
          </a:prstGeom>
        </p:spPr>
      </p:pic>
    </p:spTree>
    <p:extLst>
      <p:ext uri="{BB962C8B-B14F-4D97-AF65-F5344CB8AC3E}">
        <p14:creationId xmlns:p14="http://schemas.microsoft.com/office/powerpoint/2010/main" val="1452978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ontent slide">
    <p:bg>
      <p:bgPr>
        <a:solidFill>
          <a:srgbClr val="007CB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18A0DD-AF6E-E943-A1B4-86C5927A3AE9}"/>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5" name="Slide Number Placeholder 5">
            <a:extLst>
              <a:ext uri="{FF2B5EF4-FFF2-40B4-BE49-F238E27FC236}">
                <a16:creationId xmlns:a16="http://schemas.microsoft.com/office/drawing/2014/main" id="{40573D5F-C973-5844-8E96-33439E8DA5ED}"/>
              </a:ext>
            </a:extLst>
          </p:cNvPr>
          <p:cNvSpPr txBox="1">
            <a:spLocks/>
          </p:cNvSpPr>
          <p:nvPr userDrawn="1"/>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a:t>
            </a:fld>
            <a:endParaRPr lang="en-US" sz="1333" dirty="0"/>
          </a:p>
        </p:txBody>
      </p:sp>
    </p:spTree>
    <p:extLst>
      <p:ext uri="{BB962C8B-B14F-4D97-AF65-F5344CB8AC3E}">
        <p14:creationId xmlns:p14="http://schemas.microsoft.com/office/powerpoint/2010/main" val="3334894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lide">
    <p:bg>
      <p:bgPr>
        <a:solidFill>
          <a:srgbClr val="D96004"/>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F0CCFEF-A472-AB4E-9656-0A03D579AB6E}"/>
              </a:ext>
            </a:extLst>
          </p:cNvPr>
          <p:cNvSpPr txBox="1">
            <a:spLocks/>
          </p:cNvSpPr>
          <p:nvPr userDrawn="1"/>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a:t>
            </a:fld>
            <a:endParaRPr lang="en-US" sz="1333" dirty="0"/>
          </a:p>
        </p:txBody>
      </p:sp>
    </p:spTree>
    <p:extLst>
      <p:ext uri="{BB962C8B-B14F-4D97-AF65-F5344CB8AC3E}">
        <p14:creationId xmlns:p14="http://schemas.microsoft.com/office/powerpoint/2010/main" val="60579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ontent slide">
    <p:bg>
      <p:bgPr>
        <a:solidFill>
          <a:srgbClr val="D9600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3C1C6-601C-E547-95EA-E8190F62E4FB}"/>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2" name="Slide Number Placeholder 5">
            <a:extLst>
              <a:ext uri="{FF2B5EF4-FFF2-40B4-BE49-F238E27FC236}">
                <a16:creationId xmlns:a16="http://schemas.microsoft.com/office/drawing/2014/main" id="{0F0CCFEF-A472-AB4E-9656-0A03D579AB6E}"/>
              </a:ext>
            </a:extLst>
          </p:cNvPr>
          <p:cNvSpPr txBox="1">
            <a:spLocks/>
          </p:cNvSpPr>
          <p:nvPr userDrawn="1"/>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a:t>
            </a:fld>
            <a:endParaRPr lang="en-US" sz="1333" dirty="0"/>
          </a:p>
        </p:txBody>
      </p:sp>
    </p:spTree>
    <p:extLst>
      <p:ext uri="{BB962C8B-B14F-4D97-AF65-F5344CB8AC3E}">
        <p14:creationId xmlns:p14="http://schemas.microsoft.com/office/powerpoint/2010/main" val="3372372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ontent slide">
    <p:bg>
      <p:bgPr>
        <a:solidFill>
          <a:srgbClr val="D96004"/>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6D1042D-B724-1B4C-9A56-C43A75CDC0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5396" y="0"/>
            <a:ext cx="11246604" cy="6858000"/>
          </a:xfrm>
          <a:prstGeom prst="rect">
            <a:avLst/>
          </a:prstGeom>
        </p:spPr>
      </p:pic>
      <p:sp>
        <p:nvSpPr>
          <p:cNvPr id="2" name="Slide Number Placeholder 5">
            <a:extLst>
              <a:ext uri="{FF2B5EF4-FFF2-40B4-BE49-F238E27FC236}">
                <a16:creationId xmlns:a16="http://schemas.microsoft.com/office/drawing/2014/main" id="{0F0CCFEF-A472-AB4E-9656-0A03D579AB6E}"/>
              </a:ext>
            </a:extLst>
          </p:cNvPr>
          <p:cNvSpPr txBox="1">
            <a:spLocks/>
          </p:cNvSpPr>
          <p:nvPr userDrawn="1"/>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a:t>
            </a:fld>
            <a:endParaRPr lang="en-US" sz="1333" dirty="0"/>
          </a:p>
        </p:txBody>
      </p:sp>
    </p:spTree>
    <p:extLst>
      <p:ext uri="{BB962C8B-B14F-4D97-AF65-F5344CB8AC3E}">
        <p14:creationId xmlns:p14="http://schemas.microsoft.com/office/powerpoint/2010/main" val="2561445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slide">
    <p:bg>
      <p:bgPr>
        <a:solidFill>
          <a:srgbClr val="E1AE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459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ontent slide">
    <p:bg>
      <p:bgPr>
        <a:solidFill>
          <a:srgbClr val="E1AE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4C94B0-1E8D-C645-A8B4-42DF9BDAAA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9803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Orange Divider slide">
    <p:bg>
      <p:bgPr>
        <a:solidFill>
          <a:srgbClr val="007CB2"/>
        </a:solidFill>
        <a:effectLst/>
      </p:bgPr>
    </p:bg>
    <p:spTree>
      <p:nvGrpSpPr>
        <p:cNvPr id="1" name=""/>
        <p:cNvGrpSpPr/>
        <p:nvPr/>
      </p:nvGrpSpPr>
      <p:grpSpPr>
        <a:xfrm>
          <a:off x="0" y="0"/>
          <a:ext cx="0" cy="0"/>
          <a:chOff x="0" y="0"/>
          <a:chExt cx="0" cy="0"/>
        </a:xfrm>
      </p:grpSpPr>
      <p:pic>
        <p:nvPicPr>
          <p:cNvPr id="12" name="Picture 11" descr="BPS_WHITE_promoting_201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069" y="530578"/>
            <a:ext cx="2909985" cy="1106311"/>
          </a:xfrm>
          <a:prstGeom prst="rect">
            <a:avLst/>
          </a:prstGeom>
        </p:spPr>
      </p:pic>
      <p:sp>
        <p:nvSpPr>
          <p:cNvPr id="6" name="Title 1"/>
          <p:cNvSpPr txBox="1">
            <a:spLocks/>
          </p:cNvSpPr>
          <p:nvPr userDrawn="1"/>
        </p:nvSpPr>
        <p:spPr>
          <a:xfrm>
            <a:off x="550641" y="1694513"/>
            <a:ext cx="7440000" cy="1176915"/>
          </a:xfrm>
          <a:prstGeom prst="rect">
            <a:avLst/>
          </a:prstGeom>
        </p:spPr>
        <p:txBody>
          <a:bodyPr>
            <a:no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8800" dirty="0">
                <a:solidFill>
                  <a:schemeClr val="bg1"/>
                </a:solidFill>
              </a:rPr>
              <a:t>Thank you</a:t>
            </a:r>
            <a:endParaRPr lang="en-US" sz="8800" dirty="0">
              <a:solidFill>
                <a:schemeClr val="bg1"/>
              </a:solidFill>
            </a:endParaRPr>
          </a:p>
        </p:txBody>
      </p:sp>
      <p:sp>
        <p:nvSpPr>
          <p:cNvPr id="7" name="Subtitle 2"/>
          <p:cNvSpPr txBox="1">
            <a:spLocks/>
          </p:cNvSpPr>
          <p:nvPr userDrawn="1"/>
        </p:nvSpPr>
        <p:spPr>
          <a:xfrm>
            <a:off x="570945" y="4260016"/>
            <a:ext cx="7419697" cy="1057051"/>
          </a:xfrm>
          <a:prstGeom prst="rect">
            <a:avLst/>
          </a:prstGeom>
        </p:spPr>
        <p:txBody>
          <a:bodyPr>
            <a:norm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867" b="0" i="0" dirty="0">
              <a:solidFill>
                <a:schemeClr val="bg1"/>
              </a:solidFill>
              <a:latin typeface="Arial" panose="020B0604020202020204" pitchFamily="34" charset="0"/>
              <a:cs typeface="Arial" panose="020B0604020202020204" pitchFamily="34" charset="0"/>
            </a:endParaRPr>
          </a:p>
        </p:txBody>
      </p:sp>
      <p:sp>
        <p:nvSpPr>
          <p:cNvPr id="2" name="Rectangle 1"/>
          <p:cNvSpPr/>
          <p:nvPr userDrawn="1"/>
        </p:nvSpPr>
        <p:spPr>
          <a:xfrm>
            <a:off x="594780" y="6133271"/>
            <a:ext cx="9960331" cy="256545"/>
          </a:xfrm>
          <a:prstGeom prst="rect">
            <a:avLst/>
          </a:prstGeom>
        </p:spPr>
        <p:txBody>
          <a:bodyPr wrap="square">
            <a:spAutoFit/>
          </a:bodyPr>
          <a:lstStyle/>
          <a:p>
            <a:r>
              <a:rPr lang="en-US" sz="1067" kern="1200" dirty="0">
                <a:solidFill>
                  <a:schemeClr val="bg1"/>
                </a:solidFill>
                <a:latin typeface="Arial"/>
                <a:ea typeface="+mn-ea"/>
                <a:cs typeface="Arial"/>
              </a:rPr>
              <a:t>Copyright © 2019 The British Psychological Society, All rights reserved.</a:t>
            </a:r>
            <a:r>
              <a:rPr lang="en-US" sz="1067" kern="1200" baseline="0" dirty="0">
                <a:solidFill>
                  <a:schemeClr val="bg1"/>
                </a:solidFill>
                <a:latin typeface="Arial"/>
                <a:ea typeface="+mn-ea"/>
                <a:cs typeface="Arial"/>
              </a:rPr>
              <a:t> </a:t>
            </a:r>
            <a:r>
              <a:rPr lang="en-US" sz="1067" kern="1200" dirty="0">
                <a:solidFill>
                  <a:schemeClr val="bg1"/>
                </a:solidFill>
                <a:latin typeface="Arial"/>
                <a:ea typeface="+mn-ea"/>
                <a:cs typeface="Arial"/>
              </a:rPr>
              <a:t>You are receiving this message as part of your membership.</a:t>
            </a:r>
          </a:p>
        </p:txBody>
      </p:sp>
      <p:sp>
        <p:nvSpPr>
          <p:cNvPr id="9" name="Subtitle 2"/>
          <p:cNvSpPr txBox="1">
            <a:spLocks/>
          </p:cNvSpPr>
          <p:nvPr userDrawn="1"/>
        </p:nvSpPr>
        <p:spPr>
          <a:xfrm>
            <a:off x="570945" y="3459933"/>
            <a:ext cx="7419697" cy="2956697"/>
          </a:xfrm>
          <a:prstGeom prst="rect">
            <a:avLst/>
          </a:prstGeom>
        </p:spPr>
        <p:txBody>
          <a:bodyPr>
            <a:norm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867" b="0" i="0" baseline="0" dirty="0">
                <a:solidFill>
                  <a:schemeClr val="bg1"/>
                </a:solidFill>
                <a:latin typeface="Arial" panose="020B0604020202020204" pitchFamily="34" charset="0"/>
                <a:cs typeface="Arial" panose="020B0604020202020204" pitchFamily="34" charset="0"/>
              </a:rPr>
              <a:t>Email: XXXXXXXX</a:t>
            </a:r>
          </a:p>
          <a:p>
            <a:r>
              <a:rPr lang="en-GB" sz="1867" b="0" i="0" baseline="0" dirty="0">
                <a:solidFill>
                  <a:schemeClr val="bg1"/>
                </a:solidFill>
                <a:latin typeface="Arial" panose="020B0604020202020204" pitchFamily="34" charset="0"/>
                <a:cs typeface="Arial" panose="020B0604020202020204" pitchFamily="34" charset="0"/>
              </a:rPr>
              <a:t>Tel: XXXXXXXXXXXX</a:t>
            </a:r>
          </a:p>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1867" b="0" i="0" u="none" kern="1200" dirty="0">
                <a:solidFill>
                  <a:schemeClr val="bg1"/>
                </a:solidFill>
                <a:latin typeface="Arial" panose="020B0604020202020204" pitchFamily="34" charset="0"/>
                <a:ea typeface="+mn-ea"/>
                <a:cs typeface="Arial" panose="020B0604020202020204" pitchFamily="34" charset="0"/>
              </a:rPr>
              <a:t>Web:</a:t>
            </a:r>
            <a:r>
              <a:rPr lang="en-US" sz="1867" b="0" i="0" u="none" kern="1200" baseline="0" dirty="0">
                <a:solidFill>
                  <a:schemeClr val="bg1"/>
                </a:solidFill>
                <a:latin typeface="Arial" panose="020B0604020202020204" pitchFamily="34" charset="0"/>
                <a:ea typeface="+mn-ea"/>
                <a:cs typeface="Arial" panose="020B0604020202020204" pitchFamily="34" charset="0"/>
              </a:rPr>
              <a:t> </a:t>
            </a:r>
            <a:r>
              <a:rPr lang="en-US" sz="1867" b="0" i="0" u="none" kern="1200" dirty="0">
                <a:solidFill>
                  <a:schemeClr val="bg1"/>
                </a:solidFill>
                <a:latin typeface="Arial" panose="020B0604020202020204" pitchFamily="34" charset="0"/>
                <a:ea typeface="+mn-ea"/>
                <a:cs typeface="Arial" panose="020B0604020202020204" pitchFamily="34" charset="0"/>
              </a:rPr>
              <a:t>www.</a:t>
            </a:r>
            <a:endParaRPr lang="en-US" sz="1867" b="0" i="0" u="none" dirty="0">
              <a:solidFill>
                <a:schemeClr val="bg1"/>
              </a:solidFill>
              <a:latin typeface="Arial" panose="020B0604020202020204" pitchFamily="34" charset="0"/>
              <a:cs typeface="Arial" panose="020B0604020202020204" pitchFamily="34" charset="0"/>
            </a:endParaRPr>
          </a:p>
          <a:p>
            <a:endParaRPr lang="en-GB" sz="1867" b="0" i="0" baseline="0" dirty="0">
              <a:solidFill>
                <a:schemeClr val="tx1"/>
              </a:solidFill>
              <a:latin typeface="Arial" panose="020B0604020202020204" pitchFamily="34" charset="0"/>
              <a:cs typeface="Arial" panose="020B0604020202020204" pitchFamily="34" charset="0"/>
            </a:endParaRPr>
          </a:p>
          <a:p>
            <a:endParaRPr lang="en-US" sz="1867"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52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p:bg>
      <p:bgPr>
        <a:solidFill>
          <a:srgbClr val="007C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9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4" r:id="rId10"/>
    <p:sldLayoutId id="2147483670" r:id="rId11"/>
    <p:sldLayoutId id="2147483669" r:id="rId12"/>
    <p:sldLayoutId id="2147483672" r:id="rId13"/>
    <p:sldLayoutId id="2147483675" r:id="rId14"/>
    <p:sldLayoutId id="2147483677" r:id="rId15"/>
    <p:sldLayoutId id="2147483667" r:id="rId16"/>
    <p:sldLayoutId id="2147483668" r:id="rId17"/>
    <p:sldLayoutId id="2147483671" r:id="rId18"/>
    <p:sldLayoutId id="2147483662" r:id="rId19"/>
    <p:sldLayoutId id="2147483673" r:id="rId20"/>
    <p:sldLayoutId id="2147483674" r:id="rId21"/>
    <p:sldLayoutId id="2147483663" r:id="rId22"/>
    <p:sldLayoutId id="2147483676" r:id="rId23"/>
    <p:sldLayoutId id="214748366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6" name="Picture 5" descr="A picture containing ocean floor&#10;&#10;Description automatically generated">
            <a:extLst>
              <a:ext uri="{FF2B5EF4-FFF2-40B4-BE49-F238E27FC236}">
                <a16:creationId xmlns:a16="http://schemas.microsoft.com/office/drawing/2014/main" id="{ECABCE30-B0D2-3644-9396-9854B543E3FE}"/>
              </a:ext>
            </a:extLst>
          </p:cNvPr>
          <p:cNvPicPr>
            <a:picLocks noChangeAspect="1"/>
          </p:cNvPicPr>
          <p:nvPr/>
        </p:nvPicPr>
        <p:blipFill>
          <a:blip r:embed="rId3"/>
          <a:stretch>
            <a:fillRect/>
          </a:stretch>
        </p:blipFill>
        <p:spPr>
          <a:xfrm>
            <a:off x="11268" y="0"/>
            <a:ext cx="12169464"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DE6688C2-9518-6045-A3B8-E8DFADC54D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descr="Graphical user interface, text&#10;&#10;Description automatically generated">
            <a:extLst>
              <a:ext uri="{FF2B5EF4-FFF2-40B4-BE49-F238E27FC236}">
                <a16:creationId xmlns:a16="http://schemas.microsoft.com/office/drawing/2014/main" id="{F262E567-1A3C-9D43-823A-C6AD1DE77614}"/>
              </a:ext>
            </a:extLst>
          </p:cNvPr>
          <p:cNvPicPr>
            <a:picLocks noChangeAspect="1"/>
          </p:cNvPicPr>
          <p:nvPr/>
        </p:nvPicPr>
        <p:blipFill>
          <a:blip r:embed="rId5"/>
          <a:stretch>
            <a:fillRect/>
          </a:stretch>
        </p:blipFill>
        <p:spPr>
          <a:xfrm>
            <a:off x="1767815" y="605916"/>
            <a:ext cx="3556000" cy="1409700"/>
          </a:xfrm>
          <a:prstGeom prst="rect">
            <a:avLst/>
          </a:prstGeom>
        </p:spPr>
      </p:pic>
      <p:sp>
        <p:nvSpPr>
          <p:cNvPr id="7" name="Title 1">
            <a:extLst>
              <a:ext uri="{FF2B5EF4-FFF2-40B4-BE49-F238E27FC236}">
                <a16:creationId xmlns:a16="http://schemas.microsoft.com/office/drawing/2014/main" id="{0974D0B1-01FE-224F-8D47-5B5C8E19089E}"/>
              </a:ext>
            </a:extLst>
          </p:cNvPr>
          <p:cNvSpPr txBox="1">
            <a:spLocks/>
          </p:cNvSpPr>
          <p:nvPr/>
        </p:nvSpPr>
        <p:spPr>
          <a:xfrm>
            <a:off x="1893675" y="3197921"/>
            <a:ext cx="9603736" cy="1622980"/>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5000" dirty="0">
                <a:solidFill>
                  <a:schemeClr val="bg1"/>
                </a:solidFill>
              </a:rPr>
              <a:t>THE ART OF</a:t>
            </a:r>
            <a:br>
              <a:rPr lang="en-GB" sz="5000" dirty="0">
                <a:solidFill>
                  <a:schemeClr val="bg1"/>
                </a:solidFill>
              </a:rPr>
            </a:br>
            <a:r>
              <a:rPr lang="en-GB" sz="5000" dirty="0">
                <a:solidFill>
                  <a:schemeClr val="bg1"/>
                </a:solidFill>
              </a:rPr>
              <a:t>EVALUATION</a:t>
            </a:r>
            <a:endParaRPr lang="en-US" sz="5000" dirty="0"/>
          </a:p>
        </p:txBody>
      </p:sp>
      <p:sp>
        <p:nvSpPr>
          <p:cNvPr id="12" name="Title 1">
            <a:extLst>
              <a:ext uri="{FF2B5EF4-FFF2-40B4-BE49-F238E27FC236}">
                <a16:creationId xmlns:a16="http://schemas.microsoft.com/office/drawing/2014/main" id="{88EBC4E9-17E1-4A4D-A6BA-4E93E34E916C}"/>
              </a:ext>
            </a:extLst>
          </p:cNvPr>
          <p:cNvSpPr txBox="1">
            <a:spLocks/>
          </p:cNvSpPr>
          <p:nvPr/>
        </p:nvSpPr>
        <p:spPr>
          <a:xfrm>
            <a:off x="1942660" y="5512786"/>
            <a:ext cx="7215486" cy="611999"/>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2000" b="0" dirty="0">
                <a:solidFill>
                  <a:schemeClr val="bg1"/>
                </a:solidFill>
                <a:latin typeface="+mn-lt"/>
              </a:rPr>
              <a:t>Date of presentation</a:t>
            </a:r>
            <a:endParaRPr lang="en-US" sz="2000" b="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10</a:t>
            </a:fld>
            <a:endParaRPr lang="en-US" sz="1333" dirty="0"/>
          </a:p>
        </p:txBody>
      </p:sp>
      <p:sp>
        <p:nvSpPr>
          <p:cNvPr id="4" name="TextBox 3"/>
          <p:cNvSpPr txBox="1"/>
          <p:nvPr/>
        </p:nvSpPr>
        <p:spPr>
          <a:xfrm>
            <a:off x="4154311" y="970844"/>
            <a:ext cx="184731" cy="379656"/>
          </a:xfrm>
          <a:prstGeom prst="rect">
            <a:avLst/>
          </a:prstGeom>
          <a:noFill/>
        </p:spPr>
        <p:txBody>
          <a:bodyPr wrap="none" rtlCol="0">
            <a:spAutoFit/>
          </a:bodyPr>
          <a:lstStyle/>
          <a:p>
            <a:endParaRPr lang="en-US" sz="1867" dirty="0"/>
          </a:p>
        </p:txBody>
      </p:sp>
      <p:sp>
        <p:nvSpPr>
          <p:cNvPr id="7" name="Title 1">
            <a:extLst>
              <a:ext uri="{FF2B5EF4-FFF2-40B4-BE49-F238E27FC236}">
                <a16:creationId xmlns:a16="http://schemas.microsoft.com/office/drawing/2014/main" id="{5ADD18A2-F297-614F-9064-1D16F1A626D6}"/>
              </a:ext>
            </a:extLst>
          </p:cNvPr>
          <p:cNvSpPr txBox="1">
            <a:spLocks/>
          </p:cNvSpPr>
          <p:nvPr/>
        </p:nvSpPr>
        <p:spPr>
          <a:xfrm>
            <a:off x="550640" y="504166"/>
            <a:ext cx="10655241" cy="1651205"/>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EXTENDED WRITING IN</a:t>
            </a:r>
            <a:br>
              <a:rPr lang="en-GB" sz="4800" dirty="0">
                <a:solidFill>
                  <a:schemeClr val="bg1"/>
                </a:solidFill>
              </a:rPr>
            </a:br>
            <a:r>
              <a:rPr lang="en-GB" sz="4800" dirty="0">
                <a:solidFill>
                  <a:schemeClr val="bg1"/>
                </a:solidFill>
              </a:rPr>
              <a:t>RESEARCH METHODS </a:t>
            </a:r>
            <a:endParaRPr lang="en-US" sz="4800" dirty="0"/>
          </a:p>
        </p:txBody>
      </p:sp>
      <p:sp>
        <p:nvSpPr>
          <p:cNvPr id="22" name="Rectangle 21">
            <a:extLst>
              <a:ext uri="{FF2B5EF4-FFF2-40B4-BE49-F238E27FC236}">
                <a16:creationId xmlns:a16="http://schemas.microsoft.com/office/drawing/2014/main" id="{09D6BD32-52B1-CA45-8DA1-8E0868D546F6}"/>
              </a:ext>
            </a:extLst>
          </p:cNvPr>
          <p:cNvSpPr/>
          <p:nvPr/>
        </p:nvSpPr>
        <p:spPr>
          <a:xfrm>
            <a:off x="579447" y="2873525"/>
            <a:ext cx="2710637" cy="2583208"/>
          </a:xfrm>
          <a:prstGeom prst="rect">
            <a:avLst/>
          </a:prstGeom>
        </p:spPr>
        <p:txBody>
          <a:bodyPr wrap="square">
            <a:spAutoFit/>
          </a:bodyPr>
          <a:lstStyle/>
          <a:p>
            <a:pPr lvl="0">
              <a:lnSpc>
                <a:spcPct val="130000"/>
              </a:lnSpc>
              <a:buClr>
                <a:schemeClr val="dk1"/>
              </a:buClr>
              <a:buSzPts val="1600"/>
            </a:pPr>
            <a:r>
              <a:rPr lang="en-GB" sz="1800" dirty="0">
                <a:solidFill>
                  <a:schemeClr val="tx1"/>
                </a:solidFill>
                <a:latin typeface="+mn-lt"/>
                <a:cs typeface="Abadi" panose="020F0502020204030204" pitchFamily="34" charset="0"/>
                <a:sym typeface="Calibri"/>
              </a:rPr>
              <a:t>Some awarding bodies will require the student to write about a research study but each board will have their own specific requirements that are assessed as evaluation.</a:t>
            </a:r>
            <a:endParaRPr lang="en-GB" sz="1800" dirty="0">
              <a:solidFill>
                <a:schemeClr val="tx1"/>
              </a:solidFill>
              <a:latin typeface="+mn-lt"/>
              <a:cs typeface="Abadi" panose="020F0502020204030204" pitchFamily="34" charset="0"/>
            </a:endParaRPr>
          </a:p>
        </p:txBody>
      </p:sp>
      <p:sp>
        <p:nvSpPr>
          <p:cNvPr id="23" name="Rectangle 22">
            <a:extLst>
              <a:ext uri="{FF2B5EF4-FFF2-40B4-BE49-F238E27FC236}">
                <a16:creationId xmlns:a16="http://schemas.microsoft.com/office/drawing/2014/main" id="{A46BE356-B348-4346-A5A3-1FEC56B9A6E3}"/>
              </a:ext>
            </a:extLst>
          </p:cNvPr>
          <p:cNvSpPr/>
          <p:nvPr/>
        </p:nvSpPr>
        <p:spPr>
          <a:xfrm>
            <a:off x="3832120" y="2856009"/>
            <a:ext cx="3149250" cy="1142813"/>
          </a:xfrm>
          <a:prstGeom prst="rect">
            <a:avLst/>
          </a:prstGeom>
        </p:spPr>
        <p:txBody>
          <a:bodyPr wrap="square">
            <a:spAutoFit/>
          </a:bodyPr>
          <a:lstStyle/>
          <a:p>
            <a:pPr lvl="0">
              <a:lnSpc>
                <a:spcPct val="130000"/>
              </a:lnSpc>
              <a:buClr>
                <a:srgbClr val="212121"/>
              </a:buClr>
              <a:buSzPts val="1600"/>
            </a:pPr>
            <a:r>
              <a:rPr lang="en-GB" sz="1800" dirty="0">
                <a:solidFill>
                  <a:schemeClr val="tx1"/>
                </a:solidFill>
                <a:latin typeface="+mn-lt"/>
                <a:ea typeface="Calibri"/>
                <a:cs typeface="Calibri"/>
                <a:sym typeface="Calibri"/>
              </a:rPr>
              <a:t>Some awarding bodies may require the student to design a research study.</a:t>
            </a:r>
            <a:endParaRPr lang="en-GB" sz="2000" dirty="0">
              <a:solidFill>
                <a:schemeClr val="tx1"/>
              </a:solidFill>
              <a:latin typeface="+mn-lt"/>
            </a:endParaRPr>
          </a:p>
        </p:txBody>
      </p:sp>
      <p:sp>
        <p:nvSpPr>
          <p:cNvPr id="24" name="Rectangle 23">
            <a:extLst>
              <a:ext uri="{FF2B5EF4-FFF2-40B4-BE49-F238E27FC236}">
                <a16:creationId xmlns:a16="http://schemas.microsoft.com/office/drawing/2014/main" id="{2B248190-2864-374E-9B27-1D2DA91DE16D}"/>
              </a:ext>
            </a:extLst>
          </p:cNvPr>
          <p:cNvSpPr/>
          <p:nvPr/>
        </p:nvSpPr>
        <p:spPr>
          <a:xfrm>
            <a:off x="7277480" y="2842825"/>
            <a:ext cx="3014134" cy="1863011"/>
          </a:xfrm>
          <a:prstGeom prst="rect">
            <a:avLst/>
          </a:prstGeom>
        </p:spPr>
        <p:txBody>
          <a:bodyPr wrap="square">
            <a:spAutoFit/>
          </a:bodyPr>
          <a:lstStyle/>
          <a:p>
            <a:pPr lvl="0">
              <a:lnSpc>
                <a:spcPct val="130000"/>
              </a:lnSpc>
              <a:buSzPts val="1600"/>
            </a:pPr>
            <a:r>
              <a:rPr lang="en-GB" sz="1800" dirty="0">
                <a:solidFill>
                  <a:schemeClr val="tx1"/>
                </a:solidFill>
                <a:latin typeface="+mn-lt"/>
                <a:ea typeface="Calibri"/>
                <a:cs typeface="Calibri"/>
                <a:sym typeface="Calibri"/>
              </a:rPr>
              <a:t>Others may require the students to carry out a specific piece of research that the students will be required to write about.</a:t>
            </a:r>
            <a:endParaRPr lang="en-GB" sz="2000" dirty="0">
              <a:solidFill>
                <a:schemeClr val="tx1"/>
              </a:solidFill>
              <a:latin typeface="+mn-lt"/>
            </a:endParaRPr>
          </a:p>
        </p:txBody>
      </p:sp>
      <p:sp>
        <p:nvSpPr>
          <p:cNvPr id="25" name="Subtitle 2">
            <a:extLst>
              <a:ext uri="{FF2B5EF4-FFF2-40B4-BE49-F238E27FC236}">
                <a16:creationId xmlns:a16="http://schemas.microsoft.com/office/drawing/2014/main" id="{514A2E22-60A9-7141-BA02-9A5ECB1A8FF7}"/>
              </a:ext>
            </a:extLst>
          </p:cNvPr>
          <p:cNvSpPr txBox="1">
            <a:spLocks/>
          </p:cNvSpPr>
          <p:nvPr/>
        </p:nvSpPr>
        <p:spPr>
          <a:xfrm>
            <a:off x="550640" y="5942867"/>
            <a:ext cx="10733659" cy="423276"/>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80000"/>
              </a:lnSpc>
              <a:spcBef>
                <a:spcPts val="1000"/>
              </a:spcBef>
              <a:buClr>
                <a:schemeClr val="dk1"/>
              </a:buClr>
              <a:buSzPts val="2800"/>
            </a:pPr>
            <a:r>
              <a:rPr lang="en-GB" sz="1800" dirty="0">
                <a:solidFill>
                  <a:schemeClr val="tx1"/>
                </a:solidFill>
                <a:latin typeface="+mn-lt"/>
                <a:cs typeface="Arial" panose="020B0604020202020204" pitchFamily="34" charset="0"/>
              </a:rPr>
              <a:t>KEY ADVICE: Know your awarding bodies’ requirements and how they will be assessing this type of work.</a:t>
            </a:r>
          </a:p>
        </p:txBody>
      </p:sp>
      <p:sp>
        <p:nvSpPr>
          <p:cNvPr id="12" name="Google Shape;153;p9">
            <a:extLst>
              <a:ext uri="{FF2B5EF4-FFF2-40B4-BE49-F238E27FC236}">
                <a16:creationId xmlns:a16="http://schemas.microsoft.com/office/drawing/2014/main" id="{65C9AC93-13EA-C840-92A1-E2668676041E}"/>
              </a:ext>
            </a:extLst>
          </p:cNvPr>
          <p:cNvSpPr txBox="1"/>
          <p:nvPr/>
        </p:nvSpPr>
        <p:spPr>
          <a:xfrm>
            <a:off x="690865" y="2270354"/>
            <a:ext cx="1471764" cy="443519"/>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WRITTEN</a:t>
            </a:r>
            <a:endParaRPr lang="en-GB" dirty="0"/>
          </a:p>
        </p:txBody>
      </p:sp>
      <p:sp>
        <p:nvSpPr>
          <p:cNvPr id="13" name="Google Shape;153;p9">
            <a:extLst>
              <a:ext uri="{FF2B5EF4-FFF2-40B4-BE49-F238E27FC236}">
                <a16:creationId xmlns:a16="http://schemas.microsoft.com/office/drawing/2014/main" id="{28E9F92F-E371-7543-9100-C67B2FA501F2}"/>
              </a:ext>
            </a:extLst>
          </p:cNvPr>
          <p:cNvSpPr txBox="1"/>
          <p:nvPr/>
        </p:nvSpPr>
        <p:spPr>
          <a:xfrm>
            <a:off x="3914196" y="2270354"/>
            <a:ext cx="1581773" cy="443519"/>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DESIGNED</a:t>
            </a:r>
            <a:endParaRPr lang="en-GB" dirty="0"/>
          </a:p>
        </p:txBody>
      </p:sp>
      <p:sp>
        <p:nvSpPr>
          <p:cNvPr id="14" name="Google Shape;153;p9">
            <a:extLst>
              <a:ext uri="{FF2B5EF4-FFF2-40B4-BE49-F238E27FC236}">
                <a16:creationId xmlns:a16="http://schemas.microsoft.com/office/drawing/2014/main" id="{A4BBCA4A-B6B4-D841-9E8F-5D1491FF1E60}"/>
              </a:ext>
            </a:extLst>
          </p:cNvPr>
          <p:cNvSpPr txBox="1"/>
          <p:nvPr/>
        </p:nvSpPr>
        <p:spPr>
          <a:xfrm>
            <a:off x="7344514" y="2270354"/>
            <a:ext cx="1959144" cy="443519"/>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RESEARCHED</a:t>
            </a:r>
            <a:endParaRPr lang="en-GB" dirty="0"/>
          </a:p>
        </p:txBody>
      </p:sp>
    </p:spTree>
    <p:extLst>
      <p:ext uri="{BB962C8B-B14F-4D97-AF65-F5344CB8AC3E}">
        <p14:creationId xmlns:p14="http://schemas.microsoft.com/office/powerpoint/2010/main" val="409918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11</a:t>
            </a:fld>
            <a:endParaRPr lang="en-US" sz="1333" dirty="0"/>
          </a:p>
        </p:txBody>
      </p:sp>
      <p:sp>
        <p:nvSpPr>
          <p:cNvPr id="4" name="TextBox 3"/>
          <p:cNvSpPr txBox="1"/>
          <p:nvPr/>
        </p:nvSpPr>
        <p:spPr>
          <a:xfrm>
            <a:off x="4154311" y="970844"/>
            <a:ext cx="184731" cy="379656"/>
          </a:xfrm>
          <a:prstGeom prst="rect">
            <a:avLst/>
          </a:prstGeom>
          <a:noFill/>
        </p:spPr>
        <p:txBody>
          <a:bodyPr wrap="none" rtlCol="0">
            <a:spAutoFit/>
          </a:bodyPr>
          <a:lstStyle/>
          <a:p>
            <a:endParaRPr lang="en-US" sz="1867" dirty="0"/>
          </a:p>
        </p:txBody>
      </p:sp>
      <p:sp>
        <p:nvSpPr>
          <p:cNvPr id="13" name="Title 1">
            <a:extLst>
              <a:ext uri="{FF2B5EF4-FFF2-40B4-BE49-F238E27FC236}">
                <a16:creationId xmlns:a16="http://schemas.microsoft.com/office/drawing/2014/main" id="{4C0BDE80-C9EB-1941-A31D-5577F6B5FFF6}"/>
              </a:ext>
            </a:extLst>
          </p:cNvPr>
          <p:cNvSpPr txBox="1">
            <a:spLocks/>
          </p:cNvSpPr>
          <p:nvPr/>
        </p:nvSpPr>
        <p:spPr>
          <a:xfrm>
            <a:off x="550640" y="504166"/>
            <a:ext cx="10655241" cy="1651205"/>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EXTENDED WRITING IN</a:t>
            </a:r>
            <a:br>
              <a:rPr lang="en-GB" sz="4800" dirty="0">
                <a:solidFill>
                  <a:schemeClr val="bg1"/>
                </a:solidFill>
              </a:rPr>
            </a:br>
            <a:r>
              <a:rPr lang="en-GB" sz="4800" dirty="0">
                <a:solidFill>
                  <a:schemeClr val="bg1"/>
                </a:solidFill>
              </a:rPr>
              <a:t>RESEARCH METHODS: EXAMPLE </a:t>
            </a:r>
            <a:endParaRPr lang="en-US" sz="4800" dirty="0"/>
          </a:p>
        </p:txBody>
      </p:sp>
      <p:sp>
        <p:nvSpPr>
          <p:cNvPr id="17" name="Subtitle 2">
            <a:extLst>
              <a:ext uri="{FF2B5EF4-FFF2-40B4-BE49-F238E27FC236}">
                <a16:creationId xmlns:a16="http://schemas.microsoft.com/office/drawing/2014/main" id="{36AE10BF-1884-AA40-819A-1DD6F97F3EB4}"/>
              </a:ext>
            </a:extLst>
          </p:cNvPr>
          <p:cNvSpPr txBox="1">
            <a:spLocks/>
          </p:cNvSpPr>
          <p:nvPr/>
        </p:nvSpPr>
        <p:spPr>
          <a:xfrm>
            <a:off x="5665465" y="2451037"/>
            <a:ext cx="5666563" cy="81599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80000"/>
              </a:lnSpc>
              <a:spcBef>
                <a:spcPts val="0"/>
              </a:spcBef>
              <a:buClr>
                <a:schemeClr val="dk1"/>
              </a:buClr>
              <a:buSzPts val="3000"/>
            </a:pPr>
            <a:r>
              <a:rPr lang="en-GB" sz="1800" dirty="0">
                <a:solidFill>
                  <a:schemeClr val="tx1"/>
                </a:solidFill>
                <a:latin typeface="+mn-lt"/>
                <a:cs typeface="Arial" panose="020B0604020202020204" pitchFamily="34" charset="0"/>
              </a:rPr>
              <a:t>In the answer the students should provide detail of:</a:t>
            </a:r>
          </a:p>
        </p:txBody>
      </p:sp>
      <p:sp>
        <p:nvSpPr>
          <p:cNvPr id="19" name="Subtitle 2">
            <a:extLst>
              <a:ext uri="{FF2B5EF4-FFF2-40B4-BE49-F238E27FC236}">
                <a16:creationId xmlns:a16="http://schemas.microsoft.com/office/drawing/2014/main" id="{2467BBF7-63BF-D84A-9FDC-A908807B08AA}"/>
              </a:ext>
            </a:extLst>
          </p:cNvPr>
          <p:cNvSpPr txBox="1">
            <a:spLocks/>
          </p:cNvSpPr>
          <p:nvPr/>
        </p:nvSpPr>
        <p:spPr>
          <a:xfrm>
            <a:off x="5714453" y="2896492"/>
            <a:ext cx="5385989" cy="2955277"/>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The task for the participants</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The behavioural categories to be used and how the data will be recorded</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How reliability of the data collection might be established</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Ethical issues to be considered.</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(12 marks)</a:t>
            </a:r>
            <a:endParaRPr lang="en-US" sz="1800" dirty="0">
              <a:solidFill>
                <a:schemeClr val="tx1"/>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049AE7D2-4593-5442-81D1-2C9D2D2CEF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35"/>
          <a:stretch/>
        </p:blipFill>
        <p:spPr>
          <a:xfrm>
            <a:off x="425728" y="1239712"/>
            <a:ext cx="5385989" cy="5634000"/>
          </a:xfrm>
          <a:prstGeom prst="rect">
            <a:avLst/>
          </a:prstGeom>
        </p:spPr>
      </p:pic>
    </p:spTree>
    <p:extLst>
      <p:ext uri="{BB962C8B-B14F-4D97-AF65-F5344CB8AC3E}">
        <p14:creationId xmlns:p14="http://schemas.microsoft.com/office/powerpoint/2010/main" val="117249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12</a:t>
            </a:fld>
            <a:endParaRPr lang="en-US" sz="1333" dirty="0"/>
          </a:p>
        </p:txBody>
      </p:sp>
      <p:sp>
        <p:nvSpPr>
          <p:cNvPr id="4" name="TextBox 3"/>
          <p:cNvSpPr txBox="1"/>
          <p:nvPr/>
        </p:nvSpPr>
        <p:spPr>
          <a:xfrm>
            <a:off x="4154311" y="970844"/>
            <a:ext cx="184731" cy="379656"/>
          </a:xfrm>
          <a:prstGeom prst="rect">
            <a:avLst/>
          </a:prstGeom>
          <a:noFill/>
        </p:spPr>
        <p:txBody>
          <a:bodyPr wrap="none" rtlCol="0">
            <a:spAutoFit/>
          </a:bodyPr>
          <a:lstStyle/>
          <a:p>
            <a:endParaRPr lang="en-US" sz="1867" dirty="0"/>
          </a:p>
        </p:txBody>
      </p:sp>
      <p:sp>
        <p:nvSpPr>
          <p:cNvPr id="13" name="Title 1">
            <a:extLst>
              <a:ext uri="{FF2B5EF4-FFF2-40B4-BE49-F238E27FC236}">
                <a16:creationId xmlns:a16="http://schemas.microsoft.com/office/drawing/2014/main" id="{4C0BDE80-C9EB-1941-A31D-5577F6B5FFF6}"/>
              </a:ext>
            </a:extLst>
          </p:cNvPr>
          <p:cNvSpPr txBox="1">
            <a:spLocks/>
          </p:cNvSpPr>
          <p:nvPr/>
        </p:nvSpPr>
        <p:spPr>
          <a:xfrm>
            <a:off x="550640" y="504166"/>
            <a:ext cx="10655241" cy="1651205"/>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EXTENDED WRITING IN</a:t>
            </a:r>
            <a:br>
              <a:rPr lang="en-GB" sz="4800" dirty="0">
                <a:solidFill>
                  <a:schemeClr val="bg1"/>
                </a:solidFill>
              </a:rPr>
            </a:br>
            <a:r>
              <a:rPr lang="en-GB" sz="4800" dirty="0">
                <a:solidFill>
                  <a:schemeClr val="bg1"/>
                </a:solidFill>
              </a:rPr>
              <a:t>RESEARCH METHODS: EXAMPLE </a:t>
            </a:r>
            <a:endParaRPr lang="en-US" sz="4800" dirty="0"/>
          </a:p>
        </p:txBody>
      </p:sp>
      <p:sp>
        <p:nvSpPr>
          <p:cNvPr id="17" name="Subtitle 2">
            <a:extLst>
              <a:ext uri="{FF2B5EF4-FFF2-40B4-BE49-F238E27FC236}">
                <a16:creationId xmlns:a16="http://schemas.microsoft.com/office/drawing/2014/main" id="{36AE10BF-1884-AA40-819A-1DD6F97F3EB4}"/>
              </a:ext>
            </a:extLst>
          </p:cNvPr>
          <p:cNvSpPr txBox="1">
            <a:spLocks/>
          </p:cNvSpPr>
          <p:nvPr/>
        </p:nvSpPr>
        <p:spPr>
          <a:xfrm>
            <a:off x="5665465" y="2350557"/>
            <a:ext cx="5225692" cy="81599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130000"/>
              </a:lnSpc>
              <a:spcBef>
                <a:spcPts val="0"/>
              </a:spcBef>
              <a:buClr>
                <a:schemeClr val="dk1"/>
              </a:buClr>
              <a:buSzPts val="3000"/>
            </a:pPr>
            <a:r>
              <a:rPr lang="en-GB" sz="1800" dirty="0">
                <a:solidFill>
                  <a:schemeClr val="tx1"/>
                </a:solidFill>
                <a:latin typeface="+mn-lt"/>
                <a:cs typeface="Arial" panose="020B0604020202020204" pitchFamily="34" charset="0"/>
              </a:rPr>
              <a:t>Students should use their own experience of carrying out an observation to inform their response. (15 marks)</a:t>
            </a:r>
          </a:p>
        </p:txBody>
      </p:sp>
      <p:pic>
        <p:nvPicPr>
          <p:cNvPr id="5" name="Picture 4" descr="Graphical user interface, application&#10;&#10;Description automatically generated">
            <a:extLst>
              <a:ext uri="{FF2B5EF4-FFF2-40B4-BE49-F238E27FC236}">
                <a16:creationId xmlns:a16="http://schemas.microsoft.com/office/drawing/2014/main" id="{37FA3515-D4F0-654B-95CA-52F3B889C1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5968" y="1975756"/>
            <a:ext cx="5004766" cy="4882243"/>
          </a:xfrm>
          <a:prstGeom prst="rect">
            <a:avLst/>
          </a:prstGeom>
        </p:spPr>
      </p:pic>
    </p:spTree>
    <p:extLst>
      <p:ext uri="{BB962C8B-B14F-4D97-AF65-F5344CB8AC3E}">
        <p14:creationId xmlns:p14="http://schemas.microsoft.com/office/powerpoint/2010/main" val="28481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13</a:t>
            </a:fld>
            <a:endParaRPr lang="en-US" sz="1333" dirty="0"/>
          </a:p>
        </p:txBody>
      </p:sp>
      <p:sp>
        <p:nvSpPr>
          <p:cNvPr id="4" name="TextBox 3"/>
          <p:cNvSpPr txBox="1"/>
          <p:nvPr/>
        </p:nvSpPr>
        <p:spPr>
          <a:xfrm>
            <a:off x="4154311" y="970844"/>
            <a:ext cx="184731" cy="379656"/>
          </a:xfrm>
          <a:prstGeom prst="rect">
            <a:avLst/>
          </a:prstGeom>
          <a:noFill/>
        </p:spPr>
        <p:txBody>
          <a:bodyPr wrap="none" rtlCol="0">
            <a:spAutoFit/>
          </a:bodyPr>
          <a:lstStyle/>
          <a:p>
            <a:endParaRPr lang="en-US" sz="1867" dirty="0"/>
          </a:p>
        </p:txBody>
      </p:sp>
      <p:sp>
        <p:nvSpPr>
          <p:cNvPr id="13" name="Title 1">
            <a:extLst>
              <a:ext uri="{FF2B5EF4-FFF2-40B4-BE49-F238E27FC236}">
                <a16:creationId xmlns:a16="http://schemas.microsoft.com/office/drawing/2014/main" id="{4C0BDE80-C9EB-1941-A31D-5577F6B5FFF6}"/>
              </a:ext>
            </a:extLst>
          </p:cNvPr>
          <p:cNvSpPr txBox="1">
            <a:spLocks/>
          </p:cNvSpPr>
          <p:nvPr/>
        </p:nvSpPr>
        <p:spPr>
          <a:xfrm>
            <a:off x="550640" y="504167"/>
            <a:ext cx="10655241" cy="846334"/>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HOW TO EVALUATE WELL</a:t>
            </a:r>
            <a:endParaRPr lang="en-US" sz="4800" dirty="0"/>
          </a:p>
        </p:txBody>
      </p:sp>
      <p:sp>
        <p:nvSpPr>
          <p:cNvPr id="8" name="Title 1">
            <a:extLst>
              <a:ext uri="{FF2B5EF4-FFF2-40B4-BE49-F238E27FC236}">
                <a16:creationId xmlns:a16="http://schemas.microsoft.com/office/drawing/2014/main" id="{A37AA40C-54AD-E946-B7EE-4A15BFFB0E66}"/>
              </a:ext>
            </a:extLst>
          </p:cNvPr>
          <p:cNvSpPr txBox="1">
            <a:spLocks/>
          </p:cNvSpPr>
          <p:nvPr/>
        </p:nvSpPr>
        <p:spPr>
          <a:xfrm>
            <a:off x="550641" y="1429035"/>
            <a:ext cx="9981288" cy="45034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2400" dirty="0">
                <a:solidFill>
                  <a:schemeClr val="bg1"/>
                </a:solidFill>
              </a:rPr>
              <a:t>KEEP IT RELEVANT:</a:t>
            </a:r>
            <a:endParaRPr lang="en-US" sz="2400" dirty="0"/>
          </a:p>
        </p:txBody>
      </p:sp>
      <p:sp>
        <p:nvSpPr>
          <p:cNvPr id="10" name="Google Shape;226;p15">
            <a:extLst>
              <a:ext uri="{FF2B5EF4-FFF2-40B4-BE49-F238E27FC236}">
                <a16:creationId xmlns:a16="http://schemas.microsoft.com/office/drawing/2014/main" id="{0CF156D7-4065-D445-9270-887F5983440D}"/>
              </a:ext>
            </a:extLst>
          </p:cNvPr>
          <p:cNvSpPr txBox="1">
            <a:spLocks/>
          </p:cNvSpPr>
          <p:nvPr/>
        </p:nvSpPr>
        <p:spPr>
          <a:xfrm>
            <a:off x="559815" y="1649206"/>
            <a:ext cx="7261571" cy="335843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tx1"/>
                </a:solidFill>
                <a:latin typeface="+mn-lt"/>
                <a:cs typeface="Abadi" panose="020F0502020204030204" pitchFamily="34" charset="0"/>
              </a:rPr>
              <a:t>Good answers relate the evaluation directly to the theory/research study in the question. They use the findings of other evidence which may support or conflict with the theory/research.</a:t>
            </a:r>
          </a:p>
          <a:p>
            <a:pPr marL="228600" indent="-228600">
              <a:lnSpc>
                <a:spcPct val="130000"/>
              </a:lnSpc>
              <a:spcBef>
                <a:spcPts val="1600"/>
              </a:spcBef>
              <a:buClr>
                <a:schemeClr val="dk1"/>
              </a:buClr>
              <a:buSzPct val="130000"/>
              <a:buFont typeface="Arial"/>
              <a:buChar char="•"/>
            </a:pPr>
            <a:r>
              <a:rPr lang="en-GB" sz="1800" dirty="0">
                <a:solidFill>
                  <a:schemeClr val="tx1"/>
                </a:solidFill>
                <a:latin typeface="+mn-lt"/>
                <a:cs typeface="Abadi" panose="020F0502020204030204" pitchFamily="34" charset="0"/>
              </a:rPr>
              <a:t>Good answers do not wander off the point into a description of other research or theories without showing how they </a:t>
            </a:r>
            <a:r>
              <a:rPr lang="en-GB" sz="1800" b="1" dirty="0">
                <a:solidFill>
                  <a:schemeClr val="tx1"/>
                </a:solidFill>
                <a:latin typeface="+mn-lt"/>
                <a:cs typeface="Abadi" panose="020F0502020204030204" pitchFamily="34" charset="0"/>
              </a:rPr>
              <a:t>relate/link </a:t>
            </a:r>
            <a:br>
              <a:rPr lang="en-GB" sz="1800" b="1" dirty="0">
                <a:solidFill>
                  <a:schemeClr val="tx1"/>
                </a:solidFill>
                <a:latin typeface="+mn-lt"/>
                <a:cs typeface="Abadi" panose="020F0502020204030204" pitchFamily="34" charset="0"/>
              </a:rPr>
            </a:br>
            <a:r>
              <a:rPr lang="en-GB" sz="1800" dirty="0">
                <a:solidFill>
                  <a:schemeClr val="tx1"/>
                </a:solidFill>
                <a:latin typeface="+mn-lt"/>
                <a:cs typeface="Abadi" panose="020F0502020204030204" pitchFamily="34" charset="0"/>
              </a:rPr>
              <a:t>to the theory/research in the question.</a:t>
            </a:r>
          </a:p>
        </p:txBody>
      </p:sp>
    </p:spTree>
    <p:extLst>
      <p:ext uri="{BB962C8B-B14F-4D97-AF65-F5344CB8AC3E}">
        <p14:creationId xmlns:p14="http://schemas.microsoft.com/office/powerpoint/2010/main" val="4195237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14</a:t>
            </a:fld>
            <a:endParaRPr lang="en-US" sz="1333" dirty="0"/>
          </a:p>
        </p:txBody>
      </p:sp>
      <p:sp>
        <p:nvSpPr>
          <p:cNvPr id="4" name="TextBox 3"/>
          <p:cNvSpPr txBox="1"/>
          <p:nvPr/>
        </p:nvSpPr>
        <p:spPr>
          <a:xfrm>
            <a:off x="4154311" y="970844"/>
            <a:ext cx="184731" cy="379656"/>
          </a:xfrm>
          <a:prstGeom prst="rect">
            <a:avLst/>
          </a:prstGeom>
          <a:noFill/>
        </p:spPr>
        <p:txBody>
          <a:bodyPr wrap="none" rtlCol="0">
            <a:spAutoFit/>
          </a:bodyPr>
          <a:lstStyle/>
          <a:p>
            <a:endParaRPr lang="en-US" sz="1867" dirty="0"/>
          </a:p>
        </p:txBody>
      </p:sp>
      <p:sp>
        <p:nvSpPr>
          <p:cNvPr id="13" name="Title 1">
            <a:extLst>
              <a:ext uri="{FF2B5EF4-FFF2-40B4-BE49-F238E27FC236}">
                <a16:creationId xmlns:a16="http://schemas.microsoft.com/office/drawing/2014/main" id="{4C0BDE80-C9EB-1941-A31D-5577F6B5FFF6}"/>
              </a:ext>
            </a:extLst>
          </p:cNvPr>
          <p:cNvSpPr txBox="1">
            <a:spLocks/>
          </p:cNvSpPr>
          <p:nvPr/>
        </p:nvSpPr>
        <p:spPr>
          <a:xfrm>
            <a:off x="550640" y="504167"/>
            <a:ext cx="10655241" cy="846334"/>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HOW TO EVALUATE WELL</a:t>
            </a:r>
            <a:endParaRPr lang="en-US" sz="4800" dirty="0"/>
          </a:p>
        </p:txBody>
      </p:sp>
      <p:sp>
        <p:nvSpPr>
          <p:cNvPr id="8" name="Title 1">
            <a:extLst>
              <a:ext uri="{FF2B5EF4-FFF2-40B4-BE49-F238E27FC236}">
                <a16:creationId xmlns:a16="http://schemas.microsoft.com/office/drawing/2014/main" id="{A37AA40C-54AD-E946-B7EE-4A15BFFB0E66}"/>
              </a:ext>
            </a:extLst>
          </p:cNvPr>
          <p:cNvSpPr txBox="1">
            <a:spLocks/>
          </p:cNvSpPr>
          <p:nvPr/>
        </p:nvSpPr>
        <p:spPr>
          <a:xfrm>
            <a:off x="550641" y="1429035"/>
            <a:ext cx="9981288" cy="45034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2400" dirty="0">
                <a:solidFill>
                  <a:schemeClr val="bg1"/>
                </a:solidFill>
              </a:rPr>
              <a:t>USE TERMS EFFECTIVELY:</a:t>
            </a:r>
            <a:endParaRPr lang="en-US" sz="2400" dirty="0"/>
          </a:p>
        </p:txBody>
      </p:sp>
      <p:sp>
        <p:nvSpPr>
          <p:cNvPr id="10" name="Google Shape;226;p15">
            <a:extLst>
              <a:ext uri="{FF2B5EF4-FFF2-40B4-BE49-F238E27FC236}">
                <a16:creationId xmlns:a16="http://schemas.microsoft.com/office/drawing/2014/main" id="{0CF156D7-4065-D445-9270-887F5983440D}"/>
              </a:ext>
            </a:extLst>
          </p:cNvPr>
          <p:cNvSpPr txBox="1">
            <a:spLocks/>
          </p:cNvSpPr>
          <p:nvPr/>
        </p:nvSpPr>
        <p:spPr>
          <a:xfrm>
            <a:off x="559815" y="1649186"/>
            <a:ext cx="7261571" cy="11919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tx1"/>
                </a:solidFill>
                <a:latin typeface="+mn-lt"/>
                <a:cs typeface="Abadi" panose="020F0502020204030204" pitchFamily="34" charset="0"/>
              </a:rPr>
              <a:t>Using psychological terminology correctly and explaining how it relates to the research/theory will gain marks. For example:</a:t>
            </a:r>
          </a:p>
        </p:txBody>
      </p:sp>
      <p:pic>
        <p:nvPicPr>
          <p:cNvPr id="5" name="Picture 4" descr="Icon&#10;&#10;Description automatically generated">
            <a:extLst>
              <a:ext uri="{FF2B5EF4-FFF2-40B4-BE49-F238E27FC236}">
                <a16:creationId xmlns:a16="http://schemas.microsoft.com/office/drawing/2014/main" id="{768100DC-F064-2243-8357-10AD8FA54DC2}"/>
              </a:ext>
            </a:extLst>
          </p:cNvPr>
          <p:cNvPicPr>
            <a:picLocks noChangeAspect="1"/>
          </p:cNvPicPr>
          <p:nvPr/>
        </p:nvPicPr>
        <p:blipFill rotWithShape="1">
          <a:blip r:embed="rId3" cstate="screen">
            <a:alphaModFix amt="62000"/>
            <a:extLst>
              <a:ext uri="{28A0092B-C50C-407E-A947-70E740481C1C}">
                <a14:useLocalDpi xmlns:a14="http://schemas.microsoft.com/office/drawing/2010/main"/>
              </a:ext>
            </a:extLst>
          </a:blip>
          <a:srcRect/>
          <a:stretch/>
        </p:blipFill>
        <p:spPr>
          <a:xfrm>
            <a:off x="1133640" y="4214382"/>
            <a:ext cx="2334986" cy="2182249"/>
          </a:xfrm>
          <a:prstGeom prst="rect">
            <a:avLst/>
          </a:prstGeom>
        </p:spPr>
      </p:pic>
      <p:pic>
        <p:nvPicPr>
          <p:cNvPr id="15" name="Picture 14" descr="Icon&#10;&#10;Description automatically generated">
            <a:extLst>
              <a:ext uri="{FF2B5EF4-FFF2-40B4-BE49-F238E27FC236}">
                <a16:creationId xmlns:a16="http://schemas.microsoft.com/office/drawing/2014/main" id="{194B2AC8-F659-214F-B8F4-DE6B49E98204}"/>
              </a:ext>
            </a:extLst>
          </p:cNvPr>
          <p:cNvPicPr>
            <a:picLocks noChangeAspect="1"/>
          </p:cNvPicPr>
          <p:nvPr/>
        </p:nvPicPr>
        <p:blipFill rotWithShape="1">
          <a:blip r:embed="rId4" cstate="screen">
            <a:alphaModFix amt="62000"/>
            <a:extLst>
              <a:ext uri="{28A0092B-C50C-407E-A947-70E740481C1C}">
                <a14:useLocalDpi xmlns:a14="http://schemas.microsoft.com/office/drawing/2010/main"/>
              </a:ext>
            </a:extLst>
          </a:blip>
          <a:srcRect/>
          <a:stretch/>
        </p:blipFill>
        <p:spPr>
          <a:xfrm>
            <a:off x="5477040" y="3894404"/>
            <a:ext cx="4052184" cy="2502228"/>
          </a:xfrm>
          <a:prstGeom prst="rect">
            <a:avLst/>
          </a:prstGeom>
        </p:spPr>
      </p:pic>
      <p:sp>
        <p:nvSpPr>
          <p:cNvPr id="9" name="Google Shape;226;p15">
            <a:extLst>
              <a:ext uri="{FF2B5EF4-FFF2-40B4-BE49-F238E27FC236}">
                <a16:creationId xmlns:a16="http://schemas.microsoft.com/office/drawing/2014/main" id="{E9AE812C-24F6-E54E-A1D6-F530670C2055}"/>
              </a:ext>
            </a:extLst>
          </p:cNvPr>
          <p:cNvSpPr txBox="1">
            <a:spLocks/>
          </p:cNvSpPr>
          <p:nvPr/>
        </p:nvSpPr>
        <p:spPr>
          <a:xfrm>
            <a:off x="886390" y="2748974"/>
            <a:ext cx="3179428" cy="283539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30000"/>
              </a:lnSpc>
              <a:spcBef>
                <a:spcPts val="1600"/>
              </a:spcBef>
              <a:buClr>
                <a:schemeClr val="dk1"/>
              </a:buClr>
              <a:buSzPts val="2590"/>
            </a:pPr>
            <a:r>
              <a:rPr lang="en-GB" sz="1800" dirty="0">
                <a:solidFill>
                  <a:schemeClr val="tx1"/>
                </a:solidFill>
                <a:latin typeface="+mn-lt"/>
                <a:cs typeface="Abadi" panose="020F0502020204030204" pitchFamily="34" charset="0"/>
              </a:rPr>
              <a:t>‘A weakness of the study is that it is conducted in a laboratory which means that it has low ecological validity.’</a:t>
            </a:r>
          </a:p>
        </p:txBody>
      </p:sp>
      <p:sp>
        <p:nvSpPr>
          <p:cNvPr id="11" name="Google Shape;226;p15">
            <a:extLst>
              <a:ext uri="{FF2B5EF4-FFF2-40B4-BE49-F238E27FC236}">
                <a16:creationId xmlns:a16="http://schemas.microsoft.com/office/drawing/2014/main" id="{02DF26C8-2719-D94C-8EAB-389E0C406EC5}"/>
              </a:ext>
            </a:extLst>
          </p:cNvPr>
          <p:cNvSpPr txBox="1">
            <a:spLocks/>
          </p:cNvSpPr>
          <p:nvPr/>
        </p:nvSpPr>
        <p:spPr>
          <a:xfrm>
            <a:off x="4625631" y="2732645"/>
            <a:ext cx="5971614" cy="283539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30000"/>
              </a:lnSpc>
              <a:spcBef>
                <a:spcPts val="1600"/>
              </a:spcBef>
              <a:buClr>
                <a:schemeClr val="dk1"/>
              </a:buClr>
              <a:buSzPts val="2590"/>
            </a:pPr>
            <a:r>
              <a:rPr lang="en-GB" sz="1800" dirty="0">
                <a:solidFill>
                  <a:schemeClr val="tx1"/>
                </a:solidFill>
                <a:latin typeface="+mn-lt"/>
                <a:cs typeface="Abadi" panose="020F0502020204030204" pitchFamily="34" charset="0"/>
              </a:rPr>
              <a:t>‘A problem with the study is that it is conducted in  laboratory which is an artificial setting. The participants may behave differently in the laboratory than they would in real-life situations.  The study has low ecological validity which means that it is not representative of naturally-occurring behaviour and the findings may not generalise to other settings.’</a:t>
            </a:r>
          </a:p>
        </p:txBody>
      </p:sp>
    </p:spTree>
    <p:extLst>
      <p:ext uri="{BB962C8B-B14F-4D97-AF65-F5344CB8AC3E}">
        <p14:creationId xmlns:p14="http://schemas.microsoft.com/office/powerpoint/2010/main" val="412394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3" name="Picture 2">
            <a:extLst>
              <a:ext uri="{FF2B5EF4-FFF2-40B4-BE49-F238E27FC236}">
                <a16:creationId xmlns:a16="http://schemas.microsoft.com/office/drawing/2014/main" id="{3B283D07-A2C7-A44A-96CF-C0882BE6BF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9" name="Google Shape;109;p4"/>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Title 1">
            <a:extLst>
              <a:ext uri="{FF2B5EF4-FFF2-40B4-BE49-F238E27FC236}">
                <a16:creationId xmlns:a16="http://schemas.microsoft.com/office/drawing/2014/main" id="{C38613C1-AE14-8E4B-8111-EE9B8DD3F2B8}"/>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TOP TIPS FOR EXTENDED WRITING</a:t>
            </a:r>
            <a:endParaRPr lang="en-US" sz="4800" dirty="0">
              <a:solidFill>
                <a:schemeClr val="bg1"/>
              </a:solidFill>
            </a:endParaRPr>
          </a:p>
        </p:txBody>
      </p:sp>
      <p:sp>
        <p:nvSpPr>
          <p:cNvPr id="6" name="Slide Number Placeholder 5">
            <a:extLst>
              <a:ext uri="{FF2B5EF4-FFF2-40B4-BE49-F238E27FC236}">
                <a16:creationId xmlns:a16="http://schemas.microsoft.com/office/drawing/2014/main" id="{445581E9-2A49-244C-B769-37E49FC44025}"/>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15</a:t>
            </a:fld>
            <a:endParaRPr lang="en-US" sz="133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9" name="Google Shape;109;p4"/>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Title 1">
            <a:extLst>
              <a:ext uri="{FF2B5EF4-FFF2-40B4-BE49-F238E27FC236}">
                <a16:creationId xmlns:a16="http://schemas.microsoft.com/office/drawing/2014/main" id="{C38613C1-AE14-8E4B-8111-EE9B8DD3F2B8}"/>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TOP TIPS FOR EXTENDED WRITING</a:t>
            </a:r>
            <a:endParaRPr lang="en-US" sz="4800" dirty="0">
              <a:solidFill>
                <a:schemeClr val="bg1"/>
              </a:solidFill>
            </a:endParaRPr>
          </a:p>
        </p:txBody>
      </p:sp>
      <p:sp>
        <p:nvSpPr>
          <p:cNvPr id="4" name="Subtitle 2">
            <a:extLst>
              <a:ext uri="{FF2B5EF4-FFF2-40B4-BE49-F238E27FC236}">
                <a16:creationId xmlns:a16="http://schemas.microsoft.com/office/drawing/2014/main" id="{920C73BE-236A-3F45-97DD-0086F98FD28A}"/>
              </a:ext>
            </a:extLst>
          </p:cNvPr>
          <p:cNvSpPr txBox="1">
            <a:spLocks/>
          </p:cNvSpPr>
          <p:nvPr/>
        </p:nvSpPr>
        <p:spPr>
          <a:xfrm>
            <a:off x="570945" y="1307335"/>
            <a:ext cx="8671026" cy="81599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130000"/>
              </a:lnSpc>
              <a:spcBef>
                <a:spcPts val="0"/>
              </a:spcBef>
              <a:buClr>
                <a:schemeClr val="dk1"/>
              </a:buClr>
              <a:buSzPts val="3000"/>
            </a:pPr>
            <a:r>
              <a:rPr lang="en-GB" sz="1800" dirty="0">
                <a:solidFill>
                  <a:schemeClr val="bg1"/>
                </a:solidFill>
                <a:latin typeface="+mn-lt"/>
                <a:cs typeface="Arial" panose="020B0604020202020204" pitchFamily="34" charset="0"/>
              </a:rPr>
              <a:t>In examination conditions students should jump straight to the point of an essay; there is no time for a nice introduction.</a:t>
            </a:r>
          </a:p>
        </p:txBody>
      </p:sp>
      <p:sp>
        <p:nvSpPr>
          <p:cNvPr id="5" name="Subtitle 2">
            <a:extLst>
              <a:ext uri="{FF2B5EF4-FFF2-40B4-BE49-F238E27FC236}">
                <a16:creationId xmlns:a16="http://schemas.microsoft.com/office/drawing/2014/main" id="{339C352E-8C67-6649-9981-738B14A45FEE}"/>
              </a:ext>
            </a:extLst>
          </p:cNvPr>
          <p:cNvSpPr txBox="1">
            <a:spLocks/>
          </p:cNvSpPr>
          <p:nvPr/>
        </p:nvSpPr>
        <p:spPr>
          <a:xfrm>
            <a:off x="619931" y="2079209"/>
            <a:ext cx="9902925" cy="81599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30000"/>
              </a:lnSpc>
              <a:buFont typeface="Arial" panose="020B0604020202020204" pitchFamily="34" charset="0"/>
              <a:buChar char="•"/>
            </a:pPr>
            <a:r>
              <a:rPr lang="en-GB" sz="1800" dirty="0">
                <a:solidFill>
                  <a:schemeClr val="bg1"/>
                </a:solidFill>
                <a:latin typeface="+mn-lt"/>
                <a:cs typeface="Arial" panose="020B0604020202020204" pitchFamily="34" charset="0"/>
              </a:rPr>
              <a:t>Remember to show knowledge and understanding often referred to as descriptive writing</a:t>
            </a:r>
          </a:p>
          <a:p>
            <a:pPr marL="285750" indent="-285750">
              <a:lnSpc>
                <a:spcPct val="130000"/>
              </a:lnSpc>
              <a:buFont typeface="Arial" panose="020B0604020202020204" pitchFamily="34" charset="0"/>
              <a:buChar char="•"/>
            </a:pPr>
            <a:r>
              <a:rPr lang="en-GB" sz="1800" dirty="0">
                <a:solidFill>
                  <a:schemeClr val="bg1"/>
                </a:solidFill>
                <a:latin typeface="+mn-lt"/>
                <a:cs typeface="Arial" panose="020B0604020202020204" pitchFamily="34" charset="0"/>
              </a:rPr>
              <a:t>Evaluation is best demonstrated by:</a:t>
            </a:r>
            <a:endParaRPr lang="en-US" sz="1800" dirty="0">
              <a:solidFill>
                <a:schemeClr val="bg1"/>
              </a:solidFill>
              <a:latin typeface="+mn-lt"/>
              <a:cs typeface="Arial" panose="020B0604020202020204" pitchFamily="34" charset="0"/>
            </a:endParaRPr>
          </a:p>
        </p:txBody>
      </p:sp>
      <p:sp>
        <p:nvSpPr>
          <p:cNvPr id="6" name="Subtitle 2">
            <a:extLst>
              <a:ext uri="{FF2B5EF4-FFF2-40B4-BE49-F238E27FC236}">
                <a16:creationId xmlns:a16="http://schemas.microsoft.com/office/drawing/2014/main" id="{D9F6C0D7-CE20-EB4C-A372-5C5D443B3FA2}"/>
              </a:ext>
            </a:extLst>
          </p:cNvPr>
          <p:cNvSpPr txBox="1">
            <a:spLocks/>
          </p:cNvSpPr>
          <p:nvPr/>
        </p:nvSpPr>
        <p:spPr>
          <a:xfrm>
            <a:off x="619932" y="4983869"/>
            <a:ext cx="6369117" cy="444464"/>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GB" sz="1800" dirty="0">
                <a:solidFill>
                  <a:schemeClr val="bg1"/>
                </a:solidFill>
                <a:latin typeface="+mn-lt"/>
                <a:cs typeface="Arial" panose="020B0604020202020204" pitchFamily="34" charset="0"/>
              </a:rPr>
              <a:t>Remember, a good answer will also:</a:t>
            </a:r>
            <a:endParaRPr lang="en-US" sz="1800" dirty="0">
              <a:solidFill>
                <a:schemeClr val="bg1"/>
              </a:solidFill>
              <a:latin typeface="+mn-lt"/>
              <a:cs typeface="Arial" panose="020B0604020202020204" pitchFamily="34" charset="0"/>
            </a:endParaRPr>
          </a:p>
        </p:txBody>
      </p:sp>
      <p:sp>
        <p:nvSpPr>
          <p:cNvPr id="8" name="Subtitle 2">
            <a:extLst>
              <a:ext uri="{FF2B5EF4-FFF2-40B4-BE49-F238E27FC236}">
                <a16:creationId xmlns:a16="http://schemas.microsoft.com/office/drawing/2014/main" id="{04214B6C-385A-8D44-99B7-DAE53FC1EDDC}"/>
              </a:ext>
            </a:extLst>
          </p:cNvPr>
          <p:cNvSpPr txBox="1">
            <a:spLocks/>
          </p:cNvSpPr>
          <p:nvPr/>
        </p:nvSpPr>
        <p:spPr>
          <a:xfrm>
            <a:off x="946506" y="2859352"/>
            <a:ext cx="8671026" cy="1293611"/>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30000"/>
              </a:lnSpc>
              <a:buFont typeface="Arial" panose="020B0604020202020204" pitchFamily="34" charset="0"/>
              <a:buChar char="•"/>
            </a:pPr>
            <a:r>
              <a:rPr lang="en-GB" sz="1800" dirty="0">
                <a:solidFill>
                  <a:schemeClr val="bg1"/>
                </a:solidFill>
                <a:latin typeface="+mn-lt"/>
                <a:cs typeface="Arial" panose="020B0604020202020204" pitchFamily="34" charset="0"/>
              </a:rPr>
              <a:t>Using evidence to support or criticise a point being made</a:t>
            </a:r>
          </a:p>
          <a:p>
            <a:pPr marL="285750" indent="-285750">
              <a:lnSpc>
                <a:spcPct val="130000"/>
              </a:lnSpc>
              <a:buFont typeface="Arial" panose="020B0604020202020204" pitchFamily="34" charset="0"/>
              <a:buChar char="•"/>
            </a:pPr>
            <a:r>
              <a:rPr lang="en-GB" sz="1800" dirty="0">
                <a:solidFill>
                  <a:schemeClr val="bg1"/>
                </a:solidFill>
                <a:latin typeface="+mn-lt"/>
                <a:cs typeface="Arial" panose="020B0604020202020204" pitchFamily="34" charset="0"/>
              </a:rPr>
              <a:t>Strengths and weaknesses of the theory/study</a:t>
            </a:r>
          </a:p>
          <a:p>
            <a:pPr marL="285750" indent="-285750">
              <a:lnSpc>
                <a:spcPct val="130000"/>
              </a:lnSpc>
              <a:buFont typeface="Arial" panose="020B0604020202020204" pitchFamily="34" charset="0"/>
              <a:buChar char="•"/>
            </a:pPr>
            <a:r>
              <a:rPr lang="en-GB" sz="1800" dirty="0">
                <a:solidFill>
                  <a:schemeClr val="bg1"/>
                </a:solidFill>
                <a:latin typeface="+mn-lt"/>
                <a:cs typeface="Arial" panose="020B0604020202020204" pitchFamily="34" charset="0"/>
              </a:rPr>
              <a:t>Consider the implications of Methodology issues to the theory in question or study is a studies-based question</a:t>
            </a:r>
          </a:p>
          <a:p>
            <a:pPr marL="285750" indent="-285750">
              <a:lnSpc>
                <a:spcPct val="130000"/>
              </a:lnSpc>
              <a:buFont typeface="Arial" panose="020B0604020202020204" pitchFamily="34" charset="0"/>
              <a:buChar char="•"/>
            </a:pPr>
            <a:r>
              <a:rPr lang="en-GB" sz="1800" dirty="0">
                <a:solidFill>
                  <a:schemeClr val="bg1"/>
                </a:solidFill>
                <a:latin typeface="+mn-lt"/>
                <a:cs typeface="Arial" panose="020B0604020202020204" pitchFamily="34" charset="0"/>
              </a:rPr>
              <a:t>Keep focused on the question… refer to it frequently</a:t>
            </a:r>
            <a:endParaRPr lang="en-US" sz="1800" dirty="0">
              <a:solidFill>
                <a:schemeClr val="bg1"/>
              </a:solidFill>
              <a:latin typeface="+mn-lt"/>
              <a:cs typeface="Arial" panose="020B0604020202020204" pitchFamily="34" charset="0"/>
            </a:endParaRPr>
          </a:p>
        </p:txBody>
      </p:sp>
      <p:sp>
        <p:nvSpPr>
          <p:cNvPr id="9" name="Google Shape;153;p9">
            <a:extLst>
              <a:ext uri="{FF2B5EF4-FFF2-40B4-BE49-F238E27FC236}">
                <a16:creationId xmlns:a16="http://schemas.microsoft.com/office/drawing/2014/main" id="{09E17F20-77FF-6A4F-9413-33BF06BB4732}"/>
              </a:ext>
            </a:extLst>
          </p:cNvPr>
          <p:cNvSpPr txBox="1"/>
          <p:nvPr/>
        </p:nvSpPr>
        <p:spPr>
          <a:xfrm>
            <a:off x="946505" y="5516041"/>
            <a:ext cx="3723466"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Have effective use of knowledge</a:t>
            </a:r>
            <a:endParaRPr lang="en-GB" sz="1800" dirty="0"/>
          </a:p>
        </p:txBody>
      </p:sp>
      <p:sp>
        <p:nvSpPr>
          <p:cNvPr id="10" name="Google Shape;153;p9">
            <a:extLst>
              <a:ext uri="{FF2B5EF4-FFF2-40B4-BE49-F238E27FC236}">
                <a16:creationId xmlns:a16="http://schemas.microsoft.com/office/drawing/2014/main" id="{0706CBBE-FED2-724A-B93A-D69E3253D9EE}"/>
              </a:ext>
            </a:extLst>
          </p:cNvPr>
          <p:cNvSpPr txBox="1"/>
          <p:nvPr/>
        </p:nvSpPr>
        <p:spPr>
          <a:xfrm>
            <a:off x="4849033" y="5516041"/>
            <a:ext cx="3299200"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cs typeface="Calibri"/>
                <a:sym typeface="Calibri"/>
              </a:rPr>
              <a:t>Have no anecdotal evidence</a:t>
            </a:r>
            <a:endParaRPr lang="en-GB" sz="1800" dirty="0"/>
          </a:p>
        </p:txBody>
      </p:sp>
      <p:sp>
        <p:nvSpPr>
          <p:cNvPr id="11" name="Google Shape;153;p9">
            <a:extLst>
              <a:ext uri="{FF2B5EF4-FFF2-40B4-BE49-F238E27FC236}">
                <a16:creationId xmlns:a16="http://schemas.microsoft.com/office/drawing/2014/main" id="{A1AEA300-08D7-EF4C-BE6B-0D6E9700CA00}"/>
              </a:ext>
            </a:extLst>
          </p:cNvPr>
          <p:cNvSpPr txBox="1"/>
          <p:nvPr/>
        </p:nvSpPr>
        <p:spPr>
          <a:xfrm>
            <a:off x="4027437" y="6071213"/>
            <a:ext cx="1763763"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Be organised</a:t>
            </a:r>
            <a:endParaRPr lang="en-GB" sz="1800" dirty="0"/>
          </a:p>
        </p:txBody>
      </p:sp>
      <p:sp>
        <p:nvSpPr>
          <p:cNvPr id="12" name="Google Shape;153;p9">
            <a:extLst>
              <a:ext uri="{FF2B5EF4-FFF2-40B4-BE49-F238E27FC236}">
                <a16:creationId xmlns:a16="http://schemas.microsoft.com/office/drawing/2014/main" id="{BC5D5EAC-E310-5C49-A64B-1A5CA825620B}"/>
              </a:ext>
            </a:extLst>
          </p:cNvPr>
          <p:cNvSpPr txBox="1"/>
          <p:nvPr/>
        </p:nvSpPr>
        <p:spPr>
          <a:xfrm>
            <a:off x="946505" y="6071213"/>
            <a:ext cx="2890709"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Show depth and breadth</a:t>
            </a:r>
            <a:endParaRPr lang="en-GB" sz="1800" dirty="0"/>
          </a:p>
        </p:txBody>
      </p:sp>
      <p:sp>
        <p:nvSpPr>
          <p:cNvPr id="13" name="Google Shape;153;p9">
            <a:extLst>
              <a:ext uri="{FF2B5EF4-FFF2-40B4-BE49-F238E27FC236}">
                <a16:creationId xmlns:a16="http://schemas.microsoft.com/office/drawing/2014/main" id="{54C82A22-B924-964C-B9E1-F44D681B57A6}"/>
              </a:ext>
            </a:extLst>
          </p:cNvPr>
          <p:cNvSpPr txBox="1"/>
          <p:nvPr/>
        </p:nvSpPr>
        <p:spPr>
          <a:xfrm>
            <a:off x="8327295" y="5516041"/>
            <a:ext cx="2874381"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Answer the question set</a:t>
            </a:r>
            <a:endParaRPr lang="en-GB" sz="1800" dirty="0"/>
          </a:p>
        </p:txBody>
      </p:sp>
      <p:sp>
        <p:nvSpPr>
          <p:cNvPr id="14" name="Slide Number Placeholder 5">
            <a:extLst>
              <a:ext uri="{FF2B5EF4-FFF2-40B4-BE49-F238E27FC236}">
                <a16:creationId xmlns:a16="http://schemas.microsoft.com/office/drawing/2014/main" id="{0E4B0F51-5C63-4342-9C60-52D7A4EC957E}"/>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16</a:t>
            </a:fld>
            <a:endParaRPr lang="en-US" sz="1333" dirty="0"/>
          </a:p>
        </p:txBody>
      </p:sp>
    </p:spTree>
    <p:extLst>
      <p:ext uri="{BB962C8B-B14F-4D97-AF65-F5344CB8AC3E}">
        <p14:creationId xmlns:p14="http://schemas.microsoft.com/office/powerpoint/2010/main" val="3671532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9" name="Google Shape;109;p4"/>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Title 1">
            <a:extLst>
              <a:ext uri="{FF2B5EF4-FFF2-40B4-BE49-F238E27FC236}">
                <a16:creationId xmlns:a16="http://schemas.microsoft.com/office/drawing/2014/main" id="{C38613C1-AE14-8E4B-8111-EE9B8DD3F2B8}"/>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TOP TIPS FOR EXTENDED WRITING</a:t>
            </a:r>
            <a:endParaRPr lang="en-US" sz="4800" dirty="0">
              <a:solidFill>
                <a:schemeClr val="bg1"/>
              </a:solidFill>
            </a:endParaRPr>
          </a:p>
        </p:txBody>
      </p:sp>
      <p:sp>
        <p:nvSpPr>
          <p:cNvPr id="4" name="Subtitle 2">
            <a:extLst>
              <a:ext uri="{FF2B5EF4-FFF2-40B4-BE49-F238E27FC236}">
                <a16:creationId xmlns:a16="http://schemas.microsoft.com/office/drawing/2014/main" id="{F820A423-0758-0F4A-974A-B31FE67E17A4}"/>
              </a:ext>
            </a:extLst>
          </p:cNvPr>
          <p:cNvSpPr txBox="1">
            <a:spLocks/>
          </p:cNvSpPr>
          <p:nvPr/>
        </p:nvSpPr>
        <p:spPr>
          <a:xfrm>
            <a:off x="570945" y="1583107"/>
            <a:ext cx="8671026" cy="462670"/>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80000"/>
              </a:lnSpc>
              <a:spcBef>
                <a:spcPts val="0"/>
              </a:spcBef>
              <a:buClr>
                <a:schemeClr val="dk1"/>
              </a:buClr>
              <a:buSzPts val="3000"/>
            </a:pPr>
            <a:r>
              <a:rPr lang="en-GB" sz="1800" dirty="0">
                <a:solidFill>
                  <a:schemeClr val="bg1"/>
                </a:solidFill>
                <a:latin typeface="+mn-lt"/>
                <a:cs typeface="Arial" panose="020B0604020202020204" pitchFamily="34" charset="0"/>
              </a:rPr>
              <a:t>Evaluation may include the following:</a:t>
            </a:r>
          </a:p>
        </p:txBody>
      </p:sp>
      <p:sp>
        <p:nvSpPr>
          <p:cNvPr id="6" name="Subtitle 2">
            <a:extLst>
              <a:ext uri="{FF2B5EF4-FFF2-40B4-BE49-F238E27FC236}">
                <a16:creationId xmlns:a16="http://schemas.microsoft.com/office/drawing/2014/main" id="{7327000E-5CDD-1C4A-A5AA-A58D2464CF14}"/>
              </a:ext>
            </a:extLst>
          </p:cNvPr>
          <p:cNvSpPr txBox="1">
            <a:spLocks/>
          </p:cNvSpPr>
          <p:nvPr/>
        </p:nvSpPr>
        <p:spPr>
          <a:xfrm>
            <a:off x="619932" y="1976736"/>
            <a:ext cx="9830354" cy="1452264"/>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30000"/>
              </a:lnSpc>
              <a:buFont typeface="Arial" panose="020B0604020202020204" pitchFamily="34" charset="0"/>
              <a:buChar char="•"/>
            </a:pPr>
            <a:r>
              <a:rPr lang="en-GB" sz="1800" dirty="0">
                <a:solidFill>
                  <a:schemeClr val="bg1"/>
                </a:solidFill>
                <a:latin typeface="+mn-lt"/>
                <a:cs typeface="Arial" panose="020B0604020202020204" pitchFamily="34" charset="0"/>
              </a:rPr>
              <a:t>Offering support for your point (using evidence such as other studies) which must be explicitly flagged as a support or criticism</a:t>
            </a:r>
          </a:p>
          <a:p>
            <a:pPr marL="285750" indent="-285750">
              <a:lnSpc>
                <a:spcPct val="130000"/>
              </a:lnSpc>
              <a:buFont typeface="Arial" panose="020B0604020202020204" pitchFamily="34" charset="0"/>
              <a:buChar char="•"/>
            </a:pPr>
            <a:r>
              <a:rPr lang="en-GB" sz="1800" dirty="0">
                <a:solidFill>
                  <a:schemeClr val="bg1"/>
                </a:solidFill>
                <a:latin typeface="+mn-lt"/>
                <a:cs typeface="Arial" panose="020B0604020202020204" pitchFamily="34" charset="0"/>
              </a:rPr>
              <a:t>Strengths/weaknesses</a:t>
            </a:r>
          </a:p>
          <a:p>
            <a:pPr marL="285750" indent="-285750">
              <a:lnSpc>
                <a:spcPct val="130000"/>
              </a:lnSpc>
              <a:buFont typeface="Arial" panose="020B0604020202020204" pitchFamily="34" charset="0"/>
              <a:buChar char="•"/>
            </a:pPr>
            <a:r>
              <a:rPr lang="en-GB" sz="1800" dirty="0">
                <a:solidFill>
                  <a:schemeClr val="bg1"/>
                </a:solidFill>
                <a:latin typeface="+mn-lt"/>
                <a:cs typeface="Arial" panose="020B0604020202020204" pitchFamily="34" charset="0"/>
              </a:rPr>
              <a:t>Commentary which challenges the findings</a:t>
            </a:r>
            <a:endParaRPr lang="en-US" sz="1800" dirty="0">
              <a:solidFill>
                <a:schemeClr val="bg1"/>
              </a:solidFill>
              <a:latin typeface="+mn-lt"/>
              <a:cs typeface="Arial" panose="020B0604020202020204" pitchFamily="34" charset="0"/>
            </a:endParaRPr>
          </a:p>
        </p:txBody>
      </p:sp>
      <p:sp>
        <p:nvSpPr>
          <p:cNvPr id="8" name="Google Shape;153;p9">
            <a:extLst>
              <a:ext uri="{FF2B5EF4-FFF2-40B4-BE49-F238E27FC236}">
                <a16:creationId xmlns:a16="http://schemas.microsoft.com/office/drawing/2014/main" id="{FAB417EB-0394-2F48-B97E-6E5469092472}"/>
              </a:ext>
            </a:extLst>
          </p:cNvPr>
          <p:cNvSpPr txBox="1"/>
          <p:nvPr/>
        </p:nvSpPr>
        <p:spPr>
          <a:xfrm>
            <a:off x="619932" y="3871675"/>
            <a:ext cx="2792739"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Beware of ‘shopping list’</a:t>
            </a:r>
            <a:endParaRPr lang="en-GB" sz="1800" dirty="0"/>
          </a:p>
        </p:txBody>
      </p:sp>
      <p:sp>
        <p:nvSpPr>
          <p:cNvPr id="9" name="Google Shape;153;p9">
            <a:extLst>
              <a:ext uri="{FF2B5EF4-FFF2-40B4-BE49-F238E27FC236}">
                <a16:creationId xmlns:a16="http://schemas.microsoft.com/office/drawing/2014/main" id="{5F1B0216-84D1-7A4D-A742-CD049CDDCA83}"/>
              </a:ext>
            </a:extLst>
          </p:cNvPr>
          <p:cNvSpPr txBox="1"/>
          <p:nvPr/>
        </p:nvSpPr>
        <p:spPr>
          <a:xfrm>
            <a:off x="3591732" y="3871675"/>
            <a:ext cx="3739797"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Beware of anecdotal information</a:t>
            </a:r>
            <a:endParaRPr lang="en-GB" sz="1800" dirty="0"/>
          </a:p>
        </p:txBody>
      </p:sp>
      <p:sp>
        <p:nvSpPr>
          <p:cNvPr id="10" name="Google Shape;153;p9">
            <a:extLst>
              <a:ext uri="{FF2B5EF4-FFF2-40B4-BE49-F238E27FC236}">
                <a16:creationId xmlns:a16="http://schemas.microsoft.com/office/drawing/2014/main" id="{80635655-3E9E-2B44-8F2B-B2C69EF9C3DD}"/>
              </a:ext>
            </a:extLst>
          </p:cNvPr>
          <p:cNvSpPr txBox="1"/>
          <p:nvPr/>
        </p:nvSpPr>
        <p:spPr>
          <a:xfrm>
            <a:off x="7477932" y="3871675"/>
            <a:ext cx="2841725"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Answer the question set</a:t>
            </a:r>
            <a:endParaRPr lang="en-GB" sz="1800" dirty="0"/>
          </a:p>
        </p:txBody>
      </p:sp>
      <p:sp>
        <p:nvSpPr>
          <p:cNvPr id="11" name="Google Shape;153;p9">
            <a:extLst>
              <a:ext uri="{FF2B5EF4-FFF2-40B4-BE49-F238E27FC236}">
                <a16:creationId xmlns:a16="http://schemas.microsoft.com/office/drawing/2014/main" id="{AE7BE2D1-59CA-6548-A5C2-84DA1B7F9343}"/>
              </a:ext>
            </a:extLst>
          </p:cNvPr>
          <p:cNvSpPr txBox="1"/>
          <p:nvPr/>
        </p:nvSpPr>
        <p:spPr>
          <a:xfrm>
            <a:off x="619932" y="4457689"/>
            <a:ext cx="2547811"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Organise the answer</a:t>
            </a:r>
            <a:endParaRPr lang="en-GB" sz="1800" dirty="0"/>
          </a:p>
        </p:txBody>
      </p:sp>
      <p:sp>
        <p:nvSpPr>
          <p:cNvPr id="12" name="Google Shape;153;p9">
            <a:extLst>
              <a:ext uri="{FF2B5EF4-FFF2-40B4-BE49-F238E27FC236}">
                <a16:creationId xmlns:a16="http://schemas.microsoft.com/office/drawing/2014/main" id="{B6586A7D-2395-5146-BEB2-23E24DF27297}"/>
              </a:ext>
            </a:extLst>
          </p:cNvPr>
          <p:cNvSpPr txBox="1"/>
          <p:nvPr/>
        </p:nvSpPr>
        <p:spPr>
          <a:xfrm>
            <a:off x="3314146" y="4457689"/>
            <a:ext cx="4017383"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Balance between depth and breadth</a:t>
            </a:r>
            <a:endParaRPr lang="en-GB" sz="1800" dirty="0"/>
          </a:p>
        </p:txBody>
      </p:sp>
      <p:sp>
        <p:nvSpPr>
          <p:cNvPr id="13" name="Google Shape;153;p9">
            <a:extLst>
              <a:ext uri="{FF2B5EF4-FFF2-40B4-BE49-F238E27FC236}">
                <a16:creationId xmlns:a16="http://schemas.microsoft.com/office/drawing/2014/main" id="{98B20860-B4E1-6C44-A189-5195ECA83303}"/>
              </a:ext>
            </a:extLst>
          </p:cNvPr>
          <p:cNvSpPr txBox="1"/>
          <p:nvPr/>
        </p:nvSpPr>
        <p:spPr>
          <a:xfrm>
            <a:off x="619932" y="5047333"/>
            <a:ext cx="10744754"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Dates and names: you do not need to know the names and dates of researchers but if you can it helps</a:t>
            </a:r>
            <a:endParaRPr lang="en-GB" sz="1800" dirty="0"/>
          </a:p>
        </p:txBody>
      </p:sp>
      <p:sp>
        <p:nvSpPr>
          <p:cNvPr id="14" name="Slide Number Placeholder 5">
            <a:extLst>
              <a:ext uri="{FF2B5EF4-FFF2-40B4-BE49-F238E27FC236}">
                <a16:creationId xmlns:a16="http://schemas.microsoft.com/office/drawing/2014/main" id="{A45699EB-FFCC-F749-B739-D04FA34F743B}"/>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17</a:t>
            </a:fld>
            <a:endParaRPr lang="en-US" sz="1333" dirty="0"/>
          </a:p>
        </p:txBody>
      </p:sp>
    </p:spTree>
    <p:extLst>
      <p:ext uri="{BB962C8B-B14F-4D97-AF65-F5344CB8AC3E}">
        <p14:creationId xmlns:p14="http://schemas.microsoft.com/office/powerpoint/2010/main" val="1409888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9" name="Google Shape;109;p4"/>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Title 1">
            <a:extLst>
              <a:ext uri="{FF2B5EF4-FFF2-40B4-BE49-F238E27FC236}">
                <a16:creationId xmlns:a16="http://schemas.microsoft.com/office/drawing/2014/main" id="{C38613C1-AE14-8E4B-8111-EE9B8DD3F2B8}"/>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TOP TIPS FOR EXTENDED WRITING</a:t>
            </a:r>
            <a:endParaRPr lang="en-US" sz="4800" dirty="0">
              <a:solidFill>
                <a:schemeClr val="bg1"/>
              </a:solidFill>
            </a:endParaRPr>
          </a:p>
        </p:txBody>
      </p:sp>
      <p:sp>
        <p:nvSpPr>
          <p:cNvPr id="14" name="Google Shape;226;p15">
            <a:extLst>
              <a:ext uri="{FF2B5EF4-FFF2-40B4-BE49-F238E27FC236}">
                <a16:creationId xmlns:a16="http://schemas.microsoft.com/office/drawing/2014/main" id="{07FC41FA-1DAA-2240-8D32-51AD3738D32C}"/>
              </a:ext>
            </a:extLst>
          </p:cNvPr>
          <p:cNvSpPr txBox="1">
            <a:spLocks/>
          </p:cNvSpPr>
          <p:nvPr/>
        </p:nvSpPr>
        <p:spPr>
          <a:xfrm>
            <a:off x="559815" y="1620178"/>
            <a:ext cx="7392199" cy="51779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Consider the implication of a methodological issues to the theory if the question is a theory based question.</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After each point, try to conclude and link back to the original point or question. This will help to keep the essay focused.</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Use key phrases to demonstrate the skills that are about to be used.</a:t>
            </a:r>
          </a:p>
        </p:txBody>
      </p:sp>
      <p:sp>
        <p:nvSpPr>
          <p:cNvPr id="5" name="Slide Number Placeholder 5">
            <a:extLst>
              <a:ext uri="{FF2B5EF4-FFF2-40B4-BE49-F238E27FC236}">
                <a16:creationId xmlns:a16="http://schemas.microsoft.com/office/drawing/2014/main" id="{5B88944C-B44A-1D4A-A420-0185F77BEB68}"/>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18</a:t>
            </a:fld>
            <a:endParaRPr lang="en-US" sz="1333" dirty="0"/>
          </a:p>
        </p:txBody>
      </p:sp>
    </p:spTree>
    <p:extLst>
      <p:ext uri="{BB962C8B-B14F-4D97-AF65-F5344CB8AC3E}">
        <p14:creationId xmlns:p14="http://schemas.microsoft.com/office/powerpoint/2010/main" val="232062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9" name="Google Shape;109;p4"/>
          <p:cNvSpPr/>
          <p:nvPr/>
        </p:nvSpPr>
        <p:spPr>
          <a:xfrm>
            <a:off x="0" y="22483"/>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Subtitle 2">
            <a:extLst>
              <a:ext uri="{FF2B5EF4-FFF2-40B4-BE49-F238E27FC236}">
                <a16:creationId xmlns:a16="http://schemas.microsoft.com/office/drawing/2014/main" id="{19CC40B6-6DDC-7F4E-BBFD-6DA0F5CF18FC}"/>
              </a:ext>
            </a:extLst>
          </p:cNvPr>
          <p:cNvSpPr txBox="1">
            <a:spLocks/>
          </p:cNvSpPr>
          <p:nvPr/>
        </p:nvSpPr>
        <p:spPr>
          <a:xfrm>
            <a:off x="668918" y="2170936"/>
            <a:ext cx="4458251" cy="136532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130000"/>
              </a:lnSpc>
              <a:spcBef>
                <a:spcPts val="0"/>
              </a:spcBef>
              <a:buClr>
                <a:schemeClr val="dk1"/>
              </a:buClr>
              <a:buSzPts val="3000"/>
            </a:pPr>
            <a:r>
              <a:rPr lang="en-GB" sz="1800" dirty="0">
                <a:solidFill>
                  <a:schemeClr val="bg1"/>
                </a:solidFill>
                <a:latin typeface="+mn-lt"/>
                <a:cs typeface="Abadi" panose="020F0502020204030204" pitchFamily="34" charset="0"/>
              </a:rPr>
              <a:t>Psychological ideas, debates theories, concepts, research findings. Explain in your own words the meaning of…</a:t>
            </a:r>
          </a:p>
        </p:txBody>
      </p:sp>
      <p:sp>
        <p:nvSpPr>
          <p:cNvPr id="13" name="Subtitle 2">
            <a:extLst>
              <a:ext uri="{FF2B5EF4-FFF2-40B4-BE49-F238E27FC236}">
                <a16:creationId xmlns:a16="http://schemas.microsoft.com/office/drawing/2014/main" id="{1B75DA89-E640-6149-B7D5-DF74988D45C8}"/>
              </a:ext>
            </a:extLst>
          </p:cNvPr>
          <p:cNvSpPr txBox="1">
            <a:spLocks/>
          </p:cNvSpPr>
          <p:nvPr/>
        </p:nvSpPr>
        <p:spPr>
          <a:xfrm>
            <a:off x="6248404" y="596622"/>
            <a:ext cx="5392956" cy="5959927"/>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This means…</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This approach to this topic…</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This account is about…</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S/he used this method…</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S/he is a…</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S/he believes in…</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His/her data was collected by…</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His/her hypothesis is…</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This theory argues that…</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The definition of…</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The findings of this study are…</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From this perspective…</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The methods are…</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The method used…</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The main issues were…</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S/he argues…</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S/he sought to explain…</a:t>
            </a:r>
          </a:p>
          <a:p>
            <a:pPr marL="285750" lvl="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This study shows…</a:t>
            </a:r>
          </a:p>
          <a:p>
            <a:pPr lvl="0">
              <a:lnSpc>
                <a:spcPct val="120000"/>
              </a:lnSpc>
              <a:spcBef>
                <a:spcPts val="0"/>
              </a:spcBef>
              <a:buClr>
                <a:schemeClr val="dk1"/>
              </a:buClr>
              <a:buSzPct val="130000"/>
            </a:pPr>
            <a:endParaRPr lang="en-GB" sz="1800" dirty="0">
              <a:solidFill>
                <a:schemeClr val="bg1"/>
              </a:solidFill>
              <a:latin typeface="+mn-lt"/>
              <a:cs typeface="Arial" panose="020B0604020202020204" pitchFamily="34" charset="0"/>
            </a:endParaRPr>
          </a:p>
        </p:txBody>
      </p:sp>
      <p:sp>
        <p:nvSpPr>
          <p:cNvPr id="17" name="Title 1">
            <a:extLst>
              <a:ext uri="{FF2B5EF4-FFF2-40B4-BE49-F238E27FC236}">
                <a16:creationId xmlns:a16="http://schemas.microsoft.com/office/drawing/2014/main" id="{B3622450-32CC-6C49-8266-FDC63F251551}"/>
              </a:ext>
            </a:extLst>
          </p:cNvPr>
          <p:cNvSpPr txBox="1">
            <a:spLocks/>
          </p:cNvSpPr>
          <p:nvPr/>
        </p:nvSpPr>
        <p:spPr>
          <a:xfrm>
            <a:off x="550640" y="520496"/>
            <a:ext cx="11165391" cy="996044"/>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KEY PHRASES</a:t>
            </a:r>
            <a:endParaRPr lang="en-US" sz="4800" dirty="0">
              <a:solidFill>
                <a:schemeClr val="bg1"/>
              </a:solidFill>
            </a:endParaRPr>
          </a:p>
        </p:txBody>
      </p:sp>
      <p:sp>
        <p:nvSpPr>
          <p:cNvPr id="19" name="Google Shape;153;p9">
            <a:extLst>
              <a:ext uri="{FF2B5EF4-FFF2-40B4-BE49-F238E27FC236}">
                <a16:creationId xmlns:a16="http://schemas.microsoft.com/office/drawing/2014/main" id="{5A9AB14E-3730-5144-909D-00F7773C34FB}"/>
              </a:ext>
            </a:extLst>
          </p:cNvPr>
          <p:cNvSpPr txBox="1"/>
          <p:nvPr/>
        </p:nvSpPr>
        <p:spPr>
          <a:xfrm>
            <a:off x="668919" y="1588489"/>
            <a:ext cx="4458252"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KNOWLEDGE AND UNDERSTANDING</a:t>
            </a:r>
            <a:endParaRPr lang="en-GB" sz="1800" dirty="0"/>
          </a:p>
        </p:txBody>
      </p:sp>
      <p:sp>
        <p:nvSpPr>
          <p:cNvPr id="7" name="Slide Number Placeholder 5">
            <a:extLst>
              <a:ext uri="{FF2B5EF4-FFF2-40B4-BE49-F238E27FC236}">
                <a16:creationId xmlns:a16="http://schemas.microsoft.com/office/drawing/2014/main" id="{0E59AA56-8C96-904E-98B1-4533031BE7D8}"/>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19</a:t>
            </a:fld>
            <a:endParaRPr lang="en-US" sz="1333" dirty="0"/>
          </a:p>
        </p:txBody>
      </p:sp>
    </p:spTree>
    <p:extLst>
      <p:ext uri="{BB962C8B-B14F-4D97-AF65-F5344CB8AC3E}">
        <p14:creationId xmlns:p14="http://schemas.microsoft.com/office/powerpoint/2010/main" val="324651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6A71EE-1BD7-DA49-AD01-D324BC302E3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434"/>
            <a:ext cx="12192000" cy="6858000"/>
          </a:xfrm>
          <a:prstGeom prst="rect">
            <a:avLst/>
          </a:prstGeom>
        </p:spPr>
      </p:pic>
      <p:sp>
        <p:nvSpPr>
          <p:cNvPr id="3" name="Slide Number Placeholder 5"/>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2</a:t>
            </a:fld>
            <a:endParaRPr lang="en-US" sz="1333" dirty="0"/>
          </a:p>
        </p:txBody>
      </p:sp>
      <p:sp>
        <p:nvSpPr>
          <p:cNvPr id="4" name="TextBox 3"/>
          <p:cNvSpPr txBox="1"/>
          <p:nvPr/>
        </p:nvSpPr>
        <p:spPr>
          <a:xfrm>
            <a:off x="4154311" y="970844"/>
            <a:ext cx="184731" cy="379656"/>
          </a:xfrm>
          <a:prstGeom prst="rect">
            <a:avLst/>
          </a:prstGeom>
          <a:noFill/>
        </p:spPr>
        <p:txBody>
          <a:bodyPr wrap="none" rtlCol="0">
            <a:spAutoFit/>
          </a:bodyPr>
          <a:lstStyle/>
          <a:p>
            <a:endParaRPr lang="en-US" sz="1867" dirty="0"/>
          </a:p>
        </p:txBody>
      </p:sp>
      <p:sp>
        <p:nvSpPr>
          <p:cNvPr id="5" name="Title 1"/>
          <p:cNvSpPr txBox="1">
            <a:spLocks/>
          </p:cNvSpPr>
          <p:nvPr/>
        </p:nvSpPr>
        <p:spPr>
          <a:xfrm>
            <a:off x="550641" y="520495"/>
            <a:ext cx="9620648" cy="3126178"/>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NOTES FOR TEACHING</a:t>
            </a:r>
            <a:endParaRPr lang="en-US" sz="4800" dirty="0"/>
          </a:p>
        </p:txBody>
      </p:sp>
      <p:sp>
        <p:nvSpPr>
          <p:cNvPr id="6" name="Subtitle 2"/>
          <p:cNvSpPr txBox="1">
            <a:spLocks/>
          </p:cNvSpPr>
          <p:nvPr/>
        </p:nvSpPr>
        <p:spPr>
          <a:xfrm>
            <a:off x="570945" y="1779706"/>
            <a:ext cx="6369117" cy="1353565"/>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tx1"/>
                </a:solidFill>
                <a:latin typeface="+mn-lt"/>
                <a:cs typeface="Arial" panose="020B0604020202020204" pitchFamily="34" charset="0"/>
              </a:rPr>
              <a:t>In this PowerPoint we will look at how students can present evidence/research to support an argument that they may be using in extended writing. This will include looking at:</a:t>
            </a:r>
          </a:p>
          <a:p>
            <a:pPr>
              <a:lnSpc>
                <a:spcPct val="130000"/>
              </a:lnSpc>
            </a:pPr>
            <a:endParaRPr lang="en-US" sz="1800" dirty="0">
              <a:solidFill>
                <a:schemeClr val="tx1"/>
              </a:solidFill>
              <a:latin typeface="+mn-lt"/>
              <a:cs typeface="Arial" panose="020B0604020202020204" pitchFamily="34" charset="0"/>
            </a:endParaRPr>
          </a:p>
        </p:txBody>
      </p:sp>
      <p:sp>
        <p:nvSpPr>
          <p:cNvPr id="7" name="Subtitle 2">
            <a:extLst>
              <a:ext uri="{FF2B5EF4-FFF2-40B4-BE49-F238E27FC236}">
                <a16:creationId xmlns:a16="http://schemas.microsoft.com/office/drawing/2014/main" id="{07C2A9B2-14AE-D44F-A2A1-CB13E9A9CEDC}"/>
              </a:ext>
            </a:extLst>
          </p:cNvPr>
          <p:cNvSpPr txBox="1">
            <a:spLocks/>
          </p:cNvSpPr>
          <p:nvPr/>
        </p:nvSpPr>
        <p:spPr>
          <a:xfrm>
            <a:off x="570945" y="3020827"/>
            <a:ext cx="6369117" cy="323641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What is evaluation</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How to evaluate well</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Top tips for extended writing</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The best way to signpost an evaluation point</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Activities to help your students evaluate</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Application of knowledge for extended writing</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Extended writing in research methods</a:t>
            </a:r>
            <a:endParaRPr lang="en-US" sz="1800" dirty="0">
              <a:solidFill>
                <a:schemeClr val="tx1"/>
              </a:solidFill>
              <a:latin typeface="+mn-lt"/>
              <a:cs typeface="Arial" panose="020B0604020202020204" pitchFamily="34" charset="0"/>
            </a:endParaRPr>
          </a:p>
        </p:txBody>
      </p:sp>
      <p:sp>
        <p:nvSpPr>
          <p:cNvPr id="9" name="Subtitle 2">
            <a:extLst>
              <a:ext uri="{FF2B5EF4-FFF2-40B4-BE49-F238E27FC236}">
                <a16:creationId xmlns:a16="http://schemas.microsoft.com/office/drawing/2014/main" id="{763C5741-D336-2C4B-9142-EEBAF624130B}"/>
              </a:ext>
            </a:extLst>
          </p:cNvPr>
          <p:cNvSpPr txBox="1">
            <a:spLocks/>
          </p:cNvSpPr>
          <p:nvPr/>
        </p:nvSpPr>
        <p:spPr>
          <a:xfrm>
            <a:off x="570945" y="1354062"/>
            <a:ext cx="8033409" cy="446787"/>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90000"/>
              </a:lnSpc>
              <a:spcBef>
                <a:spcPts val="0"/>
              </a:spcBef>
              <a:buClr>
                <a:schemeClr val="dk1"/>
              </a:buClr>
              <a:buSzPts val="2000"/>
            </a:pPr>
            <a:r>
              <a:rPr lang="en-GB" sz="1800" dirty="0">
                <a:solidFill>
                  <a:schemeClr val="bg1"/>
                </a:solidFill>
                <a:latin typeface="+mn-lt"/>
                <a:ea typeface="Calibri"/>
                <a:cs typeface="Calibri"/>
                <a:sym typeface="Calibri"/>
              </a:rPr>
              <a:t>Please adapt/alter this PowerPoint in as many sections as you wish.</a:t>
            </a:r>
            <a:endParaRPr lang="en-GB" sz="18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211801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9" name="Google Shape;109;p4"/>
          <p:cNvSpPr/>
          <p:nvPr/>
        </p:nvSpPr>
        <p:spPr>
          <a:xfrm>
            <a:off x="0" y="22483"/>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Subtitle 2">
            <a:extLst>
              <a:ext uri="{FF2B5EF4-FFF2-40B4-BE49-F238E27FC236}">
                <a16:creationId xmlns:a16="http://schemas.microsoft.com/office/drawing/2014/main" id="{19CC40B6-6DDC-7F4E-BBFD-6DA0F5CF18FC}"/>
              </a:ext>
            </a:extLst>
          </p:cNvPr>
          <p:cNvSpPr txBox="1">
            <a:spLocks/>
          </p:cNvSpPr>
          <p:nvPr/>
        </p:nvSpPr>
        <p:spPr>
          <a:xfrm>
            <a:off x="668918" y="2170936"/>
            <a:ext cx="4458251" cy="2237778"/>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130000"/>
              </a:lnSpc>
              <a:spcBef>
                <a:spcPts val="0"/>
              </a:spcBef>
              <a:buClr>
                <a:schemeClr val="dk1"/>
              </a:buClr>
              <a:buSzPts val="3000"/>
            </a:pPr>
            <a:r>
              <a:rPr lang="en-GB" sz="1800" dirty="0">
                <a:solidFill>
                  <a:schemeClr val="bg1"/>
                </a:solidFill>
                <a:latin typeface="+mn-lt"/>
                <a:cs typeface="Abadi" panose="020F0502020204030204" pitchFamily="34" charset="0"/>
              </a:rPr>
              <a:t>Ability to select and use relevant psychological material in order to explain psychological problems and answer particular questions. Ability to identify the psychological significance of data presented in different forms.</a:t>
            </a:r>
          </a:p>
        </p:txBody>
      </p:sp>
      <p:sp>
        <p:nvSpPr>
          <p:cNvPr id="13" name="Subtitle 2">
            <a:extLst>
              <a:ext uri="{FF2B5EF4-FFF2-40B4-BE49-F238E27FC236}">
                <a16:creationId xmlns:a16="http://schemas.microsoft.com/office/drawing/2014/main" id="{1B75DA89-E640-6149-B7D5-DF74988D45C8}"/>
              </a:ext>
            </a:extLst>
          </p:cNvPr>
          <p:cNvSpPr txBox="1">
            <a:spLocks/>
          </p:cNvSpPr>
          <p:nvPr/>
        </p:nvSpPr>
        <p:spPr>
          <a:xfrm>
            <a:off x="6248404" y="359231"/>
            <a:ext cx="5392956" cy="5959927"/>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An example of this is…</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In this context it may mean…</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 suggests that…</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Studies that support this view include…</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According to studies by…</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…also agrees with this study/theory</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Demonstrates, shows illustrates, examines</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This is relevant because…</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This doesn’t apply because…</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Explain the relevance in terms of…</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An interpretation of this…</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An application of this…</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This theory/perspective can be applied…</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This is typical of…</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This coincides with…</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In support of…</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The reason for this…</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This identifies…</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The significance of…</a:t>
            </a:r>
          </a:p>
          <a:p>
            <a:pPr lvl="0">
              <a:lnSpc>
                <a:spcPct val="120000"/>
              </a:lnSpc>
              <a:spcBef>
                <a:spcPts val="0"/>
              </a:spcBef>
              <a:buClr>
                <a:schemeClr val="dk1"/>
              </a:buClr>
              <a:buSzPct val="130000"/>
            </a:pPr>
            <a:endParaRPr lang="en-GB" sz="1800" dirty="0">
              <a:solidFill>
                <a:schemeClr val="bg1"/>
              </a:solidFill>
              <a:latin typeface="+mn-lt"/>
              <a:cs typeface="Arial" panose="020B0604020202020204" pitchFamily="34" charset="0"/>
            </a:endParaRPr>
          </a:p>
        </p:txBody>
      </p:sp>
      <p:sp>
        <p:nvSpPr>
          <p:cNvPr id="17" name="Title 1">
            <a:extLst>
              <a:ext uri="{FF2B5EF4-FFF2-40B4-BE49-F238E27FC236}">
                <a16:creationId xmlns:a16="http://schemas.microsoft.com/office/drawing/2014/main" id="{B3622450-32CC-6C49-8266-FDC63F251551}"/>
              </a:ext>
            </a:extLst>
          </p:cNvPr>
          <p:cNvSpPr txBox="1">
            <a:spLocks/>
          </p:cNvSpPr>
          <p:nvPr/>
        </p:nvSpPr>
        <p:spPr>
          <a:xfrm>
            <a:off x="550640" y="520496"/>
            <a:ext cx="11165391" cy="996044"/>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KEY PHRASES</a:t>
            </a:r>
            <a:endParaRPr lang="en-US" sz="4800" dirty="0">
              <a:solidFill>
                <a:schemeClr val="bg1"/>
              </a:solidFill>
            </a:endParaRPr>
          </a:p>
        </p:txBody>
      </p:sp>
      <p:sp>
        <p:nvSpPr>
          <p:cNvPr id="19" name="Google Shape;153;p9">
            <a:extLst>
              <a:ext uri="{FF2B5EF4-FFF2-40B4-BE49-F238E27FC236}">
                <a16:creationId xmlns:a16="http://schemas.microsoft.com/office/drawing/2014/main" id="{5A9AB14E-3730-5144-909D-00F7773C34FB}"/>
              </a:ext>
            </a:extLst>
          </p:cNvPr>
          <p:cNvSpPr txBox="1"/>
          <p:nvPr/>
        </p:nvSpPr>
        <p:spPr>
          <a:xfrm>
            <a:off x="668919" y="1588489"/>
            <a:ext cx="4458252"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INTERPRETATION AND APPLICATION</a:t>
            </a:r>
            <a:endParaRPr lang="en-GB" sz="1800" dirty="0"/>
          </a:p>
        </p:txBody>
      </p:sp>
      <p:sp>
        <p:nvSpPr>
          <p:cNvPr id="7" name="Slide Number Placeholder 5">
            <a:extLst>
              <a:ext uri="{FF2B5EF4-FFF2-40B4-BE49-F238E27FC236}">
                <a16:creationId xmlns:a16="http://schemas.microsoft.com/office/drawing/2014/main" id="{759203B0-6E7A-CE41-B338-A0E402D52019}"/>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20</a:t>
            </a:fld>
            <a:endParaRPr lang="en-US" sz="1333" dirty="0"/>
          </a:p>
        </p:txBody>
      </p:sp>
    </p:spTree>
    <p:extLst>
      <p:ext uri="{BB962C8B-B14F-4D97-AF65-F5344CB8AC3E}">
        <p14:creationId xmlns:p14="http://schemas.microsoft.com/office/powerpoint/2010/main" val="180960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9" name="Google Shape;109;p4"/>
          <p:cNvSpPr/>
          <p:nvPr/>
        </p:nvSpPr>
        <p:spPr>
          <a:xfrm>
            <a:off x="0" y="22483"/>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Subtitle 2">
            <a:extLst>
              <a:ext uri="{FF2B5EF4-FFF2-40B4-BE49-F238E27FC236}">
                <a16:creationId xmlns:a16="http://schemas.microsoft.com/office/drawing/2014/main" id="{19CC40B6-6DDC-7F4E-BBFD-6DA0F5CF18FC}"/>
              </a:ext>
            </a:extLst>
          </p:cNvPr>
          <p:cNvSpPr txBox="1">
            <a:spLocks/>
          </p:cNvSpPr>
          <p:nvPr/>
        </p:nvSpPr>
        <p:spPr>
          <a:xfrm>
            <a:off x="668918" y="2170936"/>
            <a:ext cx="5136795" cy="1258064"/>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130000"/>
              </a:lnSpc>
              <a:spcBef>
                <a:spcPts val="0"/>
              </a:spcBef>
              <a:buClr>
                <a:schemeClr val="dk1"/>
              </a:buClr>
              <a:buSzPts val="3000"/>
            </a:pPr>
            <a:r>
              <a:rPr lang="en-GB" sz="1800" dirty="0">
                <a:solidFill>
                  <a:schemeClr val="bg1"/>
                </a:solidFill>
                <a:latin typeface="+mn-lt"/>
                <a:cs typeface="Abadi" panose="020F0502020204030204" pitchFamily="34" charset="0"/>
              </a:rPr>
              <a:t>Ability to assess evident and argument in order to reach a reasoned conclusion and judgement.</a:t>
            </a:r>
          </a:p>
        </p:txBody>
      </p:sp>
      <p:sp>
        <p:nvSpPr>
          <p:cNvPr id="13" name="Subtitle 2">
            <a:extLst>
              <a:ext uri="{FF2B5EF4-FFF2-40B4-BE49-F238E27FC236}">
                <a16:creationId xmlns:a16="http://schemas.microsoft.com/office/drawing/2014/main" id="{1B75DA89-E640-6149-B7D5-DF74988D45C8}"/>
              </a:ext>
            </a:extLst>
          </p:cNvPr>
          <p:cNvSpPr txBox="1">
            <a:spLocks/>
          </p:cNvSpPr>
          <p:nvPr/>
        </p:nvSpPr>
        <p:spPr>
          <a:xfrm>
            <a:off x="6248404" y="555177"/>
            <a:ext cx="5392956" cy="5959927"/>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Validity of which</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Adequately explain</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It is arguable that…</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In summary…</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By analysing</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In conclusion</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From another perspective</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These studies conflict because</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Contrast with</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They differ because</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My reassessment of…</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The extent to which</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The accuracy of</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Similarities between</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In my opinion</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Validity/reliability/representativeness</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The adequacy of the explanation</a:t>
            </a:r>
          </a:p>
        </p:txBody>
      </p:sp>
      <p:sp>
        <p:nvSpPr>
          <p:cNvPr id="17" name="Title 1">
            <a:extLst>
              <a:ext uri="{FF2B5EF4-FFF2-40B4-BE49-F238E27FC236}">
                <a16:creationId xmlns:a16="http://schemas.microsoft.com/office/drawing/2014/main" id="{B3622450-32CC-6C49-8266-FDC63F251551}"/>
              </a:ext>
            </a:extLst>
          </p:cNvPr>
          <p:cNvSpPr txBox="1">
            <a:spLocks/>
          </p:cNvSpPr>
          <p:nvPr/>
        </p:nvSpPr>
        <p:spPr>
          <a:xfrm>
            <a:off x="550640" y="520496"/>
            <a:ext cx="11165391" cy="996044"/>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KEY PHRASES</a:t>
            </a:r>
            <a:endParaRPr lang="en-US" sz="4800" dirty="0">
              <a:solidFill>
                <a:schemeClr val="bg1"/>
              </a:solidFill>
            </a:endParaRPr>
          </a:p>
        </p:txBody>
      </p:sp>
      <p:sp>
        <p:nvSpPr>
          <p:cNvPr id="19" name="Google Shape;153;p9">
            <a:extLst>
              <a:ext uri="{FF2B5EF4-FFF2-40B4-BE49-F238E27FC236}">
                <a16:creationId xmlns:a16="http://schemas.microsoft.com/office/drawing/2014/main" id="{5A9AB14E-3730-5144-909D-00F7773C34FB}"/>
              </a:ext>
            </a:extLst>
          </p:cNvPr>
          <p:cNvSpPr txBox="1"/>
          <p:nvPr/>
        </p:nvSpPr>
        <p:spPr>
          <a:xfrm>
            <a:off x="668920" y="1588489"/>
            <a:ext cx="1829352"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EVALUATION</a:t>
            </a:r>
            <a:endParaRPr lang="en-GB" sz="1800" dirty="0"/>
          </a:p>
        </p:txBody>
      </p:sp>
      <p:sp>
        <p:nvSpPr>
          <p:cNvPr id="8" name="Subtitle 2">
            <a:extLst>
              <a:ext uri="{FF2B5EF4-FFF2-40B4-BE49-F238E27FC236}">
                <a16:creationId xmlns:a16="http://schemas.microsoft.com/office/drawing/2014/main" id="{03983F74-EAA1-1845-ADE2-D66653C3E8E8}"/>
              </a:ext>
            </a:extLst>
          </p:cNvPr>
          <p:cNvSpPr txBox="1">
            <a:spLocks/>
          </p:cNvSpPr>
          <p:nvPr/>
        </p:nvSpPr>
        <p:spPr>
          <a:xfrm>
            <a:off x="631375" y="3624077"/>
            <a:ext cx="5392956" cy="2383966"/>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The strengths/weaknesses of this analysis are…</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This argument fails to explain…</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On the other hand…</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This proves/disproves…</a:t>
            </a:r>
          </a:p>
          <a:p>
            <a:pPr marL="285750" indent="-285750">
              <a:lnSpc>
                <a:spcPct val="120000"/>
              </a:lnSpc>
              <a:spcBef>
                <a:spcPts val="0"/>
              </a:spcBef>
              <a:buClr>
                <a:schemeClr val="dk1"/>
              </a:buClr>
              <a:buSzPct val="130000"/>
              <a:buFont typeface="Arial" panose="020B0604020202020204" pitchFamily="34" charset="0"/>
              <a:buChar char="•"/>
            </a:pPr>
            <a:r>
              <a:rPr lang="en-GB" sz="1800" dirty="0">
                <a:solidFill>
                  <a:schemeClr val="bg1"/>
                </a:solidFill>
                <a:latin typeface="+mn-lt"/>
                <a:cs typeface="Arial" panose="020B0604020202020204" pitchFamily="34" charset="0"/>
              </a:rPr>
              <a:t>A small degree of research failed to operationalise/consider…</a:t>
            </a:r>
          </a:p>
        </p:txBody>
      </p:sp>
      <p:sp>
        <p:nvSpPr>
          <p:cNvPr id="9" name="Slide Number Placeholder 5">
            <a:extLst>
              <a:ext uri="{FF2B5EF4-FFF2-40B4-BE49-F238E27FC236}">
                <a16:creationId xmlns:a16="http://schemas.microsoft.com/office/drawing/2014/main" id="{18A686F0-6426-164B-9A15-ED76F5373D18}"/>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21</a:t>
            </a:fld>
            <a:endParaRPr lang="en-US" sz="1333" dirty="0"/>
          </a:p>
        </p:txBody>
      </p:sp>
    </p:spTree>
    <p:extLst>
      <p:ext uri="{BB962C8B-B14F-4D97-AF65-F5344CB8AC3E}">
        <p14:creationId xmlns:p14="http://schemas.microsoft.com/office/powerpoint/2010/main" val="290326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9" name="Google Shape;109;p4"/>
          <p:cNvSpPr/>
          <p:nvPr/>
        </p:nvSpPr>
        <p:spPr>
          <a:xfrm>
            <a:off x="0" y="22483"/>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Title 1">
            <a:extLst>
              <a:ext uri="{FF2B5EF4-FFF2-40B4-BE49-F238E27FC236}">
                <a16:creationId xmlns:a16="http://schemas.microsoft.com/office/drawing/2014/main" id="{ADFE261B-FA97-CE42-9340-ABFBD6C46B31}"/>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TOP TIPS FOR EXTENDED WRITING</a:t>
            </a:r>
            <a:endParaRPr lang="en-US" sz="4800" dirty="0">
              <a:solidFill>
                <a:schemeClr val="bg1"/>
              </a:solidFill>
            </a:endParaRPr>
          </a:p>
        </p:txBody>
      </p:sp>
      <p:sp>
        <p:nvSpPr>
          <p:cNvPr id="16" name="Google Shape;226;p15">
            <a:extLst>
              <a:ext uri="{FF2B5EF4-FFF2-40B4-BE49-F238E27FC236}">
                <a16:creationId xmlns:a16="http://schemas.microsoft.com/office/drawing/2014/main" id="{C4CC3C40-3AC9-6349-A93D-99465B19FCF0}"/>
              </a:ext>
            </a:extLst>
          </p:cNvPr>
          <p:cNvSpPr txBox="1">
            <a:spLocks/>
          </p:cNvSpPr>
          <p:nvPr/>
        </p:nvSpPr>
        <p:spPr>
          <a:xfrm>
            <a:off x="559816" y="1418699"/>
            <a:ext cx="6183884" cy="450303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Different awarding bodies have a very slightly different approach to assessing extended writing.</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Know what the assessment criteria are for the qualification you are studying, know how the marks </a:t>
            </a:r>
            <a:br>
              <a:rPr lang="en-GB" sz="1800" dirty="0">
                <a:solidFill>
                  <a:schemeClr val="bg1"/>
                </a:solidFill>
                <a:latin typeface="+mn-lt"/>
                <a:cs typeface="Abadi" panose="020F0502020204030204" pitchFamily="34" charset="0"/>
              </a:rPr>
            </a:br>
            <a:r>
              <a:rPr lang="en-GB" sz="1800" dirty="0">
                <a:solidFill>
                  <a:schemeClr val="bg1"/>
                </a:solidFill>
                <a:latin typeface="+mn-lt"/>
                <a:cs typeface="Abadi" panose="020F0502020204030204" pitchFamily="34" charset="0"/>
              </a:rPr>
              <a:t>will be allocated, according to description, evaluation </a:t>
            </a:r>
            <a:br>
              <a:rPr lang="en-GB" sz="1800" dirty="0">
                <a:solidFill>
                  <a:schemeClr val="bg1"/>
                </a:solidFill>
                <a:latin typeface="+mn-lt"/>
                <a:cs typeface="Abadi" panose="020F0502020204030204" pitchFamily="34" charset="0"/>
              </a:rPr>
            </a:br>
            <a:r>
              <a:rPr lang="en-GB" sz="1800" dirty="0">
                <a:solidFill>
                  <a:schemeClr val="bg1"/>
                </a:solidFill>
                <a:latin typeface="+mn-lt"/>
                <a:cs typeface="Abadi" panose="020F0502020204030204" pitchFamily="34" charset="0"/>
              </a:rPr>
              <a:t>and application.</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Know if the conclusion is a key element for your qualification and always try to give a balanced argument.</a:t>
            </a:r>
          </a:p>
        </p:txBody>
      </p:sp>
      <p:sp>
        <p:nvSpPr>
          <p:cNvPr id="5" name="Slide Number Placeholder 5">
            <a:extLst>
              <a:ext uri="{FF2B5EF4-FFF2-40B4-BE49-F238E27FC236}">
                <a16:creationId xmlns:a16="http://schemas.microsoft.com/office/drawing/2014/main" id="{6DA5C3FE-2C4F-A74F-8DE3-0848372808B2}"/>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22</a:t>
            </a:fld>
            <a:endParaRPr lang="en-US" sz="1333" dirty="0"/>
          </a:p>
        </p:txBody>
      </p:sp>
    </p:spTree>
    <p:extLst>
      <p:ext uri="{BB962C8B-B14F-4D97-AF65-F5344CB8AC3E}">
        <p14:creationId xmlns:p14="http://schemas.microsoft.com/office/powerpoint/2010/main" val="310677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9" name="Google Shape;109;p4"/>
          <p:cNvSpPr/>
          <p:nvPr/>
        </p:nvSpPr>
        <p:spPr>
          <a:xfrm>
            <a:off x="0" y="22483"/>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Title 1">
            <a:extLst>
              <a:ext uri="{FF2B5EF4-FFF2-40B4-BE49-F238E27FC236}">
                <a16:creationId xmlns:a16="http://schemas.microsoft.com/office/drawing/2014/main" id="{ADFE261B-FA97-CE42-9340-ABFBD6C46B31}"/>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STUDENT ACTIVITIES</a:t>
            </a:r>
            <a:endParaRPr lang="en-US" sz="4800" dirty="0">
              <a:solidFill>
                <a:schemeClr val="bg1"/>
              </a:solidFill>
            </a:endParaRPr>
          </a:p>
        </p:txBody>
      </p:sp>
    </p:spTree>
    <p:extLst>
      <p:ext uri="{BB962C8B-B14F-4D97-AF65-F5344CB8AC3E}">
        <p14:creationId xmlns:p14="http://schemas.microsoft.com/office/powerpoint/2010/main" val="1292002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9" name="Google Shape;109;p4"/>
          <p:cNvSpPr/>
          <p:nvPr/>
        </p:nvSpPr>
        <p:spPr>
          <a:xfrm>
            <a:off x="0" y="22483"/>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Title 1">
            <a:extLst>
              <a:ext uri="{FF2B5EF4-FFF2-40B4-BE49-F238E27FC236}">
                <a16:creationId xmlns:a16="http://schemas.microsoft.com/office/drawing/2014/main" id="{ADFE261B-FA97-CE42-9340-ABFBD6C46B31}"/>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STUDENT ACTIVITIES</a:t>
            </a:r>
            <a:endParaRPr lang="en-US" sz="4800" dirty="0">
              <a:solidFill>
                <a:schemeClr val="bg1"/>
              </a:solidFill>
            </a:endParaRPr>
          </a:p>
        </p:txBody>
      </p:sp>
      <p:sp>
        <p:nvSpPr>
          <p:cNvPr id="4" name="Subtitle 2">
            <a:extLst>
              <a:ext uri="{FF2B5EF4-FFF2-40B4-BE49-F238E27FC236}">
                <a16:creationId xmlns:a16="http://schemas.microsoft.com/office/drawing/2014/main" id="{DF99E0C2-98AC-474C-8631-2B45B4E1C586}"/>
              </a:ext>
            </a:extLst>
          </p:cNvPr>
          <p:cNvSpPr txBox="1">
            <a:spLocks/>
          </p:cNvSpPr>
          <p:nvPr/>
        </p:nvSpPr>
        <p:spPr>
          <a:xfrm>
            <a:off x="668917" y="1452474"/>
            <a:ext cx="9625965" cy="947821"/>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spcBef>
                <a:spcPts val="0"/>
              </a:spcBef>
              <a:buClr>
                <a:schemeClr val="dk1"/>
              </a:buClr>
              <a:buSzPts val="3000"/>
            </a:pPr>
            <a:r>
              <a:rPr lang="en-GB" sz="1800" dirty="0">
                <a:solidFill>
                  <a:schemeClr val="bg1"/>
                </a:solidFill>
                <a:latin typeface="+mn-lt"/>
                <a:cs typeface="Abadi" panose="020F0502020204030204" pitchFamily="34" charset="0"/>
              </a:rPr>
              <a:t>Students find evaluation hard; the solution is to get students to evaluate without realising it!</a:t>
            </a:r>
          </a:p>
        </p:txBody>
      </p:sp>
      <p:sp>
        <p:nvSpPr>
          <p:cNvPr id="6" name="Google Shape;226;p15">
            <a:extLst>
              <a:ext uri="{FF2B5EF4-FFF2-40B4-BE49-F238E27FC236}">
                <a16:creationId xmlns:a16="http://schemas.microsoft.com/office/drawing/2014/main" id="{7FF51CE2-D576-4649-A8DB-BE7851E7A6BA}"/>
              </a:ext>
            </a:extLst>
          </p:cNvPr>
          <p:cNvSpPr txBox="1">
            <a:spLocks/>
          </p:cNvSpPr>
          <p:nvPr/>
        </p:nvSpPr>
        <p:spPr>
          <a:xfrm>
            <a:off x="755763" y="2357497"/>
            <a:ext cx="7535830" cy="409366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4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In pairs, give students a box of mini cereals from a variety pack.</a:t>
            </a:r>
          </a:p>
          <a:p>
            <a:pPr marL="228600" indent="-228600">
              <a:lnSpc>
                <a:spcPct val="14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Ask each of the pairs to discuss the strengths and weaknesses of their pack, what is good about it, what is bad about it, they could consider the design of the pack, ingredients, taste, health benefits etc.</a:t>
            </a:r>
          </a:p>
          <a:p>
            <a:pPr marL="228600" indent="-228600">
              <a:lnSpc>
                <a:spcPct val="14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Each pair then has to compare and contrast their pack with another group. Which is best and why?</a:t>
            </a:r>
          </a:p>
          <a:p>
            <a:pPr marL="228600" indent="-228600">
              <a:lnSpc>
                <a:spcPct val="14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You don’t have to use cereals. You could use things like bands, cars, football teams, whatever will engage your class.</a:t>
            </a:r>
          </a:p>
        </p:txBody>
      </p:sp>
      <p:sp>
        <p:nvSpPr>
          <p:cNvPr id="7" name="Slide Number Placeholder 5">
            <a:extLst>
              <a:ext uri="{FF2B5EF4-FFF2-40B4-BE49-F238E27FC236}">
                <a16:creationId xmlns:a16="http://schemas.microsoft.com/office/drawing/2014/main" id="{7F52FAE7-5567-794A-A745-5509C1B37EAB}"/>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24</a:t>
            </a:fld>
            <a:endParaRPr lang="en-US" sz="1333" dirty="0"/>
          </a:p>
        </p:txBody>
      </p:sp>
      <p:sp>
        <p:nvSpPr>
          <p:cNvPr id="8" name="Google Shape;153;p9">
            <a:extLst>
              <a:ext uri="{FF2B5EF4-FFF2-40B4-BE49-F238E27FC236}">
                <a16:creationId xmlns:a16="http://schemas.microsoft.com/office/drawing/2014/main" id="{2C326B8E-CBEE-C148-8416-0E6F396EA939}"/>
              </a:ext>
            </a:extLst>
          </p:cNvPr>
          <p:cNvSpPr txBox="1"/>
          <p:nvPr/>
        </p:nvSpPr>
        <p:spPr>
          <a:xfrm>
            <a:off x="630130" y="2041135"/>
            <a:ext cx="937413"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Task:</a:t>
            </a:r>
            <a:endParaRPr lang="en-GB" sz="1800" dirty="0"/>
          </a:p>
        </p:txBody>
      </p:sp>
    </p:spTree>
    <p:extLst>
      <p:ext uri="{BB962C8B-B14F-4D97-AF65-F5344CB8AC3E}">
        <p14:creationId xmlns:p14="http://schemas.microsoft.com/office/powerpoint/2010/main" val="272224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DA96-9D57-2E45-B3FE-B1C5450D6A64}"/>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STUDENT ACTIVITIES</a:t>
            </a:r>
            <a:endParaRPr lang="en-US" sz="4800" dirty="0">
              <a:solidFill>
                <a:schemeClr val="bg1"/>
              </a:solidFill>
            </a:endParaRPr>
          </a:p>
        </p:txBody>
      </p:sp>
      <p:sp>
        <p:nvSpPr>
          <p:cNvPr id="4" name="Google Shape;226;p15">
            <a:extLst>
              <a:ext uri="{FF2B5EF4-FFF2-40B4-BE49-F238E27FC236}">
                <a16:creationId xmlns:a16="http://schemas.microsoft.com/office/drawing/2014/main" id="{40F6B7EE-C300-3F44-A3BF-20E8ACEE3C5D}"/>
              </a:ext>
            </a:extLst>
          </p:cNvPr>
          <p:cNvSpPr txBox="1">
            <a:spLocks/>
          </p:cNvSpPr>
          <p:nvPr/>
        </p:nvSpPr>
        <p:spPr>
          <a:xfrm>
            <a:off x="755764" y="2002583"/>
            <a:ext cx="5684793" cy="409366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Give all students a sweet from a box of different types of chocolates or sweets. Also give them an official list of command words.</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Their task is to complete the activities on the sheet e.g. Outline your sweet, describe your sweet, evaluate your sweet etc.</a:t>
            </a:r>
          </a:p>
        </p:txBody>
      </p:sp>
      <p:pic>
        <p:nvPicPr>
          <p:cNvPr id="6" name="Picture 5" descr="Graphical user interface, application&#10;&#10;Description automatically generated">
            <a:extLst>
              <a:ext uri="{FF2B5EF4-FFF2-40B4-BE49-F238E27FC236}">
                <a16:creationId xmlns:a16="http://schemas.microsoft.com/office/drawing/2014/main" id="{3FD792C3-48A8-B34A-9678-625A710509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073426"/>
            <a:ext cx="6096000" cy="5784574"/>
          </a:xfrm>
          <a:prstGeom prst="rect">
            <a:avLst/>
          </a:prstGeom>
        </p:spPr>
      </p:pic>
      <p:sp>
        <p:nvSpPr>
          <p:cNvPr id="8" name="Google Shape;153;p9">
            <a:extLst>
              <a:ext uri="{FF2B5EF4-FFF2-40B4-BE49-F238E27FC236}">
                <a16:creationId xmlns:a16="http://schemas.microsoft.com/office/drawing/2014/main" id="{B453B6F6-DF66-4243-89A4-340E2166872F}"/>
              </a:ext>
            </a:extLst>
          </p:cNvPr>
          <p:cNvSpPr txBox="1"/>
          <p:nvPr/>
        </p:nvSpPr>
        <p:spPr>
          <a:xfrm>
            <a:off x="630130" y="1622681"/>
            <a:ext cx="927365"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Task:</a:t>
            </a:r>
            <a:endParaRPr lang="en-GB" sz="1800" dirty="0"/>
          </a:p>
        </p:txBody>
      </p:sp>
    </p:spTree>
    <p:extLst>
      <p:ext uri="{BB962C8B-B14F-4D97-AF65-F5344CB8AC3E}">
        <p14:creationId xmlns:p14="http://schemas.microsoft.com/office/powerpoint/2010/main" val="2630696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DA96-9D57-2E45-B3FE-B1C5450D6A64}"/>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STUDENT ACTIVITIES</a:t>
            </a:r>
            <a:endParaRPr lang="en-US" sz="4800" dirty="0">
              <a:solidFill>
                <a:schemeClr val="bg1"/>
              </a:solidFill>
            </a:endParaRPr>
          </a:p>
        </p:txBody>
      </p:sp>
      <p:sp>
        <p:nvSpPr>
          <p:cNvPr id="3" name="Google Shape;153;p9">
            <a:extLst>
              <a:ext uri="{FF2B5EF4-FFF2-40B4-BE49-F238E27FC236}">
                <a16:creationId xmlns:a16="http://schemas.microsoft.com/office/drawing/2014/main" id="{7A940903-3C81-5848-99F9-2836FFFDAA27}"/>
              </a:ext>
            </a:extLst>
          </p:cNvPr>
          <p:cNvSpPr txBox="1"/>
          <p:nvPr/>
        </p:nvSpPr>
        <p:spPr>
          <a:xfrm>
            <a:off x="630130" y="1622681"/>
            <a:ext cx="5280126"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Remember PEEL: Point. Example. Explain. Link.</a:t>
            </a:r>
            <a:endParaRPr lang="en-GB" sz="1800" dirty="0"/>
          </a:p>
        </p:txBody>
      </p:sp>
      <p:sp>
        <p:nvSpPr>
          <p:cNvPr id="4" name="Google Shape;226;p15">
            <a:extLst>
              <a:ext uri="{FF2B5EF4-FFF2-40B4-BE49-F238E27FC236}">
                <a16:creationId xmlns:a16="http://schemas.microsoft.com/office/drawing/2014/main" id="{40F6B7EE-C300-3F44-A3BF-20E8ACEE3C5D}"/>
              </a:ext>
            </a:extLst>
          </p:cNvPr>
          <p:cNvSpPr txBox="1">
            <a:spLocks/>
          </p:cNvSpPr>
          <p:nvPr/>
        </p:nvSpPr>
        <p:spPr>
          <a:xfrm>
            <a:off x="755765" y="3376598"/>
            <a:ext cx="2216036" cy="285274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A weakness of Loftus’ research is that it lacks ecological validity.</a:t>
            </a:r>
          </a:p>
        </p:txBody>
      </p:sp>
      <p:sp>
        <p:nvSpPr>
          <p:cNvPr id="7" name="Subtitle 2">
            <a:extLst>
              <a:ext uri="{FF2B5EF4-FFF2-40B4-BE49-F238E27FC236}">
                <a16:creationId xmlns:a16="http://schemas.microsoft.com/office/drawing/2014/main" id="{85651985-2B7E-6840-9DD9-C9489A9CAA82}"/>
              </a:ext>
            </a:extLst>
          </p:cNvPr>
          <p:cNvSpPr txBox="1">
            <a:spLocks/>
          </p:cNvSpPr>
          <p:nvPr/>
        </p:nvSpPr>
        <p:spPr>
          <a:xfrm>
            <a:off x="597477" y="2209716"/>
            <a:ext cx="9475207" cy="453453"/>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spcBef>
                <a:spcPts val="0"/>
              </a:spcBef>
              <a:buClr>
                <a:schemeClr val="dk1"/>
              </a:buClr>
              <a:buSzPts val="3000"/>
            </a:pPr>
            <a:r>
              <a:rPr lang="en-GB" sz="1800" dirty="0">
                <a:solidFill>
                  <a:schemeClr val="bg1"/>
                </a:solidFill>
                <a:latin typeface="+mn-lt"/>
                <a:cs typeface="Abadi" panose="020F0502020204030204" pitchFamily="34" charset="0"/>
              </a:rPr>
              <a:t>Outline and evaluate research into the effects of leading questions on EWT.</a:t>
            </a:r>
          </a:p>
        </p:txBody>
      </p:sp>
      <p:sp>
        <p:nvSpPr>
          <p:cNvPr id="8" name="Google Shape;226;p15">
            <a:extLst>
              <a:ext uri="{FF2B5EF4-FFF2-40B4-BE49-F238E27FC236}">
                <a16:creationId xmlns:a16="http://schemas.microsoft.com/office/drawing/2014/main" id="{0DC448F7-3DA7-E24E-8BF3-2456D2E4241C}"/>
              </a:ext>
            </a:extLst>
          </p:cNvPr>
          <p:cNvSpPr txBox="1">
            <a:spLocks/>
          </p:cNvSpPr>
          <p:nvPr/>
        </p:nvSpPr>
        <p:spPr>
          <a:xfrm>
            <a:off x="3026706" y="3376598"/>
            <a:ext cx="2216036" cy="285274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Watching a video of a car crash is very different to experiencing one in real life.</a:t>
            </a:r>
          </a:p>
        </p:txBody>
      </p:sp>
      <p:sp>
        <p:nvSpPr>
          <p:cNvPr id="9" name="Google Shape;226;p15">
            <a:extLst>
              <a:ext uri="{FF2B5EF4-FFF2-40B4-BE49-F238E27FC236}">
                <a16:creationId xmlns:a16="http://schemas.microsoft.com/office/drawing/2014/main" id="{814A3EB0-AE91-BF40-B1A0-D098A8B5EB71}"/>
              </a:ext>
            </a:extLst>
          </p:cNvPr>
          <p:cNvSpPr txBox="1">
            <a:spLocks/>
          </p:cNvSpPr>
          <p:nvPr/>
        </p:nvSpPr>
        <p:spPr>
          <a:xfrm>
            <a:off x="6013564" y="3376598"/>
            <a:ext cx="3687650" cy="350997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Participants were told to watch the video carefully. In real life we don’t get a warning that an event is about to take place. Also there is no emotion involve in watching a video. In real life we may be anxious or scared.</a:t>
            </a:r>
          </a:p>
        </p:txBody>
      </p:sp>
      <p:sp>
        <p:nvSpPr>
          <p:cNvPr id="10" name="Google Shape;226;p15">
            <a:extLst>
              <a:ext uri="{FF2B5EF4-FFF2-40B4-BE49-F238E27FC236}">
                <a16:creationId xmlns:a16="http://schemas.microsoft.com/office/drawing/2014/main" id="{6868CEEE-90EC-8E4B-B9F4-2BB9366144CA}"/>
              </a:ext>
            </a:extLst>
          </p:cNvPr>
          <p:cNvSpPr txBox="1">
            <a:spLocks/>
          </p:cNvSpPr>
          <p:nvPr/>
        </p:nvSpPr>
        <p:spPr>
          <a:xfrm>
            <a:off x="9756123" y="3376598"/>
            <a:ext cx="2216037" cy="285274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Which could affect our memory.</a:t>
            </a:r>
          </a:p>
        </p:txBody>
      </p:sp>
      <p:sp>
        <p:nvSpPr>
          <p:cNvPr id="15" name="Slide Number Placeholder 5">
            <a:extLst>
              <a:ext uri="{FF2B5EF4-FFF2-40B4-BE49-F238E27FC236}">
                <a16:creationId xmlns:a16="http://schemas.microsoft.com/office/drawing/2014/main" id="{01C43560-BAA0-E547-9C81-0637D2458F53}"/>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26</a:t>
            </a:fld>
            <a:endParaRPr lang="en-US" sz="1333" dirty="0"/>
          </a:p>
        </p:txBody>
      </p:sp>
      <p:sp>
        <p:nvSpPr>
          <p:cNvPr id="14" name="Google Shape;153;p9">
            <a:extLst>
              <a:ext uri="{FF2B5EF4-FFF2-40B4-BE49-F238E27FC236}">
                <a16:creationId xmlns:a16="http://schemas.microsoft.com/office/drawing/2014/main" id="{EC60BFEE-17AC-D94C-B41E-DB320F6E69FD}"/>
              </a:ext>
            </a:extLst>
          </p:cNvPr>
          <p:cNvSpPr txBox="1"/>
          <p:nvPr/>
        </p:nvSpPr>
        <p:spPr>
          <a:xfrm>
            <a:off x="690865" y="3025094"/>
            <a:ext cx="1119170" cy="443519"/>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POINT</a:t>
            </a:r>
            <a:endParaRPr lang="en-GB" dirty="0"/>
          </a:p>
        </p:txBody>
      </p:sp>
      <p:sp>
        <p:nvSpPr>
          <p:cNvPr id="16" name="Google Shape;153;p9">
            <a:extLst>
              <a:ext uri="{FF2B5EF4-FFF2-40B4-BE49-F238E27FC236}">
                <a16:creationId xmlns:a16="http://schemas.microsoft.com/office/drawing/2014/main" id="{573D0581-6CB8-4943-919C-61924442ADFC}"/>
              </a:ext>
            </a:extLst>
          </p:cNvPr>
          <p:cNvSpPr txBox="1"/>
          <p:nvPr/>
        </p:nvSpPr>
        <p:spPr>
          <a:xfrm>
            <a:off x="3115912" y="3025094"/>
            <a:ext cx="2689801" cy="443519"/>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EXAMPLE/EVIDENCE</a:t>
            </a:r>
            <a:endParaRPr lang="en-GB" dirty="0"/>
          </a:p>
        </p:txBody>
      </p:sp>
      <p:sp>
        <p:nvSpPr>
          <p:cNvPr id="21" name="Google Shape;153;p9">
            <a:extLst>
              <a:ext uri="{FF2B5EF4-FFF2-40B4-BE49-F238E27FC236}">
                <a16:creationId xmlns:a16="http://schemas.microsoft.com/office/drawing/2014/main" id="{5B0DEFA1-F8A0-1445-9FAD-B121C07823CD}"/>
              </a:ext>
            </a:extLst>
          </p:cNvPr>
          <p:cNvSpPr txBox="1"/>
          <p:nvPr/>
        </p:nvSpPr>
        <p:spPr>
          <a:xfrm>
            <a:off x="6110802" y="3025094"/>
            <a:ext cx="1360992" cy="443519"/>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EXPLAIN</a:t>
            </a:r>
            <a:endParaRPr lang="en-GB" dirty="0"/>
          </a:p>
        </p:txBody>
      </p:sp>
      <p:sp>
        <p:nvSpPr>
          <p:cNvPr id="22" name="Google Shape;153;p9">
            <a:extLst>
              <a:ext uri="{FF2B5EF4-FFF2-40B4-BE49-F238E27FC236}">
                <a16:creationId xmlns:a16="http://schemas.microsoft.com/office/drawing/2014/main" id="{1C64D282-306B-AF4F-9E87-092404FA3772}"/>
              </a:ext>
            </a:extLst>
          </p:cNvPr>
          <p:cNvSpPr txBox="1"/>
          <p:nvPr/>
        </p:nvSpPr>
        <p:spPr>
          <a:xfrm>
            <a:off x="9869996" y="3025094"/>
            <a:ext cx="928634" cy="443519"/>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LINK</a:t>
            </a:r>
            <a:endParaRPr lang="en-GB" dirty="0"/>
          </a:p>
        </p:txBody>
      </p:sp>
    </p:spTree>
    <p:extLst>
      <p:ext uri="{BB962C8B-B14F-4D97-AF65-F5344CB8AC3E}">
        <p14:creationId xmlns:p14="http://schemas.microsoft.com/office/powerpoint/2010/main" val="2653475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DA96-9D57-2E45-B3FE-B1C5450D6A64}"/>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STUDENT ACTIVITIES</a:t>
            </a:r>
            <a:endParaRPr lang="en-US" sz="4800" dirty="0">
              <a:solidFill>
                <a:schemeClr val="bg1"/>
              </a:solidFill>
            </a:endParaRPr>
          </a:p>
        </p:txBody>
      </p:sp>
      <p:sp>
        <p:nvSpPr>
          <p:cNvPr id="4" name="Google Shape;226;p15">
            <a:extLst>
              <a:ext uri="{FF2B5EF4-FFF2-40B4-BE49-F238E27FC236}">
                <a16:creationId xmlns:a16="http://schemas.microsoft.com/office/drawing/2014/main" id="{40F6B7EE-C300-3F44-A3BF-20E8ACEE3C5D}"/>
              </a:ext>
            </a:extLst>
          </p:cNvPr>
          <p:cNvSpPr txBox="1">
            <a:spLocks/>
          </p:cNvSpPr>
          <p:nvPr/>
        </p:nvSpPr>
        <p:spPr>
          <a:xfrm>
            <a:off x="678274" y="2984780"/>
            <a:ext cx="6969339" cy="285274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After 5 minutes swap points until all groups have seen all points.</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Feedback to class.</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You can use this activity with the following mnemonics as well or vary the task.</a:t>
            </a:r>
          </a:p>
        </p:txBody>
      </p:sp>
      <p:sp>
        <p:nvSpPr>
          <p:cNvPr id="7" name="Subtitle 2">
            <a:extLst>
              <a:ext uri="{FF2B5EF4-FFF2-40B4-BE49-F238E27FC236}">
                <a16:creationId xmlns:a16="http://schemas.microsoft.com/office/drawing/2014/main" id="{85651985-2B7E-6840-9DD9-C9489A9CAA82}"/>
              </a:ext>
            </a:extLst>
          </p:cNvPr>
          <p:cNvSpPr txBox="1">
            <a:spLocks/>
          </p:cNvSpPr>
          <p:nvPr/>
        </p:nvSpPr>
        <p:spPr>
          <a:xfrm>
            <a:off x="591427" y="1459076"/>
            <a:ext cx="8654697" cy="722262"/>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130000"/>
              </a:lnSpc>
              <a:spcBef>
                <a:spcPts val="0"/>
              </a:spcBef>
              <a:buClr>
                <a:schemeClr val="dk1"/>
              </a:buClr>
              <a:buSzPts val="3000"/>
            </a:pPr>
            <a:r>
              <a:rPr lang="en-GB" sz="1800" dirty="0">
                <a:solidFill>
                  <a:schemeClr val="bg1"/>
                </a:solidFill>
                <a:latin typeface="+mn-lt"/>
                <a:cs typeface="Abadi" panose="020F0502020204030204" pitchFamily="34" charset="0"/>
              </a:rPr>
              <a:t>Put students into groups of four. Each group gets a POINT </a:t>
            </a:r>
            <a:br>
              <a:rPr lang="en-GB" sz="1800" dirty="0">
                <a:solidFill>
                  <a:schemeClr val="bg1"/>
                </a:solidFill>
                <a:latin typeface="+mn-lt"/>
                <a:cs typeface="Abadi" panose="020F0502020204030204" pitchFamily="34" charset="0"/>
              </a:rPr>
            </a:br>
            <a:r>
              <a:rPr lang="en-GB" sz="1800" dirty="0">
                <a:solidFill>
                  <a:schemeClr val="bg1"/>
                </a:solidFill>
                <a:latin typeface="+mn-lt"/>
                <a:cs typeface="Abadi" panose="020F0502020204030204" pitchFamily="34" charset="0"/>
              </a:rPr>
              <a:t>(evaluation point for an essay question your are going to plan together)</a:t>
            </a:r>
          </a:p>
        </p:txBody>
      </p:sp>
      <p:sp>
        <p:nvSpPr>
          <p:cNvPr id="11" name="Google Shape;153;p9">
            <a:extLst>
              <a:ext uri="{FF2B5EF4-FFF2-40B4-BE49-F238E27FC236}">
                <a16:creationId xmlns:a16="http://schemas.microsoft.com/office/drawing/2014/main" id="{71B153A1-7DF2-C345-9AAA-560F30BD2353}"/>
              </a:ext>
            </a:extLst>
          </p:cNvPr>
          <p:cNvSpPr txBox="1"/>
          <p:nvPr/>
        </p:nvSpPr>
        <p:spPr>
          <a:xfrm>
            <a:off x="695520" y="2503777"/>
            <a:ext cx="2727428"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Task: PEEL your point</a:t>
            </a:r>
            <a:endParaRPr lang="en-GB" sz="1800" dirty="0"/>
          </a:p>
        </p:txBody>
      </p:sp>
      <p:sp>
        <p:nvSpPr>
          <p:cNvPr id="9" name="Slide Number Placeholder 5">
            <a:extLst>
              <a:ext uri="{FF2B5EF4-FFF2-40B4-BE49-F238E27FC236}">
                <a16:creationId xmlns:a16="http://schemas.microsoft.com/office/drawing/2014/main" id="{451E8D8D-E90B-FB4A-9FEC-4AE81836EEA7}"/>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27</a:t>
            </a:fld>
            <a:endParaRPr lang="en-US" sz="1333" dirty="0"/>
          </a:p>
        </p:txBody>
      </p:sp>
    </p:spTree>
    <p:extLst>
      <p:ext uri="{BB962C8B-B14F-4D97-AF65-F5344CB8AC3E}">
        <p14:creationId xmlns:p14="http://schemas.microsoft.com/office/powerpoint/2010/main" val="3778062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DA96-9D57-2E45-B3FE-B1C5450D6A64}"/>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OTHER USEFUL MNEMONICS</a:t>
            </a:r>
            <a:endParaRPr lang="en-US" sz="4800" dirty="0">
              <a:solidFill>
                <a:schemeClr val="bg1"/>
              </a:solidFill>
            </a:endParaRPr>
          </a:p>
        </p:txBody>
      </p:sp>
      <p:sp>
        <p:nvSpPr>
          <p:cNvPr id="4" name="Google Shape;226;p15">
            <a:extLst>
              <a:ext uri="{FF2B5EF4-FFF2-40B4-BE49-F238E27FC236}">
                <a16:creationId xmlns:a16="http://schemas.microsoft.com/office/drawing/2014/main" id="{40F6B7EE-C300-3F44-A3BF-20E8ACEE3C5D}"/>
              </a:ext>
            </a:extLst>
          </p:cNvPr>
          <p:cNvSpPr txBox="1">
            <a:spLocks/>
          </p:cNvSpPr>
          <p:nvPr/>
        </p:nvSpPr>
        <p:spPr>
          <a:xfrm>
            <a:off x="755764" y="2690790"/>
            <a:ext cx="4816361" cy="285274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Make you POINT.</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Explain how and why this point is relevant.</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Discuss the consequences and/or implications to the theory or study.</a:t>
            </a:r>
          </a:p>
        </p:txBody>
      </p:sp>
      <p:sp>
        <p:nvSpPr>
          <p:cNvPr id="7" name="Subtitle 2">
            <a:extLst>
              <a:ext uri="{FF2B5EF4-FFF2-40B4-BE49-F238E27FC236}">
                <a16:creationId xmlns:a16="http://schemas.microsoft.com/office/drawing/2014/main" id="{85651985-2B7E-6840-9DD9-C9489A9CAA82}"/>
              </a:ext>
            </a:extLst>
          </p:cNvPr>
          <p:cNvSpPr txBox="1">
            <a:spLocks/>
          </p:cNvSpPr>
          <p:nvPr/>
        </p:nvSpPr>
        <p:spPr>
          <a:xfrm>
            <a:off x="668917" y="1567563"/>
            <a:ext cx="9475207" cy="722262"/>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spcBef>
                <a:spcPts val="0"/>
              </a:spcBef>
              <a:buClr>
                <a:schemeClr val="dk1"/>
              </a:buClr>
              <a:buSzPts val="3000"/>
            </a:pPr>
            <a:r>
              <a:rPr lang="en-GB" sz="1800" dirty="0">
                <a:solidFill>
                  <a:schemeClr val="bg1"/>
                </a:solidFill>
                <a:latin typeface="+mn-lt"/>
                <a:cs typeface="Abadi" panose="020F0502020204030204" pitchFamily="34" charset="0"/>
              </a:rPr>
              <a:t>An alternative to PEEL is PEC.</a:t>
            </a:r>
          </a:p>
        </p:txBody>
      </p:sp>
      <p:sp>
        <p:nvSpPr>
          <p:cNvPr id="11" name="Google Shape;153;p9">
            <a:extLst>
              <a:ext uri="{FF2B5EF4-FFF2-40B4-BE49-F238E27FC236}">
                <a16:creationId xmlns:a16="http://schemas.microsoft.com/office/drawing/2014/main" id="{71B153A1-7DF2-C345-9AAA-560F30BD2353}"/>
              </a:ext>
            </a:extLst>
          </p:cNvPr>
          <p:cNvSpPr txBox="1"/>
          <p:nvPr/>
        </p:nvSpPr>
        <p:spPr>
          <a:xfrm>
            <a:off x="773011" y="2284588"/>
            <a:ext cx="827190"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PEC</a:t>
            </a:r>
            <a:endParaRPr lang="en-GB" sz="1800" dirty="0"/>
          </a:p>
        </p:txBody>
      </p:sp>
    </p:spTree>
    <p:extLst>
      <p:ext uri="{BB962C8B-B14F-4D97-AF65-F5344CB8AC3E}">
        <p14:creationId xmlns:p14="http://schemas.microsoft.com/office/powerpoint/2010/main" val="3544103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DA96-9D57-2E45-B3FE-B1C5450D6A64}"/>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OTHER USEFUL MNEMONICS</a:t>
            </a:r>
            <a:endParaRPr lang="en-US" sz="4800" dirty="0">
              <a:solidFill>
                <a:schemeClr val="bg1"/>
              </a:solidFill>
            </a:endParaRPr>
          </a:p>
        </p:txBody>
      </p:sp>
      <p:sp>
        <p:nvSpPr>
          <p:cNvPr id="4" name="Google Shape;226;p15">
            <a:extLst>
              <a:ext uri="{FF2B5EF4-FFF2-40B4-BE49-F238E27FC236}">
                <a16:creationId xmlns:a16="http://schemas.microsoft.com/office/drawing/2014/main" id="{40F6B7EE-C300-3F44-A3BF-20E8ACEE3C5D}"/>
              </a:ext>
            </a:extLst>
          </p:cNvPr>
          <p:cNvSpPr txBox="1">
            <a:spLocks/>
          </p:cNvSpPr>
          <p:nvPr/>
        </p:nvSpPr>
        <p:spPr>
          <a:xfrm>
            <a:off x="755764" y="2090710"/>
            <a:ext cx="4816361" cy="28527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Generalisability</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Reliability</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Application</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Validity</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Ethics</a:t>
            </a:r>
          </a:p>
        </p:txBody>
      </p:sp>
      <p:sp>
        <p:nvSpPr>
          <p:cNvPr id="11" name="Google Shape;153;p9">
            <a:extLst>
              <a:ext uri="{FF2B5EF4-FFF2-40B4-BE49-F238E27FC236}">
                <a16:creationId xmlns:a16="http://schemas.microsoft.com/office/drawing/2014/main" id="{71B153A1-7DF2-C345-9AAA-560F30BD2353}"/>
              </a:ext>
            </a:extLst>
          </p:cNvPr>
          <p:cNvSpPr txBox="1"/>
          <p:nvPr/>
        </p:nvSpPr>
        <p:spPr>
          <a:xfrm>
            <a:off x="773010" y="1684508"/>
            <a:ext cx="1227240"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GRAVE</a:t>
            </a:r>
            <a:endParaRPr lang="en-GB" sz="1800" dirty="0"/>
          </a:p>
        </p:txBody>
      </p:sp>
      <p:sp>
        <p:nvSpPr>
          <p:cNvPr id="6" name="Subtitle 2">
            <a:extLst>
              <a:ext uri="{FF2B5EF4-FFF2-40B4-BE49-F238E27FC236}">
                <a16:creationId xmlns:a16="http://schemas.microsoft.com/office/drawing/2014/main" id="{0A764316-60B0-5540-B633-2A45F38C7EB7}"/>
              </a:ext>
            </a:extLst>
          </p:cNvPr>
          <p:cNvSpPr txBox="1">
            <a:spLocks/>
          </p:cNvSpPr>
          <p:nvPr/>
        </p:nvSpPr>
        <p:spPr>
          <a:xfrm>
            <a:off x="769900" y="5263434"/>
            <a:ext cx="9475207" cy="722262"/>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spcBef>
                <a:spcPts val="0"/>
              </a:spcBef>
              <a:buClr>
                <a:schemeClr val="dk1"/>
              </a:buClr>
              <a:buSzPts val="3000"/>
            </a:pPr>
            <a:r>
              <a:rPr lang="en-GB" sz="1800" dirty="0">
                <a:solidFill>
                  <a:schemeClr val="bg1"/>
                </a:solidFill>
                <a:latin typeface="+mn-lt"/>
                <a:cs typeface="Abadi" panose="020F0502020204030204" pitchFamily="34" charset="0"/>
              </a:rPr>
              <a:t>BUT, beware generic, drop in evaluation – must be relevant to the question.</a:t>
            </a:r>
          </a:p>
        </p:txBody>
      </p:sp>
    </p:spTree>
    <p:extLst>
      <p:ext uri="{BB962C8B-B14F-4D97-AF65-F5344CB8AC3E}">
        <p14:creationId xmlns:p14="http://schemas.microsoft.com/office/powerpoint/2010/main" val="420247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3</a:t>
            </a:fld>
            <a:endParaRPr lang="en-US" sz="1333" dirty="0"/>
          </a:p>
        </p:txBody>
      </p:sp>
      <p:sp>
        <p:nvSpPr>
          <p:cNvPr id="4" name="TextBox 3"/>
          <p:cNvSpPr txBox="1"/>
          <p:nvPr/>
        </p:nvSpPr>
        <p:spPr>
          <a:xfrm>
            <a:off x="4154311" y="970844"/>
            <a:ext cx="184731" cy="379656"/>
          </a:xfrm>
          <a:prstGeom prst="rect">
            <a:avLst/>
          </a:prstGeom>
          <a:noFill/>
        </p:spPr>
        <p:txBody>
          <a:bodyPr wrap="none" rtlCol="0">
            <a:spAutoFit/>
          </a:bodyPr>
          <a:lstStyle/>
          <a:p>
            <a:endParaRPr lang="en-US" sz="1867" dirty="0"/>
          </a:p>
        </p:txBody>
      </p:sp>
      <p:sp>
        <p:nvSpPr>
          <p:cNvPr id="5" name="Title 1"/>
          <p:cNvSpPr txBox="1">
            <a:spLocks/>
          </p:cNvSpPr>
          <p:nvPr/>
        </p:nvSpPr>
        <p:spPr>
          <a:xfrm>
            <a:off x="550640" y="520495"/>
            <a:ext cx="11641359" cy="81599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WHAT DOES EVALUATION MEAN?</a:t>
            </a:r>
            <a:endParaRPr lang="en-US" sz="4800" dirty="0"/>
          </a:p>
        </p:txBody>
      </p:sp>
      <p:sp>
        <p:nvSpPr>
          <p:cNvPr id="11" name="Title 1">
            <a:extLst>
              <a:ext uri="{FF2B5EF4-FFF2-40B4-BE49-F238E27FC236}">
                <a16:creationId xmlns:a16="http://schemas.microsoft.com/office/drawing/2014/main" id="{5FC9B835-0717-4842-8ABC-779B0F01E978}"/>
              </a:ext>
            </a:extLst>
          </p:cNvPr>
          <p:cNvSpPr txBox="1">
            <a:spLocks/>
          </p:cNvSpPr>
          <p:nvPr/>
        </p:nvSpPr>
        <p:spPr>
          <a:xfrm>
            <a:off x="550641" y="1958527"/>
            <a:ext cx="9620648" cy="2816673"/>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a:lnSpc>
                <a:spcPct val="110000"/>
              </a:lnSpc>
            </a:pPr>
            <a:r>
              <a:rPr lang="en-GB" sz="4800" dirty="0"/>
              <a:t>THE ABILITY TO ASSESS</a:t>
            </a:r>
            <a:br>
              <a:rPr lang="en-GB" sz="4800" dirty="0"/>
            </a:br>
            <a:r>
              <a:rPr lang="en-GB" sz="4800" dirty="0"/>
              <a:t>THE SIGNIFICANCE, WORTH </a:t>
            </a:r>
            <a:br>
              <a:rPr lang="en-GB" sz="4800" dirty="0"/>
            </a:br>
            <a:r>
              <a:rPr lang="en-GB" sz="4800" dirty="0"/>
              <a:t>OR QUALITY OF SOMETHING.</a:t>
            </a:r>
            <a:endParaRPr lang="en-US" sz="4800" dirty="0"/>
          </a:p>
        </p:txBody>
      </p:sp>
    </p:spTree>
    <p:extLst>
      <p:ext uri="{BB962C8B-B14F-4D97-AF65-F5344CB8AC3E}">
        <p14:creationId xmlns:p14="http://schemas.microsoft.com/office/powerpoint/2010/main" val="319360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DA96-9D57-2E45-B3FE-B1C5450D6A64}"/>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OTHER USEFUL MNEMONICS</a:t>
            </a:r>
            <a:endParaRPr lang="en-US" sz="4800" dirty="0">
              <a:solidFill>
                <a:schemeClr val="bg1"/>
              </a:solidFill>
            </a:endParaRPr>
          </a:p>
        </p:txBody>
      </p:sp>
      <p:sp>
        <p:nvSpPr>
          <p:cNvPr id="4" name="Google Shape;226;p15">
            <a:extLst>
              <a:ext uri="{FF2B5EF4-FFF2-40B4-BE49-F238E27FC236}">
                <a16:creationId xmlns:a16="http://schemas.microsoft.com/office/drawing/2014/main" id="{40F6B7EE-C300-3F44-A3BF-20E8ACEE3C5D}"/>
              </a:ext>
            </a:extLst>
          </p:cNvPr>
          <p:cNvSpPr txBox="1">
            <a:spLocks/>
          </p:cNvSpPr>
          <p:nvPr/>
        </p:nvSpPr>
        <p:spPr>
          <a:xfrm>
            <a:off x="755764" y="2090710"/>
            <a:ext cx="4816361" cy="28527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Supporting Studies</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Criticism of supporting studies</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Opposing studies</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Different theories</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Application to real life</a:t>
            </a:r>
          </a:p>
        </p:txBody>
      </p:sp>
      <p:sp>
        <p:nvSpPr>
          <p:cNvPr id="11" name="Google Shape;153;p9">
            <a:extLst>
              <a:ext uri="{FF2B5EF4-FFF2-40B4-BE49-F238E27FC236}">
                <a16:creationId xmlns:a16="http://schemas.microsoft.com/office/drawing/2014/main" id="{71B153A1-7DF2-C345-9AAA-560F30BD2353}"/>
              </a:ext>
            </a:extLst>
          </p:cNvPr>
          <p:cNvSpPr txBox="1"/>
          <p:nvPr/>
        </p:nvSpPr>
        <p:spPr>
          <a:xfrm>
            <a:off x="773010" y="1684508"/>
            <a:ext cx="1148780"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SCODA</a:t>
            </a:r>
            <a:endParaRPr lang="en-GB" sz="1800" dirty="0"/>
          </a:p>
        </p:txBody>
      </p:sp>
      <p:sp>
        <p:nvSpPr>
          <p:cNvPr id="6" name="Subtitle 2">
            <a:extLst>
              <a:ext uri="{FF2B5EF4-FFF2-40B4-BE49-F238E27FC236}">
                <a16:creationId xmlns:a16="http://schemas.microsoft.com/office/drawing/2014/main" id="{0A764316-60B0-5540-B633-2A45F38C7EB7}"/>
              </a:ext>
            </a:extLst>
          </p:cNvPr>
          <p:cNvSpPr txBox="1">
            <a:spLocks/>
          </p:cNvSpPr>
          <p:nvPr/>
        </p:nvSpPr>
        <p:spPr>
          <a:xfrm>
            <a:off x="744960" y="5278932"/>
            <a:ext cx="9475207" cy="722262"/>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spcBef>
                <a:spcPts val="0"/>
              </a:spcBef>
              <a:buClr>
                <a:schemeClr val="dk1"/>
              </a:buClr>
              <a:buSzPts val="3000"/>
            </a:pPr>
            <a:r>
              <a:rPr lang="en-GB" sz="1800" dirty="0">
                <a:solidFill>
                  <a:schemeClr val="bg1"/>
                </a:solidFill>
                <a:latin typeface="+mn-lt"/>
                <a:cs typeface="Abadi" panose="020F0502020204030204" pitchFamily="34" charset="0"/>
              </a:rPr>
              <a:t>Again, beware generic, drop in evaluation – must be relevant to the question.</a:t>
            </a:r>
          </a:p>
        </p:txBody>
      </p:sp>
    </p:spTree>
    <p:extLst>
      <p:ext uri="{BB962C8B-B14F-4D97-AF65-F5344CB8AC3E}">
        <p14:creationId xmlns:p14="http://schemas.microsoft.com/office/powerpoint/2010/main" val="1472966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DA96-9D57-2E45-B3FE-B1C5450D6A64}"/>
              </a:ext>
            </a:extLst>
          </p:cNvPr>
          <p:cNvSpPr txBox="1">
            <a:spLocks/>
          </p:cNvSpPr>
          <p:nvPr/>
        </p:nvSpPr>
        <p:spPr>
          <a:xfrm>
            <a:off x="550640" y="520495"/>
            <a:ext cx="11165391" cy="1525281"/>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OTHER USEFUL MNEMONICS</a:t>
            </a:r>
            <a:endParaRPr lang="en-US" sz="4800" dirty="0">
              <a:solidFill>
                <a:schemeClr val="bg1"/>
              </a:solidFill>
            </a:endParaRPr>
          </a:p>
        </p:txBody>
      </p:sp>
      <p:sp>
        <p:nvSpPr>
          <p:cNvPr id="4" name="Google Shape;226;p15">
            <a:extLst>
              <a:ext uri="{FF2B5EF4-FFF2-40B4-BE49-F238E27FC236}">
                <a16:creationId xmlns:a16="http://schemas.microsoft.com/office/drawing/2014/main" id="{40F6B7EE-C300-3F44-A3BF-20E8ACEE3C5D}"/>
              </a:ext>
            </a:extLst>
          </p:cNvPr>
          <p:cNvSpPr txBox="1">
            <a:spLocks/>
          </p:cNvSpPr>
          <p:nvPr/>
        </p:nvSpPr>
        <p:spPr>
          <a:xfrm>
            <a:off x="755764" y="2090710"/>
            <a:ext cx="5602174" cy="39299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Gender Bias</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Reductionism vs Holism</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Ethical issues and Socially Sensitive research</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Nature vs Nurture</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Approach</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Determinism vs Free Will</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Ethnocentric (Cultural Bias)</a:t>
            </a:r>
          </a:p>
        </p:txBody>
      </p:sp>
      <p:sp>
        <p:nvSpPr>
          <p:cNvPr id="11" name="Google Shape;153;p9">
            <a:extLst>
              <a:ext uri="{FF2B5EF4-FFF2-40B4-BE49-F238E27FC236}">
                <a16:creationId xmlns:a16="http://schemas.microsoft.com/office/drawing/2014/main" id="{71B153A1-7DF2-C345-9AAA-560F30BD2353}"/>
              </a:ext>
            </a:extLst>
          </p:cNvPr>
          <p:cNvSpPr txBox="1"/>
          <p:nvPr/>
        </p:nvSpPr>
        <p:spPr>
          <a:xfrm>
            <a:off x="773009" y="1684508"/>
            <a:ext cx="1512991"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GRENADE</a:t>
            </a:r>
            <a:endParaRPr lang="en-GB" sz="1800" dirty="0"/>
          </a:p>
        </p:txBody>
      </p:sp>
      <p:sp>
        <p:nvSpPr>
          <p:cNvPr id="9" name="Subtitle 2">
            <a:extLst>
              <a:ext uri="{FF2B5EF4-FFF2-40B4-BE49-F238E27FC236}">
                <a16:creationId xmlns:a16="http://schemas.microsoft.com/office/drawing/2014/main" id="{CDB314E4-CF24-2B4E-AC8E-B536F793294F}"/>
              </a:ext>
            </a:extLst>
          </p:cNvPr>
          <p:cNvSpPr txBox="1">
            <a:spLocks/>
          </p:cNvSpPr>
          <p:nvPr/>
        </p:nvSpPr>
        <p:spPr>
          <a:xfrm>
            <a:off x="779344" y="6158602"/>
            <a:ext cx="9475207" cy="722262"/>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spcBef>
                <a:spcPts val="0"/>
              </a:spcBef>
              <a:buClr>
                <a:schemeClr val="dk1"/>
              </a:buClr>
              <a:buSzPts val="3000"/>
            </a:pPr>
            <a:r>
              <a:rPr lang="en-GB" sz="1800" dirty="0">
                <a:solidFill>
                  <a:schemeClr val="bg1"/>
                </a:solidFill>
                <a:latin typeface="+mn-lt"/>
                <a:cs typeface="Abadi" panose="020F0502020204030204" pitchFamily="34" charset="0"/>
              </a:rPr>
              <a:t>Beware generic, drop in evaluation – must be relevant to the question.</a:t>
            </a:r>
          </a:p>
        </p:txBody>
      </p:sp>
    </p:spTree>
    <p:extLst>
      <p:ext uri="{BB962C8B-B14F-4D97-AF65-F5344CB8AC3E}">
        <p14:creationId xmlns:p14="http://schemas.microsoft.com/office/powerpoint/2010/main" val="1737389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DA96-9D57-2E45-B3FE-B1C5450D6A64}"/>
              </a:ext>
            </a:extLst>
          </p:cNvPr>
          <p:cNvSpPr txBox="1">
            <a:spLocks/>
          </p:cNvSpPr>
          <p:nvPr/>
        </p:nvSpPr>
        <p:spPr>
          <a:xfrm>
            <a:off x="550640" y="520496"/>
            <a:ext cx="11165391" cy="1648852"/>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ACTIVITIES TO HELP STUDENTS</a:t>
            </a:r>
            <a:br>
              <a:rPr lang="en-GB" sz="4800" dirty="0">
                <a:solidFill>
                  <a:schemeClr val="bg1"/>
                </a:solidFill>
              </a:rPr>
            </a:br>
            <a:r>
              <a:rPr lang="en-GB" sz="4800" dirty="0">
                <a:solidFill>
                  <a:schemeClr val="bg1"/>
                </a:solidFill>
              </a:rPr>
              <a:t>EVALUATE</a:t>
            </a:r>
            <a:endParaRPr lang="en-US" sz="4800" dirty="0">
              <a:solidFill>
                <a:schemeClr val="bg1"/>
              </a:solidFill>
            </a:endParaRPr>
          </a:p>
        </p:txBody>
      </p:sp>
      <p:sp>
        <p:nvSpPr>
          <p:cNvPr id="6" name="Google Shape;226;p15">
            <a:extLst>
              <a:ext uri="{FF2B5EF4-FFF2-40B4-BE49-F238E27FC236}">
                <a16:creationId xmlns:a16="http://schemas.microsoft.com/office/drawing/2014/main" id="{8B64055E-CD7E-D348-96E8-192DD83FC126}"/>
              </a:ext>
            </a:extLst>
          </p:cNvPr>
          <p:cNvSpPr txBox="1">
            <a:spLocks/>
          </p:cNvSpPr>
          <p:nvPr/>
        </p:nvSpPr>
        <p:spPr>
          <a:xfrm>
            <a:off x="755764" y="3076552"/>
            <a:ext cx="8402523" cy="7222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Individually get them to decide if it is:</a:t>
            </a:r>
          </a:p>
        </p:txBody>
      </p:sp>
      <p:sp>
        <p:nvSpPr>
          <p:cNvPr id="7" name="Subtitle 2">
            <a:extLst>
              <a:ext uri="{FF2B5EF4-FFF2-40B4-BE49-F238E27FC236}">
                <a16:creationId xmlns:a16="http://schemas.microsoft.com/office/drawing/2014/main" id="{B7EAD611-2897-D942-A3FD-FDB70C083DBF}"/>
              </a:ext>
            </a:extLst>
          </p:cNvPr>
          <p:cNvSpPr txBox="1">
            <a:spLocks/>
          </p:cNvSpPr>
          <p:nvPr/>
        </p:nvSpPr>
        <p:spPr>
          <a:xfrm>
            <a:off x="668917" y="2863134"/>
            <a:ext cx="9475207" cy="722262"/>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spcBef>
                <a:spcPts val="0"/>
              </a:spcBef>
              <a:buClr>
                <a:schemeClr val="dk1"/>
              </a:buClr>
              <a:buSzPts val="3000"/>
            </a:pPr>
            <a:r>
              <a:rPr lang="en-GB" sz="1800" dirty="0">
                <a:solidFill>
                  <a:schemeClr val="bg1"/>
                </a:solidFill>
                <a:latin typeface="+mn-lt"/>
                <a:cs typeface="Abadi" panose="020F0502020204030204" pitchFamily="34" charset="0"/>
              </a:rPr>
              <a:t>Give students an evaluation paragraph to assess</a:t>
            </a:r>
          </a:p>
        </p:txBody>
      </p:sp>
      <p:sp>
        <p:nvSpPr>
          <p:cNvPr id="8" name="Google Shape;153;p9">
            <a:extLst>
              <a:ext uri="{FF2B5EF4-FFF2-40B4-BE49-F238E27FC236}">
                <a16:creationId xmlns:a16="http://schemas.microsoft.com/office/drawing/2014/main" id="{AC5B15BC-9AC5-AD44-99D5-29226B6C6823}"/>
              </a:ext>
            </a:extLst>
          </p:cNvPr>
          <p:cNvSpPr txBox="1"/>
          <p:nvPr/>
        </p:nvSpPr>
        <p:spPr>
          <a:xfrm>
            <a:off x="711018" y="2283649"/>
            <a:ext cx="2184503"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Peer Assessment</a:t>
            </a:r>
            <a:endParaRPr lang="en-GB" sz="1800" dirty="0"/>
          </a:p>
        </p:txBody>
      </p:sp>
      <p:sp>
        <p:nvSpPr>
          <p:cNvPr id="10" name="Google Shape;226;p15">
            <a:extLst>
              <a:ext uri="{FF2B5EF4-FFF2-40B4-BE49-F238E27FC236}">
                <a16:creationId xmlns:a16="http://schemas.microsoft.com/office/drawing/2014/main" id="{13035DAF-2A8E-654F-82CF-0AA617BBC31E}"/>
              </a:ext>
            </a:extLst>
          </p:cNvPr>
          <p:cNvSpPr txBox="1">
            <a:spLocks/>
          </p:cNvSpPr>
          <p:nvPr/>
        </p:nvSpPr>
        <p:spPr>
          <a:xfrm>
            <a:off x="998654" y="3562325"/>
            <a:ext cx="8402523" cy="193836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Basic (Level 1, Level 2)</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Reasonable (Level 3) or</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Effective (Level 4)</a:t>
            </a:r>
          </a:p>
        </p:txBody>
      </p:sp>
      <p:sp>
        <p:nvSpPr>
          <p:cNvPr id="12" name="Google Shape;226;p15">
            <a:extLst>
              <a:ext uri="{FF2B5EF4-FFF2-40B4-BE49-F238E27FC236}">
                <a16:creationId xmlns:a16="http://schemas.microsoft.com/office/drawing/2014/main" id="{FE89A46A-4E20-7E45-A3EB-1F6617A49C0D}"/>
              </a:ext>
            </a:extLst>
          </p:cNvPr>
          <p:cNvSpPr txBox="1">
            <a:spLocks/>
          </p:cNvSpPr>
          <p:nvPr/>
        </p:nvSpPr>
        <p:spPr>
          <a:xfrm>
            <a:off x="755765" y="5274853"/>
            <a:ext cx="9816986" cy="140972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Once they can confidentially recognise basic, reasonable and effective, students can then work in small groups or pairs to improve a basic or reasonable answer to an effective one.</a:t>
            </a:r>
          </a:p>
        </p:txBody>
      </p:sp>
    </p:spTree>
    <p:extLst>
      <p:ext uri="{BB962C8B-B14F-4D97-AF65-F5344CB8AC3E}">
        <p14:creationId xmlns:p14="http://schemas.microsoft.com/office/powerpoint/2010/main" val="195997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5C84-A4B3-C046-AED3-4CD99980CC98}"/>
              </a:ext>
            </a:extLst>
          </p:cNvPr>
          <p:cNvSpPr txBox="1">
            <a:spLocks/>
          </p:cNvSpPr>
          <p:nvPr/>
        </p:nvSpPr>
        <p:spPr>
          <a:xfrm>
            <a:off x="550640" y="520496"/>
            <a:ext cx="11165391" cy="1648852"/>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EVALUATION LEVELS</a:t>
            </a:r>
            <a:endParaRPr lang="en-US" sz="4800" dirty="0">
              <a:solidFill>
                <a:schemeClr val="bg1"/>
              </a:solidFill>
            </a:endParaRPr>
          </a:p>
        </p:txBody>
      </p:sp>
    </p:spTree>
    <p:extLst>
      <p:ext uri="{BB962C8B-B14F-4D97-AF65-F5344CB8AC3E}">
        <p14:creationId xmlns:p14="http://schemas.microsoft.com/office/powerpoint/2010/main" val="454980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5C84-A4B3-C046-AED3-4CD99980CC98}"/>
              </a:ext>
            </a:extLst>
          </p:cNvPr>
          <p:cNvSpPr txBox="1">
            <a:spLocks/>
          </p:cNvSpPr>
          <p:nvPr/>
        </p:nvSpPr>
        <p:spPr>
          <a:xfrm>
            <a:off x="550640" y="520496"/>
            <a:ext cx="11165391" cy="1648852"/>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EVALUATION LEVELS</a:t>
            </a:r>
            <a:endParaRPr lang="en-US" sz="4800" dirty="0">
              <a:solidFill>
                <a:schemeClr val="bg1"/>
              </a:solidFill>
            </a:endParaRPr>
          </a:p>
        </p:txBody>
      </p:sp>
      <p:sp>
        <p:nvSpPr>
          <p:cNvPr id="3" name="Google Shape;153;p9">
            <a:extLst>
              <a:ext uri="{FF2B5EF4-FFF2-40B4-BE49-F238E27FC236}">
                <a16:creationId xmlns:a16="http://schemas.microsoft.com/office/drawing/2014/main" id="{2ABB97E7-839F-DA4E-9FD7-476956C273E8}"/>
              </a:ext>
            </a:extLst>
          </p:cNvPr>
          <p:cNvSpPr txBox="1"/>
          <p:nvPr/>
        </p:nvSpPr>
        <p:spPr>
          <a:xfrm>
            <a:off x="695520" y="1622681"/>
            <a:ext cx="2684566"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Basic (Level 1/Level 2)</a:t>
            </a:r>
            <a:endParaRPr lang="en-GB" sz="1800" dirty="0"/>
          </a:p>
        </p:txBody>
      </p:sp>
      <p:sp>
        <p:nvSpPr>
          <p:cNvPr id="4" name="Google Shape;226;p15">
            <a:extLst>
              <a:ext uri="{FF2B5EF4-FFF2-40B4-BE49-F238E27FC236}">
                <a16:creationId xmlns:a16="http://schemas.microsoft.com/office/drawing/2014/main" id="{57A972BE-79B7-AA47-8E35-2B0DA19C7A8F}"/>
              </a:ext>
            </a:extLst>
          </p:cNvPr>
          <p:cNvSpPr txBox="1">
            <a:spLocks/>
          </p:cNvSpPr>
          <p:nvPr/>
        </p:nvSpPr>
        <p:spPr>
          <a:xfrm>
            <a:off x="678275" y="2022388"/>
            <a:ext cx="6922042" cy="125965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The cognitive interview technique is much more time consuming than a standard police interview. This makes it more expensive.</a:t>
            </a:r>
          </a:p>
        </p:txBody>
      </p:sp>
      <p:sp>
        <p:nvSpPr>
          <p:cNvPr id="5" name="Google Shape;153;p9">
            <a:extLst>
              <a:ext uri="{FF2B5EF4-FFF2-40B4-BE49-F238E27FC236}">
                <a16:creationId xmlns:a16="http://schemas.microsoft.com/office/drawing/2014/main" id="{E5F9CCB8-B1E7-A443-A06C-8682F800D2E8}"/>
              </a:ext>
            </a:extLst>
          </p:cNvPr>
          <p:cNvSpPr txBox="1"/>
          <p:nvPr/>
        </p:nvSpPr>
        <p:spPr>
          <a:xfrm>
            <a:off x="695520" y="3271867"/>
            <a:ext cx="2558020"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Reasonable (Level 3)</a:t>
            </a:r>
            <a:endParaRPr lang="en-GB" sz="1800" dirty="0"/>
          </a:p>
        </p:txBody>
      </p:sp>
      <p:sp>
        <p:nvSpPr>
          <p:cNvPr id="6" name="Google Shape;226;p15">
            <a:extLst>
              <a:ext uri="{FF2B5EF4-FFF2-40B4-BE49-F238E27FC236}">
                <a16:creationId xmlns:a16="http://schemas.microsoft.com/office/drawing/2014/main" id="{C6A2AA25-52C2-A14C-BE8E-7556B40064D3}"/>
              </a:ext>
            </a:extLst>
          </p:cNvPr>
          <p:cNvSpPr txBox="1">
            <a:spLocks/>
          </p:cNvSpPr>
          <p:nvPr/>
        </p:nvSpPr>
        <p:spPr>
          <a:xfrm>
            <a:off x="678275" y="3671573"/>
            <a:ext cx="6370249" cy="297415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The cognitive interview technique is much more time consuming than a standard police interview. This makes it more expensive. Many police officers are not in favour of the cognitive interview technique as not only does the process take longer, but there is more evidence to process which may or may not be useful. </a:t>
            </a:r>
          </a:p>
        </p:txBody>
      </p:sp>
    </p:spTree>
    <p:extLst>
      <p:ext uri="{BB962C8B-B14F-4D97-AF65-F5344CB8AC3E}">
        <p14:creationId xmlns:p14="http://schemas.microsoft.com/office/powerpoint/2010/main" val="2987458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5C84-A4B3-C046-AED3-4CD99980CC98}"/>
              </a:ext>
            </a:extLst>
          </p:cNvPr>
          <p:cNvSpPr txBox="1">
            <a:spLocks/>
          </p:cNvSpPr>
          <p:nvPr/>
        </p:nvSpPr>
        <p:spPr>
          <a:xfrm>
            <a:off x="550640" y="520496"/>
            <a:ext cx="11165391" cy="1648852"/>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EVALUATION LEVELS</a:t>
            </a:r>
            <a:endParaRPr lang="en-US" sz="4800" dirty="0">
              <a:solidFill>
                <a:schemeClr val="bg1"/>
              </a:solidFill>
            </a:endParaRPr>
          </a:p>
        </p:txBody>
      </p:sp>
      <p:sp>
        <p:nvSpPr>
          <p:cNvPr id="3" name="Google Shape;153;p9">
            <a:extLst>
              <a:ext uri="{FF2B5EF4-FFF2-40B4-BE49-F238E27FC236}">
                <a16:creationId xmlns:a16="http://schemas.microsoft.com/office/drawing/2014/main" id="{2ABB97E7-839F-DA4E-9FD7-476956C273E8}"/>
              </a:ext>
            </a:extLst>
          </p:cNvPr>
          <p:cNvSpPr txBox="1"/>
          <p:nvPr/>
        </p:nvSpPr>
        <p:spPr>
          <a:xfrm>
            <a:off x="695520" y="1622681"/>
            <a:ext cx="2231448"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Effective (Level 4)</a:t>
            </a:r>
            <a:endParaRPr lang="en-GB" sz="1800" dirty="0"/>
          </a:p>
        </p:txBody>
      </p:sp>
      <p:sp>
        <p:nvSpPr>
          <p:cNvPr id="4" name="Google Shape;226;p15">
            <a:extLst>
              <a:ext uri="{FF2B5EF4-FFF2-40B4-BE49-F238E27FC236}">
                <a16:creationId xmlns:a16="http://schemas.microsoft.com/office/drawing/2014/main" id="{57A972BE-79B7-AA47-8E35-2B0DA19C7A8F}"/>
              </a:ext>
            </a:extLst>
          </p:cNvPr>
          <p:cNvSpPr txBox="1">
            <a:spLocks/>
          </p:cNvSpPr>
          <p:nvPr/>
        </p:nvSpPr>
        <p:spPr>
          <a:xfrm>
            <a:off x="678275" y="2022387"/>
            <a:ext cx="6307187" cy="483561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The cognitive interview technique is much more time consuming than a standard police interview. This makes it more expensive. Many police officers are not in favour of the cognitive interview technique as not only does the process take longer, but there is more evidence to process which may or may not be useful. Also, because the cognitive interview technique is much more complex than the standard police interview, it takes a long time to train officers to deliver the technique effectively. This may be a barrier to its implementation as all police forces are under financial and time constraints.</a:t>
            </a:r>
          </a:p>
        </p:txBody>
      </p:sp>
    </p:spTree>
    <p:extLst>
      <p:ext uri="{BB962C8B-B14F-4D97-AF65-F5344CB8AC3E}">
        <p14:creationId xmlns:p14="http://schemas.microsoft.com/office/powerpoint/2010/main" val="135796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5C84-A4B3-C046-AED3-4CD99980CC98}"/>
              </a:ext>
            </a:extLst>
          </p:cNvPr>
          <p:cNvSpPr txBox="1">
            <a:spLocks/>
          </p:cNvSpPr>
          <p:nvPr/>
        </p:nvSpPr>
        <p:spPr>
          <a:xfrm>
            <a:off x="550640" y="520496"/>
            <a:ext cx="11165391" cy="1648852"/>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MODEL ANSWERS</a:t>
            </a:r>
            <a:endParaRPr lang="en-US" sz="4800" dirty="0">
              <a:solidFill>
                <a:schemeClr val="bg1"/>
              </a:solidFill>
            </a:endParaRPr>
          </a:p>
        </p:txBody>
      </p:sp>
      <p:sp>
        <p:nvSpPr>
          <p:cNvPr id="5" name="Subtitle 2">
            <a:extLst>
              <a:ext uri="{FF2B5EF4-FFF2-40B4-BE49-F238E27FC236}">
                <a16:creationId xmlns:a16="http://schemas.microsoft.com/office/drawing/2014/main" id="{E281B2F8-BD42-914C-9AA3-85ACD7ABC025}"/>
              </a:ext>
            </a:extLst>
          </p:cNvPr>
          <p:cNvSpPr txBox="1">
            <a:spLocks/>
          </p:cNvSpPr>
          <p:nvPr/>
        </p:nvSpPr>
        <p:spPr>
          <a:xfrm>
            <a:off x="570945" y="1492565"/>
            <a:ext cx="7833064" cy="1648852"/>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mn-lt"/>
                <a:cs typeface="Arial" panose="020B0604020202020204" pitchFamily="34" charset="0"/>
              </a:rPr>
              <a:t>Model answers can really help to boost student’s confidence and show</a:t>
            </a:r>
            <a:br>
              <a:rPr lang="en-GB" sz="1800" dirty="0">
                <a:solidFill>
                  <a:schemeClr val="bg1"/>
                </a:solidFill>
                <a:latin typeface="+mn-lt"/>
                <a:cs typeface="Arial" panose="020B0604020202020204" pitchFamily="34" charset="0"/>
              </a:rPr>
            </a:br>
            <a:r>
              <a:rPr lang="en-GB" sz="1800" dirty="0">
                <a:solidFill>
                  <a:schemeClr val="bg1"/>
                </a:solidFill>
                <a:latin typeface="+mn-lt"/>
                <a:cs typeface="Arial" panose="020B0604020202020204" pitchFamily="34" charset="0"/>
              </a:rPr>
              <a:t>them exactly what is required.</a:t>
            </a:r>
          </a:p>
          <a:p>
            <a:pPr>
              <a:lnSpc>
                <a:spcPct val="130000"/>
              </a:lnSpc>
            </a:pPr>
            <a:r>
              <a:rPr lang="en-GB" sz="1800" dirty="0">
                <a:solidFill>
                  <a:schemeClr val="bg1"/>
                </a:solidFill>
                <a:latin typeface="+mn-lt"/>
                <a:cs typeface="Arial" panose="020B0604020202020204" pitchFamily="34" charset="0"/>
              </a:rPr>
              <a:t>Either write your own or use exemplars from students.</a:t>
            </a:r>
          </a:p>
          <a:p>
            <a:pPr>
              <a:lnSpc>
                <a:spcPct val="130000"/>
              </a:lnSpc>
            </a:pPr>
            <a:r>
              <a:rPr lang="en-GB" sz="1800" dirty="0">
                <a:solidFill>
                  <a:schemeClr val="bg1"/>
                </a:solidFill>
                <a:latin typeface="+mn-lt"/>
                <a:cs typeface="Arial" panose="020B0604020202020204" pitchFamily="34" charset="0"/>
              </a:rPr>
              <a:t>BUT, how do you ensure students read them?</a:t>
            </a:r>
            <a:endParaRPr lang="en-US" sz="1800" dirty="0">
              <a:solidFill>
                <a:schemeClr val="bg1"/>
              </a:solidFill>
              <a:latin typeface="+mn-lt"/>
              <a:cs typeface="Arial" panose="020B0604020202020204" pitchFamily="34" charset="0"/>
            </a:endParaRPr>
          </a:p>
        </p:txBody>
      </p:sp>
      <p:sp>
        <p:nvSpPr>
          <p:cNvPr id="6" name="Google Shape;153;p9">
            <a:extLst>
              <a:ext uri="{FF2B5EF4-FFF2-40B4-BE49-F238E27FC236}">
                <a16:creationId xmlns:a16="http://schemas.microsoft.com/office/drawing/2014/main" id="{A95FD16E-5370-C040-ABFE-A8D973DBEAC9}"/>
              </a:ext>
            </a:extLst>
          </p:cNvPr>
          <p:cNvSpPr txBox="1"/>
          <p:nvPr/>
        </p:nvSpPr>
        <p:spPr>
          <a:xfrm>
            <a:off x="646533" y="3490314"/>
            <a:ext cx="1447677"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cs typeface="Calibri"/>
                <a:sym typeface="Calibri"/>
              </a:rPr>
              <a:t>Get active:</a:t>
            </a:r>
            <a:endParaRPr lang="en-GB" sz="1800" dirty="0"/>
          </a:p>
        </p:txBody>
      </p:sp>
      <p:sp>
        <p:nvSpPr>
          <p:cNvPr id="7" name="Google Shape;226;p15">
            <a:extLst>
              <a:ext uri="{FF2B5EF4-FFF2-40B4-BE49-F238E27FC236}">
                <a16:creationId xmlns:a16="http://schemas.microsoft.com/office/drawing/2014/main" id="{7DC7E959-DF59-0848-8A0A-273FAA1C8634}"/>
              </a:ext>
            </a:extLst>
          </p:cNvPr>
          <p:cNvSpPr txBox="1">
            <a:spLocks/>
          </p:cNvSpPr>
          <p:nvPr/>
        </p:nvSpPr>
        <p:spPr>
          <a:xfrm>
            <a:off x="678275" y="3843434"/>
            <a:ext cx="9612878" cy="294352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To ensure students read the exemplars. Cut words out and get students to work out which word goes where.</a:t>
            </a:r>
          </a:p>
          <a:p>
            <a:pPr marL="228600" indent="-228600">
              <a:lnSpc>
                <a:spcPct val="130000"/>
              </a:lnSpc>
              <a:spcBef>
                <a:spcPts val="1600"/>
              </a:spcBef>
              <a:buClr>
                <a:schemeClr val="dk1"/>
              </a:buClr>
              <a:buSzPct val="130000"/>
              <a:buFont typeface="Arial"/>
              <a:buChar char="•"/>
            </a:pPr>
            <a:r>
              <a:rPr lang="en-GB" sz="1800" dirty="0" err="1">
                <a:solidFill>
                  <a:schemeClr val="bg1"/>
                </a:solidFill>
                <a:latin typeface="+mn-lt"/>
                <a:cs typeface="Abadi" panose="020F0502020204030204" pitchFamily="34" charset="0"/>
              </a:rPr>
              <a:t>E.g</a:t>
            </a:r>
            <a:r>
              <a:rPr lang="en-GB" sz="1800" dirty="0">
                <a:solidFill>
                  <a:schemeClr val="bg1"/>
                </a:solidFill>
                <a:latin typeface="+mn-lt"/>
                <a:cs typeface="Abadi" panose="020F0502020204030204" pitchFamily="34" charset="0"/>
              </a:rPr>
              <a:t> </a:t>
            </a:r>
            <a:r>
              <a:rPr lang="en-GB" sz="1800" b="1" dirty="0">
                <a:solidFill>
                  <a:schemeClr val="tx1"/>
                </a:solidFill>
                <a:latin typeface="+mn-lt"/>
                <a:cs typeface="Abadi" panose="020F0502020204030204" pitchFamily="34" charset="0"/>
              </a:rPr>
              <a:t>Describe and evaluate the working memory model of memory </a:t>
            </a:r>
            <a:r>
              <a:rPr lang="en-GB" sz="1800" dirty="0">
                <a:solidFill>
                  <a:schemeClr val="bg1"/>
                </a:solidFill>
                <a:latin typeface="+mn-lt"/>
                <a:cs typeface="Abadi" panose="020F0502020204030204" pitchFamily="34" charset="0"/>
              </a:rPr>
              <a:t>(12 marks)</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Extension activity: </a:t>
            </a:r>
            <a:r>
              <a:rPr lang="en-GB" sz="1800" b="1" dirty="0">
                <a:solidFill>
                  <a:schemeClr val="tx1"/>
                </a:solidFill>
                <a:latin typeface="+mn-lt"/>
                <a:cs typeface="Abadi" panose="020F0502020204030204" pitchFamily="34" charset="0"/>
              </a:rPr>
              <a:t>What mark would you give this answer and why?</a:t>
            </a:r>
          </a:p>
        </p:txBody>
      </p:sp>
    </p:spTree>
    <p:extLst>
      <p:ext uri="{BB962C8B-B14F-4D97-AF65-F5344CB8AC3E}">
        <p14:creationId xmlns:p14="http://schemas.microsoft.com/office/powerpoint/2010/main" val="3391025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5C84-A4B3-C046-AED3-4CD99980CC98}"/>
              </a:ext>
            </a:extLst>
          </p:cNvPr>
          <p:cNvSpPr txBox="1">
            <a:spLocks/>
          </p:cNvSpPr>
          <p:nvPr/>
        </p:nvSpPr>
        <p:spPr>
          <a:xfrm>
            <a:off x="550640" y="520496"/>
            <a:ext cx="11165391" cy="1648852"/>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MODEL ANSWERS ACTIVITY</a:t>
            </a:r>
            <a:endParaRPr lang="en-US" sz="4800" dirty="0">
              <a:solidFill>
                <a:schemeClr val="bg1"/>
              </a:solidFill>
            </a:endParaRPr>
          </a:p>
        </p:txBody>
      </p:sp>
      <p:sp>
        <p:nvSpPr>
          <p:cNvPr id="5" name="Subtitle 2">
            <a:extLst>
              <a:ext uri="{FF2B5EF4-FFF2-40B4-BE49-F238E27FC236}">
                <a16:creationId xmlns:a16="http://schemas.microsoft.com/office/drawing/2014/main" id="{E281B2F8-BD42-914C-9AA3-85ACD7ABC025}"/>
              </a:ext>
            </a:extLst>
          </p:cNvPr>
          <p:cNvSpPr txBox="1">
            <a:spLocks/>
          </p:cNvSpPr>
          <p:nvPr/>
        </p:nvSpPr>
        <p:spPr>
          <a:xfrm>
            <a:off x="637923" y="2130960"/>
            <a:ext cx="9079238" cy="1792050"/>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mn-lt"/>
                <a:cs typeface="Arial" panose="020B0604020202020204" pitchFamily="34" charset="0"/>
              </a:rPr>
              <a:t>It is helpful for students to understand the requirements of an extended writing </a:t>
            </a:r>
            <a:br>
              <a:rPr lang="en-GB" sz="1800" dirty="0">
                <a:solidFill>
                  <a:schemeClr val="bg1"/>
                </a:solidFill>
                <a:latin typeface="+mn-lt"/>
                <a:cs typeface="Arial" panose="020B0604020202020204" pitchFamily="34" charset="0"/>
              </a:rPr>
            </a:br>
            <a:r>
              <a:rPr lang="en-GB" sz="1800" dirty="0">
                <a:solidFill>
                  <a:schemeClr val="bg1"/>
                </a:solidFill>
                <a:latin typeface="+mn-lt"/>
                <a:cs typeface="Arial" panose="020B0604020202020204" pitchFamily="34" charset="0"/>
              </a:rPr>
              <a:t>question, for example:</a:t>
            </a:r>
          </a:p>
          <a:p>
            <a:pPr>
              <a:lnSpc>
                <a:spcPct val="130000"/>
              </a:lnSpc>
            </a:pPr>
            <a:r>
              <a:rPr lang="en-GB" sz="1800" dirty="0">
                <a:solidFill>
                  <a:schemeClr val="tx1"/>
                </a:solidFill>
                <a:latin typeface="+mn-lt"/>
                <a:cs typeface="Arial" panose="020B0604020202020204" pitchFamily="34" charset="0"/>
              </a:rPr>
              <a:t>Describe and evaluate monotropy as an explanation of attachment </a:t>
            </a:r>
            <a:r>
              <a:rPr lang="en-GB" sz="1800" dirty="0">
                <a:solidFill>
                  <a:schemeClr val="bg1"/>
                </a:solidFill>
                <a:latin typeface="+mn-lt"/>
                <a:cs typeface="Arial" panose="020B0604020202020204" pitchFamily="34" charset="0"/>
              </a:rPr>
              <a:t>(12 marks)</a:t>
            </a:r>
            <a:endParaRPr lang="en-US" sz="1800" dirty="0">
              <a:solidFill>
                <a:schemeClr val="bg1"/>
              </a:solidFill>
              <a:latin typeface="+mn-lt"/>
              <a:cs typeface="Arial" panose="020B0604020202020204" pitchFamily="34" charset="0"/>
            </a:endParaRPr>
          </a:p>
        </p:txBody>
      </p:sp>
      <p:sp>
        <p:nvSpPr>
          <p:cNvPr id="6" name="Google Shape;153;p9">
            <a:extLst>
              <a:ext uri="{FF2B5EF4-FFF2-40B4-BE49-F238E27FC236}">
                <a16:creationId xmlns:a16="http://schemas.microsoft.com/office/drawing/2014/main" id="{A95FD16E-5370-C040-ABFE-A8D973DBEAC9}"/>
              </a:ext>
            </a:extLst>
          </p:cNvPr>
          <p:cNvSpPr txBox="1"/>
          <p:nvPr/>
        </p:nvSpPr>
        <p:spPr>
          <a:xfrm>
            <a:off x="693027" y="1539956"/>
            <a:ext cx="2619252"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cs typeface="Calibri"/>
                <a:sym typeface="Calibri"/>
              </a:rPr>
              <a:t>Deconstruct an essay:</a:t>
            </a:r>
            <a:endParaRPr lang="en-GB" sz="1800" dirty="0"/>
          </a:p>
        </p:txBody>
      </p:sp>
      <p:sp>
        <p:nvSpPr>
          <p:cNvPr id="7" name="Google Shape;226;p15">
            <a:extLst>
              <a:ext uri="{FF2B5EF4-FFF2-40B4-BE49-F238E27FC236}">
                <a16:creationId xmlns:a16="http://schemas.microsoft.com/office/drawing/2014/main" id="{7DC7E959-DF59-0848-8A0A-273FAA1C8634}"/>
              </a:ext>
            </a:extLst>
          </p:cNvPr>
          <p:cNvSpPr txBox="1">
            <a:spLocks/>
          </p:cNvSpPr>
          <p:nvPr/>
        </p:nvSpPr>
        <p:spPr>
          <a:xfrm>
            <a:off x="724769" y="3178370"/>
            <a:ext cx="9612878" cy="25341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Highlight descriptive element in one colour</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Highlight evaluation in another colour</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Underline key terms</a:t>
            </a:r>
          </a:p>
          <a:p>
            <a:pPr marL="228600" indent="-228600">
              <a:lnSpc>
                <a:spcPct val="130000"/>
              </a:lnSpc>
              <a:spcBef>
                <a:spcPts val="1600"/>
              </a:spcBef>
              <a:buClr>
                <a:schemeClr val="dk1"/>
              </a:buClr>
              <a:buSzPct val="130000"/>
              <a:buFont typeface="Arial"/>
              <a:buChar char="•"/>
            </a:pPr>
            <a:r>
              <a:rPr lang="en-GB" sz="1800" dirty="0">
                <a:solidFill>
                  <a:schemeClr val="bg1"/>
                </a:solidFill>
                <a:latin typeface="+mn-lt"/>
                <a:cs typeface="Abadi" panose="020F0502020204030204" pitchFamily="34" charset="0"/>
              </a:rPr>
              <a:t>Using a marking grid, decide in pairs what mark it would get</a:t>
            </a:r>
            <a:endParaRPr lang="en-GB" sz="1800" dirty="0">
              <a:solidFill>
                <a:schemeClr val="tx1"/>
              </a:solidFill>
              <a:latin typeface="+mn-lt"/>
              <a:cs typeface="Abadi" panose="020F0502020204030204" pitchFamily="34" charset="0"/>
            </a:endParaRPr>
          </a:p>
        </p:txBody>
      </p:sp>
      <p:sp>
        <p:nvSpPr>
          <p:cNvPr id="8" name="Subtitle 2">
            <a:extLst>
              <a:ext uri="{FF2B5EF4-FFF2-40B4-BE49-F238E27FC236}">
                <a16:creationId xmlns:a16="http://schemas.microsoft.com/office/drawing/2014/main" id="{3D9A88C3-41DC-1F4A-A8C5-3BEF7AD6E576}"/>
              </a:ext>
            </a:extLst>
          </p:cNvPr>
          <p:cNvSpPr txBox="1">
            <a:spLocks/>
          </p:cNvSpPr>
          <p:nvPr/>
        </p:nvSpPr>
        <p:spPr>
          <a:xfrm>
            <a:off x="637923" y="5817065"/>
            <a:ext cx="9079238" cy="502094"/>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800" dirty="0">
                <a:solidFill>
                  <a:schemeClr val="bg1"/>
                </a:solidFill>
                <a:latin typeface="+mn-lt"/>
                <a:cs typeface="Arial" panose="020B0604020202020204" pitchFamily="34" charset="0"/>
              </a:rPr>
              <a:t>Or ask students to turn the essay into a plan by bullet pointing the main points</a:t>
            </a:r>
            <a:endParaRPr lang="en-US" sz="18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843751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5C84-A4B3-C046-AED3-4CD99980CC98}"/>
              </a:ext>
            </a:extLst>
          </p:cNvPr>
          <p:cNvSpPr txBox="1">
            <a:spLocks/>
          </p:cNvSpPr>
          <p:nvPr/>
        </p:nvSpPr>
        <p:spPr>
          <a:xfrm>
            <a:off x="550640" y="520496"/>
            <a:ext cx="11165391" cy="1648852"/>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APPLICATION</a:t>
            </a:r>
            <a:endParaRPr lang="en-US" sz="4800" dirty="0">
              <a:solidFill>
                <a:schemeClr val="bg1"/>
              </a:solidFill>
            </a:endParaRPr>
          </a:p>
        </p:txBody>
      </p:sp>
      <p:sp>
        <p:nvSpPr>
          <p:cNvPr id="5" name="Subtitle 2">
            <a:extLst>
              <a:ext uri="{FF2B5EF4-FFF2-40B4-BE49-F238E27FC236}">
                <a16:creationId xmlns:a16="http://schemas.microsoft.com/office/drawing/2014/main" id="{E281B2F8-BD42-914C-9AA3-85ACD7ABC025}"/>
              </a:ext>
            </a:extLst>
          </p:cNvPr>
          <p:cNvSpPr txBox="1">
            <a:spLocks/>
          </p:cNvSpPr>
          <p:nvPr/>
        </p:nvSpPr>
        <p:spPr>
          <a:xfrm>
            <a:off x="591428" y="2091537"/>
            <a:ext cx="9594433" cy="783066"/>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mn-lt"/>
                <a:cs typeface="Arial" panose="020B0604020202020204" pitchFamily="34" charset="0"/>
              </a:rPr>
              <a:t>Martin is studying for his modern language exams. He revises French followed by Spanish on the same night and then gets confused between the two.</a:t>
            </a:r>
          </a:p>
        </p:txBody>
      </p:sp>
      <p:sp>
        <p:nvSpPr>
          <p:cNvPr id="8" name="Subtitle 2">
            <a:extLst>
              <a:ext uri="{FF2B5EF4-FFF2-40B4-BE49-F238E27FC236}">
                <a16:creationId xmlns:a16="http://schemas.microsoft.com/office/drawing/2014/main" id="{3D9A88C3-41DC-1F4A-A8C5-3BEF7AD6E576}"/>
              </a:ext>
            </a:extLst>
          </p:cNvPr>
          <p:cNvSpPr txBox="1">
            <a:spLocks/>
          </p:cNvSpPr>
          <p:nvPr/>
        </p:nvSpPr>
        <p:spPr>
          <a:xfrm>
            <a:off x="591429" y="4423273"/>
            <a:ext cx="9079238" cy="502094"/>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800" dirty="0">
                <a:solidFill>
                  <a:schemeClr val="bg1"/>
                </a:solidFill>
                <a:latin typeface="+mn-lt"/>
                <a:cs typeface="Arial" panose="020B0604020202020204" pitchFamily="34" charset="0"/>
              </a:rPr>
              <a:t>Students must refer to the stem in their answer and use quotes from the stem.</a:t>
            </a:r>
            <a:endParaRPr lang="en-US" sz="1800" dirty="0">
              <a:solidFill>
                <a:schemeClr val="bg1"/>
              </a:solidFill>
              <a:latin typeface="+mn-lt"/>
              <a:cs typeface="Arial" panose="020B0604020202020204" pitchFamily="34" charset="0"/>
            </a:endParaRPr>
          </a:p>
        </p:txBody>
      </p:sp>
      <p:sp>
        <p:nvSpPr>
          <p:cNvPr id="9" name="Google Shape;153;p9">
            <a:extLst>
              <a:ext uri="{FF2B5EF4-FFF2-40B4-BE49-F238E27FC236}">
                <a16:creationId xmlns:a16="http://schemas.microsoft.com/office/drawing/2014/main" id="{3137133C-633E-7A43-AC6F-9EE321920938}"/>
              </a:ext>
            </a:extLst>
          </p:cNvPr>
          <p:cNvSpPr txBox="1"/>
          <p:nvPr/>
        </p:nvSpPr>
        <p:spPr>
          <a:xfrm>
            <a:off x="646533" y="1539956"/>
            <a:ext cx="4920032"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cs typeface="Calibri"/>
                <a:sym typeface="Calibri"/>
              </a:rPr>
              <a:t>Apply your knowledge to a scenario such as:</a:t>
            </a:r>
            <a:endParaRPr lang="en-GB" sz="1800" dirty="0"/>
          </a:p>
        </p:txBody>
      </p:sp>
      <p:sp>
        <p:nvSpPr>
          <p:cNvPr id="10" name="Subtitle 2">
            <a:extLst>
              <a:ext uri="{FF2B5EF4-FFF2-40B4-BE49-F238E27FC236}">
                <a16:creationId xmlns:a16="http://schemas.microsoft.com/office/drawing/2014/main" id="{692F1180-37D1-A646-8FDE-3E18332448EA}"/>
              </a:ext>
            </a:extLst>
          </p:cNvPr>
          <p:cNvSpPr txBox="1">
            <a:spLocks/>
          </p:cNvSpPr>
          <p:nvPr/>
        </p:nvSpPr>
        <p:spPr>
          <a:xfrm>
            <a:off x="591428" y="3034518"/>
            <a:ext cx="9594433" cy="1802548"/>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mn-lt"/>
                <a:cs typeface="Arial" panose="020B0604020202020204" pitchFamily="34" charset="0"/>
              </a:rPr>
              <a:t>For example, he remembers the French word for ‘chair’ instead of the Spanish word for ‘chair’. Sometimes his mum helps to test Martin’s vocabulary. When he is unable to remember  a word, his mum tells him the first letter, then he can often recall it correctly.</a:t>
            </a:r>
            <a:endParaRPr lang="en-US" sz="18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079004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5C84-A4B3-C046-AED3-4CD99980CC98}"/>
              </a:ext>
            </a:extLst>
          </p:cNvPr>
          <p:cNvSpPr txBox="1">
            <a:spLocks/>
          </p:cNvSpPr>
          <p:nvPr/>
        </p:nvSpPr>
        <p:spPr>
          <a:xfrm>
            <a:off x="550640" y="520496"/>
            <a:ext cx="11165391" cy="1648852"/>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APPLICATION EXAMPLE</a:t>
            </a:r>
            <a:endParaRPr lang="en-US" sz="4800" dirty="0">
              <a:solidFill>
                <a:schemeClr val="bg1"/>
              </a:solidFill>
            </a:endParaRPr>
          </a:p>
        </p:txBody>
      </p:sp>
      <p:sp>
        <p:nvSpPr>
          <p:cNvPr id="5" name="Subtitle 2">
            <a:extLst>
              <a:ext uri="{FF2B5EF4-FFF2-40B4-BE49-F238E27FC236}">
                <a16:creationId xmlns:a16="http://schemas.microsoft.com/office/drawing/2014/main" id="{E281B2F8-BD42-914C-9AA3-85ACD7ABC025}"/>
              </a:ext>
            </a:extLst>
          </p:cNvPr>
          <p:cNvSpPr txBox="1">
            <a:spLocks/>
          </p:cNvSpPr>
          <p:nvPr/>
        </p:nvSpPr>
        <p:spPr>
          <a:xfrm>
            <a:off x="606926" y="2186125"/>
            <a:ext cx="9594433" cy="399420"/>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800" dirty="0">
                <a:solidFill>
                  <a:schemeClr val="bg1"/>
                </a:solidFill>
                <a:latin typeface="+mn-lt"/>
                <a:cs typeface="Arial" panose="020B0604020202020204" pitchFamily="34" charset="0"/>
              </a:rPr>
              <a:t>Refer to Martin’s experiences in your answer.</a:t>
            </a:r>
            <a:endParaRPr lang="en-US" sz="1800" dirty="0">
              <a:solidFill>
                <a:schemeClr val="bg1"/>
              </a:solidFill>
              <a:latin typeface="+mn-lt"/>
              <a:cs typeface="Arial" panose="020B0604020202020204" pitchFamily="34" charset="0"/>
            </a:endParaRPr>
          </a:p>
        </p:txBody>
      </p:sp>
      <p:sp>
        <p:nvSpPr>
          <p:cNvPr id="8" name="Subtitle 2">
            <a:extLst>
              <a:ext uri="{FF2B5EF4-FFF2-40B4-BE49-F238E27FC236}">
                <a16:creationId xmlns:a16="http://schemas.microsoft.com/office/drawing/2014/main" id="{3D9A88C3-41DC-1F4A-A8C5-3BEF7AD6E576}"/>
              </a:ext>
            </a:extLst>
          </p:cNvPr>
          <p:cNvSpPr txBox="1">
            <a:spLocks/>
          </p:cNvSpPr>
          <p:nvPr/>
        </p:nvSpPr>
        <p:spPr>
          <a:xfrm>
            <a:off x="606927" y="2768436"/>
            <a:ext cx="7639509" cy="2049933"/>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mn-lt"/>
                <a:cs typeface="Arial" panose="020B0604020202020204" pitchFamily="34" charset="0"/>
              </a:rPr>
              <a:t>A). One explanation for forgetting is interference. </a:t>
            </a:r>
          </a:p>
          <a:p>
            <a:pPr>
              <a:lnSpc>
                <a:spcPct val="130000"/>
              </a:lnSpc>
            </a:pPr>
            <a:r>
              <a:rPr lang="en-GB" sz="1800" dirty="0">
                <a:solidFill>
                  <a:schemeClr val="bg1"/>
                </a:solidFill>
                <a:latin typeface="+mn-lt"/>
                <a:cs typeface="Arial" panose="020B0604020202020204" pitchFamily="34" charset="0"/>
              </a:rPr>
              <a:t>Martin is showing </a:t>
            </a:r>
            <a:r>
              <a:rPr lang="en-GB" sz="1800" dirty="0">
                <a:solidFill>
                  <a:schemeClr val="tx1"/>
                </a:solidFill>
                <a:latin typeface="+mn-lt"/>
                <a:cs typeface="Arial" panose="020B0604020202020204" pitchFamily="34" charset="0"/>
              </a:rPr>
              <a:t>proactive interference </a:t>
            </a:r>
            <a:r>
              <a:rPr lang="en-GB" sz="1800" dirty="0">
                <a:solidFill>
                  <a:schemeClr val="bg1"/>
                </a:solidFill>
                <a:latin typeface="+mn-lt"/>
                <a:cs typeface="Arial" panose="020B0604020202020204" pitchFamily="34" charset="0"/>
              </a:rPr>
              <a:t>as old information is interfering with new information. He revises French first and then Spanish, so the French </a:t>
            </a:r>
            <a:r>
              <a:rPr lang="en-GB" sz="1800" dirty="0">
                <a:solidFill>
                  <a:schemeClr val="tx1"/>
                </a:solidFill>
                <a:latin typeface="+mn-lt"/>
                <a:cs typeface="Arial" panose="020B0604020202020204" pitchFamily="34" charset="0"/>
              </a:rPr>
              <a:t>information is corrupting</a:t>
            </a:r>
            <a:r>
              <a:rPr lang="en-GB" sz="1800" dirty="0">
                <a:solidFill>
                  <a:schemeClr val="bg1"/>
                </a:solidFill>
                <a:latin typeface="+mn-lt"/>
                <a:cs typeface="Arial" panose="020B0604020202020204" pitchFamily="34" charset="0"/>
              </a:rPr>
              <a:t> the Spanish information he is trying to learn, because French and Spanish are similar.</a:t>
            </a:r>
            <a:endParaRPr lang="en-US" sz="1800" dirty="0">
              <a:solidFill>
                <a:schemeClr val="bg1"/>
              </a:solidFill>
              <a:latin typeface="+mn-lt"/>
              <a:cs typeface="Arial" panose="020B0604020202020204" pitchFamily="34" charset="0"/>
            </a:endParaRPr>
          </a:p>
        </p:txBody>
      </p:sp>
      <p:sp>
        <p:nvSpPr>
          <p:cNvPr id="6" name="Google Shape;153;p9">
            <a:extLst>
              <a:ext uri="{FF2B5EF4-FFF2-40B4-BE49-F238E27FC236}">
                <a16:creationId xmlns:a16="http://schemas.microsoft.com/office/drawing/2014/main" id="{1075B3FF-C8DD-4345-9680-6E5F1FEA809E}"/>
              </a:ext>
            </a:extLst>
          </p:cNvPr>
          <p:cNvSpPr txBox="1"/>
          <p:nvPr/>
        </p:nvSpPr>
        <p:spPr>
          <a:xfrm>
            <a:off x="646533" y="1539956"/>
            <a:ext cx="4273646"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cs typeface="Calibri"/>
                <a:sym typeface="Calibri"/>
              </a:rPr>
              <a:t>Discuss two explanations of forgetting:</a:t>
            </a:r>
            <a:endParaRPr lang="en-GB" sz="1800" dirty="0"/>
          </a:p>
        </p:txBody>
      </p:sp>
    </p:spTree>
    <p:extLst>
      <p:ext uri="{BB962C8B-B14F-4D97-AF65-F5344CB8AC3E}">
        <p14:creationId xmlns:p14="http://schemas.microsoft.com/office/powerpoint/2010/main" val="227707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4</a:t>
            </a:fld>
            <a:endParaRPr lang="en-US" sz="1333" dirty="0"/>
          </a:p>
        </p:txBody>
      </p:sp>
      <p:sp>
        <p:nvSpPr>
          <p:cNvPr id="4" name="TextBox 3"/>
          <p:cNvSpPr txBox="1"/>
          <p:nvPr/>
        </p:nvSpPr>
        <p:spPr>
          <a:xfrm>
            <a:off x="4154311" y="970844"/>
            <a:ext cx="184731" cy="379656"/>
          </a:xfrm>
          <a:prstGeom prst="rect">
            <a:avLst/>
          </a:prstGeom>
          <a:noFill/>
        </p:spPr>
        <p:txBody>
          <a:bodyPr wrap="none" rtlCol="0">
            <a:spAutoFit/>
          </a:bodyPr>
          <a:lstStyle/>
          <a:p>
            <a:endParaRPr lang="en-US" sz="1867" dirty="0"/>
          </a:p>
        </p:txBody>
      </p:sp>
      <p:sp>
        <p:nvSpPr>
          <p:cNvPr id="5" name="Title 1"/>
          <p:cNvSpPr txBox="1">
            <a:spLocks/>
          </p:cNvSpPr>
          <p:nvPr/>
        </p:nvSpPr>
        <p:spPr>
          <a:xfrm>
            <a:off x="550641" y="520495"/>
            <a:ext cx="9620648" cy="81599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EVALUATION</a:t>
            </a:r>
            <a:endParaRPr lang="en-US" sz="4800" dirty="0"/>
          </a:p>
        </p:txBody>
      </p:sp>
      <p:sp>
        <p:nvSpPr>
          <p:cNvPr id="7" name="Subtitle 2">
            <a:extLst>
              <a:ext uri="{FF2B5EF4-FFF2-40B4-BE49-F238E27FC236}">
                <a16:creationId xmlns:a16="http://schemas.microsoft.com/office/drawing/2014/main" id="{6C7B3F64-3903-8A4E-B227-3E460938BEC5}"/>
              </a:ext>
            </a:extLst>
          </p:cNvPr>
          <p:cNvSpPr txBox="1">
            <a:spLocks/>
          </p:cNvSpPr>
          <p:nvPr/>
        </p:nvSpPr>
        <p:spPr>
          <a:xfrm>
            <a:off x="570945" y="1378094"/>
            <a:ext cx="8671026" cy="81599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130000"/>
              </a:lnSpc>
              <a:spcBef>
                <a:spcPts val="0"/>
              </a:spcBef>
              <a:buClr>
                <a:schemeClr val="dk1"/>
              </a:buClr>
              <a:buSzPts val="3000"/>
            </a:pPr>
            <a:r>
              <a:rPr lang="en-GB" sz="1800" dirty="0">
                <a:solidFill>
                  <a:schemeClr val="tx1"/>
                </a:solidFill>
                <a:latin typeface="+mn-lt"/>
                <a:cs typeface="Arial" panose="020B0604020202020204" pitchFamily="34" charset="0"/>
              </a:rPr>
              <a:t>Psychology qualifications require evaluation as one of the ‘assessment objectives’.</a:t>
            </a:r>
          </a:p>
          <a:p>
            <a:pPr lvl="0">
              <a:lnSpc>
                <a:spcPct val="130000"/>
              </a:lnSpc>
              <a:spcBef>
                <a:spcPts val="0"/>
              </a:spcBef>
              <a:buClr>
                <a:schemeClr val="dk1"/>
              </a:buClr>
              <a:buSzPts val="3000"/>
            </a:pPr>
            <a:r>
              <a:rPr lang="en-GB" sz="1800" dirty="0">
                <a:solidFill>
                  <a:schemeClr val="tx1"/>
                </a:solidFill>
                <a:latin typeface="+mn-lt"/>
                <a:cs typeface="Arial" panose="020B0604020202020204" pitchFamily="34" charset="0"/>
              </a:rPr>
              <a:t>Students are assed on their ability to:</a:t>
            </a:r>
          </a:p>
        </p:txBody>
      </p:sp>
      <p:sp>
        <p:nvSpPr>
          <p:cNvPr id="12" name="Rectangle 11">
            <a:extLst>
              <a:ext uri="{FF2B5EF4-FFF2-40B4-BE49-F238E27FC236}">
                <a16:creationId xmlns:a16="http://schemas.microsoft.com/office/drawing/2014/main" id="{0501DBEE-BB4C-1E4B-B7FB-3CD09B8FBC47}"/>
              </a:ext>
            </a:extLst>
          </p:cNvPr>
          <p:cNvSpPr/>
          <p:nvPr/>
        </p:nvSpPr>
        <p:spPr>
          <a:xfrm>
            <a:off x="579447" y="2987834"/>
            <a:ext cx="2379097" cy="1142813"/>
          </a:xfrm>
          <a:prstGeom prst="rect">
            <a:avLst/>
          </a:prstGeom>
        </p:spPr>
        <p:txBody>
          <a:bodyPr wrap="square">
            <a:spAutoFit/>
          </a:bodyPr>
          <a:lstStyle/>
          <a:p>
            <a:pPr lvl="0">
              <a:lnSpc>
                <a:spcPct val="130000"/>
              </a:lnSpc>
              <a:buClr>
                <a:schemeClr val="dk1"/>
              </a:buClr>
              <a:buSzPts val="1600"/>
            </a:pPr>
            <a:r>
              <a:rPr lang="en-GB" sz="1800" dirty="0">
                <a:solidFill>
                  <a:schemeClr val="tx1"/>
                </a:solidFill>
                <a:latin typeface="+mn-lt"/>
                <a:cs typeface="Abadi" panose="020F0502020204030204" pitchFamily="34" charset="0"/>
                <a:sym typeface="Calibri"/>
              </a:rPr>
              <a:t>Analyse and evaluate scientific knowledge and processes.</a:t>
            </a:r>
            <a:endParaRPr lang="en-GB" sz="1800" dirty="0">
              <a:solidFill>
                <a:schemeClr val="tx1"/>
              </a:solidFill>
              <a:latin typeface="+mn-lt"/>
              <a:cs typeface="Abadi" panose="020F0502020204030204" pitchFamily="34" charset="0"/>
            </a:endParaRPr>
          </a:p>
        </p:txBody>
      </p:sp>
      <p:sp>
        <p:nvSpPr>
          <p:cNvPr id="13" name="Rectangle 12">
            <a:extLst>
              <a:ext uri="{FF2B5EF4-FFF2-40B4-BE49-F238E27FC236}">
                <a16:creationId xmlns:a16="http://schemas.microsoft.com/office/drawing/2014/main" id="{47F5454A-97E9-B646-AE87-8DE2CD90BF52}"/>
              </a:ext>
            </a:extLst>
          </p:cNvPr>
          <p:cNvSpPr/>
          <p:nvPr/>
        </p:nvSpPr>
        <p:spPr>
          <a:xfrm>
            <a:off x="3403951" y="2970318"/>
            <a:ext cx="3129927" cy="1502912"/>
          </a:xfrm>
          <a:prstGeom prst="rect">
            <a:avLst/>
          </a:prstGeom>
        </p:spPr>
        <p:txBody>
          <a:bodyPr wrap="square">
            <a:spAutoFit/>
          </a:bodyPr>
          <a:lstStyle/>
          <a:p>
            <a:pPr lvl="0">
              <a:lnSpc>
                <a:spcPct val="130000"/>
              </a:lnSpc>
              <a:buClr>
                <a:srgbClr val="212121"/>
              </a:buClr>
              <a:buSzPts val="1600"/>
            </a:pPr>
            <a:r>
              <a:rPr lang="en-GB" sz="1800" dirty="0">
                <a:solidFill>
                  <a:schemeClr val="tx1"/>
                </a:solidFill>
                <a:latin typeface="+mn-lt"/>
                <a:ea typeface="Calibri"/>
                <a:cs typeface="Calibri"/>
                <a:sym typeface="Calibri"/>
              </a:rPr>
              <a:t>Apply scientific knowledge and processes to unfamiliar situations, including those related to issues.</a:t>
            </a:r>
            <a:endParaRPr lang="en-GB" sz="2000" dirty="0">
              <a:solidFill>
                <a:schemeClr val="tx1"/>
              </a:solidFill>
              <a:latin typeface="+mn-lt"/>
            </a:endParaRPr>
          </a:p>
        </p:txBody>
      </p:sp>
      <p:sp>
        <p:nvSpPr>
          <p:cNvPr id="14" name="Rectangle 13">
            <a:extLst>
              <a:ext uri="{FF2B5EF4-FFF2-40B4-BE49-F238E27FC236}">
                <a16:creationId xmlns:a16="http://schemas.microsoft.com/office/drawing/2014/main" id="{A9A74F2D-79A2-8B41-832C-D1F065823B6D}"/>
              </a:ext>
            </a:extLst>
          </p:cNvPr>
          <p:cNvSpPr/>
          <p:nvPr/>
        </p:nvSpPr>
        <p:spPr>
          <a:xfrm>
            <a:off x="6727750" y="2957134"/>
            <a:ext cx="3014134" cy="1863011"/>
          </a:xfrm>
          <a:prstGeom prst="rect">
            <a:avLst/>
          </a:prstGeom>
        </p:spPr>
        <p:txBody>
          <a:bodyPr wrap="square">
            <a:spAutoFit/>
          </a:bodyPr>
          <a:lstStyle/>
          <a:p>
            <a:pPr lvl="0">
              <a:lnSpc>
                <a:spcPct val="130000"/>
              </a:lnSpc>
              <a:buSzPts val="1600"/>
            </a:pPr>
            <a:r>
              <a:rPr lang="en-GB" sz="1800" dirty="0">
                <a:solidFill>
                  <a:schemeClr val="tx1"/>
                </a:solidFill>
                <a:latin typeface="+mn-lt"/>
                <a:ea typeface="Calibri"/>
                <a:cs typeface="Calibri"/>
                <a:sym typeface="Calibri"/>
              </a:rPr>
              <a:t>Assess the validity, reliability and credibility of scientific information in terms of its implications to the theory/study.</a:t>
            </a:r>
            <a:endParaRPr lang="en-GB" sz="2000" dirty="0">
              <a:solidFill>
                <a:schemeClr val="tx1"/>
              </a:solidFill>
              <a:latin typeface="+mn-lt"/>
            </a:endParaRPr>
          </a:p>
        </p:txBody>
      </p:sp>
      <p:sp>
        <p:nvSpPr>
          <p:cNvPr id="15" name="Google Shape;153;p9">
            <a:extLst>
              <a:ext uri="{FF2B5EF4-FFF2-40B4-BE49-F238E27FC236}">
                <a16:creationId xmlns:a16="http://schemas.microsoft.com/office/drawing/2014/main" id="{803F7B0F-B966-534A-B848-6CCD89BD8D54}"/>
              </a:ext>
            </a:extLst>
          </p:cNvPr>
          <p:cNvSpPr txBox="1"/>
          <p:nvPr/>
        </p:nvSpPr>
        <p:spPr>
          <a:xfrm>
            <a:off x="690865" y="2415491"/>
            <a:ext cx="1225021" cy="443519"/>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Analyse</a:t>
            </a:r>
            <a:endParaRPr lang="en-GB" dirty="0"/>
          </a:p>
        </p:txBody>
      </p:sp>
      <p:sp>
        <p:nvSpPr>
          <p:cNvPr id="16" name="Google Shape;153;p9">
            <a:extLst>
              <a:ext uri="{FF2B5EF4-FFF2-40B4-BE49-F238E27FC236}">
                <a16:creationId xmlns:a16="http://schemas.microsoft.com/office/drawing/2014/main" id="{4B32E2A2-F3B8-4B4E-9DBB-2379806C2E75}"/>
              </a:ext>
            </a:extLst>
          </p:cNvPr>
          <p:cNvSpPr txBox="1"/>
          <p:nvPr/>
        </p:nvSpPr>
        <p:spPr>
          <a:xfrm>
            <a:off x="3493282" y="2415491"/>
            <a:ext cx="991631" cy="443519"/>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Apply</a:t>
            </a:r>
            <a:endParaRPr lang="en-GB" dirty="0"/>
          </a:p>
        </p:txBody>
      </p:sp>
      <p:sp>
        <p:nvSpPr>
          <p:cNvPr id="17" name="Google Shape;153;p9">
            <a:extLst>
              <a:ext uri="{FF2B5EF4-FFF2-40B4-BE49-F238E27FC236}">
                <a16:creationId xmlns:a16="http://schemas.microsoft.com/office/drawing/2014/main" id="{C49A6779-FFDD-8F41-A7CE-788181F4B88A}"/>
              </a:ext>
            </a:extLst>
          </p:cNvPr>
          <p:cNvSpPr txBox="1"/>
          <p:nvPr/>
        </p:nvSpPr>
        <p:spPr>
          <a:xfrm>
            <a:off x="6822280" y="2415491"/>
            <a:ext cx="1131549" cy="443519"/>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Assess</a:t>
            </a:r>
            <a:endParaRPr lang="en-GB" dirty="0"/>
          </a:p>
        </p:txBody>
      </p:sp>
    </p:spTree>
    <p:extLst>
      <p:ext uri="{BB962C8B-B14F-4D97-AF65-F5344CB8AC3E}">
        <p14:creationId xmlns:p14="http://schemas.microsoft.com/office/powerpoint/2010/main" val="3347956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5C84-A4B3-C046-AED3-4CD99980CC98}"/>
              </a:ext>
            </a:extLst>
          </p:cNvPr>
          <p:cNvSpPr txBox="1">
            <a:spLocks/>
          </p:cNvSpPr>
          <p:nvPr/>
        </p:nvSpPr>
        <p:spPr>
          <a:xfrm>
            <a:off x="550640" y="520496"/>
            <a:ext cx="11165391" cy="1648852"/>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ESSAY PLANNING ACTIVTY</a:t>
            </a:r>
            <a:endParaRPr lang="en-US" sz="4800" dirty="0">
              <a:solidFill>
                <a:schemeClr val="bg1"/>
              </a:solidFill>
            </a:endParaRPr>
          </a:p>
        </p:txBody>
      </p:sp>
      <p:sp>
        <p:nvSpPr>
          <p:cNvPr id="6" name="Subtitle 2">
            <a:extLst>
              <a:ext uri="{FF2B5EF4-FFF2-40B4-BE49-F238E27FC236}">
                <a16:creationId xmlns:a16="http://schemas.microsoft.com/office/drawing/2014/main" id="{331BC302-B69B-E34F-9484-384924E9C9FB}"/>
              </a:ext>
            </a:extLst>
          </p:cNvPr>
          <p:cNvSpPr txBox="1">
            <a:spLocks/>
          </p:cNvSpPr>
          <p:nvPr/>
        </p:nvSpPr>
        <p:spPr>
          <a:xfrm>
            <a:off x="606927" y="5667864"/>
            <a:ext cx="3272460" cy="90715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mn-lt"/>
                <a:cs typeface="Arial" panose="020B0604020202020204" pitchFamily="34" charset="0"/>
              </a:rPr>
              <a:t>(Print grid onto A3 paper, students work in groups.)</a:t>
            </a:r>
            <a:endParaRPr lang="en-US" sz="1800" dirty="0">
              <a:solidFill>
                <a:schemeClr val="bg1"/>
              </a:solidFill>
              <a:latin typeface="+mn-lt"/>
              <a:cs typeface="Arial" panose="020B0604020202020204" pitchFamily="34"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61FAD2B2-68DC-DB46-9D86-602F134058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1378" y="1324302"/>
            <a:ext cx="8250621" cy="5533697"/>
          </a:xfrm>
          <a:prstGeom prst="rect">
            <a:avLst/>
          </a:prstGeom>
        </p:spPr>
      </p:pic>
      <p:sp>
        <p:nvSpPr>
          <p:cNvPr id="10" name="Subtitle 2">
            <a:extLst>
              <a:ext uri="{FF2B5EF4-FFF2-40B4-BE49-F238E27FC236}">
                <a16:creationId xmlns:a16="http://schemas.microsoft.com/office/drawing/2014/main" id="{FAE34365-5A03-D040-B0AC-19506388C25F}"/>
              </a:ext>
            </a:extLst>
          </p:cNvPr>
          <p:cNvSpPr txBox="1">
            <a:spLocks/>
          </p:cNvSpPr>
          <p:nvPr/>
        </p:nvSpPr>
        <p:spPr>
          <a:xfrm>
            <a:off x="606926" y="2809975"/>
            <a:ext cx="3272459" cy="637374"/>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mn-lt"/>
                <a:cs typeface="Arial" panose="020B0604020202020204" pitchFamily="34" charset="0"/>
              </a:rPr>
              <a:t>Refer to Martin’s experiences in your answer.</a:t>
            </a:r>
            <a:endParaRPr lang="en-US" sz="1800" dirty="0">
              <a:solidFill>
                <a:schemeClr val="bg1"/>
              </a:solidFill>
              <a:latin typeface="+mn-lt"/>
              <a:cs typeface="Arial" panose="020B0604020202020204" pitchFamily="34" charset="0"/>
            </a:endParaRPr>
          </a:p>
        </p:txBody>
      </p:sp>
      <p:sp>
        <p:nvSpPr>
          <p:cNvPr id="11" name="Google Shape;153;p9">
            <a:extLst>
              <a:ext uri="{FF2B5EF4-FFF2-40B4-BE49-F238E27FC236}">
                <a16:creationId xmlns:a16="http://schemas.microsoft.com/office/drawing/2014/main" id="{C6EE7D8D-539F-D94A-8422-D9789EBDA983}"/>
              </a:ext>
            </a:extLst>
          </p:cNvPr>
          <p:cNvSpPr txBox="1"/>
          <p:nvPr/>
        </p:nvSpPr>
        <p:spPr>
          <a:xfrm>
            <a:off x="662031" y="1776440"/>
            <a:ext cx="2947865" cy="886373"/>
          </a:xfrm>
          <a:prstGeom prst="rect">
            <a:avLst/>
          </a:prstGeom>
          <a:solidFill>
            <a:schemeClr val="tx1"/>
          </a:solidFill>
          <a:ln>
            <a:noFill/>
          </a:ln>
        </p:spPr>
        <p:txBody>
          <a:bodyPr spcFirstLastPara="1" wrap="none" lIns="180000" tIns="180000" rIns="180000" bIns="180000" anchor="ctr" anchorCtr="0">
            <a:noAutofit/>
          </a:bodyPr>
          <a:lstStyle/>
          <a:p>
            <a:pPr lvl="0">
              <a:lnSpc>
                <a:spcPct val="130000"/>
              </a:lnSpc>
              <a:buClr>
                <a:schemeClr val="lt1"/>
              </a:buClr>
              <a:buSzPts val="1800"/>
            </a:pPr>
            <a:r>
              <a:rPr lang="en-GB" sz="1800" dirty="0">
                <a:solidFill>
                  <a:schemeClr val="lt1"/>
                </a:solidFill>
                <a:cs typeface="Calibri"/>
                <a:sym typeface="Calibri"/>
              </a:rPr>
              <a:t>Discuss two explanations </a:t>
            </a:r>
            <a:br>
              <a:rPr lang="en-GB" sz="1800" dirty="0">
                <a:solidFill>
                  <a:schemeClr val="lt1"/>
                </a:solidFill>
                <a:cs typeface="Calibri"/>
                <a:sym typeface="Calibri"/>
              </a:rPr>
            </a:br>
            <a:r>
              <a:rPr lang="en-GB" sz="1800" dirty="0">
                <a:solidFill>
                  <a:schemeClr val="lt1"/>
                </a:solidFill>
                <a:cs typeface="Calibri"/>
                <a:sym typeface="Calibri"/>
              </a:rPr>
              <a:t>of forgetting:</a:t>
            </a:r>
            <a:endParaRPr lang="en-GB" sz="1800" dirty="0"/>
          </a:p>
        </p:txBody>
      </p:sp>
    </p:spTree>
    <p:extLst>
      <p:ext uri="{BB962C8B-B14F-4D97-AF65-F5344CB8AC3E}">
        <p14:creationId xmlns:p14="http://schemas.microsoft.com/office/powerpoint/2010/main" val="36421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C7B710-E81A-364A-A765-256146227C9D}"/>
              </a:ext>
            </a:extLst>
          </p:cNvPr>
          <p:cNvSpPr txBox="1">
            <a:spLocks/>
          </p:cNvSpPr>
          <p:nvPr/>
        </p:nvSpPr>
        <p:spPr>
          <a:xfrm>
            <a:off x="550640" y="504166"/>
            <a:ext cx="10655241" cy="1651205"/>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EXTENDED WRITING IN</a:t>
            </a:r>
            <a:br>
              <a:rPr lang="en-GB" sz="4800" dirty="0">
                <a:solidFill>
                  <a:schemeClr val="bg1"/>
                </a:solidFill>
              </a:rPr>
            </a:br>
            <a:r>
              <a:rPr lang="en-GB" sz="4800" dirty="0">
                <a:solidFill>
                  <a:schemeClr val="bg1"/>
                </a:solidFill>
              </a:rPr>
              <a:t>RESEARCH METHODS: EXAMPLE </a:t>
            </a:r>
            <a:endParaRPr lang="en-US" sz="4800" dirty="0"/>
          </a:p>
        </p:txBody>
      </p:sp>
      <p:pic>
        <p:nvPicPr>
          <p:cNvPr id="8" name="Picture 7">
            <a:extLst>
              <a:ext uri="{FF2B5EF4-FFF2-40B4-BE49-F238E27FC236}">
                <a16:creationId xmlns:a16="http://schemas.microsoft.com/office/drawing/2014/main" id="{0B77DF1F-2B4B-0941-952A-FEEF27266F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5968" y="1159328"/>
            <a:ext cx="5385989" cy="5698671"/>
          </a:xfrm>
          <a:prstGeom prst="rect">
            <a:avLst/>
          </a:prstGeom>
        </p:spPr>
      </p:pic>
      <p:sp>
        <p:nvSpPr>
          <p:cNvPr id="10" name="Subtitle 2">
            <a:extLst>
              <a:ext uri="{FF2B5EF4-FFF2-40B4-BE49-F238E27FC236}">
                <a16:creationId xmlns:a16="http://schemas.microsoft.com/office/drawing/2014/main" id="{FE1ABB1A-BABC-6D4F-A527-DC09388E9865}"/>
              </a:ext>
            </a:extLst>
          </p:cNvPr>
          <p:cNvSpPr txBox="1">
            <a:spLocks/>
          </p:cNvSpPr>
          <p:nvPr/>
        </p:nvSpPr>
        <p:spPr>
          <a:xfrm>
            <a:off x="5665465" y="2350557"/>
            <a:ext cx="5666563" cy="81599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80000"/>
              </a:lnSpc>
              <a:spcBef>
                <a:spcPts val="0"/>
              </a:spcBef>
              <a:buClr>
                <a:schemeClr val="dk1"/>
              </a:buClr>
              <a:buSzPts val="3000"/>
            </a:pPr>
            <a:r>
              <a:rPr lang="en-GB" sz="1800" dirty="0">
                <a:solidFill>
                  <a:schemeClr val="bg1"/>
                </a:solidFill>
                <a:latin typeface="+mn-lt"/>
                <a:cs typeface="Arial" panose="020B0604020202020204" pitchFamily="34" charset="0"/>
              </a:rPr>
              <a:t>In the answer the students should provide detail of:</a:t>
            </a:r>
          </a:p>
        </p:txBody>
      </p:sp>
      <p:sp>
        <p:nvSpPr>
          <p:cNvPr id="11" name="Subtitle 2">
            <a:extLst>
              <a:ext uri="{FF2B5EF4-FFF2-40B4-BE49-F238E27FC236}">
                <a16:creationId xmlns:a16="http://schemas.microsoft.com/office/drawing/2014/main" id="{AEE2A66B-4FA9-0E4D-8B15-4BD6DBC00948}"/>
              </a:ext>
            </a:extLst>
          </p:cNvPr>
          <p:cNvSpPr txBox="1">
            <a:spLocks/>
          </p:cNvSpPr>
          <p:nvPr/>
        </p:nvSpPr>
        <p:spPr>
          <a:xfrm>
            <a:off x="5714453" y="2955666"/>
            <a:ext cx="5337001" cy="2955277"/>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The task </a:t>
            </a:r>
            <a:r>
              <a:rPr lang="en-GB" sz="1800" dirty="0">
                <a:solidFill>
                  <a:schemeClr val="bg1"/>
                </a:solidFill>
                <a:latin typeface="+mn-lt"/>
                <a:cs typeface="Arial" panose="020B0604020202020204" pitchFamily="34" charset="0"/>
              </a:rPr>
              <a:t>for the participants</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The behavioural categories </a:t>
            </a:r>
            <a:r>
              <a:rPr lang="en-GB" sz="1800" dirty="0">
                <a:solidFill>
                  <a:schemeClr val="bg1"/>
                </a:solidFill>
                <a:latin typeface="+mn-lt"/>
                <a:cs typeface="Arial" panose="020B0604020202020204" pitchFamily="34" charset="0"/>
              </a:rPr>
              <a:t>to be used and how the data will be recorded</a:t>
            </a:r>
          </a:p>
          <a:p>
            <a:pPr marL="285750" indent="-285750">
              <a:lnSpc>
                <a:spcPct val="130000"/>
              </a:lnSpc>
              <a:buSzPct val="130000"/>
              <a:buFont typeface="Arial" panose="020B0604020202020204" pitchFamily="34" charset="0"/>
              <a:buChar char="•"/>
            </a:pPr>
            <a:r>
              <a:rPr lang="en-GB" sz="1800" dirty="0">
                <a:solidFill>
                  <a:schemeClr val="bg1"/>
                </a:solidFill>
                <a:latin typeface="+mn-lt"/>
                <a:cs typeface="Arial" panose="020B0604020202020204" pitchFamily="34" charset="0"/>
              </a:rPr>
              <a:t>How </a:t>
            </a:r>
            <a:r>
              <a:rPr lang="en-GB" sz="1800" dirty="0">
                <a:solidFill>
                  <a:schemeClr val="tx1"/>
                </a:solidFill>
                <a:latin typeface="+mn-lt"/>
                <a:cs typeface="Arial" panose="020B0604020202020204" pitchFamily="34" charset="0"/>
              </a:rPr>
              <a:t>reliability</a:t>
            </a:r>
            <a:r>
              <a:rPr lang="en-GB" sz="1800" dirty="0">
                <a:solidFill>
                  <a:schemeClr val="bg1"/>
                </a:solidFill>
                <a:latin typeface="+mn-lt"/>
                <a:cs typeface="Arial" panose="020B0604020202020204" pitchFamily="34" charset="0"/>
              </a:rPr>
              <a:t> of the data collection might be established</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Ethical issues </a:t>
            </a:r>
            <a:r>
              <a:rPr lang="en-GB" sz="1800" dirty="0">
                <a:solidFill>
                  <a:schemeClr val="bg1"/>
                </a:solidFill>
                <a:latin typeface="+mn-lt"/>
                <a:cs typeface="Arial" panose="020B0604020202020204" pitchFamily="34" charset="0"/>
              </a:rPr>
              <a:t>to be considered.</a:t>
            </a:r>
          </a:p>
          <a:p>
            <a:pPr marL="285750" indent="-285750">
              <a:lnSpc>
                <a:spcPct val="130000"/>
              </a:lnSpc>
              <a:buSzPct val="130000"/>
              <a:buFont typeface="Arial" panose="020B0604020202020204" pitchFamily="34" charset="0"/>
              <a:buChar char="•"/>
            </a:pPr>
            <a:r>
              <a:rPr lang="en-GB" sz="1800" dirty="0">
                <a:solidFill>
                  <a:schemeClr val="bg1"/>
                </a:solidFill>
                <a:latin typeface="+mn-lt"/>
                <a:cs typeface="Arial" panose="020B0604020202020204" pitchFamily="34" charset="0"/>
              </a:rPr>
              <a:t>(12 marks)</a:t>
            </a:r>
            <a:endParaRPr lang="en-US" sz="18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041952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20A85017-902C-8A42-8617-2079E77FA6DB}"/>
              </a:ext>
            </a:extLst>
          </p:cNvPr>
          <p:cNvSpPr txBox="1">
            <a:spLocks/>
          </p:cNvSpPr>
          <p:nvPr/>
        </p:nvSpPr>
        <p:spPr>
          <a:xfrm>
            <a:off x="668918" y="2186125"/>
            <a:ext cx="9594433" cy="399420"/>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800" dirty="0">
                <a:solidFill>
                  <a:schemeClr val="bg1"/>
                </a:solidFill>
                <a:latin typeface="+mn-lt"/>
                <a:cs typeface="Arial" panose="020B0604020202020204" pitchFamily="34" charset="0"/>
              </a:rPr>
              <a:t>The study must show it can be fully replicable. </a:t>
            </a:r>
            <a:endParaRPr lang="en-US" sz="1800" dirty="0">
              <a:solidFill>
                <a:schemeClr val="bg1"/>
              </a:solidFill>
              <a:latin typeface="+mn-lt"/>
              <a:cs typeface="Arial" panose="020B0604020202020204" pitchFamily="34" charset="0"/>
            </a:endParaRPr>
          </a:p>
        </p:txBody>
      </p:sp>
      <p:sp>
        <p:nvSpPr>
          <p:cNvPr id="13" name="Subtitle 2">
            <a:extLst>
              <a:ext uri="{FF2B5EF4-FFF2-40B4-BE49-F238E27FC236}">
                <a16:creationId xmlns:a16="http://schemas.microsoft.com/office/drawing/2014/main" id="{707826E2-48F4-154E-99DA-B2EFDF8C5600}"/>
              </a:ext>
            </a:extLst>
          </p:cNvPr>
          <p:cNvSpPr txBox="1">
            <a:spLocks/>
          </p:cNvSpPr>
          <p:nvPr/>
        </p:nvSpPr>
        <p:spPr>
          <a:xfrm>
            <a:off x="668919" y="2706444"/>
            <a:ext cx="5069729" cy="2049933"/>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mn-lt"/>
                <a:cs typeface="Arial" panose="020B0604020202020204" pitchFamily="34" charset="0"/>
              </a:rPr>
              <a:t>As well as the details asked for in the question, it is important to remember to think about:</a:t>
            </a:r>
            <a:endParaRPr lang="en-US" sz="1800" dirty="0">
              <a:solidFill>
                <a:schemeClr val="bg1"/>
              </a:solidFill>
              <a:latin typeface="+mn-lt"/>
              <a:cs typeface="Arial" panose="020B0604020202020204" pitchFamily="34" charset="0"/>
            </a:endParaRPr>
          </a:p>
        </p:txBody>
      </p:sp>
      <p:sp>
        <p:nvSpPr>
          <p:cNvPr id="14" name="Google Shape;153;p9">
            <a:extLst>
              <a:ext uri="{FF2B5EF4-FFF2-40B4-BE49-F238E27FC236}">
                <a16:creationId xmlns:a16="http://schemas.microsoft.com/office/drawing/2014/main" id="{2834F325-6908-4541-A6D6-CD74B5F63D60}"/>
              </a:ext>
            </a:extLst>
          </p:cNvPr>
          <p:cNvSpPr txBox="1"/>
          <p:nvPr/>
        </p:nvSpPr>
        <p:spPr>
          <a:xfrm>
            <a:off x="724023" y="1539956"/>
            <a:ext cx="2476377"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cs typeface="Calibri"/>
                <a:sym typeface="Calibri"/>
              </a:rPr>
              <a:t>Details are essential:</a:t>
            </a:r>
            <a:endParaRPr lang="en-GB" sz="1800" dirty="0"/>
          </a:p>
        </p:txBody>
      </p:sp>
      <p:pic>
        <p:nvPicPr>
          <p:cNvPr id="16" name="Picture 15" descr="Icon&#10;&#10;Description automatically generated">
            <a:extLst>
              <a:ext uri="{FF2B5EF4-FFF2-40B4-BE49-F238E27FC236}">
                <a16:creationId xmlns:a16="http://schemas.microsoft.com/office/drawing/2014/main" id="{A5055654-553B-BE41-B87A-F99E4B5833B4}"/>
              </a:ext>
            </a:extLst>
          </p:cNvPr>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a:stretch/>
        </p:blipFill>
        <p:spPr>
          <a:xfrm>
            <a:off x="5757526" y="-474196"/>
            <a:ext cx="5236988" cy="6561513"/>
          </a:xfrm>
          <a:prstGeom prst="rect">
            <a:avLst/>
          </a:prstGeom>
        </p:spPr>
      </p:pic>
      <p:sp>
        <p:nvSpPr>
          <p:cNvPr id="7" name="Title 1">
            <a:extLst>
              <a:ext uri="{FF2B5EF4-FFF2-40B4-BE49-F238E27FC236}">
                <a16:creationId xmlns:a16="http://schemas.microsoft.com/office/drawing/2014/main" id="{B3C7B710-E81A-364A-A765-256146227C9D}"/>
              </a:ext>
            </a:extLst>
          </p:cNvPr>
          <p:cNvSpPr txBox="1">
            <a:spLocks/>
          </p:cNvSpPr>
          <p:nvPr/>
        </p:nvSpPr>
        <p:spPr>
          <a:xfrm>
            <a:off x="550640" y="504166"/>
            <a:ext cx="10655241" cy="1651205"/>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PLANNING A RESEARCH ANSWER</a:t>
            </a:r>
            <a:endParaRPr lang="en-US" sz="4800" dirty="0"/>
          </a:p>
        </p:txBody>
      </p:sp>
      <p:pic>
        <p:nvPicPr>
          <p:cNvPr id="15" name="Picture 14" descr="Graphical user interface, text, application&#10;&#10;Description automatically generated">
            <a:extLst>
              <a:ext uri="{FF2B5EF4-FFF2-40B4-BE49-F238E27FC236}">
                <a16:creationId xmlns:a16="http://schemas.microsoft.com/office/drawing/2014/main" id="{70AC3392-0FA7-2A42-96EE-FFE938E5F8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5783" y="3925614"/>
            <a:ext cx="8509563" cy="2208223"/>
          </a:xfrm>
          <a:prstGeom prst="rect">
            <a:avLst/>
          </a:prstGeom>
        </p:spPr>
      </p:pic>
    </p:spTree>
    <p:extLst>
      <p:ext uri="{BB962C8B-B14F-4D97-AF65-F5344CB8AC3E}">
        <p14:creationId xmlns:p14="http://schemas.microsoft.com/office/powerpoint/2010/main" val="106899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4BDBE2-C746-044C-8900-4E22F9DA38C3}"/>
              </a:ext>
            </a:extLst>
          </p:cNvPr>
          <p:cNvPicPr>
            <a:picLocks noChangeAspect="1"/>
          </p:cNvPicPr>
          <p:nvPr/>
        </p:nvPicPr>
        <p:blipFill>
          <a:blip r:embed="rId3"/>
          <a:stretch>
            <a:fillRect/>
          </a:stretch>
        </p:blipFill>
        <p:spPr>
          <a:xfrm>
            <a:off x="11268" y="0"/>
            <a:ext cx="12169464" cy="6858000"/>
          </a:xfrm>
          <a:prstGeom prst="rect">
            <a:avLst/>
          </a:prstGeom>
        </p:spPr>
      </p:pic>
      <p:sp>
        <p:nvSpPr>
          <p:cNvPr id="7" name="Title 1">
            <a:extLst>
              <a:ext uri="{FF2B5EF4-FFF2-40B4-BE49-F238E27FC236}">
                <a16:creationId xmlns:a16="http://schemas.microsoft.com/office/drawing/2014/main" id="{B3C7B710-E81A-364A-A765-256146227C9D}"/>
              </a:ext>
            </a:extLst>
          </p:cNvPr>
          <p:cNvSpPr txBox="1">
            <a:spLocks/>
          </p:cNvSpPr>
          <p:nvPr/>
        </p:nvSpPr>
        <p:spPr>
          <a:xfrm>
            <a:off x="550640" y="504166"/>
            <a:ext cx="10655241" cy="1651205"/>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FOUR ELEMENTS OF DESIGN </a:t>
            </a:r>
            <a:br>
              <a:rPr lang="en-GB" sz="4800" dirty="0">
                <a:solidFill>
                  <a:schemeClr val="bg1"/>
                </a:solidFill>
              </a:rPr>
            </a:br>
            <a:r>
              <a:rPr lang="en-GB" sz="4800" dirty="0">
                <a:solidFill>
                  <a:schemeClr val="bg1"/>
                </a:solidFill>
              </a:rPr>
              <a:t>TO BE CREDITED</a:t>
            </a:r>
            <a:endParaRPr lang="en-US" sz="4800" dirty="0"/>
          </a:p>
        </p:txBody>
      </p:sp>
      <p:pic>
        <p:nvPicPr>
          <p:cNvPr id="4" name="Picture 3" descr="Icon&#10;&#10;Description automatically generated">
            <a:extLst>
              <a:ext uri="{FF2B5EF4-FFF2-40B4-BE49-F238E27FC236}">
                <a16:creationId xmlns:a16="http://schemas.microsoft.com/office/drawing/2014/main" id="{1C02F24C-B456-1145-B522-723C2573DB93}"/>
              </a:ext>
            </a:extLst>
          </p:cNvPr>
          <p:cNvPicPr>
            <a:picLocks noChangeAspect="1"/>
          </p:cNvPicPr>
          <p:nvPr/>
        </p:nvPicPr>
        <p:blipFill rotWithShape="1">
          <a:blip r:embed="rId4" cstate="screen">
            <a:alphaModFix amt="30000"/>
            <a:extLst>
              <a:ext uri="{28A0092B-C50C-407E-A947-70E740481C1C}">
                <a14:useLocalDpi xmlns:a14="http://schemas.microsoft.com/office/drawing/2010/main"/>
              </a:ext>
            </a:extLst>
          </a:blip>
          <a:srcRect/>
          <a:stretch/>
        </p:blipFill>
        <p:spPr>
          <a:xfrm>
            <a:off x="719063" y="2155370"/>
            <a:ext cx="3529689" cy="4912285"/>
          </a:xfrm>
          <a:prstGeom prst="rect">
            <a:avLst/>
          </a:prstGeom>
        </p:spPr>
      </p:pic>
      <p:sp>
        <p:nvSpPr>
          <p:cNvPr id="17" name="Slide Number Placeholder 5">
            <a:extLst>
              <a:ext uri="{FF2B5EF4-FFF2-40B4-BE49-F238E27FC236}">
                <a16:creationId xmlns:a16="http://schemas.microsoft.com/office/drawing/2014/main" id="{A388CF50-0228-EC46-AC0F-3CF3D82BA301}"/>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43</a:t>
            </a:fld>
            <a:endParaRPr lang="en-US" sz="1333" dirty="0"/>
          </a:p>
        </p:txBody>
      </p:sp>
      <p:sp>
        <p:nvSpPr>
          <p:cNvPr id="12" name="Subtitle 2">
            <a:extLst>
              <a:ext uri="{FF2B5EF4-FFF2-40B4-BE49-F238E27FC236}">
                <a16:creationId xmlns:a16="http://schemas.microsoft.com/office/drawing/2014/main" id="{B0644E29-7211-C846-9498-A3DFA356028A}"/>
              </a:ext>
            </a:extLst>
          </p:cNvPr>
          <p:cNvSpPr txBox="1">
            <a:spLocks/>
          </p:cNvSpPr>
          <p:nvPr/>
        </p:nvSpPr>
        <p:spPr>
          <a:xfrm>
            <a:off x="4310631" y="2928499"/>
            <a:ext cx="3891640" cy="992570"/>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mn-lt"/>
                <a:cs typeface="Arial" panose="020B0604020202020204" pitchFamily="34" charset="0"/>
              </a:rPr>
              <a:t>Detail of what the men and women in the study will have to do. </a:t>
            </a:r>
          </a:p>
        </p:txBody>
      </p:sp>
      <p:sp>
        <p:nvSpPr>
          <p:cNvPr id="15" name="Google Shape;153;p9">
            <a:extLst>
              <a:ext uri="{FF2B5EF4-FFF2-40B4-BE49-F238E27FC236}">
                <a16:creationId xmlns:a16="http://schemas.microsoft.com/office/drawing/2014/main" id="{BA8AD319-7C81-6640-BCE7-42BF8CEB7B57}"/>
              </a:ext>
            </a:extLst>
          </p:cNvPr>
          <p:cNvSpPr txBox="1"/>
          <p:nvPr/>
        </p:nvSpPr>
        <p:spPr>
          <a:xfrm>
            <a:off x="4365734" y="2343998"/>
            <a:ext cx="3268978"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cs typeface="Calibri"/>
                <a:sym typeface="Calibri"/>
              </a:rPr>
              <a:t>The task for the participants</a:t>
            </a:r>
            <a:endParaRPr lang="en-GB" sz="1800" dirty="0"/>
          </a:p>
        </p:txBody>
      </p:sp>
      <p:sp>
        <p:nvSpPr>
          <p:cNvPr id="16" name="Subtitle 2">
            <a:extLst>
              <a:ext uri="{FF2B5EF4-FFF2-40B4-BE49-F238E27FC236}">
                <a16:creationId xmlns:a16="http://schemas.microsoft.com/office/drawing/2014/main" id="{422809E4-4A11-F84B-8A50-42CFE48BAD14}"/>
              </a:ext>
            </a:extLst>
          </p:cNvPr>
          <p:cNvSpPr txBox="1">
            <a:spLocks/>
          </p:cNvSpPr>
          <p:nvPr/>
        </p:nvSpPr>
        <p:spPr>
          <a:xfrm>
            <a:off x="4310631" y="3904892"/>
            <a:ext cx="3891640" cy="992570"/>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Arial" panose="020B0604020202020204" pitchFamily="34" charset="0"/>
                <a:cs typeface="Arial" panose="020B0604020202020204" pitchFamily="34" charset="0"/>
              </a:rPr>
              <a:t>This must go beyond ‘give a presentation to an audience’.</a:t>
            </a:r>
            <a:endParaRPr lang="en-US" sz="1800" dirty="0">
              <a:solidFill>
                <a:schemeClr val="bg1"/>
              </a:solidFill>
              <a:latin typeface="Arial" panose="020B0604020202020204" pitchFamily="34" charset="0"/>
              <a:cs typeface="Arial" panose="020B0604020202020204" pitchFamily="34" charset="0"/>
            </a:endParaRPr>
          </a:p>
          <a:p>
            <a:pPr>
              <a:lnSpc>
                <a:spcPct val="130000"/>
              </a:lnSpc>
            </a:pPr>
            <a:endParaRPr lang="en-GB" sz="18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4095237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1A35B8D-2C66-314E-81C5-94BEE7BEA8B3}"/>
              </a:ext>
            </a:extLst>
          </p:cNvPr>
          <p:cNvPicPr>
            <a:picLocks noChangeAspect="1"/>
          </p:cNvPicPr>
          <p:nvPr/>
        </p:nvPicPr>
        <p:blipFill>
          <a:blip r:embed="rId3"/>
          <a:stretch>
            <a:fillRect/>
          </a:stretch>
        </p:blipFill>
        <p:spPr>
          <a:xfrm>
            <a:off x="11268" y="0"/>
            <a:ext cx="12169464" cy="6858000"/>
          </a:xfrm>
          <a:prstGeom prst="rect">
            <a:avLst/>
          </a:prstGeom>
        </p:spPr>
      </p:pic>
      <p:sp>
        <p:nvSpPr>
          <p:cNvPr id="7" name="Title 1">
            <a:extLst>
              <a:ext uri="{FF2B5EF4-FFF2-40B4-BE49-F238E27FC236}">
                <a16:creationId xmlns:a16="http://schemas.microsoft.com/office/drawing/2014/main" id="{B3C7B710-E81A-364A-A765-256146227C9D}"/>
              </a:ext>
            </a:extLst>
          </p:cNvPr>
          <p:cNvSpPr txBox="1">
            <a:spLocks/>
          </p:cNvSpPr>
          <p:nvPr/>
        </p:nvSpPr>
        <p:spPr>
          <a:xfrm>
            <a:off x="550640" y="504166"/>
            <a:ext cx="10655241" cy="1651205"/>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FOUR ELEMENTS OF DESIGN </a:t>
            </a:r>
            <a:br>
              <a:rPr lang="en-GB" sz="4800" dirty="0">
                <a:solidFill>
                  <a:schemeClr val="bg1"/>
                </a:solidFill>
              </a:rPr>
            </a:br>
            <a:r>
              <a:rPr lang="en-GB" sz="4800" dirty="0">
                <a:solidFill>
                  <a:schemeClr val="bg1"/>
                </a:solidFill>
              </a:rPr>
              <a:t>TO BE CREDITED</a:t>
            </a:r>
            <a:endParaRPr lang="en-US" sz="4800" dirty="0"/>
          </a:p>
        </p:txBody>
      </p:sp>
      <p:sp>
        <p:nvSpPr>
          <p:cNvPr id="8" name="Subtitle 2">
            <a:extLst>
              <a:ext uri="{FF2B5EF4-FFF2-40B4-BE49-F238E27FC236}">
                <a16:creationId xmlns:a16="http://schemas.microsoft.com/office/drawing/2014/main" id="{13A8596F-5D71-7841-B96E-31D046005F25}"/>
              </a:ext>
            </a:extLst>
          </p:cNvPr>
          <p:cNvSpPr txBox="1">
            <a:spLocks/>
          </p:cNvSpPr>
          <p:nvPr/>
        </p:nvSpPr>
        <p:spPr>
          <a:xfrm>
            <a:off x="4325005" y="2849671"/>
            <a:ext cx="4276553" cy="2049933"/>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mn-lt"/>
                <a:cs typeface="Arial" panose="020B0604020202020204" pitchFamily="34" charset="0"/>
              </a:rPr>
              <a:t>The behavioural categories to be used and how the data will be recorded – detail of specific and observable behaviours to be recorded.</a:t>
            </a:r>
          </a:p>
        </p:txBody>
      </p:sp>
      <p:sp>
        <p:nvSpPr>
          <p:cNvPr id="9" name="Google Shape;153;p9">
            <a:extLst>
              <a:ext uri="{FF2B5EF4-FFF2-40B4-BE49-F238E27FC236}">
                <a16:creationId xmlns:a16="http://schemas.microsoft.com/office/drawing/2014/main" id="{4A58E650-78C8-1541-9042-94B59E9E5024}"/>
              </a:ext>
            </a:extLst>
          </p:cNvPr>
          <p:cNvSpPr txBox="1"/>
          <p:nvPr/>
        </p:nvSpPr>
        <p:spPr>
          <a:xfrm>
            <a:off x="4380109" y="2265170"/>
            <a:ext cx="3127596"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cs typeface="Calibri"/>
                <a:sym typeface="Calibri"/>
              </a:rPr>
              <a:t>The behavioural categories</a:t>
            </a:r>
            <a:endParaRPr lang="en-GB" sz="1800" dirty="0"/>
          </a:p>
        </p:txBody>
      </p:sp>
      <p:pic>
        <p:nvPicPr>
          <p:cNvPr id="10" name="Picture 9" descr="A picture containing text, ax, vector graphics, clipart&#10;&#10;Description automatically generated">
            <a:extLst>
              <a:ext uri="{FF2B5EF4-FFF2-40B4-BE49-F238E27FC236}">
                <a16:creationId xmlns:a16="http://schemas.microsoft.com/office/drawing/2014/main" id="{BACEEC1C-983F-C64F-942E-860C8A7D8A73}"/>
              </a:ext>
            </a:extLst>
          </p:cNvPr>
          <p:cNvPicPr>
            <a:picLocks noChangeAspect="1"/>
          </p:cNvPicPr>
          <p:nvPr/>
        </p:nvPicPr>
        <p:blipFill rotWithShape="1">
          <a:blip r:embed="rId4" cstate="screen">
            <a:alphaModFix amt="30000"/>
            <a:extLst>
              <a:ext uri="{28A0092B-C50C-407E-A947-70E740481C1C}">
                <a14:useLocalDpi xmlns:a14="http://schemas.microsoft.com/office/drawing/2010/main"/>
              </a:ext>
            </a:extLst>
          </a:blip>
          <a:srcRect/>
          <a:stretch/>
        </p:blipFill>
        <p:spPr>
          <a:xfrm>
            <a:off x="22667" y="2155371"/>
            <a:ext cx="4450025" cy="4856856"/>
          </a:xfrm>
          <a:prstGeom prst="rect">
            <a:avLst/>
          </a:prstGeom>
        </p:spPr>
      </p:pic>
      <p:sp>
        <p:nvSpPr>
          <p:cNvPr id="11" name="Slide Number Placeholder 5">
            <a:extLst>
              <a:ext uri="{FF2B5EF4-FFF2-40B4-BE49-F238E27FC236}">
                <a16:creationId xmlns:a16="http://schemas.microsoft.com/office/drawing/2014/main" id="{257A2B0F-9783-264A-9029-3F2438FE412B}"/>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44</a:t>
            </a:fld>
            <a:endParaRPr lang="en-US" sz="1333" dirty="0"/>
          </a:p>
        </p:txBody>
      </p:sp>
      <p:sp>
        <p:nvSpPr>
          <p:cNvPr id="12" name="Subtitle 2">
            <a:extLst>
              <a:ext uri="{FF2B5EF4-FFF2-40B4-BE49-F238E27FC236}">
                <a16:creationId xmlns:a16="http://schemas.microsoft.com/office/drawing/2014/main" id="{D34B7B88-D7C0-7941-96E8-7938F4295415}"/>
              </a:ext>
            </a:extLst>
          </p:cNvPr>
          <p:cNvSpPr txBox="1">
            <a:spLocks/>
          </p:cNvSpPr>
          <p:nvPr/>
        </p:nvSpPr>
        <p:spPr>
          <a:xfrm>
            <a:off x="4325005" y="4585482"/>
            <a:ext cx="4276553" cy="2049933"/>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Arial" panose="020B0604020202020204" pitchFamily="34" charset="0"/>
                <a:cs typeface="Arial" panose="020B0604020202020204" pitchFamily="34" charset="0"/>
              </a:rPr>
              <a:t>This must go beyond the idea of global constructs such as ‘body language’ or gesture. Also detail of recording method to be used, e.g. record sheet.</a:t>
            </a:r>
            <a:endParaRPr lang="en-US" sz="1800" dirty="0">
              <a:solidFill>
                <a:schemeClr val="bg1"/>
              </a:solidFill>
              <a:latin typeface="Arial" panose="020B0604020202020204" pitchFamily="34" charset="0"/>
              <a:cs typeface="Arial" panose="020B0604020202020204" pitchFamily="34" charset="0"/>
            </a:endParaRPr>
          </a:p>
          <a:p>
            <a:pPr>
              <a:lnSpc>
                <a:spcPct val="130000"/>
              </a:lnSpc>
            </a:pPr>
            <a:endParaRPr lang="en-GB" sz="18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3325693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20B484-71FE-F744-A2D3-DDFE0F2833FC}"/>
              </a:ext>
            </a:extLst>
          </p:cNvPr>
          <p:cNvPicPr>
            <a:picLocks noChangeAspect="1"/>
          </p:cNvPicPr>
          <p:nvPr/>
        </p:nvPicPr>
        <p:blipFill>
          <a:blip r:embed="rId3"/>
          <a:stretch>
            <a:fillRect/>
          </a:stretch>
        </p:blipFill>
        <p:spPr>
          <a:xfrm>
            <a:off x="11268" y="0"/>
            <a:ext cx="12169464" cy="6858000"/>
          </a:xfrm>
          <a:prstGeom prst="rect">
            <a:avLst/>
          </a:prstGeom>
        </p:spPr>
      </p:pic>
      <p:sp>
        <p:nvSpPr>
          <p:cNvPr id="7" name="Title 1">
            <a:extLst>
              <a:ext uri="{FF2B5EF4-FFF2-40B4-BE49-F238E27FC236}">
                <a16:creationId xmlns:a16="http://schemas.microsoft.com/office/drawing/2014/main" id="{B3C7B710-E81A-364A-A765-256146227C9D}"/>
              </a:ext>
            </a:extLst>
          </p:cNvPr>
          <p:cNvSpPr txBox="1">
            <a:spLocks/>
          </p:cNvSpPr>
          <p:nvPr/>
        </p:nvSpPr>
        <p:spPr>
          <a:xfrm>
            <a:off x="550640" y="504166"/>
            <a:ext cx="10655241" cy="1651205"/>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FOUR ELEMENTS OF DESIGN </a:t>
            </a:r>
            <a:br>
              <a:rPr lang="en-GB" sz="4800" dirty="0">
                <a:solidFill>
                  <a:schemeClr val="bg1"/>
                </a:solidFill>
              </a:rPr>
            </a:br>
            <a:r>
              <a:rPr lang="en-GB" sz="4800" dirty="0">
                <a:solidFill>
                  <a:schemeClr val="bg1"/>
                </a:solidFill>
              </a:rPr>
              <a:t>TO BE CREDITED</a:t>
            </a:r>
            <a:endParaRPr lang="en-US" sz="4800" dirty="0"/>
          </a:p>
        </p:txBody>
      </p:sp>
      <p:sp>
        <p:nvSpPr>
          <p:cNvPr id="6" name="Subtitle 2">
            <a:extLst>
              <a:ext uri="{FF2B5EF4-FFF2-40B4-BE49-F238E27FC236}">
                <a16:creationId xmlns:a16="http://schemas.microsoft.com/office/drawing/2014/main" id="{B34AA436-A1F1-C148-B500-5D5B4C31A43A}"/>
              </a:ext>
            </a:extLst>
          </p:cNvPr>
          <p:cNvSpPr txBox="1">
            <a:spLocks/>
          </p:cNvSpPr>
          <p:nvPr/>
        </p:nvSpPr>
        <p:spPr>
          <a:xfrm>
            <a:off x="4507130" y="2865169"/>
            <a:ext cx="4140924" cy="2049933"/>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mn-lt"/>
                <a:cs typeface="Arial" panose="020B0604020202020204" pitchFamily="34" charset="0"/>
              </a:rPr>
              <a:t>How reliability of the data collection might be established, e.g. using two observers/</a:t>
            </a:r>
            <a:r>
              <a:rPr lang="en-GB" sz="1800" dirty="0" err="1">
                <a:solidFill>
                  <a:schemeClr val="bg1"/>
                </a:solidFill>
                <a:latin typeface="+mn-lt"/>
                <a:cs typeface="Arial" panose="020B0604020202020204" pitchFamily="34" charset="0"/>
              </a:rPr>
              <a:t>raters</a:t>
            </a:r>
            <a:r>
              <a:rPr lang="en-GB" sz="1800" dirty="0">
                <a:solidFill>
                  <a:schemeClr val="bg1"/>
                </a:solidFill>
                <a:latin typeface="+mn-lt"/>
                <a:cs typeface="Arial" panose="020B0604020202020204" pitchFamily="34" charset="0"/>
              </a:rPr>
              <a:t> and comparing separate recordings; statistical comparison of data from both observers/</a:t>
            </a:r>
            <a:r>
              <a:rPr lang="en-GB" sz="1800" dirty="0" err="1">
                <a:solidFill>
                  <a:schemeClr val="bg1"/>
                </a:solidFill>
                <a:latin typeface="+mn-lt"/>
                <a:cs typeface="Arial" panose="020B0604020202020204" pitchFamily="34" charset="0"/>
              </a:rPr>
              <a:t>raters</a:t>
            </a:r>
            <a:r>
              <a:rPr lang="en-GB" sz="1800" dirty="0">
                <a:solidFill>
                  <a:schemeClr val="bg1"/>
                </a:solidFill>
                <a:latin typeface="+mn-lt"/>
                <a:cs typeface="Arial" panose="020B0604020202020204" pitchFamily="34" charset="0"/>
              </a:rPr>
              <a:t>. </a:t>
            </a:r>
            <a:endParaRPr lang="en-US" sz="1800" dirty="0">
              <a:solidFill>
                <a:schemeClr val="bg1"/>
              </a:solidFill>
              <a:latin typeface="+mn-lt"/>
              <a:cs typeface="Arial" panose="020B0604020202020204" pitchFamily="34" charset="0"/>
            </a:endParaRPr>
          </a:p>
        </p:txBody>
      </p:sp>
      <p:sp>
        <p:nvSpPr>
          <p:cNvPr id="11" name="Google Shape;153;p9">
            <a:extLst>
              <a:ext uri="{FF2B5EF4-FFF2-40B4-BE49-F238E27FC236}">
                <a16:creationId xmlns:a16="http://schemas.microsoft.com/office/drawing/2014/main" id="{595D1254-D119-D540-8CC1-2F8A859A44F4}"/>
              </a:ext>
            </a:extLst>
          </p:cNvPr>
          <p:cNvSpPr txBox="1"/>
          <p:nvPr/>
        </p:nvSpPr>
        <p:spPr>
          <a:xfrm>
            <a:off x="4562234" y="2265170"/>
            <a:ext cx="1352791"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cs typeface="Calibri"/>
                <a:sym typeface="Calibri"/>
              </a:rPr>
              <a:t>Reliability</a:t>
            </a:r>
            <a:endParaRPr lang="en-GB" sz="1800" dirty="0"/>
          </a:p>
        </p:txBody>
      </p:sp>
      <p:pic>
        <p:nvPicPr>
          <p:cNvPr id="12" name="Picture 11" descr="Logo, icon&#10;&#10;Description automatically generated">
            <a:extLst>
              <a:ext uri="{FF2B5EF4-FFF2-40B4-BE49-F238E27FC236}">
                <a16:creationId xmlns:a16="http://schemas.microsoft.com/office/drawing/2014/main" id="{73E12542-F7A0-AB45-8C17-5C437A668FCD}"/>
              </a:ext>
            </a:extLst>
          </p:cNvPr>
          <p:cNvPicPr>
            <a:picLocks noChangeAspect="1"/>
          </p:cNvPicPr>
          <p:nvPr/>
        </p:nvPicPr>
        <p:blipFill rotWithShape="1">
          <a:blip r:embed="rId4" cstate="screen">
            <a:alphaModFix amt="30000"/>
            <a:extLst>
              <a:ext uri="{28A0092B-C50C-407E-A947-70E740481C1C}">
                <a14:useLocalDpi xmlns:a14="http://schemas.microsoft.com/office/drawing/2010/main"/>
              </a:ext>
            </a:extLst>
          </a:blip>
          <a:srcRect/>
          <a:stretch/>
        </p:blipFill>
        <p:spPr>
          <a:xfrm>
            <a:off x="22667" y="1944793"/>
            <a:ext cx="4773922" cy="5169007"/>
          </a:xfrm>
          <a:prstGeom prst="rect">
            <a:avLst/>
          </a:prstGeom>
        </p:spPr>
      </p:pic>
      <p:sp>
        <p:nvSpPr>
          <p:cNvPr id="13" name="Slide Number Placeholder 5">
            <a:extLst>
              <a:ext uri="{FF2B5EF4-FFF2-40B4-BE49-F238E27FC236}">
                <a16:creationId xmlns:a16="http://schemas.microsoft.com/office/drawing/2014/main" id="{9CA9C8BD-2863-1D4A-B101-2E4EAB1B3E02}"/>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45</a:t>
            </a:fld>
            <a:endParaRPr lang="en-US" sz="1333" dirty="0"/>
          </a:p>
        </p:txBody>
      </p:sp>
    </p:spTree>
    <p:extLst>
      <p:ext uri="{BB962C8B-B14F-4D97-AF65-F5344CB8AC3E}">
        <p14:creationId xmlns:p14="http://schemas.microsoft.com/office/powerpoint/2010/main" val="3043756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549C4E-3C7C-7940-B98B-F7BA442EBA38}"/>
              </a:ext>
            </a:extLst>
          </p:cNvPr>
          <p:cNvPicPr>
            <a:picLocks noChangeAspect="1"/>
          </p:cNvPicPr>
          <p:nvPr/>
        </p:nvPicPr>
        <p:blipFill>
          <a:blip r:embed="rId3"/>
          <a:stretch>
            <a:fillRect/>
          </a:stretch>
        </p:blipFill>
        <p:spPr>
          <a:xfrm>
            <a:off x="11268" y="0"/>
            <a:ext cx="12169464" cy="6858000"/>
          </a:xfrm>
          <a:prstGeom prst="rect">
            <a:avLst/>
          </a:prstGeom>
        </p:spPr>
      </p:pic>
      <p:sp>
        <p:nvSpPr>
          <p:cNvPr id="7" name="Title 1">
            <a:extLst>
              <a:ext uri="{FF2B5EF4-FFF2-40B4-BE49-F238E27FC236}">
                <a16:creationId xmlns:a16="http://schemas.microsoft.com/office/drawing/2014/main" id="{B3C7B710-E81A-364A-A765-256146227C9D}"/>
              </a:ext>
            </a:extLst>
          </p:cNvPr>
          <p:cNvSpPr txBox="1">
            <a:spLocks/>
          </p:cNvSpPr>
          <p:nvPr/>
        </p:nvSpPr>
        <p:spPr>
          <a:xfrm>
            <a:off x="550640" y="504166"/>
            <a:ext cx="10655241" cy="1651205"/>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FOUR ELEMENTS OF DESIGN </a:t>
            </a:r>
            <a:br>
              <a:rPr lang="en-GB" sz="4800" dirty="0">
                <a:solidFill>
                  <a:schemeClr val="bg1"/>
                </a:solidFill>
              </a:rPr>
            </a:br>
            <a:r>
              <a:rPr lang="en-GB" sz="4800" dirty="0">
                <a:solidFill>
                  <a:schemeClr val="bg1"/>
                </a:solidFill>
              </a:rPr>
              <a:t>TO BE CREDITED</a:t>
            </a:r>
            <a:endParaRPr lang="en-US" sz="4800" dirty="0"/>
          </a:p>
        </p:txBody>
      </p:sp>
      <p:sp>
        <p:nvSpPr>
          <p:cNvPr id="6" name="Subtitle 2">
            <a:extLst>
              <a:ext uri="{FF2B5EF4-FFF2-40B4-BE49-F238E27FC236}">
                <a16:creationId xmlns:a16="http://schemas.microsoft.com/office/drawing/2014/main" id="{B34AA436-A1F1-C148-B500-5D5B4C31A43A}"/>
              </a:ext>
            </a:extLst>
          </p:cNvPr>
          <p:cNvSpPr txBox="1">
            <a:spLocks/>
          </p:cNvSpPr>
          <p:nvPr/>
        </p:nvSpPr>
        <p:spPr>
          <a:xfrm>
            <a:off x="4507131" y="2865169"/>
            <a:ext cx="3770596" cy="2049933"/>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GB" sz="1800" dirty="0">
                <a:solidFill>
                  <a:schemeClr val="bg1"/>
                </a:solidFill>
                <a:latin typeface="+mn-lt"/>
                <a:cs typeface="Arial" panose="020B0604020202020204" pitchFamily="34" charset="0"/>
              </a:rPr>
              <a:t>Specific or more general ethical considerations such as informed consent, debrief etc.</a:t>
            </a:r>
            <a:endParaRPr lang="en-US" sz="1800" dirty="0">
              <a:solidFill>
                <a:schemeClr val="bg1"/>
              </a:solidFill>
              <a:latin typeface="+mn-lt"/>
              <a:cs typeface="Arial" panose="020B0604020202020204" pitchFamily="34" charset="0"/>
            </a:endParaRPr>
          </a:p>
        </p:txBody>
      </p:sp>
      <p:sp>
        <p:nvSpPr>
          <p:cNvPr id="11" name="Google Shape;153;p9">
            <a:extLst>
              <a:ext uri="{FF2B5EF4-FFF2-40B4-BE49-F238E27FC236}">
                <a16:creationId xmlns:a16="http://schemas.microsoft.com/office/drawing/2014/main" id="{595D1254-D119-D540-8CC1-2F8A859A44F4}"/>
              </a:ext>
            </a:extLst>
          </p:cNvPr>
          <p:cNvSpPr txBox="1"/>
          <p:nvPr/>
        </p:nvSpPr>
        <p:spPr>
          <a:xfrm>
            <a:off x="4562234" y="2265170"/>
            <a:ext cx="1738554"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cs typeface="Calibri"/>
                <a:sym typeface="Calibri"/>
              </a:rPr>
              <a:t>Ethical issues</a:t>
            </a:r>
            <a:endParaRPr lang="en-GB" sz="1800" dirty="0"/>
          </a:p>
        </p:txBody>
      </p:sp>
      <p:pic>
        <p:nvPicPr>
          <p:cNvPr id="8" name="Picture 7">
            <a:extLst>
              <a:ext uri="{FF2B5EF4-FFF2-40B4-BE49-F238E27FC236}">
                <a16:creationId xmlns:a16="http://schemas.microsoft.com/office/drawing/2014/main" id="{BC172645-6572-F442-A787-ADBD964A4486}"/>
              </a:ext>
            </a:extLst>
          </p:cNvPr>
          <p:cNvPicPr>
            <a:picLocks noChangeAspect="1"/>
          </p:cNvPicPr>
          <p:nvPr/>
        </p:nvPicPr>
        <p:blipFill rotWithShape="1">
          <a:blip r:embed="rId4" cstate="screen">
            <a:alphaModFix amt="30000"/>
            <a:extLst>
              <a:ext uri="{28A0092B-C50C-407E-A947-70E740481C1C}">
                <a14:useLocalDpi xmlns:a14="http://schemas.microsoft.com/office/drawing/2010/main"/>
              </a:ext>
            </a:extLst>
          </a:blip>
          <a:srcRect/>
          <a:stretch/>
        </p:blipFill>
        <p:spPr>
          <a:xfrm>
            <a:off x="-33731" y="1968855"/>
            <a:ext cx="4858910" cy="5112861"/>
          </a:xfrm>
          <a:prstGeom prst="rect">
            <a:avLst/>
          </a:prstGeom>
        </p:spPr>
      </p:pic>
      <p:sp>
        <p:nvSpPr>
          <p:cNvPr id="13" name="Slide Number Placeholder 5">
            <a:extLst>
              <a:ext uri="{FF2B5EF4-FFF2-40B4-BE49-F238E27FC236}">
                <a16:creationId xmlns:a16="http://schemas.microsoft.com/office/drawing/2014/main" id="{8B5CC921-6DBB-4448-B9F9-9B51ED1560A1}"/>
              </a:ext>
            </a:extLst>
          </p:cNvPr>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46</a:t>
            </a:fld>
            <a:endParaRPr lang="en-US" sz="1333" dirty="0"/>
          </a:p>
        </p:txBody>
      </p:sp>
    </p:spTree>
    <p:extLst>
      <p:ext uri="{BB962C8B-B14F-4D97-AF65-F5344CB8AC3E}">
        <p14:creationId xmlns:p14="http://schemas.microsoft.com/office/powerpoint/2010/main" val="2151933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 street, sign&#10;&#10;Description automatically generated">
            <a:extLst>
              <a:ext uri="{FF2B5EF4-FFF2-40B4-BE49-F238E27FC236}">
                <a16:creationId xmlns:a16="http://schemas.microsoft.com/office/drawing/2014/main" id="{A940AA64-CFE0-DD4B-AC4D-0747C5D27633}"/>
              </a:ext>
            </a:extLst>
          </p:cNvPr>
          <p:cNvPicPr>
            <a:picLocks noChangeAspect="1"/>
          </p:cNvPicPr>
          <p:nvPr/>
        </p:nvPicPr>
        <p:blipFill>
          <a:blip r:embed="rId3"/>
          <a:stretch>
            <a:fillRect/>
          </a:stretch>
        </p:blipFill>
        <p:spPr>
          <a:xfrm>
            <a:off x="11268" y="0"/>
            <a:ext cx="12169464" cy="6858000"/>
          </a:xfrm>
          <a:prstGeom prst="rect">
            <a:avLst/>
          </a:prstGeom>
        </p:spPr>
      </p:pic>
      <p:sp>
        <p:nvSpPr>
          <p:cNvPr id="7" name="Title 1">
            <a:extLst>
              <a:ext uri="{FF2B5EF4-FFF2-40B4-BE49-F238E27FC236}">
                <a16:creationId xmlns:a16="http://schemas.microsoft.com/office/drawing/2014/main" id="{B3C7B710-E81A-364A-A765-256146227C9D}"/>
              </a:ext>
            </a:extLst>
          </p:cNvPr>
          <p:cNvSpPr txBox="1">
            <a:spLocks/>
          </p:cNvSpPr>
          <p:nvPr/>
        </p:nvSpPr>
        <p:spPr>
          <a:xfrm>
            <a:off x="550640" y="504166"/>
            <a:ext cx="10655241" cy="1651205"/>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REMEMBER</a:t>
            </a:r>
            <a:endParaRPr lang="en-US" sz="4800" dirty="0"/>
          </a:p>
        </p:txBody>
      </p:sp>
      <p:pic>
        <p:nvPicPr>
          <p:cNvPr id="8" name="Picture 7" descr="Text&#10;&#10;Description automatically generated">
            <a:extLst>
              <a:ext uri="{FF2B5EF4-FFF2-40B4-BE49-F238E27FC236}">
                <a16:creationId xmlns:a16="http://schemas.microsoft.com/office/drawing/2014/main" id="{86164793-0CBE-9847-AD25-086E289871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681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5</a:t>
            </a:fld>
            <a:endParaRPr lang="en-US" sz="1333" dirty="0"/>
          </a:p>
        </p:txBody>
      </p:sp>
      <p:sp>
        <p:nvSpPr>
          <p:cNvPr id="4" name="TextBox 3"/>
          <p:cNvSpPr txBox="1"/>
          <p:nvPr/>
        </p:nvSpPr>
        <p:spPr>
          <a:xfrm>
            <a:off x="4154311" y="970844"/>
            <a:ext cx="184731" cy="379656"/>
          </a:xfrm>
          <a:prstGeom prst="rect">
            <a:avLst/>
          </a:prstGeom>
          <a:noFill/>
        </p:spPr>
        <p:txBody>
          <a:bodyPr wrap="none" rtlCol="0">
            <a:spAutoFit/>
          </a:bodyPr>
          <a:lstStyle/>
          <a:p>
            <a:endParaRPr lang="en-US" sz="1867" dirty="0"/>
          </a:p>
        </p:txBody>
      </p:sp>
      <p:sp>
        <p:nvSpPr>
          <p:cNvPr id="5" name="Title 1"/>
          <p:cNvSpPr txBox="1">
            <a:spLocks/>
          </p:cNvSpPr>
          <p:nvPr/>
        </p:nvSpPr>
        <p:spPr>
          <a:xfrm>
            <a:off x="550640" y="520495"/>
            <a:ext cx="10655241" cy="81599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HOW TO EVALUATE WELL</a:t>
            </a:r>
            <a:endParaRPr lang="en-US" sz="4800" dirty="0"/>
          </a:p>
        </p:txBody>
      </p:sp>
      <p:sp>
        <p:nvSpPr>
          <p:cNvPr id="17" name="Title 1">
            <a:extLst>
              <a:ext uri="{FF2B5EF4-FFF2-40B4-BE49-F238E27FC236}">
                <a16:creationId xmlns:a16="http://schemas.microsoft.com/office/drawing/2014/main" id="{1067C63D-1477-EB4F-9F23-D006E4D55E52}"/>
              </a:ext>
            </a:extLst>
          </p:cNvPr>
          <p:cNvSpPr txBox="1">
            <a:spLocks/>
          </p:cNvSpPr>
          <p:nvPr/>
        </p:nvSpPr>
        <p:spPr>
          <a:xfrm>
            <a:off x="550641" y="1314735"/>
            <a:ext cx="6260467" cy="45034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2400" dirty="0">
                <a:solidFill>
                  <a:schemeClr val="bg1"/>
                </a:solidFill>
              </a:rPr>
              <a:t>EVALUATING A THEORY</a:t>
            </a:r>
            <a:endParaRPr lang="en-US" sz="2400" dirty="0"/>
          </a:p>
        </p:txBody>
      </p:sp>
      <p:sp>
        <p:nvSpPr>
          <p:cNvPr id="19" name="Subtitle 2">
            <a:extLst>
              <a:ext uri="{FF2B5EF4-FFF2-40B4-BE49-F238E27FC236}">
                <a16:creationId xmlns:a16="http://schemas.microsoft.com/office/drawing/2014/main" id="{A974C948-8247-914B-9919-02EF1056AC33}"/>
              </a:ext>
            </a:extLst>
          </p:cNvPr>
          <p:cNvSpPr txBox="1">
            <a:spLocks/>
          </p:cNvSpPr>
          <p:nvPr/>
        </p:nvSpPr>
        <p:spPr>
          <a:xfrm>
            <a:off x="570945" y="1971366"/>
            <a:ext cx="8671026" cy="81599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80000"/>
              </a:lnSpc>
              <a:spcBef>
                <a:spcPts val="0"/>
              </a:spcBef>
              <a:buClr>
                <a:schemeClr val="dk1"/>
              </a:buClr>
              <a:buSzPts val="3000"/>
            </a:pPr>
            <a:r>
              <a:rPr lang="en-GB" sz="1800" dirty="0">
                <a:solidFill>
                  <a:schemeClr val="tx1"/>
                </a:solidFill>
                <a:latin typeface="+mn-lt"/>
                <a:cs typeface="Arial" panose="020B0604020202020204" pitchFamily="34" charset="0"/>
              </a:rPr>
              <a:t>Where relevant refer to:</a:t>
            </a:r>
          </a:p>
        </p:txBody>
      </p:sp>
      <p:sp>
        <p:nvSpPr>
          <p:cNvPr id="20" name="Subtitle 2">
            <a:extLst>
              <a:ext uri="{FF2B5EF4-FFF2-40B4-BE49-F238E27FC236}">
                <a16:creationId xmlns:a16="http://schemas.microsoft.com/office/drawing/2014/main" id="{C5C0F0B5-042D-8745-B935-D9FBDB41875F}"/>
              </a:ext>
            </a:extLst>
          </p:cNvPr>
          <p:cNvSpPr txBox="1">
            <a:spLocks/>
          </p:cNvSpPr>
          <p:nvPr/>
        </p:nvSpPr>
        <p:spPr>
          <a:xfrm>
            <a:off x="619932" y="2367682"/>
            <a:ext cx="6569144" cy="298808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Strengths and weaknesses of the theory.</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Use evidence to support or criticise the theory.</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Discuss issues relating to culture, gender, </a:t>
            </a:r>
            <a:br>
              <a:rPr lang="en-GB" sz="1800" dirty="0">
                <a:solidFill>
                  <a:schemeClr val="tx1"/>
                </a:solidFill>
                <a:latin typeface="+mn-lt"/>
                <a:cs typeface="Arial" panose="020B0604020202020204" pitchFamily="34" charset="0"/>
              </a:rPr>
            </a:br>
            <a:r>
              <a:rPr lang="en-GB" sz="1800" dirty="0">
                <a:solidFill>
                  <a:schemeClr val="tx1"/>
                </a:solidFill>
                <a:latin typeface="+mn-lt"/>
                <a:cs typeface="Arial" panose="020B0604020202020204" pitchFamily="34" charset="0"/>
              </a:rPr>
              <a:t>nature/nurture, free will, determinism/reductionism.</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Application of the theory.</a:t>
            </a:r>
            <a:endParaRPr lang="en-US" sz="180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3494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6</a:t>
            </a:fld>
            <a:endParaRPr lang="en-US" sz="1333" dirty="0"/>
          </a:p>
        </p:txBody>
      </p:sp>
      <p:sp>
        <p:nvSpPr>
          <p:cNvPr id="4" name="TextBox 3"/>
          <p:cNvSpPr txBox="1"/>
          <p:nvPr/>
        </p:nvSpPr>
        <p:spPr>
          <a:xfrm>
            <a:off x="4154311" y="970844"/>
            <a:ext cx="184731" cy="379656"/>
          </a:xfrm>
          <a:prstGeom prst="rect">
            <a:avLst/>
          </a:prstGeom>
          <a:noFill/>
        </p:spPr>
        <p:txBody>
          <a:bodyPr wrap="none" rtlCol="0">
            <a:spAutoFit/>
          </a:bodyPr>
          <a:lstStyle/>
          <a:p>
            <a:endParaRPr lang="en-US" sz="1867" dirty="0"/>
          </a:p>
        </p:txBody>
      </p:sp>
      <p:sp>
        <p:nvSpPr>
          <p:cNvPr id="20" name="Google Shape;226;p15">
            <a:extLst>
              <a:ext uri="{FF2B5EF4-FFF2-40B4-BE49-F238E27FC236}">
                <a16:creationId xmlns:a16="http://schemas.microsoft.com/office/drawing/2014/main" id="{EDCB5CE3-10BD-EA44-8C5F-BD2DAE1DB9D8}"/>
              </a:ext>
            </a:extLst>
          </p:cNvPr>
          <p:cNvSpPr txBox="1">
            <a:spLocks/>
          </p:cNvSpPr>
          <p:nvPr/>
        </p:nvSpPr>
        <p:spPr>
          <a:xfrm>
            <a:off x="559815" y="1424236"/>
            <a:ext cx="6951328" cy="51779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30000"/>
              </a:lnSpc>
              <a:spcBef>
                <a:spcPts val="1600"/>
              </a:spcBef>
              <a:buClr>
                <a:schemeClr val="dk1"/>
              </a:buClr>
              <a:buSzPct val="130000"/>
              <a:buFont typeface="Arial"/>
              <a:buChar char="•"/>
            </a:pPr>
            <a:r>
              <a:rPr lang="en-GB" sz="1800" dirty="0">
                <a:solidFill>
                  <a:schemeClr val="tx1"/>
                </a:solidFill>
                <a:latin typeface="+mn-lt"/>
                <a:cs typeface="Abadi" panose="020F0502020204030204" pitchFamily="34" charset="0"/>
              </a:rPr>
              <a:t>When evaluating research or a theory, it is very important that students use research evidence, not anecdotal evidence </a:t>
            </a:r>
            <a:br>
              <a:rPr lang="en-GB" sz="1800" dirty="0">
                <a:solidFill>
                  <a:schemeClr val="tx1"/>
                </a:solidFill>
                <a:latin typeface="+mn-lt"/>
                <a:cs typeface="Abadi" panose="020F0502020204030204" pitchFamily="34" charset="0"/>
              </a:rPr>
            </a:br>
            <a:r>
              <a:rPr lang="en-GB" sz="1800" dirty="0">
                <a:solidFill>
                  <a:schemeClr val="tx1"/>
                </a:solidFill>
                <a:latin typeface="+mn-lt"/>
                <a:cs typeface="Abadi" panose="020F0502020204030204" pitchFamily="34" charset="0"/>
              </a:rPr>
              <a:t>(they need to show they have been studying psychology!).</a:t>
            </a:r>
          </a:p>
          <a:p>
            <a:pPr marL="228600" indent="-228600">
              <a:lnSpc>
                <a:spcPct val="130000"/>
              </a:lnSpc>
              <a:spcBef>
                <a:spcPts val="1600"/>
              </a:spcBef>
              <a:buClr>
                <a:schemeClr val="dk1"/>
              </a:buClr>
              <a:buSzPct val="130000"/>
              <a:buFont typeface="Arial"/>
              <a:buChar char="•"/>
            </a:pPr>
            <a:r>
              <a:rPr lang="en-GB" sz="1800" dirty="0">
                <a:solidFill>
                  <a:schemeClr val="tx1"/>
                </a:solidFill>
                <a:latin typeface="+mn-lt"/>
                <a:cs typeface="Abadi" panose="020F0502020204030204" pitchFamily="34" charset="0"/>
              </a:rPr>
              <a:t>Good exam answers use examples of relevant research to support a point or as a counterargument.</a:t>
            </a:r>
          </a:p>
          <a:p>
            <a:pPr marL="228600" indent="-228600">
              <a:lnSpc>
                <a:spcPct val="130000"/>
              </a:lnSpc>
              <a:spcBef>
                <a:spcPts val="1600"/>
              </a:spcBef>
              <a:buClr>
                <a:schemeClr val="dk1"/>
              </a:buClr>
              <a:buSzPct val="130000"/>
              <a:buFont typeface="Arial"/>
              <a:buChar char="•"/>
            </a:pPr>
            <a:r>
              <a:rPr lang="en-GB" sz="1800" dirty="0">
                <a:solidFill>
                  <a:schemeClr val="tx1"/>
                </a:solidFill>
                <a:latin typeface="+mn-lt"/>
                <a:cs typeface="Abadi" panose="020F0502020204030204" pitchFamily="34" charset="0"/>
              </a:rPr>
              <a:t>It is not enough to just say ‘I believe that…’</a:t>
            </a:r>
          </a:p>
        </p:txBody>
      </p:sp>
      <p:sp>
        <p:nvSpPr>
          <p:cNvPr id="7" name="Title 1">
            <a:extLst>
              <a:ext uri="{FF2B5EF4-FFF2-40B4-BE49-F238E27FC236}">
                <a16:creationId xmlns:a16="http://schemas.microsoft.com/office/drawing/2014/main" id="{5ADD18A2-F297-614F-9064-1D16F1A626D6}"/>
              </a:ext>
            </a:extLst>
          </p:cNvPr>
          <p:cNvSpPr txBox="1">
            <a:spLocks/>
          </p:cNvSpPr>
          <p:nvPr/>
        </p:nvSpPr>
        <p:spPr>
          <a:xfrm>
            <a:off x="550640" y="520495"/>
            <a:ext cx="10655241" cy="81599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HOW TO EVALUATE WELL</a:t>
            </a:r>
            <a:endParaRPr lang="en-US" sz="4800" dirty="0"/>
          </a:p>
        </p:txBody>
      </p:sp>
    </p:spTree>
    <p:extLst>
      <p:ext uri="{BB962C8B-B14F-4D97-AF65-F5344CB8AC3E}">
        <p14:creationId xmlns:p14="http://schemas.microsoft.com/office/powerpoint/2010/main" val="139155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7</a:t>
            </a:fld>
            <a:endParaRPr lang="en-US" sz="1333" dirty="0"/>
          </a:p>
        </p:txBody>
      </p:sp>
      <p:sp>
        <p:nvSpPr>
          <p:cNvPr id="4" name="TextBox 3"/>
          <p:cNvSpPr txBox="1"/>
          <p:nvPr/>
        </p:nvSpPr>
        <p:spPr>
          <a:xfrm>
            <a:off x="4154311" y="970844"/>
            <a:ext cx="184731" cy="379656"/>
          </a:xfrm>
          <a:prstGeom prst="rect">
            <a:avLst/>
          </a:prstGeom>
          <a:noFill/>
        </p:spPr>
        <p:txBody>
          <a:bodyPr wrap="none" rtlCol="0">
            <a:spAutoFit/>
          </a:bodyPr>
          <a:lstStyle/>
          <a:p>
            <a:endParaRPr lang="en-US" sz="1867" dirty="0"/>
          </a:p>
        </p:txBody>
      </p:sp>
      <p:sp>
        <p:nvSpPr>
          <p:cNvPr id="7" name="Title 1">
            <a:extLst>
              <a:ext uri="{FF2B5EF4-FFF2-40B4-BE49-F238E27FC236}">
                <a16:creationId xmlns:a16="http://schemas.microsoft.com/office/drawing/2014/main" id="{5ADD18A2-F297-614F-9064-1D16F1A626D6}"/>
              </a:ext>
            </a:extLst>
          </p:cNvPr>
          <p:cNvSpPr txBox="1">
            <a:spLocks/>
          </p:cNvSpPr>
          <p:nvPr/>
        </p:nvSpPr>
        <p:spPr>
          <a:xfrm>
            <a:off x="550640" y="520495"/>
            <a:ext cx="10655241" cy="81599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HOW TO EVALUATE WELL</a:t>
            </a:r>
            <a:endParaRPr lang="en-US" sz="4800" dirty="0"/>
          </a:p>
        </p:txBody>
      </p:sp>
      <p:sp>
        <p:nvSpPr>
          <p:cNvPr id="8" name="Title 1">
            <a:extLst>
              <a:ext uri="{FF2B5EF4-FFF2-40B4-BE49-F238E27FC236}">
                <a16:creationId xmlns:a16="http://schemas.microsoft.com/office/drawing/2014/main" id="{F997724E-BCA9-3A4E-8BB9-973A30739EA5}"/>
              </a:ext>
            </a:extLst>
          </p:cNvPr>
          <p:cNvSpPr txBox="1">
            <a:spLocks/>
          </p:cNvSpPr>
          <p:nvPr/>
        </p:nvSpPr>
        <p:spPr>
          <a:xfrm>
            <a:off x="550641" y="1437828"/>
            <a:ext cx="6260467" cy="45034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2400" dirty="0">
                <a:solidFill>
                  <a:schemeClr val="bg1"/>
                </a:solidFill>
              </a:rPr>
              <a:t>GIVE ENOUGH INFORMATION:</a:t>
            </a:r>
            <a:endParaRPr lang="en-US" sz="2400" dirty="0"/>
          </a:p>
        </p:txBody>
      </p:sp>
      <p:sp>
        <p:nvSpPr>
          <p:cNvPr id="10" name="Subtitle 2">
            <a:extLst>
              <a:ext uri="{FF2B5EF4-FFF2-40B4-BE49-F238E27FC236}">
                <a16:creationId xmlns:a16="http://schemas.microsoft.com/office/drawing/2014/main" id="{031C4D99-EBBE-E04B-A40C-FA7832B1250E}"/>
              </a:ext>
            </a:extLst>
          </p:cNvPr>
          <p:cNvSpPr txBox="1">
            <a:spLocks/>
          </p:cNvSpPr>
          <p:nvPr/>
        </p:nvSpPr>
        <p:spPr>
          <a:xfrm>
            <a:off x="570946" y="1934805"/>
            <a:ext cx="6956526" cy="81599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130000"/>
              </a:lnSpc>
              <a:spcBef>
                <a:spcPts val="0"/>
              </a:spcBef>
              <a:buClr>
                <a:schemeClr val="dk1"/>
              </a:buClr>
              <a:buSzPts val="3000"/>
            </a:pPr>
            <a:r>
              <a:rPr lang="en-GB" sz="1800" dirty="0">
                <a:solidFill>
                  <a:schemeClr val="tx1"/>
                </a:solidFill>
                <a:latin typeface="+mn-lt"/>
                <a:cs typeface="Arial" panose="020B0604020202020204" pitchFamily="34" charset="0"/>
              </a:rPr>
              <a:t>An answer can only gain high marks if there is enough information in that answer. Check how many marks are being awarded for the question and use this as a guide to how many points should be made in your answer.</a:t>
            </a:r>
          </a:p>
        </p:txBody>
      </p:sp>
      <p:sp>
        <p:nvSpPr>
          <p:cNvPr id="11" name="Subtitle 2">
            <a:extLst>
              <a:ext uri="{FF2B5EF4-FFF2-40B4-BE49-F238E27FC236}">
                <a16:creationId xmlns:a16="http://schemas.microsoft.com/office/drawing/2014/main" id="{BD20ECA4-AE23-4242-B594-027BDB5AA425}"/>
              </a:ext>
            </a:extLst>
          </p:cNvPr>
          <p:cNvSpPr txBox="1">
            <a:spLocks/>
          </p:cNvSpPr>
          <p:nvPr/>
        </p:nvSpPr>
        <p:spPr>
          <a:xfrm>
            <a:off x="570946" y="4253458"/>
            <a:ext cx="6760583" cy="1318871"/>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130000"/>
              </a:lnSpc>
              <a:spcBef>
                <a:spcPts val="0"/>
              </a:spcBef>
              <a:buClr>
                <a:schemeClr val="dk1"/>
              </a:buClr>
              <a:buSzPts val="3000"/>
            </a:pPr>
            <a:r>
              <a:rPr lang="en-GB" sz="1800" dirty="0">
                <a:solidFill>
                  <a:schemeClr val="tx1"/>
                </a:solidFill>
                <a:latin typeface="+mn-lt"/>
                <a:cs typeface="Arial" panose="020B0604020202020204" pitchFamily="34" charset="0"/>
              </a:rPr>
              <a:t>A question of 16 marks requires more evaluation points than an 8 mark question. Also, remember that evaluation can include strengths as well as weaknesses of a theory/research study.</a:t>
            </a:r>
          </a:p>
        </p:txBody>
      </p:sp>
      <p:sp>
        <p:nvSpPr>
          <p:cNvPr id="12" name="Title 1">
            <a:extLst>
              <a:ext uri="{FF2B5EF4-FFF2-40B4-BE49-F238E27FC236}">
                <a16:creationId xmlns:a16="http://schemas.microsoft.com/office/drawing/2014/main" id="{62126FB8-C539-FD4C-8E0E-F41D5F5ECB0D}"/>
              </a:ext>
            </a:extLst>
          </p:cNvPr>
          <p:cNvSpPr txBox="1">
            <a:spLocks/>
          </p:cNvSpPr>
          <p:nvPr/>
        </p:nvSpPr>
        <p:spPr>
          <a:xfrm>
            <a:off x="539751" y="3761921"/>
            <a:ext cx="6260467" cy="45034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2400" dirty="0">
                <a:solidFill>
                  <a:schemeClr val="bg1"/>
                </a:solidFill>
              </a:rPr>
              <a:t>FOR EXAMPLE:</a:t>
            </a:r>
            <a:endParaRPr lang="en-US" sz="2400" dirty="0"/>
          </a:p>
        </p:txBody>
      </p:sp>
    </p:spTree>
    <p:extLst>
      <p:ext uri="{BB962C8B-B14F-4D97-AF65-F5344CB8AC3E}">
        <p14:creationId xmlns:p14="http://schemas.microsoft.com/office/powerpoint/2010/main" val="221113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8</a:t>
            </a:fld>
            <a:endParaRPr lang="en-US" sz="1333" dirty="0"/>
          </a:p>
        </p:txBody>
      </p:sp>
      <p:sp>
        <p:nvSpPr>
          <p:cNvPr id="4" name="TextBox 3"/>
          <p:cNvSpPr txBox="1"/>
          <p:nvPr/>
        </p:nvSpPr>
        <p:spPr>
          <a:xfrm>
            <a:off x="4154311" y="970844"/>
            <a:ext cx="184731" cy="379656"/>
          </a:xfrm>
          <a:prstGeom prst="rect">
            <a:avLst/>
          </a:prstGeom>
          <a:noFill/>
        </p:spPr>
        <p:txBody>
          <a:bodyPr wrap="none" rtlCol="0">
            <a:spAutoFit/>
          </a:bodyPr>
          <a:lstStyle/>
          <a:p>
            <a:endParaRPr lang="en-US" sz="1867" dirty="0"/>
          </a:p>
        </p:txBody>
      </p:sp>
      <p:sp>
        <p:nvSpPr>
          <p:cNvPr id="7" name="Title 1">
            <a:extLst>
              <a:ext uri="{FF2B5EF4-FFF2-40B4-BE49-F238E27FC236}">
                <a16:creationId xmlns:a16="http://schemas.microsoft.com/office/drawing/2014/main" id="{5ADD18A2-F297-614F-9064-1D16F1A626D6}"/>
              </a:ext>
            </a:extLst>
          </p:cNvPr>
          <p:cNvSpPr txBox="1">
            <a:spLocks/>
          </p:cNvSpPr>
          <p:nvPr/>
        </p:nvSpPr>
        <p:spPr>
          <a:xfrm>
            <a:off x="550640" y="520495"/>
            <a:ext cx="10655241" cy="81599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HOW TO EVALUATE WELL</a:t>
            </a:r>
            <a:endParaRPr lang="en-US" sz="4800" dirty="0"/>
          </a:p>
        </p:txBody>
      </p:sp>
      <p:sp>
        <p:nvSpPr>
          <p:cNvPr id="8" name="Title 1">
            <a:extLst>
              <a:ext uri="{FF2B5EF4-FFF2-40B4-BE49-F238E27FC236}">
                <a16:creationId xmlns:a16="http://schemas.microsoft.com/office/drawing/2014/main" id="{F997724E-BCA9-3A4E-8BB9-973A30739EA5}"/>
              </a:ext>
            </a:extLst>
          </p:cNvPr>
          <p:cNvSpPr txBox="1">
            <a:spLocks/>
          </p:cNvSpPr>
          <p:nvPr/>
        </p:nvSpPr>
        <p:spPr>
          <a:xfrm>
            <a:off x="550641" y="1431544"/>
            <a:ext cx="6260467" cy="45034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2400" dirty="0">
                <a:solidFill>
                  <a:schemeClr val="bg1"/>
                </a:solidFill>
              </a:rPr>
              <a:t>EVALUATING A STUDY</a:t>
            </a:r>
            <a:endParaRPr lang="en-US" sz="2400" dirty="0"/>
          </a:p>
        </p:txBody>
      </p:sp>
      <p:sp>
        <p:nvSpPr>
          <p:cNvPr id="10" name="Subtitle 2">
            <a:extLst>
              <a:ext uri="{FF2B5EF4-FFF2-40B4-BE49-F238E27FC236}">
                <a16:creationId xmlns:a16="http://schemas.microsoft.com/office/drawing/2014/main" id="{031C4D99-EBBE-E04B-A40C-FA7832B1250E}"/>
              </a:ext>
            </a:extLst>
          </p:cNvPr>
          <p:cNvSpPr txBox="1">
            <a:spLocks/>
          </p:cNvSpPr>
          <p:nvPr/>
        </p:nvSpPr>
        <p:spPr>
          <a:xfrm>
            <a:off x="570945" y="1928521"/>
            <a:ext cx="7658655" cy="81599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130000"/>
              </a:lnSpc>
              <a:spcBef>
                <a:spcPts val="0"/>
              </a:spcBef>
              <a:buClr>
                <a:schemeClr val="dk1"/>
              </a:buClr>
              <a:buSzPts val="3000"/>
            </a:pPr>
            <a:r>
              <a:rPr lang="en-GB" sz="1800" dirty="0">
                <a:solidFill>
                  <a:schemeClr val="tx1"/>
                </a:solidFill>
                <a:latin typeface="+mn-lt"/>
                <a:cs typeface="Arial" panose="020B0604020202020204" pitchFamily="34" charset="0"/>
              </a:rPr>
              <a:t>It is good to consider the following methodological points when evaluating a study but ONLY if relevant to the question.</a:t>
            </a:r>
          </a:p>
        </p:txBody>
      </p:sp>
      <p:sp>
        <p:nvSpPr>
          <p:cNvPr id="13" name="Subtitle 2">
            <a:extLst>
              <a:ext uri="{FF2B5EF4-FFF2-40B4-BE49-F238E27FC236}">
                <a16:creationId xmlns:a16="http://schemas.microsoft.com/office/drawing/2014/main" id="{B06A6863-0822-2B4A-A392-96F92A59158E}"/>
              </a:ext>
            </a:extLst>
          </p:cNvPr>
          <p:cNvSpPr txBox="1">
            <a:spLocks/>
          </p:cNvSpPr>
          <p:nvPr/>
        </p:nvSpPr>
        <p:spPr>
          <a:xfrm>
            <a:off x="619932" y="2758449"/>
            <a:ext cx="6369117" cy="256187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Sample</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Controls (such as demand characteristics) Bias</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Research design</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Reliability and Validity e.g. inter-rater reliability or internal/external validity and or ecological validity</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Ethics</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Data analysis</a:t>
            </a:r>
            <a:endParaRPr lang="en-US" sz="180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7350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932032" y="6155647"/>
            <a:ext cx="2784000" cy="191997"/>
          </a:xfrm>
          <a:prstGeom prst="rect">
            <a:avLst/>
          </a:prstGeom>
        </p:spPr>
        <p:txBody>
          <a:bodyPr/>
          <a:lstStyle>
            <a:defPPr>
              <a:defRPr lang="en-US"/>
            </a:defPPr>
            <a:lvl1pPr marL="0" algn="r" defTabSz="457200" rtl="0" eaLnBrk="1" latinLnBrk="0" hangingPunct="1">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05CACB-39BC-1041-9EFE-955D5EDA8198}" type="slidenum">
              <a:rPr lang="en-US" sz="1333"/>
              <a:pPr/>
              <a:t>9</a:t>
            </a:fld>
            <a:endParaRPr lang="en-US" sz="1333" dirty="0"/>
          </a:p>
        </p:txBody>
      </p:sp>
      <p:sp>
        <p:nvSpPr>
          <p:cNvPr id="4" name="TextBox 3"/>
          <p:cNvSpPr txBox="1"/>
          <p:nvPr/>
        </p:nvSpPr>
        <p:spPr>
          <a:xfrm>
            <a:off x="4154311" y="970844"/>
            <a:ext cx="184731" cy="379656"/>
          </a:xfrm>
          <a:prstGeom prst="rect">
            <a:avLst/>
          </a:prstGeom>
          <a:noFill/>
        </p:spPr>
        <p:txBody>
          <a:bodyPr wrap="none" rtlCol="0">
            <a:spAutoFit/>
          </a:bodyPr>
          <a:lstStyle/>
          <a:p>
            <a:endParaRPr lang="en-US" sz="1867" dirty="0"/>
          </a:p>
        </p:txBody>
      </p:sp>
      <p:sp>
        <p:nvSpPr>
          <p:cNvPr id="7" name="Title 1">
            <a:extLst>
              <a:ext uri="{FF2B5EF4-FFF2-40B4-BE49-F238E27FC236}">
                <a16:creationId xmlns:a16="http://schemas.microsoft.com/office/drawing/2014/main" id="{5ADD18A2-F297-614F-9064-1D16F1A626D6}"/>
              </a:ext>
            </a:extLst>
          </p:cNvPr>
          <p:cNvSpPr txBox="1">
            <a:spLocks/>
          </p:cNvSpPr>
          <p:nvPr/>
        </p:nvSpPr>
        <p:spPr>
          <a:xfrm>
            <a:off x="550640" y="520495"/>
            <a:ext cx="10655241" cy="81599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4800" dirty="0">
                <a:solidFill>
                  <a:schemeClr val="bg1"/>
                </a:solidFill>
              </a:rPr>
              <a:t>HOW TO EVALUATE WELL</a:t>
            </a:r>
            <a:endParaRPr lang="en-US" sz="4800" dirty="0"/>
          </a:p>
        </p:txBody>
      </p:sp>
      <p:sp>
        <p:nvSpPr>
          <p:cNvPr id="8" name="Title 1">
            <a:extLst>
              <a:ext uri="{FF2B5EF4-FFF2-40B4-BE49-F238E27FC236}">
                <a16:creationId xmlns:a16="http://schemas.microsoft.com/office/drawing/2014/main" id="{F997724E-BCA9-3A4E-8BB9-973A30739EA5}"/>
              </a:ext>
            </a:extLst>
          </p:cNvPr>
          <p:cNvSpPr txBox="1">
            <a:spLocks/>
          </p:cNvSpPr>
          <p:nvPr/>
        </p:nvSpPr>
        <p:spPr>
          <a:xfrm>
            <a:off x="550641" y="1429735"/>
            <a:ext cx="9981288" cy="45034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2400" dirty="0">
                <a:solidFill>
                  <a:schemeClr val="bg1"/>
                </a:solidFill>
              </a:rPr>
              <a:t>CONSIDER SEVERAL POINTS OF EVALUATION</a:t>
            </a:r>
            <a:endParaRPr lang="en-US" sz="2400" dirty="0"/>
          </a:p>
        </p:txBody>
      </p:sp>
      <p:sp>
        <p:nvSpPr>
          <p:cNvPr id="11" name="Google Shape;153;p9">
            <a:extLst>
              <a:ext uri="{FF2B5EF4-FFF2-40B4-BE49-F238E27FC236}">
                <a16:creationId xmlns:a16="http://schemas.microsoft.com/office/drawing/2014/main" id="{61BBB672-BBFB-744B-887F-CBB41FCBC8D6}"/>
              </a:ext>
            </a:extLst>
          </p:cNvPr>
          <p:cNvSpPr txBox="1"/>
          <p:nvPr/>
        </p:nvSpPr>
        <p:spPr>
          <a:xfrm>
            <a:off x="690866" y="2855507"/>
            <a:ext cx="1823734"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Ethical issues</a:t>
            </a:r>
            <a:endParaRPr lang="en-GB" sz="1800" dirty="0"/>
          </a:p>
        </p:txBody>
      </p:sp>
      <p:sp>
        <p:nvSpPr>
          <p:cNvPr id="12" name="Google Shape;153;p9">
            <a:extLst>
              <a:ext uri="{FF2B5EF4-FFF2-40B4-BE49-F238E27FC236}">
                <a16:creationId xmlns:a16="http://schemas.microsoft.com/office/drawing/2014/main" id="{8BB2D593-B5C6-5148-BF64-5EB175709A0B}"/>
              </a:ext>
            </a:extLst>
          </p:cNvPr>
          <p:cNvSpPr txBox="1"/>
          <p:nvPr/>
        </p:nvSpPr>
        <p:spPr>
          <a:xfrm>
            <a:off x="2682951" y="2855507"/>
            <a:ext cx="2787119"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The methodology used</a:t>
            </a:r>
            <a:endParaRPr lang="en-GB" sz="1800" dirty="0"/>
          </a:p>
        </p:txBody>
      </p:sp>
      <p:sp>
        <p:nvSpPr>
          <p:cNvPr id="14" name="Google Shape;153;p9">
            <a:extLst>
              <a:ext uri="{FF2B5EF4-FFF2-40B4-BE49-F238E27FC236}">
                <a16:creationId xmlns:a16="http://schemas.microsoft.com/office/drawing/2014/main" id="{667E4AB6-09E9-5D4B-9A1F-EFF4BCEB9DB9}"/>
              </a:ext>
            </a:extLst>
          </p:cNvPr>
          <p:cNvSpPr txBox="1"/>
          <p:nvPr/>
        </p:nvSpPr>
        <p:spPr>
          <a:xfrm>
            <a:off x="5652937" y="2855507"/>
            <a:ext cx="1083509"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Validity</a:t>
            </a:r>
            <a:endParaRPr lang="en-GB" sz="1800" dirty="0"/>
          </a:p>
        </p:txBody>
      </p:sp>
      <p:sp>
        <p:nvSpPr>
          <p:cNvPr id="15" name="Google Shape;153;p9">
            <a:extLst>
              <a:ext uri="{FF2B5EF4-FFF2-40B4-BE49-F238E27FC236}">
                <a16:creationId xmlns:a16="http://schemas.microsoft.com/office/drawing/2014/main" id="{6802E28D-08B4-1F45-95D1-44E3F1D26848}"/>
              </a:ext>
            </a:extLst>
          </p:cNvPr>
          <p:cNvSpPr txBox="1"/>
          <p:nvPr/>
        </p:nvSpPr>
        <p:spPr>
          <a:xfrm>
            <a:off x="6928380" y="2855507"/>
            <a:ext cx="1333877"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Reliability</a:t>
            </a:r>
            <a:endParaRPr lang="en-GB" sz="1800" dirty="0"/>
          </a:p>
        </p:txBody>
      </p:sp>
      <p:sp>
        <p:nvSpPr>
          <p:cNvPr id="16" name="Google Shape;153;p9">
            <a:extLst>
              <a:ext uri="{FF2B5EF4-FFF2-40B4-BE49-F238E27FC236}">
                <a16:creationId xmlns:a16="http://schemas.microsoft.com/office/drawing/2014/main" id="{4D9BCD81-9639-CA41-827B-529C5E77225B}"/>
              </a:ext>
            </a:extLst>
          </p:cNvPr>
          <p:cNvSpPr txBox="1"/>
          <p:nvPr/>
        </p:nvSpPr>
        <p:spPr>
          <a:xfrm>
            <a:off x="690866" y="3394350"/>
            <a:ext cx="1562477"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Usefulness</a:t>
            </a:r>
            <a:endParaRPr lang="en-GB" sz="1800" dirty="0"/>
          </a:p>
        </p:txBody>
      </p:sp>
      <p:sp>
        <p:nvSpPr>
          <p:cNvPr id="17" name="Google Shape;153;p9">
            <a:extLst>
              <a:ext uri="{FF2B5EF4-FFF2-40B4-BE49-F238E27FC236}">
                <a16:creationId xmlns:a16="http://schemas.microsoft.com/office/drawing/2014/main" id="{57F9F256-8302-9242-87F2-CB8A5389A219}"/>
              </a:ext>
            </a:extLst>
          </p:cNvPr>
          <p:cNvSpPr txBox="1"/>
          <p:nvPr/>
        </p:nvSpPr>
        <p:spPr>
          <a:xfrm>
            <a:off x="2414436" y="3394350"/>
            <a:ext cx="2264606" cy="453452"/>
          </a:xfrm>
          <a:prstGeom prst="rect">
            <a:avLst/>
          </a:prstGeom>
          <a:solidFill>
            <a:schemeClr val="tx1"/>
          </a:solidFill>
          <a:ln>
            <a:noFill/>
          </a:ln>
        </p:spPr>
        <p:txBody>
          <a:bodyPr spcFirstLastPara="1" wrap="none" lIns="180000" tIns="180000" rIns="180000" bIns="180000" anchor="ctr" anchorCtr="0">
            <a:noAutofit/>
          </a:bodyPr>
          <a:lstStyle/>
          <a:p>
            <a:pPr lvl="0">
              <a:lnSpc>
                <a:spcPct val="90000"/>
              </a:lnSpc>
              <a:buClr>
                <a:schemeClr val="lt1"/>
              </a:buClr>
              <a:buSzPts val="1800"/>
            </a:pPr>
            <a:r>
              <a:rPr lang="en-GB" sz="1800" dirty="0">
                <a:solidFill>
                  <a:schemeClr val="lt1"/>
                </a:solidFill>
                <a:ea typeface="Calibri"/>
                <a:cs typeface="Calibri"/>
                <a:sym typeface="Calibri"/>
              </a:rPr>
              <a:t>Effectiveness, etc.</a:t>
            </a:r>
            <a:endParaRPr lang="en-GB" sz="1800" dirty="0"/>
          </a:p>
        </p:txBody>
      </p:sp>
      <p:sp>
        <p:nvSpPr>
          <p:cNvPr id="19" name="Title 1">
            <a:extLst>
              <a:ext uri="{FF2B5EF4-FFF2-40B4-BE49-F238E27FC236}">
                <a16:creationId xmlns:a16="http://schemas.microsoft.com/office/drawing/2014/main" id="{EBD95FFA-ECD0-584A-BACE-B01076314E33}"/>
              </a:ext>
            </a:extLst>
          </p:cNvPr>
          <p:cNvSpPr txBox="1">
            <a:spLocks/>
          </p:cNvSpPr>
          <p:nvPr/>
        </p:nvSpPr>
        <p:spPr>
          <a:xfrm>
            <a:off x="550641" y="4102178"/>
            <a:ext cx="9981288" cy="450349"/>
          </a:xfrm>
          <a:prstGeom prst="rect">
            <a:avLst/>
          </a:prstGeom>
        </p:spPr>
        <p:txBody>
          <a:bodyPr>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GB" sz="2400" dirty="0">
                <a:solidFill>
                  <a:schemeClr val="bg1"/>
                </a:solidFill>
              </a:rPr>
              <a:t>FOR EXAMPLE:</a:t>
            </a:r>
            <a:endParaRPr lang="en-US" sz="2400" dirty="0"/>
          </a:p>
        </p:txBody>
      </p:sp>
      <p:sp>
        <p:nvSpPr>
          <p:cNvPr id="20" name="Subtitle 2">
            <a:extLst>
              <a:ext uri="{FF2B5EF4-FFF2-40B4-BE49-F238E27FC236}">
                <a16:creationId xmlns:a16="http://schemas.microsoft.com/office/drawing/2014/main" id="{C1E38B2F-3604-FA45-A77F-1E51CC58D6CA}"/>
              </a:ext>
            </a:extLst>
          </p:cNvPr>
          <p:cNvSpPr txBox="1">
            <a:spLocks/>
          </p:cNvSpPr>
          <p:nvPr/>
        </p:nvSpPr>
        <p:spPr>
          <a:xfrm>
            <a:off x="570945" y="4466715"/>
            <a:ext cx="9517600" cy="81599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130000"/>
              </a:lnSpc>
              <a:spcBef>
                <a:spcPts val="0"/>
              </a:spcBef>
              <a:buClr>
                <a:schemeClr val="dk1"/>
              </a:buClr>
              <a:buSzPts val="3000"/>
            </a:pPr>
            <a:r>
              <a:rPr lang="en-GB" sz="1800" dirty="0">
                <a:solidFill>
                  <a:schemeClr val="tx1"/>
                </a:solidFill>
                <a:latin typeface="+mn-lt"/>
                <a:cs typeface="Arial" panose="020B0604020202020204" pitchFamily="34" charset="0"/>
              </a:rPr>
              <a:t>An evaluation of a therapy for mental disorders could consider any research evidence about:</a:t>
            </a:r>
          </a:p>
        </p:txBody>
      </p:sp>
      <p:sp>
        <p:nvSpPr>
          <p:cNvPr id="21" name="Subtitle 2">
            <a:extLst>
              <a:ext uri="{FF2B5EF4-FFF2-40B4-BE49-F238E27FC236}">
                <a16:creationId xmlns:a16="http://schemas.microsoft.com/office/drawing/2014/main" id="{511C40B0-8BB3-A642-AC00-44A46927B7DD}"/>
              </a:ext>
            </a:extLst>
          </p:cNvPr>
          <p:cNvSpPr txBox="1">
            <a:spLocks/>
          </p:cNvSpPr>
          <p:nvPr/>
        </p:nvSpPr>
        <p:spPr>
          <a:xfrm>
            <a:off x="619932" y="4866393"/>
            <a:ext cx="8312100" cy="1477265"/>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The therapy’s appropriateness and effectiveness.</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Ethical issues, whether it can be used for many disorders.</a:t>
            </a:r>
          </a:p>
          <a:p>
            <a:pPr marL="285750" indent="-285750">
              <a:lnSpc>
                <a:spcPct val="130000"/>
              </a:lnSpc>
              <a:buSzPct val="130000"/>
              <a:buFont typeface="Arial" panose="020B0604020202020204" pitchFamily="34" charset="0"/>
              <a:buChar char="•"/>
            </a:pPr>
            <a:r>
              <a:rPr lang="en-GB" sz="1800" dirty="0">
                <a:solidFill>
                  <a:schemeClr val="tx1"/>
                </a:solidFill>
                <a:latin typeface="+mn-lt"/>
                <a:cs typeface="Arial" panose="020B0604020202020204" pitchFamily="34" charset="0"/>
              </a:rPr>
              <a:t>How it compares to other therapies (making it clear in what way the therapy is better/worse.</a:t>
            </a:r>
            <a:endParaRPr lang="en-US" sz="1800" dirty="0">
              <a:solidFill>
                <a:schemeClr val="tx1"/>
              </a:solidFill>
              <a:latin typeface="+mn-lt"/>
              <a:cs typeface="Arial" panose="020B0604020202020204" pitchFamily="34" charset="0"/>
            </a:endParaRPr>
          </a:p>
        </p:txBody>
      </p:sp>
      <p:sp>
        <p:nvSpPr>
          <p:cNvPr id="24" name="Subtitle 2">
            <a:extLst>
              <a:ext uri="{FF2B5EF4-FFF2-40B4-BE49-F238E27FC236}">
                <a16:creationId xmlns:a16="http://schemas.microsoft.com/office/drawing/2014/main" id="{3E1ACE7D-E136-8F44-A510-924C631DAAD3}"/>
              </a:ext>
            </a:extLst>
          </p:cNvPr>
          <p:cNvSpPr txBox="1">
            <a:spLocks/>
          </p:cNvSpPr>
          <p:nvPr/>
        </p:nvSpPr>
        <p:spPr>
          <a:xfrm>
            <a:off x="570945" y="1946669"/>
            <a:ext cx="9105618" cy="815999"/>
          </a:xfrm>
          <a:prstGeom prst="rect">
            <a:avLst/>
          </a:prstGeom>
        </p:spPr>
        <p:txBody>
          <a:bodyPr>
            <a:noAutofit/>
          </a:bodyPr>
          <a:lstStyle>
            <a:lvl1pPr marL="0" indent="0" algn="l" defTabSz="457200" rtl="0" eaLnBrk="1" latinLnBrk="0" hangingPunct="1">
              <a:spcBef>
                <a:spcPct val="20000"/>
              </a:spcBef>
              <a:buFont typeface="Arial"/>
              <a:buNone/>
              <a:defRPr sz="1400" b="0" i="0" kern="1200">
                <a:solidFill>
                  <a:schemeClr val="tx1">
                    <a:tint val="75000"/>
                  </a:schemeClr>
                </a:solidFill>
                <a:latin typeface="M Arial"/>
                <a:ea typeface="+mn-ea"/>
                <a:cs typeface="M 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130000"/>
              </a:lnSpc>
              <a:spcBef>
                <a:spcPts val="0"/>
              </a:spcBef>
              <a:buClr>
                <a:schemeClr val="dk1"/>
              </a:buClr>
              <a:buSzPts val="3000"/>
            </a:pPr>
            <a:r>
              <a:rPr lang="en-GB" sz="1800" dirty="0">
                <a:solidFill>
                  <a:schemeClr val="tx1"/>
                </a:solidFill>
                <a:latin typeface="+mn-lt"/>
                <a:cs typeface="Arial" panose="020B0604020202020204" pitchFamily="34" charset="0"/>
              </a:rPr>
              <a:t>High-scoring answers evaluate a theory/research study by considering several points such as:</a:t>
            </a:r>
          </a:p>
        </p:txBody>
      </p:sp>
    </p:spTree>
    <p:extLst>
      <p:ext uri="{BB962C8B-B14F-4D97-AF65-F5344CB8AC3E}">
        <p14:creationId xmlns:p14="http://schemas.microsoft.com/office/powerpoint/2010/main" val="1293094100"/>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FE5815"/>
      </a:dk2>
      <a:lt2>
        <a:srgbClr val="005BBB"/>
      </a:lt2>
      <a:accent1>
        <a:srgbClr val="FFA02F"/>
      </a:accent1>
      <a:accent2>
        <a:srgbClr val="001A70"/>
      </a:accent2>
      <a:accent3>
        <a:srgbClr val="FFFFFF"/>
      </a:accent3>
      <a:accent4>
        <a:srgbClr val="000000"/>
      </a:accent4>
      <a:accent5>
        <a:srgbClr val="FFCDAD"/>
      </a:accent5>
      <a:accent6>
        <a:srgbClr val="001665"/>
      </a:accent6>
      <a:hlink>
        <a:srgbClr val="E84E0F"/>
      </a:hlink>
      <a:folHlink>
        <a:srgbClr val="E84E0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6752736DD07B4C9CD3C4ABD6AE7AF5" ma:contentTypeVersion="4" ma:contentTypeDescription="Create a new document." ma:contentTypeScope="" ma:versionID="58a82212c2688b39f088ee5ece3dea3b">
  <xsd:schema xmlns:xsd="http://www.w3.org/2001/XMLSchema" xmlns:xs="http://www.w3.org/2001/XMLSchema" xmlns:p="http://schemas.microsoft.com/office/2006/metadata/properties" xmlns:ns2="75712db7-4a24-487f-85c2-bf07281e7c15" targetNamespace="http://schemas.microsoft.com/office/2006/metadata/properties" ma:root="true" ma:fieldsID="b08a79cf14c679dd8c49c8a6c997a8e0" ns2:_="">
    <xsd:import namespace="75712db7-4a24-487f-85c2-bf07281e7c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712db7-4a24-487f-85c2-bf07281e7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3B62C5-4348-4E96-82D5-1C5C9D786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712db7-4a24-487f-85c2-bf07281e7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8D26AC-E323-4B4F-9F56-4CF2567E36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D38AAEA-DEEC-49C1-99EE-2F075EC284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15547</TotalTime>
  <Words>3088</Words>
  <Application>Microsoft Office PowerPoint</Application>
  <PresentationFormat>Widescreen</PresentationFormat>
  <Paragraphs>355</Paragraphs>
  <Slides>47</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evening</dc:title>
  <dc:creator>Ruth Hooper</dc:creator>
  <cp:lastModifiedBy>Study Psychology</cp:lastModifiedBy>
  <cp:revision>212</cp:revision>
  <dcterms:created xsi:type="dcterms:W3CDTF">2020-05-28T11:26:26Z</dcterms:created>
  <dcterms:modified xsi:type="dcterms:W3CDTF">2026-06-15T16:26:38Z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0x010100786752736DD07B4C9CD3C4ABD6AE7AF5</vt:lpwstr>
  </property>
</Properties>
</file>