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285" r:id="rId4"/>
    <p:sldId id="286" r:id="rId5"/>
    <p:sldId id="288" r:id="rId6"/>
    <p:sldId id="289" r:id="rId7"/>
    <p:sldId id="290" r:id="rId8"/>
    <p:sldId id="314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15" r:id="rId18"/>
    <p:sldId id="299" r:id="rId19"/>
    <p:sldId id="300" r:id="rId20"/>
    <p:sldId id="301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013"/>
    <a:srgbClr val="E0B504"/>
    <a:srgbClr val="0075AB"/>
    <a:srgbClr val="59338A"/>
    <a:srgbClr val="D5CDEA"/>
    <a:srgbClr val="A89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2"/>
    <p:restoredTop sz="96197"/>
  </p:normalViewPr>
  <p:slideViewPr>
    <p:cSldViewPr snapToGrid="0">
      <p:cViewPr varScale="1">
        <p:scale>
          <a:sx n="82" d="100"/>
          <a:sy n="82" d="100"/>
        </p:scale>
        <p:origin x="11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71251-A0D3-744E-A812-3765C92DC0BE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1182E-19DA-CD4B-8E7B-1DCAD6A2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9DA02-31A7-F70D-9849-EAA8F4F2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41B3-A629-A841-B47C-E1DF0BD12746}" type="datetime1">
              <a:rPr lang="en-GB" smtClean="0"/>
              <a:t>15/06/2026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73143-89B6-09E4-8E4E-C61804C8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5383C-B14F-E422-3E5C-FD726A1D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136-FF83-8546-90D3-227FEB3D08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4447221-E597-CA19-24C7-C008A2001E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5806EBD-82F2-4A4A-4304-B3EF6C568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Trade Gothic Next" panose="020B05030403030200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04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87B4-7432-8C78-B352-DFDEF01C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63E69-CF8E-5F51-077F-BBA217494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2948A-8424-1AF7-B319-BD882779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D972-DB56-A441-A138-C9B4268D4705}" type="datetime1">
              <a:rPr lang="en-GB" smtClean="0"/>
              <a:t>15/06/2026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6559E-931C-57E6-8DAE-0051120E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66BD7-CA61-EE58-C101-17E0F83C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136-FF83-8546-90D3-227FEB3D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8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C3F847-A311-73CE-6346-317635946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BF904-CA8A-5E40-4698-66C40A567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E55A2-E0DA-46C5-3D16-C201FC10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60C7-EE4C-2046-9141-EDF080048986}" type="datetime1">
              <a:rPr lang="en-GB" smtClean="0"/>
              <a:t>15/06/2026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CECF9-F971-6DE1-6055-81C26D44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DD52F-542A-7BE0-BB55-2C64F28A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136-FF83-8546-90D3-227FEB3D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1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17DE-03DD-4B00-3768-11AB61C4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92347-7ED5-B758-54C3-0780A6E5D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E3161-8CDF-D510-09A5-2D6E7DA9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7D8E-D0BF-5141-9FF3-6571D6BC1443}" type="datetime1">
              <a:rPr lang="en-GB" smtClean="0"/>
              <a:t>15/06/2026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21D96-38C8-E220-1A05-3DFC929A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C52E3-F3DF-C276-A49A-C8AF8D4B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136-FF83-8546-90D3-227FEB3D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E52B-9F89-1B7A-4663-DEA7CF20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0306-034C-DAF4-83CC-738350887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7D0A-1D6E-AC7A-D949-E7B41616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CF87-3499-894F-8352-D3177B2461DF}" type="datetime1">
              <a:rPr lang="en-GB" smtClean="0"/>
              <a:t>15/06/2026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3D8E5-0DE1-BD44-971E-46C691A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B8859-58CC-DADA-25E9-6E95B176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136-FF83-8546-90D3-227FEB3D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4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2D3D-CFA7-59DA-F90F-0F4EDFDC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8D309-7020-C735-7D60-9FEBE4921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B289B-BBCC-45FC-6994-426944027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98153-77C1-8D65-F16C-20A89496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7BDB-8428-1C43-9073-A1A5FCFB7C6C}" type="datetime1">
              <a:rPr lang="en-GB" smtClean="0"/>
              <a:t>15/06/2026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31939-F1A9-9F5B-D2DE-C6C81C75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3DC6E-6E5C-C2C2-CA2B-18ED3BE4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136-FF83-8546-90D3-227FEB3D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801C-6BF5-E653-1AC8-627D4B1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C8E8-F28C-79A0-DB94-B4B9FF8D4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693DC-C4CB-8D84-A1AB-E29C64D5D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4999F-1CC3-0043-F87E-5D28A6CE9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4C948-65F0-7C6F-AB25-A89DA8A43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A28F7-5E3F-BE1F-5E7B-552C786B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7E88-401C-5B43-9B3D-78B016F2C840}" type="datetime1">
              <a:rPr lang="en-GB" smtClean="0"/>
              <a:t>15/06/2026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BD74A-9773-E688-20FE-D8AC80BE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B62E6-3656-6E78-0FA3-88E140A6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136-FF83-8546-90D3-227FEB3D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0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CDAF-609B-3307-35E8-18242DC2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D8060-54F2-7C3A-431E-0E3E3A52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8CE0-BCC3-8849-99EF-3B3353BDE9CA}" type="datetime1">
              <a:rPr lang="en-GB" smtClean="0"/>
              <a:t>15/06/2026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16DA6-816E-5B60-708D-02051880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E562A-7414-A4D3-2F83-CF24A019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136-FF83-8546-90D3-227FEB3D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6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9AFA3-73CE-C069-B413-E89FAB9C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3844-B4F4-AF41-ACA1-B0240B074674}" type="datetime1">
              <a:rPr lang="en-GB" smtClean="0"/>
              <a:t>15/06/2026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91DDD-70C9-58AD-7976-AC41A710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BA665-8AAB-5DD7-D633-0C529EF5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136-FF83-8546-90D3-227FEB3D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B166-4074-2B46-274A-1481C001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41AC-0F37-FA47-7AA4-46A736AC3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B3AFF-D7EE-23F4-53D9-4DCE6C9EA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003FE-E453-15DA-F143-16B0364C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B3E0-E6C4-2F4D-A3BB-E1E17FAB979E}" type="datetime1">
              <a:rPr lang="en-GB" smtClean="0"/>
              <a:t>15/06/2026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60010-776D-5D8D-BD94-E70075ED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5796C-F6E2-C655-4C09-CAE0596F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136-FF83-8546-90D3-227FEB3D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7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21C8-76C7-F3C6-22F1-CCD11188C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56D19-E8AA-562D-A75A-6D8463E4D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4D6FD-ED4E-ED44-9D88-CE680A9A5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9067A-936B-8863-7F87-1A22502D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A07F-3062-3748-9CE8-9BAC0749D489}" type="datetime1">
              <a:rPr lang="en-GB" smtClean="0"/>
              <a:t>15/06/2026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AAAF4-8C71-261C-5EDC-DFA92136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AB616-1FE0-DBE3-0913-FA37D8A0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136-FF83-8546-90D3-227FEB3D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0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52E58-E9A5-9B39-16B7-01C83156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3C7CA-E0C1-097F-C26D-1DD0A9051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5209-A3D2-CA62-3B62-B9320A26B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9E25-00FC-874F-87DE-FDB737D6485D}" type="datetime1">
              <a:rPr lang="en-GB" smtClean="0"/>
              <a:t>15/06/2026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DA042-A88A-A135-CF2E-0EAE86D4B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854C2-5CB8-72EE-7D11-E4FC42653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7136-FF83-8546-90D3-227FEB3D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4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all on a shelf&#10;&#10;Description automatically generated">
            <a:extLst>
              <a:ext uri="{FF2B5EF4-FFF2-40B4-BE49-F238E27FC236}">
                <a16:creationId xmlns:a16="http://schemas.microsoft.com/office/drawing/2014/main" id="{77509C50-CE17-AB66-B2A8-CBB1C488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83"/>
            <a:ext cx="12191998" cy="6882361"/>
          </a:xfrm>
          <a:prstGeom prst="rect">
            <a:avLst/>
          </a:prstGeom>
        </p:spPr>
      </p:pic>
      <p:sp>
        <p:nvSpPr>
          <p:cNvPr id="44" name="Title 43">
            <a:extLst>
              <a:ext uri="{FF2B5EF4-FFF2-40B4-BE49-F238E27FC236}">
                <a16:creationId xmlns:a16="http://schemas.microsoft.com/office/drawing/2014/main" id="{9989495C-A5A6-D68E-AFA4-360EC1C6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45" y="2562872"/>
            <a:ext cx="10515600" cy="2852737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ATTAINING A/A* </a:t>
            </a:r>
            <a:br>
              <a:rPr lang="en-GB" sz="80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</a:br>
            <a:r>
              <a:rPr lang="en-GB" sz="80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IN PSYCHOLOGY</a:t>
            </a:r>
            <a:endParaRPr lang="en-US" sz="80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7AE8797-A82B-666F-045B-8E776B3F6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545" y="5442597"/>
            <a:ext cx="10515600" cy="1500187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Trade Gothic Next" panose="020B0503040303020004" pitchFamily="34" charset="0"/>
              </a:rPr>
              <a:t>Deborah Gajic</a:t>
            </a:r>
          </a:p>
          <a:p>
            <a:r>
              <a:rPr lang="en-GB" sz="1800" dirty="0" err="1">
                <a:solidFill>
                  <a:schemeClr val="bg1"/>
                </a:solidFill>
                <a:latin typeface="Trade Gothic Next" panose="020B0503040303020004" pitchFamily="34" charset="0"/>
              </a:rPr>
              <a:t>CPsychol</a:t>
            </a:r>
            <a:r>
              <a:rPr lang="en-GB" sz="1800" dirty="0">
                <a:solidFill>
                  <a:schemeClr val="bg1"/>
                </a:solidFill>
                <a:latin typeface="Trade Gothic Next" panose="020B0503040303020004" pitchFamily="34" charset="0"/>
              </a:rPr>
              <a:t>, </a:t>
            </a:r>
            <a:r>
              <a:rPr lang="en-GB" sz="1800" dirty="0" err="1">
                <a:solidFill>
                  <a:schemeClr val="bg1"/>
                </a:solidFill>
                <a:latin typeface="Trade Gothic Next" panose="020B0503040303020004" pitchFamily="34" charset="0"/>
              </a:rPr>
              <a:t>AFBPsS</a:t>
            </a:r>
            <a:endParaRPr lang="en-GB" sz="1800" dirty="0">
              <a:solidFill>
                <a:schemeClr val="bg1"/>
              </a:solidFill>
              <a:latin typeface="Trade Gothic Next" panose="020B0503040303020004" pitchFamily="34" charset="0"/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1B00F78-BB59-E73B-6681-A40A253AD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97" y="796416"/>
            <a:ext cx="3238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7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ABDCE93-66C6-639A-1486-25344BAB1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74342"/>
            <a:ext cx="5012372" cy="381158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READ the questions carefully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Try the BUG technique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Box – Command Words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Underline – Key information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Go back, re-read the question – to ensure you really understand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E.g. Outline what is meant by soft determinism. (2) 2022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F9701E-6955-B3D8-80B9-5E9A7F2470D4}"/>
              </a:ext>
            </a:extLst>
          </p:cNvPr>
          <p:cNvSpPr txBox="1">
            <a:spLocks/>
          </p:cNvSpPr>
          <p:nvPr/>
        </p:nvSpPr>
        <p:spPr>
          <a:xfrm>
            <a:off x="839788" y="188911"/>
            <a:ext cx="5256212" cy="2345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DECODING </a:t>
            </a:r>
          </a:p>
          <a:p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EXAM</a:t>
            </a: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QUESTIONS</a:t>
            </a:r>
            <a:endParaRPr lang="en-GB" sz="4800" b="0" i="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D849E4-1C7F-2549-E74F-FC1A5AE0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10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4F5590-6E65-B185-4175-B6A83FC64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560000">
            <a:off x="5306102" y="2304144"/>
            <a:ext cx="3844588" cy="41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644E900-1A05-4DA2-982D-B75E911F7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152580" cy="4160837"/>
          </a:xfrm>
        </p:spPr>
        <p:txBody>
          <a:bodyPr>
            <a:normAutofit/>
          </a:bodyPr>
          <a:lstStyle/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Research methods 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– are worth 25% of the marks, so an understanding of research methods is vital for success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Synoptic links 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– Look for links across the specification, good evaluation and analysis will identify these connections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Specialist terminology 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– Use key terms throughout your answers e.g. ‘A Limitation with self-report is participants lie’ </a:t>
            </a:r>
            <a:r>
              <a:rPr lang="en-US" sz="1400" i="1" dirty="0">
                <a:solidFill>
                  <a:schemeClr val="bg1"/>
                </a:solidFill>
                <a:cs typeface="Calibri" panose="020F0502020204030204" pitchFamily="34" charset="0"/>
              </a:rPr>
              <a:t>Better answer 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– ‘Self-report studies lack </a:t>
            </a:r>
            <a:r>
              <a:rPr 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validity 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because participants may be influenced by </a:t>
            </a:r>
            <a:r>
              <a:rPr 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demand characteristics 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and/or </a:t>
            </a:r>
            <a:r>
              <a:rPr 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social desirability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.’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Evaluation and analysis 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– Elaborate needs to be thorough and effective</a:t>
            </a:r>
          </a:p>
          <a:p>
            <a:pPr marL="284400" indent="-284400"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B772-2674-38A0-E268-A4680232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11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C4D97E-AAF4-D738-7567-9B0F20D62D23}"/>
              </a:ext>
            </a:extLst>
          </p:cNvPr>
          <p:cNvSpPr txBox="1">
            <a:spLocks/>
          </p:cNvSpPr>
          <p:nvPr/>
        </p:nvSpPr>
        <p:spPr>
          <a:xfrm>
            <a:off x="864171" y="70104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</a:t>
            </a: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TEACHERS 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SAY</a:t>
            </a:r>
            <a:endParaRPr lang="en-GB" sz="4800" b="0" i="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42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E97348E-07C7-403E-DD5A-30DF1F6B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59972" cy="2874264"/>
          </a:xfrm>
        </p:spPr>
        <p:txBody>
          <a:bodyPr>
            <a:normAutofit/>
          </a:bodyPr>
          <a:lstStyle/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Extended writing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Plan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 – Think about what you need to include and in what order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Need to remove scaffolding!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Less reliance on PEEL etc. Extended writing should flow, have a more mature and complex style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Refer to the stem/scenario in evaluation too!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84F9-6BD1-780B-6105-721B9406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12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6A89A9-8B06-FA7C-0C97-890AAF4A3207}"/>
              </a:ext>
            </a:extLst>
          </p:cNvPr>
          <p:cNvSpPr txBox="1">
            <a:spLocks/>
          </p:cNvSpPr>
          <p:nvPr/>
        </p:nvSpPr>
        <p:spPr>
          <a:xfrm>
            <a:off x="864171" y="70104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</a:t>
            </a: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TEACHERS 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SAY</a:t>
            </a:r>
            <a:endParaRPr lang="en-GB" sz="4800" b="0" i="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241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404F00-BFAC-3A47-75F7-A351B85F1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890196" cy="3811588"/>
          </a:xfrm>
        </p:spPr>
        <p:txBody>
          <a:bodyPr>
            <a:normAutofit lnSpcReduction="10000"/>
          </a:bodyPr>
          <a:lstStyle/>
          <a:p>
            <a:pPr marL="284400" indent="-284400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Candidates need: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A genuine </a:t>
            </a: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understanding of the content 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of the specification, not just rote learning of vast amounts of material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To be able to use </a:t>
            </a: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knowledge flexibility 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to answer novel questions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To </a:t>
            </a: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be selective 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and use appropriate material for questions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To understand the </a:t>
            </a: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command terms 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(injunctions) used in questions (these can be downloaded from your awarding body website)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To use appropriate </a:t>
            </a: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specialist terminology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To understand </a:t>
            </a: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mathematic requirements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DBB8C3-BA5F-D211-91A4-41CC60D35C64}"/>
              </a:ext>
            </a:extLst>
          </p:cNvPr>
          <p:cNvSpPr txBox="1">
            <a:spLocks/>
          </p:cNvSpPr>
          <p:nvPr/>
        </p:nvSpPr>
        <p:spPr>
          <a:xfrm>
            <a:off x="839788" y="188912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 </a:t>
            </a:r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EXAMINERS</a:t>
            </a:r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SAY… </a:t>
            </a:r>
          </a:p>
          <a:p>
            <a:r>
              <a:rPr lang="en-GB" sz="36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AO1 KNOWLEDGE AND UNDERSTANDING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7B437-D01B-356B-B082-D8DD77AA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13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1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5F4995-C63B-D7B3-E9F4-6934122CA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5573205" cy="3811588"/>
          </a:xfrm>
        </p:spPr>
        <p:txBody>
          <a:bodyPr>
            <a:normAutofit/>
          </a:bodyPr>
          <a:lstStyle/>
          <a:p>
            <a:pPr marL="284400" indent="-28440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Candidates need:</a:t>
            </a: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rely on model answers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integrate AO1/3 and AO2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rather than a formulaic AO1, brief AO2 and then AO3. Weave AO2 into the whole answer</a:t>
            </a: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demonstrate understanding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through application to the Stem/scenario</a:t>
            </a: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show examples of their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own practical experience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(have had the opportunity to carry out some practical work to further their understanding)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FA3BA-6766-0AB1-5259-E6DDA4B3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14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F1242-0613-B1AA-C53B-B5CCB3713D06}"/>
              </a:ext>
            </a:extLst>
          </p:cNvPr>
          <p:cNvSpPr txBox="1">
            <a:spLocks/>
          </p:cNvSpPr>
          <p:nvPr/>
        </p:nvSpPr>
        <p:spPr>
          <a:xfrm>
            <a:off x="839788" y="188912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 </a:t>
            </a:r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EXAMINERS</a:t>
            </a:r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SAY… </a:t>
            </a:r>
          </a:p>
          <a:p>
            <a:r>
              <a:rPr lang="en-GB" sz="36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AO2 APPLICATION</a:t>
            </a:r>
          </a:p>
        </p:txBody>
      </p:sp>
    </p:spTree>
    <p:extLst>
      <p:ext uri="{BB962C8B-B14F-4D97-AF65-F5344CB8AC3E}">
        <p14:creationId xmlns:p14="http://schemas.microsoft.com/office/powerpoint/2010/main" val="239296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84082-FFEB-6529-A503-F878F36C3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86191" cy="38115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way to practice this is to give students stems/scenarios without the questions and ask them to come up with possible questions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works really well with research methods questions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helps students to learn to read, annotate and really think about the stem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will probably come up with very similar questions to the ones actually asked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D2E7E-7244-A7F7-424D-2975E1F0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15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A6778-0367-2138-6DBE-5BE9F0C40D5C}"/>
              </a:ext>
            </a:extLst>
          </p:cNvPr>
          <p:cNvSpPr txBox="1">
            <a:spLocks/>
          </p:cNvSpPr>
          <p:nvPr/>
        </p:nvSpPr>
        <p:spPr>
          <a:xfrm>
            <a:off x="839788" y="188912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 </a:t>
            </a:r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EXAMINERS</a:t>
            </a:r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SAY… </a:t>
            </a:r>
          </a:p>
          <a:p>
            <a:r>
              <a:rPr lang="en-GB" sz="36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AO2 APPLICATION</a:t>
            </a:r>
          </a:p>
        </p:txBody>
      </p:sp>
    </p:spTree>
    <p:extLst>
      <p:ext uri="{BB962C8B-B14F-4D97-AF65-F5344CB8AC3E}">
        <p14:creationId xmlns:p14="http://schemas.microsoft.com/office/powerpoint/2010/main" val="1147414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2E8258-3321-D3FE-E05F-5A239CDA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16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4D7C-57E7-64BB-A065-1ACAC0EDDE7E}"/>
              </a:ext>
            </a:extLst>
          </p:cNvPr>
          <p:cNvSpPr txBox="1">
            <a:spLocks/>
          </p:cNvSpPr>
          <p:nvPr/>
        </p:nvSpPr>
        <p:spPr>
          <a:xfrm>
            <a:off x="839788" y="188912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 </a:t>
            </a:r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EXAMINERS</a:t>
            </a:r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SAY… </a:t>
            </a:r>
          </a:p>
          <a:p>
            <a:r>
              <a:rPr lang="en-GB" sz="36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AO3 EVALUATION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716475-178F-FE1F-8761-3E249D4BF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5073333" cy="3811588"/>
          </a:xfrm>
        </p:spPr>
        <p:txBody>
          <a:bodyPr>
            <a:normAutofit/>
          </a:bodyPr>
          <a:lstStyle/>
          <a:p>
            <a:pPr marL="284400" indent="-28440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Candidates need:</a:t>
            </a: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make fewer evaluation points in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depth,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shopping lists!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avoid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generic, drop in evaluation,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it must be relevant to the question</a:t>
            </a: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avoid pre-prepared answers</a:t>
            </a: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explain why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something is a strength or a limitation</a:t>
            </a: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remember, compare questions require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similarities and differences</a:t>
            </a: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use research as evaluation,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rather than describing it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1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2E8258-3321-D3FE-E05F-5A239CDA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17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4D7C-57E7-64BB-A065-1ACAC0EDDE7E}"/>
              </a:ext>
            </a:extLst>
          </p:cNvPr>
          <p:cNvSpPr txBox="1">
            <a:spLocks/>
          </p:cNvSpPr>
          <p:nvPr/>
        </p:nvSpPr>
        <p:spPr>
          <a:xfrm>
            <a:off x="839788" y="188912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 </a:t>
            </a:r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EXAMINERS</a:t>
            </a:r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SAY… </a:t>
            </a:r>
          </a:p>
          <a:p>
            <a:r>
              <a:rPr lang="en-GB" sz="36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AO3 EVALUATION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716475-178F-FE1F-8761-3E249D4BF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5073333" cy="3811588"/>
          </a:xfrm>
        </p:spPr>
        <p:txBody>
          <a:bodyPr>
            <a:normAutofit/>
          </a:bodyPr>
          <a:lstStyle/>
          <a:p>
            <a:pPr marL="284400" indent="-284400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Candidates need:</a:t>
            </a: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methodological issues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evaluation points, only where relevant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use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issues and debates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as evaluation points, only where relevant</a:t>
            </a: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signpost evaluation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e.g. a strength/limitation of this is…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include counterarguments,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where appropriate</a:t>
            </a: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When talking about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practical application/usefulness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back this up with research evidence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284400" indent="-28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To sum up, evaluation must be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thorough and effective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27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943062-DC97-A789-C73D-B784A54F3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38684"/>
            <a:ext cx="5010596" cy="38115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paper holistically 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start of the exam to identify any linked/contingent questions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answers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 understand the </a:t>
            </a: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 words </a:t>
            </a:r>
            <a:b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injunctions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the question set, 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the one you revised!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 out for </a:t>
            </a: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plurality 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when a question asks for explanations rather an explanation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AC79E-C85D-67D5-662C-49C3EB5C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18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F3D3F-7C65-B5FD-B017-435FDAF8035C}"/>
              </a:ext>
            </a:extLst>
          </p:cNvPr>
          <p:cNvSpPr txBox="1">
            <a:spLocks/>
          </p:cNvSpPr>
          <p:nvPr/>
        </p:nvSpPr>
        <p:spPr>
          <a:xfrm>
            <a:off x="839788" y="188912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 </a:t>
            </a:r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EXAMINERS</a:t>
            </a:r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SAY… </a:t>
            </a:r>
          </a:p>
        </p:txBody>
      </p:sp>
    </p:spTree>
    <p:extLst>
      <p:ext uri="{BB962C8B-B14F-4D97-AF65-F5344CB8AC3E}">
        <p14:creationId xmlns:p14="http://schemas.microsoft.com/office/powerpoint/2010/main" val="2192611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BF106D-3B8A-38E6-BA42-C183FD21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19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34EB8F6-AF40-BC93-4F5A-BB5FA6108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38684"/>
            <a:ext cx="5010596" cy="38115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Extended writing should </a:t>
            </a: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well structured and organised 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Plan!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selective 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material included in an answer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content 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any stem/scenario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to the available marks, 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yourself how much you can write in 10, 20, 30 minutes?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sentences and paragraphs </a:t>
            </a: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structure your work, leave space, you can always ask for extra paper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GB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specialist terminology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D21DB7-9F3C-7E4B-F085-9AF3A0471F41}"/>
              </a:ext>
            </a:extLst>
          </p:cNvPr>
          <p:cNvSpPr txBox="1">
            <a:spLocks/>
          </p:cNvSpPr>
          <p:nvPr/>
        </p:nvSpPr>
        <p:spPr>
          <a:xfrm>
            <a:off x="839788" y="188912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 </a:t>
            </a:r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EXAMINERS</a:t>
            </a:r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SAY… </a:t>
            </a:r>
          </a:p>
        </p:txBody>
      </p:sp>
    </p:spTree>
    <p:extLst>
      <p:ext uri="{BB962C8B-B14F-4D97-AF65-F5344CB8AC3E}">
        <p14:creationId xmlns:p14="http://schemas.microsoft.com/office/powerpoint/2010/main" val="234099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52D22-A812-0788-62F8-9637BE5F8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5" y="2421269"/>
            <a:ext cx="6956997" cy="359548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There is no magic formula or easy solution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A/A* is a high bar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Students need to be motivated and hard working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Students also need a level of talent and good written style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Teachers need to be prepared to give lots of advice, extra help and mark lots of extra practice papers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examination is an unknown, sometimes the questions play to a students’ strengths, sometimes not!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P.S. Some of the advice in this PowerPoint is relevant to all levels of ability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569C84-1A94-3849-819F-A40225F25842}"/>
              </a:ext>
            </a:extLst>
          </p:cNvPr>
          <p:cNvSpPr txBox="1">
            <a:spLocks/>
          </p:cNvSpPr>
          <p:nvPr/>
        </p:nvSpPr>
        <p:spPr>
          <a:xfrm>
            <a:off x="827595" y="1237488"/>
            <a:ext cx="9750240" cy="787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CAVEAT!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4291-ED4B-65F0-FC46-E6315063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2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01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96FE5F-F9DB-C0CC-3145-32A66210C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725604" cy="2514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A/A* is achievable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requires hard work, motivation and determination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LUCK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9B10BE-4A27-E0AE-B059-B32F6C7C8BD1}"/>
              </a:ext>
            </a:extLst>
          </p:cNvPr>
          <p:cNvSpPr txBox="1">
            <a:spLocks/>
          </p:cNvSpPr>
          <p:nvPr/>
        </p:nvSpPr>
        <p:spPr>
          <a:xfrm>
            <a:off x="839788" y="188912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CONCLUSIONS</a:t>
            </a:r>
            <a:endParaRPr lang="en-GB" sz="4800" i="0" u="sng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053E2-71D7-F159-056E-7177DC5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20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7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99C638A-CBC0-B4E9-EAB1-BBE460AD1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4860" y="3727704"/>
            <a:ext cx="2366708" cy="233781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rade Gothic LT Std" pitchFamily="2" charset="0"/>
                <a:cs typeface="Trade Gothic Inline" panose="020F0502020204030204" pitchFamily="34" charset="0"/>
              </a:rPr>
              <a:t>Anne Backman</a:t>
            </a:r>
          </a:p>
          <a:p>
            <a:r>
              <a:rPr lang="en-US" dirty="0">
                <a:solidFill>
                  <a:schemeClr val="bg1"/>
                </a:solidFill>
                <a:latin typeface="Trade Gothic LT Std" pitchFamily="2" charset="0"/>
                <a:cs typeface="Trade Gothic Inline" panose="020F0502020204030204" pitchFamily="34" charset="0"/>
              </a:rPr>
              <a:t>Lucia </a:t>
            </a:r>
            <a:r>
              <a:rPr lang="en-US" dirty="0" err="1">
                <a:solidFill>
                  <a:schemeClr val="bg1"/>
                </a:solidFill>
                <a:latin typeface="Trade Gothic LT Std" pitchFamily="2" charset="0"/>
                <a:cs typeface="Trade Gothic Inline" panose="020F0502020204030204" pitchFamily="34" charset="0"/>
              </a:rPr>
              <a:t>Berridge</a:t>
            </a:r>
            <a:endParaRPr lang="en-US" dirty="0">
              <a:solidFill>
                <a:schemeClr val="bg1"/>
              </a:solidFill>
              <a:latin typeface="Trade Gothic LT Std" pitchFamily="2" charset="0"/>
              <a:cs typeface="Trade Gothic Inline" panose="020F050202020403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Trade Gothic LT Std" pitchFamily="2" charset="0"/>
                <a:cs typeface="Trade Gothic Inline" panose="020F0502020204030204" pitchFamily="34" charset="0"/>
              </a:rPr>
              <a:t>Harriet Ennis</a:t>
            </a:r>
          </a:p>
          <a:p>
            <a:r>
              <a:rPr lang="en-US" dirty="0">
                <a:solidFill>
                  <a:schemeClr val="bg1"/>
                </a:solidFill>
                <a:latin typeface="Trade Gothic LT Std" pitchFamily="2" charset="0"/>
                <a:cs typeface="Trade Gothic Inline" panose="020F0502020204030204" pitchFamily="34" charset="0"/>
              </a:rPr>
              <a:t>Lyndsey Hayes</a:t>
            </a:r>
          </a:p>
          <a:p>
            <a:r>
              <a:rPr lang="en-US" sz="1800" dirty="0">
                <a:solidFill>
                  <a:schemeClr val="bg1"/>
                </a:solidFill>
                <a:latin typeface="Trade Gothic LT Std" pitchFamily="2" charset="0"/>
                <a:cs typeface="Trade Gothic Inline" panose="020F0502020204030204" pitchFamily="34" charset="0"/>
              </a:rPr>
              <a:t>Hannah Murphy</a:t>
            </a:r>
          </a:p>
          <a:p>
            <a:r>
              <a:rPr lang="en-US" dirty="0">
                <a:solidFill>
                  <a:schemeClr val="bg1"/>
                </a:solidFill>
                <a:latin typeface="Trade Gothic LT Std" pitchFamily="2" charset="0"/>
                <a:cs typeface="Trade Gothic Inline" panose="020F0502020204030204" pitchFamily="34" charset="0"/>
              </a:rPr>
              <a:t>Simon Tombs</a:t>
            </a:r>
            <a:endParaRPr lang="en-US" sz="1800" dirty="0">
              <a:solidFill>
                <a:schemeClr val="bg1"/>
              </a:solidFill>
              <a:latin typeface="Trade Gothic LT Std" pitchFamily="2" charset="0"/>
              <a:cs typeface="Trade Gothic Inline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Trade Gothic LT Std" pitchFamily="2" charset="0"/>
              <a:cs typeface="Trade Gothic Inline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CFBD57-18CD-C94D-7D2E-B5A43FA62842}"/>
              </a:ext>
            </a:extLst>
          </p:cNvPr>
          <p:cNvSpPr txBox="1">
            <a:spLocks/>
          </p:cNvSpPr>
          <p:nvPr/>
        </p:nvSpPr>
        <p:spPr>
          <a:xfrm>
            <a:off x="1034860" y="1682432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ACKNOWLEDMENTS</a:t>
            </a:r>
            <a:endParaRPr lang="en-GB" sz="4800" b="0" i="0" u="sng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89D50-F30C-5D71-37AD-C8DFCFE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21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0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79A9441-6ED8-2C7A-9F89-D70BFF7B7A69}"/>
              </a:ext>
            </a:extLst>
          </p:cNvPr>
          <p:cNvSpPr txBox="1">
            <a:spLocks/>
          </p:cNvSpPr>
          <p:nvPr/>
        </p:nvSpPr>
        <p:spPr>
          <a:xfrm>
            <a:off x="717868" y="834723"/>
            <a:ext cx="8079092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STRUCTURE 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OF THIS </a:t>
            </a:r>
          </a:p>
          <a:p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EDB0E1B-95C3-936A-6A6C-B429BE08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3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DB8C61-96E0-51A5-6961-0A3DADED3E43}"/>
              </a:ext>
            </a:extLst>
          </p:cNvPr>
          <p:cNvSpPr txBox="1">
            <a:spLocks/>
          </p:cNvSpPr>
          <p:nvPr/>
        </p:nvSpPr>
        <p:spPr>
          <a:xfrm>
            <a:off x="717868" y="4423077"/>
            <a:ext cx="8079092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GB" sz="36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 the </a:t>
            </a:r>
            <a:r>
              <a:rPr lang="en-GB" sz="36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students </a:t>
            </a:r>
            <a:r>
              <a:rPr lang="en-GB" sz="36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say…</a:t>
            </a:r>
          </a:p>
          <a:p>
            <a:pPr marL="685800" indent="-6858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 the </a:t>
            </a:r>
            <a:r>
              <a:rPr lang="en-GB" sz="36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teachers </a:t>
            </a:r>
            <a:r>
              <a:rPr lang="en-GB" sz="3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say…</a:t>
            </a:r>
          </a:p>
          <a:p>
            <a:pPr marL="685800" indent="-6858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en-GB" sz="36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 the </a:t>
            </a:r>
            <a:r>
              <a:rPr lang="en-GB" sz="36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examiners </a:t>
            </a:r>
            <a:r>
              <a:rPr lang="en-GB" sz="36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say…</a:t>
            </a:r>
          </a:p>
        </p:txBody>
      </p:sp>
    </p:spTree>
    <p:extLst>
      <p:ext uri="{BB962C8B-B14F-4D97-AF65-F5344CB8AC3E}">
        <p14:creationId xmlns:p14="http://schemas.microsoft.com/office/powerpoint/2010/main" val="248772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aising his hands&#10;&#10;Description automatically generated">
            <a:extLst>
              <a:ext uri="{FF2B5EF4-FFF2-40B4-BE49-F238E27FC236}">
                <a16:creationId xmlns:a16="http://schemas.microsoft.com/office/drawing/2014/main" id="{BD4AE63F-8F31-040A-9151-54D3CD19C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62"/>
            <a:ext cx="12192000" cy="68823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D09E63-1B9C-795A-EB7E-FDC6928E6F4B}"/>
              </a:ext>
            </a:extLst>
          </p:cNvPr>
          <p:cNvSpPr txBox="1">
            <a:spLocks/>
          </p:cNvSpPr>
          <p:nvPr/>
        </p:nvSpPr>
        <p:spPr>
          <a:xfrm>
            <a:off x="839788" y="334378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 </a:t>
            </a:r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PAST HIGH ACHIEVING </a:t>
            </a:r>
          </a:p>
          <a:p>
            <a:r>
              <a:rPr lang="en-GB" sz="4800" b="0" i="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STUDENTS </a:t>
            </a:r>
            <a:r>
              <a:rPr lang="en-GB" sz="4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SAY…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51B28C-CD07-EB29-58CC-0EA36EAC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4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33E288-5508-E29D-9E5E-626CDDD2D3CE}"/>
              </a:ext>
            </a:extLst>
          </p:cNvPr>
          <p:cNvSpPr txBox="1">
            <a:spLocks/>
          </p:cNvSpPr>
          <p:nvPr/>
        </p:nvSpPr>
        <p:spPr>
          <a:xfrm>
            <a:off x="839788" y="2209216"/>
            <a:ext cx="6359665" cy="4119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rade Gothic Next" panose="020B050304030302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Practice exam questions </a:t>
            </a:r>
            <a:r>
              <a:rPr lang="en-US" sz="1400" dirty="0"/>
              <a:t>in timed conditions, time is really tight in exams so you need to learn to be concise and to the point.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Be prepared to make sacrifices, </a:t>
            </a:r>
            <a:r>
              <a:rPr lang="en-US" sz="1400" dirty="0"/>
              <a:t>you can party once the exams are done!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Start revision really early </a:t>
            </a:r>
            <a:r>
              <a:rPr lang="en-US" sz="1400" dirty="0"/>
              <a:t>and have a plan so that you cover all topics and don’t run out of time. Plan schedule breaks, so you don’t burn out.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Look at </a:t>
            </a:r>
            <a:r>
              <a:rPr lang="en-US" sz="1400" b="1" dirty="0"/>
              <a:t>mark schemes and examiners’ reports </a:t>
            </a:r>
            <a:r>
              <a:rPr lang="en-US" sz="1400" dirty="0"/>
              <a:t>so you know what is needed in a good answer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 the exam, </a:t>
            </a:r>
            <a:r>
              <a:rPr lang="en-US" sz="1400" b="1" dirty="0"/>
              <a:t>read the questions carefully, </a:t>
            </a:r>
            <a:r>
              <a:rPr lang="en-US" sz="1400" dirty="0"/>
              <a:t>underline key words and double check, it is easy to make a mistake under exam conditions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If you struggle with a question or mess it up, </a:t>
            </a:r>
            <a:r>
              <a:rPr lang="en-US" sz="1400" b="1" dirty="0"/>
              <a:t>move on, </a:t>
            </a:r>
            <a:r>
              <a:rPr lang="en-US" sz="1400" dirty="0"/>
              <a:t>don’t dwell on it, you can’t afford to waste precious time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Ask your teacher for help and advice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789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laughing in front of a yellow wall&#10;&#10;Description automatically generated">
            <a:extLst>
              <a:ext uri="{FF2B5EF4-FFF2-40B4-BE49-F238E27FC236}">
                <a16:creationId xmlns:a16="http://schemas.microsoft.com/office/drawing/2014/main" id="{40F4B568-F670-7BB0-D28A-C478BCA63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3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38337-046E-6396-A576-9FF6FE321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171" y="2016888"/>
            <a:ext cx="5609781" cy="4383911"/>
          </a:xfrm>
        </p:spPr>
        <p:txBody>
          <a:bodyPr>
            <a:normAutofit/>
          </a:bodyPr>
          <a:lstStyle/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Get organised </a:t>
            </a:r>
            <a:r>
              <a:rPr lang="en-US" sz="1400" dirty="0">
                <a:cs typeface="Calibri" panose="020F0502020204030204" pitchFamily="34" charset="0"/>
              </a:rPr>
              <a:t>as early as possible</a:t>
            </a:r>
            <a:endParaRPr lang="en-US" sz="1400" b="1" dirty="0">
              <a:cs typeface="Calibri" panose="020F0502020204030204" pitchFamily="34" charset="0"/>
            </a:endParaRP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Download the specification </a:t>
            </a:r>
            <a:r>
              <a:rPr lang="en-US" sz="1400" dirty="0">
                <a:cs typeface="Calibri" panose="020F0502020204030204" pitchFamily="34" charset="0"/>
              </a:rPr>
              <a:t>and keep at the front of your file, so you know exactly what you need to know. Any words or phases in the specification can be possible exam question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Find out what works for you when revising – we are all different. </a:t>
            </a:r>
            <a:br>
              <a:rPr lang="en-US" sz="1400" dirty="0">
                <a:cs typeface="Calibri" panose="020F0502020204030204" pitchFamily="34" charset="0"/>
              </a:rPr>
            </a:br>
            <a:r>
              <a:rPr lang="en-US" sz="1400" dirty="0">
                <a:cs typeface="Calibri" panose="020F0502020204030204" pitchFamily="34" charset="0"/>
              </a:rPr>
              <a:t>Try </a:t>
            </a:r>
            <a:r>
              <a:rPr lang="en-US" sz="1400" b="1" dirty="0">
                <a:cs typeface="Calibri" panose="020F0502020204030204" pitchFamily="34" charset="0"/>
              </a:rPr>
              <a:t>different revision techniques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Start revision right at the beginning, </a:t>
            </a:r>
            <a:r>
              <a:rPr lang="en-US" sz="1400" dirty="0">
                <a:cs typeface="Calibri" panose="020F0502020204030204" pitchFamily="34" charset="0"/>
              </a:rPr>
              <a:t>review your notes regularly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Reflect and evaluate </a:t>
            </a:r>
            <a:r>
              <a:rPr lang="en-US" sz="1400" dirty="0">
                <a:cs typeface="Calibri" panose="020F0502020204030204" pitchFamily="34" charset="0"/>
              </a:rPr>
              <a:t>your own learning – ask for help from your teacher if you don’t understand and anything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Calibri" panose="020F0502020204030204" pitchFamily="34" charset="0"/>
              </a:rPr>
              <a:t>Remember information is formatted semantically in long term memory, so if you don’t fully understand something, you won’t remember it</a:t>
            </a:r>
          </a:p>
          <a:p>
            <a:pPr marL="284400" indent="-284400">
              <a:lnSpc>
                <a:spcPct val="120000"/>
              </a:lnSpc>
            </a:pPr>
            <a:endParaRPr lang="en-US" sz="140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D0F6B6B-DC1F-497B-27CF-5B7ED521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5</a:t>
            </a:fld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2D90FD-9206-16FC-506D-0C8634DBEB29}"/>
              </a:ext>
            </a:extLst>
          </p:cNvPr>
          <p:cNvSpPr txBox="1">
            <a:spLocks/>
          </p:cNvSpPr>
          <p:nvPr/>
        </p:nvSpPr>
        <p:spPr>
          <a:xfrm>
            <a:off x="864171" y="70104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</a:t>
            </a: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TEACHERS 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SAY</a:t>
            </a:r>
            <a:endParaRPr lang="en-GB" sz="4800" b="0" i="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724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5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laughing in front of a yellow wall&#10;&#10;Description automatically generated">
            <a:extLst>
              <a:ext uri="{FF2B5EF4-FFF2-40B4-BE49-F238E27FC236}">
                <a16:creationId xmlns:a16="http://schemas.microsoft.com/office/drawing/2014/main" id="{EAC0C19B-B64B-AC5C-F53A-25781FFD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3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08E883E-E0A0-A778-A846-5C04DA322369}"/>
              </a:ext>
            </a:extLst>
          </p:cNvPr>
          <p:cNvSpPr txBox="1">
            <a:spLocks/>
          </p:cNvSpPr>
          <p:nvPr/>
        </p:nvSpPr>
        <p:spPr>
          <a:xfrm>
            <a:off x="864171" y="70104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</a:t>
            </a: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TEACHERS 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SAY</a:t>
            </a:r>
            <a:endParaRPr lang="en-GB" sz="4800" b="0" i="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C24E1F5-C859-0971-70CC-5AB0BD962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5323268" cy="3811588"/>
          </a:xfrm>
        </p:spPr>
        <p:txBody>
          <a:bodyPr>
            <a:normAutofit/>
          </a:bodyPr>
          <a:lstStyle/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Practice exam papers </a:t>
            </a:r>
            <a:r>
              <a:rPr lang="en-US" sz="1400" dirty="0">
                <a:cs typeface="Calibri" panose="020F0502020204030204" pitchFamily="34" charset="0"/>
              </a:rPr>
              <a:t>under timed conditions – the more the better and ask your teacher for feedback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Act on feedback </a:t>
            </a:r>
            <a:r>
              <a:rPr lang="en-US" sz="1400" dirty="0">
                <a:cs typeface="Calibri" panose="020F0502020204030204" pitchFamily="34" charset="0"/>
              </a:rPr>
              <a:t>– ask your teacher how you can improve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Have a positive mindset </a:t>
            </a:r>
            <a:r>
              <a:rPr lang="en-US" sz="1400" dirty="0">
                <a:cs typeface="Calibri" panose="020F0502020204030204" pitchFamily="34" charset="0"/>
              </a:rPr>
              <a:t>– instead of ‘I’m rubbish at research methods’, </a:t>
            </a:r>
            <a:r>
              <a:rPr lang="en-US" sz="1400" i="1" dirty="0">
                <a:cs typeface="Calibri" panose="020F0502020204030204" pitchFamily="34" charset="0"/>
              </a:rPr>
              <a:t>think</a:t>
            </a:r>
            <a:r>
              <a:rPr lang="en-US" sz="1400" dirty="0">
                <a:cs typeface="Calibri" panose="020F0502020204030204" pitchFamily="34" charset="0"/>
              </a:rPr>
              <a:t> ‘I’m not as good as I could be at research methods yet, I need more practice.’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Further reading </a:t>
            </a:r>
            <a:r>
              <a:rPr lang="en-US" sz="1400" dirty="0">
                <a:cs typeface="Calibri" panose="020F0502020204030204" pitchFamily="34" charset="0"/>
              </a:rPr>
              <a:t>– don’t rely on one textbook and class notes, go the extra mile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Complete all homework </a:t>
            </a:r>
            <a:r>
              <a:rPr lang="en-US" sz="1400" dirty="0">
                <a:cs typeface="Calibri" panose="020F0502020204030204" pitchFamily="34" charset="0"/>
              </a:rPr>
              <a:t>and suggested tasks your teacher sets</a:t>
            </a:r>
          </a:p>
          <a:p>
            <a:pPr marL="284400" indent="-2844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 dirty="0"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714C7-BED3-9979-A450-637103CD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6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3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5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175FB5F-820C-867E-4D50-53483CC6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7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6752E2-4FAF-4422-07DC-E836E70C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129" y="1363028"/>
            <a:ext cx="3162300" cy="4445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4CF22A-41EC-B62F-FCD5-939F16B5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171" y="1996440"/>
            <a:ext cx="4573461" cy="3811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cs typeface="Calibri" panose="020F0502020204030204" pitchFamily="34" charset="0"/>
              </a:rPr>
              <a:t>Focus your revision, you might want to use Personal Learning checklists </a:t>
            </a: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(PLC) </a:t>
            </a:r>
            <a:r>
              <a:rPr lang="en-US" sz="2000" dirty="0">
                <a:cs typeface="Calibri" panose="020F0502020204030204" pitchFamily="34" charset="0"/>
              </a:rPr>
              <a:t>to identify what you can’t do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C28474-2ED7-6398-0D7B-5735FE714C07}"/>
              </a:ext>
            </a:extLst>
          </p:cNvPr>
          <p:cNvSpPr txBox="1">
            <a:spLocks/>
          </p:cNvSpPr>
          <p:nvPr/>
        </p:nvSpPr>
        <p:spPr>
          <a:xfrm>
            <a:off x="864171" y="70104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WHAT</a:t>
            </a: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TEACHERS 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SAY</a:t>
            </a:r>
            <a:endParaRPr lang="en-GB" sz="4800" b="0" i="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465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5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175FB5F-820C-867E-4D50-53483CC6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8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6752E2-4FAF-4422-07DC-E836E70C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129" y="1363028"/>
            <a:ext cx="3162300" cy="4445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0CA333-E765-9C29-93A5-EB91656EF96F}"/>
              </a:ext>
            </a:extLst>
          </p:cNvPr>
          <p:cNvSpPr txBox="1">
            <a:spLocks/>
          </p:cNvSpPr>
          <p:nvPr/>
        </p:nvSpPr>
        <p:spPr>
          <a:xfrm>
            <a:off x="864171" y="1063377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4400" indent="-284400">
              <a:lnSpc>
                <a:spcPct val="75000"/>
              </a:lnSpc>
            </a:pP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ERSONALISED </a:t>
            </a:r>
          </a:p>
          <a:p>
            <a:pPr marL="284400" indent="-284400">
              <a:lnSpc>
                <a:spcPct val="75000"/>
              </a:lnSpc>
            </a:pP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L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EARNING</a:t>
            </a: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</a:p>
          <a:p>
            <a:pPr marL="284400" indent="-284400">
              <a:lnSpc>
                <a:spcPct val="75000"/>
              </a:lnSpc>
            </a:pP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HECKLISTS</a:t>
            </a:r>
            <a:endParaRPr lang="en-GB" sz="4800" b="0" i="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4CF22A-41EC-B62F-FCD5-939F16B5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171" y="3130296"/>
            <a:ext cx="3549333" cy="275234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Before you begin your revision, check your knowledge and understanding by using the PLCs and do some reflections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Once you’ve revised a topic revisit these checklists – are you confident about certain topics?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Calibri" panose="020F0502020204030204" pitchFamily="34" charset="0"/>
              </a:rPr>
              <a:t>You can make your own PLCs from specification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C42DD3-00E5-D9D2-C439-F87ECB4F915B}"/>
              </a:ext>
            </a:extLst>
          </p:cNvPr>
          <p:cNvCxnSpPr>
            <a:cxnSpLocks/>
          </p:cNvCxnSpPr>
          <p:nvPr/>
        </p:nvCxnSpPr>
        <p:spPr>
          <a:xfrm flipH="1">
            <a:off x="5486400" y="2856632"/>
            <a:ext cx="482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F7844D-8145-311D-939B-4E9A45D6BCFE}"/>
              </a:ext>
            </a:extLst>
          </p:cNvPr>
          <p:cNvCxnSpPr/>
          <p:nvPr/>
        </p:nvCxnSpPr>
        <p:spPr>
          <a:xfrm flipH="1">
            <a:off x="5486400" y="4253311"/>
            <a:ext cx="4821936" cy="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A36D1C-CDBB-F3D7-D0B7-6AC2BE79D199}"/>
              </a:ext>
            </a:extLst>
          </p:cNvPr>
          <p:cNvCxnSpPr/>
          <p:nvPr/>
        </p:nvCxnSpPr>
        <p:spPr>
          <a:xfrm flipH="1">
            <a:off x="5486400" y="5597903"/>
            <a:ext cx="4821936" cy="0"/>
          </a:xfrm>
          <a:prstGeom prst="line">
            <a:avLst/>
          </a:prstGeom>
          <a:ln w="95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9D4ED53-C637-25FD-EE02-73DDFDD1FC77}"/>
              </a:ext>
            </a:extLst>
          </p:cNvPr>
          <p:cNvSpPr txBox="1">
            <a:spLocks/>
          </p:cNvSpPr>
          <p:nvPr/>
        </p:nvSpPr>
        <p:spPr>
          <a:xfrm>
            <a:off x="5433216" y="1637818"/>
            <a:ext cx="1818323" cy="8069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solidFill>
                  <a:srgbClr val="C00000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RED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C58399-73AD-98BF-3184-62BF7F62ACB2}"/>
              </a:ext>
            </a:extLst>
          </p:cNvPr>
          <p:cNvSpPr txBox="1">
            <a:spLocks/>
          </p:cNvSpPr>
          <p:nvPr/>
        </p:nvSpPr>
        <p:spPr>
          <a:xfrm>
            <a:off x="5433215" y="2908720"/>
            <a:ext cx="2852369" cy="8069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solidFill>
                  <a:srgbClr val="FFFF00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AMBER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B138D07-5704-0298-BD4F-A057690AF48C}"/>
              </a:ext>
            </a:extLst>
          </p:cNvPr>
          <p:cNvSpPr txBox="1">
            <a:spLocks/>
          </p:cNvSpPr>
          <p:nvPr/>
        </p:nvSpPr>
        <p:spPr>
          <a:xfrm>
            <a:off x="5433215" y="4324151"/>
            <a:ext cx="2579914" cy="8069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0" i="0" dirty="0">
                <a:solidFill>
                  <a:srgbClr val="00B050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GREEN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C0FA8-0B67-E755-9135-99F0423D3AEB}"/>
              </a:ext>
            </a:extLst>
          </p:cNvPr>
          <p:cNvSpPr txBox="1"/>
          <p:nvPr/>
        </p:nvSpPr>
        <p:spPr>
          <a:xfrm>
            <a:off x="5450506" y="2296367"/>
            <a:ext cx="218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idea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319C5-983C-4502-4BB8-CF59D585894C}"/>
              </a:ext>
            </a:extLst>
          </p:cNvPr>
          <p:cNvSpPr txBox="1"/>
          <p:nvPr/>
        </p:nvSpPr>
        <p:spPr>
          <a:xfrm>
            <a:off x="5435452" y="3566423"/>
            <a:ext cx="218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3A1B3-AC82-0FA2-3723-A26C81833F74}"/>
              </a:ext>
            </a:extLst>
          </p:cNvPr>
          <p:cNvSpPr txBox="1"/>
          <p:nvPr/>
        </p:nvSpPr>
        <p:spPr>
          <a:xfrm>
            <a:off x="5465559" y="5035516"/>
            <a:ext cx="218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Confident</a:t>
            </a:r>
          </a:p>
        </p:txBody>
      </p:sp>
    </p:spTree>
    <p:extLst>
      <p:ext uri="{BB962C8B-B14F-4D97-AF65-F5344CB8AC3E}">
        <p14:creationId xmlns:p14="http://schemas.microsoft.com/office/powerpoint/2010/main" val="289049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5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83C8E1-3740-0504-7CCA-30A505E2939D}"/>
              </a:ext>
            </a:extLst>
          </p:cNvPr>
          <p:cNvSpPr txBox="1">
            <a:spLocks/>
          </p:cNvSpPr>
          <p:nvPr/>
        </p:nvSpPr>
        <p:spPr>
          <a:xfrm>
            <a:off x="10538397" y="548640"/>
            <a:ext cx="1578864" cy="5425441"/>
          </a:xfrm>
          <a:prstGeom prst="rect">
            <a:avLst/>
          </a:prstGeom>
        </p:spPr>
        <p:txBody>
          <a:bodyPr vert="vert270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EXAMPLE</a:t>
            </a:r>
            <a:endParaRPr lang="en-GB" sz="8800" b="0" i="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B49DD-3B52-E192-11F5-3E4A66F6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9" y="6218237"/>
            <a:ext cx="2743200" cy="365125"/>
          </a:xfrm>
        </p:spPr>
        <p:txBody>
          <a:bodyPr/>
          <a:lstStyle/>
          <a:p>
            <a:fld id="{CFE77136-FF83-8546-90D3-227FEB3D084A}" type="slidenum">
              <a:rPr lang="en-US" sz="2000" smtClean="0">
                <a:solidFill>
                  <a:schemeClr val="bg1"/>
                </a:solidFill>
              </a:rPr>
              <a:t>9</a:t>
            </a:fld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B230CB-6308-52F7-A732-C309E4FA6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637678"/>
              </p:ext>
            </p:extLst>
          </p:nvPr>
        </p:nvGraphicFramePr>
        <p:xfrm>
          <a:off x="999183" y="2736192"/>
          <a:ext cx="9360000" cy="326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2106">
                  <a:extLst>
                    <a:ext uri="{9D8B030D-6E8A-4147-A177-3AD203B41FA5}">
                      <a16:colId xmlns:a16="http://schemas.microsoft.com/office/drawing/2014/main" val="1350870003"/>
                    </a:ext>
                  </a:extLst>
                </a:gridCol>
                <a:gridCol w="5374146">
                  <a:extLst>
                    <a:ext uri="{9D8B030D-6E8A-4147-A177-3AD203B41FA5}">
                      <a16:colId xmlns:a16="http://schemas.microsoft.com/office/drawing/2014/main" val="1061150878"/>
                    </a:ext>
                  </a:extLst>
                </a:gridCol>
                <a:gridCol w="1147916">
                  <a:extLst>
                    <a:ext uri="{9D8B030D-6E8A-4147-A177-3AD203B41FA5}">
                      <a16:colId xmlns:a16="http://schemas.microsoft.com/office/drawing/2014/main" val="2875857596"/>
                    </a:ext>
                  </a:extLst>
                </a:gridCol>
                <a:gridCol w="1147916">
                  <a:extLst>
                    <a:ext uri="{9D8B030D-6E8A-4147-A177-3AD203B41FA5}">
                      <a16:colId xmlns:a16="http://schemas.microsoft.com/office/drawing/2014/main" val="967922314"/>
                    </a:ext>
                  </a:extLst>
                </a:gridCol>
                <a:gridCol w="1147916">
                  <a:extLst>
                    <a:ext uri="{9D8B030D-6E8A-4147-A177-3AD203B41FA5}">
                      <a16:colId xmlns:a16="http://schemas.microsoft.com/office/drawing/2014/main" val="2559682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AMBER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GREEN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75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DA6013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multi-store model of memory: Sensory register, STM &amp; LTM (Coding, capacity and duration of each)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12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DA6013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 can explain Sensory register, STM &amp; LTM (Coding capacity and duration of each)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096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DA6013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 can explain with research examples the multi-store model of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166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DA6013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 can evaluate the Multi-store model of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90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DA6013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LTM: Episodic, Semantic and Procedural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9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DA6013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 can explain LTM: Episodic, Semantic and Procedural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07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DA6013"/>
                          </a:solidFill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 can evaluate LTM: Episodic, Semantic and Procedural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248351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D0615E1-5FE5-BDD7-7078-A44CB0C35096}"/>
              </a:ext>
            </a:extLst>
          </p:cNvPr>
          <p:cNvSpPr txBox="1">
            <a:spLocks/>
          </p:cNvSpPr>
          <p:nvPr/>
        </p:nvSpPr>
        <p:spPr>
          <a:xfrm>
            <a:off x="864171" y="1063377"/>
            <a:ext cx="975024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4400" indent="-284400">
              <a:lnSpc>
                <a:spcPct val="75000"/>
              </a:lnSpc>
            </a:pP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ERSONALISED </a:t>
            </a:r>
          </a:p>
          <a:p>
            <a:pPr marL="284400" indent="-284400">
              <a:lnSpc>
                <a:spcPct val="75000"/>
              </a:lnSpc>
            </a:pP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L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EARNING</a:t>
            </a: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</a:p>
          <a:p>
            <a:pPr marL="284400" indent="-284400">
              <a:lnSpc>
                <a:spcPct val="75000"/>
              </a:lnSpc>
            </a:pPr>
            <a:r>
              <a:rPr lang="en-GB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</a:t>
            </a:r>
            <a:r>
              <a:rPr lang="en-GB" sz="4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HECKLISTS</a:t>
            </a:r>
            <a:endParaRPr lang="en-GB" sz="4800" b="0" i="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796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1411</Words>
  <Application>Microsoft Office PowerPoint</Application>
  <PresentationFormat>Widescreen</PresentationFormat>
  <Paragraphs>184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Futura Condensed Medium</vt:lpstr>
      <vt:lpstr>Futura Medium</vt:lpstr>
      <vt:lpstr>Trade Gothic LT Std</vt:lpstr>
      <vt:lpstr>Trade Gothic Next</vt:lpstr>
      <vt:lpstr>Office Theme</vt:lpstr>
      <vt:lpstr>ATTAINING A/A*  IN PSYCHOLOGY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Leang</dc:creator>
  <cp:lastModifiedBy>Study Psychology</cp:lastModifiedBy>
  <cp:revision>11</cp:revision>
  <dcterms:created xsi:type="dcterms:W3CDTF">2023-11-06T12:10:49Z</dcterms:created>
  <dcterms:modified xsi:type="dcterms:W3CDTF">2026-06-15T16:27:17Z</dcterms:modified>
</cp:coreProperties>
</file>