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48" r:id="rId4"/>
  </p:sldMasterIdLst>
  <p:notesMasterIdLst>
    <p:notesMasterId r:id="rId24"/>
  </p:notesMasterIdLst>
  <p:sldIdLst>
    <p:sldId id="256" r:id="rId5"/>
    <p:sldId id="278" r:id="rId6"/>
    <p:sldId id="300" r:id="rId7"/>
    <p:sldId id="324" r:id="rId8"/>
    <p:sldId id="325" r:id="rId9"/>
    <p:sldId id="326" r:id="rId10"/>
    <p:sldId id="327" r:id="rId11"/>
    <p:sldId id="328" r:id="rId12"/>
    <p:sldId id="330" r:id="rId13"/>
    <p:sldId id="329" r:id="rId14"/>
    <p:sldId id="332" r:id="rId15"/>
    <p:sldId id="333" r:id="rId16"/>
    <p:sldId id="334" r:id="rId17"/>
    <p:sldId id="335" r:id="rId18"/>
    <p:sldId id="306" r:id="rId19"/>
    <p:sldId id="336" r:id="rId20"/>
    <p:sldId id="337" r:id="rId21"/>
    <p:sldId id="338" r:id="rId22"/>
    <p:sldId id="280" r:id="rId2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6" roundtripDataSignature="AMtx7mhj07QKHX852k2EsgjTD+vFXARRL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chard Revell" initials="RR" lastIdx="2" clrIdx="0">
    <p:extLst>
      <p:ext uri="{19B8F6BF-5375-455C-9EA6-DF929625EA0E}">
        <p15:presenceInfo xmlns:p15="http://schemas.microsoft.com/office/powerpoint/2012/main" userId="Richard Revel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AE00"/>
    <a:srgbClr val="D96004"/>
    <a:srgbClr val="007CB2"/>
    <a:srgbClr val="DA5F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D36D701-4C42-4B48-8CDC-4FD1C69BF79E}">
  <a:tblStyle styleId="{AD36D701-4C42-4B48-8CDC-4FD1C69BF79E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tcBdr/>
        <a:fill>
          <a:solidFill>
            <a:srgbClr val="D0DEE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0DEE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82"/>
    <p:restoredTop sz="86795"/>
  </p:normalViewPr>
  <p:slideViewPr>
    <p:cSldViewPr snapToGrid="0">
      <p:cViewPr varScale="1">
        <p:scale>
          <a:sx n="71" d="100"/>
          <a:sy n="71" d="100"/>
        </p:scale>
        <p:origin x="119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59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8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57" Type="http://schemas.openxmlformats.org/officeDocument/2006/relationships/commentAuthors" Target="commentAuthors.xml"/><Relationship Id="rId61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6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56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GB" b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952361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GB" b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711649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GB" b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707605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6255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0801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6970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001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">
    <p:bg>
      <p:bgPr>
        <a:solidFill>
          <a:srgbClr val="D9600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5792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slide">
    <p:bg>
      <p:bgPr>
        <a:solidFill>
          <a:srgbClr val="E1AE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54596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slide">
    <p:bg>
      <p:bgPr>
        <a:solidFill>
          <a:srgbClr val="E1AE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D377A33-854B-EE48-AA09-CF1F152CAA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65719" y="0"/>
            <a:ext cx="89262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3644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Orange Divider slide">
    <p:bg>
      <p:bgPr>
        <a:solidFill>
          <a:srgbClr val="007C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BPS_WHITE_promoting_2019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069" y="530578"/>
            <a:ext cx="2909985" cy="1106311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 userDrawn="1"/>
        </p:nvSpPr>
        <p:spPr>
          <a:xfrm>
            <a:off x="550641" y="1694513"/>
            <a:ext cx="7440000" cy="1176915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GB" sz="8800" dirty="0">
                <a:solidFill>
                  <a:schemeClr val="bg1"/>
                </a:solidFill>
              </a:rPr>
              <a:t>Thank you</a:t>
            </a:r>
            <a:endParaRPr lang="en-US" sz="8800" dirty="0">
              <a:solidFill>
                <a:schemeClr val="bg1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 userDrawn="1"/>
        </p:nvSpPr>
        <p:spPr>
          <a:xfrm>
            <a:off x="570945" y="4260016"/>
            <a:ext cx="7419697" cy="10570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M Arial"/>
                <a:ea typeface="+mn-ea"/>
                <a:cs typeface="M 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67" b="0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594780" y="6133271"/>
            <a:ext cx="9960331" cy="256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67" kern="1200" dirty="0">
                <a:solidFill>
                  <a:schemeClr val="bg1"/>
                </a:solidFill>
                <a:latin typeface="Arial"/>
                <a:ea typeface="+mn-ea"/>
                <a:cs typeface="Arial"/>
              </a:rPr>
              <a:t>Copyright © 2019 The British Psychological Society, All rights reserved.</a:t>
            </a:r>
            <a:r>
              <a:rPr lang="en-US" sz="1067" kern="1200" baseline="0" dirty="0">
                <a:solidFill>
                  <a:schemeClr val="bg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067" kern="1200" dirty="0">
                <a:solidFill>
                  <a:schemeClr val="bg1"/>
                </a:solidFill>
                <a:latin typeface="Arial"/>
                <a:ea typeface="+mn-ea"/>
                <a:cs typeface="Arial"/>
              </a:rPr>
              <a:t>You are receiving this message as part of your membership.</a:t>
            </a:r>
          </a:p>
        </p:txBody>
      </p:sp>
      <p:sp>
        <p:nvSpPr>
          <p:cNvPr id="9" name="Subtitle 2"/>
          <p:cNvSpPr txBox="1">
            <a:spLocks/>
          </p:cNvSpPr>
          <p:nvPr userDrawn="1"/>
        </p:nvSpPr>
        <p:spPr>
          <a:xfrm>
            <a:off x="570945" y="3459933"/>
            <a:ext cx="7419697" cy="295669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M Arial"/>
                <a:ea typeface="+mn-ea"/>
                <a:cs typeface="M 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67" b="0" i="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Email: XXXXXXXX</a:t>
            </a:r>
          </a:p>
          <a:p>
            <a:r>
              <a:rPr lang="en-GB" sz="1867" b="0" i="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Tel: XXXXXXXXXXXX</a:t>
            </a:r>
          </a:p>
          <a:p>
            <a:pPr marL="0" marR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1867" b="0" i="0" u="none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Web:</a:t>
            </a:r>
            <a:r>
              <a:rPr lang="en-US" sz="1867" b="0" i="0" u="none" kern="1200" baseline="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867" b="0" i="0" u="none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www.</a:t>
            </a:r>
            <a:endParaRPr lang="en-US" sz="1867" b="0" i="0" u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867" b="0" i="0" baseline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67" b="0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526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3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3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">
    <p:bg>
      <p:bgPr>
        <a:solidFill>
          <a:srgbClr val="007C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894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2" r:id="rId10"/>
    <p:sldLayoutId id="2147483663" r:id="rId11"/>
    <p:sldLayoutId id="2147483664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person&#10;&#10;Description automatically generated">
            <a:extLst>
              <a:ext uri="{FF2B5EF4-FFF2-40B4-BE49-F238E27FC236}">
                <a16:creationId xmlns:a16="http://schemas.microsoft.com/office/drawing/2014/main" id="{FDA4549E-7E62-D444-BB58-E58EB63B63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" y="-1"/>
            <a:ext cx="12191998" cy="6857999"/>
          </a:xfrm>
          <a:prstGeom prst="rect">
            <a:avLst/>
          </a:prstGeom>
        </p:spPr>
      </p:pic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6AC3C139-0E98-A643-8E4C-7F9BCBF5338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0"/>
            <a:ext cx="12192000" cy="685800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803E677A-D905-0340-840F-853BE824EB11}"/>
              </a:ext>
            </a:extLst>
          </p:cNvPr>
          <p:cNvSpPr txBox="1">
            <a:spLocks/>
          </p:cNvSpPr>
          <p:nvPr/>
        </p:nvSpPr>
        <p:spPr>
          <a:xfrm>
            <a:off x="1958988" y="2593764"/>
            <a:ext cx="9603736" cy="162298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GB" sz="5000" dirty="0">
                <a:solidFill>
                  <a:schemeClr val="bg1"/>
                </a:solidFill>
              </a:rPr>
              <a:t>WRITING PERSONAL</a:t>
            </a:r>
          </a:p>
          <a:p>
            <a:r>
              <a:rPr lang="en-GB" sz="5000" dirty="0">
                <a:solidFill>
                  <a:schemeClr val="bg1"/>
                </a:solidFill>
              </a:rPr>
              <a:t>STATEMENTS</a:t>
            </a:r>
            <a:endParaRPr lang="en-US" sz="5000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8A52028E-0123-F84F-9741-D823AE661987}"/>
              </a:ext>
            </a:extLst>
          </p:cNvPr>
          <p:cNvSpPr txBox="1">
            <a:spLocks/>
          </p:cNvSpPr>
          <p:nvPr/>
        </p:nvSpPr>
        <p:spPr>
          <a:xfrm>
            <a:off x="2004144" y="4513313"/>
            <a:ext cx="7215486" cy="95375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GB" sz="2000" b="0" dirty="0">
                <a:solidFill>
                  <a:schemeClr val="bg1"/>
                </a:solidFill>
                <a:latin typeface="+mn-lt"/>
              </a:rPr>
              <a:t>A PSYCHOLOGY STUDENT’S </a:t>
            </a:r>
            <a:br>
              <a:rPr lang="en-GB" sz="2000" b="0" dirty="0">
                <a:solidFill>
                  <a:schemeClr val="bg1"/>
                </a:solidFill>
                <a:latin typeface="+mn-lt"/>
              </a:rPr>
            </a:br>
            <a:r>
              <a:rPr lang="en-GB" sz="2000" b="0" dirty="0">
                <a:solidFill>
                  <a:schemeClr val="bg1"/>
                </a:solidFill>
                <a:latin typeface="+mn-lt"/>
              </a:rPr>
              <a:t>GUIDE TO LEARNING</a:t>
            </a:r>
            <a:endParaRPr lang="en-US" sz="2000" b="0" dirty="0">
              <a:latin typeface="+mn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6125B51-A190-7140-9FDD-164AE50F4A01}"/>
              </a:ext>
            </a:extLst>
          </p:cNvPr>
          <p:cNvSpPr/>
          <p:nvPr/>
        </p:nvSpPr>
        <p:spPr>
          <a:xfrm>
            <a:off x="2081633" y="4338643"/>
            <a:ext cx="4105591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10C6A75C-3FDF-D24F-B253-6A710382098F}"/>
              </a:ext>
            </a:extLst>
          </p:cNvPr>
          <p:cNvSpPr txBox="1">
            <a:spLocks/>
          </p:cNvSpPr>
          <p:nvPr/>
        </p:nvSpPr>
        <p:spPr>
          <a:xfrm>
            <a:off x="1958988" y="5512786"/>
            <a:ext cx="7215486" cy="61199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GB" sz="2000" b="0" dirty="0">
                <a:solidFill>
                  <a:schemeClr val="bg1"/>
                </a:solidFill>
                <a:latin typeface="+mn-lt"/>
              </a:rPr>
              <a:t>Date of presentation</a:t>
            </a:r>
            <a:endParaRPr lang="en-US" sz="2000" b="0" dirty="0">
              <a:latin typeface="+mn-lt"/>
            </a:endParaRPr>
          </a:p>
        </p:txBody>
      </p:sp>
      <p:pic>
        <p:nvPicPr>
          <p:cNvPr id="19" name="Picture 18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3F6418F9-29A5-B44D-80DF-4431511191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7815" y="605916"/>
            <a:ext cx="3556000" cy="14097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writing on a piece of paper&#10;&#10;Description automatically generated">
            <a:extLst>
              <a:ext uri="{FF2B5EF4-FFF2-40B4-BE49-F238E27FC236}">
                <a16:creationId xmlns:a16="http://schemas.microsoft.com/office/drawing/2014/main" id="{A96D443A-68B0-4345-B69B-6007FF5F09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82E91A4C-E651-1341-8C28-1CF217529362}"/>
              </a:ext>
            </a:extLst>
          </p:cNvPr>
          <p:cNvSpPr txBox="1">
            <a:spLocks/>
          </p:cNvSpPr>
          <p:nvPr/>
        </p:nvSpPr>
        <p:spPr>
          <a:xfrm>
            <a:off x="550641" y="520495"/>
            <a:ext cx="9620648" cy="815999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GB" sz="4800" dirty="0">
                <a:solidFill>
                  <a:schemeClr val="bg1"/>
                </a:solidFill>
              </a:rPr>
              <a:t>ACTIVITY</a:t>
            </a:r>
            <a:endParaRPr lang="en-US" sz="4800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E550E354-7798-3947-8905-FC1A365A1A81}"/>
              </a:ext>
            </a:extLst>
          </p:cNvPr>
          <p:cNvSpPr txBox="1">
            <a:spLocks/>
          </p:cNvSpPr>
          <p:nvPr/>
        </p:nvSpPr>
        <p:spPr>
          <a:xfrm>
            <a:off x="570945" y="1354062"/>
            <a:ext cx="8033409" cy="66286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M Arial"/>
                <a:ea typeface="+mn-ea"/>
                <a:cs typeface="M 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30000"/>
              </a:lnSpc>
              <a:spcBef>
                <a:spcPts val="0"/>
              </a:spcBef>
              <a:buClr>
                <a:schemeClr val="dk1"/>
              </a:buClr>
              <a:buSzPts val="2000"/>
            </a:pPr>
            <a:r>
              <a:rPr lang="en-GB" sz="1800" dirty="0">
                <a:solidFill>
                  <a:schemeClr val="bg1"/>
                </a:solidFill>
                <a:latin typeface="+mn-lt"/>
                <a:ea typeface="Calibri"/>
                <a:cs typeface="Calibri"/>
                <a:sym typeface="Calibri"/>
              </a:rPr>
              <a:t>Personal statement 2</a:t>
            </a:r>
            <a:endParaRPr lang="en-GB" sz="1800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1B0E018F-0EA7-A446-A1EB-ED450DDB0037}"/>
              </a:ext>
            </a:extLst>
          </p:cNvPr>
          <p:cNvSpPr txBox="1">
            <a:spLocks/>
          </p:cNvSpPr>
          <p:nvPr/>
        </p:nvSpPr>
        <p:spPr>
          <a:xfrm>
            <a:off x="8932032" y="6155647"/>
            <a:ext cx="2784000" cy="19199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000" b="1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405CACB-39BC-1041-9EFE-955D5EDA8198}" type="slidenum">
              <a:rPr lang="en-US" sz="1333"/>
              <a:pPr/>
              <a:t>10</a:t>
            </a:fld>
            <a:endParaRPr lang="en-US" sz="1333" dirty="0"/>
          </a:p>
        </p:txBody>
      </p:sp>
      <p:sp>
        <p:nvSpPr>
          <p:cNvPr id="25" name="Google Shape;226;p15">
            <a:extLst>
              <a:ext uri="{FF2B5EF4-FFF2-40B4-BE49-F238E27FC236}">
                <a16:creationId xmlns:a16="http://schemas.microsoft.com/office/drawing/2014/main" id="{82E8372D-6ACC-C146-AE7D-542C6376BF8F}"/>
              </a:ext>
            </a:extLst>
          </p:cNvPr>
          <p:cNvSpPr txBox="1">
            <a:spLocks/>
          </p:cNvSpPr>
          <p:nvPr/>
        </p:nvSpPr>
        <p:spPr>
          <a:xfrm>
            <a:off x="550642" y="1891448"/>
            <a:ext cx="6752526" cy="3064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chemeClr val="tx1"/>
                </a:solidFill>
                <a:latin typeface="+mn-lt"/>
              </a:rPr>
              <a:t>Read</a:t>
            </a:r>
            <a:r>
              <a:rPr lang="en-GB" sz="1800" dirty="0">
                <a:solidFill>
                  <a:schemeClr val="bg1"/>
                </a:solidFill>
                <a:latin typeface="+mn-lt"/>
              </a:rPr>
              <a:t> personal statement 2. </a:t>
            </a:r>
          </a:p>
          <a:p>
            <a:pPr lvl="0"/>
            <a:endParaRPr lang="en-GB" sz="1800" dirty="0">
              <a:solidFill>
                <a:schemeClr val="bg1"/>
              </a:solidFill>
              <a:latin typeface="+mn-lt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chemeClr val="tx1"/>
                </a:solidFill>
                <a:latin typeface="+mn-lt"/>
              </a:rPr>
              <a:t>Put a line </a:t>
            </a:r>
            <a:r>
              <a:rPr lang="en-GB" sz="1800" dirty="0">
                <a:solidFill>
                  <a:schemeClr val="bg1"/>
                </a:solidFill>
                <a:latin typeface="+mn-lt"/>
              </a:rPr>
              <a:t>through anything that you think should </a:t>
            </a:r>
            <a:r>
              <a:rPr lang="en-GB" sz="1800" b="1" dirty="0">
                <a:solidFill>
                  <a:schemeClr val="tx1"/>
                </a:solidFill>
                <a:latin typeface="+mn-lt"/>
              </a:rPr>
              <a:t>not</a:t>
            </a:r>
            <a:r>
              <a:rPr lang="en-GB" sz="1800" dirty="0">
                <a:solidFill>
                  <a:schemeClr val="bg1"/>
                </a:solidFill>
                <a:latin typeface="+mn-lt"/>
              </a:rPr>
              <a:t> be included i.e. that does not sell the student.</a:t>
            </a:r>
          </a:p>
          <a:p>
            <a:endParaRPr lang="en-GB" sz="1800" dirty="0">
              <a:solidFill>
                <a:schemeClr val="bg1"/>
              </a:solidFill>
              <a:latin typeface="+mn-lt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chemeClr val="tx1"/>
                </a:solidFill>
                <a:latin typeface="+mn-lt"/>
              </a:rPr>
              <a:t>Reduce</a:t>
            </a:r>
            <a:r>
              <a:rPr lang="en-GB" sz="1800" dirty="0">
                <a:solidFill>
                  <a:schemeClr val="bg1"/>
                </a:solidFill>
                <a:latin typeface="+mn-lt"/>
              </a:rPr>
              <a:t> the statement to half the original length.</a:t>
            </a:r>
          </a:p>
          <a:p>
            <a:endParaRPr lang="en-GB" sz="1800" dirty="0">
              <a:solidFill>
                <a:schemeClr val="bg1"/>
              </a:solidFill>
              <a:latin typeface="+mn-lt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bg1"/>
                </a:solidFill>
                <a:latin typeface="+mn-lt"/>
              </a:rPr>
              <a:t>Decide </a:t>
            </a:r>
            <a:r>
              <a:rPr lang="en-GB" sz="1800" b="1" dirty="0">
                <a:solidFill>
                  <a:schemeClr val="tx1"/>
                </a:solidFill>
                <a:latin typeface="+mn-lt"/>
              </a:rPr>
              <a:t>why</a:t>
            </a:r>
            <a:r>
              <a:rPr lang="en-GB" sz="1800" dirty="0">
                <a:solidFill>
                  <a:schemeClr val="bg1"/>
                </a:solidFill>
                <a:latin typeface="+mn-lt"/>
              </a:rPr>
              <a:t> the personal statement does </a:t>
            </a:r>
            <a:r>
              <a:rPr lang="en-GB" sz="1800" b="1" dirty="0">
                <a:solidFill>
                  <a:schemeClr val="tx1"/>
                </a:solidFill>
                <a:latin typeface="+mn-lt"/>
              </a:rPr>
              <a:t>not</a:t>
            </a:r>
            <a:r>
              <a:rPr lang="en-GB" sz="1800" dirty="0">
                <a:solidFill>
                  <a:schemeClr val="bg1"/>
                </a:solidFill>
                <a:latin typeface="+mn-lt"/>
              </a:rPr>
              <a:t> sell the student.</a:t>
            </a:r>
            <a:endParaRPr lang="en-GB" altLang="en-US" sz="1800" dirty="0">
              <a:solidFill>
                <a:schemeClr val="bg1"/>
              </a:solidFill>
              <a:latin typeface="+mn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47324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writing on a piece of paper&#10;&#10;Description automatically generated">
            <a:extLst>
              <a:ext uri="{FF2B5EF4-FFF2-40B4-BE49-F238E27FC236}">
                <a16:creationId xmlns:a16="http://schemas.microsoft.com/office/drawing/2014/main" id="{E44C8E88-C600-6B42-9803-88A060B9FA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82E91A4C-E651-1341-8C28-1CF217529362}"/>
              </a:ext>
            </a:extLst>
          </p:cNvPr>
          <p:cNvSpPr txBox="1">
            <a:spLocks/>
          </p:cNvSpPr>
          <p:nvPr/>
        </p:nvSpPr>
        <p:spPr>
          <a:xfrm>
            <a:off x="550641" y="520495"/>
            <a:ext cx="8381391" cy="815999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GB" sz="4800" dirty="0">
                <a:solidFill>
                  <a:schemeClr val="bg1"/>
                </a:solidFill>
              </a:rPr>
              <a:t>WHAT ARE THE PROBLEMS?</a:t>
            </a:r>
            <a:endParaRPr lang="en-US" sz="4800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1B0E018F-0EA7-A446-A1EB-ED450DDB0037}"/>
              </a:ext>
            </a:extLst>
          </p:cNvPr>
          <p:cNvSpPr txBox="1">
            <a:spLocks/>
          </p:cNvSpPr>
          <p:nvPr/>
        </p:nvSpPr>
        <p:spPr>
          <a:xfrm>
            <a:off x="8932032" y="6155647"/>
            <a:ext cx="2784000" cy="19199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000" b="1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405CACB-39BC-1041-9EFE-955D5EDA8198}" type="slidenum">
              <a:rPr lang="en-US" sz="1333"/>
              <a:pPr/>
              <a:t>11</a:t>
            </a:fld>
            <a:endParaRPr lang="en-US" sz="1333" dirty="0"/>
          </a:p>
        </p:txBody>
      </p:sp>
      <p:sp>
        <p:nvSpPr>
          <p:cNvPr id="25" name="Google Shape;226;p15">
            <a:extLst>
              <a:ext uri="{FF2B5EF4-FFF2-40B4-BE49-F238E27FC236}">
                <a16:creationId xmlns:a16="http://schemas.microsoft.com/office/drawing/2014/main" id="{82E8372D-6ACC-C146-AE7D-542C6376BF8F}"/>
              </a:ext>
            </a:extLst>
          </p:cNvPr>
          <p:cNvSpPr txBox="1">
            <a:spLocks/>
          </p:cNvSpPr>
          <p:nvPr/>
        </p:nvSpPr>
        <p:spPr>
          <a:xfrm>
            <a:off x="550641" y="1493883"/>
            <a:ext cx="6804316" cy="4853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</a:pPr>
            <a:endParaRPr lang="en-GB" altLang="en-US" sz="1800" dirty="0">
              <a:solidFill>
                <a:schemeClr val="bg1"/>
              </a:solidFill>
              <a:latin typeface="+mn-lt"/>
              <a:cs typeface="Calibri" panose="020F0502020204030204" pitchFamily="34" charset="0"/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altLang="en-US" sz="180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It begins like a </a:t>
            </a:r>
            <a:r>
              <a:rPr lang="en-US" sz="180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life story and it’s very long.</a:t>
            </a:r>
            <a:endParaRPr lang="en-GB" sz="1800" dirty="0">
              <a:solidFill>
                <a:schemeClr val="bg1"/>
              </a:solidFill>
              <a:latin typeface="+mn-lt"/>
              <a:cs typeface="Calibri" panose="020F0502020204030204" pitchFamily="34" charset="0"/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GB" sz="1800" dirty="0">
              <a:solidFill>
                <a:schemeClr val="bg1"/>
              </a:solidFill>
              <a:latin typeface="+mn-lt"/>
              <a:cs typeface="Calibri" panose="020F0502020204030204" pitchFamily="34" charset="0"/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Uses language that the author clearly does not understand, such as the last sentence ‘</a:t>
            </a:r>
            <a:r>
              <a:rPr lang="en-GB" altLang="en-US" sz="180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exclusive ubiquity of mine’. </a:t>
            </a:r>
            <a:r>
              <a:rPr lang="en-GB" altLang="en-US" sz="1800" b="1" i="1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Quick question - What does ‘ubiquity’ mean and does the word make sense in the sentence?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GB" altLang="en-US" sz="1800" b="1" i="1" dirty="0">
              <a:solidFill>
                <a:schemeClr val="tx1"/>
              </a:solidFill>
              <a:latin typeface="+mn-lt"/>
              <a:cs typeface="Calibri" panose="020F0502020204030204" pitchFamily="34" charset="0"/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altLang="en-US" sz="180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Sentences are too long with grammatical errors.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GB" altLang="en-US" sz="1800" b="1" i="1" dirty="0">
              <a:solidFill>
                <a:schemeClr val="bg1"/>
              </a:solidFill>
              <a:latin typeface="+mn-lt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 sz="180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It has not been proof read otherwise the problems would have been identified.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altLang="en-US" sz="1800" dirty="0">
              <a:latin typeface="+mn-lt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 sz="1800" b="1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What are its strengths?</a:t>
            </a:r>
          </a:p>
        </p:txBody>
      </p:sp>
    </p:spTree>
    <p:extLst>
      <p:ext uri="{BB962C8B-B14F-4D97-AF65-F5344CB8AC3E}">
        <p14:creationId xmlns:p14="http://schemas.microsoft.com/office/powerpoint/2010/main" val="2343285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erson writing on a piece of paper&#10;&#10;Description automatically generated">
            <a:extLst>
              <a:ext uri="{FF2B5EF4-FFF2-40B4-BE49-F238E27FC236}">
                <a16:creationId xmlns:a16="http://schemas.microsoft.com/office/drawing/2014/main" id="{E70225DA-F4E5-4342-BD37-7B63DBD139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82E91A4C-E651-1341-8C28-1CF217529362}"/>
              </a:ext>
            </a:extLst>
          </p:cNvPr>
          <p:cNvSpPr txBox="1">
            <a:spLocks/>
          </p:cNvSpPr>
          <p:nvPr/>
        </p:nvSpPr>
        <p:spPr>
          <a:xfrm>
            <a:off x="550641" y="520495"/>
            <a:ext cx="8067266" cy="815999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GB" sz="4800" dirty="0">
                <a:solidFill>
                  <a:schemeClr val="bg1"/>
                </a:solidFill>
              </a:rPr>
              <a:t>ADMISSION TUTORS WERE ASKED THE FOLLOWING QUESTIONS</a:t>
            </a:r>
            <a:endParaRPr lang="en-US" sz="4800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1B0E018F-0EA7-A446-A1EB-ED450DDB0037}"/>
              </a:ext>
            </a:extLst>
          </p:cNvPr>
          <p:cNvSpPr txBox="1">
            <a:spLocks/>
          </p:cNvSpPr>
          <p:nvPr/>
        </p:nvSpPr>
        <p:spPr>
          <a:xfrm>
            <a:off x="8932032" y="6155647"/>
            <a:ext cx="2784000" cy="19199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000" b="1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405CACB-39BC-1041-9EFE-955D5EDA8198}" type="slidenum">
              <a:rPr lang="en-US" sz="1333"/>
              <a:pPr/>
              <a:t>12</a:t>
            </a:fld>
            <a:endParaRPr lang="en-US" sz="1333" dirty="0"/>
          </a:p>
        </p:txBody>
      </p:sp>
      <p:sp>
        <p:nvSpPr>
          <p:cNvPr id="6" name="Google Shape;226;p15">
            <a:extLst>
              <a:ext uri="{FF2B5EF4-FFF2-40B4-BE49-F238E27FC236}">
                <a16:creationId xmlns:a16="http://schemas.microsoft.com/office/drawing/2014/main" id="{77B886C5-A964-3544-85C6-0D27CFE8F3D8}"/>
              </a:ext>
            </a:extLst>
          </p:cNvPr>
          <p:cNvSpPr txBox="1">
            <a:spLocks/>
          </p:cNvSpPr>
          <p:nvPr/>
        </p:nvSpPr>
        <p:spPr>
          <a:xfrm>
            <a:off x="550641" y="1493883"/>
            <a:ext cx="6804316" cy="4853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</a:pPr>
            <a:endParaRPr lang="en-GB" altLang="en-US" sz="1800" dirty="0">
              <a:solidFill>
                <a:schemeClr val="bg1"/>
              </a:solidFill>
              <a:latin typeface="+mn-lt"/>
              <a:cs typeface="Calibri" panose="020F0502020204030204" pitchFamily="34" charset="0"/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altLang="en-US" sz="180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When do you use the personal statement?</a:t>
            </a:r>
            <a:br>
              <a:rPr lang="en-GB" altLang="en-US" sz="180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</a:br>
            <a:endParaRPr lang="en-GB" altLang="en-US" sz="1800" dirty="0">
              <a:solidFill>
                <a:schemeClr val="bg1"/>
              </a:solidFill>
              <a:latin typeface="+mn-lt"/>
              <a:cs typeface="Calibri" panose="020F0502020204030204" pitchFamily="34" charset="0"/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altLang="en-US" sz="180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What are you looking for when you read a personal statement?</a:t>
            </a:r>
            <a:br>
              <a:rPr lang="en-GB" altLang="en-US" sz="180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</a:br>
            <a:endParaRPr lang="en-GB" altLang="en-US" sz="1800" dirty="0">
              <a:solidFill>
                <a:schemeClr val="bg1"/>
              </a:solidFill>
              <a:latin typeface="+mn-lt"/>
              <a:cs typeface="Calibri" panose="020F0502020204030204" pitchFamily="34" charset="0"/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altLang="en-US" sz="180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What should candidates avoid doing?</a:t>
            </a:r>
            <a:br>
              <a:rPr lang="en-GB" altLang="en-US" sz="180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</a:br>
            <a:endParaRPr lang="en-GB" altLang="en-US" sz="1800" dirty="0">
              <a:solidFill>
                <a:schemeClr val="bg1"/>
              </a:solidFill>
              <a:latin typeface="+mn-lt"/>
              <a:cs typeface="Calibri" panose="020F0502020204030204" pitchFamily="34" charset="0"/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altLang="en-US" sz="180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How do you write a unique personal statement?</a:t>
            </a:r>
            <a:endParaRPr lang="en-GB" altLang="en-US" sz="1800" dirty="0">
              <a:solidFill>
                <a:schemeClr val="tx1"/>
              </a:solidFill>
              <a:latin typeface="+mn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44694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A person writing on a piece of paper&#10;&#10;Description automatically generated">
            <a:extLst>
              <a:ext uri="{FF2B5EF4-FFF2-40B4-BE49-F238E27FC236}">
                <a16:creationId xmlns:a16="http://schemas.microsoft.com/office/drawing/2014/main" id="{B5953413-53B5-4847-8220-88F315BB0F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82E91A4C-E651-1341-8C28-1CF217529362}"/>
              </a:ext>
            </a:extLst>
          </p:cNvPr>
          <p:cNvSpPr txBox="1">
            <a:spLocks/>
          </p:cNvSpPr>
          <p:nvPr/>
        </p:nvSpPr>
        <p:spPr>
          <a:xfrm>
            <a:off x="550641" y="520495"/>
            <a:ext cx="8381391" cy="815999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GB" sz="4800" dirty="0">
                <a:solidFill>
                  <a:schemeClr val="bg1"/>
                </a:solidFill>
              </a:rPr>
              <a:t>WHAT ARE YOU LOOKING FOR WHEN YOU READ A PERSONAL STATEMENT</a:t>
            </a:r>
            <a:endParaRPr lang="en-US" sz="4800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1B0E018F-0EA7-A446-A1EB-ED450DDB0037}"/>
              </a:ext>
            </a:extLst>
          </p:cNvPr>
          <p:cNvSpPr txBox="1">
            <a:spLocks/>
          </p:cNvSpPr>
          <p:nvPr/>
        </p:nvSpPr>
        <p:spPr>
          <a:xfrm>
            <a:off x="8932032" y="6155647"/>
            <a:ext cx="2784000" cy="19199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000" b="1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405CACB-39BC-1041-9EFE-955D5EDA8198}" type="slidenum">
              <a:rPr lang="en-US" sz="1333"/>
              <a:pPr/>
              <a:t>13</a:t>
            </a:fld>
            <a:endParaRPr lang="en-US" sz="1333" dirty="0"/>
          </a:p>
        </p:txBody>
      </p:sp>
      <p:sp>
        <p:nvSpPr>
          <p:cNvPr id="8" name="Google Shape;153;p9">
            <a:extLst>
              <a:ext uri="{FF2B5EF4-FFF2-40B4-BE49-F238E27FC236}">
                <a16:creationId xmlns:a16="http://schemas.microsoft.com/office/drawing/2014/main" id="{3FFF93C5-0C78-6243-97CE-57CE88F83210}"/>
              </a:ext>
            </a:extLst>
          </p:cNvPr>
          <p:cNvSpPr txBox="1"/>
          <p:nvPr/>
        </p:nvSpPr>
        <p:spPr>
          <a:xfrm>
            <a:off x="618867" y="1605486"/>
            <a:ext cx="2509535" cy="4534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none" lIns="180000" tIns="180000" rIns="180000" bIns="180000" anchor="ctr" anchorCtr="0">
            <a:noAutofit/>
          </a:bodyPr>
          <a:lstStyle/>
          <a:p>
            <a:pPr lvl="0">
              <a:lnSpc>
                <a:spcPct val="90000"/>
              </a:lnSpc>
              <a:buClr>
                <a:schemeClr val="lt1"/>
              </a:buClr>
              <a:buSzPts val="1800"/>
            </a:pPr>
            <a:r>
              <a:rPr lang="en-GB" sz="1800" dirty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Interest in the course</a:t>
            </a:r>
            <a:endParaRPr lang="en-GB" sz="1800" dirty="0"/>
          </a:p>
        </p:txBody>
      </p:sp>
      <p:sp>
        <p:nvSpPr>
          <p:cNvPr id="9" name="Google Shape;153;p9">
            <a:extLst>
              <a:ext uri="{FF2B5EF4-FFF2-40B4-BE49-F238E27FC236}">
                <a16:creationId xmlns:a16="http://schemas.microsoft.com/office/drawing/2014/main" id="{ECD56580-2B95-F24C-96F5-8F968E9A93BB}"/>
              </a:ext>
            </a:extLst>
          </p:cNvPr>
          <p:cNvSpPr txBox="1"/>
          <p:nvPr/>
        </p:nvSpPr>
        <p:spPr>
          <a:xfrm>
            <a:off x="618867" y="3052529"/>
            <a:ext cx="3736756" cy="4534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none" lIns="180000" tIns="180000" rIns="180000" bIns="180000" anchor="ctr" anchorCtr="0">
            <a:noAutofit/>
          </a:bodyPr>
          <a:lstStyle/>
          <a:p>
            <a:pPr lvl="0">
              <a:lnSpc>
                <a:spcPct val="90000"/>
              </a:lnSpc>
              <a:buClr>
                <a:schemeClr val="lt1"/>
              </a:buClr>
              <a:buSzPts val="1800"/>
            </a:pPr>
            <a:r>
              <a:rPr lang="en-GB" sz="1800" dirty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No spelling or grammatical errors</a:t>
            </a:r>
            <a:endParaRPr lang="en-GB" sz="1800" dirty="0"/>
          </a:p>
        </p:txBody>
      </p:sp>
      <p:sp>
        <p:nvSpPr>
          <p:cNvPr id="10" name="Google Shape;153;p9">
            <a:extLst>
              <a:ext uri="{FF2B5EF4-FFF2-40B4-BE49-F238E27FC236}">
                <a16:creationId xmlns:a16="http://schemas.microsoft.com/office/drawing/2014/main" id="{E3A46CDA-7B49-0B42-9320-488F73CA9185}"/>
              </a:ext>
            </a:extLst>
          </p:cNvPr>
          <p:cNvSpPr txBox="1"/>
          <p:nvPr/>
        </p:nvSpPr>
        <p:spPr>
          <a:xfrm>
            <a:off x="618867" y="3774973"/>
            <a:ext cx="1799671" cy="4534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none" lIns="180000" tIns="180000" rIns="180000" bIns="180000" anchor="ctr" anchorCtr="0">
            <a:noAutofit/>
          </a:bodyPr>
          <a:lstStyle/>
          <a:p>
            <a:pPr lvl="0">
              <a:lnSpc>
                <a:spcPct val="90000"/>
              </a:lnSpc>
              <a:buClr>
                <a:schemeClr val="lt1"/>
              </a:buClr>
              <a:buSzPts val="1800"/>
            </a:pPr>
            <a:r>
              <a:rPr lang="en-GB" sz="1800" dirty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Clearly written</a:t>
            </a:r>
            <a:endParaRPr lang="en-GB" sz="1800" dirty="0"/>
          </a:p>
        </p:txBody>
      </p:sp>
      <p:sp>
        <p:nvSpPr>
          <p:cNvPr id="11" name="Google Shape;153;p9">
            <a:extLst>
              <a:ext uri="{FF2B5EF4-FFF2-40B4-BE49-F238E27FC236}">
                <a16:creationId xmlns:a16="http://schemas.microsoft.com/office/drawing/2014/main" id="{F8883DF2-8DD5-8C4F-B4C9-5EEF64F607F9}"/>
              </a:ext>
            </a:extLst>
          </p:cNvPr>
          <p:cNvSpPr txBox="1"/>
          <p:nvPr/>
        </p:nvSpPr>
        <p:spPr>
          <a:xfrm>
            <a:off x="618867" y="4497417"/>
            <a:ext cx="2593757" cy="4534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none" lIns="180000" tIns="180000" rIns="180000" bIns="180000" anchor="ctr" anchorCtr="0">
            <a:noAutofit/>
          </a:bodyPr>
          <a:lstStyle/>
          <a:p>
            <a:pPr lvl="0">
              <a:lnSpc>
                <a:spcPct val="90000"/>
              </a:lnSpc>
              <a:buClr>
                <a:schemeClr val="lt1"/>
              </a:buClr>
              <a:buSzPts val="1800"/>
            </a:pPr>
            <a:r>
              <a:rPr lang="en-GB" sz="1800" dirty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Balance study with life</a:t>
            </a:r>
            <a:endParaRPr lang="en-GB" sz="1800" dirty="0"/>
          </a:p>
        </p:txBody>
      </p:sp>
      <p:sp>
        <p:nvSpPr>
          <p:cNvPr id="12" name="Google Shape;153;p9">
            <a:extLst>
              <a:ext uri="{FF2B5EF4-FFF2-40B4-BE49-F238E27FC236}">
                <a16:creationId xmlns:a16="http://schemas.microsoft.com/office/drawing/2014/main" id="{2E2D0274-45C8-984C-92EC-3ED659988431}"/>
              </a:ext>
            </a:extLst>
          </p:cNvPr>
          <p:cNvSpPr txBox="1"/>
          <p:nvPr/>
        </p:nvSpPr>
        <p:spPr>
          <a:xfrm>
            <a:off x="618867" y="5219861"/>
            <a:ext cx="2195378" cy="4534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none" lIns="180000" tIns="180000" rIns="180000" bIns="180000" anchor="ctr" anchorCtr="0">
            <a:noAutofit/>
          </a:bodyPr>
          <a:lstStyle/>
          <a:p>
            <a:pPr lvl="0">
              <a:lnSpc>
                <a:spcPct val="90000"/>
              </a:lnSpc>
              <a:buClr>
                <a:schemeClr val="lt1"/>
              </a:buClr>
              <a:buSzPts val="1800"/>
            </a:pPr>
            <a:r>
              <a:rPr lang="en-GB" sz="1800" dirty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Interesting person</a:t>
            </a:r>
            <a:endParaRPr lang="en-GB" sz="1800" dirty="0"/>
          </a:p>
        </p:txBody>
      </p:sp>
      <p:sp>
        <p:nvSpPr>
          <p:cNvPr id="13" name="Google Shape;153;p9">
            <a:extLst>
              <a:ext uri="{FF2B5EF4-FFF2-40B4-BE49-F238E27FC236}">
                <a16:creationId xmlns:a16="http://schemas.microsoft.com/office/drawing/2014/main" id="{70FCC447-ADFE-D64D-8176-603FD64DA403}"/>
              </a:ext>
            </a:extLst>
          </p:cNvPr>
          <p:cNvSpPr txBox="1"/>
          <p:nvPr/>
        </p:nvSpPr>
        <p:spPr>
          <a:xfrm>
            <a:off x="4537198" y="1605486"/>
            <a:ext cx="2040368" cy="4534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none" lIns="180000" tIns="180000" rIns="180000" bIns="180000" anchor="ctr" anchorCtr="0">
            <a:noAutofit/>
          </a:bodyPr>
          <a:lstStyle/>
          <a:p>
            <a:pPr lvl="0">
              <a:lnSpc>
                <a:spcPct val="90000"/>
              </a:lnSpc>
              <a:buClr>
                <a:schemeClr val="lt1"/>
              </a:buClr>
              <a:buSzPts val="1800"/>
            </a:pPr>
            <a:r>
              <a:rPr lang="en-GB" sz="1800" dirty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Work experience</a:t>
            </a:r>
            <a:endParaRPr lang="en-GB" sz="1800" dirty="0"/>
          </a:p>
        </p:txBody>
      </p:sp>
      <p:sp>
        <p:nvSpPr>
          <p:cNvPr id="14" name="Google Shape;153;p9">
            <a:extLst>
              <a:ext uri="{FF2B5EF4-FFF2-40B4-BE49-F238E27FC236}">
                <a16:creationId xmlns:a16="http://schemas.microsoft.com/office/drawing/2014/main" id="{043A8EE1-E43E-1443-8A8B-AB361A414002}"/>
              </a:ext>
            </a:extLst>
          </p:cNvPr>
          <p:cNvSpPr txBox="1"/>
          <p:nvPr/>
        </p:nvSpPr>
        <p:spPr>
          <a:xfrm>
            <a:off x="4537196" y="2327930"/>
            <a:ext cx="3800733" cy="4534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none" lIns="180000" tIns="180000" rIns="180000" bIns="180000" anchor="ctr" anchorCtr="0">
            <a:noAutofit/>
          </a:bodyPr>
          <a:lstStyle/>
          <a:p>
            <a:pPr lvl="0">
              <a:lnSpc>
                <a:spcPct val="90000"/>
              </a:lnSpc>
              <a:buClr>
                <a:schemeClr val="lt1"/>
              </a:buClr>
              <a:buSzPts val="1800"/>
            </a:pPr>
            <a:r>
              <a:rPr lang="en-GB" sz="1800" dirty="0">
                <a:solidFill>
                  <a:schemeClr val="lt1"/>
                </a:solidFill>
                <a:cs typeface="Calibri"/>
                <a:sym typeface="Calibri"/>
              </a:rPr>
              <a:t>Wider key skills such as teamwork</a:t>
            </a:r>
            <a:endParaRPr lang="en-GB" sz="1800" dirty="0"/>
          </a:p>
        </p:txBody>
      </p:sp>
      <p:sp>
        <p:nvSpPr>
          <p:cNvPr id="15" name="Google Shape;153;p9">
            <a:extLst>
              <a:ext uri="{FF2B5EF4-FFF2-40B4-BE49-F238E27FC236}">
                <a16:creationId xmlns:a16="http://schemas.microsoft.com/office/drawing/2014/main" id="{B687E9EB-69BB-1348-824D-E39864D4C5AF}"/>
              </a:ext>
            </a:extLst>
          </p:cNvPr>
          <p:cNvSpPr txBox="1"/>
          <p:nvPr/>
        </p:nvSpPr>
        <p:spPr>
          <a:xfrm>
            <a:off x="4537197" y="3050374"/>
            <a:ext cx="3479891" cy="4534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none" lIns="180000" tIns="180000" rIns="180000" bIns="180000" anchor="ctr" anchorCtr="0">
            <a:noAutofit/>
          </a:bodyPr>
          <a:lstStyle/>
          <a:p>
            <a:pPr lvl="0">
              <a:lnSpc>
                <a:spcPct val="90000"/>
              </a:lnSpc>
              <a:buClr>
                <a:schemeClr val="lt1"/>
              </a:buClr>
              <a:buSzPts val="1800"/>
            </a:pPr>
            <a:r>
              <a:rPr lang="en-GB" sz="1800" dirty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Numeracy and communication</a:t>
            </a:r>
            <a:endParaRPr lang="en-GB" sz="1800" dirty="0"/>
          </a:p>
        </p:txBody>
      </p:sp>
      <p:sp>
        <p:nvSpPr>
          <p:cNvPr id="16" name="Google Shape;153;p9">
            <a:extLst>
              <a:ext uri="{FF2B5EF4-FFF2-40B4-BE49-F238E27FC236}">
                <a16:creationId xmlns:a16="http://schemas.microsoft.com/office/drawing/2014/main" id="{78AB849C-7466-B743-867B-90D2ECF2E0AA}"/>
              </a:ext>
            </a:extLst>
          </p:cNvPr>
          <p:cNvSpPr txBox="1"/>
          <p:nvPr/>
        </p:nvSpPr>
        <p:spPr>
          <a:xfrm>
            <a:off x="4537197" y="3772818"/>
            <a:ext cx="2593757" cy="4534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none" lIns="180000" tIns="180000" rIns="180000" bIns="180000" anchor="ctr" anchorCtr="0">
            <a:noAutofit/>
          </a:bodyPr>
          <a:lstStyle/>
          <a:p>
            <a:pPr lvl="0">
              <a:lnSpc>
                <a:spcPct val="90000"/>
              </a:lnSpc>
              <a:buClr>
                <a:schemeClr val="lt1"/>
              </a:buClr>
              <a:buSzPts val="1800"/>
            </a:pPr>
            <a:r>
              <a:rPr lang="en-GB" sz="1800" dirty="0">
                <a:solidFill>
                  <a:schemeClr val="lt1"/>
                </a:solidFill>
                <a:cs typeface="Calibri"/>
                <a:sym typeface="Calibri"/>
              </a:rPr>
              <a:t>Future career if known</a:t>
            </a:r>
            <a:endParaRPr lang="en-GB" sz="1800" dirty="0"/>
          </a:p>
        </p:txBody>
      </p:sp>
      <p:sp>
        <p:nvSpPr>
          <p:cNvPr id="17" name="Google Shape;153;p9">
            <a:extLst>
              <a:ext uri="{FF2B5EF4-FFF2-40B4-BE49-F238E27FC236}">
                <a16:creationId xmlns:a16="http://schemas.microsoft.com/office/drawing/2014/main" id="{B51E0C8D-75C7-F245-BAEE-F40962206983}"/>
              </a:ext>
            </a:extLst>
          </p:cNvPr>
          <p:cNvSpPr txBox="1"/>
          <p:nvPr/>
        </p:nvSpPr>
        <p:spPr>
          <a:xfrm>
            <a:off x="4537197" y="4495262"/>
            <a:ext cx="2354526" cy="4534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none" lIns="180000" tIns="180000" rIns="180000" bIns="180000" anchor="ctr" anchorCtr="0">
            <a:noAutofit/>
          </a:bodyPr>
          <a:lstStyle/>
          <a:p>
            <a:pPr lvl="0">
              <a:lnSpc>
                <a:spcPct val="90000"/>
              </a:lnSpc>
              <a:buClr>
                <a:schemeClr val="lt1"/>
              </a:buClr>
              <a:buSzPts val="1800"/>
            </a:pPr>
            <a:r>
              <a:rPr lang="en-GB" sz="1800" dirty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An interesting hobby</a:t>
            </a:r>
            <a:endParaRPr lang="en-GB" sz="1800" dirty="0"/>
          </a:p>
        </p:txBody>
      </p:sp>
      <p:sp>
        <p:nvSpPr>
          <p:cNvPr id="25" name="Google Shape;153;p9">
            <a:extLst>
              <a:ext uri="{FF2B5EF4-FFF2-40B4-BE49-F238E27FC236}">
                <a16:creationId xmlns:a16="http://schemas.microsoft.com/office/drawing/2014/main" id="{DBCDE99C-E9FA-5448-BE9B-8A32E10E7276}"/>
              </a:ext>
            </a:extLst>
          </p:cNvPr>
          <p:cNvSpPr txBox="1"/>
          <p:nvPr/>
        </p:nvSpPr>
        <p:spPr>
          <a:xfrm>
            <a:off x="618867" y="2337994"/>
            <a:ext cx="2389028" cy="4534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none" lIns="180000" tIns="180000" rIns="180000" bIns="180000" anchor="ctr" anchorCtr="0">
            <a:noAutofit/>
          </a:bodyPr>
          <a:lstStyle/>
          <a:p>
            <a:pPr lvl="0">
              <a:lnSpc>
                <a:spcPct val="90000"/>
              </a:lnSpc>
              <a:buClr>
                <a:schemeClr val="lt1"/>
              </a:buClr>
              <a:buSzPts val="1800"/>
            </a:pPr>
            <a:r>
              <a:rPr lang="en-GB" sz="1800" dirty="0">
                <a:solidFill>
                  <a:schemeClr val="lt1"/>
                </a:solidFill>
                <a:cs typeface="Calibri"/>
                <a:sym typeface="Calibri"/>
              </a:rPr>
              <a:t>A motivated student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7459082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erson writing on a piece of paper&#10;&#10;Description automatically generated">
            <a:extLst>
              <a:ext uri="{FF2B5EF4-FFF2-40B4-BE49-F238E27FC236}">
                <a16:creationId xmlns:a16="http://schemas.microsoft.com/office/drawing/2014/main" id="{156E8CF1-348A-1243-83C7-2DCE052B22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82E91A4C-E651-1341-8C28-1CF217529362}"/>
              </a:ext>
            </a:extLst>
          </p:cNvPr>
          <p:cNvSpPr txBox="1">
            <a:spLocks/>
          </p:cNvSpPr>
          <p:nvPr/>
        </p:nvSpPr>
        <p:spPr>
          <a:xfrm>
            <a:off x="550641" y="520495"/>
            <a:ext cx="8067266" cy="815999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GB" sz="4800" dirty="0">
                <a:solidFill>
                  <a:schemeClr val="bg1"/>
                </a:solidFill>
              </a:rPr>
              <a:t>WHAT SHOULD CANDIDATES AVOID?</a:t>
            </a:r>
            <a:endParaRPr lang="en-US" sz="4800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1B0E018F-0EA7-A446-A1EB-ED450DDB0037}"/>
              </a:ext>
            </a:extLst>
          </p:cNvPr>
          <p:cNvSpPr txBox="1">
            <a:spLocks/>
          </p:cNvSpPr>
          <p:nvPr/>
        </p:nvSpPr>
        <p:spPr>
          <a:xfrm>
            <a:off x="8932032" y="6155647"/>
            <a:ext cx="2784000" cy="19199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000" b="1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405CACB-39BC-1041-9EFE-955D5EDA8198}" type="slidenum">
              <a:rPr lang="en-US" sz="1333"/>
              <a:pPr/>
              <a:t>14</a:t>
            </a:fld>
            <a:endParaRPr lang="en-US" sz="1333" dirty="0"/>
          </a:p>
        </p:txBody>
      </p:sp>
      <p:sp>
        <p:nvSpPr>
          <p:cNvPr id="6" name="Google Shape;226;p15">
            <a:extLst>
              <a:ext uri="{FF2B5EF4-FFF2-40B4-BE49-F238E27FC236}">
                <a16:creationId xmlns:a16="http://schemas.microsoft.com/office/drawing/2014/main" id="{77B886C5-A964-3544-85C6-0D27CFE8F3D8}"/>
              </a:ext>
            </a:extLst>
          </p:cNvPr>
          <p:cNvSpPr txBox="1">
            <a:spLocks/>
          </p:cNvSpPr>
          <p:nvPr/>
        </p:nvSpPr>
        <p:spPr>
          <a:xfrm>
            <a:off x="550640" y="1493883"/>
            <a:ext cx="5545359" cy="4853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altLang="en-US" sz="180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Waffle.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GB" altLang="en-US" sz="1800" dirty="0">
              <a:solidFill>
                <a:schemeClr val="bg1"/>
              </a:solidFill>
              <a:latin typeface="+mn-lt"/>
              <a:cs typeface="Calibri" panose="020F0502020204030204" pitchFamily="34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altLang="en-US" sz="180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Swallowing a dictionary / using an ‘over-flowery’ style.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GB" altLang="en-US" sz="1800" dirty="0">
              <a:solidFill>
                <a:schemeClr val="bg1"/>
              </a:solidFill>
              <a:latin typeface="+mn-lt"/>
              <a:cs typeface="Calibri" panose="020F0502020204030204" pitchFamily="34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altLang="en-US" sz="180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Statements with no examples or evidence.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GB" altLang="en-US" sz="1800" dirty="0">
              <a:solidFill>
                <a:schemeClr val="bg1"/>
              </a:solidFill>
              <a:latin typeface="+mn-lt"/>
              <a:cs typeface="Calibri" panose="020F0502020204030204" pitchFamily="34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altLang="en-US" sz="180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Very ordinary interests e.g. socialising.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GB" altLang="en-US" sz="1800" dirty="0">
              <a:solidFill>
                <a:schemeClr val="bg1"/>
              </a:solidFill>
              <a:latin typeface="+mn-lt"/>
              <a:cs typeface="Calibri" panose="020F0502020204030204" pitchFamily="34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altLang="en-US" sz="180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Lying (remember the interview!).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GB" altLang="en-US" sz="1800" dirty="0">
              <a:solidFill>
                <a:schemeClr val="bg1"/>
              </a:solidFill>
              <a:latin typeface="+mn-lt"/>
              <a:cs typeface="Calibri" panose="020F0502020204030204" pitchFamily="34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altLang="en-US" sz="180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Becoming somebody you are not.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GB" altLang="en-US" sz="1800" dirty="0">
              <a:solidFill>
                <a:schemeClr val="bg1"/>
              </a:solidFill>
              <a:latin typeface="+mn-lt"/>
              <a:cs typeface="Calibri" panose="020F0502020204030204" pitchFamily="34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altLang="en-US" sz="180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Rushing – producing a poorly written statement.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GB" altLang="en-US" sz="1800" dirty="0">
              <a:solidFill>
                <a:schemeClr val="bg1"/>
              </a:solidFill>
              <a:latin typeface="+mn-lt"/>
              <a:cs typeface="Calibri" panose="020F0502020204030204" pitchFamily="34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altLang="en-US" sz="180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Reducing </a:t>
            </a:r>
            <a:r>
              <a:rPr lang="en-GB" altLang="en-US" sz="1800" b="1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all</a:t>
            </a:r>
            <a:r>
              <a:rPr lang="en-GB" altLang="en-US" sz="180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 experiences to skills.</a:t>
            </a:r>
          </a:p>
        </p:txBody>
      </p:sp>
    </p:spTree>
    <p:extLst>
      <p:ext uri="{BB962C8B-B14F-4D97-AF65-F5344CB8AC3E}">
        <p14:creationId xmlns:p14="http://schemas.microsoft.com/office/powerpoint/2010/main" val="13820876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person&#10;&#10;Description automatically generated">
            <a:extLst>
              <a:ext uri="{FF2B5EF4-FFF2-40B4-BE49-F238E27FC236}">
                <a16:creationId xmlns:a16="http://schemas.microsoft.com/office/drawing/2014/main" id="{2AC6BAA1-D42B-B645-B17B-94E1A7CF69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" y="-1"/>
            <a:ext cx="12191998" cy="6857999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EC3E80-0C99-B445-BA67-88FFCBF37978}"/>
              </a:ext>
            </a:extLst>
          </p:cNvPr>
          <p:cNvSpPr txBox="1">
            <a:spLocks/>
          </p:cNvSpPr>
          <p:nvPr/>
        </p:nvSpPr>
        <p:spPr>
          <a:xfrm>
            <a:off x="8932032" y="6155647"/>
            <a:ext cx="2784000" cy="19199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000" b="1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405CACB-39BC-1041-9EFE-955D5EDA8198}" type="slidenum">
              <a:rPr lang="en-US" sz="1333"/>
              <a:pPr/>
              <a:t>15</a:t>
            </a:fld>
            <a:endParaRPr lang="en-US" sz="1333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AFC7530-F7D8-1341-BF27-3E66A262434B}"/>
              </a:ext>
            </a:extLst>
          </p:cNvPr>
          <p:cNvSpPr txBox="1">
            <a:spLocks/>
          </p:cNvSpPr>
          <p:nvPr/>
        </p:nvSpPr>
        <p:spPr>
          <a:xfrm>
            <a:off x="550641" y="520495"/>
            <a:ext cx="9620648" cy="815999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GB" sz="4800" dirty="0">
                <a:solidFill>
                  <a:schemeClr val="bg1"/>
                </a:solidFill>
              </a:rPr>
              <a:t>HOW DO YOU WRITE A UNIQUE PERSONAL STATEMENT?</a:t>
            </a:r>
            <a:endParaRPr lang="en-US" sz="4800" dirty="0"/>
          </a:p>
        </p:txBody>
      </p:sp>
      <p:sp>
        <p:nvSpPr>
          <p:cNvPr id="8" name="Google Shape;226;p15">
            <a:extLst>
              <a:ext uri="{FF2B5EF4-FFF2-40B4-BE49-F238E27FC236}">
                <a16:creationId xmlns:a16="http://schemas.microsoft.com/office/drawing/2014/main" id="{2C498955-B82B-8F41-90E6-AAE417196835}"/>
              </a:ext>
            </a:extLst>
          </p:cNvPr>
          <p:cNvSpPr txBox="1">
            <a:spLocks/>
          </p:cNvSpPr>
          <p:nvPr/>
        </p:nvSpPr>
        <p:spPr>
          <a:xfrm>
            <a:off x="550640" y="1493883"/>
            <a:ext cx="7121748" cy="4853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altLang="en-US" sz="180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Show the admissions tutor that you are passionate about the course, so do your research.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GB" altLang="en-US" sz="1800" dirty="0">
              <a:solidFill>
                <a:schemeClr val="bg1"/>
              </a:solidFill>
              <a:latin typeface="+mn-lt"/>
              <a:cs typeface="Calibri" panose="020F0502020204030204" pitchFamily="34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altLang="en-US" sz="180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Be motivated about the course.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GB" altLang="en-US" sz="1800" dirty="0">
              <a:solidFill>
                <a:schemeClr val="bg1"/>
              </a:solidFill>
              <a:latin typeface="+mn-lt"/>
              <a:cs typeface="Calibri" panose="020F0502020204030204" pitchFamily="34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altLang="en-US" sz="180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Write about relevant books or articles e.g.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GB" altLang="en-US" sz="1800" dirty="0">
              <a:solidFill>
                <a:schemeClr val="bg1"/>
              </a:solidFill>
              <a:latin typeface="+mn-lt"/>
              <a:cs typeface="Calibri" panose="020F0502020204030204" pitchFamily="34" charset="0"/>
            </a:endParaRPr>
          </a:p>
          <a:p>
            <a:pPr marL="311150">
              <a:lnSpc>
                <a:spcPct val="90000"/>
              </a:lnSpc>
            </a:pPr>
            <a:r>
              <a:rPr lang="en-US" altLang="en-US" sz="1800" i="1" dirty="0">
                <a:solidFill>
                  <a:schemeClr val="bg1"/>
                </a:solidFill>
              </a:rPr>
              <a:t>‘I have particularly enjoyed reading about Freudian theory in psychology. I found an interesting article in New Scientist: ‘Freud: who seduced whom’, as it claimed that Freud misrepresented his research to suit his theories of human behavior. This article sheds a great deal of doubt on Freud’s work, yet some of his theories of personality development are fascinating and I am reading a book by Kline which is more supportive of Freudian theory.’</a:t>
            </a:r>
            <a:endParaRPr lang="en-GB" altLang="en-US" sz="1800" dirty="0">
              <a:solidFill>
                <a:schemeClr val="bg1"/>
              </a:solidFill>
              <a:latin typeface="+mn-lt"/>
              <a:cs typeface="Calibri" panose="020F0502020204030204" pitchFamily="34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GB" altLang="en-US" sz="1800" dirty="0">
              <a:solidFill>
                <a:schemeClr val="bg1"/>
              </a:solidFill>
              <a:latin typeface="+mn-lt"/>
              <a:cs typeface="Calibri" panose="020F0502020204030204" pitchFamily="34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altLang="en-US" sz="180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Both reference the article and the book and go beyond the standard textbook so they both represent wider reading.</a:t>
            </a:r>
          </a:p>
        </p:txBody>
      </p:sp>
    </p:spTree>
    <p:extLst>
      <p:ext uri="{BB962C8B-B14F-4D97-AF65-F5344CB8AC3E}">
        <p14:creationId xmlns:p14="http://schemas.microsoft.com/office/powerpoint/2010/main" val="12143186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person&#10;&#10;Description automatically generated">
            <a:extLst>
              <a:ext uri="{FF2B5EF4-FFF2-40B4-BE49-F238E27FC236}">
                <a16:creationId xmlns:a16="http://schemas.microsoft.com/office/drawing/2014/main" id="{F8CD7B09-7B63-1F4A-ADA1-BF0414AAD8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" y="-1"/>
            <a:ext cx="12191998" cy="6857999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EC3E80-0C99-B445-BA67-88FFCBF37978}"/>
              </a:ext>
            </a:extLst>
          </p:cNvPr>
          <p:cNvSpPr txBox="1">
            <a:spLocks/>
          </p:cNvSpPr>
          <p:nvPr/>
        </p:nvSpPr>
        <p:spPr>
          <a:xfrm>
            <a:off x="8932032" y="6155647"/>
            <a:ext cx="2784000" cy="19199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000" b="1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405CACB-39BC-1041-9EFE-955D5EDA8198}" type="slidenum">
              <a:rPr lang="en-US" sz="1333"/>
              <a:pPr/>
              <a:t>16</a:t>
            </a:fld>
            <a:endParaRPr lang="en-US" sz="1333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AFC7530-F7D8-1341-BF27-3E66A262434B}"/>
              </a:ext>
            </a:extLst>
          </p:cNvPr>
          <p:cNvSpPr txBox="1">
            <a:spLocks/>
          </p:cNvSpPr>
          <p:nvPr/>
        </p:nvSpPr>
        <p:spPr>
          <a:xfrm>
            <a:off x="550641" y="520495"/>
            <a:ext cx="9620648" cy="815999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GB" sz="4800" dirty="0">
                <a:solidFill>
                  <a:schemeClr val="bg1"/>
                </a:solidFill>
              </a:rPr>
              <a:t>HOW DO YOU WRITE A UNIQUE PERSONAL STATEMENT?</a:t>
            </a:r>
            <a:endParaRPr lang="en-US" sz="4800" dirty="0"/>
          </a:p>
        </p:txBody>
      </p:sp>
      <p:sp>
        <p:nvSpPr>
          <p:cNvPr id="8" name="Google Shape;226;p15">
            <a:extLst>
              <a:ext uri="{FF2B5EF4-FFF2-40B4-BE49-F238E27FC236}">
                <a16:creationId xmlns:a16="http://schemas.microsoft.com/office/drawing/2014/main" id="{2C498955-B82B-8F41-90E6-AAE417196835}"/>
              </a:ext>
            </a:extLst>
          </p:cNvPr>
          <p:cNvSpPr txBox="1">
            <a:spLocks/>
          </p:cNvSpPr>
          <p:nvPr/>
        </p:nvSpPr>
        <p:spPr>
          <a:xfrm>
            <a:off x="550640" y="1493883"/>
            <a:ext cx="7121748" cy="4853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altLang="en-US" sz="180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Write about your relevant current course. Talk about topics that have interested you and why.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GB" altLang="en-US" sz="1800" dirty="0">
              <a:solidFill>
                <a:schemeClr val="bg1"/>
              </a:solidFill>
              <a:latin typeface="+mn-lt"/>
              <a:cs typeface="Calibri" panose="020F0502020204030204" pitchFamily="34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altLang="en-US" sz="180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Talk about the skills you have gained completing this course, such as research you may have carried out and any descriptive and/or inferential statistics done.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GB" altLang="en-US" sz="1800" dirty="0">
              <a:solidFill>
                <a:schemeClr val="bg1"/>
              </a:solidFill>
              <a:latin typeface="+mn-lt"/>
              <a:cs typeface="Calibri" panose="020F0502020204030204" pitchFamily="34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altLang="en-US" sz="180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Write about your experiences that relate to the course such as conferences attended, trips, visiting speakers or something you have read.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GB" altLang="en-US" sz="1800" dirty="0">
              <a:solidFill>
                <a:schemeClr val="bg1"/>
              </a:solidFill>
              <a:latin typeface="+mn-lt"/>
              <a:cs typeface="Calibri" panose="020F0502020204030204" pitchFamily="34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altLang="en-US" sz="180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Write about any future plans.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GB" altLang="en-US" sz="1800" dirty="0">
              <a:solidFill>
                <a:schemeClr val="bg1"/>
              </a:solidFill>
              <a:latin typeface="+mn-lt"/>
              <a:cs typeface="Calibri" panose="020F0502020204030204" pitchFamily="34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altLang="en-US" sz="180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Anything that will convince the admission tutor that you have given serious thought to the course you have chosen.</a:t>
            </a:r>
          </a:p>
        </p:txBody>
      </p:sp>
    </p:spTree>
    <p:extLst>
      <p:ext uri="{BB962C8B-B14F-4D97-AF65-F5344CB8AC3E}">
        <p14:creationId xmlns:p14="http://schemas.microsoft.com/office/powerpoint/2010/main" val="24500447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person&#10;&#10;Description automatically generated">
            <a:extLst>
              <a:ext uri="{FF2B5EF4-FFF2-40B4-BE49-F238E27FC236}">
                <a16:creationId xmlns:a16="http://schemas.microsoft.com/office/drawing/2014/main" id="{B547E34C-4E9C-794A-ACBA-20D2ADBCE5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" y="-1"/>
            <a:ext cx="12191998" cy="6857999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EC3E80-0C99-B445-BA67-88FFCBF37978}"/>
              </a:ext>
            </a:extLst>
          </p:cNvPr>
          <p:cNvSpPr txBox="1">
            <a:spLocks/>
          </p:cNvSpPr>
          <p:nvPr/>
        </p:nvSpPr>
        <p:spPr>
          <a:xfrm>
            <a:off x="8932032" y="6155647"/>
            <a:ext cx="2784000" cy="19199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000" b="1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405CACB-39BC-1041-9EFE-955D5EDA8198}" type="slidenum">
              <a:rPr lang="en-US" sz="1333"/>
              <a:pPr/>
              <a:t>17</a:t>
            </a:fld>
            <a:endParaRPr lang="en-US" sz="1333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AFC7530-F7D8-1341-BF27-3E66A262434B}"/>
              </a:ext>
            </a:extLst>
          </p:cNvPr>
          <p:cNvSpPr txBox="1">
            <a:spLocks/>
          </p:cNvSpPr>
          <p:nvPr/>
        </p:nvSpPr>
        <p:spPr>
          <a:xfrm>
            <a:off x="550641" y="520495"/>
            <a:ext cx="9620648" cy="815999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GB" sz="4800" dirty="0">
                <a:solidFill>
                  <a:schemeClr val="bg1"/>
                </a:solidFill>
              </a:rPr>
              <a:t>HOW DO YOU WRITE A UNIQUE PERSONAL STATEMENT?</a:t>
            </a:r>
            <a:endParaRPr lang="en-US" sz="4800" dirty="0"/>
          </a:p>
        </p:txBody>
      </p:sp>
      <p:sp>
        <p:nvSpPr>
          <p:cNvPr id="8" name="Google Shape;226;p15">
            <a:extLst>
              <a:ext uri="{FF2B5EF4-FFF2-40B4-BE49-F238E27FC236}">
                <a16:creationId xmlns:a16="http://schemas.microsoft.com/office/drawing/2014/main" id="{2C498955-B82B-8F41-90E6-AAE417196835}"/>
              </a:ext>
            </a:extLst>
          </p:cNvPr>
          <p:cNvSpPr txBox="1">
            <a:spLocks/>
          </p:cNvSpPr>
          <p:nvPr/>
        </p:nvSpPr>
        <p:spPr>
          <a:xfrm>
            <a:off x="550640" y="1493883"/>
            <a:ext cx="7342076" cy="4853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altLang="en-US" sz="180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Think of your personal statement in four paragraphs.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GB" altLang="en-US" sz="1800" dirty="0">
              <a:solidFill>
                <a:schemeClr val="bg1"/>
              </a:solidFill>
              <a:latin typeface="+mn-lt"/>
              <a:cs typeface="Calibri" panose="020F0502020204030204" pitchFamily="34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altLang="en-US" sz="180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Why do you want to study psychology?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GB" altLang="en-US" sz="1800" dirty="0">
              <a:solidFill>
                <a:schemeClr val="bg1"/>
              </a:solidFill>
              <a:latin typeface="+mn-lt"/>
              <a:cs typeface="Calibri" panose="020F0502020204030204" pitchFamily="34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altLang="en-US" sz="180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What relevant transferable skills have your other A levels given you?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GB" altLang="en-US" sz="1800" dirty="0">
              <a:solidFill>
                <a:schemeClr val="bg1"/>
              </a:solidFill>
              <a:latin typeface="+mn-lt"/>
              <a:cs typeface="Calibri" panose="020F0502020204030204" pitchFamily="34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altLang="en-US" sz="180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What relevant experience, interest or hobbies do you have?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GB" altLang="en-US" sz="1800" dirty="0">
              <a:solidFill>
                <a:schemeClr val="bg1"/>
              </a:solidFill>
              <a:latin typeface="+mn-lt"/>
              <a:cs typeface="Calibri" panose="020F0502020204030204" pitchFamily="34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altLang="en-US" sz="180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What relevant personal qualities do you have which will make you a good student?</a:t>
            </a:r>
          </a:p>
        </p:txBody>
      </p:sp>
    </p:spTree>
    <p:extLst>
      <p:ext uri="{BB962C8B-B14F-4D97-AF65-F5344CB8AC3E}">
        <p14:creationId xmlns:p14="http://schemas.microsoft.com/office/powerpoint/2010/main" val="3470138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person&#10;&#10;Description automatically generated">
            <a:extLst>
              <a:ext uri="{FF2B5EF4-FFF2-40B4-BE49-F238E27FC236}">
                <a16:creationId xmlns:a16="http://schemas.microsoft.com/office/drawing/2014/main" id="{7A420213-C119-CA44-A72E-F0DA3A61BD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" y="-1"/>
            <a:ext cx="12191998" cy="6857999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EC3E80-0C99-B445-BA67-88FFCBF37978}"/>
              </a:ext>
            </a:extLst>
          </p:cNvPr>
          <p:cNvSpPr txBox="1">
            <a:spLocks/>
          </p:cNvSpPr>
          <p:nvPr/>
        </p:nvSpPr>
        <p:spPr>
          <a:xfrm>
            <a:off x="8932032" y="6155647"/>
            <a:ext cx="2784000" cy="19199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000" b="1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405CACB-39BC-1041-9EFE-955D5EDA8198}" type="slidenum">
              <a:rPr lang="en-US" sz="1333"/>
              <a:pPr/>
              <a:t>18</a:t>
            </a:fld>
            <a:endParaRPr lang="en-US" sz="1333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AFC7530-F7D8-1341-BF27-3E66A262434B}"/>
              </a:ext>
            </a:extLst>
          </p:cNvPr>
          <p:cNvSpPr txBox="1">
            <a:spLocks/>
          </p:cNvSpPr>
          <p:nvPr/>
        </p:nvSpPr>
        <p:spPr>
          <a:xfrm>
            <a:off x="550641" y="520495"/>
            <a:ext cx="9620648" cy="815999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GB" sz="4800" dirty="0">
                <a:solidFill>
                  <a:schemeClr val="bg1"/>
                </a:solidFill>
              </a:rPr>
              <a:t>HOW DO YOU WRITE A UNIQUE PERSONAL STATEMENT?</a:t>
            </a:r>
            <a:endParaRPr lang="en-US" sz="4800" dirty="0"/>
          </a:p>
        </p:txBody>
      </p:sp>
      <p:sp>
        <p:nvSpPr>
          <p:cNvPr id="8" name="Google Shape;226;p15">
            <a:extLst>
              <a:ext uri="{FF2B5EF4-FFF2-40B4-BE49-F238E27FC236}">
                <a16:creationId xmlns:a16="http://schemas.microsoft.com/office/drawing/2014/main" id="{2C498955-B82B-8F41-90E6-AAE417196835}"/>
              </a:ext>
            </a:extLst>
          </p:cNvPr>
          <p:cNvSpPr txBox="1">
            <a:spLocks/>
          </p:cNvSpPr>
          <p:nvPr/>
        </p:nvSpPr>
        <p:spPr>
          <a:xfrm>
            <a:off x="550640" y="2028825"/>
            <a:ext cx="6223139" cy="4318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</a:pPr>
            <a:r>
              <a:rPr lang="en-GB" altLang="en-US" sz="180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By researching your choice of course carefully, you should achieve two outcomes: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GB" altLang="en-US" sz="1800" dirty="0">
              <a:solidFill>
                <a:schemeClr val="bg1"/>
              </a:solidFill>
              <a:latin typeface="+mn-lt"/>
              <a:cs typeface="Calibri" panose="020F0502020204030204" pitchFamily="34" charset="0"/>
            </a:endParaRPr>
          </a:p>
          <a:p>
            <a:pPr marL="342900" indent="-342900">
              <a:lnSpc>
                <a:spcPct val="90000"/>
              </a:lnSpc>
              <a:buFont typeface="+mj-lt"/>
              <a:buAutoNum type="arabicPeriod"/>
            </a:pPr>
            <a:r>
              <a:rPr lang="en-GB" altLang="en-US" sz="180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You will be more confident that you have chosen the right degree for you.</a:t>
            </a:r>
          </a:p>
          <a:p>
            <a:pPr marL="342900" indent="-342900">
              <a:lnSpc>
                <a:spcPct val="90000"/>
              </a:lnSpc>
              <a:buFont typeface="+mj-lt"/>
              <a:buAutoNum type="arabicPeriod"/>
            </a:pPr>
            <a:endParaRPr lang="en-GB" altLang="en-US" sz="1800" dirty="0">
              <a:solidFill>
                <a:schemeClr val="bg1"/>
              </a:solidFill>
              <a:latin typeface="+mn-lt"/>
              <a:cs typeface="Calibri" panose="020F0502020204030204" pitchFamily="34" charset="0"/>
            </a:endParaRPr>
          </a:p>
          <a:p>
            <a:pPr marL="342900" indent="-342900">
              <a:lnSpc>
                <a:spcPct val="90000"/>
              </a:lnSpc>
              <a:buFont typeface="+mj-lt"/>
              <a:buAutoNum type="arabicPeriod"/>
            </a:pPr>
            <a:r>
              <a:rPr lang="en-GB" altLang="en-US" sz="180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You will be able to write about the course in a more informed and persuasive way.</a:t>
            </a:r>
          </a:p>
        </p:txBody>
      </p:sp>
      <p:sp>
        <p:nvSpPr>
          <p:cNvPr id="9" name="Google Shape;153;p9">
            <a:extLst>
              <a:ext uri="{FF2B5EF4-FFF2-40B4-BE49-F238E27FC236}">
                <a16:creationId xmlns:a16="http://schemas.microsoft.com/office/drawing/2014/main" id="{479C33DC-3A32-FA41-96A8-FC74E2D1C12F}"/>
              </a:ext>
            </a:extLst>
          </p:cNvPr>
          <p:cNvSpPr txBox="1"/>
          <p:nvPr/>
        </p:nvSpPr>
        <p:spPr>
          <a:xfrm>
            <a:off x="645470" y="1336371"/>
            <a:ext cx="1509410" cy="4534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none" lIns="180000" tIns="180000" rIns="180000" bIns="180000" anchor="ctr" anchorCtr="0">
            <a:noAutofit/>
          </a:bodyPr>
          <a:lstStyle/>
          <a:p>
            <a:pPr lvl="0">
              <a:lnSpc>
                <a:spcPct val="90000"/>
              </a:lnSpc>
              <a:buClr>
                <a:schemeClr val="lt1"/>
              </a:buClr>
              <a:buSzPts val="1800"/>
            </a:pPr>
            <a:r>
              <a:rPr lang="en-GB" sz="1800" dirty="0">
                <a:solidFill>
                  <a:schemeClr val="lt1"/>
                </a:solidFill>
                <a:cs typeface="Calibri"/>
                <a:sym typeface="Calibri"/>
              </a:rPr>
              <a:t>Remember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5471436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PS_WHITE_promoting_2019.png">
            <a:extLst>
              <a:ext uri="{FF2B5EF4-FFF2-40B4-BE49-F238E27FC236}">
                <a16:creationId xmlns:a16="http://schemas.microsoft.com/office/drawing/2014/main" id="{A70D7268-A140-2E49-854A-D12A7CA0D91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069" y="530578"/>
            <a:ext cx="2909985" cy="1106311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4D1C5FBA-3DBE-D64A-A125-9374B7A9E787}"/>
              </a:ext>
            </a:extLst>
          </p:cNvPr>
          <p:cNvSpPr txBox="1">
            <a:spLocks/>
          </p:cNvSpPr>
          <p:nvPr/>
        </p:nvSpPr>
        <p:spPr>
          <a:xfrm>
            <a:off x="550641" y="1694513"/>
            <a:ext cx="7440000" cy="1176915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GB" sz="8800" dirty="0">
                <a:solidFill>
                  <a:schemeClr val="bg1"/>
                </a:solidFill>
              </a:rPr>
              <a:t>Good luck</a:t>
            </a:r>
            <a:endParaRPr lang="en-US" sz="8800" dirty="0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D39505F-7C94-DE45-BB0E-C7CFB87CC3CD}"/>
              </a:ext>
            </a:extLst>
          </p:cNvPr>
          <p:cNvSpPr/>
          <p:nvPr/>
        </p:nvSpPr>
        <p:spPr>
          <a:xfrm>
            <a:off x="594780" y="6133271"/>
            <a:ext cx="9960331" cy="256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67" kern="1200" dirty="0">
                <a:solidFill>
                  <a:schemeClr val="bg1"/>
                </a:solidFill>
                <a:latin typeface="Arial"/>
                <a:ea typeface="+mn-ea"/>
                <a:cs typeface="Arial"/>
              </a:rPr>
              <a:t>Copyright © 2021 The British Psychological Society, All rights reserved.</a:t>
            </a:r>
            <a:r>
              <a:rPr lang="en-US" sz="1067" kern="1200" baseline="0" dirty="0">
                <a:solidFill>
                  <a:schemeClr val="bg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067" kern="1200" dirty="0">
                <a:solidFill>
                  <a:schemeClr val="bg1"/>
                </a:solidFill>
                <a:latin typeface="Arial"/>
                <a:ea typeface="+mn-ea"/>
                <a:cs typeface="Arial"/>
              </a:rPr>
              <a:t>You are receiving this message as part of your membership.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EBC7B1DF-6C91-244A-BBEB-57819F533C3E}"/>
              </a:ext>
            </a:extLst>
          </p:cNvPr>
          <p:cNvSpPr txBox="1">
            <a:spLocks/>
          </p:cNvSpPr>
          <p:nvPr/>
        </p:nvSpPr>
        <p:spPr>
          <a:xfrm>
            <a:off x="594780" y="3208289"/>
            <a:ext cx="11176555" cy="117691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M Arial"/>
                <a:ea typeface="+mn-ea"/>
                <a:cs typeface="M 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67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Email: XXXXXXXX</a:t>
            </a:r>
          </a:p>
          <a:p>
            <a:r>
              <a:rPr lang="en-GB" sz="1867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Tel: XXXXXXXXXXXX</a:t>
            </a:r>
          </a:p>
          <a:p>
            <a:pPr marL="0" marR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1867" b="0" i="0" u="none" kern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Web:</a:t>
            </a:r>
            <a:r>
              <a:rPr lang="en-US" sz="1867" b="1" i="0" u="none" kern="120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67" b="1" i="0" u="none" kern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</a:t>
            </a:r>
            <a:endParaRPr lang="en-US" sz="1867" b="1" i="0" u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867" baseline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67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0B61E35-5CA0-5940-8FBD-0F1E9239BC99}"/>
              </a:ext>
            </a:extLst>
          </p:cNvPr>
          <p:cNvSpPr txBox="1"/>
          <p:nvPr/>
        </p:nvSpPr>
        <p:spPr>
          <a:xfrm>
            <a:off x="594780" y="4524850"/>
            <a:ext cx="8171726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References:</a:t>
            </a:r>
          </a:p>
          <a:p>
            <a:r>
              <a:rPr lang="en-GB" sz="110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Dr Julie Hulme </a:t>
            </a:r>
            <a:r>
              <a:rPr lang="en-GB" sz="1100" dirty="0" err="1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CPsychol</a:t>
            </a:r>
            <a:r>
              <a:rPr lang="en-GB" sz="110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 PFHEA </a:t>
            </a:r>
            <a:r>
              <a:rPr lang="en-GB" sz="1100" dirty="0" err="1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AFBPsS</a:t>
            </a:r>
            <a:r>
              <a:rPr lang="en-GB" sz="110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 NTF. Reader in Psychology at </a:t>
            </a:r>
            <a:r>
              <a:rPr lang="en-GB" sz="1100" dirty="0" err="1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Keele</a:t>
            </a:r>
            <a:r>
              <a:rPr lang="en-GB" sz="110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 University.</a:t>
            </a:r>
          </a:p>
          <a:p>
            <a:r>
              <a:rPr lang="en-GB" sz="110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Andy Mac AMAC Education Services. </a:t>
            </a:r>
          </a:p>
          <a:p>
            <a:r>
              <a:rPr lang="en-GB" sz="110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Deb Gajic </a:t>
            </a:r>
            <a:r>
              <a:rPr lang="en-GB" sz="1100" dirty="0" err="1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CPsychol</a:t>
            </a:r>
            <a:r>
              <a:rPr lang="en-GB" sz="110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, Psychology Education Consultant.</a:t>
            </a:r>
          </a:p>
          <a:p>
            <a:r>
              <a:rPr lang="en-GB" sz="110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Helene Ansell </a:t>
            </a:r>
            <a:r>
              <a:rPr lang="en-GB" sz="1100" dirty="0" err="1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CPsychol</a:t>
            </a:r>
            <a:r>
              <a:rPr lang="en-GB" sz="110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, MA Education.</a:t>
            </a:r>
          </a:p>
          <a:p>
            <a:r>
              <a:rPr lang="en-GB" sz="110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Charlotte Findlay, Teacher at Oakham School.</a:t>
            </a:r>
          </a:p>
          <a:p>
            <a:r>
              <a:rPr lang="en-GB" sz="110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Admission Tutors at </a:t>
            </a:r>
            <a:r>
              <a:rPr lang="en-GB" sz="110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Warwick University.</a:t>
            </a:r>
            <a:endParaRPr lang="en-GB" sz="1100" dirty="0">
              <a:solidFill>
                <a:schemeClr val="bg1"/>
              </a:solidFill>
              <a:latin typeface="+mn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5504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sitting at a desk&#10;&#10;Description automatically generated with low confidence">
            <a:extLst>
              <a:ext uri="{FF2B5EF4-FFF2-40B4-BE49-F238E27FC236}">
                <a16:creationId xmlns:a16="http://schemas.microsoft.com/office/drawing/2014/main" id="{3D2E2D6A-6CDE-A542-A407-A3CE5C60E7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lide Number Placeholder 5"/>
          <p:cNvSpPr txBox="1">
            <a:spLocks/>
          </p:cNvSpPr>
          <p:nvPr/>
        </p:nvSpPr>
        <p:spPr>
          <a:xfrm>
            <a:off x="8932032" y="6155647"/>
            <a:ext cx="2784000" cy="19199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000" b="1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405CACB-39BC-1041-9EFE-955D5EDA8198}" type="slidenum">
              <a:rPr lang="en-US" sz="1333"/>
              <a:pPr/>
              <a:t>2</a:t>
            </a:fld>
            <a:endParaRPr lang="en-US" sz="1333" dirty="0"/>
          </a:p>
        </p:txBody>
      </p:sp>
      <p:sp>
        <p:nvSpPr>
          <p:cNvPr id="4" name="TextBox 3"/>
          <p:cNvSpPr txBox="1"/>
          <p:nvPr/>
        </p:nvSpPr>
        <p:spPr>
          <a:xfrm>
            <a:off x="4154311" y="970844"/>
            <a:ext cx="184731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67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50642" y="520495"/>
            <a:ext cx="8063970" cy="815999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GB" sz="4800" dirty="0">
                <a:solidFill>
                  <a:schemeClr val="bg1"/>
                </a:solidFill>
              </a:rPr>
              <a:t>WHAT IS AN ADMISSIONS TUTOR?</a:t>
            </a:r>
            <a:endParaRPr lang="en-US" sz="480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FC9B835-0717-4842-8ABC-779B0F01E978}"/>
              </a:ext>
            </a:extLst>
          </p:cNvPr>
          <p:cNvSpPr txBox="1">
            <a:spLocks/>
          </p:cNvSpPr>
          <p:nvPr/>
        </p:nvSpPr>
        <p:spPr>
          <a:xfrm>
            <a:off x="550641" y="1958527"/>
            <a:ext cx="7462391" cy="3119659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GB" altLang="en-US" sz="4800" dirty="0">
                <a:latin typeface="Calibri" panose="020F0502020204030204" pitchFamily="34" charset="0"/>
                <a:cs typeface="Calibri" panose="020F0502020204030204" pitchFamily="34" charset="0"/>
              </a:rPr>
              <a:t>When you submit your UCAS application for your chosen course at university, it will usually be read by an admissions tutor.</a:t>
            </a:r>
          </a:p>
        </p:txBody>
      </p:sp>
    </p:spTree>
    <p:extLst>
      <p:ext uri="{BB962C8B-B14F-4D97-AF65-F5344CB8AC3E}">
        <p14:creationId xmlns:p14="http://schemas.microsoft.com/office/powerpoint/2010/main" val="319360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sitting at a desk&#10;&#10;Description automatically generated with low confidence">
            <a:extLst>
              <a:ext uri="{FF2B5EF4-FFF2-40B4-BE49-F238E27FC236}">
                <a16:creationId xmlns:a16="http://schemas.microsoft.com/office/drawing/2014/main" id="{5BECA92E-E9BB-6641-9CB9-DABBC6D925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lide Number Placeholder 5"/>
          <p:cNvSpPr txBox="1">
            <a:spLocks/>
          </p:cNvSpPr>
          <p:nvPr/>
        </p:nvSpPr>
        <p:spPr>
          <a:xfrm>
            <a:off x="8932032" y="6155647"/>
            <a:ext cx="2784000" cy="19199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000" b="1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405CACB-39BC-1041-9EFE-955D5EDA8198}" type="slidenum">
              <a:rPr lang="en-US" sz="1333"/>
              <a:pPr/>
              <a:t>3</a:t>
            </a:fld>
            <a:endParaRPr lang="en-US" sz="1333" dirty="0"/>
          </a:p>
        </p:txBody>
      </p:sp>
      <p:sp>
        <p:nvSpPr>
          <p:cNvPr id="4" name="TextBox 3"/>
          <p:cNvSpPr txBox="1"/>
          <p:nvPr/>
        </p:nvSpPr>
        <p:spPr>
          <a:xfrm>
            <a:off x="4154311" y="970844"/>
            <a:ext cx="184731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67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50640" y="520495"/>
            <a:ext cx="8063971" cy="815999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GB" sz="4800" dirty="0">
                <a:solidFill>
                  <a:schemeClr val="bg1"/>
                </a:solidFill>
              </a:rPr>
              <a:t>WHO CAN BE AN ADMISSIONS TUTOR?</a:t>
            </a:r>
            <a:endParaRPr lang="en-US" sz="4800" dirty="0"/>
          </a:p>
        </p:txBody>
      </p:sp>
      <p:sp>
        <p:nvSpPr>
          <p:cNvPr id="20" name="Google Shape;226;p15">
            <a:extLst>
              <a:ext uri="{FF2B5EF4-FFF2-40B4-BE49-F238E27FC236}">
                <a16:creationId xmlns:a16="http://schemas.microsoft.com/office/drawing/2014/main" id="{EDCB5CE3-10BD-EA44-8C5F-BD2DAE1DB9D8}"/>
              </a:ext>
            </a:extLst>
          </p:cNvPr>
          <p:cNvSpPr txBox="1">
            <a:spLocks/>
          </p:cNvSpPr>
          <p:nvPr/>
        </p:nvSpPr>
        <p:spPr>
          <a:xfrm>
            <a:off x="559814" y="1424236"/>
            <a:ext cx="6839607" cy="5177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28600" indent="-228600">
              <a:lnSpc>
                <a:spcPct val="130000"/>
              </a:lnSpc>
              <a:spcBef>
                <a:spcPts val="1600"/>
              </a:spcBef>
              <a:buClr>
                <a:schemeClr val="dk1"/>
              </a:buClr>
              <a:buSzPct val="130000"/>
              <a:buFont typeface="Arial"/>
              <a:buChar char="•"/>
            </a:pPr>
            <a:r>
              <a:rPr lang="en-GB" sz="1800" dirty="0">
                <a:solidFill>
                  <a:schemeClr val="bg1"/>
                </a:solidFill>
                <a:latin typeface="+mn-lt"/>
                <a:cs typeface="Abadi" panose="020F0502020204030204" pitchFamily="34" charset="0"/>
              </a:rPr>
              <a:t>They are usually a lecturer in the subject you have applied for.</a:t>
            </a:r>
          </a:p>
          <a:p>
            <a:pPr marL="228600" indent="-228600">
              <a:lnSpc>
                <a:spcPct val="130000"/>
              </a:lnSpc>
              <a:spcBef>
                <a:spcPts val="1600"/>
              </a:spcBef>
              <a:buClr>
                <a:schemeClr val="dk1"/>
              </a:buClr>
              <a:buSzPct val="130000"/>
              <a:buFont typeface="Arial"/>
              <a:buChar char="•"/>
            </a:pPr>
            <a:r>
              <a:rPr lang="en-GB" sz="1800" dirty="0">
                <a:solidFill>
                  <a:schemeClr val="bg1"/>
                </a:solidFill>
                <a:latin typeface="+mn-lt"/>
                <a:cs typeface="Abadi" panose="020F0502020204030204" pitchFamily="34" charset="0"/>
              </a:rPr>
              <a:t>They have been promoted to the position of choosing students for their degree course.</a:t>
            </a:r>
          </a:p>
          <a:p>
            <a:pPr marL="228600" indent="-228600">
              <a:lnSpc>
                <a:spcPct val="130000"/>
              </a:lnSpc>
              <a:spcBef>
                <a:spcPts val="1600"/>
              </a:spcBef>
              <a:buClr>
                <a:schemeClr val="dk1"/>
              </a:buClr>
              <a:buSzPct val="130000"/>
              <a:buFont typeface="Arial"/>
              <a:buChar char="•"/>
            </a:pPr>
            <a:r>
              <a:rPr lang="en-GB" sz="1800" dirty="0">
                <a:solidFill>
                  <a:schemeClr val="bg1"/>
                </a:solidFill>
                <a:latin typeface="+mn-lt"/>
                <a:cs typeface="Abadi" panose="020F0502020204030204" pitchFamily="34" charset="0"/>
              </a:rPr>
              <a:t>They recruit the target number of students to ensure the course is financially viable.</a:t>
            </a:r>
          </a:p>
        </p:txBody>
      </p:sp>
    </p:spTree>
    <p:extLst>
      <p:ext uri="{BB962C8B-B14F-4D97-AF65-F5344CB8AC3E}">
        <p14:creationId xmlns:p14="http://schemas.microsoft.com/office/powerpoint/2010/main" val="1391559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erson sitting at a desk&#10;&#10;Description automatically generated with low confidence">
            <a:extLst>
              <a:ext uri="{FF2B5EF4-FFF2-40B4-BE49-F238E27FC236}">
                <a16:creationId xmlns:a16="http://schemas.microsoft.com/office/drawing/2014/main" id="{84370EEE-2FDD-B143-A2AD-3036378B8F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lide Number Placeholder 5"/>
          <p:cNvSpPr txBox="1">
            <a:spLocks/>
          </p:cNvSpPr>
          <p:nvPr/>
        </p:nvSpPr>
        <p:spPr>
          <a:xfrm>
            <a:off x="8932032" y="6155647"/>
            <a:ext cx="2784000" cy="19199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000" b="1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405CACB-39BC-1041-9EFE-955D5EDA8198}" type="slidenum">
              <a:rPr lang="en-US" sz="1333"/>
              <a:pPr/>
              <a:t>4</a:t>
            </a:fld>
            <a:endParaRPr lang="en-US" sz="1333" dirty="0"/>
          </a:p>
        </p:txBody>
      </p:sp>
      <p:sp>
        <p:nvSpPr>
          <p:cNvPr id="4" name="TextBox 3"/>
          <p:cNvSpPr txBox="1"/>
          <p:nvPr/>
        </p:nvSpPr>
        <p:spPr>
          <a:xfrm>
            <a:off x="4154311" y="970844"/>
            <a:ext cx="184731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67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50640" y="520495"/>
            <a:ext cx="10655241" cy="815999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GB" sz="4800" dirty="0">
                <a:solidFill>
                  <a:schemeClr val="bg1"/>
                </a:solidFill>
              </a:rPr>
              <a:t>THE ADMISSIONS TUTOR:</a:t>
            </a:r>
            <a:endParaRPr lang="en-US" sz="4800" dirty="0"/>
          </a:p>
        </p:txBody>
      </p:sp>
      <p:sp>
        <p:nvSpPr>
          <p:cNvPr id="6" name="Google Shape;153;p9">
            <a:extLst>
              <a:ext uri="{FF2B5EF4-FFF2-40B4-BE49-F238E27FC236}">
                <a16:creationId xmlns:a16="http://schemas.microsoft.com/office/drawing/2014/main" id="{2C52739B-DABD-FD44-A6AA-65188A2A2D26}"/>
              </a:ext>
            </a:extLst>
          </p:cNvPr>
          <p:cNvSpPr txBox="1"/>
          <p:nvPr/>
        </p:nvSpPr>
        <p:spPr>
          <a:xfrm>
            <a:off x="690865" y="1630263"/>
            <a:ext cx="5770093" cy="4534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none" lIns="180000" tIns="180000" rIns="180000" bIns="180000" anchor="ctr" anchorCtr="0">
            <a:noAutofit/>
          </a:bodyPr>
          <a:lstStyle/>
          <a:p>
            <a:pPr lvl="0">
              <a:lnSpc>
                <a:spcPct val="90000"/>
              </a:lnSpc>
              <a:buClr>
                <a:schemeClr val="lt1"/>
              </a:buClr>
              <a:buSzPts val="1800"/>
            </a:pPr>
            <a:r>
              <a:rPr lang="en-GB" sz="1800" dirty="0">
                <a:solidFill>
                  <a:schemeClr val="lt1"/>
                </a:solidFill>
                <a:cs typeface="Calibri"/>
                <a:sym typeface="Calibri"/>
              </a:rPr>
              <a:t>Can let you pass into university by giving you an offer</a:t>
            </a:r>
            <a:endParaRPr lang="en-GB" sz="1800" dirty="0"/>
          </a:p>
        </p:txBody>
      </p:sp>
      <p:sp>
        <p:nvSpPr>
          <p:cNvPr id="7" name="Google Shape;153;p9">
            <a:extLst>
              <a:ext uri="{FF2B5EF4-FFF2-40B4-BE49-F238E27FC236}">
                <a16:creationId xmlns:a16="http://schemas.microsoft.com/office/drawing/2014/main" id="{3CE264AB-8E15-BA4F-9115-B5141D7DA53D}"/>
              </a:ext>
            </a:extLst>
          </p:cNvPr>
          <p:cNvSpPr txBox="1"/>
          <p:nvPr/>
        </p:nvSpPr>
        <p:spPr>
          <a:xfrm>
            <a:off x="690865" y="2602976"/>
            <a:ext cx="4928057" cy="4534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none" lIns="180000" tIns="180000" rIns="180000" bIns="180000" anchor="ctr" anchorCtr="0">
            <a:noAutofit/>
          </a:bodyPr>
          <a:lstStyle/>
          <a:p>
            <a:pPr lvl="0">
              <a:lnSpc>
                <a:spcPct val="90000"/>
              </a:lnSpc>
              <a:buClr>
                <a:schemeClr val="lt1"/>
              </a:buClr>
              <a:buSzPts val="1800"/>
            </a:pPr>
            <a:r>
              <a:rPr lang="en-GB" sz="1800" dirty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Can close the gate by not giving you an offer</a:t>
            </a:r>
            <a:endParaRPr lang="en-GB" sz="1800" dirty="0"/>
          </a:p>
        </p:txBody>
      </p:sp>
      <p:sp>
        <p:nvSpPr>
          <p:cNvPr id="8" name="Google Shape;153;p9">
            <a:extLst>
              <a:ext uri="{FF2B5EF4-FFF2-40B4-BE49-F238E27FC236}">
                <a16:creationId xmlns:a16="http://schemas.microsoft.com/office/drawing/2014/main" id="{F932AF1E-F12A-3340-8815-A2981566159E}"/>
              </a:ext>
            </a:extLst>
          </p:cNvPr>
          <p:cNvSpPr txBox="1"/>
          <p:nvPr/>
        </p:nvSpPr>
        <p:spPr>
          <a:xfrm>
            <a:off x="690865" y="3232454"/>
            <a:ext cx="6650839" cy="4534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none" lIns="180000" tIns="180000" rIns="180000" bIns="180000" anchor="ctr" anchorCtr="0">
            <a:noAutofit/>
          </a:bodyPr>
          <a:lstStyle/>
          <a:p>
            <a:pPr lvl="0">
              <a:lnSpc>
                <a:spcPct val="90000"/>
              </a:lnSpc>
              <a:buClr>
                <a:schemeClr val="lt1"/>
              </a:buClr>
              <a:buSzPts val="1800"/>
            </a:pPr>
            <a:r>
              <a:rPr lang="en-GB" sz="1800" dirty="0">
                <a:solidFill>
                  <a:schemeClr val="lt1"/>
                </a:solidFill>
                <a:cs typeface="Calibri"/>
                <a:sym typeface="Calibri"/>
              </a:rPr>
              <a:t>Will start providing offers as soon as applications are received</a:t>
            </a:r>
            <a:endParaRPr lang="en-GB" sz="1800" dirty="0"/>
          </a:p>
        </p:txBody>
      </p:sp>
      <p:sp>
        <p:nvSpPr>
          <p:cNvPr id="9" name="Google Shape;153;p9">
            <a:extLst>
              <a:ext uri="{FF2B5EF4-FFF2-40B4-BE49-F238E27FC236}">
                <a16:creationId xmlns:a16="http://schemas.microsoft.com/office/drawing/2014/main" id="{7146589B-1074-B444-9FB0-2DD1E7046D26}"/>
              </a:ext>
            </a:extLst>
          </p:cNvPr>
          <p:cNvSpPr txBox="1"/>
          <p:nvPr/>
        </p:nvSpPr>
        <p:spPr>
          <a:xfrm>
            <a:off x="690865" y="3861932"/>
            <a:ext cx="6840902" cy="45345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none" lIns="180000" tIns="180000" rIns="180000" bIns="180000" anchor="ctr" anchorCtr="0">
            <a:noAutofit/>
          </a:bodyPr>
          <a:lstStyle/>
          <a:p>
            <a:pPr lvl="0">
              <a:lnSpc>
                <a:spcPct val="90000"/>
              </a:lnSpc>
              <a:buClr>
                <a:schemeClr val="lt1"/>
              </a:buClr>
              <a:buSzPts val="1800"/>
            </a:pPr>
            <a:r>
              <a:rPr lang="en-GB" sz="1800" dirty="0">
                <a:solidFill>
                  <a:schemeClr val="lt1"/>
                </a:solidFill>
                <a:cs typeface="Calibri"/>
                <a:sym typeface="Calibri"/>
              </a:rPr>
              <a:t>Did you know that, on average, around 1:20 students in England</a:t>
            </a:r>
            <a:endParaRPr lang="en-GB" sz="1800" dirty="0"/>
          </a:p>
        </p:txBody>
      </p:sp>
      <p:sp>
        <p:nvSpPr>
          <p:cNvPr id="11" name="Google Shape;153;p9">
            <a:extLst>
              <a:ext uri="{FF2B5EF4-FFF2-40B4-BE49-F238E27FC236}">
                <a16:creationId xmlns:a16="http://schemas.microsoft.com/office/drawing/2014/main" id="{D3F84726-34FE-BF4B-9D88-0EA855A1D404}"/>
              </a:ext>
            </a:extLst>
          </p:cNvPr>
          <p:cNvSpPr txBox="1"/>
          <p:nvPr/>
        </p:nvSpPr>
        <p:spPr>
          <a:xfrm>
            <a:off x="690865" y="4231161"/>
            <a:ext cx="4788860" cy="4534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none" lIns="180000" tIns="180000" rIns="180000" bIns="180000" anchor="ctr" anchorCtr="0">
            <a:noAutofit/>
          </a:bodyPr>
          <a:lstStyle/>
          <a:p>
            <a:pPr lvl="0">
              <a:lnSpc>
                <a:spcPct val="90000"/>
              </a:lnSpc>
              <a:buClr>
                <a:schemeClr val="lt1"/>
              </a:buClr>
              <a:buSzPts val="1800"/>
            </a:pPr>
            <a:r>
              <a:rPr lang="en-GB" sz="1800" dirty="0">
                <a:solidFill>
                  <a:schemeClr val="lt1"/>
                </a:solidFill>
                <a:cs typeface="Calibri"/>
                <a:sym typeface="Calibri"/>
              </a:rPr>
              <a:t>and Wales achieves 3 grade As at A Level?</a:t>
            </a:r>
            <a:endParaRPr lang="en-GB" sz="1800" dirty="0"/>
          </a:p>
        </p:txBody>
      </p:sp>
      <p:sp>
        <p:nvSpPr>
          <p:cNvPr id="12" name="Google Shape;153;p9">
            <a:extLst>
              <a:ext uri="{FF2B5EF4-FFF2-40B4-BE49-F238E27FC236}">
                <a16:creationId xmlns:a16="http://schemas.microsoft.com/office/drawing/2014/main" id="{929D85B1-E459-234C-AD50-BE1DD814CA13}"/>
              </a:ext>
            </a:extLst>
          </p:cNvPr>
          <p:cNvSpPr txBox="1"/>
          <p:nvPr/>
        </p:nvSpPr>
        <p:spPr>
          <a:xfrm>
            <a:off x="690865" y="1999491"/>
            <a:ext cx="2629851" cy="4534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none" lIns="180000" tIns="180000" rIns="180000" bIns="180000" anchor="ctr" anchorCtr="0">
            <a:noAutofit/>
          </a:bodyPr>
          <a:lstStyle/>
          <a:p>
            <a:pPr lvl="0">
              <a:lnSpc>
                <a:spcPct val="90000"/>
              </a:lnSpc>
              <a:buClr>
                <a:schemeClr val="lt1"/>
              </a:buClr>
              <a:buSzPts val="1800"/>
            </a:pPr>
            <a:r>
              <a:rPr lang="en-GB" sz="1800" dirty="0">
                <a:solidFill>
                  <a:schemeClr val="lt1"/>
                </a:solidFill>
                <a:cs typeface="Calibri"/>
                <a:sym typeface="Calibri"/>
              </a:rPr>
              <a:t>(e.g. AAB, BBC, CCD)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357415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sitting at a desk&#10;&#10;Description automatically generated with low confidence">
            <a:extLst>
              <a:ext uri="{FF2B5EF4-FFF2-40B4-BE49-F238E27FC236}">
                <a16:creationId xmlns:a16="http://schemas.microsoft.com/office/drawing/2014/main" id="{1472647D-E75F-894B-82A1-677D29F6A6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lide Number Placeholder 5"/>
          <p:cNvSpPr txBox="1">
            <a:spLocks/>
          </p:cNvSpPr>
          <p:nvPr/>
        </p:nvSpPr>
        <p:spPr>
          <a:xfrm>
            <a:off x="8932032" y="6155647"/>
            <a:ext cx="2784000" cy="19199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000" b="1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405CACB-39BC-1041-9EFE-955D5EDA8198}" type="slidenum">
              <a:rPr lang="en-US" sz="1333"/>
              <a:pPr/>
              <a:t>5</a:t>
            </a:fld>
            <a:endParaRPr lang="en-US" sz="1333" dirty="0"/>
          </a:p>
        </p:txBody>
      </p:sp>
      <p:sp>
        <p:nvSpPr>
          <p:cNvPr id="4" name="TextBox 3"/>
          <p:cNvSpPr txBox="1"/>
          <p:nvPr/>
        </p:nvSpPr>
        <p:spPr>
          <a:xfrm>
            <a:off x="4154311" y="970844"/>
            <a:ext cx="184731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67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50641" y="520495"/>
            <a:ext cx="8076002" cy="815999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GB" sz="4800" dirty="0">
                <a:solidFill>
                  <a:schemeClr val="bg1"/>
                </a:solidFill>
              </a:rPr>
              <a:t>WHY IS AN OFFER MADE TO YOU?</a:t>
            </a:r>
            <a:endParaRPr lang="en-US" sz="4800" dirty="0"/>
          </a:p>
        </p:txBody>
      </p:sp>
      <p:sp>
        <p:nvSpPr>
          <p:cNvPr id="20" name="Google Shape;226;p15">
            <a:extLst>
              <a:ext uri="{FF2B5EF4-FFF2-40B4-BE49-F238E27FC236}">
                <a16:creationId xmlns:a16="http://schemas.microsoft.com/office/drawing/2014/main" id="{EDCB5CE3-10BD-EA44-8C5F-BD2DAE1DB9D8}"/>
              </a:ext>
            </a:extLst>
          </p:cNvPr>
          <p:cNvSpPr txBox="1">
            <a:spLocks/>
          </p:cNvSpPr>
          <p:nvPr/>
        </p:nvSpPr>
        <p:spPr>
          <a:xfrm>
            <a:off x="559814" y="1424236"/>
            <a:ext cx="10780923" cy="5177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28600" indent="-228600">
              <a:lnSpc>
                <a:spcPct val="130000"/>
              </a:lnSpc>
              <a:spcBef>
                <a:spcPts val="1600"/>
              </a:spcBef>
              <a:buClr>
                <a:schemeClr val="dk1"/>
              </a:buClr>
              <a:buSzPct val="130000"/>
              <a:buFont typeface="Arial"/>
              <a:buChar char="•"/>
            </a:pPr>
            <a:r>
              <a:rPr lang="en-GB" sz="1800" dirty="0">
                <a:solidFill>
                  <a:schemeClr val="bg1"/>
                </a:solidFill>
                <a:latin typeface="+mn-lt"/>
                <a:cs typeface="Abadi" panose="020F0502020204030204" pitchFamily="34" charset="0"/>
              </a:rPr>
              <a:t>Because you have the required </a:t>
            </a:r>
            <a:r>
              <a:rPr lang="en-GB" sz="1800" b="1" dirty="0">
                <a:solidFill>
                  <a:schemeClr val="tx1"/>
                </a:solidFill>
                <a:latin typeface="+mn-lt"/>
                <a:cs typeface="Abadi" panose="020F0502020204030204" pitchFamily="34" charset="0"/>
              </a:rPr>
              <a:t>grades.</a:t>
            </a:r>
          </a:p>
          <a:p>
            <a:pPr marL="228600" indent="-228600">
              <a:lnSpc>
                <a:spcPct val="130000"/>
              </a:lnSpc>
              <a:spcBef>
                <a:spcPts val="1600"/>
              </a:spcBef>
              <a:buClr>
                <a:schemeClr val="dk1"/>
              </a:buClr>
              <a:buSzPct val="130000"/>
              <a:buFont typeface="Arial"/>
              <a:buChar char="•"/>
            </a:pPr>
            <a:r>
              <a:rPr lang="en-GB" sz="1800" dirty="0">
                <a:solidFill>
                  <a:schemeClr val="bg1"/>
                </a:solidFill>
                <a:latin typeface="+mn-lt"/>
                <a:cs typeface="Abadi" panose="020F0502020204030204" pitchFamily="34" charset="0"/>
              </a:rPr>
              <a:t>Because of the positive comments in your </a:t>
            </a:r>
            <a:r>
              <a:rPr lang="en-GB" sz="1800" b="1" dirty="0">
                <a:solidFill>
                  <a:schemeClr val="tx1"/>
                </a:solidFill>
                <a:latin typeface="+mn-lt"/>
                <a:cs typeface="Abadi" panose="020F0502020204030204" pitchFamily="34" charset="0"/>
              </a:rPr>
              <a:t>reference.</a:t>
            </a:r>
          </a:p>
          <a:p>
            <a:pPr marL="228600" indent="-228600">
              <a:lnSpc>
                <a:spcPct val="130000"/>
              </a:lnSpc>
              <a:spcBef>
                <a:spcPts val="1600"/>
              </a:spcBef>
              <a:buClr>
                <a:schemeClr val="dk1"/>
              </a:buClr>
              <a:buSzPct val="130000"/>
              <a:buFont typeface="Arial"/>
              <a:buChar char="•"/>
            </a:pPr>
            <a:r>
              <a:rPr lang="en-GB" sz="1800" dirty="0">
                <a:solidFill>
                  <a:schemeClr val="bg1"/>
                </a:solidFill>
                <a:latin typeface="+mn-lt"/>
                <a:cs typeface="Abadi" panose="020F0502020204030204" pitchFamily="34" charset="0"/>
              </a:rPr>
              <a:t>Because of your </a:t>
            </a:r>
            <a:r>
              <a:rPr lang="en-GB" sz="1800" b="1" dirty="0">
                <a:solidFill>
                  <a:schemeClr val="tx1"/>
                </a:solidFill>
                <a:latin typeface="+mn-lt"/>
                <a:cs typeface="Abadi" panose="020F0502020204030204" pitchFamily="34" charset="0"/>
              </a:rPr>
              <a:t>Personal Statement.</a:t>
            </a:r>
          </a:p>
        </p:txBody>
      </p:sp>
    </p:spTree>
    <p:extLst>
      <p:ext uri="{BB962C8B-B14F-4D97-AF65-F5344CB8AC3E}">
        <p14:creationId xmlns:p14="http://schemas.microsoft.com/office/powerpoint/2010/main" val="36456192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erson writing on a piece of paper&#10;&#10;Description automatically generated">
            <a:extLst>
              <a:ext uri="{FF2B5EF4-FFF2-40B4-BE49-F238E27FC236}">
                <a16:creationId xmlns:a16="http://schemas.microsoft.com/office/drawing/2014/main" id="{FC3F16BF-6A91-5B4C-992A-5F72E734DB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82E91A4C-E651-1341-8C28-1CF217529362}"/>
              </a:ext>
            </a:extLst>
          </p:cNvPr>
          <p:cNvSpPr txBox="1">
            <a:spLocks/>
          </p:cNvSpPr>
          <p:nvPr/>
        </p:nvSpPr>
        <p:spPr>
          <a:xfrm>
            <a:off x="550641" y="520495"/>
            <a:ext cx="8067266" cy="815999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GB" sz="4800" dirty="0">
                <a:solidFill>
                  <a:schemeClr val="bg1"/>
                </a:solidFill>
              </a:rPr>
              <a:t>CAN YOU PUT YOURSELF IN THEIR SHOES?</a:t>
            </a:r>
            <a:endParaRPr lang="en-US" sz="4800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1B0E018F-0EA7-A446-A1EB-ED450DDB0037}"/>
              </a:ext>
            </a:extLst>
          </p:cNvPr>
          <p:cNvSpPr txBox="1">
            <a:spLocks/>
          </p:cNvSpPr>
          <p:nvPr/>
        </p:nvSpPr>
        <p:spPr>
          <a:xfrm>
            <a:off x="8932032" y="6155647"/>
            <a:ext cx="2784000" cy="19199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000" b="1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405CACB-39BC-1041-9EFE-955D5EDA8198}" type="slidenum">
              <a:rPr lang="en-US" sz="1333"/>
              <a:pPr/>
              <a:t>6</a:t>
            </a:fld>
            <a:endParaRPr lang="en-US" sz="1333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A683F03-2592-0D42-B077-12F2D21714BF}"/>
              </a:ext>
            </a:extLst>
          </p:cNvPr>
          <p:cNvSpPr/>
          <p:nvPr/>
        </p:nvSpPr>
        <p:spPr>
          <a:xfrm>
            <a:off x="550641" y="6049346"/>
            <a:ext cx="9363594" cy="404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2660"/>
              </a:lnSpc>
              <a:buClr>
                <a:schemeClr val="dk1"/>
              </a:buClr>
              <a:buSzPts val="1600"/>
            </a:pPr>
            <a:r>
              <a:rPr lang="en-GB" sz="1800" dirty="0">
                <a:solidFill>
                  <a:schemeClr val="bg1"/>
                </a:solidFill>
                <a:latin typeface="+mn-lt"/>
                <a:cs typeface="Abadi" panose="020F0502020204030204" pitchFamily="34" charset="0"/>
                <a:sym typeface="Calibri"/>
              </a:rPr>
              <a:t>You will need a copy of the two personal statements included with this PPT to do this task.</a:t>
            </a:r>
            <a:endParaRPr lang="en-GB" sz="1800" dirty="0">
              <a:solidFill>
                <a:schemeClr val="bg1"/>
              </a:solidFill>
              <a:latin typeface="+mn-lt"/>
              <a:cs typeface="Abadi" panose="020F050202020403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0DDAB84-86D1-0041-BAEA-5F133FBFF54D}"/>
              </a:ext>
            </a:extLst>
          </p:cNvPr>
          <p:cNvSpPr txBox="1">
            <a:spLocks/>
          </p:cNvSpPr>
          <p:nvPr/>
        </p:nvSpPr>
        <p:spPr>
          <a:xfrm>
            <a:off x="550641" y="2525321"/>
            <a:ext cx="6692370" cy="1807357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>
              <a:lnSpc>
                <a:spcPct val="90000"/>
              </a:lnSpc>
              <a:buClr>
                <a:schemeClr val="lt1"/>
              </a:buClr>
              <a:buSzPts val="1800"/>
            </a:pPr>
            <a:r>
              <a:rPr lang="en-GB" sz="4800" dirty="0"/>
              <a:t>Turn yourself into </a:t>
            </a:r>
          </a:p>
          <a:p>
            <a:pPr>
              <a:lnSpc>
                <a:spcPct val="90000"/>
              </a:lnSpc>
              <a:buClr>
                <a:schemeClr val="lt1"/>
              </a:buClr>
              <a:buSzPts val="1800"/>
            </a:pPr>
            <a:r>
              <a:rPr lang="en-GB" sz="4800" dirty="0"/>
              <a:t>an Admissions Tutor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1213559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erson writing on a piece of paper&#10;&#10;Description automatically generated">
            <a:extLst>
              <a:ext uri="{FF2B5EF4-FFF2-40B4-BE49-F238E27FC236}">
                <a16:creationId xmlns:a16="http://schemas.microsoft.com/office/drawing/2014/main" id="{7B7968A4-3311-8D41-91B4-AEE96451F7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82E91A4C-E651-1341-8C28-1CF217529362}"/>
              </a:ext>
            </a:extLst>
          </p:cNvPr>
          <p:cNvSpPr txBox="1">
            <a:spLocks/>
          </p:cNvSpPr>
          <p:nvPr/>
        </p:nvSpPr>
        <p:spPr>
          <a:xfrm>
            <a:off x="550641" y="520495"/>
            <a:ext cx="9620648" cy="815999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GB" sz="4800" dirty="0">
                <a:solidFill>
                  <a:schemeClr val="bg1"/>
                </a:solidFill>
              </a:rPr>
              <a:t>ACTIVITY</a:t>
            </a:r>
            <a:endParaRPr lang="en-US" sz="4800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E550E354-7798-3947-8905-FC1A365A1A81}"/>
              </a:ext>
            </a:extLst>
          </p:cNvPr>
          <p:cNvSpPr txBox="1">
            <a:spLocks/>
          </p:cNvSpPr>
          <p:nvPr/>
        </p:nvSpPr>
        <p:spPr>
          <a:xfrm>
            <a:off x="570945" y="1354062"/>
            <a:ext cx="8033409" cy="66286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M Arial"/>
                <a:ea typeface="+mn-ea"/>
                <a:cs typeface="M 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30000"/>
              </a:lnSpc>
              <a:spcBef>
                <a:spcPts val="0"/>
              </a:spcBef>
              <a:buClr>
                <a:schemeClr val="dk1"/>
              </a:buClr>
              <a:buSzPts val="2000"/>
            </a:pPr>
            <a:r>
              <a:rPr lang="en-GB" sz="1800" dirty="0">
                <a:solidFill>
                  <a:schemeClr val="bg1"/>
                </a:solidFill>
                <a:latin typeface="+mn-lt"/>
                <a:ea typeface="Calibri"/>
                <a:cs typeface="Calibri"/>
                <a:sym typeface="Calibri"/>
              </a:rPr>
              <a:t>Personal statement 1</a:t>
            </a:r>
            <a:endParaRPr lang="en-GB" sz="1800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1B0E018F-0EA7-A446-A1EB-ED450DDB0037}"/>
              </a:ext>
            </a:extLst>
          </p:cNvPr>
          <p:cNvSpPr txBox="1">
            <a:spLocks/>
          </p:cNvSpPr>
          <p:nvPr/>
        </p:nvSpPr>
        <p:spPr>
          <a:xfrm>
            <a:off x="8932032" y="6155647"/>
            <a:ext cx="2784000" cy="19199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000" b="1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405CACB-39BC-1041-9EFE-955D5EDA8198}" type="slidenum">
              <a:rPr lang="en-US" sz="1333"/>
              <a:pPr/>
              <a:t>7</a:t>
            </a:fld>
            <a:endParaRPr lang="en-US" sz="1333" dirty="0"/>
          </a:p>
        </p:txBody>
      </p:sp>
      <p:sp>
        <p:nvSpPr>
          <p:cNvPr id="25" name="Google Shape;226;p15">
            <a:extLst>
              <a:ext uri="{FF2B5EF4-FFF2-40B4-BE49-F238E27FC236}">
                <a16:creationId xmlns:a16="http://schemas.microsoft.com/office/drawing/2014/main" id="{82E8372D-6ACC-C146-AE7D-542C6376BF8F}"/>
              </a:ext>
            </a:extLst>
          </p:cNvPr>
          <p:cNvSpPr txBox="1">
            <a:spLocks/>
          </p:cNvSpPr>
          <p:nvPr/>
        </p:nvSpPr>
        <p:spPr>
          <a:xfrm>
            <a:off x="550642" y="1891448"/>
            <a:ext cx="6234472" cy="3064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altLang="en-US" sz="180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With the person next to you, decide what you think </a:t>
            </a:r>
            <a:r>
              <a:rPr lang="en-GB" altLang="en-US" sz="1800" b="1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admissions tutors</a:t>
            </a:r>
            <a:r>
              <a:rPr lang="en-GB" altLang="en-US" sz="180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 are </a:t>
            </a:r>
            <a:r>
              <a:rPr lang="en-GB" altLang="en-US" sz="1800" b="1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looking for </a:t>
            </a:r>
            <a:r>
              <a:rPr lang="en-GB" altLang="en-US" sz="180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when they read a UCAS Personal Statement.</a:t>
            </a:r>
          </a:p>
          <a:p>
            <a:pPr>
              <a:lnSpc>
                <a:spcPct val="90000"/>
              </a:lnSpc>
            </a:pPr>
            <a:endParaRPr lang="en-GB" altLang="en-US" sz="1800" dirty="0">
              <a:solidFill>
                <a:schemeClr val="bg1"/>
              </a:solidFill>
              <a:latin typeface="+mn-lt"/>
              <a:cs typeface="Calibri" panose="020F0502020204030204" pitchFamily="34" charset="0"/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altLang="en-US" sz="180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NB. Past grades and your current Advanced courses are outlined in other sections of the application form. Predicted grades are provided in the reference section, not in your statement.</a:t>
            </a:r>
          </a:p>
          <a:p>
            <a:pPr>
              <a:lnSpc>
                <a:spcPct val="90000"/>
              </a:lnSpc>
            </a:pPr>
            <a:endParaRPr lang="en-GB" alt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altLang="en-US" sz="180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Once you have a short list, </a:t>
            </a:r>
            <a:r>
              <a:rPr lang="en-GB" altLang="en-US" sz="1800" u="sng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underline</a:t>
            </a:r>
            <a:r>
              <a:rPr lang="en-GB" altLang="en-US" sz="180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 what you believe to be the</a:t>
            </a:r>
            <a:r>
              <a:rPr lang="en-GB" altLang="en-US" sz="1800" b="1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 most </a:t>
            </a:r>
            <a:r>
              <a:rPr lang="en-GB" altLang="en-US" sz="180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important information in your personal statement.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GB" altLang="en-US" sz="1800" dirty="0">
              <a:solidFill>
                <a:schemeClr val="bg1"/>
              </a:solidFill>
              <a:latin typeface="+mn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1365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82E91A4C-E651-1341-8C28-1CF217529362}"/>
              </a:ext>
            </a:extLst>
          </p:cNvPr>
          <p:cNvSpPr txBox="1">
            <a:spLocks/>
          </p:cNvSpPr>
          <p:nvPr/>
        </p:nvSpPr>
        <p:spPr>
          <a:xfrm>
            <a:off x="550641" y="520495"/>
            <a:ext cx="9620648" cy="815999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GB" sz="4800" dirty="0">
                <a:solidFill>
                  <a:schemeClr val="bg1"/>
                </a:solidFill>
              </a:rPr>
              <a:t>HOW </a:t>
            </a:r>
            <a:r>
              <a:rPr lang="en-GB" sz="4800">
                <a:solidFill>
                  <a:schemeClr val="bg1"/>
                </a:solidFill>
              </a:rPr>
              <a:t>MANY EXAMPLES </a:t>
            </a:r>
            <a:r>
              <a:rPr lang="en-GB" sz="4800" dirty="0">
                <a:solidFill>
                  <a:schemeClr val="bg1"/>
                </a:solidFill>
              </a:rPr>
              <a:t>OF KEY POINTS HAVE BEEN INCLUDED IN THE STATEMENT?</a:t>
            </a:r>
            <a:endParaRPr lang="en-US" sz="4800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1B0E018F-0EA7-A446-A1EB-ED450DDB0037}"/>
              </a:ext>
            </a:extLst>
          </p:cNvPr>
          <p:cNvSpPr txBox="1">
            <a:spLocks/>
          </p:cNvSpPr>
          <p:nvPr/>
        </p:nvSpPr>
        <p:spPr>
          <a:xfrm>
            <a:off x="8932032" y="6155647"/>
            <a:ext cx="2784000" cy="19199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000" b="1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405CACB-39BC-1041-9EFE-955D5EDA8198}" type="slidenum">
              <a:rPr lang="en-US" sz="1333"/>
              <a:pPr/>
              <a:t>8</a:t>
            </a:fld>
            <a:endParaRPr lang="en-US" sz="1333" dirty="0"/>
          </a:p>
        </p:txBody>
      </p:sp>
      <p:sp>
        <p:nvSpPr>
          <p:cNvPr id="6" name="Google Shape;153;p9">
            <a:extLst>
              <a:ext uri="{FF2B5EF4-FFF2-40B4-BE49-F238E27FC236}">
                <a16:creationId xmlns:a16="http://schemas.microsoft.com/office/drawing/2014/main" id="{9858F12E-FEF0-244B-BF56-BCE60C563911}"/>
              </a:ext>
            </a:extLst>
          </p:cNvPr>
          <p:cNvSpPr txBox="1"/>
          <p:nvPr/>
        </p:nvSpPr>
        <p:spPr>
          <a:xfrm>
            <a:off x="550641" y="1557734"/>
            <a:ext cx="3865441" cy="4534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none" lIns="180000" tIns="180000" rIns="180000" bIns="180000" anchor="ctr" anchorCtr="0">
            <a:noAutofit/>
          </a:bodyPr>
          <a:lstStyle/>
          <a:p>
            <a:pPr lvl="0">
              <a:lnSpc>
                <a:spcPct val="90000"/>
              </a:lnSpc>
              <a:buClr>
                <a:schemeClr val="lt1"/>
              </a:buClr>
              <a:buSzPts val="1800"/>
            </a:pPr>
            <a:r>
              <a:rPr lang="en-GB" sz="1800" dirty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Duke of Edinburgh Award Scheme</a:t>
            </a:r>
            <a:endParaRPr lang="en-GB" sz="1800" dirty="0"/>
          </a:p>
        </p:txBody>
      </p:sp>
      <p:sp>
        <p:nvSpPr>
          <p:cNvPr id="7" name="Google Shape;153;p9">
            <a:extLst>
              <a:ext uri="{FF2B5EF4-FFF2-40B4-BE49-F238E27FC236}">
                <a16:creationId xmlns:a16="http://schemas.microsoft.com/office/drawing/2014/main" id="{BEE737B3-D7ED-504E-B855-2D643AE8A34F}"/>
              </a:ext>
            </a:extLst>
          </p:cNvPr>
          <p:cNvSpPr txBox="1"/>
          <p:nvPr/>
        </p:nvSpPr>
        <p:spPr>
          <a:xfrm>
            <a:off x="550641" y="2229953"/>
            <a:ext cx="3864590" cy="4534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none" lIns="180000" tIns="180000" rIns="180000" bIns="180000" anchor="ctr" anchorCtr="0">
            <a:noAutofit/>
          </a:bodyPr>
          <a:lstStyle/>
          <a:p>
            <a:pPr lvl="0">
              <a:lnSpc>
                <a:spcPct val="90000"/>
              </a:lnSpc>
              <a:buClr>
                <a:schemeClr val="lt1"/>
              </a:buClr>
              <a:buSzPts val="1800"/>
            </a:pPr>
            <a:r>
              <a:rPr lang="en-GB" sz="1800" dirty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Voluntary work and Help the Aged</a:t>
            </a:r>
            <a:endParaRPr lang="en-GB" sz="1800" dirty="0"/>
          </a:p>
        </p:txBody>
      </p:sp>
      <p:sp>
        <p:nvSpPr>
          <p:cNvPr id="8" name="Google Shape;153;p9">
            <a:extLst>
              <a:ext uri="{FF2B5EF4-FFF2-40B4-BE49-F238E27FC236}">
                <a16:creationId xmlns:a16="http://schemas.microsoft.com/office/drawing/2014/main" id="{1F81C74F-0DA6-964F-BA4F-5903E941810C}"/>
              </a:ext>
            </a:extLst>
          </p:cNvPr>
          <p:cNvSpPr txBox="1"/>
          <p:nvPr/>
        </p:nvSpPr>
        <p:spPr>
          <a:xfrm>
            <a:off x="550641" y="2902172"/>
            <a:ext cx="1795159" cy="4534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none" lIns="180000" tIns="180000" rIns="180000" bIns="180000" anchor="ctr" anchorCtr="0">
            <a:noAutofit/>
          </a:bodyPr>
          <a:lstStyle/>
          <a:p>
            <a:pPr lvl="0">
              <a:lnSpc>
                <a:spcPct val="90000"/>
              </a:lnSpc>
              <a:buClr>
                <a:schemeClr val="lt1"/>
              </a:buClr>
              <a:buSzPts val="1800"/>
            </a:pPr>
            <a:r>
              <a:rPr lang="en-GB" sz="1800" dirty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Year 7 friends</a:t>
            </a:r>
            <a:endParaRPr lang="en-GB" sz="1800" dirty="0"/>
          </a:p>
        </p:txBody>
      </p:sp>
      <p:sp>
        <p:nvSpPr>
          <p:cNvPr id="9" name="Google Shape;153;p9">
            <a:extLst>
              <a:ext uri="{FF2B5EF4-FFF2-40B4-BE49-F238E27FC236}">
                <a16:creationId xmlns:a16="http://schemas.microsoft.com/office/drawing/2014/main" id="{7D677FF6-19AC-234A-AF9A-616231C6B233}"/>
              </a:ext>
            </a:extLst>
          </p:cNvPr>
          <p:cNvSpPr txBox="1"/>
          <p:nvPr/>
        </p:nvSpPr>
        <p:spPr>
          <a:xfrm>
            <a:off x="550641" y="3560502"/>
            <a:ext cx="2602125" cy="4534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none" lIns="180000" tIns="180000" rIns="180000" bIns="180000" anchor="ctr" anchorCtr="0">
            <a:noAutofit/>
          </a:bodyPr>
          <a:lstStyle/>
          <a:p>
            <a:pPr lvl="0">
              <a:lnSpc>
                <a:spcPct val="90000"/>
              </a:lnSpc>
              <a:buClr>
                <a:schemeClr val="lt1"/>
              </a:buClr>
              <a:buSzPts val="1800"/>
            </a:pPr>
            <a:r>
              <a:rPr lang="en-GB" sz="1800" dirty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Drama club technician</a:t>
            </a:r>
            <a:endParaRPr lang="en-GB" sz="1800" dirty="0"/>
          </a:p>
        </p:txBody>
      </p:sp>
      <p:sp>
        <p:nvSpPr>
          <p:cNvPr id="10" name="Google Shape;153;p9">
            <a:extLst>
              <a:ext uri="{FF2B5EF4-FFF2-40B4-BE49-F238E27FC236}">
                <a16:creationId xmlns:a16="http://schemas.microsoft.com/office/drawing/2014/main" id="{46A78CF4-9F49-E444-AA5A-51D7C937FD68}"/>
              </a:ext>
            </a:extLst>
          </p:cNvPr>
          <p:cNvSpPr txBox="1"/>
          <p:nvPr/>
        </p:nvSpPr>
        <p:spPr>
          <a:xfrm>
            <a:off x="550641" y="4228417"/>
            <a:ext cx="4538359" cy="4534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none" lIns="180000" tIns="180000" rIns="180000" bIns="180000" anchor="ctr" anchorCtr="0">
            <a:noAutofit/>
          </a:bodyPr>
          <a:lstStyle/>
          <a:p>
            <a:pPr lvl="0">
              <a:lnSpc>
                <a:spcPct val="90000"/>
              </a:lnSpc>
              <a:buClr>
                <a:schemeClr val="lt1"/>
              </a:buClr>
              <a:buSzPts val="1800"/>
            </a:pPr>
            <a:r>
              <a:rPr lang="en-GB" sz="1800" dirty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Seen ‘Twelfth Night’ and ‘Les </a:t>
            </a:r>
            <a:r>
              <a:rPr lang="en-GB" sz="1800" dirty="0" err="1">
                <a:solidFill>
                  <a:schemeClr val="lt1"/>
                </a:solidFill>
                <a:ea typeface="Calibri"/>
                <a:cs typeface="Calibri"/>
                <a:sym typeface="Calibri"/>
              </a:rPr>
              <a:t>Miserables</a:t>
            </a:r>
            <a:r>
              <a:rPr lang="en-GB" sz="1800" dirty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’</a:t>
            </a:r>
            <a:endParaRPr lang="en-GB" sz="1800" dirty="0"/>
          </a:p>
        </p:txBody>
      </p:sp>
      <p:sp>
        <p:nvSpPr>
          <p:cNvPr id="11" name="Google Shape;153;p9">
            <a:extLst>
              <a:ext uri="{FF2B5EF4-FFF2-40B4-BE49-F238E27FC236}">
                <a16:creationId xmlns:a16="http://schemas.microsoft.com/office/drawing/2014/main" id="{605EC6EB-8C6C-594C-B8C8-EE2A2C093C67}"/>
              </a:ext>
            </a:extLst>
          </p:cNvPr>
          <p:cNvSpPr txBox="1"/>
          <p:nvPr/>
        </p:nvSpPr>
        <p:spPr>
          <a:xfrm>
            <a:off x="5360965" y="1548364"/>
            <a:ext cx="6466077" cy="4534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none" lIns="180000" tIns="180000" rIns="180000" bIns="180000" anchor="ctr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en-GB" altLang="en-US" sz="1800" dirty="0">
                <a:solidFill>
                  <a:schemeClr val="bg1"/>
                </a:solidFill>
                <a:cs typeface="Calibri" panose="020F0502020204030204" pitchFamily="34" charset="0"/>
              </a:rPr>
              <a:t>Deputy Operations Director in the Young Enterprise Scheme</a:t>
            </a:r>
          </a:p>
        </p:txBody>
      </p:sp>
      <p:sp>
        <p:nvSpPr>
          <p:cNvPr id="12" name="Google Shape;153;p9">
            <a:extLst>
              <a:ext uri="{FF2B5EF4-FFF2-40B4-BE49-F238E27FC236}">
                <a16:creationId xmlns:a16="http://schemas.microsoft.com/office/drawing/2014/main" id="{3D9FC5C0-1EF4-C646-9348-EDD54635A916}"/>
              </a:ext>
            </a:extLst>
          </p:cNvPr>
          <p:cNvSpPr txBox="1"/>
          <p:nvPr/>
        </p:nvSpPr>
        <p:spPr>
          <a:xfrm>
            <a:off x="5360965" y="2229953"/>
            <a:ext cx="4431631" cy="4534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none" lIns="180000" tIns="180000" rIns="180000" bIns="180000" anchor="ctr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en-GB" altLang="en-US" sz="1800" dirty="0">
                <a:solidFill>
                  <a:schemeClr val="bg1"/>
                </a:solidFill>
                <a:cs typeface="Calibri" panose="020F0502020204030204" pitchFamily="34" charset="0"/>
              </a:rPr>
              <a:t>Helped staff redesign the school website</a:t>
            </a:r>
          </a:p>
        </p:txBody>
      </p:sp>
      <p:sp>
        <p:nvSpPr>
          <p:cNvPr id="13" name="Google Shape;153;p9">
            <a:extLst>
              <a:ext uri="{FF2B5EF4-FFF2-40B4-BE49-F238E27FC236}">
                <a16:creationId xmlns:a16="http://schemas.microsoft.com/office/drawing/2014/main" id="{3C2E4EA8-5B35-AB4B-A128-441EDBFF62F8}"/>
              </a:ext>
            </a:extLst>
          </p:cNvPr>
          <p:cNvSpPr txBox="1"/>
          <p:nvPr/>
        </p:nvSpPr>
        <p:spPr>
          <a:xfrm>
            <a:off x="5360965" y="2902172"/>
            <a:ext cx="2407969" cy="4534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none" lIns="180000" tIns="180000" rIns="180000" bIns="180000" anchor="ctr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en-GB" altLang="en-US" sz="1800" dirty="0">
                <a:solidFill>
                  <a:schemeClr val="bg1"/>
                </a:solidFill>
                <a:cs typeface="Calibri" panose="020F0502020204030204" pitchFamily="34" charset="0"/>
              </a:rPr>
              <a:t>Keen football player</a:t>
            </a:r>
          </a:p>
        </p:txBody>
      </p:sp>
      <p:sp>
        <p:nvSpPr>
          <p:cNvPr id="14" name="Google Shape;153;p9">
            <a:extLst>
              <a:ext uri="{FF2B5EF4-FFF2-40B4-BE49-F238E27FC236}">
                <a16:creationId xmlns:a16="http://schemas.microsoft.com/office/drawing/2014/main" id="{D5A09C64-7652-3B47-BA14-F2267C27D5B7}"/>
              </a:ext>
            </a:extLst>
          </p:cNvPr>
          <p:cNvSpPr txBox="1"/>
          <p:nvPr/>
        </p:nvSpPr>
        <p:spPr>
          <a:xfrm>
            <a:off x="5366678" y="3538936"/>
            <a:ext cx="4804611" cy="4534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none" lIns="180000" tIns="180000" rIns="180000" bIns="180000" anchor="ctr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en-GB" altLang="en-US" sz="1800" dirty="0">
                <a:solidFill>
                  <a:schemeClr val="bg1"/>
                </a:solidFill>
                <a:cs typeface="Calibri" panose="020F0502020204030204" pitchFamily="34" charset="0"/>
              </a:rPr>
              <a:t>Visits Maine Road to watch Manchester City</a:t>
            </a:r>
          </a:p>
        </p:txBody>
      </p:sp>
      <p:sp>
        <p:nvSpPr>
          <p:cNvPr id="15" name="Google Shape;153;p9">
            <a:extLst>
              <a:ext uri="{FF2B5EF4-FFF2-40B4-BE49-F238E27FC236}">
                <a16:creationId xmlns:a16="http://schemas.microsoft.com/office/drawing/2014/main" id="{614E696D-2E46-7848-B2C0-FFE701F7E476}"/>
              </a:ext>
            </a:extLst>
          </p:cNvPr>
          <p:cNvSpPr txBox="1"/>
          <p:nvPr/>
        </p:nvSpPr>
        <p:spPr>
          <a:xfrm>
            <a:off x="5360965" y="4228417"/>
            <a:ext cx="1959143" cy="4534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none" lIns="180000" tIns="180000" rIns="180000" bIns="180000" anchor="ctr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en-GB" altLang="en-US" sz="1800" dirty="0">
                <a:solidFill>
                  <a:schemeClr val="bg1"/>
                </a:solidFill>
                <a:cs typeface="Calibri" panose="020F0502020204030204" pitchFamily="34" charset="0"/>
              </a:rPr>
              <a:t>Venture Scouts</a:t>
            </a:r>
          </a:p>
        </p:txBody>
      </p:sp>
    </p:spTree>
    <p:extLst>
      <p:ext uri="{BB962C8B-B14F-4D97-AF65-F5344CB8AC3E}">
        <p14:creationId xmlns:p14="http://schemas.microsoft.com/office/powerpoint/2010/main" val="30274300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writing on a piece of paper&#10;&#10;Description automatically generated">
            <a:extLst>
              <a:ext uri="{FF2B5EF4-FFF2-40B4-BE49-F238E27FC236}">
                <a16:creationId xmlns:a16="http://schemas.microsoft.com/office/drawing/2014/main" id="{61059CBC-2BD1-9F47-8E8D-E74E0D5960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82E91A4C-E651-1341-8C28-1CF217529362}"/>
              </a:ext>
            </a:extLst>
          </p:cNvPr>
          <p:cNvSpPr txBox="1">
            <a:spLocks/>
          </p:cNvSpPr>
          <p:nvPr/>
        </p:nvSpPr>
        <p:spPr>
          <a:xfrm>
            <a:off x="550641" y="520495"/>
            <a:ext cx="8067266" cy="815999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GB" sz="4800" dirty="0">
                <a:solidFill>
                  <a:schemeClr val="bg1"/>
                </a:solidFill>
              </a:rPr>
              <a:t>HOW MIGHT THE STATEMENT BE IMPROVED?</a:t>
            </a:r>
            <a:endParaRPr lang="en-US" sz="4800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1B0E018F-0EA7-A446-A1EB-ED450DDB0037}"/>
              </a:ext>
            </a:extLst>
          </p:cNvPr>
          <p:cNvSpPr txBox="1">
            <a:spLocks/>
          </p:cNvSpPr>
          <p:nvPr/>
        </p:nvSpPr>
        <p:spPr>
          <a:xfrm>
            <a:off x="8932032" y="6155647"/>
            <a:ext cx="2784000" cy="19199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000" b="1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405CACB-39BC-1041-9EFE-955D5EDA8198}" type="slidenum">
              <a:rPr lang="en-US" sz="1333"/>
              <a:pPr/>
              <a:t>9</a:t>
            </a:fld>
            <a:endParaRPr lang="en-US" sz="1333" dirty="0"/>
          </a:p>
        </p:txBody>
      </p:sp>
      <p:sp>
        <p:nvSpPr>
          <p:cNvPr id="25" name="Google Shape;226;p15">
            <a:extLst>
              <a:ext uri="{FF2B5EF4-FFF2-40B4-BE49-F238E27FC236}">
                <a16:creationId xmlns:a16="http://schemas.microsoft.com/office/drawing/2014/main" id="{82E8372D-6ACC-C146-AE7D-542C6376BF8F}"/>
              </a:ext>
            </a:extLst>
          </p:cNvPr>
          <p:cNvSpPr txBox="1">
            <a:spLocks/>
          </p:cNvSpPr>
          <p:nvPr/>
        </p:nvSpPr>
        <p:spPr>
          <a:xfrm>
            <a:off x="550641" y="1493883"/>
            <a:ext cx="6804316" cy="4853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altLang="en-US" sz="180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Include more about </a:t>
            </a:r>
            <a:r>
              <a:rPr lang="en-GB" altLang="en-US" sz="1800" b="1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why</a:t>
            </a:r>
            <a:r>
              <a:rPr lang="en-GB" altLang="en-US" sz="180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 the applicant wishes to read business studies at university.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GB" altLang="en-US" sz="1800" dirty="0">
              <a:solidFill>
                <a:schemeClr val="bg1"/>
              </a:solidFill>
              <a:latin typeface="+mn-lt"/>
              <a:cs typeface="Calibri" panose="020F0502020204030204" pitchFamily="34" charset="0"/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altLang="en-US" sz="180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More detail about </a:t>
            </a:r>
            <a:r>
              <a:rPr lang="en-GB" altLang="en-US" sz="1800" b="1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relevant</a:t>
            </a:r>
            <a:r>
              <a:rPr lang="en-GB" altLang="en-US" sz="180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 experiences such as the Young Enterprise Scheme e.g. what was the product being marketed? Why did the person enjoy the opportunity?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GB" altLang="en-US" sz="1800" dirty="0">
              <a:solidFill>
                <a:schemeClr val="bg1"/>
              </a:solidFill>
              <a:latin typeface="+mn-lt"/>
              <a:cs typeface="Calibri" panose="020F0502020204030204" pitchFamily="34" charset="0"/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altLang="en-US" sz="180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Write less of a list of points and provide more </a:t>
            </a:r>
            <a:r>
              <a:rPr lang="en-GB" altLang="en-US" sz="1800" b="1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depth</a:t>
            </a:r>
            <a:r>
              <a:rPr lang="en-GB" altLang="en-US" sz="180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 to selected range of issues.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GB" altLang="en-US" sz="1800" dirty="0">
              <a:solidFill>
                <a:schemeClr val="bg1"/>
              </a:solidFill>
              <a:latin typeface="+mn-lt"/>
              <a:cs typeface="Calibri" panose="020F0502020204030204" pitchFamily="34" charset="0"/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altLang="en-US" sz="180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The applicant could have been more </a:t>
            </a:r>
            <a:r>
              <a:rPr lang="en-GB" altLang="en-US" sz="1800" b="1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personal</a:t>
            </a:r>
            <a:r>
              <a:rPr lang="en-GB" altLang="en-US" sz="180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 about the areas mentioned e.g. explaining what they enjoyed.</a:t>
            </a:r>
          </a:p>
        </p:txBody>
      </p:sp>
    </p:spTree>
    <p:extLst>
      <p:ext uri="{BB962C8B-B14F-4D97-AF65-F5344CB8AC3E}">
        <p14:creationId xmlns:p14="http://schemas.microsoft.com/office/powerpoint/2010/main" val="13911924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">
      <a:dk1>
        <a:srgbClr val="000000"/>
      </a:dk1>
      <a:lt1>
        <a:srgbClr val="FFFFFF"/>
      </a:lt1>
      <a:dk2>
        <a:srgbClr val="FE5815"/>
      </a:dk2>
      <a:lt2>
        <a:srgbClr val="005BBB"/>
      </a:lt2>
      <a:accent1>
        <a:srgbClr val="FFA02F"/>
      </a:accent1>
      <a:accent2>
        <a:srgbClr val="001A70"/>
      </a:accent2>
      <a:accent3>
        <a:srgbClr val="FFFFFF"/>
      </a:accent3>
      <a:accent4>
        <a:srgbClr val="000000"/>
      </a:accent4>
      <a:accent5>
        <a:srgbClr val="FFCDAD"/>
      </a:accent5>
      <a:accent6>
        <a:srgbClr val="001665"/>
      </a:accent6>
      <a:hlink>
        <a:srgbClr val="E84E0F"/>
      </a:hlink>
      <a:folHlink>
        <a:srgbClr val="E84E0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86752736DD07B4C9CD3C4ABD6AE7AF5" ma:contentTypeVersion="4" ma:contentTypeDescription="Create a new document." ma:contentTypeScope="" ma:versionID="58a82212c2688b39f088ee5ece3dea3b">
  <xsd:schema xmlns:xsd="http://www.w3.org/2001/XMLSchema" xmlns:xs="http://www.w3.org/2001/XMLSchema" xmlns:p="http://schemas.microsoft.com/office/2006/metadata/properties" xmlns:ns2="75712db7-4a24-487f-85c2-bf07281e7c15" targetNamespace="http://schemas.microsoft.com/office/2006/metadata/properties" ma:root="true" ma:fieldsID="b08a79cf14c679dd8c49c8a6c997a8e0" ns2:_="">
    <xsd:import namespace="75712db7-4a24-487f-85c2-bf07281e7c1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712db7-4a24-487f-85c2-bf07281e7c1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93B62C5-4348-4E96-82D5-1C5C9D786A8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5712db7-4a24-487f-85c2-bf07281e7c1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D38AAEA-DEEC-49C1-99EE-2F075EC284A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38D26AC-E323-4B4F-9F56-4CF2567E362D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18815</TotalTime>
  <Words>1223</Words>
  <Application>Microsoft Office PowerPoint</Application>
  <PresentationFormat>Widescreen</PresentationFormat>
  <Paragraphs>171</Paragraphs>
  <Slides>19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 evening</dc:title>
  <dc:creator>Ruth Hooper</dc:creator>
  <cp:lastModifiedBy>Study Psychology</cp:lastModifiedBy>
  <cp:revision>151</cp:revision>
  <dcterms:created xsi:type="dcterms:W3CDTF">2020-05-28T11:26:26Z</dcterms:created>
  <dcterms:modified xsi:type="dcterms:W3CDTF">2026-06-15T16:21:46Z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0x010100786752736DD07B4C9CD3C4ABD6AE7AF5</vt:lpwstr>
  </property>
</Properties>
</file>