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91" r:id="rId1"/>
  </p:sldMasterIdLst>
  <p:notesMasterIdLst>
    <p:notesMasterId r:id="rId48"/>
  </p:notesMasterIdLst>
  <p:sldIdLst>
    <p:sldId id="257" r:id="rId2"/>
    <p:sldId id="256" r:id="rId3"/>
    <p:sldId id="334" r:id="rId4"/>
    <p:sldId id="380" r:id="rId5"/>
    <p:sldId id="260" r:id="rId6"/>
    <p:sldId id="381" r:id="rId7"/>
    <p:sldId id="263" r:id="rId8"/>
    <p:sldId id="262" r:id="rId9"/>
    <p:sldId id="261" r:id="rId10"/>
    <p:sldId id="382" r:id="rId11"/>
    <p:sldId id="383" r:id="rId12"/>
    <p:sldId id="384" r:id="rId13"/>
    <p:sldId id="385" r:id="rId14"/>
    <p:sldId id="386" r:id="rId15"/>
    <p:sldId id="387" r:id="rId16"/>
    <p:sldId id="388" r:id="rId17"/>
    <p:sldId id="389" r:id="rId18"/>
    <p:sldId id="390" r:id="rId19"/>
    <p:sldId id="391" r:id="rId20"/>
    <p:sldId id="392" r:id="rId21"/>
    <p:sldId id="393" r:id="rId22"/>
    <p:sldId id="394" r:id="rId23"/>
    <p:sldId id="395" r:id="rId24"/>
    <p:sldId id="396" r:id="rId25"/>
    <p:sldId id="398" r:id="rId26"/>
    <p:sldId id="374" r:id="rId27"/>
    <p:sldId id="271" r:id="rId28"/>
    <p:sldId id="276" r:id="rId29"/>
    <p:sldId id="399" r:id="rId30"/>
    <p:sldId id="400" r:id="rId31"/>
    <p:sldId id="401" r:id="rId32"/>
    <p:sldId id="363" r:id="rId33"/>
    <p:sldId id="362" r:id="rId34"/>
    <p:sldId id="364" r:id="rId35"/>
    <p:sldId id="402" r:id="rId36"/>
    <p:sldId id="403" r:id="rId37"/>
    <p:sldId id="404" r:id="rId38"/>
    <p:sldId id="405" r:id="rId39"/>
    <p:sldId id="406" r:id="rId40"/>
    <p:sldId id="407" r:id="rId41"/>
    <p:sldId id="408" r:id="rId42"/>
    <p:sldId id="409" r:id="rId43"/>
    <p:sldId id="272" r:id="rId44"/>
    <p:sldId id="282" r:id="rId45"/>
    <p:sldId id="410" r:id="rId46"/>
    <p:sldId id="377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244F"/>
    <a:srgbClr val="0C2E64"/>
    <a:srgbClr val="0A0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9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svg"/><Relationship Id="rId1" Type="http://schemas.openxmlformats.org/officeDocument/2006/relationships/image" Target="../media/image57.png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60.sv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svg"/><Relationship Id="rId1" Type="http://schemas.openxmlformats.org/officeDocument/2006/relationships/image" Target="../media/image64.png"/><Relationship Id="rId6" Type="http://schemas.openxmlformats.org/officeDocument/2006/relationships/image" Target="../media/image69.svg"/><Relationship Id="rId5" Type="http://schemas.openxmlformats.org/officeDocument/2006/relationships/image" Target="../media/image68.png"/><Relationship Id="rId4" Type="http://schemas.openxmlformats.org/officeDocument/2006/relationships/image" Target="../media/image6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776F1F-86E1-4A47-B4CC-77FF6DC39B7B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E91EC01A-6C88-458A-A4EE-3FDE46C1CB2F}">
      <dgm:prSet/>
      <dgm:spPr/>
      <dgm:t>
        <a:bodyPr/>
        <a:lstStyle/>
        <a:p>
          <a:r>
            <a:rPr lang="en-US"/>
            <a:t>Vertical Break Switches</a:t>
          </a:r>
        </a:p>
      </dgm:t>
    </dgm:pt>
    <dgm:pt modelId="{09D16CCF-F7FA-4A75-A162-A354A278502D}" type="parTrans" cxnId="{994C20BC-2CE6-4AA1-9CC0-5FA51E18010E}">
      <dgm:prSet/>
      <dgm:spPr/>
      <dgm:t>
        <a:bodyPr/>
        <a:lstStyle/>
        <a:p>
          <a:endParaRPr lang="en-US"/>
        </a:p>
      </dgm:t>
    </dgm:pt>
    <dgm:pt modelId="{A099956E-9336-4999-8566-CDC24843FE7C}" type="sibTrans" cxnId="{994C20BC-2CE6-4AA1-9CC0-5FA51E18010E}">
      <dgm:prSet/>
      <dgm:spPr/>
      <dgm:t>
        <a:bodyPr/>
        <a:lstStyle/>
        <a:p>
          <a:endParaRPr lang="en-US"/>
        </a:p>
      </dgm:t>
    </dgm:pt>
    <dgm:pt modelId="{E7F942D7-6B3A-4A87-A7D1-3FF2A6090375}">
      <dgm:prSet/>
      <dgm:spPr/>
      <dgm:t>
        <a:bodyPr/>
        <a:lstStyle/>
        <a:p>
          <a:r>
            <a:rPr lang="en-US"/>
            <a:t>Center Break Switches</a:t>
          </a:r>
        </a:p>
      </dgm:t>
    </dgm:pt>
    <dgm:pt modelId="{81C15BE0-AEE5-4505-9575-96F2C56217BF}" type="parTrans" cxnId="{536A57CA-954C-41E7-8778-6E2E910C8EEE}">
      <dgm:prSet/>
      <dgm:spPr/>
      <dgm:t>
        <a:bodyPr/>
        <a:lstStyle/>
        <a:p>
          <a:endParaRPr lang="en-US"/>
        </a:p>
      </dgm:t>
    </dgm:pt>
    <dgm:pt modelId="{C5527E70-784D-4840-8232-364A9C090218}" type="sibTrans" cxnId="{536A57CA-954C-41E7-8778-6E2E910C8EEE}">
      <dgm:prSet/>
      <dgm:spPr/>
      <dgm:t>
        <a:bodyPr/>
        <a:lstStyle/>
        <a:p>
          <a:endParaRPr lang="en-US"/>
        </a:p>
      </dgm:t>
    </dgm:pt>
    <dgm:pt modelId="{D49A0B59-8E7E-4605-8F3F-FE0E22B4023D}">
      <dgm:prSet/>
      <dgm:spPr/>
      <dgm:t>
        <a:bodyPr/>
        <a:lstStyle/>
        <a:p>
          <a:r>
            <a:rPr lang="en-US"/>
            <a:t>Side Break Switches</a:t>
          </a:r>
        </a:p>
      </dgm:t>
    </dgm:pt>
    <dgm:pt modelId="{9EBD5409-E982-4A5B-A73A-9FE3C622721E}" type="parTrans" cxnId="{94EB498D-2AEA-4AA6-BDF0-C7C9C5CF4140}">
      <dgm:prSet/>
      <dgm:spPr/>
      <dgm:t>
        <a:bodyPr/>
        <a:lstStyle/>
        <a:p>
          <a:endParaRPr lang="en-US"/>
        </a:p>
      </dgm:t>
    </dgm:pt>
    <dgm:pt modelId="{DCBC5D2A-1257-470B-A4E8-5ECEE82C6E49}" type="sibTrans" cxnId="{94EB498D-2AEA-4AA6-BDF0-C7C9C5CF4140}">
      <dgm:prSet/>
      <dgm:spPr/>
      <dgm:t>
        <a:bodyPr/>
        <a:lstStyle/>
        <a:p>
          <a:endParaRPr lang="en-US"/>
        </a:p>
      </dgm:t>
    </dgm:pt>
    <dgm:pt modelId="{72B7D9FA-45A0-4708-AE44-D35D8BFBBAD3}">
      <dgm:prSet/>
      <dgm:spPr/>
      <dgm:t>
        <a:bodyPr/>
        <a:lstStyle/>
        <a:p>
          <a:r>
            <a:rPr lang="en-US"/>
            <a:t>Ground Switches</a:t>
          </a:r>
        </a:p>
      </dgm:t>
    </dgm:pt>
    <dgm:pt modelId="{12FB7AAC-E1C0-4DE0-89EE-117E3C4D0CDB}" type="parTrans" cxnId="{10FC187D-BFEC-4CE5-A867-3499EBC418F5}">
      <dgm:prSet/>
      <dgm:spPr/>
      <dgm:t>
        <a:bodyPr/>
        <a:lstStyle/>
        <a:p>
          <a:endParaRPr lang="en-US"/>
        </a:p>
      </dgm:t>
    </dgm:pt>
    <dgm:pt modelId="{BF5171B0-A4FB-40B4-A839-BC5ACD0CE638}" type="sibTrans" cxnId="{10FC187D-BFEC-4CE5-A867-3499EBC418F5}">
      <dgm:prSet/>
      <dgm:spPr/>
      <dgm:t>
        <a:bodyPr/>
        <a:lstStyle/>
        <a:p>
          <a:endParaRPr lang="en-US"/>
        </a:p>
      </dgm:t>
    </dgm:pt>
    <dgm:pt modelId="{543F1CCC-A678-4743-BF11-54923C8E0F40}">
      <dgm:prSet/>
      <dgm:spPr/>
      <dgm:t>
        <a:bodyPr/>
        <a:lstStyle/>
        <a:p>
          <a:r>
            <a:rPr lang="en-US"/>
            <a:t>Operators &amp; Accessories</a:t>
          </a:r>
        </a:p>
      </dgm:t>
    </dgm:pt>
    <dgm:pt modelId="{951A2A95-017C-4A5B-AA2A-20AD50ED2EAB}" type="parTrans" cxnId="{8ECCACFC-770A-4EC7-9B8E-378FEE27E7AC}">
      <dgm:prSet/>
      <dgm:spPr/>
      <dgm:t>
        <a:bodyPr/>
        <a:lstStyle/>
        <a:p>
          <a:endParaRPr lang="en-US"/>
        </a:p>
      </dgm:t>
    </dgm:pt>
    <dgm:pt modelId="{AE479792-E7A7-4B40-919A-35E0C9DCCE10}" type="sibTrans" cxnId="{8ECCACFC-770A-4EC7-9B8E-378FEE27E7AC}">
      <dgm:prSet/>
      <dgm:spPr/>
      <dgm:t>
        <a:bodyPr/>
        <a:lstStyle/>
        <a:p>
          <a:endParaRPr lang="en-US"/>
        </a:p>
      </dgm:t>
    </dgm:pt>
    <dgm:pt modelId="{156CC179-1BAF-415A-9917-E8D8184AFC0E}" type="pres">
      <dgm:prSet presAssocID="{9B776F1F-86E1-4A47-B4CC-77FF6DC39B7B}" presName="linear" presStyleCnt="0">
        <dgm:presLayoutVars>
          <dgm:animLvl val="lvl"/>
          <dgm:resizeHandles val="exact"/>
        </dgm:presLayoutVars>
      </dgm:prSet>
      <dgm:spPr/>
    </dgm:pt>
    <dgm:pt modelId="{B5EC9B01-EA6A-43A1-8879-ECECF8F71A6B}" type="pres">
      <dgm:prSet presAssocID="{E91EC01A-6C88-458A-A4EE-3FDE46C1CB2F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71DC560-B02E-4737-BAAB-244E366DA6E0}" type="pres">
      <dgm:prSet presAssocID="{A099956E-9336-4999-8566-CDC24843FE7C}" presName="spacer" presStyleCnt="0"/>
      <dgm:spPr/>
    </dgm:pt>
    <dgm:pt modelId="{81710ADE-5AAC-4551-94CC-FB54B87C1F38}" type="pres">
      <dgm:prSet presAssocID="{E7F942D7-6B3A-4A87-A7D1-3FF2A6090375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D7FDCC0-F477-4414-9660-5492F1976742}" type="pres">
      <dgm:prSet presAssocID="{C5527E70-784D-4840-8232-364A9C090218}" presName="spacer" presStyleCnt="0"/>
      <dgm:spPr/>
    </dgm:pt>
    <dgm:pt modelId="{082243D6-9DC7-4125-95E2-5753F6C24A88}" type="pres">
      <dgm:prSet presAssocID="{D49A0B59-8E7E-4605-8F3F-FE0E22B4023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8450CD4D-B396-4FC2-A35D-EB1E9A60DCB0}" type="pres">
      <dgm:prSet presAssocID="{DCBC5D2A-1257-470B-A4E8-5ECEE82C6E49}" presName="spacer" presStyleCnt="0"/>
      <dgm:spPr/>
    </dgm:pt>
    <dgm:pt modelId="{B946319E-3331-4585-88BF-86BB4F31EF00}" type="pres">
      <dgm:prSet presAssocID="{72B7D9FA-45A0-4708-AE44-D35D8BFBBAD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7BF4F7D-AC04-4901-A2D5-35F43FEB33A1}" type="pres">
      <dgm:prSet presAssocID="{BF5171B0-A4FB-40B4-A839-BC5ACD0CE638}" presName="spacer" presStyleCnt="0"/>
      <dgm:spPr/>
    </dgm:pt>
    <dgm:pt modelId="{AB7AACE5-8A15-4A8E-BF65-006883D042A1}" type="pres">
      <dgm:prSet presAssocID="{543F1CCC-A678-4743-BF11-54923C8E0F40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36BA03E-BE98-4ED5-B013-33603490A9F1}" type="presOf" srcId="{72B7D9FA-45A0-4708-AE44-D35D8BFBBAD3}" destId="{B946319E-3331-4585-88BF-86BB4F31EF00}" srcOrd="0" destOrd="0" presId="urn:microsoft.com/office/officeart/2005/8/layout/vList2"/>
    <dgm:cxn modelId="{F2CDB162-BB9D-4619-BFCF-3F42909367EA}" type="presOf" srcId="{E91EC01A-6C88-458A-A4EE-3FDE46C1CB2F}" destId="{B5EC9B01-EA6A-43A1-8879-ECECF8F71A6B}" srcOrd="0" destOrd="0" presId="urn:microsoft.com/office/officeart/2005/8/layout/vList2"/>
    <dgm:cxn modelId="{99BF056C-683C-4D18-ACDA-E2BA368EFAFD}" type="presOf" srcId="{9B776F1F-86E1-4A47-B4CC-77FF6DC39B7B}" destId="{156CC179-1BAF-415A-9917-E8D8184AFC0E}" srcOrd="0" destOrd="0" presId="urn:microsoft.com/office/officeart/2005/8/layout/vList2"/>
    <dgm:cxn modelId="{0A265D4E-CB9C-4D1A-B05E-5929A21265C0}" type="presOf" srcId="{E7F942D7-6B3A-4A87-A7D1-3FF2A6090375}" destId="{81710ADE-5AAC-4551-94CC-FB54B87C1F38}" srcOrd="0" destOrd="0" presId="urn:microsoft.com/office/officeart/2005/8/layout/vList2"/>
    <dgm:cxn modelId="{10FC187D-BFEC-4CE5-A867-3499EBC418F5}" srcId="{9B776F1F-86E1-4A47-B4CC-77FF6DC39B7B}" destId="{72B7D9FA-45A0-4708-AE44-D35D8BFBBAD3}" srcOrd="3" destOrd="0" parTransId="{12FB7AAC-E1C0-4DE0-89EE-117E3C4D0CDB}" sibTransId="{BF5171B0-A4FB-40B4-A839-BC5ACD0CE638}"/>
    <dgm:cxn modelId="{94EB498D-2AEA-4AA6-BDF0-C7C9C5CF4140}" srcId="{9B776F1F-86E1-4A47-B4CC-77FF6DC39B7B}" destId="{D49A0B59-8E7E-4605-8F3F-FE0E22B4023D}" srcOrd="2" destOrd="0" parTransId="{9EBD5409-E982-4A5B-A73A-9FE3C622721E}" sibTransId="{DCBC5D2A-1257-470B-A4E8-5ECEE82C6E49}"/>
    <dgm:cxn modelId="{18002491-E6FC-4E25-8F8E-7562BBE769DF}" type="presOf" srcId="{543F1CCC-A678-4743-BF11-54923C8E0F40}" destId="{AB7AACE5-8A15-4A8E-BF65-006883D042A1}" srcOrd="0" destOrd="0" presId="urn:microsoft.com/office/officeart/2005/8/layout/vList2"/>
    <dgm:cxn modelId="{2F8C1C92-6F90-4962-8437-B3A141C8731B}" type="presOf" srcId="{D49A0B59-8E7E-4605-8F3F-FE0E22B4023D}" destId="{082243D6-9DC7-4125-95E2-5753F6C24A88}" srcOrd="0" destOrd="0" presId="urn:microsoft.com/office/officeart/2005/8/layout/vList2"/>
    <dgm:cxn modelId="{994C20BC-2CE6-4AA1-9CC0-5FA51E18010E}" srcId="{9B776F1F-86E1-4A47-B4CC-77FF6DC39B7B}" destId="{E91EC01A-6C88-458A-A4EE-3FDE46C1CB2F}" srcOrd="0" destOrd="0" parTransId="{09D16CCF-F7FA-4A75-A162-A354A278502D}" sibTransId="{A099956E-9336-4999-8566-CDC24843FE7C}"/>
    <dgm:cxn modelId="{536A57CA-954C-41E7-8778-6E2E910C8EEE}" srcId="{9B776F1F-86E1-4A47-B4CC-77FF6DC39B7B}" destId="{E7F942D7-6B3A-4A87-A7D1-3FF2A6090375}" srcOrd="1" destOrd="0" parTransId="{81C15BE0-AEE5-4505-9575-96F2C56217BF}" sibTransId="{C5527E70-784D-4840-8232-364A9C090218}"/>
    <dgm:cxn modelId="{8ECCACFC-770A-4EC7-9B8E-378FEE27E7AC}" srcId="{9B776F1F-86E1-4A47-B4CC-77FF6DC39B7B}" destId="{543F1CCC-A678-4743-BF11-54923C8E0F40}" srcOrd="4" destOrd="0" parTransId="{951A2A95-017C-4A5B-AA2A-20AD50ED2EAB}" sibTransId="{AE479792-E7A7-4B40-919A-35E0C9DCCE10}"/>
    <dgm:cxn modelId="{4476A4B5-E812-49A5-8950-0FF25D4340A0}" type="presParOf" srcId="{156CC179-1BAF-415A-9917-E8D8184AFC0E}" destId="{B5EC9B01-EA6A-43A1-8879-ECECF8F71A6B}" srcOrd="0" destOrd="0" presId="urn:microsoft.com/office/officeart/2005/8/layout/vList2"/>
    <dgm:cxn modelId="{7BF107D9-55E2-4550-9A30-50EE2C2F1FF7}" type="presParOf" srcId="{156CC179-1BAF-415A-9917-E8D8184AFC0E}" destId="{071DC560-B02E-4737-BAAB-244E366DA6E0}" srcOrd="1" destOrd="0" presId="urn:microsoft.com/office/officeart/2005/8/layout/vList2"/>
    <dgm:cxn modelId="{FB41C79A-6E37-4FC5-8368-1D0EBB3E4BB0}" type="presParOf" srcId="{156CC179-1BAF-415A-9917-E8D8184AFC0E}" destId="{81710ADE-5AAC-4551-94CC-FB54B87C1F38}" srcOrd="2" destOrd="0" presId="urn:microsoft.com/office/officeart/2005/8/layout/vList2"/>
    <dgm:cxn modelId="{7D77CEF0-186C-434A-B203-13B1A11F91C3}" type="presParOf" srcId="{156CC179-1BAF-415A-9917-E8D8184AFC0E}" destId="{8D7FDCC0-F477-4414-9660-5492F1976742}" srcOrd="3" destOrd="0" presId="urn:microsoft.com/office/officeart/2005/8/layout/vList2"/>
    <dgm:cxn modelId="{A0CDD631-8F39-4236-9BBA-443853BA567A}" type="presParOf" srcId="{156CC179-1BAF-415A-9917-E8D8184AFC0E}" destId="{082243D6-9DC7-4125-95E2-5753F6C24A88}" srcOrd="4" destOrd="0" presId="urn:microsoft.com/office/officeart/2005/8/layout/vList2"/>
    <dgm:cxn modelId="{C8382E3B-3679-45ED-9BBA-05FBCB6DF53B}" type="presParOf" srcId="{156CC179-1BAF-415A-9917-E8D8184AFC0E}" destId="{8450CD4D-B396-4FC2-A35D-EB1E9A60DCB0}" srcOrd="5" destOrd="0" presId="urn:microsoft.com/office/officeart/2005/8/layout/vList2"/>
    <dgm:cxn modelId="{29101B13-EEAA-43BB-9696-CF5230543593}" type="presParOf" srcId="{156CC179-1BAF-415A-9917-E8D8184AFC0E}" destId="{B946319E-3331-4585-88BF-86BB4F31EF00}" srcOrd="6" destOrd="0" presId="urn:microsoft.com/office/officeart/2005/8/layout/vList2"/>
    <dgm:cxn modelId="{09FC8897-D176-4B4C-8380-00782BB9C2BD}" type="presParOf" srcId="{156CC179-1BAF-415A-9917-E8D8184AFC0E}" destId="{97BF4F7D-AC04-4901-A2D5-35F43FEB33A1}" srcOrd="7" destOrd="0" presId="urn:microsoft.com/office/officeart/2005/8/layout/vList2"/>
    <dgm:cxn modelId="{2373CDCD-6126-413A-98DD-AFA0D3A77E20}" type="presParOf" srcId="{156CC179-1BAF-415A-9917-E8D8184AFC0E}" destId="{AB7AACE5-8A15-4A8E-BF65-006883D042A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782694-E857-4279-B849-203E360DB027}" type="doc">
      <dgm:prSet loTypeId="urn:microsoft.com/office/officeart/2005/8/layout/default" loCatId="list" qsTypeId="urn:microsoft.com/office/officeart/2005/8/quickstyle/simple2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DF11B22-20AC-4B63-84B1-253687B7BC05}">
      <dgm:prSet custT="1"/>
      <dgm:spPr/>
      <dgm:t>
        <a:bodyPr/>
        <a:lstStyle/>
        <a:p>
          <a:r>
            <a:rPr lang="en-US" sz="2000"/>
            <a:t>Swing Handle Operator</a:t>
          </a:r>
        </a:p>
      </dgm:t>
    </dgm:pt>
    <dgm:pt modelId="{180934F7-85D3-477A-A93C-2297DA8C401A}" type="parTrans" cxnId="{56513561-326F-436E-9006-5DAAC2B48261}">
      <dgm:prSet/>
      <dgm:spPr/>
      <dgm:t>
        <a:bodyPr/>
        <a:lstStyle/>
        <a:p>
          <a:endParaRPr lang="en-US"/>
        </a:p>
      </dgm:t>
    </dgm:pt>
    <dgm:pt modelId="{56115901-8CDE-42D8-9475-083D84B1CC08}" type="sibTrans" cxnId="{56513561-326F-436E-9006-5DAAC2B48261}">
      <dgm:prSet/>
      <dgm:spPr/>
      <dgm:t>
        <a:bodyPr/>
        <a:lstStyle/>
        <a:p>
          <a:endParaRPr lang="en-US"/>
        </a:p>
      </dgm:t>
    </dgm:pt>
    <dgm:pt modelId="{4EAD3B64-1458-4C21-9192-7EF1E94D0CB0}">
      <dgm:prSet custT="1"/>
      <dgm:spPr/>
      <dgm:t>
        <a:bodyPr/>
        <a:lstStyle/>
        <a:p>
          <a:r>
            <a:rPr lang="en-US" sz="2000"/>
            <a:t>Worm Gear Operator</a:t>
          </a:r>
        </a:p>
      </dgm:t>
    </dgm:pt>
    <dgm:pt modelId="{200541DA-D218-4882-A286-114B1B5ECF65}" type="parTrans" cxnId="{F168161E-A13F-4503-886B-8FB5EAED61FE}">
      <dgm:prSet/>
      <dgm:spPr/>
      <dgm:t>
        <a:bodyPr/>
        <a:lstStyle/>
        <a:p>
          <a:endParaRPr lang="en-US"/>
        </a:p>
      </dgm:t>
    </dgm:pt>
    <dgm:pt modelId="{D799A6A1-7954-4A3D-9950-49C7369494D7}" type="sibTrans" cxnId="{F168161E-A13F-4503-886B-8FB5EAED61FE}">
      <dgm:prSet/>
      <dgm:spPr/>
      <dgm:t>
        <a:bodyPr/>
        <a:lstStyle/>
        <a:p>
          <a:endParaRPr lang="en-US"/>
        </a:p>
      </dgm:t>
    </dgm:pt>
    <dgm:pt modelId="{3A3297B2-1032-4248-8047-2E50BB16C248}">
      <dgm:prSet custT="1"/>
      <dgm:spPr/>
      <dgm:t>
        <a:bodyPr/>
        <a:lstStyle/>
        <a:p>
          <a:r>
            <a:rPr lang="en-US" sz="2000"/>
            <a:t>Motor Gear Operator</a:t>
          </a:r>
        </a:p>
      </dgm:t>
    </dgm:pt>
    <dgm:pt modelId="{CEFD0D0C-A548-4D27-A607-3113007ECA96}" type="parTrans" cxnId="{6C3D04E2-BAE7-4613-80DE-E9F42B0097BA}">
      <dgm:prSet/>
      <dgm:spPr/>
      <dgm:t>
        <a:bodyPr/>
        <a:lstStyle/>
        <a:p>
          <a:endParaRPr lang="en-US"/>
        </a:p>
      </dgm:t>
    </dgm:pt>
    <dgm:pt modelId="{83846389-1F79-4BC2-8590-34C68FDCBA29}" type="sibTrans" cxnId="{6C3D04E2-BAE7-4613-80DE-E9F42B0097BA}">
      <dgm:prSet/>
      <dgm:spPr/>
      <dgm:t>
        <a:bodyPr/>
        <a:lstStyle/>
        <a:p>
          <a:endParaRPr lang="en-US"/>
        </a:p>
      </dgm:t>
    </dgm:pt>
    <dgm:pt modelId="{3AE859D5-2A43-447F-8917-5C8E5DE4611C}">
      <dgm:prSet custT="1"/>
      <dgm:spPr/>
      <dgm:t>
        <a:bodyPr/>
        <a:lstStyle/>
        <a:p>
          <a:r>
            <a:rPr lang="en-US" sz="2000"/>
            <a:t>Auxiliary Switches</a:t>
          </a:r>
        </a:p>
      </dgm:t>
    </dgm:pt>
    <dgm:pt modelId="{DFC61EA5-6E9F-46A7-8CBF-E6A291EAA1BC}" type="parTrans" cxnId="{B4FB4343-95A9-4BA3-B6E6-43500420D058}">
      <dgm:prSet/>
      <dgm:spPr/>
      <dgm:t>
        <a:bodyPr/>
        <a:lstStyle/>
        <a:p>
          <a:endParaRPr lang="en-US"/>
        </a:p>
      </dgm:t>
    </dgm:pt>
    <dgm:pt modelId="{7EEC11DA-4C30-4EEA-9A48-F434BBEC5448}" type="sibTrans" cxnId="{B4FB4343-95A9-4BA3-B6E6-43500420D058}">
      <dgm:prSet/>
      <dgm:spPr/>
      <dgm:t>
        <a:bodyPr/>
        <a:lstStyle/>
        <a:p>
          <a:endParaRPr lang="en-US"/>
        </a:p>
      </dgm:t>
    </dgm:pt>
    <dgm:pt modelId="{F164D885-7A29-4BC5-8AA4-E9BD436AD9FE}">
      <dgm:prSet custT="1"/>
      <dgm:spPr/>
      <dgm:t>
        <a:bodyPr/>
        <a:lstStyle/>
        <a:p>
          <a:r>
            <a:rPr lang="en-US" sz="2000"/>
            <a:t>Position Indicators</a:t>
          </a:r>
        </a:p>
      </dgm:t>
    </dgm:pt>
    <dgm:pt modelId="{7E953264-7A88-4B58-87A5-8D1E496E1BC1}" type="parTrans" cxnId="{5887BBDD-BE3C-4B4D-B3FB-0DED9C3EF613}">
      <dgm:prSet/>
      <dgm:spPr/>
      <dgm:t>
        <a:bodyPr/>
        <a:lstStyle/>
        <a:p>
          <a:endParaRPr lang="en-US"/>
        </a:p>
      </dgm:t>
    </dgm:pt>
    <dgm:pt modelId="{ACD616F9-E640-41B8-90A6-3294D083B524}" type="sibTrans" cxnId="{5887BBDD-BE3C-4B4D-B3FB-0DED9C3EF613}">
      <dgm:prSet/>
      <dgm:spPr/>
      <dgm:t>
        <a:bodyPr/>
        <a:lstStyle/>
        <a:p>
          <a:endParaRPr lang="en-US"/>
        </a:p>
      </dgm:t>
    </dgm:pt>
    <dgm:pt modelId="{66340BC6-FA07-401F-B689-A0224AFA3AE5}">
      <dgm:prSet custT="1"/>
      <dgm:spPr/>
      <dgm:t>
        <a:bodyPr/>
        <a:lstStyle/>
        <a:p>
          <a:r>
            <a:rPr lang="en-US" sz="2000"/>
            <a:t>SR-500 Resistors</a:t>
          </a:r>
        </a:p>
      </dgm:t>
    </dgm:pt>
    <dgm:pt modelId="{BB86458C-8F56-40B9-8B68-7429BCBB8026}" type="parTrans" cxnId="{A133260E-C3E8-4F6D-AF2E-F7189879303D}">
      <dgm:prSet/>
      <dgm:spPr/>
      <dgm:t>
        <a:bodyPr/>
        <a:lstStyle/>
        <a:p>
          <a:endParaRPr lang="en-US"/>
        </a:p>
      </dgm:t>
    </dgm:pt>
    <dgm:pt modelId="{00207EC4-3B4F-4817-B250-12751F237463}" type="sibTrans" cxnId="{A133260E-C3E8-4F6D-AF2E-F7189879303D}">
      <dgm:prSet/>
      <dgm:spPr/>
      <dgm:t>
        <a:bodyPr/>
        <a:lstStyle/>
        <a:p>
          <a:endParaRPr lang="en-US"/>
        </a:p>
      </dgm:t>
    </dgm:pt>
    <dgm:pt modelId="{F1AF7256-C474-497F-B339-A5DAF0E5236B}">
      <dgm:prSet custT="1"/>
      <dgm:spPr/>
      <dgm:t>
        <a:bodyPr/>
        <a:lstStyle/>
        <a:p>
          <a:r>
            <a:rPr lang="en-US" sz="2000"/>
            <a:t>Custom Operator Platforms</a:t>
          </a:r>
        </a:p>
      </dgm:t>
    </dgm:pt>
    <dgm:pt modelId="{A2CB5992-F6EA-4DAD-9F56-02D3AF952744}" type="parTrans" cxnId="{93D47F82-C178-4988-BE04-44F7E09157DD}">
      <dgm:prSet/>
      <dgm:spPr/>
      <dgm:t>
        <a:bodyPr/>
        <a:lstStyle/>
        <a:p>
          <a:endParaRPr lang="en-US"/>
        </a:p>
      </dgm:t>
    </dgm:pt>
    <dgm:pt modelId="{786D5698-8F30-4D72-BFC3-534D06894885}" type="sibTrans" cxnId="{93D47F82-C178-4988-BE04-44F7E09157DD}">
      <dgm:prSet/>
      <dgm:spPr/>
      <dgm:t>
        <a:bodyPr/>
        <a:lstStyle/>
        <a:p>
          <a:endParaRPr lang="en-US"/>
        </a:p>
      </dgm:t>
    </dgm:pt>
    <dgm:pt modelId="{1CFE1293-B36A-406E-B52C-498B6CF8D3FC}">
      <dgm:prSet custT="1"/>
      <dgm:spPr/>
      <dgm:t>
        <a:bodyPr/>
        <a:lstStyle/>
        <a:p>
          <a:r>
            <a:rPr lang="en-US" sz="2000"/>
            <a:t>Custom Mounting</a:t>
          </a:r>
        </a:p>
      </dgm:t>
    </dgm:pt>
    <dgm:pt modelId="{BFB532A0-EC00-4744-9D94-6ACFA8FB5E89}" type="parTrans" cxnId="{0B5926F0-2EE9-4DB8-AB28-301DF4F45123}">
      <dgm:prSet/>
      <dgm:spPr/>
      <dgm:t>
        <a:bodyPr/>
        <a:lstStyle/>
        <a:p>
          <a:endParaRPr lang="en-US"/>
        </a:p>
      </dgm:t>
    </dgm:pt>
    <dgm:pt modelId="{94EB0DAF-97FA-408A-94A4-934B9DBA51EB}" type="sibTrans" cxnId="{0B5926F0-2EE9-4DB8-AB28-301DF4F45123}">
      <dgm:prSet/>
      <dgm:spPr/>
      <dgm:t>
        <a:bodyPr/>
        <a:lstStyle/>
        <a:p>
          <a:endParaRPr lang="en-US"/>
        </a:p>
      </dgm:t>
    </dgm:pt>
    <dgm:pt modelId="{1EBE7B2F-DCD0-4E44-93A1-F91DB46C68CE}">
      <dgm:prSet custT="1"/>
      <dgm:spPr/>
      <dgm:t>
        <a:bodyPr/>
        <a:lstStyle/>
        <a:p>
          <a:r>
            <a:rPr lang="en-US" sz="2000" dirty="0"/>
            <a:t>Custom Wire Guides </a:t>
          </a:r>
        </a:p>
      </dgm:t>
    </dgm:pt>
    <dgm:pt modelId="{348ACD36-FCDE-41E5-BC9C-7BFEF21DF762}" type="parTrans" cxnId="{1D9C60F5-9CDC-47E0-9CB5-F675F3DA83F0}">
      <dgm:prSet/>
      <dgm:spPr/>
      <dgm:t>
        <a:bodyPr/>
        <a:lstStyle/>
        <a:p>
          <a:endParaRPr lang="en-US"/>
        </a:p>
      </dgm:t>
    </dgm:pt>
    <dgm:pt modelId="{41EFA966-92C0-41BD-BDF6-4274AE11F808}" type="sibTrans" cxnId="{1D9C60F5-9CDC-47E0-9CB5-F675F3DA83F0}">
      <dgm:prSet/>
      <dgm:spPr/>
      <dgm:t>
        <a:bodyPr/>
        <a:lstStyle/>
        <a:p>
          <a:endParaRPr lang="en-US"/>
        </a:p>
      </dgm:t>
    </dgm:pt>
    <dgm:pt modelId="{0FFC3833-15D1-4C6E-80DF-D9A285B92FCF}">
      <dgm:prSet custT="1"/>
      <dgm:spPr/>
      <dgm:t>
        <a:bodyPr/>
        <a:lstStyle/>
        <a:p>
          <a:r>
            <a:rPr lang="en-US" sz="2000" dirty="0"/>
            <a:t>Custom Standoff Insulator Outriggers</a:t>
          </a:r>
        </a:p>
      </dgm:t>
    </dgm:pt>
    <dgm:pt modelId="{7381AF21-22ED-4EAA-91A3-AAEF6A012941}" type="parTrans" cxnId="{B4AFBDF7-708C-4D7A-B8FC-982339056667}">
      <dgm:prSet/>
      <dgm:spPr/>
      <dgm:t>
        <a:bodyPr/>
        <a:lstStyle/>
        <a:p>
          <a:endParaRPr lang="en-US"/>
        </a:p>
      </dgm:t>
    </dgm:pt>
    <dgm:pt modelId="{4AF7ED22-7141-4663-9491-9673D6CBB9D6}" type="sibTrans" cxnId="{B4AFBDF7-708C-4D7A-B8FC-982339056667}">
      <dgm:prSet/>
      <dgm:spPr/>
      <dgm:t>
        <a:bodyPr/>
        <a:lstStyle/>
        <a:p>
          <a:endParaRPr lang="en-US"/>
        </a:p>
      </dgm:t>
    </dgm:pt>
    <dgm:pt modelId="{6CCE7691-C4FA-47B2-A2F9-95248F3897F9}" type="pres">
      <dgm:prSet presAssocID="{D5782694-E857-4279-B849-203E360DB027}" presName="diagram" presStyleCnt="0">
        <dgm:presLayoutVars>
          <dgm:dir/>
          <dgm:resizeHandles val="exact"/>
        </dgm:presLayoutVars>
      </dgm:prSet>
      <dgm:spPr/>
    </dgm:pt>
    <dgm:pt modelId="{A8E00BB7-5409-49BE-9D3E-2F61931EBD17}" type="pres">
      <dgm:prSet presAssocID="{7DF11B22-20AC-4B63-84B1-253687B7BC05}" presName="node" presStyleLbl="node1" presStyleIdx="0" presStyleCnt="10" custLinFactNeighborY="-4055">
        <dgm:presLayoutVars>
          <dgm:bulletEnabled val="1"/>
        </dgm:presLayoutVars>
      </dgm:prSet>
      <dgm:spPr/>
    </dgm:pt>
    <dgm:pt modelId="{F30386D9-B44E-4064-BEA3-43EDFE7F78B7}" type="pres">
      <dgm:prSet presAssocID="{56115901-8CDE-42D8-9475-083D84B1CC08}" presName="sibTrans" presStyleCnt="0"/>
      <dgm:spPr/>
    </dgm:pt>
    <dgm:pt modelId="{4010BFC1-3D0F-486C-8F23-F3166FBC5193}" type="pres">
      <dgm:prSet presAssocID="{4EAD3B64-1458-4C21-9192-7EF1E94D0CB0}" presName="node" presStyleLbl="node1" presStyleIdx="1" presStyleCnt="10" custLinFactNeighborY="-4055">
        <dgm:presLayoutVars>
          <dgm:bulletEnabled val="1"/>
        </dgm:presLayoutVars>
      </dgm:prSet>
      <dgm:spPr/>
    </dgm:pt>
    <dgm:pt modelId="{7BBE8E6B-8B15-4E41-BD67-1B0D08FE5315}" type="pres">
      <dgm:prSet presAssocID="{D799A6A1-7954-4A3D-9950-49C7369494D7}" presName="sibTrans" presStyleCnt="0"/>
      <dgm:spPr/>
    </dgm:pt>
    <dgm:pt modelId="{63BFDB80-FCDB-4073-84AF-6F2B50023D55}" type="pres">
      <dgm:prSet presAssocID="{3A3297B2-1032-4248-8047-2E50BB16C248}" presName="node" presStyleLbl="node1" presStyleIdx="2" presStyleCnt="10" custLinFactNeighborY="-4055">
        <dgm:presLayoutVars>
          <dgm:bulletEnabled val="1"/>
        </dgm:presLayoutVars>
      </dgm:prSet>
      <dgm:spPr/>
    </dgm:pt>
    <dgm:pt modelId="{904B7182-B23F-42FB-880F-50AD2DA78C4C}" type="pres">
      <dgm:prSet presAssocID="{83846389-1F79-4BC2-8590-34C68FDCBA29}" presName="sibTrans" presStyleCnt="0"/>
      <dgm:spPr/>
    </dgm:pt>
    <dgm:pt modelId="{CF12BB82-1AB2-4681-8195-7F4906C2F81B}" type="pres">
      <dgm:prSet presAssocID="{3AE859D5-2A43-447F-8917-5C8E5DE4611C}" presName="node" presStyleLbl="node1" presStyleIdx="3" presStyleCnt="10" custLinFactNeighborY="-4055">
        <dgm:presLayoutVars>
          <dgm:bulletEnabled val="1"/>
        </dgm:presLayoutVars>
      </dgm:prSet>
      <dgm:spPr/>
    </dgm:pt>
    <dgm:pt modelId="{78B8C60F-4C00-4766-BE62-E7758B82B2AD}" type="pres">
      <dgm:prSet presAssocID="{7EEC11DA-4C30-4EEA-9A48-F434BBEC5448}" presName="sibTrans" presStyleCnt="0"/>
      <dgm:spPr/>
    </dgm:pt>
    <dgm:pt modelId="{B8E67C2F-221A-4C74-AA6B-7E103A289846}" type="pres">
      <dgm:prSet presAssocID="{F164D885-7A29-4BC5-8AA4-E9BD436AD9FE}" presName="node" presStyleLbl="node1" presStyleIdx="4" presStyleCnt="10" custLinFactNeighborY="-4055">
        <dgm:presLayoutVars>
          <dgm:bulletEnabled val="1"/>
        </dgm:presLayoutVars>
      </dgm:prSet>
      <dgm:spPr/>
    </dgm:pt>
    <dgm:pt modelId="{BD5FD0D3-A21B-4C3E-89D0-03F0E59ADAF3}" type="pres">
      <dgm:prSet presAssocID="{ACD616F9-E640-41B8-90A6-3294D083B524}" presName="sibTrans" presStyleCnt="0"/>
      <dgm:spPr/>
    </dgm:pt>
    <dgm:pt modelId="{F6838F61-69AC-4803-95C1-4FB379579DFA}" type="pres">
      <dgm:prSet presAssocID="{66340BC6-FA07-401F-B689-A0224AFA3AE5}" presName="node" presStyleLbl="node1" presStyleIdx="5" presStyleCnt="10" custLinFactNeighborY="-4055">
        <dgm:presLayoutVars>
          <dgm:bulletEnabled val="1"/>
        </dgm:presLayoutVars>
      </dgm:prSet>
      <dgm:spPr/>
    </dgm:pt>
    <dgm:pt modelId="{ECC2159A-209E-4BA0-8436-6F264C6CFE4E}" type="pres">
      <dgm:prSet presAssocID="{00207EC4-3B4F-4817-B250-12751F237463}" presName="sibTrans" presStyleCnt="0"/>
      <dgm:spPr/>
    </dgm:pt>
    <dgm:pt modelId="{021DDA25-3758-4C8C-988F-C66600D19623}" type="pres">
      <dgm:prSet presAssocID="{F1AF7256-C474-497F-B339-A5DAF0E5236B}" presName="node" presStyleLbl="node1" presStyleIdx="6" presStyleCnt="10" custLinFactNeighborY="-4055">
        <dgm:presLayoutVars>
          <dgm:bulletEnabled val="1"/>
        </dgm:presLayoutVars>
      </dgm:prSet>
      <dgm:spPr/>
    </dgm:pt>
    <dgm:pt modelId="{A20C291A-7113-4FE3-B006-4601569A6A72}" type="pres">
      <dgm:prSet presAssocID="{786D5698-8F30-4D72-BFC3-534D06894885}" presName="sibTrans" presStyleCnt="0"/>
      <dgm:spPr/>
    </dgm:pt>
    <dgm:pt modelId="{775A0B6D-01A7-4439-B429-8678BAA71BD9}" type="pres">
      <dgm:prSet presAssocID="{1CFE1293-B36A-406E-B52C-498B6CF8D3FC}" presName="node" presStyleLbl="node1" presStyleIdx="7" presStyleCnt="10" custLinFactNeighborY="-4055">
        <dgm:presLayoutVars>
          <dgm:bulletEnabled val="1"/>
        </dgm:presLayoutVars>
      </dgm:prSet>
      <dgm:spPr/>
    </dgm:pt>
    <dgm:pt modelId="{83A13C10-80FD-4C90-8D5B-A7B27402EDE4}" type="pres">
      <dgm:prSet presAssocID="{94EB0DAF-97FA-408A-94A4-934B9DBA51EB}" presName="sibTrans" presStyleCnt="0"/>
      <dgm:spPr/>
    </dgm:pt>
    <dgm:pt modelId="{BCA50EB3-B877-47A2-9372-FD49EEE0A098}" type="pres">
      <dgm:prSet presAssocID="{1EBE7B2F-DCD0-4E44-93A1-F91DB46C68CE}" presName="node" presStyleLbl="node1" presStyleIdx="8" presStyleCnt="10" custLinFactNeighborY="-4055">
        <dgm:presLayoutVars>
          <dgm:bulletEnabled val="1"/>
        </dgm:presLayoutVars>
      </dgm:prSet>
      <dgm:spPr/>
    </dgm:pt>
    <dgm:pt modelId="{8F9218E1-5CC8-421B-976E-DE6549B892F7}" type="pres">
      <dgm:prSet presAssocID="{41EFA966-92C0-41BD-BDF6-4274AE11F808}" presName="sibTrans" presStyleCnt="0"/>
      <dgm:spPr/>
    </dgm:pt>
    <dgm:pt modelId="{8C78BF15-D9EC-4338-AD32-63F718BD6ED4}" type="pres">
      <dgm:prSet presAssocID="{0FFC3833-15D1-4C6E-80DF-D9A285B92FCF}" presName="node" presStyleLbl="node1" presStyleIdx="9" presStyleCnt="10" custLinFactNeighborY="-4055">
        <dgm:presLayoutVars>
          <dgm:bulletEnabled val="1"/>
        </dgm:presLayoutVars>
      </dgm:prSet>
      <dgm:spPr/>
    </dgm:pt>
  </dgm:ptLst>
  <dgm:cxnLst>
    <dgm:cxn modelId="{B7BAA607-C7C7-4143-ADF1-24CB0E692804}" type="presOf" srcId="{D5782694-E857-4279-B849-203E360DB027}" destId="{6CCE7691-C4FA-47B2-A2F9-95248F3897F9}" srcOrd="0" destOrd="0" presId="urn:microsoft.com/office/officeart/2005/8/layout/default"/>
    <dgm:cxn modelId="{A133260E-C3E8-4F6D-AF2E-F7189879303D}" srcId="{D5782694-E857-4279-B849-203E360DB027}" destId="{66340BC6-FA07-401F-B689-A0224AFA3AE5}" srcOrd="5" destOrd="0" parTransId="{BB86458C-8F56-40B9-8B68-7429BCBB8026}" sibTransId="{00207EC4-3B4F-4817-B250-12751F237463}"/>
    <dgm:cxn modelId="{F168161E-A13F-4503-886B-8FB5EAED61FE}" srcId="{D5782694-E857-4279-B849-203E360DB027}" destId="{4EAD3B64-1458-4C21-9192-7EF1E94D0CB0}" srcOrd="1" destOrd="0" parTransId="{200541DA-D218-4882-A286-114B1B5ECF65}" sibTransId="{D799A6A1-7954-4A3D-9950-49C7369494D7}"/>
    <dgm:cxn modelId="{CC7B6220-581C-44EE-A3DD-1058E34773BE}" type="presOf" srcId="{1CFE1293-B36A-406E-B52C-498B6CF8D3FC}" destId="{775A0B6D-01A7-4439-B429-8678BAA71BD9}" srcOrd="0" destOrd="0" presId="urn:microsoft.com/office/officeart/2005/8/layout/default"/>
    <dgm:cxn modelId="{56513561-326F-436E-9006-5DAAC2B48261}" srcId="{D5782694-E857-4279-B849-203E360DB027}" destId="{7DF11B22-20AC-4B63-84B1-253687B7BC05}" srcOrd="0" destOrd="0" parTransId="{180934F7-85D3-477A-A93C-2297DA8C401A}" sibTransId="{56115901-8CDE-42D8-9475-083D84B1CC08}"/>
    <dgm:cxn modelId="{B4FB4343-95A9-4BA3-B6E6-43500420D058}" srcId="{D5782694-E857-4279-B849-203E360DB027}" destId="{3AE859D5-2A43-447F-8917-5C8E5DE4611C}" srcOrd="3" destOrd="0" parTransId="{DFC61EA5-6E9F-46A7-8CBF-E6A291EAA1BC}" sibTransId="{7EEC11DA-4C30-4EEA-9A48-F434BBEC5448}"/>
    <dgm:cxn modelId="{93D47F82-C178-4988-BE04-44F7E09157DD}" srcId="{D5782694-E857-4279-B849-203E360DB027}" destId="{F1AF7256-C474-497F-B339-A5DAF0E5236B}" srcOrd="6" destOrd="0" parTransId="{A2CB5992-F6EA-4DAD-9F56-02D3AF952744}" sibTransId="{786D5698-8F30-4D72-BFC3-534D06894885}"/>
    <dgm:cxn modelId="{E35B1D88-4316-4373-808A-926FF16CFAD5}" type="presOf" srcId="{7DF11B22-20AC-4B63-84B1-253687B7BC05}" destId="{A8E00BB7-5409-49BE-9D3E-2F61931EBD17}" srcOrd="0" destOrd="0" presId="urn:microsoft.com/office/officeart/2005/8/layout/default"/>
    <dgm:cxn modelId="{64295C8A-3005-4FD0-A683-673FD2FDBA3F}" type="presOf" srcId="{4EAD3B64-1458-4C21-9192-7EF1E94D0CB0}" destId="{4010BFC1-3D0F-486C-8F23-F3166FBC5193}" srcOrd="0" destOrd="0" presId="urn:microsoft.com/office/officeart/2005/8/layout/default"/>
    <dgm:cxn modelId="{54A271B1-7753-4E85-86C9-28B77E8A9F1C}" type="presOf" srcId="{66340BC6-FA07-401F-B689-A0224AFA3AE5}" destId="{F6838F61-69AC-4803-95C1-4FB379579DFA}" srcOrd="0" destOrd="0" presId="urn:microsoft.com/office/officeart/2005/8/layout/default"/>
    <dgm:cxn modelId="{D20452B6-5ECD-4A9D-B4D9-BB03B334F768}" type="presOf" srcId="{0FFC3833-15D1-4C6E-80DF-D9A285B92FCF}" destId="{8C78BF15-D9EC-4338-AD32-63F718BD6ED4}" srcOrd="0" destOrd="0" presId="urn:microsoft.com/office/officeart/2005/8/layout/default"/>
    <dgm:cxn modelId="{7E6A56B8-5454-4209-BD5D-44D54F124436}" type="presOf" srcId="{3AE859D5-2A43-447F-8917-5C8E5DE4611C}" destId="{CF12BB82-1AB2-4681-8195-7F4906C2F81B}" srcOrd="0" destOrd="0" presId="urn:microsoft.com/office/officeart/2005/8/layout/default"/>
    <dgm:cxn modelId="{4055F2CE-48D5-44DE-AD72-4C67BDFC36A2}" type="presOf" srcId="{F164D885-7A29-4BC5-8AA4-E9BD436AD9FE}" destId="{B8E67C2F-221A-4C74-AA6B-7E103A289846}" srcOrd="0" destOrd="0" presId="urn:microsoft.com/office/officeart/2005/8/layout/default"/>
    <dgm:cxn modelId="{637020D8-0921-4467-99EF-ABDF46888B71}" type="presOf" srcId="{1EBE7B2F-DCD0-4E44-93A1-F91DB46C68CE}" destId="{BCA50EB3-B877-47A2-9372-FD49EEE0A098}" srcOrd="0" destOrd="0" presId="urn:microsoft.com/office/officeart/2005/8/layout/default"/>
    <dgm:cxn modelId="{5887BBDD-BE3C-4B4D-B3FB-0DED9C3EF613}" srcId="{D5782694-E857-4279-B849-203E360DB027}" destId="{F164D885-7A29-4BC5-8AA4-E9BD436AD9FE}" srcOrd="4" destOrd="0" parTransId="{7E953264-7A88-4B58-87A5-8D1E496E1BC1}" sibTransId="{ACD616F9-E640-41B8-90A6-3294D083B524}"/>
    <dgm:cxn modelId="{B68F75DE-ED55-4DA9-9AF2-4E5E8AAA547F}" type="presOf" srcId="{3A3297B2-1032-4248-8047-2E50BB16C248}" destId="{63BFDB80-FCDB-4073-84AF-6F2B50023D55}" srcOrd="0" destOrd="0" presId="urn:microsoft.com/office/officeart/2005/8/layout/default"/>
    <dgm:cxn modelId="{6C3D04E2-BAE7-4613-80DE-E9F42B0097BA}" srcId="{D5782694-E857-4279-B849-203E360DB027}" destId="{3A3297B2-1032-4248-8047-2E50BB16C248}" srcOrd="2" destOrd="0" parTransId="{CEFD0D0C-A548-4D27-A607-3113007ECA96}" sibTransId="{83846389-1F79-4BC2-8590-34C68FDCBA29}"/>
    <dgm:cxn modelId="{0B5926F0-2EE9-4DB8-AB28-301DF4F45123}" srcId="{D5782694-E857-4279-B849-203E360DB027}" destId="{1CFE1293-B36A-406E-B52C-498B6CF8D3FC}" srcOrd="7" destOrd="0" parTransId="{BFB532A0-EC00-4744-9D94-6ACFA8FB5E89}" sibTransId="{94EB0DAF-97FA-408A-94A4-934B9DBA51EB}"/>
    <dgm:cxn modelId="{1D9C60F5-9CDC-47E0-9CB5-F675F3DA83F0}" srcId="{D5782694-E857-4279-B849-203E360DB027}" destId="{1EBE7B2F-DCD0-4E44-93A1-F91DB46C68CE}" srcOrd="8" destOrd="0" parTransId="{348ACD36-FCDE-41E5-BC9C-7BFEF21DF762}" sibTransId="{41EFA966-92C0-41BD-BDF6-4274AE11F808}"/>
    <dgm:cxn modelId="{B4AFBDF7-708C-4D7A-B8FC-982339056667}" srcId="{D5782694-E857-4279-B849-203E360DB027}" destId="{0FFC3833-15D1-4C6E-80DF-D9A285B92FCF}" srcOrd="9" destOrd="0" parTransId="{7381AF21-22ED-4EAA-91A3-AAEF6A012941}" sibTransId="{4AF7ED22-7141-4663-9491-9673D6CBB9D6}"/>
    <dgm:cxn modelId="{F662D4F8-A6B8-4FCD-B68B-7A7835A3F436}" type="presOf" srcId="{F1AF7256-C474-497F-B339-A5DAF0E5236B}" destId="{021DDA25-3758-4C8C-988F-C66600D19623}" srcOrd="0" destOrd="0" presId="urn:microsoft.com/office/officeart/2005/8/layout/default"/>
    <dgm:cxn modelId="{7F75C518-94A3-401A-9741-28FF983D8826}" type="presParOf" srcId="{6CCE7691-C4FA-47B2-A2F9-95248F3897F9}" destId="{A8E00BB7-5409-49BE-9D3E-2F61931EBD17}" srcOrd="0" destOrd="0" presId="urn:microsoft.com/office/officeart/2005/8/layout/default"/>
    <dgm:cxn modelId="{9955DE4C-90B9-46CB-AD48-471843C4EE0A}" type="presParOf" srcId="{6CCE7691-C4FA-47B2-A2F9-95248F3897F9}" destId="{F30386D9-B44E-4064-BEA3-43EDFE7F78B7}" srcOrd="1" destOrd="0" presId="urn:microsoft.com/office/officeart/2005/8/layout/default"/>
    <dgm:cxn modelId="{E8A300AC-6D79-47FB-A4A2-F92D883736A2}" type="presParOf" srcId="{6CCE7691-C4FA-47B2-A2F9-95248F3897F9}" destId="{4010BFC1-3D0F-486C-8F23-F3166FBC5193}" srcOrd="2" destOrd="0" presId="urn:microsoft.com/office/officeart/2005/8/layout/default"/>
    <dgm:cxn modelId="{E2483F0D-CC42-4EBE-AF07-7B3BAE2B1AEB}" type="presParOf" srcId="{6CCE7691-C4FA-47B2-A2F9-95248F3897F9}" destId="{7BBE8E6B-8B15-4E41-BD67-1B0D08FE5315}" srcOrd="3" destOrd="0" presId="urn:microsoft.com/office/officeart/2005/8/layout/default"/>
    <dgm:cxn modelId="{78BF4D57-32AB-42F6-94E9-C58162FABA8D}" type="presParOf" srcId="{6CCE7691-C4FA-47B2-A2F9-95248F3897F9}" destId="{63BFDB80-FCDB-4073-84AF-6F2B50023D55}" srcOrd="4" destOrd="0" presId="urn:microsoft.com/office/officeart/2005/8/layout/default"/>
    <dgm:cxn modelId="{15A04973-B9BF-464E-8043-BD7C6E9B2369}" type="presParOf" srcId="{6CCE7691-C4FA-47B2-A2F9-95248F3897F9}" destId="{904B7182-B23F-42FB-880F-50AD2DA78C4C}" srcOrd="5" destOrd="0" presId="urn:microsoft.com/office/officeart/2005/8/layout/default"/>
    <dgm:cxn modelId="{90AD273A-7150-4C2E-BA84-639E977E9DD0}" type="presParOf" srcId="{6CCE7691-C4FA-47B2-A2F9-95248F3897F9}" destId="{CF12BB82-1AB2-4681-8195-7F4906C2F81B}" srcOrd="6" destOrd="0" presId="urn:microsoft.com/office/officeart/2005/8/layout/default"/>
    <dgm:cxn modelId="{FFE29699-44BC-486F-91E4-3FF1527ABCC1}" type="presParOf" srcId="{6CCE7691-C4FA-47B2-A2F9-95248F3897F9}" destId="{78B8C60F-4C00-4766-BE62-E7758B82B2AD}" srcOrd="7" destOrd="0" presId="urn:microsoft.com/office/officeart/2005/8/layout/default"/>
    <dgm:cxn modelId="{83BE4289-B073-4208-9C4E-CEE6A6BBF413}" type="presParOf" srcId="{6CCE7691-C4FA-47B2-A2F9-95248F3897F9}" destId="{B8E67C2F-221A-4C74-AA6B-7E103A289846}" srcOrd="8" destOrd="0" presId="urn:microsoft.com/office/officeart/2005/8/layout/default"/>
    <dgm:cxn modelId="{0F7E92BD-22AB-4101-90F5-6BB14E14145C}" type="presParOf" srcId="{6CCE7691-C4FA-47B2-A2F9-95248F3897F9}" destId="{BD5FD0D3-A21B-4C3E-89D0-03F0E59ADAF3}" srcOrd="9" destOrd="0" presId="urn:microsoft.com/office/officeart/2005/8/layout/default"/>
    <dgm:cxn modelId="{E04C98B2-32C6-4B72-8723-CF7BBC10559C}" type="presParOf" srcId="{6CCE7691-C4FA-47B2-A2F9-95248F3897F9}" destId="{F6838F61-69AC-4803-95C1-4FB379579DFA}" srcOrd="10" destOrd="0" presId="urn:microsoft.com/office/officeart/2005/8/layout/default"/>
    <dgm:cxn modelId="{2B8CCCA7-EE62-4510-B434-8923E4925D78}" type="presParOf" srcId="{6CCE7691-C4FA-47B2-A2F9-95248F3897F9}" destId="{ECC2159A-209E-4BA0-8436-6F264C6CFE4E}" srcOrd="11" destOrd="0" presId="urn:microsoft.com/office/officeart/2005/8/layout/default"/>
    <dgm:cxn modelId="{93F35C5D-4DAA-47BA-BFA6-628DA8C75D89}" type="presParOf" srcId="{6CCE7691-C4FA-47B2-A2F9-95248F3897F9}" destId="{021DDA25-3758-4C8C-988F-C66600D19623}" srcOrd="12" destOrd="0" presId="urn:microsoft.com/office/officeart/2005/8/layout/default"/>
    <dgm:cxn modelId="{A444AA27-39D8-4E9A-B05E-02F6C2D59845}" type="presParOf" srcId="{6CCE7691-C4FA-47B2-A2F9-95248F3897F9}" destId="{A20C291A-7113-4FE3-B006-4601569A6A72}" srcOrd="13" destOrd="0" presId="urn:microsoft.com/office/officeart/2005/8/layout/default"/>
    <dgm:cxn modelId="{C5A594CF-95FA-4EE1-86D3-D117B19715E2}" type="presParOf" srcId="{6CCE7691-C4FA-47B2-A2F9-95248F3897F9}" destId="{775A0B6D-01A7-4439-B429-8678BAA71BD9}" srcOrd="14" destOrd="0" presId="urn:microsoft.com/office/officeart/2005/8/layout/default"/>
    <dgm:cxn modelId="{F30FD5EB-0490-4C65-996D-95964EB9403B}" type="presParOf" srcId="{6CCE7691-C4FA-47B2-A2F9-95248F3897F9}" destId="{83A13C10-80FD-4C90-8D5B-A7B27402EDE4}" srcOrd="15" destOrd="0" presId="urn:microsoft.com/office/officeart/2005/8/layout/default"/>
    <dgm:cxn modelId="{D8A52B9C-3826-45A5-91A7-56C0E29F839A}" type="presParOf" srcId="{6CCE7691-C4FA-47B2-A2F9-95248F3897F9}" destId="{BCA50EB3-B877-47A2-9372-FD49EEE0A098}" srcOrd="16" destOrd="0" presId="urn:microsoft.com/office/officeart/2005/8/layout/default"/>
    <dgm:cxn modelId="{18557EAF-E90C-44B6-83E5-2F0DCEB8779C}" type="presParOf" srcId="{6CCE7691-C4FA-47B2-A2F9-95248F3897F9}" destId="{8F9218E1-5CC8-421B-976E-DE6549B892F7}" srcOrd="17" destOrd="0" presId="urn:microsoft.com/office/officeart/2005/8/layout/default"/>
    <dgm:cxn modelId="{6F2AEFA4-B8F9-477D-BA6F-A1E166F84CD6}" type="presParOf" srcId="{6CCE7691-C4FA-47B2-A2F9-95248F3897F9}" destId="{8C78BF15-D9EC-4338-AD32-63F718BD6ED4}" srcOrd="1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2A17FFB-EC0F-414F-BED0-BA9BE52B2216}" type="doc">
      <dgm:prSet loTypeId="urn:microsoft.com/office/officeart/2008/layout/LinedList" loCatId="list" qsTypeId="urn:microsoft.com/office/officeart/2005/8/quickstyle/simple4" qsCatId="simple" csTypeId="urn:microsoft.com/office/officeart/2005/8/colors/accent0_3" csCatId="mainScheme"/>
      <dgm:spPr/>
      <dgm:t>
        <a:bodyPr/>
        <a:lstStyle/>
        <a:p>
          <a:endParaRPr lang="en-US"/>
        </a:p>
      </dgm:t>
    </dgm:pt>
    <dgm:pt modelId="{5A60F415-DBF8-4A85-AD42-AE6CE4DD364F}">
      <dgm:prSet/>
      <dgm:spPr/>
      <dgm:t>
        <a:bodyPr/>
        <a:lstStyle/>
        <a:p>
          <a:r>
            <a:rPr lang="en-US"/>
            <a:t>High Voltage Testing</a:t>
          </a:r>
        </a:p>
      </dgm:t>
    </dgm:pt>
    <dgm:pt modelId="{315DE659-340A-4484-B501-135DDA27661E}" type="parTrans" cxnId="{497380B1-6837-4167-B6DC-A5703D993B7A}">
      <dgm:prSet/>
      <dgm:spPr/>
      <dgm:t>
        <a:bodyPr/>
        <a:lstStyle/>
        <a:p>
          <a:endParaRPr lang="en-US"/>
        </a:p>
      </dgm:t>
    </dgm:pt>
    <dgm:pt modelId="{7EDF054B-0112-4BDB-8B8B-47F71BA26C43}" type="sibTrans" cxnId="{497380B1-6837-4167-B6DC-A5703D993B7A}">
      <dgm:prSet/>
      <dgm:spPr/>
      <dgm:t>
        <a:bodyPr/>
        <a:lstStyle/>
        <a:p>
          <a:endParaRPr lang="en-US"/>
        </a:p>
      </dgm:t>
    </dgm:pt>
    <dgm:pt modelId="{449CBC0B-6F50-4DA5-A5AD-0878786CDDAF}">
      <dgm:prSet/>
      <dgm:spPr/>
      <dgm:t>
        <a:bodyPr/>
        <a:lstStyle/>
        <a:p>
          <a:r>
            <a:rPr lang="en-US"/>
            <a:t>High Current Testing</a:t>
          </a:r>
        </a:p>
      </dgm:t>
    </dgm:pt>
    <dgm:pt modelId="{A316CD7C-8E76-4EAA-B436-082BFB344492}" type="parTrans" cxnId="{4FB1C38E-F62A-4629-8F71-3C8EE29F4932}">
      <dgm:prSet/>
      <dgm:spPr/>
      <dgm:t>
        <a:bodyPr/>
        <a:lstStyle/>
        <a:p>
          <a:endParaRPr lang="en-US"/>
        </a:p>
      </dgm:t>
    </dgm:pt>
    <dgm:pt modelId="{075554E0-C494-46A3-A410-3E2C7B930781}" type="sibTrans" cxnId="{4FB1C38E-F62A-4629-8F71-3C8EE29F4932}">
      <dgm:prSet/>
      <dgm:spPr/>
      <dgm:t>
        <a:bodyPr/>
        <a:lstStyle/>
        <a:p>
          <a:endParaRPr lang="en-US"/>
        </a:p>
      </dgm:t>
    </dgm:pt>
    <dgm:pt modelId="{FFB12DD1-2AA8-48EA-AFC8-3E3C08634140}">
      <dgm:prSet/>
      <dgm:spPr/>
      <dgm:t>
        <a:bodyPr/>
        <a:lstStyle/>
        <a:p>
          <a:r>
            <a:rPr lang="en-US"/>
            <a:t>Temperature Rise Testing</a:t>
          </a:r>
        </a:p>
      </dgm:t>
    </dgm:pt>
    <dgm:pt modelId="{EA80F4EA-B554-4140-A48E-1E81C2258029}" type="parTrans" cxnId="{F329DE83-B129-423D-9C60-FE840B1E00DF}">
      <dgm:prSet/>
      <dgm:spPr/>
      <dgm:t>
        <a:bodyPr/>
        <a:lstStyle/>
        <a:p>
          <a:endParaRPr lang="en-US"/>
        </a:p>
      </dgm:t>
    </dgm:pt>
    <dgm:pt modelId="{0E2154C3-8C89-4485-B596-DC3B07040D13}" type="sibTrans" cxnId="{F329DE83-B129-423D-9C60-FE840B1E00DF}">
      <dgm:prSet/>
      <dgm:spPr/>
      <dgm:t>
        <a:bodyPr/>
        <a:lstStyle/>
        <a:p>
          <a:endParaRPr lang="en-US"/>
        </a:p>
      </dgm:t>
    </dgm:pt>
    <dgm:pt modelId="{B4DAE62D-6C3B-446E-AE64-558108B30AA4}">
      <dgm:prSet/>
      <dgm:spPr/>
      <dgm:t>
        <a:bodyPr/>
        <a:lstStyle/>
        <a:p>
          <a:r>
            <a:rPr lang="en-US"/>
            <a:t>Ice Testing</a:t>
          </a:r>
        </a:p>
      </dgm:t>
    </dgm:pt>
    <dgm:pt modelId="{A0B0B214-BC33-4818-8828-6F4E2687BF50}" type="parTrans" cxnId="{4A086349-3AA4-45D1-B0AB-804406EA0DAD}">
      <dgm:prSet/>
      <dgm:spPr/>
      <dgm:t>
        <a:bodyPr/>
        <a:lstStyle/>
        <a:p>
          <a:endParaRPr lang="en-US"/>
        </a:p>
      </dgm:t>
    </dgm:pt>
    <dgm:pt modelId="{3DFEE7E6-3CD3-4724-A10C-01A402760EF8}" type="sibTrans" cxnId="{4A086349-3AA4-45D1-B0AB-804406EA0DAD}">
      <dgm:prSet/>
      <dgm:spPr/>
      <dgm:t>
        <a:bodyPr/>
        <a:lstStyle/>
        <a:p>
          <a:endParaRPr lang="en-US"/>
        </a:p>
      </dgm:t>
    </dgm:pt>
    <dgm:pt modelId="{767D9DC2-E655-4933-A3A9-2616F41FCCE6}">
      <dgm:prSet/>
      <dgm:spPr/>
      <dgm:t>
        <a:bodyPr/>
        <a:lstStyle/>
        <a:p>
          <a:r>
            <a:rPr lang="en-US"/>
            <a:t>Mechanical Operations Testing</a:t>
          </a:r>
        </a:p>
      </dgm:t>
    </dgm:pt>
    <dgm:pt modelId="{8F805CA4-01E5-472C-AAF6-611F6A652A78}" type="parTrans" cxnId="{4A071539-5E47-46A0-8561-C93A4F761CDB}">
      <dgm:prSet/>
      <dgm:spPr/>
      <dgm:t>
        <a:bodyPr/>
        <a:lstStyle/>
        <a:p>
          <a:endParaRPr lang="en-US"/>
        </a:p>
      </dgm:t>
    </dgm:pt>
    <dgm:pt modelId="{55445BB1-D2CD-4163-AE11-171557BB063F}" type="sibTrans" cxnId="{4A071539-5E47-46A0-8561-C93A4F761CDB}">
      <dgm:prSet/>
      <dgm:spPr/>
      <dgm:t>
        <a:bodyPr/>
        <a:lstStyle/>
        <a:p>
          <a:endParaRPr lang="en-US"/>
        </a:p>
      </dgm:t>
    </dgm:pt>
    <dgm:pt modelId="{6B198A16-DA05-4D3E-9DFE-5D66973A3511}">
      <dgm:prSet/>
      <dgm:spPr/>
      <dgm:t>
        <a:bodyPr/>
        <a:lstStyle/>
        <a:p>
          <a:r>
            <a:rPr lang="en-US"/>
            <a:t>Seismic Testing</a:t>
          </a:r>
        </a:p>
      </dgm:t>
    </dgm:pt>
    <dgm:pt modelId="{589C9E65-9840-45C4-8226-96311355B9AB}" type="parTrans" cxnId="{223DFBC7-E19D-4C3D-84ED-BF0C2C97604F}">
      <dgm:prSet/>
      <dgm:spPr/>
      <dgm:t>
        <a:bodyPr/>
        <a:lstStyle/>
        <a:p>
          <a:endParaRPr lang="en-US"/>
        </a:p>
      </dgm:t>
    </dgm:pt>
    <dgm:pt modelId="{7DC7AE44-CCA3-4348-BFE8-0B4DE685DD2F}" type="sibTrans" cxnId="{223DFBC7-E19D-4C3D-84ED-BF0C2C97604F}">
      <dgm:prSet/>
      <dgm:spPr/>
      <dgm:t>
        <a:bodyPr/>
        <a:lstStyle/>
        <a:p>
          <a:endParaRPr lang="en-US"/>
        </a:p>
      </dgm:t>
    </dgm:pt>
    <dgm:pt modelId="{3BE323D8-A470-45FF-9D2E-245AEAADBA3B}" type="pres">
      <dgm:prSet presAssocID="{62A17FFB-EC0F-414F-BED0-BA9BE52B2216}" presName="vert0" presStyleCnt="0">
        <dgm:presLayoutVars>
          <dgm:dir/>
          <dgm:animOne val="branch"/>
          <dgm:animLvl val="lvl"/>
        </dgm:presLayoutVars>
      </dgm:prSet>
      <dgm:spPr/>
    </dgm:pt>
    <dgm:pt modelId="{863645FB-E4F2-4672-AEF1-E2CE9D56C101}" type="pres">
      <dgm:prSet presAssocID="{5A60F415-DBF8-4A85-AD42-AE6CE4DD364F}" presName="thickLine" presStyleLbl="alignNode1" presStyleIdx="0" presStyleCnt="6"/>
      <dgm:spPr/>
    </dgm:pt>
    <dgm:pt modelId="{359FE153-62E4-4D9D-8A93-3206D9629B6D}" type="pres">
      <dgm:prSet presAssocID="{5A60F415-DBF8-4A85-AD42-AE6CE4DD364F}" presName="horz1" presStyleCnt="0"/>
      <dgm:spPr/>
    </dgm:pt>
    <dgm:pt modelId="{BCF9BECA-4A77-4915-BC52-92F336DCA247}" type="pres">
      <dgm:prSet presAssocID="{5A60F415-DBF8-4A85-AD42-AE6CE4DD364F}" presName="tx1" presStyleLbl="revTx" presStyleIdx="0" presStyleCnt="6"/>
      <dgm:spPr/>
    </dgm:pt>
    <dgm:pt modelId="{C180D6DA-8A4F-4FE1-BC47-C7104825EA8F}" type="pres">
      <dgm:prSet presAssocID="{5A60F415-DBF8-4A85-AD42-AE6CE4DD364F}" presName="vert1" presStyleCnt="0"/>
      <dgm:spPr/>
    </dgm:pt>
    <dgm:pt modelId="{8FC2493A-3CBC-4EAC-A8EB-2099BA10E459}" type="pres">
      <dgm:prSet presAssocID="{449CBC0B-6F50-4DA5-A5AD-0878786CDDAF}" presName="thickLine" presStyleLbl="alignNode1" presStyleIdx="1" presStyleCnt="6"/>
      <dgm:spPr/>
    </dgm:pt>
    <dgm:pt modelId="{BCDC7187-4A46-427F-9A8C-F407A2B9ACB1}" type="pres">
      <dgm:prSet presAssocID="{449CBC0B-6F50-4DA5-A5AD-0878786CDDAF}" presName="horz1" presStyleCnt="0"/>
      <dgm:spPr/>
    </dgm:pt>
    <dgm:pt modelId="{E1027051-04AD-4A7D-9297-19B41A67A771}" type="pres">
      <dgm:prSet presAssocID="{449CBC0B-6F50-4DA5-A5AD-0878786CDDAF}" presName="tx1" presStyleLbl="revTx" presStyleIdx="1" presStyleCnt="6"/>
      <dgm:spPr/>
    </dgm:pt>
    <dgm:pt modelId="{8B8B51E7-51AC-4756-A923-DCC3EFFB95A0}" type="pres">
      <dgm:prSet presAssocID="{449CBC0B-6F50-4DA5-A5AD-0878786CDDAF}" presName="vert1" presStyleCnt="0"/>
      <dgm:spPr/>
    </dgm:pt>
    <dgm:pt modelId="{5030C75F-91BC-4BA7-AFB4-8B74DC60989D}" type="pres">
      <dgm:prSet presAssocID="{FFB12DD1-2AA8-48EA-AFC8-3E3C08634140}" presName="thickLine" presStyleLbl="alignNode1" presStyleIdx="2" presStyleCnt="6"/>
      <dgm:spPr/>
    </dgm:pt>
    <dgm:pt modelId="{799D07BC-3613-4890-9C52-5FEF8AD2B4CF}" type="pres">
      <dgm:prSet presAssocID="{FFB12DD1-2AA8-48EA-AFC8-3E3C08634140}" presName="horz1" presStyleCnt="0"/>
      <dgm:spPr/>
    </dgm:pt>
    <dgm:pt modelId="{4308BA0B-A6DB-43E8-9E5A-9CDABCE6E358}" type="pres">
      <dgm:prSet presAssocID="{FFB12DD1-2AA8-48EA-AFC8-3E3C08634140}" presName="tx1" presStyleLbl="revTx" presStyleIdx="2" presStyleCnt="6"/>
      <dgm:spPr/>
    </dgm:pt>
    <dgm:pt modelId="{CE9D773D-5EAD-448E-B8A6-0ED5B548695D}" type="pres">
      <dgm:prSet presAssocID="{FFB12DD1-2AA8-48EA-AFC8-3E3C08634140}" presName="vert1" presStyleCnt="0"/>
      <dgm:spPr/>
    </dgm:pt>
    <dgm:pt modelId="{98E562EF-825A-4B20-92F2-F2ED1F74A7E3}" type="pres">
      <dgm:prSet presAssocID="{B4DAE62D-6C3B-446E-AE64-558108B30AA4}" presName="thickLine" presStyleLbl="alignNode1" presStyleIdx="3" presStyleCnt="6"/>
      <dgm:spPr/>
    </dgm:pt>
    <dgm:pt modelId="{952BA5A4-19A7-45A4-A692-A7F95FD72737}" type="pres">
      <dgm:prSet presAssocID="{B4DAE62D-6C3B-446E-AE64-558108B30AA4}" presName="horz1" presStyleCnt="0"/>
      <dgm:spPr/>
    </dgm:pt>
    <dgm:pt modelId="{A0FCDB8D-249F-4EE1-A3BE-5FE64F421D31}" type="pres">
      <dgm:prSet presAssocID="{B4DAE62D-6C3B-446E-AE64-558108B30AA4}" presName="tx1" presStyleLbl="revTx" presStyleIdx="3" presStyleCnt="6"/>
      <dgm:spPr/>
    </dgm:pt>
    <dgm:pt modelId="{E4945EDC-B84F-4AEA-9CEC-CE730A5C02AE}" type="pres">
      <dgm:prSet presAssocID="{B4DAE62D-6C3B-446E-AE64-558108B30AA4}" presName="vert1" presStyleCnt="0"/>
      <dgm:spPr/>
    </dgm:pt>
    <dgm:pt modelId="{66AB28E8-B814-49CB-95A0-92C54F02827D}" type="pres">
      <dgm:prSet presAssocID="{767D9DC2-E655-4933-A3A9-2616F41FCCE6}" presName="thickLine" presStyleLbl="alignNode1" presStyleIdx="4" presStyleCnt="6"/>
      <dgm:spPr/>
    </dgm:pt>
    <dgm:pt modelId="{B49D77AF-92FA-4C26-8199-EFCBF12327AF}" type="pres">
      <dgm:prSet presAssocID="{767D9DC2-E655-4933-A3A9-2616F41FCCE6}" presName="horz1" presStyleCnt="0"/>
      <dgm:spPr/>
    </dgm:pt>
    <dgm:pt modelId="{CC2D82F5-3862-4289-88DB-99537A331CB6}" type="pres">
      <dgm:prSet presAssocID="{767D9DC2-E655-4933-A3A9-2616F41FCCE6}" presName="tx1" presStyleLbl="revTx" presStyleIdx="4" presStyleCnt="6"/>
      <dgm:spPr/>
    </dgm:pt>
    <dgm:pt modelId="{13223938-AB81-4339-B6F8-852BD0362FFE}" type="pres">
      <dgm:prSet presAssocID="{767D9DC2-E655-4933-A3A9-2616F41FCCE6}" presName="vert1" presStyleCnt="0"/>
      <dgm:spPr/>
    </dgm:pt>
    <dgm:pt modelId="{CFFE87FF-97CE-4368-AE8B-9D0917767C7B}" type="pres">
      <dgm:prSet presAssocID="{6B198A16-DA05-4D3E-9DFE-5D66973A3511}" presName="thickLine" presStyleLbl="alignNode1" presStyleIdx="5" presStyleCnt="6"/>
      <dgm:spPr/>
    </dgm:pt>
    <dgm:pt modelId="{F9D3C8D5-6A50-421A-96B9-486B3463EFE9}" type="pres">
      <dgm:prSet presAssocID="{6B198A16-DA05-4D3E-9DFE-5D66973A3511}" presName="horz1" presStyleCnt="0"/>
      <dgm:spPr/>
    </dgm:pt>
    <dgm:pt modelId="{27C0370C-C945-427C-B354-734F19F04830}" type="pres">
      <dgm:prSet presAssocID="{6B198A16-DA05-4D3E-9DFE-5D66973A3511}" presName="tx1" presStyleLbl="revTx" presStyleIdx="5" presStyleCnt="6"/>
      <dgm:spPr/>
    </dgm:pt>
    <dgm:pt modelId="{C4C808F0-C0FB-4B82-8CDB-3F176A3C5808}" type="pres">
      <dgm:prSet presAssocID="{6B198A16-DA05-4D3E-9DFE-5D66973A3511}" presName="vert1" presStyleCnt="0"/>
      <dgm:spPr/>
    </dgm:pt>
  </dgm:ptLst>
  <dgm:cxnLst>
    <dgm:cxn modelId="{3D00FC2D-4D47-4EB3-BDE1-5A970437A577}" type="presOf" srcId="{5A60F415-DBF8-4A85-AD42-AE6CE4DD364F}" destId="{BCF9BECA-4A77-4915-BC52-92F336DCA247}" srcOrd="0" destOrd="0" presId="urn:microsoft.com/office/officeart/2008/layout/LinedList"/>
    <dgm:cxn modelId="{4A071539-5E47-46A0-8561-C93A4F761CDB}" srcId="{62A17FFB-EC0F-414F-BED0-BA9BE52B2216}" destId="{767D9DC2-E655-4933-A3A9-2616F41FCCE6}" srcOrd="4" destOrd="0" parTransId="{8F805CA4-01E5-472C-AAF6-611F6A652A78}" sibTransId="{55445BB1-D2CD-4163-AE11-171557BB063F}"/>
    <dgm:cxn modelId="{55BE8345-71B6-42DC-942A-3AD6EBD5F01F}" type="presOf" srcId="{B4DAE62D-6C3B-446E-AE64-558108B30AA4}" destId="{A0FCDB8D-249F-4EE1-A3BE-5FE64F421D31}" srcOrd="0" destOrd="0" presId="urn:microsoft.com/office/officeart/2008/layout/LinedList"/>
    <dgm:cxn modelId="{4A086349-3AA4-45D1-B0AB-804406EA0DAD}" srcId="{62A17FFB-EC0F-414F-BED0-BA9BE52B2216}" destId="{B4DAE62D-6C3B-446E-AE64-558108B30AA4}" srcOrd="3" destOrd="0" parTransId="{A0B0B214-BC33-4818-8828-6F4E2687BF50}" sibTransId="{3DFEE7E6-3CD3-4724-A10C-01A402760EF8}"/>
    <dgm:cxn modelId="{BAA52D50-A60C-4960-832E-63C9CA963D18}" type="presOf" srcId="{449CBC0B-6F50-4DA5-A5AD-0878786CDDAF}" destId="{E1027051-04AD-4A7D-9297-19B41A67A771}" srcOrd="0" destOrd="0" presId="urn:microsoft.com/office/officeart/2008/layout/LinedList"/>
    <dgm:cxn modelId="{F329DE83-B129-423D-9C60-FE840B1E00DF}" srcId="{62A17FFB-EC0F-414F-BED0-BA9BE52B2216}" destId="{FFB12DD1-2AA8-48EA-AFC8-3E3C08634140}" srcOrd="2" destOrd="0" parTransId="{EA80F4EA-B554-4140-A48E-1E81C2258029}" sibTransId="{0E2154C3-8C89-4485-B596-DC3B07040D13}"/>
    <dgm:cxn modelId="{4FB1C38E-F62A-4629-8F71-3C8EE29F4932}" srcId="{62A17FFB-EC0F-414F-BED0-BA9BE52B2216}" destId="{449CBC0B-6F50-4DA5-A5AD-0878786CDDAF}" srcOrd="1" destOrd="0" parTransId="{A316CD7C-8E76-4EAA-B436-082BFB344492}" sibTransId="{075554E0-C494-46A3-A410-3E2C7B930781}"/>
    <dgm:cxn modelId="{71887F9D-A74F-40AE-B980-32D3BDB03694}" type="presOf" srcId="{FFB12DD1-2AA8-48EA-AFC8-3E3C08634140}" destId="{4308BA0B-A6DB-43E8-9E5A-9CDABCE6E358}" srcOrd="0" destOrd="0" presId="urn:microsoft.com/office/officeart/2008/layout/LinedList"/>
    <dgm:cxn modelId="{537BDBA0-66EC-4FB5-ACDC-027BA00E95CE}" type="presOf" srcId="{767D9DC2-E655-4933-A3A9-2616F41FCCE6}" destId="{CC2D82F5-3862-4289-88DB-99537A331CB6}" srcOrd="0" destOrd="0" presId="urn:microsoft.com/office/officeart/2008/layout/LinedList"/>
    <dgm:cxn modelId="{497380B1-6837-4167-B6DC-A5703D993B7A}" srcId="{62A17FFB-EC0F-414F-BED0-BA9BE52B2216}" destId="{5A60F415-DBF8-4A85-AD42-AE6CE4DD364F}" srcOrd="0" destOrd="0" parTransId="{315DE659-340A-4484-B501-135DDA27661E}" sibTransId="{7EDF054B-0112-4BDB-8B8B-47F71BA26C43}"/>
    <dgm:cxn modelId="{223DFBC7-E19D-4C3D-84ED-BF0C2C97604F}" srcId="{62A17FFB-EC0F-414F-BED0-BA9BE52B2216}" destId="{6B198A16-DA05-4D3E-9DFE-5D66973A3511}" srcOrd="5" destOrd="0" parTransId="{589C9E65-9840-45C4-8226-96311355B9AB}" sibTransId="{7DC7AE44-CCA3-4348-BFE8-0B4DE685DD2F}"/>
    <dgm:cxn modelId="{9F75F5C9-4BFC-4594-BB30-021C034401B0}" type="presOf" srcId="{6B198A16-DA05-4D3E-9DFE-5D66973A3511}" destId="{27C0370C-C945-427C-B354-734F19F04830}" srcOrd="0" destOrd="0" presId="urn:microsoft.com/office/officeart/2008/layout/LinedList"/>
    <dgm:cxn modelId="{804822E6-E352-4D1A-B31A-1C0CDCA8C1F5}" type="presOf" srcId="{62A17FFB-EC0F-414F-BED0-BA9BE52B2216}" destId="{3BE323D8-A470-45FF-9D2E-245AEAADBA3B}" srcOrd="0" destOrd="0" presId="urn:microsoft.com/office/officeart/2008/layout/LinedList"/>
    <dgm:cxn modelId="{64B4873D-A822-431D-B433-640BBB3F6E44}" type="presParOf" srcId="{3BE323D8-A470-45FF-9D2E-245AEAADBA3B}" destId="{863645FB-E4F2-4672-AEF1-E2CE9D56C101}" srcOrd="0" destOrd="0" presId="urn:microsoft.com/office/officeart/2008/layout/LinedList"/>
    <dgm:cxn modelId="{2FF5FDF5-1118-4491-8430-A6FD2348C1F1}" type="presParOf" srcId="{3BE323D8-A470-45FF-9D2E-245AEAADBA3B}" destId="{359FE153-62E4-4D9D-8A93-3206D9629B6D}" srcOrd="1" destOrd="0" presId="urn:microsoft.com/office/officeart/2008/layout/LinedList"/>
    <dgm:cxn modelId="{17EAEF50-8459-4AFF-815C-7B07DF949FE4}" type="presParOf" srcId="{359FE153-62E4-4D9D-8A93-3206D9629B6D}" destId="{BCF9BECA-4A77-4915-BC52-92F336DCA247}" srcOrd="0" destOrd="0" presId="urn:microsoft.com/office/officeart/2008/layout/LinedList"/>
    <dgm:cxn modelId="{FB8E89F3-1C67-436E-BA28-D9B38FED284F}" type="presParOf" srcId="{359FE153-62E4-4D9D-8A93-3206D9629B6D}" destId="{C180D6DA-8A4F-4FE1-BC47-C7104825EA8F}" srcOrd="1" destOrd="0" presId="urn:microsoft.com/office/officeart/2008/layout/LinedList"/>
    <dgm:cxn modelId="{4EE81967-195E-4EAD-9980-31F6935C92AE}" type="presParOf" srcId="{3BE323D8-A470-45FF-9D2E-245AEAADBA3B}" destId="{8FC2493A-3CBC-4EAC-A8EB-2099BA10E459}" srcOrd="2" destOrd="0" presId="urn:microsoft.com/office/officeart/2008/layout/LinedList"/>
    <dgm:cxn modelId="{3648ED8F-8474-4566-BA4F-25CB31C61D14}" type="presParOf" srcId="{3BE323D8-A470-45FF-9D2E-245AEAADBA3B}" destId="{BCDC7187-4A46-427F-9A8C-F407A2B9ACB1}" srcOrd="3" destOrd="0" presId="urn:microsoft.com/office/officeart/2008/layout/LinedList"/>
    <dgm:cxn modelId="{530CCC92-822E-436B-934B-CD126DBCC8AA}" type="presParOf" srcId="{BCDC7187-4A46-427F-9A8C-F407A2B9ACB1}" destId="{E1027051-04AD-4A7D-9297-19B41A67A771}" srcOrd="0" destOrd="0" presId="urn:microsoft.com/office/officeart/2008/layout/LinedList"/>
    <dgm:cxn modelId="{9621700D-64D5-436F-8E1F-D1B85764E285}" type="presParOf" srcId="{BCDC7187-4A46-427F-9A8C-F407A2B9ACB1}" destId="{8B8B51E7-51AC-4756-A923-DCC3EFFB95A0}" srcOrd="1" destOrd="0" presId="urn:microsoft.com/office/officeart/2008/layout/LinedList"/>
    <dgm:cxn modelId="{9A8492D9-3CA3-4BAE-ACF2-3E5497E27FAE}" type="presParOf" srcId="{3BE323D8-A470-45FF-9D2E-245AEAADBA3B}" destId="{5030C75F-91BC-4BA7-AFB4-8B74DC60989D}" srcOrd="4" destOrd="0" presId="urn:microsoft.com/office/officeart/2008/layout/LinedList"/>
    <dgm:cxn modelId="{6BFD43AB-2F27-4035-8143-C7C75C972976}" type="presParOf" srcId="{3BE323D8-A470-45FF-9D2E-245AEAADBA3B}" destId="{799D07BC-3613-4890-9C52-5FEF8AD2B4CF}" srcOrd="5" destOrd="0" presId="urn:microsoft.com/office/officeart/2008/layout/LinedList"/>
    <dgm:cxn modelId="{14817798-5322-46A2-A312-2AF75FCD7A96}" type="presParOf" srcId="{799D07BC-3613-4890-9C52-5FEF8AD2B4CF}" destId="{4308BA0B-A6DB-43E8-9E5A-9CDABCE6E358}" srcOrd="0" destOrd="0" presId="urn:microsoft.com/office/officeart/2008/layout/LinedList"/>
    <dgm:cxn modelId="{00B7C6D4-8FAE-4F03-A8A3-8B4FF9CA8E39}" type="presParOf" srcId="{799D07BC-3613-4890-9C52-5FEF8AD2B4CF}" destId="{CE9D773D-5EAD-448E-B8A6-0ED5B548695D}" srcOrd="1" destOrd="0" presId="urn:microsoft.com/office/officeart/2008/layout/LinedList"/>
    <dgm:cxn modelId="{14329CC4-04A8-400E-B855-CAA2EA60545C}" type="presParOf" srcId="{3BE323D8-A470-45FF-9D2E-245AEAADBA3B}" destId="{98E562EF-825A-4B20-92F2-F2ED1F74A7E3}" srcOrd="6" destOrd="0" presId="urn:microsoft.com/office/officeart/2008/layout/LinedList"/>
    <dgm:cxn modelId="{27856F99-A6A5-4820-8B64-9E5924EC52BE}" type="presParOf" srcId="{3BE323D8-A470-45FF-9D2E-245AEAADBA3B}" destId="{952BA5A4-19A7-45A4-A692-A7F95FD72737}" srcOrd="7" destOrd="0" presId="urn:microsoft.com/office/officeart/2008/layout/LinedList"/>
    <dgm:cxn modelId="{881382B6-BE88-4D02-84A6-485134BEE2D1}" type="presParOf" srcId="{952BA5A4-19A7-45A4-A692-A7F95FD72737}" destId="{A0FCDB8D-249F-4EE1-A3BE-5FE64F421D31}" srcOrd="0" destOrd="0" presId="urn:microsoft.com/office/officeart/2008/layout/LinedList"/>
    <dgm:cxn modelId="{6C8F4B90-E714-4AEC-A09C-F6642E72E2F3}" type="presParOf" srcId="{952BA5A4-19A7-45A4-A692-A7F95FD72737}" destId="{E4945EDC-B84F-4AEA-9CEC-CE730A5C02AE}" srcOrd="1" destOrd="0" presId="urn:microsoft.com/office/officeart/2008/layout/LinedList"/>
    <dgm:cxn modelId="{FA03EF33-B346-47D1-966C-AEB409893D48}" type="presParOf" srcId="{3BE323D8-A470-45FF-9D2E-245AEAADBA3B}" destId="{66AB28E8-B814-49CB-95A0-92C54F02827D}" srcOrd="8" destOrd="0" presId="urn:microsoft.com/office/officeart/2008/layout/LinedList"/>
    <dgm:cxn modelId="{2905C14A-57E2-478B-816A-8006EE717DEF}" type="presParOf" srcId="{3BE323D8-A470-45FF-9D2E-245AEAADBA3B}" destId="{B49D77AF-92FA-4C26-8199-EFCBF12327AF}" srcOrd="9" destOrd="0" presId="urn:microsoft.com/office/officeart/2008/layout/LinedList"/>
    <dgm:cxn modelId="{6568743B-24A9-416E-A585-F2AB97537334}" type="presParOf" srcId="{B49D77AF-92FA-4C26-8199-EFCBF12327AF}" destId="{CC2D82F5-3862-4289-88DB-99537A331CB6}" srcOrd="0" destOrd="0" presId="urn:microsoft.com/office/officeart/2008/layout/LinedList"/>
    <dgm:cxn modelId="{6B3FB396-FA88-4201-959A-CEBCA115DEF8}" type="presParOf" srcId="{B49D77AF-92FA-4C26-8199-EFCBF12327AF}" destId="{13223938-AB81-4339-B6F8-852BD0362FFE}" srcOrd="1" destOrd="0" presId="urn:microsoft.com/office/officeart/2008/layout/LinedList"/>
    <dgm:cxn modelId="{409E8F6C-8360-41ED-B120-53521269632E}" type="presParOf" srcId="{3BE323D8-A470-45FF-9D2E-245AEAADBA3B}" destId="{CFFE87FF-97CE-4368-AE8B-9D0917767C7B}" srcOrd="10" destOrd="0" presId="urn:microsoft.com/office/officeart/2008/layout/LinedList"/>
    <dgm:cxn modelId="{88BD88BD-1A4D-4985-951D-4F33EF1D00CD}" type="presParOf" srcId="{3BE323D8-A470-45FF-9D2E-245AEAADBA3B}" destId="{F9D3C8D5-6A50-421A-96B9-486B3463EFE9}" srcOrd="11" destOrd="0" presId="urn:microsoft.com/office/officeart/2008/layout/LinedList"/>
    <dgm:cxn modelId="{81F8DCE6-AE4F-4C68-A7F4-02E5D91E199C}" type="presParOf" srcId="{F9D3C8D5-6A50-421A-96B9-486B3463EFE9}" destId="{27C0370C-C945-427C-B354-734F19F04830}" srcOrd="0" destOrd="0" presId="urn:microsoft.com/office/officeart/2008/layout/LinedList"/>
    <dgm:cxn modelId="{F4A9DB07-376F-49D0-9256-B062EFA672C6}" type="presParOf" srcId="{F9D3C8D5-6A50-421A-96B9-486B3463EFE9}" destId="{C4C808F0-C0FB-4B82-8CDB-3F176A3C580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9BB2E07-E2B4-412E-9E64-0D33FEA0283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63BEE4FD-1E78-49E7-8198-D9AC98DE7651}">
      <dgm:prSet/>
      <dgm:spPr/>
      <dgm:t>
        <a:bodyPr/>
        <a:lstStyle/>
        <a:p>
          <a:r>
            <a:rPr lang="en-US"/>
            <a:t>No zinc dichromate steel parts</a:t>
          </a:r>
        </a:p>
      </dgm:t>
    </dgm:pt>
    <dgm:pt modelId="{D214857B-0FE8-42FB-A61C-8CC15187A3E0}" type="parTrans" cxnId="{1CA6D8FD-BB3E-4D85-841A-DE17C8A17BBC}">
      <dgm:prSet/>
      <dgm:spPr/>
      <dgm:t>
        <a:bodyPr/>
        <a:lstStyle/>
        <a:p>
          <a:endParaRPr lang="en-US"/>
        </a:p>
      </dgm:t>
    </dgm:pt>
    <dgm:pt modelId="{447DCDFF-5AA3-4045-8515-1A30BE8DDC06}" type="sibTrans" cxnId="{1CA6D8FD-BB3E-4D85-841A-DE17C8A17BBC}">
      <dgm:prSet/>
      <dgm:spPr/>
      <dgm:t>
        <a:bodyPr/>
        <a:lstStyle/>
        <a:p>
          <a:endParaRPr lang="en-US"/>
        </a:p>
      </dgm:t>
    </dgm:pt>
    <dgm:pt modelId="{4185B763-53CE-4621-B261-18064E3C9671}">
      <dgm:prSet/>
      <dgm:spPr/>
      <dgm:t>
        <a:bodyPr/>
        <a:lstStyle/>
        <a:p>
          <a:r>
            <a:rPr lang="en-US"/>
            <a:t>No plastic bearings</a:t>
          </a:r>
        </a:p>
      </dgm:t>
    </dgm:pt>
    <dgm:pt modelId="{3471D04F-26F2-463B-BBCF-2DE7F20101EF}" type="parTrans" cxnId="{A399D5CF-F58F-4A53-9119-16B1354706D7}">
      <dgm:prSet/>
      <dgm:spPr/>
      <dgm:t>
        <a:bodyPr/>
        <a:lstStyle/>
        <a:p>
          <a:endParaRPr lang="en-US"/>
        </a:p>
      </dgm:t>
    </dgm:pt>
    <dgm:pt modelId="{8E5AE6FA-7CB6-46AD-A3BA-2B0D33419079}" type="sibTrans" cxnId="{A399D5CF-F58F-4A53-9119-16B1354706D7}">
      <dgm:prSet/>
      <dgm:spPr/>
      <dgm:t>
        <a:bodyPr/>
        <a:lstStyle/>
        <a:p>
          <a:endParaRPr lang="en-US"/>
        </a:p>
      </dgm:t>
    </dgm:pt>
    <dgm:pt modelId="{7B561D58-9729-4644-AA9A-8C2AB22CE225}">
      <dgm:prSet/>
      <dgm:spPr/>
      <dgm:t>
        <a:bodyPr/>
        <a:lstStyle/>
        <a:p>
          <a:r>
            <a:rPr lang="en-US"/>
            <a:t>No plastic parts in the bearings</a:t>
          </a:r>
        </a:p>
      </dgm:t>
    </dgm:pt>
    <dgm:pt modelId="{97228D80-8A15-418C-A0D4-13C3A8EAD094}" type="parTrans" cxnId="{6593D9AF-E6C6-4889-815A-CF19A89848A4}">
      <dgm:prSet/>
      <dgm:spPr/>
      <dgm:t>
        <a:bodyPr/>
        <a:lstStyle/>
        <a:p>
          <a:endParaRPr lang="en-US"/>
        </a:p>
      </dgm:t>
    </dgm:pt>
    <dgm:pt modelId="{DC3DEBFC-E1BF-448E-8426-84C2A92FC5E7}" type="sibTrans" cxnId="{6593D9AF-E6C6-4889-815A-CF19A89848A4}">
      <dgm:prSet/>
      <dgm:spPr/>
      <dgm:t>
        <a:bodyPr/>
        <a:lstStyle/>
        <a:p>
          <a:endParaRPr lang="en-US"/>
        </a:p>
      </dgm:t>
    </dgm:pt>
    <dgm:pt modelId="{5B8CFF53-EC90-45AE-B216-F9965D0AD4C9}" type="pres">
      <dgm:prSet presAssocID="{19BB2E07-E2B4-412E-9E64-0D33FEA02837}" presName="root" presStyleCnt="0">
        <dgm:presLayoutVars>
          <dgm:dir/>
          <dgm:resizeHandles val="exact"/>
        </dgm:presLayoutVars>
      </dgm:prSet>
      <dgm:spPr/>
    </dgm:pt>
    <dgm:pt modelId="{82AFF129-CFC7-41F4-93E0-56C4D01F370C}" type="pres">
      <dgm:prSet presAssocID="{63BEE4FD-1E78-49E7-8198-D9AC98DE7651}" presName="compNode" presStyleCnt="0"/>
      <dgm:spPr/>
    </dgm:pt>
    <dgm:pt modelId="{D7E8D2F0-DDA0-4A38-AAC6-49F9E4985A67}" type="pres">
      <dgm:prSet presAssocID="{63BEE4FD-1E78-49E7-8198-D9AC98DE765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ining Tools"/>
        </a:ext>
      </dgm:extLst>
    </dgm:pt>
    <dgm:pt modelId="{5AEE0800-E122-400F-90A8-91724E20EA5B}" type="pres">
      <dgm:prSet presAssocID="{63BEE4FD-1E78-49E7-8198-D9AC98DE7651}" presName="spaceRect" presStyleCnt="0"/>
      <dgm:spPr/>
    </dgm:pt>
    <dgm:pt modelId="{8626A0B2-BE6B-4630-BDFF-AFDBD9C02B6A}" type="pres">
      <dgm:prSet presAssocID="{63BEE4FD-1E78-49E7-8198-D9AC98DE7651}" presName="textRect" presStyleLbl="revTx" presStyleIdx="0" presStyleCnt="3">
        <dgm:presLayoutVars>
          <dgm:chMax val="1"/>
          <dgm:chPref val="1"/>
        </dgm:presLayoutVars>
      </dgm:prSet>
      <dgm:spPr/>
    </dgm:pt>
    <dgm:pt modelId="{6A42DEA1-C2E7-49E5-86A5-D92A858F58C8}" type="pres">
      <dgm:prSet presAssocID="{447DCDFF-5AA3-4045-8515-1A30BE8DDC06}" presName="sibTrans" presStyleCnt="0"/>
      <dgm:spPr/>
    </dgm:pt>
    <dgm:pt modelId="{0A08D394-1DC2-4F71-AF37-3B36DE796B93}" type="pres">
      <dgm:prSet presAssocID="{4185B763-53CE-4621-B261-18064E3C9671}" presName="compNode" presStyleCnt="0"/>
      <dgm:spPr/>
    </dgm:pt>
    <dgm:pt modelId="{F8CD70BB-BA2B-4B3A-86F0-4B59E4B4113C}" type="pres">
      <dgm:prSet presAssocID="{4185B763-53CE-4621-B261-18064E3C967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rritant"/>
        </a:ext>
      </dgm:extLst>
    </dgm:pt>
    <dgm:pt modelId="{23CBEE9D-CEA8-4BBF-8743-38042236B35D}" type="pres">
      <dgm:prSet presAssocID="{4185B763-53CE-4621-B261-18064E3C9671}" presName="spaceRect" presStyleCnt="0"/>
      <dgm:spPr/>
    </dgm:pt>
    <dgm:pt modelId="{C4DE3515-8D57-41E7-803F-8802AF1A70E2}" type="pres">
      <dgm:prSet presAssocID="{4185B763-53CE-4621-B261-18064E3C9671}" presName="textRect" presStyleLbl="revTx" presStyleIdx="1" presStyleCnt="3">
        <dgm:presLayoutVars>
          <dgm:chMax val="1"/>
          <dgm:chPref val="1"/>
        </dgm:presLayoutVars>
      </dgm:prSet>
      <dgm:spPr/>
    </dgm:pt>
    <dgm:pt modelId="{F53F8EFF-1415-48A6-AD3A-BD6829CA3EE6}" type="pres">
      <dgm:prSet presAssocID="{8E5AE6FA-7CB6-46AD-A3BA-2B0D33419079}" presName="sibTrans" presStyleCnt="0"/>
      <dgm:spPr/>
    </dgm:pt>
    <dgm:pt modelId="{48DA38CE-0FEF-493E-8B8E-6339272E4874}" type="pres">
      <dgm:prSet presAssocID="{7B561D58-9729-4644-AA9A-8C2AB22CE225}" presName="compNode" presStyleCnt="0"/>
      <dgm:spPr/>
    </dgm:pt>
    <dgm:pt modelId="{757084C9-B8CD-42CF-91F5-0D5CD4F0E05B}" type="pres">
      <dgm:prSet presAssocID="{7B561D58-9729-4644-AA9A-8C2AB22CE22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No sign"/>
        </a:ext>
      </dgm:extLst>
    </dgm:pt>
    <dgm:pt modelId="{C7823818-A883-481F-8DFE-6EA346E935B9}" type="pres">
      <dgm:prSet presAssocID="{7B561D58-9729-4644-AA9A-8C2AB22CE225}" presName="spaceRect" presStyleCnt="0"/>
      <dgm:spPr/>
    </dgm:pt>
    <dgm:pt modelId="{2BAEE5E3-43D1-44C5-839B-82FB82CFB737}" type="pres">
      <dgm:prSet presAssocID="{7B561D58-9729-4644-AA9A-8C2AB22CE225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4370D430-3332-4948-B660-F38084EB0B2E}" type="presOf" srcId="{4185B763-53CE-4621-B261-18064E3C9671}" destId="{C4DE3515-8D57-41E7-803F-8802AF1A70E2}" srcOrd="0" destOrd="0" presId="urn:microsoft.com/office/officeart/2018/2/layout/IconLabelList"/>
    <dgm:cxn modelId="{FFC00062-00CA-480A-B75B-9C4BDD9E470D}" type="presOf" srcId="{7B561D58-9729-4644-AA9A-8C2AB22CE225}" destId="{2BAEE5E3-43D1-44C5-839B-82FB82CFB737}" srcOrd="0" destOrd="0" presId="urn:microsoft.com/office/officeart/2018/2/layout/IconLabelList"/>
    <dgm:cxn modelId="{BD915573-841E-450B-9475-A57DA2310985}" type="presOf" srcId="{63BEE4FD-1E78-49E7-8198-D9AC98DE7651}" destId="{8626A0B2-BE6B-4630-BDFF-AFDBD9C02B6A}" srcOrd="0" destOrd="0" presId="urn:microsoft.com/office/officeart/2018/2/layout/IconLabelList"/>
    <dgm:cxn modelId="{6593D9AF-E6C6-4889-815A-CF19A89848A4}" srcId="{19BB2E07-E2B4-412E-9E64-0D33FEA02837}" destId="{7B561D58-9729-4644-AA9A-8C2AB22CE225}" srcOrd="2" destOrd="0" parTransId="{97228D80-8A15-418C-A0D4-13C3A8EAD094}" sibTransId="{DC3DEBFC-E1BF-448E-8426-84C2A92FC5E7}"/>
    <dgm:cxn modelId="{A399D5CF-F58F-4A53-9119-16B1354706D7}" srcId="{19BB2E07-E2B4-412E-9E64-0D33FEA02837}" destId="{4185B763-53CE-4621-B261-18064E3C9671}" srcOrd="1" destOrd="0" parTransId="{3471D04F-26F2-463B-BBCF-2DE7F20101EF}" sibTransId="{8E5AE6FA-7CB6-46AD-A3BA-2B0D33419079}"/>
    <dgm:cxn modelId="{50DF0CE2-C3C5-462F-A372-0EC9C62C782D}" type="presOf" srcId="{19BB2E07-E2B4-412E-9E64-0D33FEA02837}" destId="{5B8CFF53-EC90-45AE-B216-F9965D0AD4C9}" srcOrd="0" destOrd="0" presId="urn:microsoft.com/office/officeart/2018/2/layout/IconLabelList"/>
    <dgm:cxn modelId="{1CA6D8FD-BB3E-4D85-841A-DE17C8A17BBC}" srcId="{19BB2E07-E2B4-412E-9E64-0D33FEA02837}" destId="{63BEE4FD-1E78-49E7-8198-D9AC98DE7651}" srcOrd="0" destOrd="0" parTransId="{D214857B-0FE8-42FB-A61C-8CC15187A3E0}" sibTransId="{447DCDFF-5AA3-4045-8515-1A30BE8DDC06}"/>
    <dgm:cxn modelId="{2C35CB0D-2D5F-4A29-98D2-AE9309254B1C}" type="presParOf" srcId="{5B8CFF53-EC90-45AE-B216-F9965D0AD4C9}" destId="{82AFF129-CFC7-41F4-93E0-56C4D01F370C}" srcOrd="0" destOrd="0" presId="urn:microsoft.com/office/officeart/2018/2/layout/IconLabelList"/>
    <dgm:cxn modelId="{0312ECA2-9464-43CB-90C1-85C0640D48A5}" type="presParOf" srcId="{82AFF129-CFC7-41F4-93E0-56C4D01F370C}" destId="{D7E8D2F0-DDA0-4A38-AAC6-49F9E4985A67}" srcOrd="0" destOrd="0" presId="urn:microsoft.com/office/officeart/2018/2/layout/IconLabelList"/>
    <dgm:cxn modelId="{D29BDA7A-D777-4B87-8FDD-E7D6B1DDBD5C}" type="presParOf" srcId="{82AFF129-CFC7-41F4-93E0-56C4D01F370C}" destId="{5AEE0800-E122-400F-90A8-91724E20EA5B}" srcOrd="1" destOrd="0" presId="urn:microsoft.com/office/officeart/2018/2/layout/IconLabelList"/>
    <dgm:cxn modelId="{348D6457-2654-4024-955F-343AC265754C}" type="presParOf" srcId="{82AFF129-CFC7-41F4-93E0-56C4D01F370C}" destId="{8626A0B2-BE6B-4630-BDFF-AFDBD9C02B6A}" srcOrd="2" destOrd="0" presId="urn:microsoft.com/office/officeart/2018/2/layout/IconLabelList"/>
    <dgm:cxn modelId="{49C54E0A-F0B9-4770-9A1E-15AED0BCD61D}" type="presParOf" srcId="{5B8CFF53-EC90-45AE-B216-F9965D0AD4C9}" destId="{6A42DEA1-C2E7-49E5-86A5-D92A858F58C8}" srcOrd="1" destOrd="0" presId="urn:microsoft.com/office/officeart/2018/2/layout/IconLabelList"/>
    <dgm:cxn modelId="{F7826C29-A69D-4392-8092-96199FD861E3}" type="presParOf" srcId="{5B8CFF53-EC90-45AE-B216-F9965D0AD4C9}" destId="{0A08D394-1DC2-4F71-AF37-3B36DE796B93}" srcOrd="2" destOrd="0" presId="urn:microsoft.com/office/officeart/2018/2/layout/IconLabelList"/>
    <dgm:cxn modelId="{89266212-90CD-4684-B31F-052498D257AA}" type="presParOf" srcId="{0A08D394-1DC2-4F71-AF37-3B36DE796B93}" destId="{F8CD70BB-BA2B-4B3A-86F0-4B59E4B4113C}" srcOrd="0" destOrd="0" presId="urn:microsoft.com/office/officeart/2018/2/layout/IconLabelList"/>
    <dgm:cxn modelId="{49A391F8-A1C5-4736-BA68-A0690147777A}" type="presParOf" srcId="{0A08D394-1DC2-4F71-AF37-3B36DE796B93}" destId="{23CBEE9D-CEA8-4BBF-8743-38042236B35D}" srcOrd="1" destOrd="0" presId="urn:microsoft.com/office/officeart/2018/2/layout/IconLabelList"/>
    <dgm:cxn modelId="{800E86D3-C194-4168-891C-FB219607A1B9}" type="presParOf" srcId="{0A08D394-1DC2-4F71-AF37-3B36DE796B93}" destId="{C4DE3515-8D57-41E7-803F-8802AF1A70E2}" srcOrd="2" destOrd="0" presId="urn:microsoft.com/office/officeart/2018/2/layout/IconLabelList"/>
    <dgm:cxn modelId="{2767CC90-9633-464A-89E1-A7FC5C7574EA}" type="presParOf" srcId="{5B8CFF53-EC90-45AE-B216-F9965D0AD4C9}" destId="{F53F8EFF-1415-48A6-AD3A-BD6829CA3EE6}" srcOrd="3" destOrd="0" presId="urn:microsoft.com/office/officeart/2018/2/layout/IconLabelList"/>
    <dgm:cxn modelId="{D9D325AE-372D-4924-937D-DA9E8E7DC755}" type="presParOf" srcId="{5B8CFF53-EC90-45AE-B216-F9965D0AD4C9}" destId="{48DA38CE-0FEF-493E-8B8E-6339272E4874}" srcOrd="4" destOrd="0" presId="urn:microsoft.com/office/officeart/2018/2/layout/IconLabelList"/>
    <dgm:cxn modelId="{B552465A-2914-4B20-B572-34E03414A42D}" type="presParOf" srcId="{48DA38CE-0FEF-493E-8B8E-6339272E4874}" destId="{757084C9-B8CD-42CF-91F5-0D5CD4F0E05B}" srcOrd="0" destOrd="0" presId="urn:microsoft.com/office/officeart/2018/2/layout/IconLabelList"/>
    <dgm:cxn modelId="{7B6100C7-2D1B-43E9-B927-0579F1CDF68E}" type="presParOf" srcId="{48DA38CE-0FEF-493E-8B8E-6339272E4874}" destId="{C7823818-A883-481F-8DFE-6EA346E935B9}" srcOrd="1" destOrd="0" presId="urn:microsoft.com/office/officeart/2018/2/layout/IconLabelList"/>
    <dgm:cxn modelId="{B93A9A6F-DD78-4914-96F2-5D8AD03EFC1D}" type="presParOf" srcId="{48DA38CE-0FEF-493E-8B8E-6339272E4874}" destId="{2BAEE5E3-43D1-44C5-839B-82FB82CFB737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33441A2-53F8-4A76-ABD9-68D8FF1FE41A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01ACC512-2783-495C-A900-1786646B28DF}">
      <dgm:prSet/>
      <dgm:spPr/>
      <dgm:t>
        <a:bodyPr/>
        <a:lstStyle/>
        <a:p>
          <a:pPr>
            <a:defRPr cap="all"/>
          </a:pPr>
          <a:r>
            <a:rPr lang="en-US"/>
            <a:t>All hardware in the live parts is series 300 Stainless Steel</a:t>
          </a:r>
        </a:p>
      </dgm:t>
    </dgm:pt>
    <dgm:pt modelId="{5834887D-55A0-4CFF-A8D3-948BBEF21831}" type="parTrans" cxnId="{0704D885-7752-477C-A9BB-589E6A487D15}">
      <dgm:prSet/>
      <dgm:spPr/>
      <dgm:t>
        <a:bodyPr/>
        <a:lstStyle/>
        <a:p>
          <a:endParaRPr lang="en-US"/>
        </a:p>
      </dgm:t>
    </dgm:pt>
    <dgm:pt modelId="{F96A632A-0733-4056-BF4D-66F53D33946C}" type="sibTrans" cxnId="{0704D885-7752-477C-A9BB-589E6A487D15}">
      <dgm:prSet/>
      <dgm:spPr/>
      <dgm:t>
        <a:bodyPr/>
        <a:lstStyle/>
        <a:p>
          <a:endParaRPr lang="en-US"/>
        </a:p>
      </dgm:t>
    </dgm:pt>
    <dgm:pt modelId="{469B4A55-C366-4817-8841-E86097B83776}">
      <dgm:prSet/>
      <dgm:spPr/>
      <dgm:t>
        <a:bodyPr/>
        <a:lstStyle/>
        <a:p>
          <a:pPr>
            <a:defRPr cap="all"/>
          </a:pPr>
          <a:r>
            <a:rPr lang="en-US"/>
            <a:t>Minimum hardware size is ½”</a:t>
          </a:r>
        </a:p>
      </dgm:t>
    </dgm:pt>
    <dgm:pt modelId="{335D11B8-0517-4BF1-81D6-B09153A79030}" type="parTrans" cxnId="{CC5E3D25-FCD1-4BED-854B-24E5F51A40B3}">
      <dgm:prSet/>
      <dgm:spPr/>
      <dgm:t>
        <a:bodyPr/>
        <a:lstStyle/>
        <a:p>
          <a:endParaRPr lang="en-US"/>
        </a:p>
      </dgm:t>
    </dgm:pt>
    <dgm:pt modelId="{99CED861-E253-47ED-A805-67FCB3955013}" type="sibTrans" cxnId="{CC5E3D25-FCD1-4BED-854B-24E5F51A40B3}">
      <dgm:prSet/>
      <dgm:spPr/>
      <dgm:t>
        <a:bodyPr/>
        <a:lstStyle/>
        <a:p>
          <a:endParaRPr lang="en-US"/>
        </a:p>
      </dgm:t>
    </dgm:pt>
    <dgm:pt modelId="{0748C682-FC50-460A-AE86-4BAD30C1588A}">
      <dgm:prSet/>
      <dgm:spPr/>
      <dgm:t>
        <a:bodyPr/>
        <a:lstStyle/>
        <a:p>
          <a:pPr>
            <a:defRPr cap="all"/>
          </a:pPr>
          <a:r>
            <a:rPr lang="en-US"/>
            <a:t>Only two wrench sizes needed for installation and adjustment</a:t>
          </a:r>
        </a:p>
      </dgm:t>
    </dgm:pt>
    <dgm:pt modelId="{FE05264D-499F-45FA-B579-39C4D090942F}" type="parTrans" cxnId="{F07D2316-336C-484C-8C82-EE8AB7067D16}">
      <dgm:prSet/>
      <dgm:spPr/>
      <dgm:t>
        <a:bodyPr/>
        <a:lstStyle/>
        <a:p>
          <a:endParaRPr lang="en-US"/>
        </a:p>
      </dgm:t>
    </dgm:pt>
    <dgm:pt modelId="{7A7001E0-403C-497C-994D-2D092990B1E9}" type="sibTrans" cxnId="{F07D2316-336C-484C-8C82-EE8AB7067D16}">
      <dgm:prSet/>
      <dgm:spPr/>
      <dgm:t>
        <a:bodyPr/>
        <a:lstStyle/>
        <a:p>
          <a:endParaRPr lang="en-US"/>
        </a:p>
      </dgm:t>
    </dgm:pt>
    <dgm:pt modelId="{004FFC9E-76B0-4D4C-B453-6248CA29BFA5}" type="pres">
      <dgm:prSet presAssocID="{233441A2-53F8-4A76-ABD9-68D8FF1FE41A}" presName="root" presStyleCnt="0">
        <dgm:presLayoutVars>
          <dgm:dir/>
          <dgm:resizeHandles val="exact"/>
        </dgm:presLayoutVars>
      </dgm:prSet>
      <dgm:spPr/>
    </dgm:pt>
    <dgm:pt modelId="{791B1110-D4FE-46F1-A5F6-69B83A9DCC23}" type="pres">
      <dgm:prSet presAssocID="{01ACC512-2783-495C-A900-1786646B28DF}" presName="compNode" presStyleCnt="0"/>
      <dgm:spPr/>
    </dgm:pt>
    <dgm:pt modelId="{642DA59B-3000-4700-A83A-CF374B76FD4F}" type="pres">
      <dgm:prSet presAssocID="{01ACC512-2783-495C-A900-1786646B28DF}" presName="iconBgRect" presStyleLbl="bgShp" presStyleIdx="0" presStyleCnt="3"/>
      <dgm:spPr/>
    </dgm:pt>
    <dgm:pt modelId="{00815529-FCB2-4E7A-9438-E927E6C27EAF}" type="pres">
      <dgm:prSet presAssocID="{01ACC512-2783-495C-A900-1786646B28DF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8E545E6E-0F6D-4091-B498-D2632246367D}" type="pres">
      <dgm:prSet presAssocID="{01ACC512-2783-495C-A900-1786646B28DF}" presName="spaceRect" presStyleCnt="0"/>
      <dgm:spPr/>
    </dgm:pt>
    <dgm:pt modelId="{CF902F1D-B296-4A8F-923D-65ECD8001641}" type="pres">
      <dgm:prSet presAssocID="{01ACC512-2783-495C-A900-1786646B28DF}" presName="textRect" presStyleLbl="revTx" presStyleIdx="0" presStyleCnt="3">
        <dgm:presLayoutVars>
          <dgm:chMax val="1"/>
          <dgm:chPref val="1"/>
        </dgm:presLayoutVars>
      </dgm:prSet>
      <dgm:spPr/>
    </dgm:pt>
    <dgm:pt modelId="{C5BB3400-FEA5-4AB7-A352-F7F53F92C847}" type="pres">
      <dgm:prSet presAssocID="{F96A632A-0733-4056-BF4D-66F53D33946C}" presName="sibTrans" presStyleCnt="0"/>
      <dgm:spPr/>
    </dgm:pt>
    <dgm:pt modelId="{3391EF6B-E915-42F4-BCA8-54DCBD9B0CCF}" type="pres">
      <dgm:prSet presAssocID="{469B4A55-C366-4817-8841-E86097B83776}" presName="compNode" presStyleCnt="0"/>
      <dgm:spPr/>
    </dgm:pt>
    <dgm:pt modelId="{B6A9821A-7E8F-4DD5-BDD2-9A12ECD73C05}" type="pres">
      <dgm:prSet presAssocID="{469B4A55-C366-4817-8841-E86097B83776}" presName="iconBgRect" presStyleLbl="bgShp" presStyleIdx="1" presStyleCnt="3"/>
      <dgm:spPr/>
    </dgm:pt>
    <dgm:pt modelId="{C5E859C1-970D-485C-B8E9-4B59A0E145D0}" type="pres">
      <dgm:prSet presAssocID="{469B4A55-C366-4817-8841-E86097B83776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ximize"/>
        </a:ext>
      </dgm:extLst>
    </dgm:pt>
    <dgm:pt modelId="{841947FF-139B-488E-8125-4FB32323D4F6}" type="pres">
      <dgm:prSet presAssocID="{469B4A55-C366-4817-8841-E86097B83776}" presName="spaceRect" presStyleCnt="0"/>
      <dgm:spPr/>
    </dgm:pt>
    <dgm:pt modelId="{BC3ED5B3-05F4-44D5-B525-F8BA0E4D3817}" type="pres">
      <dgm:prSet presAssocID="{469B4A55-C366-4817-8841-E86097B83776}" presName="textRect" presStyleLbl="revTx" presStyleIdx="1" presStyleCnt="3">
        <dgm:presLayoutVars>
          <dgm:chMax val="1"/>
          <dgm:chPref val="1"/>
        </dgm:presLayoutVars>
      </dgm:prSet>
      <dgm:spPr/>
    </dgm:pt>
    <dgm:pt modelId="{6B9FBE78-5B82-405C-A4DD-C626EA530E75}" type="pres">
      <dgm:prSet presAssocID="{99CED861-E253-47ED-A805-67FCB3955013}" presName="sibTrans" presStyleCnt="0"/>
      <dgm:spPr/>
    </dgm:pt>
    <dgm:pt modelId="{999A5CA6-51F7-4D6F-A40E-5EFC0EF383F9}" type="pres">
      <dgm:prSet presAssocID="{0748C682-FC50-460A-AE86-4BAD30C1588A}" presName="compNode" presStyleCnt="0"/>
      <dgm:spPr/>
    </dgm:pt>
    <dgm:pt modelId="{67DA86D7-B948-43CA-BA1B-865DE926F011}" type="pres">
      <dgm:prSet presAssocID="{0748C682-FC50-460A-AE86-4BAD30C1588A}" presName="iconBgRect" presStyleLbl="bgShp" presStyleIdx="2" presStyleCnt="3"/>
      <dgm:spPr/>
    </dgm:pt>
    <dgm:pt modelId="{713B640C-BACE-4FE3-8960-68C521633B39}" type="pres">
      <dgm:prSet presAssocID="{0748C682-FC50-460A-AE86-4BAD30C1588A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rench"/>
        </a:ext>
      </dgm:extLst>
    </dgm:pt>
    <dgm:pt modelId="{925DBFBE-3381-4341-B58E-185BBFF230B2}" type="pres">
      <dgm:prSet presAssocID="{0748C682-FC50-460A-AE86-4BAD30C1588A}" presName="spaceRect" presStyleCnt="0"/>
      <dgm:spPr/>
    </dgm:pt>
    <dgm:pt modelId="{8AB29919-4D87-4118-B2AC-B8D62FC49500}" type="pres">
      <dgm:prSet presAssocID="{0748C682-FC50-460A-AE86-4BAD30C1588A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F07D2316-336C-484C-8C82-EE8AB7067D16}" srcId="{233441A2-53F8-4A76-ABD9-68D8FF1FE41A}" destId="{0748C682-FC50-460A-AE86-4BAD30C1588A}" srcOrd="2" destOrd="0" parTransId="{FE05264D-499F-45FA-B579-39C4D090942F}" sibTransId="{7A7001E0-403C-497C-994D-2D092990B1E9}"/>
    <dgm:cxn modelId="{20B91B1E-FA8D-47E1-86B0-130E16600015}" type="presOf" srcId="{0748C682-FC50-460A-AE86-4BAD30C1588A}" destId="{8AB29919-4D87-4118-B2AC-B8D62FC49500}" srcOrd="0" destOrd="0" presId="urn:microsoft.com/office/officeart/2018/5/layout/IconCircleLabelList"/>
    <dgm:cxn modelId="{CC5E3D25-FCD1-4BED-854B-24E5F51A40B3}" srcId="{233441A2-53F8-4A76-ABD9-68D8FF1FE41A}" destId="{469B4A55-C366-4817-8841-E86097B83776}" srcOrd="1" destOrd="0" parTransId="{335D11B8-0517-4BF1-81D6-B09153A79030}" sibTransId="{99CED861-E253-47ED-A805-67FCB3955013}"/>
    <dgm:cxn modelId="{0704D885-7752-477C-A9BB-589E6A487D15}" srcId="{233441A2-53F8-4A76-ABD9-68D8FF1FE41A}" destId="{01ACC512-2783-495C-A900-1786646B28DF}" srcOrd="0" destOrd="0" parTransId="{5834887D-55A0-4CFF-A8D3-948BBEF21831}" sibTransId="{F96A632A-0733-4056-BF4D-66F53D33946C}"/>
    <dgm:cxn modelId="{E4BC5D95-C63C-460C-B0F7-7FEA97902E27}" type="presOf" srcId="{01ACC512-2783-495C-A900-1786646B28DF}" destId="{CF902F1D-B296-4A8F-923D-65ECD8001641}" srcOrd="0" destOrd="0" presId="urn:microsoft.com/office/officeart/2018/5/layout/IconCircleLabelList"/>
    <dgm:cxn modelId="{5845A9B2-CBB2-4E25-A59C-C69EED14BD5D}" type="presOf" srcId="{469B4A55-C366-4817-8841-E86097B83776}" destId="{BC3ED5B3-05F4-44D5-B525-F8BA0E4D3817}" srcOrd="0" destOrd="0" presId="urn:microsoft.com/office/officeart/2018/5/layout/IconCircleLabelList"/>
    <dgm:cxn modelId="{F4C0F2D4-C940-4BD7-A524-71D816DED5DD}" type="presOf" srcId="{233441A2-53F8-4A76-ABD9-68D8FF1FE41A}" destId="{004FFC9E-76B0-4D4C-B453-6248CA29BFA5}" srcOrd="0" destOrd="0" presId="urn:microsoft.com/office/officeart/2018/5/layout/IconCircleLabelList"/>
    <dgm:cxn modelId="{6805EBA4-83D1-4572-9ED7-8FD19135F62D}" type="presParOf" srcId="{004FFC9E-76B0-4D4C-B453-6248CA29BFA5}" destId="{791B1110-D4FE-46F1-A5F6-69B83A9DCC23}" srcOrd="0" destOrd="0" presId="urn:microsoft.com/office/officeart/2018/5/layout/IconCircleLabelList"/>
    <dgm:cxn modelId="{0AA251EB-4474-47D4-AA1C-AB1EAED5B2B0}" type="presParOf" srcId="{791B1110-D4FE-46F1-A5F6-69B83A9DCC23}" destId="{642DA59B-3000-4700-A83A-CF374B76FD4F}" srcOrd="0" destOrd="0" presId="urn:microsoft.com/office/officeart/2018/5/layout/IconCircleLabelList"/>
    <dgm:cxn modelId="{3D6FE81A-7A95-4643-AFBC-A3FA261148D4}" type="presParOf" srcId="{791B1110-D4FE-46F1-A5F6-69B83A9DCC23}" destId="{00815529-FCB2-4E7A-9438-E927E6C27EAF}" srcOrd="1" destOrd="0" presId="urn:microsoft.com/office/officeart/2018/5/layout/IconCircleLabelList"/>
    <dgm:cxn modelId="{6876904C-948D-442A-B009-B4B03C4D76A5}" type="presParOf" srcId="{791B1110-D4FE-46F1-A5F6-69B83A9DCC23}" destId="{8E545E6E-0F6D-4091-B498-D2632246367D}" srcOrd="2" destOrd="0" presId="urn:microsoft.com/office/officeart/2018/5/layout/IconCircleLabelList"/>
    <dgm:cxn modelId="{00C0CE6C-AF2D-4FBF-A512-FCCFC6D94FAD}" type="presParOf" srcId="{791B1110-D4FE-46F1-A5F6-69B83A9DCC23}" destId="{CF902F1D-B296-4A8F-923D-65ECD8001641}" srcOrd="3" destOrd="0" presId="urn:microsoft.com/office/officeart/2018/5/layout/IconCircleLabelList"/>
    <dgm:cxn modelId="{A77BCBCB-BDB8-46A3-A517-7A5FC9E130E8}" type="presParOf" srcId="{004FFC9E-76B0-4D4C-B453-6248CA29BFA5}" destId="{C5BB3400-FEA5-4AB7-A352-F7F53F92C847}" srcOrd="1" destOrd="0" presId="urn:microsoft.com/office/officeart/2018/5/layout/IconCircleLabelList"/>
    <dgm:cxn modelId="{D69E66B9-A8D0-4058-9179-45C11B166DFA}" type="presParOf" srcId="{004FFC9E-76B0-4D4C-B453-6248CA29BFA5}" destId="{3391EF6B-E915-42F4-BCA8-54DCBD9B0CCF}" srcOrd="2" destOrd="0" presId="urn:microsoft.com/office/officeart/2018/5/layout/IconCircleLabelList"/>
    <dgm:cxn modelId="{C1DB13B0-4C5B-44F6-B18C-6C2ECCEBDBE3}" type="presParOf" srcId="{3391EF6B-E915-42F4-BCA8-54DCBD9B0CCF}" destId="{B6A9821A-7E8F-4DD5-BDD2-9A12ECD73C05}" srcOrd="0" destOrd="0" presId="urn:microsoft.com/office/officeart/2018/5/layout/IconCircleLabelList"/>
    <dgm:cxn modelId="{68F23AB2-BA95-47BA-BF20-DB1941CFD022}" type="presParOf" srcId="{3391EF6B-E915-42F4-BCA8-54DCBD9B0CCF}" destId="{C5E859C1-970D-485C-B8E9-4B59A0E145D0}" srcOrd="1" destOrd="0" presId="urn:microsoft.com/office/officeart/2018/5/layout/IconCircleLabelList"/>
    <dgm:cxn modelId="{C76B77F2-3B93-4CC2-AFE9-2A3E4E4397D0}" type="presParOf" srcId="{3391EF6B-E915-42F4-BCA8-54DCBD9B0CCF}" destId="{841947FF-139B-488E-8125-4FB32323D4F6}" srcOrd="2" destOrd="0" presId="urn:microsoft.com/office/officeart/2018/5/layout/IconCircleLabelList"/>
    <dgm:cxn modelId="{9C6E2209-BA85-4F6C-BA44-208C7F0C5678}" type="presParOf" srcId="{3391EF6B-E915-42F4-BCA8-54DCBD9B0CCF}" destId="{BC3ED5B3-05F4-44D5-B525-F8BA0E4D3817}" srcOrd="3" destOrd="0" presId="urn:microsoft.com/office/officeart/2018/5/layout/IconCircleLabelList"/>
    <dgm:cxn modelId="{D52662B2-E7E2-4120-8972-5723759EF12D}" type="presParOf" srcId="{004FFC9E-76B0-4D4C-B453-6248CA29BFA5}" destId="{6B9FBE78-5B82-405C-A4DD-C626EA530E75}" srcOrd="3" destOrd="0" presId="urn:microsoft.com/office/officeart/2018/5/layout/IconCircleLabelList"/>
    <dgm:cxn modelId="{824AC6DE-3696-420E-A0DE-87126F0DC563}" type="presParOf" srcId="{004FFC9E-76B0-4D4C-B453-6248CA29BFA5}" destId="{999A5CA6-51F7-4D6F-A40E-5EFC0EF383F9}" srcOrd="4" destOrd="0" presId="urn:microsoft.com/office/officeart/2018/5/layout/IconCircleLabelList"/>
    <dgm:cxn modelId="{699A7C08-763C-41ED-81A1-0DCF7A214CC9}" type="presParOf" srcId="{999A5CA6-51F7-4D6F-A40E-5EFC0EF383F9}" destId="{67DA86D7-B948-43CA-BA1B-865DE926F011}" srcOrd="0" destOrd="0" presId="urn:microsoft.com/office/officeart/2018/5/layout/IconCircleLabelList"/>
    <dgm:cxn modelId="{FFEE9A55-681D-4B1F-A0E3-B7E5E0D4E348}" type="presParOf" srcId="{999A5CA6-51F7-4D6F-A40E-5EFC0EF383F9}" destId="{713B640C-BACE-4FE3-8960-68C521633B39}" srcOrd="1" destOrd="0" presId="urn:microsoft.com/office/officeart/2018/5/layout/IconCircleLabelList"/>
    <dgm:cxn modelId="{AB1A6761-12D1-4906-B7AF-A11928CE891E}" type="presParOf" srcId="{999A5CA6-51F7-4D6F-A40E-5EFC0EF383F9}" destId="{925DBFBE-3381-4341-B58E-185BBFF230B2}" srcOrd="2" destOrd="0" presId="urn:microsoft.com/office/officeart/2018/5/layout/IconCircleLabelList"/>
    <dgm:cxn modelId="{1FFDD23A-C8A1-41B5-8A0C-DF2B542B35F8}" type="presParOf" srcId="{999A5CA6-51F7-4D6F-A40E-5EFC0EF383F9}" destId="{8AB29919-4D87-4118-B2AC-B8D62FC4950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EC9B01-EA6A-43A1-8879-ECECF8F71A6B}">
      <dsp:nvSpPr>
        <dsp:cNvPr id="0" name=""/>
        <dsp:cNvSpPr/>
      </dsp:nvSpPr>
      <dsp:spPr>
        <a:xfrm>
          <a:off x="0" y="2645"/>
          <a:ext cx="6046132" cy="839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Vertical Break Switches</a:t>
          </a:r>
        </a:p>
      </dsp:txBody>
      <dsp:txXfrm>
        <a:off x="40980" y="43625"/>
        <a:ext cx="5964172" cy="757514"/>
      </dsp:txXfrm>
    </dsp:sp>
    <dsp:sp modelId="{81710ADE-5AAC-4551-94CC-FB54B87C1F38}">
      <dsp:nvSpPr>
        <dsp:cNvPr id="0" name=""/>
        <dsp:cNvSpPr/>
      </dsp:nvSpPr>
      <dsp:spPr>
        <a:xfrm>
          <a:off x="0" y="942920"/>
          <a:ext cx="6046132" cy="839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-2745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-2745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Center Break Switches</a:t>
          </a:r>
        </a:p>
      </dsp:txBody>
      <dsp:txXfrm>
        <a:off x="40980" y="983900"/>
        <a:ext cx="5964172" cy="757514"/>
      </dsp:txXfrm>
    </dsp:sp>
    <dsp:sp modelId="{082243D6-9DC7-4125-95E2-5753F6C24A88}">
      <dsp:nvSpPr>
        <dsp:cNvPr id="0" name=""/>
        <dsp:cNvSpPr/>
      </dsp:nvSpPr>
      <dsp:spPr>
        <a:xfrm>
          <a:off x="0" y="1883195"/>
          <a:ext cx="6046132" cy="839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-549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-549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Side Break Switches</a:t>
          </a:r>
        </a:p>
      </dsp:txBody>
      <dsp:txXfrm>
        <a:off x="40980" y="1924175"/>
        <a:ext cx="5964172" cy="757514"/>
      </dsp:txXfrm>
    </dsp:sp>
    <dsp:sp modelId="{B946319E-3331-4585-88BF-86BB4F31EF00}">
      <dsp:nvSpPr>
        <dsp:cNvPr id="0" name=""/>
        <dsp:cNvSpPr/>
      </dsp:nvSpPr>
      <dsp:spPr>
        <a:xfrm>
          <a:off x="0" y="2823470"/>
          <a:ext cx="6046132" cy="839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-8235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-8235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Ground Switches</a:t>
          </a:r>
        </a:p>
      </dsp:txBody>
      <dsp:txXfrm>
        <a:off x="40980" y="2864450"/>
        <a:ext cx="5964172" cy="757514"/>
      </dsp:txXfrm>
    </dsp:sp>
    <dsp:sp modelId="{AB7AACE5-8A15-4A8E-BF65-006883D042A1}">
      <dsp:nvSpPr>
        <dsp:cNvPr id="0" name=""/>
        <dsp:cNvSpPr/>
      </dsp:nvSpPr>
      <dsp:spPr>
        <a:xfrm>
          <a:off x="0" y="3763745"/>
          <a:ext cx="6046132" cy="839474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-10980"/>
                <a:alphaOff val="0"/>
                <a:tint val="96000"/>
                <a:lumMod val="104000"/>
              </a:schemeClr>
            </a:gs>
            <a:gs pos="100000">
              <a:schemeClr val="accent2">
                <a:hueOff val="0"/>
                <a:satOff val="0"/>
                <a:lumOff val="-10980"/>
                <a:alphaOff val="0"/>
                <a:shade val="84000"/>
                <a:lumMod val="84000"/>
              </a:schemeClr>
            </a:gs>
          </a:gsLst>
          <a:lin ang="5400000" scaled="0"/>
        </a:gradFill>
        <a:ln>
          <a:noFill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Operators &amp; Accessories</a:t>
          </a:r>
        </a:p>
      </dsp:txBody>
      <dsp:txXfrm>
        <a:off x="40980" y="3804725"/>
        <a:ext cx="5964172" cy="75751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E00BB7-5409-49BE-9D3E-2F61931EBD17}">
      <dsp:nvSpPr>
        <dsp:cNvPr id="0" name=""/>
        <dsp:cNvSpPr/>
      </dsp:nvSpPr>
      <dsp:spPr>
        <a:xfrm>
          <a:off x="3897" y="667744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Swing Handle Operator</a:t>
          </a:r>
        </a:p>
      </dsp:txBody>
      <dsp:txXfrm>
        <a:off x="3897" y="667744"/>
        <a:ext cx="2110404" cy="1266242"/>
      </dsp:txXfrm>
    </dsp:sp>
    <dsp:sp modelId="{4010BFC1-3D0F-486C-8F23-F3166FBC5193}">
      <dsp:nvSpPr>
        <dsp:cNvPr id="0" name=""/>
        <dsp:cNvSpPr/>
      </dsp:nvSpPr>
      <dsp:spPr>
        <a:xfrm>
          <a:off x="2325343" y="667744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785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Worm Gear Operator</a:t>
          </a:r>
        </a:p>
      </dsp:txBody>
      <dsp:txXfrm>
        <a:off x="2325343" y="667744"/>
        <a:ext cx="2110404" cy="1266242"/>
      </dsp:txXfrm>
    </dsp:sp>
    <dsp:sp modelId="{63BFDB80-FCDB-4073-84AF-6F2B50023D55}">
      <dsp:nvSpPr>
        <dsp:cNvPr id="0" name=""/>
        <dsp:cNvSpPr/>
      </dsp:nvSpPr>
      <dsp:spPr>
        <a:xfrm>
          <a:off x="4646788" y="667744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1569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Motor Gear Operator</a:t>
          </a:r>
        </a:p>
      </dsp:txBody>
      <dsp:txXfrm>
        <a:off x="4646788" y="667744"/>
        <a:ext cx="2110404" cy="1266242"/>
      </dsp:txXfrm>
    </dsp:sp>
    <dsp:sp modelId="{CF12BB82-1AB2-4681-8195-7F4906C2F81B}">
      <dsp:nvSpPr>
        <dsp:cNvPr id="0" name=""/>
        <dsp:cNvSpPr/>
      </dsp:nvSpPr>
      <dsp:spPr>
        <a:xfrm>
          <a:off x="6968233" y="667744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2354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Auxiliary Switches</a:t>
          </a:r>
        </a:p>
      </dsp:txBody>
      <dsp:txXfrm>
        <a:off x="6968233" y="667744"/>
        <a:ext cx="2110404" cy="1266242"/>
      </dsp:txXfrm>
    </dsp:sp>
    <dsp:sp modelId="{B8E67C2F-221A-4C74-AA6B-7E103A289846}">
      <dsp:nvSpPr>
        <dsp:cNvPr id="0" name=""/>
        <dsp:cNvSpPr/>
      </dsp:nvSpPr>
      <dsp:spPr>
        <a:xfrm>
          <a:off x="9289678" y="667744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3138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Position Indicators</a:t>
          </a:r>
        </a:p>
      </dsp:txBody>
      <dsp:txXfrm>
        <a:off x="9289678" y="667744"/>
        <a:ext cx="2110404" cy="1266242"/>
      </dsp:txXfrm>
    </dsp:sp>
    <dsp:sp modelId="{F6838F61-69AC-4803-95C1-4FB379579DFA}">
      <dsp:nvSpPr>
        <dsp:cNvPr id="0" name=""/>
        <dsp:cNvSpPr/>
      </dsp:nvSpPr>
      <dsp:spPr>
        <a:xfrm>
          <a:off x="3897" y="2145027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3923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SR-500 Resistors</a:t>
          </a:r>
        </a:p>
      </dsp:txBody>
      <dsp:txXfrm>
        <a:off x="3897" y="2145027"/>
        <a:ext cx="2110404" cy="1266242"/>
      </dsp:txXfrm>
    </dsp:sp>
    <dsp:sp modelId="{021DDA25-3758-4C8C-988F-C66600D19623}">
      <dsp:nvSpPr>
        <dsp:cNvPr id="0" name=""/>
        <dsp:cNvSpPr/>
      </dsp:nvSpPr>
      <dsp:spPr>
        <a:xfrm>
          <a:off x="2325343" y="2145027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4707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Custom Operator Platforms</a:t>
          </a:r>
        </a:p>
      </dsp:txBody>
      <dsp:txXfrm>
        <a:off x="2325343" y="2145027"/>
        <a:ext cx="2110404" cy="1266242"/>
      </dsp:txXfrm>
    </dsp:sp>
    <dsp:sp modelId="{775A0B6D-01A7-4439-B429-8678BAA71BD9}">
      <dsp:nvSpPr>
        <dsp:cNvPr id="0" name=""/>
        <dsp:cNvSpPr/>
      </dsp:nvSpPr>
      <dsp:spPr>
        <a:xfrm>
          <a:off x="4646788" y="2145027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5492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Custom Mounting</a:t>
          </a:r>
        </a:p>
      </dsp:txBody>
      <dsp:txXfrm>
        <a:off x="4646788" y="2145027"/>
        <a:ext cx="2110404" cy="1266242"/>
      </dsp:txXfrm>
    </dsp:sp>
    <dsp:sp modelId="{BCA50EB3-B877-47A2-9372-FD49EEE0A098}">
      <dsp:nvSpPr>
        <dsp:cNvPr id="0" name=""/>
        <dsp:cNvSpPr/>
      </dsp:nvSpPr>
      <dsp:spPr>
        <a:xfrm>
          <a:off x="6968233" y="2145027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6276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Custom Wire Guides </a:t>
          </a:r>
        </a:p>
      </dsp:txBody>
      <dsp:txXfrm>
        <a:off x="6968233" y="2145027"/>
        <a:ext cx="2110404" cy="1266242"/>
      </dsp:txXfrm>
    </dsp:sp>
    <dsp:sp modelId="{8C78BF15-D9EC-4338-AD32-63F718BD6ED4}">
      <dsp:nvSpPr>
        <dsp:cNvPr id="0" name=""/>
        <dsp:cNvSpPr/>
      </dsp:nvSpPr>
      <dsp:spPr>
        <a:xfrm>
          <a:off x="9289678" y="2145027"/>
          <a:ext cx="2110404" cy="1266242"/>
        </a:xfrm>
        <a:prstGeom prst="rect">
          <a:avLst/>
        </a:prstGeom>
        <a:solidFill>
          <a:schemeClr val="accent5">
            <a:hueOff val="0"/>
            <a:satOff val="0"/>
            <a:lumOff val="-7061"/>
            <a:alphaOff val="0"/>
          </a:schemeClr>
        </a:solid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Custom Standoff Insulator Outriggers</a:t>
          </a:r>
        </a:p>
      </dsp:txBody>
      <dsp:txXfrm>
        <a:off x="9289678" y="2145027"/>
        <a:ext cx="2110404" cy="126624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3645FB-E4F2-4672-AEF1-E2CE9D56C101}">
      <dsp:nvSpPr>
        <dsp:cNvPr id="0" name=""/>
        <dsp:cNvSpPr/>
      </dsp:nvSpPr>
      <dsp:spPr>
        <a:xfrm>
          <a:off x="0" y="2720"/>
          <a:ext cx="624399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F9BECA-4A77-4915-BC52-92F336DCA247}">
      <dsp:nvSpPr>
        <dsp:cNvPr id="0" name=""/>
        <dsp:cNvSpPr/>
      </dsp:nvSpPr>
      <dsp:spPr>
        <a:xfrm>
          <a:off x="0" y="2720"/>
          <a:ext cx="6243991" cy="92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High Voltage Testing</a:t>
          </a:r>
        </a:p>
      </dsp:txBody>
      <dsp:txXfrm>
        <a:off x="0" y="2720"/>
        <a:ext cx="6243991" cy="927604"/>
      </dsp:txXfrm>
    </dsp:sp>
    <dsp:sp modelId="{8FC2493A-3CBC-4EAC-A8EB-2099BA10E459}">
      <dsp:nvSpPr>
        <dsp:cNvPr id="0" name=""/>
        <dsp:cNvSpPr/>
      </dsp:nvSpPr>
      <dsp:spPr>
        <a:xfrm>
          <a:off x="0" y="930324"/>
          <a:ext cx="624399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027051-04AD-4A7D-9297-19B41A67A771}">
      <dsp:nvSpPr>
        <dsp:cNvPr id="0" name=""/>
        <dsp:cNvSpPr/>
      </dsp:nvSpPr>
      <dsp:spPr>
        <a:xfrm>
          <a:off x="0" y="930324"/>
          <a:ext cx="6243991" cy="92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High Current Testing</a:t>
          </a:r>
        </a:p>
      </dsp:txBody>
      <dsp:txXfrm>
        <a:off x="0" y="930324"/>
        <a:ext cx="6243991" cy="927604"/>
      </dsp:txXfrm>
    </dsp:sp>
    <dsp:sp modelId="{5030C75F-91BC-4BA7-AFB4-8B74DC60989D}">
      <dsp:nvSpPr>
        <dsp:cNvPr id="0" name=""/>
        <dsp:cNvSpPr/>
      </dsp:nvSpPr>
      <dsp:spPr>
        <a:xfrm>
          <a:off x="0" y="1857928"/>
          <a:ext cx="624399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308BA0B-A6DB-43E8-9E5A-9CDABCE6E358}">
      <dsp:nvSpPr>
        <dsp:cNvPr id="0" name=""/>
        <dsp:cNvSpPr/>
      </dsp:nvSpPr>
      <dsp:spPr>
        <a:xfrm>
          <a:off x="0" y="1857928"/>
          <a:ext cx="6243991" cy="92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Temperature Rise Testing</a:t>
          </a:r>
        </a:p>
      </dsp:txBody>
      <dsp:txXfrm>
        <a:off x="0" y="1857928"/>
        <a:ext cx="6243991" cy="927604"/>
      </dsp:txXfrm>
    </dsp:sp>
    <dsp:sp modelId="{98E562EF-825A-4B20-92F2-F2ED1F74A7E3}">
      <dsp:nvSpPr>
        <dsp:cNvPr id="0" name=""/>
        <dsp:cNvSpPr/>
      </dsp:nvSpPr>
      <dsp:spPr>
        <a:xfrm>
          <a:off x="0" y="2785532"/>
          <a:ext cx="624399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FCDB8D-249F-4EE1-A3BE-5FE64F421D31}">
      <dsp:nvSpPr>
        <dsp:cNvPr id="0" name=""/>
        <dsp:cNvSpPr/>
      </dsp:nvSpPr>
      <dsp:spPr>
        <a:xfrm>
          <a:off x="0" y="2785532"/>
          <a:ext cx="6243991" cy="92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Ice Testing</a:t>
          </a:r>
        </a:p>
      </dsp:txBody>
      <dsp:txXfrm>
        <a:off x="0" y="2785532"/>
        <a:ext cx="6243991" cy="927604"/>
      </dsp:txXfrm>
    </dsp:sp>
    <dsp:sp modelId="{66AB28E8-B814-49CB-95A0-92C54F02827D}">
      <dsp:nvSpPr>
        <dsp:cNvPr id="0" name=""/>
        <dsp:cNvSpPr/>
      </dsp:nvSpPr>
      <dsp:spPr>
        <a:xfrm>
          <a:off x="0" y="3713136"/>
          <a:ext cx="624399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C2D82F5-3862-4289-88DB-99537A331CB6}">
      <dsp:nvSpPr>
        <dsp:cNvPr id="0" name=""/>
        <dsp:cNvSpPr/>
      </dsp:nvSpPr>
      <dsp:spPr>
        <a:xfrm>
          <a:off x="0" y="3713136"/>
          <a:ext cx="6243991" cy="92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Mechanical Operations Testing</a:t>
          </a:r>
        </a:p>
      </dsp:txBody>
      <dsp:txXfrm>
        <a:off x="0" y="3713136"/>
        <a:ext cx="6243991" cy="927604"/>
      </dsp:txXfrm>
    </dsp:sp>
    <dsp:sp modelId="{CFFE87FF-97CE-4368-AE8B-9D0917767C7B}">
      <dsp:nvSpPr>
        <dsp:cNvPr id="0" name=""/>
        <dsp:cNvSpPr/>
      </dsp:nvSpPr>
      <dsp:spPr>
        <a:xfrm>
          <a:off x="0" y="4640740"/>
          <a:ext cx="6243991" cy="0"/>
        </a:xfrm>
        <a:prstGeom prst="line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84000"/>
                <a:lumMod val="84000"/>
              </a:schemeClr>
            </a:gs>
          </a:gsLst>
          <a:lin ang="5400000" scaled="0"/>
        </a:gradFill>
        <a:ln w="9525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50800" dist="25400" dir="13500000">
            <a:srgbClr val="000000">
              <a:alpha val="55000"/>
            </a:srgbClr>
          </a:inn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7C0370C-C945-427C-B354-734F19F04830}">
      <dsp:nvSpPr>
        <dsp:cNvPr id="0" name=""/>
        <dsp:cNvSpPr/>
      </dsp:nvSpPr>
      <dsp:spPr>
        <a:xfrm>
          <a:off x="0" y="4640740"/>
          <a:ext cx="6243991" cy="92760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/>
            <a:t>Seismic Testing</a:t>
          </a:r>
        </a:p>
      </dsp:txBody>
      <dsp:txXfrm>
        <a:off x="0" y="4640740"/>
        <a:ext cx="6243991" cy="92760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E8D2F0-DDA0-4A38-AAC6-49F9E4985A67}">
      <dsp:nvSpPr>
        <dsp:cNvPr id="0" name=""/>
        <dsp:cNvSpPr/>
      </dsp:nvSpPr>
      <dsp:spPr>
        <a:xfrm>
          <a:off x="1014450" y="525476"/>
          <a:ext cx="1265962" cy="12659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26A0B2-BE6B-4630-BDFF-AFDBD9C02B6A}">
      <dsp:nvSpPr>
        <dsp:cNvPr id="0" name=""/>
        <dsp:cNvSpPr/>
      </dsp:nvSpPr>
      <dsp:spPr>
        <a:xfrm>
          <a:off x="240806" y="2141959"/>
          <a:ext cx="2813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zinc dichromate steel parts</a:t>
          </a:r>
        </a:p>
      </dsp:txBody>
      <dsp:txXfrm>
        <a:off x="240806" y="2141959"/>
        <a:ext cx="2813250" cy="720000"/>
      </dsp:txXfrm>
    </dsp:sp>
    <dsp:sp modelId="{F8CD70BB-BA2B-4B3A-86F0-4B59E4B4113C}">
      <dsp:nvSpPr>
        <dsp:cNvPr id="0" name=""/>
        <dsp:cNvSpPr/>
      </dsp:nvSpPr>
      <dsp:spPr>
        <a:xfrm>
          <a:off x="4320018" y="525476"/>
          <a:ext cx="1265962" cy="12659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DE3515-8D57-41E7-803F-8802AF1A70E2}">
      <dsp:nvSpPr>
        <dsp:cNvPr id="0" name=""/>
        <dsp:cNvSpPr/>
      </dsp:nvSpPr>
      <dsp:spPr>
        <a:xfrm>
          <a:off x="3546375" y="2141959"/>
          <a:ext cx="2813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plastic bearings</a:t>
          </a:r>
        </a:p>
      </dsp:txBody>
      <dsp:txXfrm>
        <a:off x="3546375" y="2141959"/>
        <a:ext cx="2813250" cy="720000"/>
      </dsp:txXfrm>
    </dsp:sp>
    <dsp:sp modelId="{757084C9-B8CD-42CF-91F5-0D5CD4F0E05B}">
      <dsp:nvSpPr>
        <dsp:cNvPr id="0" name=""/>
        <dsp:cNvSpPr/>
      </dsp:nvSpPr>
      <dsp:spPr>
        <a:xfrm>
          <a:off x="7625587" y="525476"/>
          <a:ext cx="1265962" cy="12659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AEE5E3-43D1-44C5-839B-82FB82CFB737}">
      <dsp:nvSpPr>
        <dsp:cNvPr id="0" name=""/>
        <dsp:cNvSpPr/>
      </dsp:nvSpPr>
      <dsp:spPr>
        <a:xfrm>
          <a:off x="6851943" y="2141959"/>
          <a:ext cx="2813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No plastic parts in the bearings</a:t>
          </a:r>
        </a:p>
      </dsp:txBody>
      <dsp:txXfrm>
        <a:off x="6851943" y="2141959"/>
        <a:ext cx="281325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2DA59B-3000-4700-A83A-CF374B76FD4F}">
      <dsp:nvSpPr>
        <dsp:cNvPr id="0" name=""/>
        <dsp:cNvSpPr/>
      </dsp:nvSpPr>
      <dsp:spPr>
        <a:xfrm>
          <a:off x="624000" y="163717"/>
          <a:ext cx="1784250" cy="1784250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815529-FCB2-4E7A-9438-E927E6C27EAF}">
      <dsp:nvSpPr>
        <dsp:cNvPr id="0" name=""/>
        <dsp:cNvSpPr/>
      </dsp:nvSpPr>
      <dsp:spPr>
        <a:xfrm>
          <a:off x="1004250" y="543967"/>
          <a:ext cx="1023750" cy="102375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902F1D-B296-4A8F-923D-65ECD8001641}">
      <dsp:nvSpPr>
        <dsp:cNvPr id="0" name=""/>
        <dsp:cNvSpPr/>
      </dsp:nvSpPr>
      <dsp:spPr>
        <a:xfrm>
          <a:off x="53625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All hardware in the live parts is series 300 Stainless Steel</a:t>
          </a:r>
        </a:p>
      </dsp:txBody>
      <dsp:txXfrm>
        <a:off x="53625" y="2503718"/>
        <a:ext cx="2925000" cy="720000"/>
      </dsp:txXfrm>
    </dsp:sp>
    <dsp:sp modelId="{B6A9821A-7E8F-4DD5-BDD2-9A12ECD73C05}">
      <dsp:nvSpPr>
        <dsp:cNvPr id="0" name=""/>
        <dsp:cNvSpPr/>
      </dsp:nvSpPr>
      <dsp:spPr>
        <a:xfrm>
          <a:off x="4060875" y="163717"/>
          <a:ext cx="1784250" cy="178425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5E859C1-970D-485C-B8E9-4B59A0E145D0}">
      <dsp:nvSpPr>
        <dsp:cNvPr id="0" name=""/>
        <dsp:cNvSpPr/>
      </dsp:nvSpPr>
      <dsp:spPr>
        <a:xfrm>
          <a:off x="4441125" y="543967"/>
          <a:ext cx="1023750" cy="102375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3ED5B3-05F4-44D5-B525-F8BA0E4D3817}">
      <dsp:nvSpPr>
        <dsp:cNvPr id="0" name=""/>
        <dsp:cNvSpPr/>
      </dsp:nvSpPr>
      <dsp:spPr>
        <a:xfrm>
          <a:off x="3490500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Minimum hardware size is ½”</a:t>
          </a:r>
        </a:p>
      </dsp:txBody>
      <dsp:txXfrm>
        <a:off x="3490500" y="2503718"/>
        <a:ext cx="2925000" cy="720000"/>
      </dsp:txXfrm>
    </dsp:sp>
    <dsp:sp modelId="{67DA86D7-B948-43CA-BA1B-865DE926F011}">
      <dsp:nvSpPr>
        <dsp:cNvPr id="0" name=""/>
        <dsp:cNvSpPr/>
      </dsp:nvSpPr>
      <dsp:spPr>
        <a:xfrm>
          <a:off x="7497750" y="163717"/>
          <a:ext cx="1784250" cy="1784250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13B640C-BACE-4FE3-8960-68C521633B39}">
      <dsp:nvSpPr>
        <dsp:cNvPr id="0" name=""/>
        <dsp:cNvSpPr/>
      </dsp:nvSpPr>
      <dsp:spPr>
        <a:xfrm>
          <a:off x="7878000" y="543967"/>
          <a:ext cx="1023750" cy="102375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29919-4D87-4118-B2AC-B8D62FC49500}">
      <dsp:nvSpPr>
        <dsp:cNvPr id="0" name=""/>
        <dsp:cNvSpPr/>
      </dsp:nvSpPr>
      <dsp:spPr>
        <a:xfrm>
          <a:off x="6927375" y="2503718"/>
          <a:ext cx="2925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700" kern="1200"/>
            <a:t>Only two wrench sizes needed for installation and adjustment</a:t>
          </a:r>
        </a:p>
      </dsp:txBody>
      <dsp:txXfrm>
        <a:off x="6927375" y="2503718"/>
        <a:ext cx="2925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626C8-750D-45CB-BA83-45BE7E474878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F89B07-654F-42C9-8368-DFF24BE74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95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707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65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93903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92421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809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accent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5451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solidFill>
                  <a:schemeClr val="tx1"/>
                </a:soli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6482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393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40243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EF3883-9A44-4F43-AC0E-F0DC66A8D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4DC64D-29C2-4AB8-8233-E3C1EF2DAE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1ED1C-320C-4DC7-9CC9-E91D095D4E4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F919CD-6BFA-4AA4-A23F-5390B843F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551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000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9202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07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5757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519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877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939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496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2172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  <p:sldLayoutId id="2147483903" r:id="rId12"/>
    <p:sldLayoutId id="2147483904" r:id="rId13"/>
    <p:sldLayoutId id="2147483905" r:id="rId14"/>
    <p:sldLayoutId id="2147483906" r:id="rId15"/>
    <p:sldLayoutId id="2147483907" r:id="rId16"/>
    <p:sldLayoutId id="2147483908" r:id="rId17"/>
    <p:sldLayoutId id="214748390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accent1"/>
          </a:soli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20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8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6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4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00000"/>
        <a:buFont typeface="Arial"/>
        <a:buChar char="•"/>
        <a:defRPr sz="1200" kern="1200" cap="small">
          <a:solidFill>
            <a:schemeClr val="tx1"/>
          </a:soli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2.png"/><Relationship Id="rId4" Type="http://schemas.openxmlformats.org/officeDocument/2006/relationships/image" Target="../media/image7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png"/><Relationship Id="rId4" Type="http://schemas.openxmlformats.org/officeDocument/2006/relationships/image" Target="../media/image7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A98C1-51BF-4845-A0C8-938176F94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7888" y="3813345"/>
            <a:ext cx="8676222" cy="1066801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 dirty="0"/>
              <a:t>Pacific Air Switch Corporation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2AF4F43-2E19-45CA-A4BA-40C8DB996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37767" y="561362"/>
            <a:ext cx="10916463" cy="3251983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A6D124A-080A-4FBC-B053-4533FEECC8C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39010" y="5229838"/>
            <a:ext cx="3313979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6522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95EA9-C250-4F76-8D5C-F0D3CA748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851" y="1430179"/>
            <a:ext cx="3029313" cy="367590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4000"/>
              <a:t>PASCOR Switch Gear</a:t>
            </a:r>
            <a:br>
              <a:rPr lang="en-US" altLang="en-US" sz="4000"/>
            </a:br>
            <a:endParaRPr lang="en-US" sz="4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3F5AC50-9F44-4D37-B36A-0C6B1C76EE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59934" y="0"/>
            <a:ext cx="8132066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innerShdw blurRad="63500" dist="50800" dir="108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6B8EFC17-AE69-4D15-95D3-F1AF111A7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069971" y="0"/>
            <a:ext cx="0" cy="685800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5CC1DFEA-17C7-4855-90D9-A8F3761D4F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894952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aphicFrame>
        <p:nvGraphicFramePr>
          <p:cNvPr id="15" name="Text Placeholder 3">
            <a:extLst>
              <a:ext uri="{FF2B5EF4-FFF2-40B4-BE49-F238E27FC236}">
                <a16:creationId xmlns:a16="http://schemas.microsoft.com/office/drawing/2014/main" id="{200AC18B-572F-4187-B123-6E275C004FB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8496304"/>
              </p:ext>
            </p:extLst>
          </p:nvPr>
        </p:nvGraphicFramePr>
        <p:xfrm>
          <a:off x="5054375" y="965200"/>
          <a:ext cx="6046133" cy="4605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175337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11E5C7-D050-4F0A-BCDA-3A54CCC8B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90986" y="609600"/>
            <a:ext cx="3742254" cy="48098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lang="en-US" altLang="en-US" sz="36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Vertical Break Switches</a:t>
            </a:r>
            <a:br>
              <a:rPr lang="en-US" altLang="en-US" sz="36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  <a:t> Aluminum &amp; Copper</a:t>
            </a:r>
            <a:b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br>
              <a:rPr lang="en-US" altLang="en-US" sz="2400" cap="none" dirty="0">
                <a:ln>
                  <a:noFill/>
                </a:ln>
                <a:solidFill>
                  <a:srgbClr val="FFFFFF"/>
                </a:solidFill>
                <a:effectLst/>
                <a:latin typeface="Arial" panose="020B0604020202020204" pitchFamily="34" charset="0"/>
                <a:ea typeface="+mn-ea"/>
                <a:cs typeface="+mn-cs"/>
              </a:rPr>
            </a:br>
            <a:r>
              <a:rPr lang="en-US" sz="32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15 – 345 kV</a:t>
            </a:r>
            <a:br>
              <a:rPr lang="en-US" sz="32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sz="32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1200 – 4000 Amp</a:t>
            </a:r>
            <a:br>
              <a:rPr lang="en-US" sz="3600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id="{193EACBE-894E-4D3C-A1C5-01DBCB455DF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976379" y="639905"/>
            <a:ext cx="6236735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FBBF4-D6DA-4A06-B53E-CD3D8BB4D39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898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FCD1FC-8B7F-4A40-BDFE-726FC1A38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2" y="609600"/>
            <a:ext cx="3643674" cy="489166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buClr>
                <a:srgbClr val="FFFFFF"/>
              </a:buClr>
              <a:defRPr/>
            </a:pP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>Vertical Break Slant Switches</a:t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kern="0" dirty="0">
                <a:solidFill>
                  <a:srgbClr val="FFFFFF"/>
                </a:solidFill>
                <a:latin typeface="Tahoma"/>
              </a:rPr>
              <a:t>69 – 230 kV</a:t>
            </a:r>
            <a:br>
              <a:rPr lang="en-US" kern="0" dirty="0">
                <a:solidFill>
                  <a:srgbClr val="FFFFFF"/>
                </a:solidFill>
                <a:latin typeface="Tahoma"/>
              </a:rPr>
            </a:br>
            <a:r>
              <a:rPr lang="en-US" kern="0" dirty="0">
                <a:solidFill>
                  <a:srgbClr val="FFFFFF"/>
                </a:solidFill>
                <a:latin typeface="Tahoma"/>
              </a:rPr>
              <a:t>1200 – 2000 Amp</a:t>
            </a:r>
            <a:br>
              <a:rPr lang="en-US" kern="0" dirty="0">
                <a:solidFill>
                  <a:srgbClr val="FFFFFF"/>
                </a:solidFill>
                <a:latin typeface="Tahoma"/>
              </a:rPr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2E8B15A-5F38-4DDF-9592-677FC072C9B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46" b="-3"/>
          <a:stretch/>
        </p:blipFill>
        <p:spPr>
          <a:xfrm>
            <a:off x="4630994" y="645106"/>
            <a:ext cx="7370554" cy="5592143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CC1827-756D-4F18-BC98-886A0D37DF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52" y="5481279"/>
            <a:ext cx="248738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05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3">
            <a:extLst>
              <a:ext uri="{FF2B5EF4-FFF2-40B4-BE49-F238E27FC236}">
                <a16:creationId xmlns:a16="http://schemas.microsoft.com/office/drawing/2014/main" id="{B780E8BE-61EA-4708-8CB9-D6C7C36C7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091860-D317-4BB7-A37E-59B6604E4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507" y="4847063"/>
            <a:ext cx="8467870" cy="269116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  <a:buClr>
                <a:prstClr val="white"/>
              </a:buClr>
              <a:buSzPct val="100000"/>
              <a:defRPr/>
            </a:pPr>
            <a:r>
              <a:rPr lang="en-US" altLang="en-US" sz="5400" b="1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VBSA</a:t>
            </a:r>
            <a:r>
              <a:rPr lang="en-US" alt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 Unitized Switch</a:t>
            </a:r>
            <a:br>
              <a:rPr lang="en-US" alt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altLang="en-US" sz="5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	</a:t>
            </a:r>
            <a: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Single Crane Installation</a:t>
            </a:r>
            <a:b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  <a:t>	3 Hours Total Install Time</a:t>
            </a:r>
            <a:br>
              <a:rPr lang="en-US" cap="small" dirty="0">
                <a:ln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50000"/>
                      <a:lumOff val="50000"/>
                      <a:alpha val="20000"/>
                    </a:prst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ea typeface="+mn-ea"/>
                <a:cs typeface="+mn-cs"/>
              </a:rPr>
            </a:br>
            <a:br>
              <a:rPr lang="en-US" alt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EAED0-70E9-442F-95AE-D0C5CE4A2D4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826" y="338666"/>
            <a:ext cx="5540352" cy="3973138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EA8E102D-4DFF-430C-B013-E460BDD056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6428004" y="298627"/>
            <a:ext cx="5387305" cy="3973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D310B81-FF7B-4407-808A-938CB2C10A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20316" y="5583044"/>
            <a:ext cx="2495745" cy="758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888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B7097-28D4-4C18-A528-2DEB192AA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8156" y="0"/>
            <a:ext cx="4088781" cy="64305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buClr>
                <a:srgbClr val="FFFFFF"/>
              </a:buClr>
              <a:defRPr/>
            </a:pPr>
            <a: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  <a:t>Center Break Switches</a:t>
            </a:r>
            <a:b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1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b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b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3600" kern="0" dirty="0">
                <a:solidFill>
                  <a:srgbClr val="FFFFFF"/>
                </a:solidFill>
                <a:latin typeface="Tahoma"/>
              </a:rPr>
              <a:t>15 – 230 kV</a:t>
            </a:r>
            <a:br>
              <a:rPr lang="en-US" sz="3600" kern="0" dirty="0">
                <a:solidFill>
                  <a:srgbClr val="FFFFFF"/>
                </a:solidFill>
                <a:latin typeface="Tahoma"/>
              </a:rPr>
            </a:br>
            <a:r>
              <a:rPr lang="en-US" sz="3600" kern="0" dirty="0">
                <a:solidFill>
                  <a:srgbClr val="FFFFFF"/>
                </a:solidFill>
                <a:latin typeface="Tahoma"/>
              </a:rPr>
              <a:t>1200 – 3000 Amp</a:t>
            </a:r>
            <a:br>
              <a:rPr lang="en-US" sz="3600" kern="0" dirty="0">
                <a:solidFill>
                  <a:srgbClr val="FFFFFF"/>
                </a:solidFill>
                <a:latin typeface="Tahoma"/>
              </a:rPr>
            </a:br>
            <a:b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0D24E7F0-6420-4FC0-8546-5E7F0CBCB57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592310" y="880875"/>
            <a:ext cx="6915663" cy="4460602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013A80-534B-4BD4-AB80-77130E8070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272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414FF-9DBB-4DC5-8D93-FDA819C40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459" y="899533"/>
            <a:ext cx="4400534" cy="49883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buClr>
                <a:srgbClr val="FFFFFF"/>
              </a:buClr>
              <a:defRPr/>
            </a:pPr>
            <a:r>
              <a:rPr lang="en-US" altLang="en-US" sz="4400" dirty="0">
                <a:solidFill>
                  <a:srgbClr val="FFFFFF"/>
                </a:solidFill>
                <a:latin typeface="Arial" panose="020B0604020202020204" pitchFamily="34" charset="0"/>
              </a:rPr>
              <a:t>Center Break VEE Switches</a:t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24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2400" kern="0" dirty="0">
                <a:solidFill>
                  <a:srgbClr val="FFFFFF"/>
                </a:solidFill>
                <a:latin typeface="Tahoma"/>
              </a:rPr>
              <a:t>15 – 230 kV</a:t>
            </a:r>
            <a:br>
              <a:rPr lang="en-US" sz="2400" kern="0" dirty="0">
                <a:solidFill>
                  <a:srgbClr val="FFFFFF"/>
                </a:solidFill>
                <a:latin typeface="Tahoma"/>
              </a:rPr>
            </a:br>
            <a:r>
              <a:rPr lang="en-US" sz="2400" kern="0" dirty="0">
                <a:solidFill>
                  <a:srgbClr val="FFFFFF"/>
                </a:solidFill>
                <a:latin typeface="Tahoma"/>
              </a:rPr>
              <a:t>1200 – 3000 Amp</a:t>
            </a:r>
            <a:br>
              <a:rPr lang="en-US" sz="1800" kern="0" dirty="0">
                <a:solidFill>
                  <a:srgbClr val="FFFFFF"/>
                </a:solidFill>
                <a:latin typeface="Tahoma"/>
              </a:rPr>
            </a:br>
            <a:br>
              <a:rPr lang="en-US" altLang="en-US" sz="1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C5874C61-2C6A-4209-86F3-630A6DD0E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0994" y="620720"/>
            <a:ext cx="6929447" cy="5272133"/>
          </a:xfrm>
          <a:prstGeom prst="roundRect">
            <a:avLst>
              <a:gd name="adj" fmla="val 3812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4E7E7DF9-F2F4-4C9A-ABD3-2F21C2F5C2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5128626" y="1135316"/>
            <a:ext cx="5934182" cy="4242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B4DA12-993F-4F8E-9B45-5723276C7B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952" y="5481279"/>
            <a:ext cx="248738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906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7347C8-7BC6-4462-9521-E88D107079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6118" y="609600"/>
            <a:ext cx="4222594" cy="50403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 eaLnBrk="0" fontAlgn="base" hangingPunct="0">
              <a:spcAft>
                <a:spcPct val="0"/>
              </a:spcAft>
            </a:pPr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>Ground Switches</a:t>
            </a:r>
            <a:br>
              <a:rPr lang="en-US" altLang="en-US" sz="6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3600" dirty="0">
                <a:solidFill>
                  <a:srgbClr val="FFFFFF"/>
                </a:solidFill>
                <a:latin typeface="Arial" panose="020B0604020202020204" pitchFamily="34" charset="0"/>
              </a:rPr>
              <a:t>Aluminum &amp; Copper</a:t>
            </a:r>
            <a:br>
              <a:rPr lang="en-US" altLang="en-US" sz="48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48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F60CFDB8-E330-4934-811F-94905277303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70665" y="1088163"/>
            <a:ext cx="7281914" cy="4933496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C30198-7715-43E9-A4E6-E7C9D9A60E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64781" y="1330713"/>
            <a:ext cx="3122341" cy="1248936"/>
          </a:xfrm>
        </p:spPr>
        <p:txBody>
          <a:bodyPr/>
          <a:lstStyle/>
          <a:p>
            <a:pPr marL="342900" lvl="0" indent="-342900" defTabSz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kern="0" cap="none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ahoma"/>
              </a:rPr>
              <a:t>61kA Momentary</a:t>
            </a:r>
          </a:p>
          <a:p>
            <a:pPr marL="342900" lvl="0" indent="-342900" defTabSz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kern="0" cap="none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ahoma"/>
              </a:rPr>
              <a:t>70kA Momentary</a:t>
            </a:r>
          </a:p>
          <a:p>
            <a:pPr marL="342900" lvl="0" indent="-342900" defTabSz="91440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sz="2400" kern="0" cap="none" dirty="0">
                <a:solidFill>
                  <a:schemeClr val="bg1">
                    <a:lumMod val="85000"/>
                    <a:lumOff val="15000"/>
                  </a:schemeClr>
                </a:solidFill>
                <a:effectLst/>
                <a:latin typeface="Tahoma"/>
              </a:rPr>
              <a:t>120kA Momentary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3D287-9ECC-4FB9-A8B6-2CB51D9AD4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819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FCB5C1-C5DF-48A9-BCCE-0486CB0061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220" y="609600"/>
            <a:ext cx="5374655" cy="2750634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dirty="0"/>
              <a:t>Special Application Packages Available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1CBA7B-D27C-4B86-86D9-DEFC8614F2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89465" y="2786590"/>
            <a:ext cx="4716462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buFont typeface="Arial"/>
              <a:buChar char="•"/>
            </a:pPr>
            <a:r>
              <a:rPr lang="en-US" sz="4000" dirty="0"/>
              <a:t>Refinery</a:t>
            </a:r>
          </a:p>
          <a:p>
            <a:pPr>
              <a:buFont typeface="Arial"/>
              <a:buChar char="•"/>
            </a:pPr>
            <a:r>
              <a:rPr lang="en-US" sz="4000" dirty="0"/>
              <a:t>Coastal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7EE51AF-124C-4480-A4EA-7C1E9F8C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8757540-E5B7-47A6-BD81-8B54DAF68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C0983F6-1C8E-4D0F-98C9-3667AD6E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878580-F8DF-4A5A-BEF7-A228EB162C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678"/>
          <a:stretch/>
        </p:blipFill>
        <p:spPr bwMode="auto">
          <a:xfrm>
            <a:off x="8314455" y="3100590"/>
            <a:ext cx="3716680" cy="361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04959A59-22AC-4CE7-BE64-7FA94F4D78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284" r="12327" b="3"/>
          <a:stretch/>
        </p:blipFill>
        <p:spPr bwMode="auto"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A6B977DC-171A-4AB7-A8E3-F487BEC6895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414" r="9784" b="-4"/>
          <a:stretch/>
        </p:blipFill>
        <p:spPr bwMode="auto">
          <a:xfrm>
            <a:off x="10185061" y="160868"/>
            <a:ext cx="1846073" cy="2778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C31E71-F0D1-4927-A6C0-6C5A8A9FC4A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62" r="12959" b="-4"/>
          <a:stretch/>
        </p:blipFill>
        <p:spPr bwMode="auto">
          <a:xfrm>
            <a:off x="6256867" y="4071410"/>
            <a:ext cx="1898121" cy="2644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6B2CF53-66F6-4C20-BA76-CC4AD2E408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6712" y="5768839"/>
            <a:ext cx="2487384" cy="7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68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8455B3-270C-49C4-8BC3-6CAD30BC03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5" y="1184564"/>
            <a:ext cx="9905998" cy="1468582"/>
          </a:xfrm>
        </p:spPr>
        <p:txBody>
          <a:bodyPr>
            <a:normAutofit/>
          </a:bodyPr>
          <a:lstStyle/>
          <a:p>
            <a:pPr algn="ctr"/>
            <a:r>
              <a:rPr lang="en-US" altLang="en-US" sz="3600" dirty="0">
                <a:latin typeface="Arial" panose="020B0604020202020204" pitchFamily="34" charset="0"/>
              </a:rPr>
              <a:t>Operators &amp; Accessories</a:t>
            </a:r>
            <a:br>
              <a:rPr lang="en-US" altLang="en-US" dirty="0">
                <a:latin typeface="Arial" panose="020B0604020202020204" pitchFamily="34" charset="0"/>
              </a:rPr>
            </a:br>
            <a:endParaRPr lang="en-US" dirty="0"/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99066C2A-9038-4B94-868B-D81319D8BF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05394715"/>
              </p:ext>
            </p:extLst>
          </p:nvPr>
        </p:nvGraphicFramePr>
        <p:xfrm>
          <a:off x="392423" y="2048106"/>
          <a:ext cx="11403981" cy="418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17D3C132-137C-4D6E-BB88-F27DD410D3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8574" y="237893"/>
            <a:ext cx="3114852" cy="94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5536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BCE0C2-AC74-4198-96CA-DE44E87C6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215109"/>
            <a:ext cx="5629074" cy="1928889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Worm Gear Operator</a:t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  <a:t>					&amp;</a:t>
            </a: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  <a:t>Swing Handle Operator</a:t>
            </a:r>
            <a:br>
              <a:rPr lang="en-US" altLang="en-US" dirty="0">
                <a:solidFill>
                  <a:schemeClr val="tx1"/>
                </a:solidFill>
                <a:latin typeface="Arial" panose="020B0604020202020204" pitchFamily="34" charset="0"/>
              </a:rPr>
            </a:br>
            <a:br>
              <a:rPr lang="en-US" altLang="en-US" dirty="0">
                <a:solidFill>
                  <a:srgbClr val="FFFFFF"/>
                </a:solidFill>
                <a:latin typeface="Arial" panose="020B0604020202020204" pitchFamily="34" charset="0"/>
              </a:rPr>
            </a:br>
            <a:br>
              <a:rPr lang="en-US" altLang="en-US" dirty="0">
                <a:solidFill>
                  <a:srgbClr val="000099">
                    <a:lumMod val="60000"/>
                    <a:lumOff val="40000"/>
                  </a:srgbClr>
                </a:solidFill>
                <a:latin typeface="Arial" panose="020B0604020202020204" pitchFamily="34" charset="0"/>
              </a:rPr>
            </a:br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4B71117-77AB-4C1C-B95E-C136F7257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9" y="0"/>
            <a:ext cx="5752095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87EF1A9-9D97-4A20-BC14-D6671A4FD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75" y="609600"/>
            <a:ext cx="2764359" cy="336485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830550D4-41CE-4BB1-8772-1D71950CC3D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6927" y="858234"/>
            <a:ext cx="2451371" cy="287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9FD10F44-60BB-4EDC-B63B-2E197B43A8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0697" y="609599"/>
            <a:ext cx="2203582" cy="237353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C7075AE-3A14-406A-B126-865543692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675" y="4135378"/>
            <a:ext cx="2764359" cy="208254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BBD25E1-EC3F-4B77-8420-0286F8603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30698" y="3143998"/>
            <a:ext cx="2203582" cy="30739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5ABE53FF-628D-40F0-B2FF-D7B51730187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471206" y="3299381"/>
            <a:ext cx="1709756" cy="2757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50B039A-FD8F-4189-8353-2DB07129AD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24246" y="2666999"/>
            <a:ext cx="5197965" cy="3615111"/>
          </a:xfrm>
        </p:spPr>
        <p:txBody>
          <a:bodyPr>
            <a:normAutofit/>
          </a:bodyPr>
          <a:lstStyle/>
          <a:p>
            <a:pPr marL="0" indent="0" defTabSz="914400">
              <a:buClr>
                <a:srgbClr val="FFFFFF"/>
              </a:buClr>
              <a:buNone/>
              <a:defRPr/>
            </a:pPr>
            <a:r>
              <a:rPr lang="en-US" sz="2800" kern="0" dirty="0">
                <a:solidFill>
                  <a:srgbClr val="FFFFFF"/>
                </a:solidFill>
                <a:latin typeface="Tahoma"/>
              </a:rPr>
              <a:t>Worm Gear Options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12.5:1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25:1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50:1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solidFill>
                  <a:srgbClr val="FFFFFF"/>
                </a:solidFill>
                <a:latin typeface="Tahoma"/>
              </a:rPr>
              <a:t>Newly Developed Anti Back Drive Feature </a:t>
            </a:r>
          </a:p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619405D-0A80-44A1-9F97-F936BA72444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523" y="5322790"/>
            <a:ext cx="1936603" cy="588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4680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DCF8E1-8AD2-4219-BCEA-1E35F4265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5098" y="609600"/>
            <a:ext cx="4798142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100" b="0" i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30 Years of leadership in manufacturing Air disconnect</a:t>
            </a:r>
            <a:br>
              <a:rPr lang="en-US" sz="4100" b="0" i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100" b="0" i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Switch gear </a:t>
            </a:r>
          </a:p>
        </p:txBody>
      </p:sp>
      <p:pic>
        <p:nvPicPr>
          <p:cNvPr id="8" name="Picture 7" descr="A close up of a light pole&#10;&#10;Description automatically generated">
            <a:extLst>
              <a:ext uri="{FF2B5EF4-FFF2-40B4-BE49-F238E27FC236}">
                <a16:creationId xmlns:a16="http://schemas.microsoft.com/office/drawing/2014/main" id="{F7160D0E-984E-4A35-9417-7B20077D34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399" r="18336" b="-3"/>
          <a:stretch/>
        </p:blipFill>
        <p:spPr>
          <a:xfrm>
            <a:off x="633999" y="636640"/>
            <a:ext cx="5462001" cy="559154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35444153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7A59776-5948-400C-9935-7464561E8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F63BD-8A8C-4DA5-8C8B-EFB4244C6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3992" y="-30684"/>
            <a:ext cx="3866255" cy="3281063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4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MGO- Motor GEAR Operator</a:t>
            </a:r>
          </a:p>
        </p:txBody>
      </p:sp>
      <p:sp>
        <p:nvSpPr>
          <p:cNvPr id="30" name="Content Placeholder 25">
            <a:extLst>
              <a:ext uri="{FF2B5EF4-FFF2-40B4-BE49-F238E27FC236}">
                <a16:creationId xmlns:a16="http://schemas.microsoft.com/office/drawing/2014/main" id="{F80ED693-ABD0-4E4E-AA28-DA5C5D1DA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7923" y="609601"/>
            <a:ext cx="3171287" cy="2362610"/>
          </a:xfrm>
        </p:spPr>
        <p:txBody>
          <a:bodyPr>
            <a:normAutofit lnSpcReduction="10000"/>
          </a:bodyPr>
          <a:lstStyle/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Internal </a:t>
            </a:r>
            <a:r>
              <a:rPr lang="en-US" sz="1800" dirty="0" err="1">
                <a:latin typeface="Arial" charset="0"/>
              </a:rPr>
              <a:t>Decoupler</a:t>
            </a:r>
            <a:endParaRPr lang="en-US" sz="1800" dirty="0">
              <a:latin typeface="Arial" charset="0"/>
            </a:endParaRPr>
          </a:p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Access from 3 sides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32” High Cabinet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>
                <a:latin typeface="Arial" charset="0"/>
              </a:rPr>
              <a:t>Aux Switches Inside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>
                <a:latin typeface="Arial" charset="0"/>
              </a:rPr>
              <a:t>   follow switch, motor,</a:t>
            </a:r>
          </a:p>
          <a:p>
            <a:pPr>
              <a:buClr>
                <a:schemeClr val="tx1"/>
              </a:buClr>
              <a:buNone/>
              <a:defRPr/>
            </a:pPr>
            <a:r>
              <a:rPr lang="en-US" sz="1800" dirty="0">
                <a:latin typeface="Arial" charset="0"/>
              </a:rPr>
              <a:t>   or both.</a:t>
            </a:r>
          </a:p>
          <a:p>
            <a:endParaRPr lang="en-US" sz="1800" dirty="0"/>
          </a:p>
        </p:txBody>
      </p:sp>
      <p:pic>
        <p:nvPicPr>
          <p:cNvPr id="14" name="Picture 4" descr="slide54">
            <a:extLst>
              <a:ext uri="{FF2B5EF4-FFF2-40B4-BE49-F238E27FC236}">
                <a16:creationId xmlns:a16="http://schemas.microsoft.com/office/drawing/2014/main" id="{1B291BE9-1829-4DDC-9DDE-849E9E1BD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0" r="1" b="23978"/>
          <a:stretch/>
        </p:blipFill>
        <p:spPr bwMode="auto">
          <a:xfrm>
            <a:off x="883993" y="3219695"/>
            <a:ext cx="2468880" cy="267788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slide53">
            <a:extLst>
              <a:ext uri="{FF2B5EF4-FFF2-40B4-BE49-F238E27FC236}">
                <a16:creationId xmlns:a16="http://schemas.microsoft.com/office/drawing/2014/main" id="{DA274A5C-C079-4F04-85AC-5F74FBB1A330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524" r="5" b="16315"/>
          <a:stretch/>
        </p:blipFill>
        <p:spPr bwMode="auto">
          <a:xfrm>
            <a:off x="3535705" y="3219694"/>
            <a:ext cx="2468880" cy="2679192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7" descr="mgo-2 002">
            <a:extLst>
              <a:ext uri="{FF2B5EF4-FFF2-40B4-BE49-F238E27FC236}">
                <a16:creationId xmlns:a16="http://schemas.microsoft.com/office/drawing/2014/main" id="{5F982A04-3C10-4B93-803F-B51CBAD50F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7" r="1442" b="1"/>
          <a:stretch/>
        </p:blipFill>
        <p:spPr bwMode="auto">
          <a:xfrm>
            <a:off x="6187417" y="3219696"/>
            <a:ext cx="2468880" cy="267788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mgo-2 006">
            <a:extLst>
              <a:ext uri="{FF2B5EF4-FFF2-40B4-BE49-F238E27FC236}">
                <a16:creationId xmlns:a16="http://schemas.microsoft.com/office/drawing/2014/main" id="{D73BE7C5-A3DD-475D-8238-5B2D27847A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87" r="14364" b="-3"/>
          <a:stretch/>
        </p:blipFill>
        <p:spPr bwMode="auto">
          <a:xfrm>
            <a:off x="8839128" y="3219695"/>
            <a:ext cx="2468880" cy="2677887"/>
          </a:xfrm>
          <a:prstGeom prst="roundRect">
            <a:avLst>
              <a:gd name="adj" fmla="val 4380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Content Placeholder 25">
            <a:extLst>
              <a:ext uri="{FF2B5EF4-FFF2-40B4-BE49-F238E27FC236}">
                <a16:creationId xmlns:a16="http://schemas.microsoft.com/office/drawing/2014/main" id="{307649AF-33D3-425C-B5D8-49EDAB502CBC}"/>
              </a:ext>
            </a:extLst>
          </p:cNvPr>
          <p:cNvSpPr txBox="1">
            <a:spLocks/>
          </p:cNvSpPr>
          <p:nvPr/>
        </p:nvSpPr>
        <p:spPr>
          <a:xfrm>
            <a:off x="7545035" y="609600"/>
            <a:ext cx="3171287" cy="23626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/>
              </a:buClr>
              <a:defRPr/>
            </a:pPr>
            <a:r>
              <a:rPr lang="en-US" sz="1800" dirty="0"/>
              <a:t>Internal Aux Switch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/>
              <a:t>Added Space for Customer Uses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/>
              <a:t>Customer Wiring Space</a:t>
            </a:r>
          </a:p>
          <a:p>
            <a:pPr>
              <a:buClr>
                <a:schemeClr val="tx1"/>
              </a:buClr>
              <a:defRPr/>
            </a:pPr>
            <a:r>
              <a:rPr lang="en-US" sz="1800" dirty="0"/>
              <a:t>Location for Terminal Blocks for Aux Switch Wiring</a:t>
            </a:r>
          </a:p>
          <a:p>
            <a:endParaRPr lang="en-US" sz="18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B2AA9D-D372-49BE-8BB9-429CA7A8867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5362" y="6248399"/>
            <a:ext cx="1458445" cy="443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456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19F22-7DF8-40B6-B2F4-0D31AFEBD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965" y="133370"/>
            <a:ext cx="6743767" cy="19050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000" dirty="0">
                <a:latin typeface="Arial" charset="0"/>
              </a:rPr>
              <a:t>External </a:t>
            </a:r>
            <a:br>
              <a:rPr lang="en-US" sz="4000" dirty="0">
                <a:latin typeface="Arial" charset="0"/>
              </a:rPr>
            </a:br>
            <a:r>
              <a:rPr lang="en-US" sz="4000" dirty="0">
                <a:latin typeface="Arial" charset="0"/>
              </a:rPr>
              <a:t>Auxiliary  Switches</a:t>
            </a: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9FB749E-EBBF-40C5-B9DB-361A00E21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423276" y="2070798"/>
            <a:ext cx="4475355" cy="4543509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slide48">
            <a:extLst>
              <a:ext uri="{FF2B5EF4-FFF2-40B4-BE49-F238E27FC236}">
                <a16:creationId xmlns:a16="http://schemas.microsoft.com/office/drawing/2014/main" id="{62A6A8C0-9C5D-4A23-9527-006206CAF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46850" y="243692"/>
            <a:ext cx="4475355" cy="6370615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367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09275-1286-4942-BC3F-169E97602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012" y="3883741"/>
            <a:ext cx="8676222" cy="133595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Position Indicartors</a:t>
            </a:r>
          </a:p>
        </p:txBody>
      </p:sp>
      <p:sp>
        <p:nvSpPr>
          <p:cNvPr id="20" name="Rounded Rectangle 7">
            <a:extLst>
              <a:ext uri="{FF2B5EF4-FFF2-40B4-BE49-F238E27FC236}">
                <a16:creationId xmlns:a16="http://schemas.microsoft.com/office/drawing/2014/main" id="{98FBE193-1813-47D5-92B3-A607678EF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0307" y="824487"/>
            <a:ext cx="7811386" cy="2983054"/>
          </a:xfrm>
          <a:prstGeom prst="roundRect">
            <a:avLst>
              <a:gd name="adj" fmla="val 5238"/>
            </a:avLst>
          </a:prstGeom>
          <a:solidFill>
            <a:srgbClr val="FFFFFF"/>
          </a:solidFill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FF493A8-5154-4D65-9C40-D67CC94201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56104" y="1760202"/>
            <a:ext cx="3657600" cy="1111624"/>
          </a:xfrm>
          <a:custGeom>
            <a:avLst/>
            <a:gdLst>
              <a:gd name="connsiteX0" fmla="*/ 100793 w 3657600"/>
              <a:gd name="connsiteY0" fmla="*/ 0 h 2651760"/>
              <a:gd name="connsiteX1" fmla="*/ 3657600 w 3657600"/>
              <a:gd name="connsiteY1" fmla="*/ 0 h 2651760"/>
              <a:gd name="connsiteX2" fmla="*/ 3657600 w 3657600"/>
              <a:gd name="connsiteY2" fmla="*/ 2651760 h 2651760"/>
              <a:gd name="connsiteX3" fmla="*/ 100793 w 3657600"/>
              <a:gd name="connsiteY3" fmla="*/ 2651760 h 2651760"/>
              <a:gd name="connsiteX4" fmla="*/ 0 w 3657600"/>
              <a:gd name="connsiteY4" fmla="*/ 2550967 h 2651760"/>
              <a:gd name="connsiteX5" fmla="*/ 0 w 3657600"/>
              <a:gd name="connsiteY5" fmla="*/ 100793 h 2651760"/>
              <a:gd name="connsiteX6" fmla="*/ 100793 w 3657600"/>
              <a:gd name="connsiteY6" fmla="*/ 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57600" h="2651760">
                <a:moveTo>
                  <a:pt x="100793" y="0"/>
                </a:moveTo>
                <a:lnTo>
                  <a:pt x="3657600" y="0"/>
                </a:lnTo>
                <a:lnTo>
                  <a:pt x="3657600" y="2651760"/>
                </a:lnTo>
                <a:lnTo>
                  <a:pt x="100793" y="2651760"/>
                </a:lnTo>
                <a:cubicBezTo>
                  <a:pt x="45127" y="2651760"/>
                  <a:pt x="0" y="2606633"/>
                  <a:pt x="0" y="2550967"/>
                </a:cubicBezTo>
                <a:lnTo>
                  <a:pt x="0" y="100793"/>
                </a:lnTo>
                <a:cubicBezTo>
                  <a:pt x="0" y="45127"/>
                  <a:pt x="45127" y="0"/>
                  <a:pt x="100793" y="0"/>
                </a:cubicBezTo>
                <a:close/>
              </a:path>
            </a:pathLst>
          </a:cu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EC1FAB9-FF0D-4AFA-81D2-FC3BAF7B39B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81" r="14873" b="2"/>
          <a:stretch/>
        </p:blipFill>
        <p:spPr bwMode="auto">
          <a:xfrm>
            <a:off x="6253277" y="990134"/>
            <a:ext cx="3495089" cy="2651760"/>
          </a:xfrm>
          <a:custGeom>
            <a:avLst/>
            <a:gdLst>
              <a:gd name="connsiteX0" fmla="*/ 0 w 3656395"/>
              <a:gd name="connsiteY0" fmla="*/ 0 h 2651760"/>
              <a:gd name="connsiteX1" fmla="*/ 3555602 w 3656395"/>
              <a:gd name="connsiteY1" fmla="*/ 0 h 2651760"/>
              <a:gd name="connsiteX2" fmla="*/ 3656395 w 3656395"/>
              <a:gd name="connsiteY2" fmla="*/ 100793 h 2651760"/>
              <a:gd name="connsiteX3" fmla="*/ 3656395 w 3656395"/>
              <a:gd name="connsiteY3" fmla="*/ 2550967 h 2651760"/>
              <a:gd name="connsiteX4" fmla="*/ 3555602 w 3656395"/>
              <a:gd name="connsiteY4" fmla="*/ 2651760 h 2651760"/>
              <a:gd name="connsiteX5" fmla="*/ 0 w 3656395"/>
              <a:gd name="connsiteY5" fmla="*/ 2651760 h 2651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656395" h="2651760">
                <a:moveTo>
                  <a:pt x="0" y="0"/>
                </a:moveTo>
                <a:lnTo>
                  <a:pt x="3555602" y="0"/>
                </a:lnTo>
                <a:cubicBezTo>
                  <a:pt x="3611268" y="0"/>
                  <a:pt x="3656395" y="45127"/>
                  <a:pt x="3656395" y="100793"/>
                </a:cubicBezTo>
                <a:lnTo>
                  <a:pt x="3656395" y="2550967"/>
                </a:lnTo>
                <a:cubicBezTo>
                  <a:pt x="3656395" y="2606633"/>
                  <a:pt x="3611268" y="2651760"/>
                  <a:pt x="3555602" y="2651760"/>
                </a:cubicBezTo>
                <a:lnTo>
                  <a:pt x="0" y="265176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00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134_34">
            <a:extLst>
              <a:ext uri="{FF2B5EF4-FFF2-40B4-BE49-F238E27FC236}">
                <a16:creationId xmlns:a16="http://schemas.microsoft.com/office/drawing/2014/main" id="{7EA060CC-FF96-4BA8-9D8B-DC804CC58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91" r="1" b="1"/>
          <a:stretch/>
        </p:blipFill>
        <p:spPr>
          <a:xfrm>
            <a:off x="707739" y="2717974"/>
            <a:ext cx="5854100" cy="3980191"/>
          </a:xfrm>
          <a:custGeom>
            <a:avLst/>
            <a:gdLst>
              <a:gd name="connsiteX0" fmla="*/ 0 w 3416888"/>
              <a:gd name="connsiteY0" fmla="*/ 0 h 3240120"/>
              <a:gd name="connsiteX1" fmla="*/ 3416888 w 3416888"/>
              <a:gd name="connsiteY1" fmla="*/ 0 h 3240120"/>
              <a:gd name="connsiteX2" fmla="*/ 3416888 w 3416888"/>
              <a:gd name="connsiteY2" fmla="*/ 3119948 h 3240120"/>
              <a:gd name="connsiteX3" fmla="*/ 3296716 w 3416888"/>
              <a:gd name="connsiteY3" fmla="*/ 3240120 h 3240120"/>
              <a:gd name="connsiteX4" fmla="*/ 120172 w 3416888"/>
              <a:gd name="connsiteY4" fmla="*/ 3240120 h 3240120"/>
              <a:gd name="connsiteX5" fmla="*/ 0 w 3416888"/>
              <a:gd name="connsiteY5" fmla="*/ 3119948 h 3240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16888" h="3240120">
                <a:moveTo>
                  <a:pt x="0" y="0"/>
                </a:moveTo>
                <a:lnTo>
                  <a:pt x="3416888" y="0"/>
                </a:lnTo>
                <a:lnTo>
                  <a:pt x="3416888" y="3119948"/>
                </a:lnTo>
                <a:cubicBezTo>
                  <a:pt x="3416888" y="3186317"/>
                  <a:pt x="3363085" y="3240120"/>
                  <a:pt x="3296716" y="3240120"/>
                </a:cubicBezTo>
                <a:lnTo>
                  <a:pt x="120172" y="3240120"/>
                </a:lnTo>
                <a:cubicBezTo>
                  <a:pt x="53803" y="3240120"/>
                  <a:pt x="0" y="3186317"/>
                  <a:pt x="0" y="3119948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10-553-001 RESISTOR.jpg">
            <a:extLst>
              <a:ext uri="{FF2B5EF4-FFF2-40B4-BE49-F238E27FC236}">
                <a16:creationId xmlns:a16="http://schemas.microsoft.com/office/drawing/2014/main" id="{438201D6-7ADF-495C-9AF2-9A7A2BA5FA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62" b="31858"/>
          <a:stretch/>
        </p:blipFill>
        <p:spPr bwMode="auto">
          <a:xfrm>
            <a:off x="707739" y="139674"/>
            <a:ext cx="5854100" cy="2527326"/>
          </a:xfrm>
          <a:custGeom>
            <a:avLst/>
            <a:gdLst>
              <a:gd name="connsiteX0" fmla="*/ 120172 w 3416888"/>
              <a:gd name="connsiteY0" fmla="*/ 0 h 2057399"/>
              <a:gd name="connsiteX1" fmla="*/ 3296716 w 3416888"/>
              <a:gd name="connsiteY1" fmla="*/ 0 h 2057399"/>
              <a:gd name="connsiteX2" fmla="*/ 3416888 w 3416888"/>
              <a:gd name="connsiteY2" fmla="*/ 120172 h 2057399"/>
              <a:gd name="connsiteX3" fmla="*/ 3416888 w 3416888"/>
              <a:gd name="connsiteY3" fmla="*/ 2057399 h 2057399"/>
              <a:gd name="connsiteX4" fmla="*/ 0 w 3416888"/>
              <a:gd name="connsiteY4" fmla="*/ 2057399 h 2057399"/>
              <a:gd name="connsiteX5" fmla="*/ 0 w 3416888"/>
              <a:gd name="connsiteY5" fmla="*/ 120172 h 2057399"/>
              <a:gd name="connsiteX6" fmla="*/ 120172 w 3416888"/>
              <a:gd name="connsiteY6" fmla="*/ 0 h 20573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16888" h="2057399">
                <a:moveTo>
                  <a:pt x="120172" y="0"/>
                </a:moveTo>
                <a:lnTo>
                  <a:pt x="3296716" y="0"/>
                </a:lnTo>
                <a:cubicBezTo>
                  <a:pt x="3363085" y="0"/>
                  <a:pt x="3416888" y="53803"/>
                  <a:pt x="3416888" y="120172"/>
                </a:cubicBezTo>
                <a:lnTo>
                  <a:pt x="3416888" y="2057399"/>
                </a:lnTo>
                <a:lnTo>
                  <a:pt x="0" y="2057399"/>
                </a:lnTo>
                <a:lnTo>
                  <a:pt x="0" y="120172"/>
                </a:lnTo>
                <a:cubicBezTo>
                  <a:pt x="0" y="53803"/>
                  <a:pt x="53803" y="0"/>
                  <a:pt x="120172" y="0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757A869-EC65-4C72-867B-F3D714E49D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98888" y="826678"/>
            <a:ext cx="5435760" cy="3288445"/>
          </a:xfrm>
        </p:spPr>
        <p:txBody>
          <a:bodyPr>
            <a:normAutofit/>
          </a:bodyPr>
          <a:lstStyle/>
          <a:p>
            <a:pPr marL="0" indent="0" defTabSz="914400">
              <a:buClr>
                <a:srgbClr val="FFFFFF"/>
              </a:buClr>
              <a:buNone/>
              <a:defRPr/>
            </a:pPr>
            <a:r>
              <a:rPr lang="en-US" sz="4800" kern="0" dirty="0">
                <a:latin typeface="Tahoma"/>
              </a:rPr>
              <a:t>SR 500 Resistor Module</a:t>
            </a:r>
          </a:p>
          <a:p>
            <a:pPr defTabSz="914400">
              <a:buClr>
                <a:srgbClr val="FFFFFF"/>
              </a:buClr>
              <a:defRPr/>
            </a:pPr>
            <a:r>
              <a:rPr lang="en-US" kern="0" dirty="0">
                <a:latin typeface="Tahoma"/>
              </a:rPr>
              <a:t>Available 115 kV through 500 kV</a:t>
            </a:r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7B18CB-97C6-42FF-8211-DD63C389C9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520" y="543280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470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02D2-CD43-4541-9245-9233AE699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478" y="4459915"/>
            <a:ext cx="10155044" cy="111569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Custom Operator Platforms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4FFA2F0-7FD2-42E4-842A-76615199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10081"/>
          <a:stretch/>
        </p:blipFill>
        <p:spPr bwMode="auto">
          <a:xfrm>
            <a:off x="20" y="10"/>
            <a:ext cx="7574515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004-015">
            <a:extLst>
              <a:ext uri="{FF2B5EF4-FFF2-40B4-BE49-F238E27FC236}">
                <a16:creationId xmlns:a16="http://schemas.microsoft.com/office/drawing/2014/main" id="{8F3F3A90-D133-48C1-A7AC-FA4235B9738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" r="22481" b="2"/>
          <a:stretch/>
        </p:blipFill>
        <p:spPr bwMode="auto">
          <a:xfrm>
            <a:off x="7574535" y="10"/>
            <a:ext cx="4617465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86F8BBB-7F0C-491D-9F31-AB6C88F1DE5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447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267D1-8A8F-4110-BE3E-04AFC3B59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7183" y="523683"/>
            <a:ext cx="8457634" cy="863259"/>
          </a:xfrm>
        </p:spPr>
        <p:txBody>
          <a:bodyPr/>
          <a:lstStyle/>
          <a:p>
            <a:r>
              <a:rPr lang="en-US" dirty="0"/>
              <a:t>Static and Hinged Options </a:t>
            </a:r>
          </a:p>
        </p:txBody>
      </p:sp>
      <p:pic>
        <p:nvPicPr>
          <p:cNvPr id="4" name="15-684-003 hinged platform">
            <a:hlinkClick r:id="" action="ppaction://media"/>
            <a:extLst>
              <a:ext uri="{FF2B5EF4-FFF2-40B4-BE49-F238E27FC236}">
                <a16:creationId xmlns:a16="http://schemas.microsoft.com/office/drawing/2014/main" id="{EDF77241-733F-4010-B90C-84BAE5A9C94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2039" y="1877897"/>
            <a:ext cx="10427922" cy="356473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69D252-5569-4023-99E4-91375E35906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8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C3213C9F-F1B6-4980-95B6-4F07946C5E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4" name="Picture 2">
            <a:extLst>
              <a:ext uri="{FF2B5EF4-FFF2-40B4-BE49-F238E27FC236}">
                <a16:creationId xmlns:a16="http://schemas.microsoft.com/office/drawing/2014/main" id="{D29E55F2-8610-4803-B6AA-A21A4619DE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646391" y="811505"/>
            <a:ext cx="3264127" cy="52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AA28026-5AE8-4702-8944-83B64C486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5" y="643467"/>
            <a:ext cx="5291665" cy="5571066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165100" dist="38100" dir="5400000" sx="102000" sy="102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915" name="Picture 3">
            <a:extLst>
              <a:ext uri="{FF2B5EF4-FFF2-40B4-BE49-F238E27FC236}">
                <a16:creationId xmlns:a16="http://schemas.microsoft.com/office/drawing/2014/main" id="{D4D88CED-0F42-4B27-8F2F-DDC6B6C229D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43492" y="811505"/>
            <a:ext cx="3696722" cy="524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Rectangle 5">
            <a:extLst>
              <a:ext uri="{FF2B5EF4-FFF2-40B4-BE49-F238E27FC236}">
                <a16:creationId xmlns:a16="http://schemas.microsoft.com/office/drawing/2014/main" id="{BAEACEED-0F88-43C1-B6A4-552AC655F8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Custom Mounting</a:t>
            </a:r>
          </a:p>
        </p:txBody>
      </p:sp>
      <p:pic>
        <p:nvPicPr>
          <p:cNvPr id="39938" name="Picture 4" descr="014_14">
            <a:extLst>
              <a:ext uri="{FF2B5EF4-FFF2-40B4-BE49-F238E27FC236}">
                <a16:creationId xmlns:a16="http://schemas.microsoft.com/office/drawing/2014/main" id="{AFBF1F35-38FC-4DF1-A7A1-6DC246DEA3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79" b="29808"/>
          <a:stretch/>
        </p:blipFill>
        <p:spPr>
          <a:xfrm>
            <a:off x="20" y="10"/>
            <a:ext cx="12191980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5C79217-8F45-4B07-A170-55856A9687E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1" name="Rectangle 140">
            <a:extLst>
              <a:ext uri="{FF2B5EF4-FFF2-40B4-BE49-F238E27FC236}">
                <a16:creationId xmlns:a16="http://schemas.microsoft.com/office/drawing/2014/main" id="{B780E8BE-61EA-4708-8CB9-D6C7C36C70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80129C44-0665-488D-95FE-60E60A9ACF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7874" y="5077536"/>
            <a:ext cx="7468701" cy="178046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>
              <a:defRPr/>
            </a:pPr>
            <a:r>
              <a:rPr 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CBPA</a:t>
            </a:r>
            <a:br>
              <a:rPr lang="en-US" sz="4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</a:br>
            <a:r>
              <a:rPr lang="en-US" sz="4000" dirty="0"/>
              <a:t>230 kV Center Break Tandem</a:t>
            </a:r>
            <a:br>
              <a:rPr lang="en-US" sz="4000" dirty="0"/>
            </a:br>
            <a:endParaRPr lang="en-US" sz="4000" dirty="0"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40962" name="Picture 6" descr="TANDOM6">
            <a:extLst>
              <a:ext uri="{FF2B5EF4-FFF2-40B4-BE49-F238E27FC236}">
                <a16:creationId xmlns:a16="http://schemas.microsoft.com/office/drawing/2014/main" id="{56C02153-D587-4D9A-A667-08A0718BC6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226" y="835196"/>
            <a:ext cx="5679159" cy="3762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033_33">
            <a:extLst>
              <a:ext uri="{FF2B5EF4-FFF2-40B4-BE49-F238E27FC236}">
                <a16:creationId xmlns:a16="http://schemas.microsoft.com/office/drawing/2014/main" id="{02A33484-6646-4DA6-A072-C41EA980AE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8614" y="835196"/>
            <a:ext cx="5679160" cy="3776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994478-D525-4F59-9DC2-ED6151C1715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4859" y="5482543"/>
            <a:ext cx="3062603" cy="926437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3">
            <a:extLst>
              <a:ext uri="{FF2B5EF4-FFF2-40B4-BE49-F238E27FC236}">
                <a16:creationId xmlns:a16="http://schemas.microsoft.com/office/drawing/2014/main" id="{627A489C-467F-4767-A31F-D531A2F3FB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175E62-C887-45F3-904D-70B6E2CB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8224" y="609600"/>
            <a:ext cx="5133121" cy="190500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60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wire guides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34E8C51-39FB-43A9-92A4-9B98A895C0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06" y="0"/>
            <a:ext cx="6093044" cy="68580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innerShdw blurRad="63500" dist="12700">
              <a:prstClr val="black">
                <a:alpha val="4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54FA027-3542-41C5-ACA4-FF7BCB28F3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528" y="0"/>
            <a:ext cx="91440" cy="338328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0C092A2-7F24-4F92-A9C4-413BD36E9F0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138" r="3952"/>
          <a:stretch/>
        </p:blipFill>
        <p:spPr bwMode="auto">
          <a:xfrm>
            <a:off x="3408023" y="743125"/>
            <a:ext cx="2364317" cy="1897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79DA9AF0-BC9B-4F8F-BE10-C3FF2ECA1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47" y="3383280"/>
            <a:ext cx="6096002" cy="9144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20ABEAFD-5C57-43D0-8E3E-91ADFBD3D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8225" y="2666999"/>
            <a:ext cx="4479186" cy="3124201"/>
          </a:xfrm>
        </p:spPr>
        <p:txBody>
          <a:bodyPr>
            <a:normAutofit/>
          </a:bodyPr>
          <a:lstStyle/>
          <a:p>
            <a:r>
              <a:rPr lang="en-US" sz="4400" dirty="0"/>
              <a:t>Single Barrel</a:t>
            </a:r>
          </a:p>
          <a:p>
            <a:r>
              <a:rPr lang="en-US" sz="4400" dirty="0"/>
              <a:t>Double Barrel</a:t>
            </a:r>
          </a:p>
          <a:p>
            <a:r>
              <a:rPr lang="en-US" sz="4400" dirty="0"/>
              <a:t>Trench </a:t>
            </a:r>
          </a:p>
          <a:p>
            <a:endParaRPr lang="en-US" dirty="0"/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EE8AE423-BC84-4FB2-A761-EB0B56A2CA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149" r="2738"/>
          <a:stretch/>
        </p:blipFill>
        <p:spPr bwMode="auto">
          <a:xfrm>
            <a:off x="304800" y="743124"/>
            <a:ext cx="2304585" cy="1897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E685878C-D0B0-4ED7-BF0A-06A6E8CFB5F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880" b="3126"/>
          <a:stretch/>
        </p:blipFill>
        <p:spPr bwMode="auto">
          <a:xfrm>
            <a:off x="956536" y="3753872"/>
            <a:ext cx="4185424" cy="282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1B7502-E474-4BC1-B573-207900A08451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88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57F1DD1D-B01C-432C-B646-45C355A9EB5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62022" y="643467"/>
            <a:ext cx="4340023" cy="5571064"/>
          </a:xfrm>
        </p:spPr>
        <p:txBody>
          <a:bodyPr anchor="ctr">
            <a:normAutofit/>
          </a:bodyPr>
          <a:lstStyle/>
          <a:p>
            <a:pPr eaLnBrk="1" hangingPunct="1">
              <a:defRPr/>
            </a:pPr>
            <a:r>
              <a:rPr lang="en-US" sz="4400">
                <a:latin typeface="Arial" charset="0"/>
              </a:rPr>
              <a:t>Founded in 1988</a:t>
            </a: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F12DF5C5-02F9-451A-AFF9-2908C9274B9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pPr eaLnBrk="1" hangingPunct="1">
              <a:buClr>
                <a:schemeClr val="tx1"/>
              </a:buClr>
              <a:buFontTx/>
              <a:buNone/>
              <a:defRPr/>
            </a:pPr>
            <a:r>
              <a:rPr lang="en-US">
                <a:latin typeface="Arial" charset="0"/>
              </a:rPr>
              <a:t> 	Founded when Siemens closed the Tigard, Oregon switch facility and moved it to Jackson, Mississippi</a:t>
            </a: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endParaRPr lang="en-US">
              <a:latin typeface="Arial" charset="0"/>
            </a:endParaRPr>
          </a:p>
          <a:p>
            <a:pPr eaLnBrk="1" hangingPunct="1">
              <a:buClr>
                <a:schemeClr val="tx1"/>
              </a:buClr>
              <a:buFontTx/>
              <a:buNone/>
              <a:defRPr/>
            </a:pPr>
            <a:r>
              <a:rPr lang="en-US">
                <a:latin typeface="Arial" charset="0"/>
              </a:rPr>
              <a:t>	In 1996 PASCOR was purchased by Travis Garske, owner of Travis Pattern, a non-ferrous foundry in Spokane, Washington</a:t>
            </a:r>
          </a:p>
          <a:p>
            <a:pPr eaLnBrk="1" hangingPunct="1">
              <a:buClr>
                <a:schemeClr val="tx1"/>
              </a:buClr>
              <a:defRPr/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9C025-27BE-49FA-A0A2-71F9B6E96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9543" y="275064"/>
            <a:ext cx="4401014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Standoff  Insulator Outriggers </a:t>
            </a:r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BB07EC8A-D3D6-44B9-9481-EC10D8F700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027781" y="639905"/>
            <a:ext cx="6133931" cy="558187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0DC6DE-7E0A-4FA4-8902-CB7575894A7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44713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98C94-D91D-47C5-ACE8-C7487AAC4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9869" y="643466"/>
            <a:ext cx="3143875" cy="5571065"/>
          </a:xfrm>
        </p:spPr>
        <p:txBody>
          <a:bodyPr anchor="ctr">
            <a:normAutofit/>
          </a:bodyPr>
          <a:lstStyle/>
          <a:p>
            <a:r>
              <a:rPr lang="en-US" altLang="en-US" sz="3600" dirty="0">
                <a:latin typeface="Arial" panose="020B0604020202020204" pitchFamily="34" charset="0"/>
              </a:rPr>
              <a:t>Testing for </a:t>
            </a:r>
            <a:br>
              <a:rPr lang="en-US" altLang="en-US" sz="3600" dirty="0">
                <a:latin typeface="Arial" panose="020B0604020202020204" pitchFamily="34" charset="0"/>
              </a:rPr>
            </a:br>
            <a:br>
              <a:rPr lang="en-US" altLang="en-US" sz="3600" dirty="0">
                <a:latin typeface="Arial" panose="020B0604020202020204" pitchFamily="34" charset="0"/>
              </a:rPr>
            </a:br>
            <a:br>
              <a:rPr lang="en-US" altLang="en-US" sz="3600" dirty="0">
                <a:latin typeface="Arial" panose="020B0604020202020204" pitchFamily="34" charset="0"/>
              </a:rPr>
            </a:br>
            <a:r>
              <a:rPr lang="en-US" altLang="en-US" sz="3600" dirty="0">
                <a:latin typeface="Arial" panose="020B0604020202020204" pitchFamily="34" charset="0"/>
              </a:rPr>
              <a:t>Switch Gear</a:t>
            </a:r>
            <a:br>
              <a:rPr lang="en-US" altLang="en-US" sz="3600" dirty="0">
                <a:latin typeface="Arial" panose="020B0604020202020204" pitchFamily="34" charset="0"/>
              </a:rPr>
            </a:br>
            <a:endParaRPr lang="en-US" sz="3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BC750A-B8E7-49A0-A00A-F72451271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32169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4D0436-4FAC-43D1-9565-515BBE80D7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908066" y="3195797"/>
            <a:ext cx="6858000" cy="466406"/>
          </a:xfrm>
          <a:prstGeom prst="rect">
            <a:avLst/>
          </a:prstGeom>
          <a:gradFill>
            <a:gsLst>
              <a:gs pos="0">
                <a:srgbClr val="363D46">
                  <a:alpha val="0"/>
                </a:srgbClr>
              </a:gs>
              <a:gs pos="100000">
                <a:srgbClr val="363D46">
                  <a:lumMod val="75000"/>
                </a:srgbClr>
              </a:gs>
            </a:gsLst>
            <a:lin ang="540000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F82E424-AAF6-43AC-AC56-03BA23E0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4150420" y="3429000"/>
            <a:ext cx="6858000" cy="0"/>
          </a:xfrm>
          <a:prstGeom prst="line">
            <a:avLst/>
          </a:prstGeom>
          <a:solidFill>
            <a:srgbClr val="FFFFFF"/>
          </a:solidFill>
          <a:ln w="38100" cap="flat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682FFB5-58AB-4922-A256-635DE3BDCA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4953612"/>
              </p:ext>
            </p:extLst>
          </p:nvPr>
        </p:nvGraphicFramePr>
        <p:xfrm>
          <a:off x="643467" y="643467"/>
          <a:ext cx="6243992" cy="5571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8AF02AF-E541-4772-879E-8094E00DDC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5636" y="2682298"/>
            <a:ext cx="3001363" cy="90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7433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5">
            <a:extLst>
              <a:ext uri="{FF2B5EF4-FFF2-40B4-BE49-F238E27FC236}">
                <a16:creationId xmlns:a16="http://schemas.microsoft.com/office/drawing/2014/main" id="{C8D03AD2-6063-4668-B8C5-C21D1891D2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High Voltage Testing</a:t>
            </a:r>
          </a:p>
        </p:txBody>
      </p:sp>
      <p:pic>
        <p:nvPicPr>
          <p:cNvPr id="48130" name="Picture 4" descr="009_9">
            <a:extLst>
              <a:ext uri="{FF2B5EF4-FFF2-40B4-BE49-F238E27FC236}">
                <a16:creationId xmlns:a16="http://schemas.microsoft.com/office/drawing/2014/main" id="{FF5F7764-0A85-4696-BA58-80E7EBEF3FF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5" y="1131395"/>
            <a:ext cx="6915663" cy="459889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1765128-7A9D-452C-AD07-A2B9C69030B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B72654A-6F96-429A-BDCB-82CD82B99C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51012" y="4363271"/>
            <a:ext cx="8676222" cy="106680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34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Temperature Rise Testing</a:t>
            </a:r>
          </a:p>
        </p:txBody>
      </p:sp>
      <p:pic>
        <p:nvPicPr>
          <p:cNvPr id="49154" name="Picture 4" descr="005_5">
            <a:extLst>
              <a:ext uri="{FF2B5EF4-FFF2-40B4-BE49-F238E27FC236}">
                <a16:creationId xmlns:a16="http://schemas.microsoft.com/office/drawing/2014/main" id="{D939D3F4-FBAD-48F1-B1E2-712BC26CC32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41" b="15946"/>
          <a:stretch/>
        </p:blipFill>
        <p:spPr>
          <a:xfrm>
            <a:off x="20" y="10"/>
            <a:ext cx="12191980" cy="4273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1E8F41-74B0-42CD-9B95-8199EBB4349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3EA192F9-FF28-4794-BADA-092C99AA75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164106" y="609600"/>
            <a:ext cx="3369133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Ice Testing</a:t>
            </a:r>
          </a:p>
        </p:txBody>
      </p:sp>
      <p:pic>
        <p:nvPicPr>
          <p:cNvPr id="50178" name="Picture 4" descr="006_6">
            <a:extLst>
              <a:ext uri="{FF2B5EF4-FFF2-40B4-BE49-F238E27FC236}">
                <a16:creationId xmlns:a16="http://schemas.microsoft.com/office/drawing/2014/main" id="{FA41318D-C84B-4B38-8328-B0623112C5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5" y="1131395"/>
            <a:ext cx="6915663" cy="459889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81D4C5-3B04-4DB3-8E92-E25C1CEC6D4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D62164E-4528-40DB-BC26-D6DDE216A0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363D46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Freeform: Shape 9">
            <a:extLst>
              <a:ext uri="{FF2B5EF4-FFF2-40B4-BE49-F238E27FC236}">
                <a16:creationId xmlns:a16="http://schemas.microsoft.com/office/drawing/2014/main" id="{F30007FA-C6A2-43A0-8045-7016AEF817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322895"/>
          </a:xfrm>
          <a:custGeom>
            <a:avLst/>
            <a:gdLst>
              <a:gd name="connsiteX0" fmla="*/ 0 w 12192000"/>
              <a:gd name="connsiteY0" fmla="*/ 0 h 5322895"/>
              <a:gd name="connsiteX1" fmla="*/ 12192000 w 12192000"/>
              <a:gd name="connsiteY1" fmla="*/ 0 h 5322895"/>
              <a:gd name="connsiteX2" fmla="*/ 12192000 w 12192000"/>
              <a:gd name="connsiteY2" fmla="*/ 213719 h 5322895"/>
              <a:gd name="connsiteX3" fmla="*/ 12192000 w 12192000"/>
              <a:gd name="connsiteY3" fmla="*/ 471948 h 5322895"/>
              <a:gd name="connsiteX4" fmla="*/ 12192000 w 12192000"/>
              <a:gd name="connsiteY4" fmla="*/ 3571886 h 5322895"/>
              <a:gd name="connsiteX5" fmla="*/ 12192000 w 12192000"/>
              <a:gd name="connsiteY5" fmla="*/ 3753332 h 5322895"/>
              <a:gd name="connsiteX6" fmla="*/ 12192000 w 12192000"/>
              <a:gd name="connsiteY6" fmla="*/ 4806077 h 5322895"/>
              <a:gd name="connsiteX7" fmla="*/ 11957522 w 12192000"/>
              <a:gd name="connsiteY7" fmla="*/ 4849979 h 5322895"/>
              <a:gd name="connsiteX8" fmla="*/ 11679973 w 12192000"/>
              <a:gd name="connsiteY8" fmla="*/ 4899723 h 5322895"/>
              <a:gd name="connsiteX9" fmla="*/ 11401197 w 12192000"/>
              <a:gd name="connsiteY9" fmla="*/ 4948416 h 5322895"/>
              <a:gd name="connsiteX10" fmla="*/ 11121192 w 12192000"/>
              <a:gd name="connsiteY10" fmla="*/ 4990102 h 5322895"/>
              <a:gd name="connsiteX11" fmla="*/ 10842416 w 12192000"/>
              <a:gd name="connsiteY11" fmla="*/ 5032139 h 5322895"/>
              <a:gd name="connsiteX12" fmla="*/ 10562411 w 12192000"/>
              <a:gd name="connsiteY12" fmla="*/ 5071374 h 5322895"/>
              <a:gd name="connsiteX13" fmla="*/ 10286091 w 12192000"/>
              <a:gd name="connsiteY13" fmla="*/ 5105003 h 5322895"/>
              <a:gd name="connsiteX14" fmla="*/ 10006086 w 12192000"/>
              <a:gd name="connsiteY14" fmla="*/ 5136881 h 5322895"/>
              <a:gd name="connsiteX15" fmla="*/ 9727310 w 12192000"/>
              <a:gd name="connsiteY15" fmla="*/ 5165957 h 5322895"/>
              <a:gd name="connsiteX16" fmla="*/ 9453445 w 12192000"/>
              <a:gd name="connsiteY16" fmla="*/ 5191179 h 5322895"/>
              <a:gd name="connsiteX17" fmla="*/ 9175897 w 12192000"/>
              <a:gd name="connsiteY17" fmla="*/ 5216401 h 5322895"/>
              <a:gd name="connsiteX18" fmla="*/ 8902033 w 12192000"/>
              <a:gd name="connsiteY18" fmla="*/ 5237420 h 5322895"/>
              <a:gd name="connsiteX19" fmla="*/ 8628169 w 12192000"/>
              <a:gd name="connsiteY19" fmla="*/ 5253884 h 5322895"/>
              <a:gd name="connsiteX20" fmla="*/ 8355533 w 12192000"/>
              <a:gd name="connsiteY20" fmla="*/ 5271050 h 5322895"/>
              <a:gd name="connsiteX21" fmla="*/ 8085353 w 12192000"/>
              <a:gd name="connsiteY21" fmla="*/ 5285412 h 5322895"/>
              <a:gd name="connsiteX22" fmla="*/ 7817629 w 12192000"/>
              <a:gd name="connsiteY22" fmla="*/ 5295571 h 5322895"/>
              <a:gd name="connsiteX23" fmla="*/ 7549905 w 12192000"/>
              <a:gd name="connsiteY23" fmla="*/ 5304329 h 5322895"/>
              <a:gd name="connsiteX24" fmla="*/ 7284638 w 12192000"/>
              <a:gd name="connsiteY24" fmla="*/ 5312736 h 5322895"/>
              <a:gd name="connsiteX25" fmla="*/ 7023055 w 12192000"/>
              <a:gd name="connsiteY25" fmla="*/ 5316590 h 5322895"/>
              <a:gd name="connsiteX26" fmla="*/ 6761472 w 12192000"/>
              <a:gd name="connsiteY26" fmla="*/ 5320793 h 5322895"/>
              <a:gd name="connsiteX27" fmla="*/ 6503573 w 12192000"/>
              <a:gd name="connsiteY27" fmla="*/ 5322895 h 5322895"/>
              <a:gd name="connsiteX28" fmla="*/ 6248130 w 12192000"/>
              <a:gd name="connsiteY28" fmla="*/ 5320793 h 5322895"/>
              <a:gd name="connsiteX29" fmla="*/ 5995144 w 12192000"/>
              <a:gd name="connsiteY29" fmla="*/ 5320793 h 5322895"/>
              <a:gd name="connsiteX30" fmla="*/ 5744613 w 12192000"/>
              <a:gd name="connsiteY30" fmla="*/ 5316590 h 5322895"/>
              <a:gd name="connsiteX31" fmla="*/ 5498995 w 12192000"/>
              <a:gd name="connsiteY31" fmla="*/ 5310284 h 5322895"/>
              <a:gd name="connsiteX32" fmla="*/ 5255834 w 12192000"/>
              <a:gd name="connsiteY32" fmla="*/ 5304329 h 5322895"/>
              <a:gd name="connsiteX33" fmla="*/ 5017584 w 12192000"/>
              <a:gd name="connsiteY33" fmla="*/ 5297673 h 5322895"/>
              <a:gd name="connsiteX34" fmla="*/ 4780562 w 12192000"/>
              <a:gd name="connsiteY34" fmla="*/ 5287514 h 5322895"/>
              <a:gd name="connsiteX35" fmla="*/ 4547227 w 12192000"/>
              <a:gd name="connsiteY35" fmla="*/ 5276654 h 5322895"/>
              <a:gd name="connsiteX36" fmla="*/ 4318800 w 12192000"/>
              <a:gd name="connsiteY36" fmla="*/ 5266846 h 5322895"/>
              <a:gd name="connsiteX37" fmla="*/ 3873004 w 12192000"/>
              <a:gd name="connsiteY37" fmla="*/ 5239171 h 5322895"/>
              <a:gd name="connsiteX38" fmla="*/ 3445628 w 12192000"/>
              <a:gd name="connsiteY38" fmla="*/ 5209746 h 5322895"/>
              <a:gd name="connsiteX39" fmla="*/ 3035446 w 12192000"/>
              <a:gd name="connsiteY39" fmla="*/ 5178918 h 5322895"/>
              <a:gd name="connsiteX40" fmla="*/ 2647370 w 12192000"/>
              <a:gd name="connsiteY40" fmla="*/ 5144939 h 5322895"/>
              <a:gd name="connsiteX41" fmla="*/ 2276487 w 12192000"/>
              <a:gd name="connsiteY41" fmla="*/ 5109557 h 5322895"/>
              <a:gd name="connsiteX42" fmla="*/ 1932621 w 12192000"/>
              <a:gd name="connsiteY42" fmla="*/ 5071374 h 5322895"/>
              <a:gd name="connsiteX43" fmla="*/ 1609634 w 12192000"/>
              <a:gd name="connsiteY43" fmla="*/ 5033891 h 5322895"/>
              <a:gd name="connsiteX44" fmla="*/ 1312435 w 12192000"/>
              <a:gd name="connsiteY44" fmla="*/ 4996408 h 5322895"/>
              <a:gd name="connsiteX45" fmla="*/ 1039799 w 12192000"/>
              <a:gd name="connsiteY45" fmla="*/ 4961027 h 5322895"/>
              <a:gd name="connsiteX46" fmla="*/ 797865 w 12192000"/>
              <a:gd name="connsiteY46" fmla="*/ 4927397 h 5322895"/>
              <a:gd name="connsiteX47" fmla="*/ 579265 w 12192000"/>
              <a:gd name="connsiteY47" fmla="*/ 4895519 h 5322895"/>
              <a:gd name="connsiteX48" fmla="*/ 395052 w 12192000"/>
              <a:gd name="connsiteY48" fmla="*/ 4868896 h 5322895"/>
              <a:gd name="connsiteX49" fmla="*/ 240312 w 12192000"/>
              <a:gd name="connsiteY49" fmla="*/ 4843673 h 5322895"/>
              <a:gd name="connsiteX50" fmla="*/ 27853 w 12192000"/>
              <a:gd name="connsiteY50" fmla="*/ 4807592 h 5322895"/>
              <a:gd name="connsiteX51" fmla="*/ 0 w 12192000"/>
              <a:gd name="connsiteY51" fmla="*/ 4802879 h 5322895"/>
              <a:gd name="connsiteX52" fmla="*/ 0 w 12192000"/>
              <a:gd name="connsiteY52" fmla="*/ 3753332 h 5322895"/>
              <a:gd name="connsiteX53" fmla="*/ 0 w 12192000"/>
              <a:gd name="connsiteY53" fmla="*/ 3571886 h 5322895"/>
              <a:gd name="connsiteX54" fmla="*/ 0 w 12192000"/>
              <a:gd name="connsiteY54" fmla="*/ 471948 h 5322895"/>
              <a:gd name="connsiteX55" fmla="*/ 0 w 12192000"/>
              <a:gd name="connsiteY55" fmla="*/ 213719 h 53228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5322895">
                <a:moveTo>
                  <a:pt x="0" y="0"/>
                </a:moveTo>
                <a:lnTo>
                  <a:pt x="12192000" y="0"/>
                </a:lnTo>
                <a:lnTo>
                  <a:pt x="12192000" y="213719"/>
                </a:lnTo>
                <a:lnTo>
                  <a:pt x="12192000" y="471948"/>
                </a:lnTo>
                <a:lnTo>
                  <a:pt x="12192000" y="3571886"/>
                </a:lnTo>
                <a:lnTo>
                  <a:pt x="12192000" y="3753332"/>
                </a:lnTo>
                <a:lnTo>
                  <a:pt x="12192000" y="4806077"/>
                </a:lnTo>
                <a:lnTo>
                  <a:pt x="11957522" y="4849979"/>
                </a:lnTo>
                <a:lnTo>
                  <a:pt x="11679973" y="4899723"/>
                </a:lnTo>
                <a:lnTo>
                  <a:pt x="11401197" y="4948416"/>
                </a:lnTo>
                <a:lnTo>
                  <a:pt x="11121192" y="4990102"/>
                </a:lnTo>
                <a:lnTo>
                  <a:pt x="10842416" y="5032139"/>
                </a:lnTo>
                <a:lnTo>
                  <a:pt x="10562411" y="5071374"/>
                </a:lnTo>
                <a:lnTo>
                  <a:pt x="10286091" y="5105003"/>
                </a:lnTo>
                <a:lnTo>
                  <a:pt x="10006086" y="5136881"/>
                </a:lnTo>
                <a:lnTo>
                  <a:pt x="9727310" y="5165957"/>
                </a:lnTo>
                <a:lnTo>
                  <a:pt x="9453445" y="5191179"/>
                </a:lnTo>
                <a:lnTo>
                  <a:pt x="9175897" y="5216401"/>
                </a:lnTo>
                <a:lnTo>
                  <a:pt x="8902033" y="5237420"/>
                </a:lnTo>
                <a:lnTo>
                  <a:pt x="8628169" y="5253884"/>
                </a:lnTo>
                <a:lnTo>
                  <a:pt x="8355533" y="5271050"/>
                </a:lnTo>
                <a:lnTo>
                  <a:pt x="8085353" y="5285412"/>
                </a:lnTo>
                <a:lnTo>
                  <a:pt x="7817629" y="5295571"/>
                </a:lnTo>
                <a:lnTo>
                  <a:pt x="7549905" y="5304329"/>
                </a:lnTo>
                <a:lnTo>
                  <a:pt x="7284638" y="5312736"/>
                </a:lnTo>
                <a:lnTo>
                  <a:pt x="7023055" y="5316590"/>
                </a:lnTo>
                <a:lnTo>
                  <a:pt x="6761472" y="5320793"/>
                </a:lnTo>
                <a:lnTo>
                  <a:pt x="6503573" y="5322895"/>
                </a:lnTo>
                <a:lnTo>
                  <a:pt x="6248130" y="5320793"/>
                </a:lnTo>
                <a:lnTo>
                  <a:pt x="5995144" y="5320793"/>
                </a:lnTo>
                <a:lnTo>
                  <a:pt x="5744613" y="5316590"/>
                </a:lnTo>
                <a:lnTo>
                  <a:pt x="5498995" y="5310284"/>
                </a:lnTo>
                <a:lnTo>
                  <a:pt x="5255834" y="5304329"/>
                </a:lnTo>
                <a:lnTo>
                  <a:pt x="5017584" y="5297673"/>
                </a:lnTo>
                <a:lnTo>
                  <a:pt x="4780562" y="5287514"/>
                </a:lnTo>
                <a:lnTo>
                  <a:pt x="4547227" y="5276654"/>
                </a:lnTo>
                <a:lnTo>
                  <a:pt x="4318800" y="5266846"/>
                </a:lnTo>
                <a:lnTo>
                  <a:pt x="3873004" y="5239171"/>
                </a:lnTo>
                <a:lnTo>
                  <a:pt x="3445628" y="5209746"/>
                </a:lnTo>
                <a:lnTo>
                  <a:pt x="3035446" y="5178918"/>
                </a:lnTo>
                <a:lnTo>
                  <a:pt x="2647370" y="5144939"/>
                </a:lnTo>
                <a:lnTo>
                  <a:pt x="2276487" y="5109557"/>
                </a:lnTo>
                <a:lnTo>
                  <a:pt x="1932621" y="5071374"/>
                </a:lnTo>
                <a:lnTo>
                  <a:pt x="1609634" y="5033891"/>
                </a:lnTo>
                <a:lnTo>
                  <a:pt x="1312435" y="4996408"/>
                </a:lnTo>
                <a:lnTo>
                  <a:pt x="1039799" y="4961027"/>
                </a:lnTo>
                <a:lnTo>
                  <a:pt x="797865" y="4927397"/>
                </a:lnTo>
                <a:lnTo>
                  <a:pt x="579265" y="4895519"/>
                </a:lnTo>
                <a:lnTo>
                  <a:pt x="395052" y="4868896"/>
                </a:lnTo>
                <a:lnTo>
                  <a:pt x="240312" y="4843673"/>
                </a:lnTo>
                <a:lnTo>
                  <a:pt x="27853" y="4807592"/>
                </a:lnTo>
                <a:lnTo>
                  <a:pt x="0" y="4802879"/>
                </a:lnTo>
                <a:lnTo>
                  <a:pt x="0" y="3753332"/>
                </a:lnTo>
                <a:lnTo>
                  <a:pt x="0" y="3571886"/>
                </a:lnTo>
                <a:lnTo>
                  <a:pt x="0" y="471948"/>
                </a:lnTo>
                <a:lnTo>
                  <a:pt x="0" y="213719"/>
                </a:lnTo>
                <a:close/>
              </a:path>
            </a:pathLst>
          </a:custGeom>
          <a:ln w="44450">
            <a:gradFill>
              <a:gsLst>
                <a:gs pos="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38100" dir="5400000" algn="t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556872-C590-4D20-A78A-E3383A6BA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80062"/>
            <a:ext cx="12191999" cy="4483359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>Seismic Qualification Testing</a:t>
            </a:r>
            <a:b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b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5600" dirty="0">
                <a:solidFill>
                  <a:srgbClr val="FFFFFF"/>
                </a:solidFill>
                <a:latin typeface="Arial" panose="020B0604020202020204" pitchFamily="34" charset="0"/>
              </a:rPr>
              <a:t>High Seismic Level Qualification </a:t>
            </a:r>
            <a:br>
              <a:rPr lang="en-US" altLang="en-US" sz="60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altLang="en-US" sz="5300" dirty="0">
                <a:solidFill>
                  <a:srgbClr val="FFFFFF"/>
                </a:solidFill>
                <a:latin typeface="Arial" panose="020B0604020202020204" pitchFamily="34" charset="0"/>
              </a:rPr>
              <a:t>per IEEE 693</a:t>
            </a:r>
            <a:br>
              <a:rPr lang="en-US" altLang="en-US" sz="660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endParaRPr lang="en-US" sz="6600" dirty="0">
              <a:gradFill flip="none" rotWithShape="1">
                <a:gsLst>
                  <a:gs pos="0">
                    <a:schemeClr val="tx1"/>
                  </a:gs>
                  <a:gs pos="100000">
                    <a:schemeClr val="tx1">
                      <a:lumMod val="65000"/>
                    </a:schemeClr>
                  </a:gs>
                </a:gsLst>
                <a:lin ang="5580000" scaled="0"/>
                <a:tileRect/>
              </a:gradFill>
              <a:effectLst>
                <a:glow rad="38100">
                  <a:schemeClr val="bg1">
                    <a:lumMod val="65000"/>
                    <a:lumOff val="35000"/>
                    <a:alpha val="50000"/>
                  </a:schemeClr>
                </a:glow>
                <a:outerShdw blurRad="28575" dist="31750" dir="132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C98146-B885-43EA-A7E6-38DB65EFE6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3997" y="5953190"/>
            <a:ext cx="2484006" cy="75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081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45kV Shaker Table1.mp4">
            <a:hlinkClick r:id="" action="ppaction://media"/>
            <a:extLst>
              <a:ext uri="{FF2B5EF4-FFF2-40B4-BE49-F238E27FC236}">
                <a16:creationId xmlns:a16="http://schemas.microsoft.com/office/drawing/2014/main" id="{47582D73-D893-48BA-9537-5B542CBDA1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025" y="434422"/>
            <a:ext cx="8065950" cy="5989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6071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5EAF0-65B8-45C4-8467-B5E66253D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/>
              <a:t>Switch Parameters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165FD44-8C3F-45EF-834E-62A6C858CC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860299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846588E-54EA-48F1-AFC6-7F64298CE8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224" y="130755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8623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0EDCE-0A83-4A4F-B15F-F427A9D58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468582"/>
          </a:xfrm>
        </p:spPr>
        <p:txBody>
          <a:bodyPr>
            <a:normAutofit/>
          </a:bodyPr>
          <a:lstStyle/>
          <a:p>
            <a:r>
              <a:rPr lang="en-US" dirty="0"/>
              <a:t>Switch Parameters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BBCCD91-A9FC-42DF-B683-8846A3EE626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7474096"/>
              </p:ext>
            </p:extLst>
          </p:nvPr>
        </p:nvGraphicFramePr>
        <p:xfrm>
          <a:off x="1141413" y="2286000"/>
          <a:ext cx="9906000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0795C1A-275C-4DE5-A3DD-F4A47CF095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10224" y="130755"/>
            <a:ext cx="2487384" cy="7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90552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93F7E9-3CE4-456F-916D-612BBE5FB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3502" y="237893"/>
            <a:ext cx="6266986" cy="227670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Arial" charset="0"/>
              </a:rPr>
              <a:t>Hinge Assembly</a:t>
            </a:r>
            <a:endParaRPr lang="en-US" sz="5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904D9F-7222-4C8F-B23E-D0D66ADFBE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2666999"/>
            <a:ext cx="5122606" cy="3216276"/>
          </a:xfrm>
        </p:spPr>
        <p:txBody>
          <a:bodyPr>
            <a:normAutofit/>
          </a:bodyPr>
          <a:lstStyle/>
          <a:p>
            <a:pPr marL="0" indent="0">
              <a:buClr>
                <a:schemeClr val="tx1"/>
              </a:buClr>
              <a:buNone/>
              <a:defRPr/>
            </a:pPr>
            <a:r>
              <a:rPr lang="en-US" sz="3600" dirty="0">
                <a:latin typeface="Arial" charset="0"/>
              </a:rPr>
              <a:t>1 ¼” Solid Stainless Steel Gooseneck</a:t>
            </a:r>
          </a:p>
          <a:p>
            <a:pPr marL="0" indent="0">
              <a:buClr>
                <a:schemeClr val="tx1"/>
              </a:buClr>
              <a:buNone/>
              <a:defRPr/>
            </a:pPr>
            <a:r>
              <a:rPr lang="en-US" sz="3600" dirty="0">
                <a:latin typeface="Arial" charset="0"/>
              </a:rPr>
              <a:t>Match mark for ease of field assembly </a:t>
            </a:r>
          </a:p>
          <a:p>
            <a:endParaRPr lang="en-US" dirty="0"/>
          </a:p>
        </p:txBody>
      </p:sp>
      <p:pic>
        <p:nvPicPr>
          <p:cNvPr id="4" name="Picture 9" descr="017_17">
            <a:extLst>
              <a:ext uri="{FF2B5EF4-FFF2-40B4-BE49-F238E27FC236}">
                <a16:creationId xmlns:a16="http://schemas.microsoft.com/office/drawing/2014/main" id="{C15BB445-A7C4-477A-AC57-573BF7D507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547" y="645106"/>
            <a:ext cx="4276916" cy="5247747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0569B1-9779-4B9B-A6E2-726186CAF1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17150" y="5960757"/>
            <a:ext cx="2042189" cy="618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3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65F40-1665-48A8-885F-88327E3B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221" y="645106"/>
            <a:ext cx="5857499" cy="523816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3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At </a:t>
            </a:r>
            <a:r>
              <a:rPr lang="en-US" sz="2300" b="1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PASCOR</a:t>
            </a:r>
            <a:r>
              <a:rPr lang="en-US" sz="23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we have three core values that shape our organization and help drive the decisions we make. </a:t>
            </a:r>
            <a:b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sz="2300" cap="all" dirty="0">
                <a:ln w="3175" cmpd="sng">
                  <a:noFill/>
                </a:ln>
                <a:solidFill>
                  <a:srgbClr val="5AD0B8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Build a Quality Product</a:t>
            </a: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Provide Dependable Service</a:t>
            </a: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sz="2800" cap="all" dirty="0">
                <a:ln w="3175" cmpd="sng">
                  <a:noFill/>
                </a:ln>
                <a:solidFill>
                  <a:prstClr val="white"/>
                </a:solidFill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Ensure Customer Satisfaction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CD57B1-0C54-4455-AD49-E39835B8C36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687" y="635528"/>
            <a:ext cx="5129674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5486338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B1216Hinge.avi">
            <a:hlinkClick r:id="" action="ppaction://media"/>
            <a:extLst>
              <a:ext uri="{FF2B5EF4-FFF2-40B4-BE49-F238E27FC236}">
                <a16:creationId xmlns:a16="http://schemas.microsoft.com/office/drawing/2014/main" id="{CF9D73C4-C52B-4C31-9176-F4654C4DC7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0507" y="289931"/>
            <a:ext cx="8132956" cy="60997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75A58B-C72D-4342-B675-63DCAC6E4E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" y="85531"/>
            <a:ext cx="2049622" cy="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758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inge 1200a EXPLODE.avi">
            <a:hlinkClick r:id="" action="ppaction://media"/>
            <a:extLst>
              <a:ext uri="{FF2B5EF4-FFF2-40B4-BE49-F238E27FC236}">
                <a16:creationId xmlns:a16="http://schemas.microsoft.com/office/drawing/2014/main" id="{F48BF204-BD79-4299-861F-C82454381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8833" y="350334"/>
            <a:ext cx="8209776" cy="61573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721B16C-A128-4AB2-87E7-2D15ADA21E5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" y="85531"/>
            <a:ext cx="1754180" cy="53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4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bp hinge explode.avi">
            <a:hlinkClick r:id="" action="ppaction://media"/>
            <a:extLst>
              <a:ext uri="{FF2B5EF4-FFF2-40B4-BE49-F238E27FC236}">
                <a16:creationId xmlns:a16="http://schemas.microsoft.com/office/drawing/2014/main" id="{98832E57-7069-4932-8D2A-E85C4A5DFE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9517" y="521637"/>
            <a:ext cx="7752966" cy="58147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C8D742-6099-4A9E-AFCC-55B58244DD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211" y="85531"/>
            <a:ext cx="2049622" cy="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4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5" name="Rectangle 7">
            <a:extLst>
              <a:ext uri="{FF2B5EF4-FFF2-40B4-BE49-F238E27FC236}">
                <a16:creationId xmlns:a16="http://schemas.microsoft.com/office/drawing/2014/main" id="{FC68FBCC-2484-4BC3-9840-7E2E72ED38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303643" y="200722"/>
            <a:ext cx="7338230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5400" dirty="0"/>
              <a:t>Contact Assembly</a:t>
            </a:r>
          </a:p>
        </p:txBody>
      </p:sp>
      <p:pic>
        <p:nvPicPr>
          <p:cNvPr id="59396" name="Picture 4" descr="018_18">
            <a:extLst>
              <a:ext uri="{FF2B5EF4-FFF2-40B4-BE49-F238E27FC236}">
                <a16:creationId xmlns:a16="http://schemas.microsoft.com/office/drawing/2014/main" id="{F9A6D887-C1C6-402E-A420-1E63EAD14E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78" r="21215"/>
          <a:stretch/>
        </p:blipFill>
        <p:spPr>
          <a:xfrm>
            <a:off x="257590" y="10"/>
            <a:ext cx="3479523" cy="6857990"/>
          </a:xfrm>
          <a:prstGeom prst="rect">
            <a:avLst/>
          </a:prstGeom>
          <a:noFill/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6" name="Rectangle 8">
            <a:extLst>
              <a:ext uri="{FF2B5EF4-FFF2-40B4-BE49-F238E27FC236}">
                <a16:creationId xmlns:a16="http://schemas.microsoft.com/office/drawing/2014/main" id="{16956BC4-663A-4AAD-BE09-D6593486A74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4705087" y="1893847"/>
            <a:ext cx="7046844" cy="341574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 sz="3600" dirty="0"/>
              <a:t>10 mil silver to silver contacts</a:t>
            </a:r>
          </a:p>
          <a:p>
            <a:pPr>
              <a:defRPr/>
            </a:pPr>
            <a:r>
              <a:rPr lang="en-US" sz="3600" dirty="0"/>
              <a:t>Field replaceable contacts</a:t>
            </a:r>
          </a:p>
          <a:p>
            <a:pPr>
              <a:defRPr/>
            </a:pPr>
            <a:r>
              <a:rPr lang="en-US" sz="3600" dirty="0"/>
              <a:t>Reverse loop shoes</a:t>
            </a:r>
          </a:p>
          <a:p>
            <a:pPr>
              <a:defRPr/>
            </a:pPr>
            <a:r>
              <a:rPr lang="en-US" sz="3600" dirty="0"/>
              <a:t>½” stainless steel arcing horn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8955CB-9F5B-40B4-9F91-9CBEA444055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84788" y="6036938"/>
            <a:ext cx="2049622" cy="62034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Rectangle 5">
            <a:extLst>
              <a:ext uri="{FF2B5EF4-FFF2-40B4-BE49-F238E27FC236}">
                <a16:creationId xmlns:a16="http://schemas.microsoft.com/office/drawing/2014/main" id="{2B214EDE-C68C-4FFA-9BAC-FE9F9294FD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813288" y="609600"/>
            <a:ext cx="4230029" cy="364285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defRPr/>
            </a:pPr>
            <a:r>
              <a:rPr lang="en-US" sz="4800" dirty="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rPr>
              <a:t>Ease of Installation</a:t>
            </a:r>
          </a:p>
        </p:txBody>
      </p:sp>
      <p:pic>
        <p:nvPicPr>
          <p:cNvPr id="60418" name="Picture 4" descr="121_21">
            <a:extLst>
              <a:ext uri="{FF2B5EF4-FFF2-40B4-BE49-F238E27FC236}">
                <a16:creationId xmlns:a16="http://schemas.microsoft.com/office/drawing/2014/main" id="{CB99C671-9F67-4951-9956-121E771DD9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915" y="1131395"/>
            <a:ext cx="6915663" cy="4598898"/>
          </a:xfrm>
          <a:prstGeom prst="roundRect">
            <a:avLst>
              <a:gd name="adj" fmla="val 3517"/>
            </a:avLst>
          </a:prstGeom>
          <a:noFill/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D38D3D3-FD9A-4AD9-9A6B-1F48164B5F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455" y="6032848"/>
            <a:ext cx="2049622" cy="62034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65F40-1665-48A8-885F-88327E3BE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0465" y="371707"/>
            <a:ext cx="5122606" cy="551156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At </a:t>
            </a:r>
            <a:r>
              <a:rPr lang="en-US" b="1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PASCOR</a:t>
            </a: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 we have three core values that shape our organization and help drive the decisions we make. </a:t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	Build a Quality Product</a:t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	Provide Dependable Service</a:t>
            </a: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b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</a:br>
            <a:r>
              <a:rPr lang="en-US" cap="all" dirty="0">
                <a:ln w="3175" cmpd="sng">
                  <a:noFill/>
                </a:ln>
                <a:effectLst>
                  <a:glow rad="38100">
                    <a:prstClr val="black">
                      <a:lumMod val="65000"/>
                      <a:lumOff val="35000"/>
                      <a:alpha val="50000"/>
                    </a:prst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  <a:ea typeface="+mj-ea"/>
                <a:cs typeface="+mj-cs"/>
              </a:rPr>
              <a:t>	Ensure Customer Satisfaction</a:t>
            </a:r>
            <a:endParaRPr lang="en-US" dirty="0"/>
          </a:p>
        </p:txBody>
      </p:sp>
      <p:pic>
        <p:nvPicPr>
          <p:cNvPr id="7" name="Graphic 6" descr="Handshake">
            <a:extLst>
              <a:ext uri="{FF2B5EF4-FFF2-40B4-BE49-F238E27FC236}">
                <a16:creationId xmlns:a16="http://schemas.microsoft.com/office/drawing/2014/main" id="{6C7342D3-EA76-41A7-A17A-AA4B005B0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5132" y="645106"/>
            <a:ext cx="5247747" cy="5247747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235C90-BA0D-4B72-B61F-9B47BADC684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9455" y="6032848"/>
            <a:ext cx="2049622" cy="620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765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Rectangle 71">
            <a:extLst>
              <a:ext uri="{FF2B5EF4-FFF2-40B4-BE49-F238E27FC236}">
                <a16:creationId xmlns:a16="http://schemas.microsoft.com/office/drawing/2014/main" id="{5BBD3ED2-B0E6-45A2-ABD5-ECF31BC37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F2D2D1E8-4ABF-4B6B-B39D-40B080B61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3160" y="0"/>
            <a:ext cx="9369421" cy="6857999"/>
          </a:xfrm>
          <a:prstGeom prst="rect">
            <a:avLst/>
          </a:prstGeom>
          <a:gradFill flip="none" rotWithShape="1">
            <a:gsLst>
              <a:gs pos="10000">
                <a:schemeClr val="bg2">
                  <a:lumMod val="60000"/>
                  <a:lumOff val="40000"/>
                  <a:alpha val="40000"/>
                </a:schemeClr>
              </a:gs>
              <a:gs pos="70000">
                <a:schemeClr val="bg2">
                  <a:alpha val="0"/>
                </a:schemeClr>
              </a:gs>
              <a:gs pos="0">
                <a:schemeClr val="bg2">
                  <a:lumMod val="40000"/>
                  <a:lumOff val="6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BC7AB4B5-66A5-48D1-BD88-C60A16ED9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6088489" cy="6858002"/>
          </a:xfrm>
          <a:custGeom>
            <a:avLst/>
            <a:gdLst>
              <a:gd name="connsiteX0" fmla="*/ 0 w 6088489"/>
              <a:gd name="connsiteY0" fmla="*/ 0 h 6858002"/>
              <a:gd name="connsiteX1" fmla="*/ 3563332 w 6088489"/>
              <a:gd name="connsiteY1" fmla="*/ 0 h 6858002"/>
              <a:gd name="connsiteX2" fmla="*/ 3563332 w 6088489"/>
              <a:gd name="connsiteY2" fmla="*/ 3 h 6858002"/>
              <a:gd name="connsiteX3" fmla="*/ 5842099 w 6088489"/>
              <a:gd name="connsiteY3" fmla="*/ 3 h 6858002"/>
              <a:gd name="connsiteX4" fmla="*/ 5842099 w 6088489"/>
              <a:gd name="connsiteY4" fmla="*/ 4 h 6858002"/>
              <a:gd name="connsiteX5" fmla="*/ 5835346 w 6088489"/>
              <a:gd name="connsiteY5" fmla="*/ 4 h 6858002"/>
              <a:gd name="connsiteX6" fmla="*/ 5841229 w 6088489"/>
              <a:gd name="connsiteY6" fmla="*/ 40466 h 6858002"/>
              <a:gd name="connsiteX7" fmla="*/ 5858543 w 6088489"/>
              <a:gd name="connsiteY7" fmla="*/ 159110 h 6858002"/>
              <a:gd name="connsiteX8" fmla="*/ 5870645 w 6088489"/>
              <a:gd name="connsiteY8" fmla="*/ 245521 h 6858002"/>
              <a:gd name="connsiteX9" fmla="*/ 5883420 w 6088489"/>
              <a:gd name="connsiteY9" fmla="*/ 348391 h 6858002"/>
              <a:gd name="connsiteX10" fmla="*/ 5898716 w 6088489"/>
              <a:gd name="connsiteY10" fmla="*/ 470463 h 6858002"/>
              <a:gd name="connsiteX11" fmla="*/ 5914853 w 6088489"/>
              <a:gd name="connsiteY11" fmla="*/ 605566 h 6858002"/>
              <a:gd name="connsiteX12" fmla="*/ 5931830 w 6088489"/>
              <a:gd name="connsiteY12" fmla="*/ 757813 h 6858002"/>
              <a:gd name="connsiteX13" fmla="*/ 5949815 w 6088489"/>
              <a:gd name="connsiteY13" fmla="*/ 923777 h 6858002"/>
              <a:gd name="connsiteX14" fmla="*/ 5967801 w 6088489"/>
              <a:gd name="connsiteY14" fmla="*/ 1104142 h 6858002"/>
              <a:gd name="connsiteX15" fmla="*/ 5986122 w 6088489"/>
              <a:gd name="connsiteY15" fmla="*/ 1296166 h 6858002"/>
              <a:gd name="connsiteX16" fmla="*/ 6003099 w 6088489"/>
              <a:gd name="connsiteY16" fmla="*/ 1503278 h 6858002"/>
              <a:gd name="connsiteX17" fmla="*/ 6019404 w 6088489"/>
              <a:gd name="connsiteY17" fmla="*/ 1719991 h 6858002"/>
              <a:gd name="connsiteX18" fmla="*/ 6034196 w 6088489"/>
              <a:gd name="connsiteY18" fmla="*/ 1949048 h 6858002"/>
              <a:gd name="connsiteX19" fmla="*/ 6048315 w 6088489"/>
              <a:gd name="connsiteY19" fmla="*/ 2187706 h 6858002"/>
              <a:gd name="connsiteX20" fmla="*/ 6061595 w 6088489"/>
              <a:gd name="connsiteY20" fmla="*/ 2436652 h 6858002"/>
              <a:gd name="connsiteX21" fmla="*/ 6066301 w 6088489"/>
              <a:gd name="connsiteY21" fmla="*/ 2564211 h 6858002"/>
              <a:gd name="connsiteX22" fmla="*/ 6071512 w 6088489"/>
              <a:gd name="connsiteY22" fmla="*/ 2694512 h 6858002"/>
              <a:gd name="connsiteX23" fmla="*/ 6076386 w 6088489"/>
              <a:gd name="connsiteY23" fmla="*/ 2826871 h 6858002"/>
              <a:gd name="connsiteX24" fmla="*/ 6079580 w 6088489"/>
              <a:gd name="connsiteY24" fmla="*/ 2959917 h 6858002"/>
              <a:gd name="connsiteX25" fmla="*/ 6082438 w 6088489"/>
              <a:gd name="connsiteY25" fmla="*/ 3095705 h 6858002"/>
              <a:gd name="connsiteX26" fmla="*/ 6085463 w 6088489"/>
              <a:gd name="connsiteY26" fmla="*/ 3232865 h 6858002"/>
              <a:gd name="connsiteX27" fmla="*/ 6087480 w 6088489"/>
              <a:gd name="connsiteY27" fmla="*/ 3372768 h 6858002"/>
              <a:gd name="connsiteX28" fmla="*/ 6087480 w 6088489"/>
              <a:gd name="connsiteY28" fmla="*/ 3514043 h 6858002"/>
              <a:gd name="connsiteX29" fmla="*/ 6088489 w 6088489"/>
              <a:gd name="connsiteY29" fmla="*/ 3656689 h 6858002"/>
              <a:gd name="connsiteX30" fmla="*/ 6087480 w 6088489"/>
              <a:gd name="connsiteY30" fmla="*/ 3800707 h 6858002"/>
              <a:gd name="connsiteX31" fmla="*/ 6085463 w 6088489"/>
              <a:gd name="connsiteY31" fmla="*/ 3946783 h 6858002"/>
              <a:gd name="connsiteX32" fmla="*/ 6083614 w 6088489"/>
              <a:gd name="connsiteY32" fmla="*/ 4092858 h 6858002"/>
              <a:gd name="connsiteX33" fmla="*/ 6079580 w 6088489"/>
              <a:gd name="connsiteY33" fmla="*/ 4240991 h 6858002"/>
              <a:gd name="connsiteX34" fmla="*/ 6075378 w 6088489"/>
              <a:gd name="connsiteY34" fmla="*/ 4390495 h 6858002"/>
              <a:gd name="connsiteX35" fmla="*/ 6070503 w 6088489"/>
              <a:gd name="connsiteY35" fmla="*/ 4540000 h 6858002"/>
              <a:gd name="connsiteX36" fmla="*/ 6063612 w 6088489"/>
              <a:gd name="connsiteY36" fmla="*/ 4690876 h 6858002"/>
              <a:gd name="connsiteX37" fmla="*/ 6055375 w 6088489"/>
              <a:gd name="connsiteY37" fmla="*/ 4843123 h 6858002"/>
              <a:gd name="connsiteX38" fmla="*/ 6047475 w 6088489"/>
              <a:gd name="connsiteY38" fmla="*/ 4996057 h 6858002"/>
              <a:gd name="connsiteX39" fmla="*/ 6037390 w 6088489"/>
              <a:gd name="connsiteY39" fmla="*/ 5148990 h 6858002"/>
              <a:gd name="connsiteX40" fmla="*/ 6025287 w 6088489"/>
              <a:gd name="connsiteY40" fmla="*/ 5303981 h 6858002"/>
              <a:gd name="connsiteX41" fmla="*/ 6013185 w 6088489"/>
              <a:gd name="connsiteY41" fmla="*/ 5456914 h 6858002"/>
              <a:gd name="connsiteX42" fmla="*/ 5999233 w 6088489"/>
              <a:gd name="connsiteY42" fmla="*/ 5612591 h 6858002"/>
              <a:gd name="connsiteX43" fmla="*/ 5983937 w 6088489"/>
              <a:gd name="connsiteY43" fmla="*/ 5768953 h 6858002"/>
              <a:gd name="connsiteX44" fmla="*/ 5967801 w 6088489"/>
              <a:gd name="connsiteY44" fmla="*/ 5923258 h 6858002"/>
              <a:gd name="connsiteX45" fmla="*/ 5948975 w 6088489"/>
              <a:gd name="connsiteY45" fmla="*/ 6079621 h 6858002"/>
              <a:gd name="connsiteX46" fmla="*/ 5928804 w 6088489"/>
              <a:gd name="connsiteY46" fmla="*/ 6235297 h 6858002"/>
              <a:gd name="connsiteX47" fmla="*/ 5908801 w 6088489"/>
              <a:gd name="connsiteY47" fmla="*/ 6391660 h 6858002"/>
              <a:gd name="connsiteX48" fmla="*/ 5885437 w 6088489"/>
              <a:gd name="connsiteY48" fmla="*/ 6547336 h 6858002"/>
              <a:gd name="connsiteX49" fmla="*/ 5861568 w 6088489"/>
              <a:gd name="connsiteY49" fmla="*/ 6702327 h 6858002"/>
              <a:gd name="connsiteX50" fmla="*/ 5836524 w 6088489"/>
              <a:gd name="connsiteY50" fmla="*/ 6858002 h 6858002"/>
              <a:gd name="connsiteX51" fmla="*/ 3563332 w 6088489"/>
              <a:gd name="connsiteY51" fmla="*/ 6858002 h 6858002"/>
              <a:gd name="connsiteX52" fmla="*/ 1223490 w 6088489"/>
              <a:gd name="connsiteY52" fmla="*/ 6858002 h 6858002"/>
              <a:gd name="connsiteX53" fmla="*/ 0 w 6088489"/>
              <a:gd name="connsiteY53" fmla="*/ 6858002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6088489" h="6858002">
                <a:moveTo>
                  <a:pt x="0" y="0"/>
                </a:moveTo>
                <a:lnTo>
                  <a:pt x="3563332" y="0"/>
                </a:lnTo>
                <a:lnTo>
                  <a:pt x="3563332" y="3"/>
                </a:lnTo>
                <a:lnTo>
                  <a:pt x="5842099" y="3"/>
                </a:lnTo>
                <a:lnTo>
                  <a:pt x="5842099" y="4"/>
                </a:lnTo>
                <a:lnTo>
                  <a:pt x="5835346" y="4"/>
                </a:lnTo>
                <a:lnTo>
                  <a:pt x="5841229" y="40466"/>
                </a:lnTo>
                <a:lnTo>
                  <a:pt x="5858543" y="159110"/>
                </a:lnTo>
                <a:lnTo>
                  <a:pt x="5870645" y="245521"/>
                </a:lnTo>
                <a:lnTo>
                  <a:pt x="5883420" y="348391"/>
                </a:lnTo>
                <a:lnTo>
                  <a:pt x="5898716" y="470463"/>
                </a:lnTo>
                <a:lnTo>
                  <a:pt x="5914853" y="605566"/>
                </a:lnTo>
                <a:lnTo>
                  <a:pt x="5931830" y="757813"/>
                </a:lnTo>
                <a:lnTo>
                  <a:pt x="5949815" y="923777"/>
                </a:lnTo>
                <a:lnTo>
                  <a:pt x="5967801" y="1104142"/>
                </a:lnTo>
                <a:lnTo>
                  <a:pt x="5986122" y="1296166"/>
                </a:lnTo>
                <a:lnTo>
                  <a:pt x="6003099" y="1503278"/>
                </a:lnTo>
                <a:lnTo>
                  <a:pt x="6019404" y="1719991"/>
                </a:lnTo>
                <a:lnTo>
                  <a:pt x="6034196" y="1949048"/>
                </a:lnTo>
                <a:lnTo>
                  <a:pt x="6048315" y="2187706"/>
                </a:lnTo>
                <a:lnTo>
                  <a:pt x="6061595" y="2436652"/>
                </a:lnTo>
                <a:lnTo>
                  <a:pt x="6066301" y="2564211"/>
                </a:lnTo>
                <a:lnTo>
                  <a:pt x="6071512" y="2694512"/>
                </a:lnTo>
                <a:lnTo>
                  <a:pt x="6076386" y="2826871"/>
                </a:lnTo>
                <a:lnTo>
                  <a:pt x="6079580" y="2959917"/>
                </a:lnTo>
                <a:lnTo>
                  <a:pt x="6082438" y="3095705"/>
                </a:lnTo>
                <a:lnTo>
                  <a:pt x="6085463" y="3232865"/>
                </a:lnTo>
                <a:lnTo>
                  <a:pt x="6087480" y="3372768"/>
                </a:lnTo>
                <a:lnTo>
                  <a:pt x="6087480" y="3514043"/>
                </a:lnTo>
                <a:lnTo>
                  <a:pt x="6088489" y="3656689"/>
                </a:lnTo>
                <a:lnTo>
                  <a:pt x="6087480" y="3800707"/>
                </a:lnTo>
                <a:lnTo>
                  <a:pt x="6085463" y="3946783"/>
                </a:lnTo>
                <a:lnTo>
                  <a:pt x="6083614" y="4092858"/>
                </a:lnTo>
                <a:lnTo>
                  <a:pt x="6079580" y="4240991"/>
                </a:lnTo>
                <a:lnTo>
                  <a:pt x="6075378" y="4390495"/>
                </a:lnTo>
                <a:lnTo>
                  <a:pt x="6070503" y="4540000"/>
                </a:lnTo>
                <a:lnTo>
                  <a:pt x="6063612" y="4690876"/>
                </a:lnTo>
                <a:lnTo>
                  <a:pt x="6055375" y="4843123"/>
                </a:lnTo>
                <a:lnTo>
                  <a:pt x="6047475" y="4996057"/>
                </a:lnTo>
                <a:lnTo>
                  <a:pt x="6037390" y="5148990"/>
                </a:lnTo>
                <a:lnTo>
                  <a:pt x="6025287" y="5303981"/>
                </a:lnTo>
                <a:lnTo>
                  <a:pt x="6013185" y="5456914"/>
                </a:lnTo>
                <a:lnTo>
                  <a:pt x="5999233" y="5612591"/>
                </a:lnTo>
                <a:lnTo>
                  <a:pt x="5983937" y="5768953"/>
                </a:lnTo>
                <a:lnTo>
                  <a:pt x="5967801" y="5923258"/>
                </a:lnTo>
                <a:lnTo>
                  <a:pt x="5948975" y="6079621"/>
                </a:lnTo>
                <a:lnTo>
                  <a:pt x="5928804" y="6235297"/>
                </a:lnTo>
                <a:lnTo>
                  <a:pt x="5908801" y="6391660"/>
                </a:lnTo>
                <a:lnTo>
                  <a:pt x="5885437" y="6547336"/>
                </a:lnTo>
                <a:lnTo>
                  <a:pt x="5861568" y="6702327"/>
                </a:lnTo>
                <a:lnTo>
                  <a:pt x="5836524" y="6858002"/>
                </a:lnTo>
                <a:lnTo>
                  <a:pt x="3563332" y="6858002"/>
                </a:lnTo>
                <a:lnTo>
                  <a:pt x="1223490" y="6858002"/>
                </a:lnTo>
                <a:lnTo>
                  <a:pt x="0" y="6858002"/>
                </a:lnTo>
                <a:close/>
              </a:path>
            </a:pathLst>
          </a:custGeom>
          <a:ln w="44450">
            <a:gradFill>
              <a:gsLst>
                <a:gs pos="5000">
                  <a:schemeClr val="bg2">
                    <a:alpha val="65000"/>
                  </a:schemeClr>
                </a:gs>
                <a:gs pos="98000">
                  <a:schemeClr val="bg2">
                    <a:lumMod val="75000"/>
                    <a:alpha val="55000"/>
                  </a:schemeClr>
                </a:gs>
              </a:gsLst>
              <a:lin ang="5400000" scaled="1"/>
            </a:gradFill>
          </a:ln>
          <a:effectLst>
            <a:outerShdw blurRad="50800" dist="25400" algn="l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70F5A3F9-1018-4826-84F0-C669777AF9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708499" y="643467"/>
            <a:ext cx="4521480" cy="5571064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  <a:defRPr/>
            </a:pPr>
            <a:r>
              <a:rPr lang="en-US" sz="4000">
                <a:latin typeface="Arial" charset="0"/>
              </a:rPr>
              <a:t>Pacific Air Switch Corporation</a:t>
            </a:r>
          </a:p>
          <a:p>
            <a:pPr eaLnBrk="1" hangingPunct="1">
              <a:buFontTx/>
              <a:buNone/>
              <a:defRPr/>
            </a:pPr>
            <a:endParaRPr lang="en-US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400">
                <a:latin typeface="Arial" charset="0"/>
              </a:rPr>
              <a:t>A Switch To Quality &amp; Safety</a:t>
            </a:r>
          </a:p>
          <a:p>
            <a:pPr eaLnBrk="1" hangingPunct="1">
              <a:buFontTx/>
              <a:buNone/>
              <a:defRPr/>
            </a:pPr>
            <a:endParaRPr lang="en-US" dirty="0">
              <a:latin typeface="Arial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353709-2B42-4CCA-82ED-85D9E38D1A2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031" y="2559390"/>
            <a:ext cx="5746425" cy="1739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A8F00-5915-069E-AFD4-1F35827D44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87253" y="5257800"/>
            <a:ext cx="3313979" cy="106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0B52C-BF82-4067-9820-B56896388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4716462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Located in </a:t>
            </a:r>
            <a:br>
              <a:rPr lang="en-US" sz="3200" dirty="0"/>
            </a:br>
            <a:r>
              <a:rPr lang="en-US" sz="3200" dirty="0"/>
              <a:t>forest grove, OR</a:t>
            </a:r>
            <a:br>
              <a:rPr lang="en-US" sz="3200" dirty="0"/>
            </a:br>
            <a:r>
              <a:rPr lang="en-US" sz="2000" dirty="0"/>
              <a:t>(25 min. from Portland)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E613E4-1409-4F46-AA25-5CE2182BC6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2666999"/>
            <a:ext cx="4716462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dirty="0"/>
              <a:t>Over 56,000 </a:t>
            </a:r>
            <a:r>
              <a:rPr lang="en-US" sz="3200" dirty="0" err="1"/>
              <a:t>Sqft</a:t>
            </a:r>
            <a:r>
              <a:rPr lang="en-US" sz="3200" dirty="0"/>
              <a:t> of</a:t>
            </a:r>
          </a:p>
          <a:p>
            <a:r>
              <a:rPr lang="en-US" sz="3200" dirty="0"/>
              <a:t>Manufacturing Space</a:t>
            </a:r>
          </a:p>
          <a:p>
            <a:r>
              <a:rPr lang="en-US" sz="3200" dirty="0"/>
              <a:t>&amp; 17,000 </a:t>
            </a:r>
            <a:r>
              <a:rPr lang="en-US" sz="3200" dirty="0" err="1"/>
              <a:t>Sqft</a:t>
            </a:r>
            <a:r>
              <a:rPr lang="en-US" sz="3200" dirty="0"/>
              <a:t> Office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7EE51AF-124C-4480-A4EA-7C1E9F8CC8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1" y="0"/>
            <a:ext cx="6096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8757540-E5B7-47A6-BD81-8B54DAF689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85061" y="160868"/>
            <a:ext cx="1846073" cy="2778854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0983F6-1C8E-4D0F-98C9-3667AD6E7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7" y="4071410"/>
            <a:ext cx="1898121" cy="264451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Placeholder 5" descr="A view of a city street&#10;&#10;Description automatically generated">
            <a:extLst>
              <a:ext uri="{FF2B5EF4-FFF2-40B4-BE49-F238E27FC236}">
                <a16:creationId xmlns:a16="http://schemas.microsoft.com/office/drawing/2014/main" id="{3FC20CD2-2541-43F0-849A-8E43A63C396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136" r="11761" b="-1"/>
          <a:stretch/>
        </p:blipFill>
        <p:spPr>
          <a:xfrm>
            <a:off x="8314455" y="3100590"/>
            <a:ext cx="3716680" cy="361533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4387EC-534C-43A7-BCA0-5FEAD35462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768" r="14135" b="2"/>
          <a:stretch/>
        </p:blipFill>
        <p:spPr>
          <a:xfrm>
            <a:off x="6256867" y="160867"/>
            <a:ext cx="3767328" cy="3747805"/>
          </a:xfrm>
          <a:custGeom>
            <a:avLst/>
            <a:gdLst>
              <a:gd name="connsiteX0" fmla="*/ 0 w 3767328"/>
              <a:gd name="connsiteY0" fmla="*/ 0 h 3747805"/>
              <a:gd name="connsiteX1" fmla="*/ 3767328 w 3767328"/>
              <a:gd name="connsiteY1" fmla="*/ 0 h 3747805"/>
              <a:gd name="connsiteX2" fmla="*/ 3767328 w 3767328"/>
              <a:gd name="connsiteY2" fmla="*/ 2778856 h 3747805"/>
              <a:gd name="connsiteX3" fmla="*/ 1896721 w 3767328"/>
              <a:gd name="connsiteY3" fmla="*/ 2778856 h 3747805"/>
              <a:gd name="connsiteX4" fmla="*/ 1896721 w 3767328"/>
              <a:gd name="connsiteY4" fmla="*/ 3747805 h 3747805"/>
              <a:gd name="connsiteX5" fmla="*/ 0 w 3767328"/>
              <a:gd name="connsiteY5" fmla="*/ 3747805 h 3747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67328" h="3747805">
                <a:moveTo>
                  <a:pt x="0" y="0"/>
                </a:moveTo>
                <a:lnTo>
                  <a:pt x="3767328" y="0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3635126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B56AA-BD7F-4A2A-B42A-274FC0D02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09600"/>
            <a:ext cx="6842381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dirty="0"/>
              <a:t>Marketing &amp; Sales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5AA193-F904-46DD-A83A-B3536D1A75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3" y="2666999"/>
            <a:ext cx="6930871" cy="31242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Customer Focus</a:t>
            </a:r>
          </a:p>
          <a:p>
            <a:r>
              <a:rPr lang="en-US" sz="3600" dirty="0"/>
              <a:t>Technical knowledge</a:t>
            </a:r>
          </a:p>
          <a:p>
            <a:r>
              <a:rPr lang="en-US" sz="3600" dirty="0"/>
              <a:t>Problem Solving</a:t>
            </a:r>
          </a:p>
          <a:p>
            <a:r>
              <a:rPr lang="en-US" sz="3600" dirty="0"/>
              <a:t>Collaboration w/ customers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63D985-879D-4C27-AAEB-6BC37E3E07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364" r="13134"/>
          <a:stretch/>
        </p:blipFill>
        <p:spPr>
          <a:xfrm>
            <a:off x="8546182" y="10"/>
            <a:ext cx="3479523" cy="6857990"/>
          </a:xfrm>
          <a:prstGeom prst="rect">
            <a:avLst/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69090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B0E54-D057-4370-B272-CC55C2BC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8283" y="289561"/>
            <a:ext cx="6132446" cy="190500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dirty="0"/>
              <a:t>Engineering</a:t>
            </a:r>
          </a:p>
        </p:txBody>
      </p:sp>
      <p:pic>
        <p:nvPicPr>
          <p:cNvPr id="6" name="Picture Placeholder 5" descr="A picture containing transport&#10;&#10;Description automatically generated">
            <a:extLst>
              <a:ext uri="{FF2B5EF4-FFF2-40B4-BE49-F238E27FC236}">
                <a16:creationId xmlns:a16="http://schemas.microsoft.com/office/drawing/2014/main" id="{C6E21B10-CF59-4E63-A0A3-6DCDF181B03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29704" r="29702" b="-2"/>
          <a:stretch/>
        </p:blipFill>
        <p:spPr>
          <a:xfrm>
            <a:off x="498764" y="326760"/>
            <a:ext cx="4098864" cy="6260391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6F9BF-85A0-402F-AF1D-5D2604DE3A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76478" y="2194561"/>
            <a:ext cx="5516758" cy="386831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/>
              <a:t>Custom design</a:t>
            </a:r>
          </a:p>
          <a:p>
            <a:pPr lvl="1"/>
            <a:r>
              <a:rPr lang="en-US" sz="3600" dirty="0"/>
              <a:t>CAD &amp; SolidWorks</a:t>
            </a:r>
          </a:p>
          <a:p>
            <a:r>
              <a:rPr lang="en-US" sz="3600" dirty="0"/>
              <a:t>Problem Solving</a:t>
            </a:r>
          </a:p>
          <a:p>
            <a:r>
              <a:rPr lang="en-US" sz="3600" dirty="0"/>
              <a:t>Collaboration</a:t>
            </a:r>
          </a:p>
          <a:p>
            <a:r>
              <a:rPr lang="en-US" sz="3600" dirty="0"/>
              <a:t>IEEE Standards</a:t>
            </a:r>
          </a:p>
          <a:p>
            <a:pPr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664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A502C-E416-4EA4-BE4C-19BE8EE2FB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11931" y="452718"/>
            <a:ext cx="4638903" cy="140053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200"/>
              <a:t>Fabrication &amp; Machining</a:t>
            </a:r>
          </a:p>
        </p:txBody>
      </p:sp>
      <p:pic>
        <p:nvPicPr>
          <p:cNvPr id="6" name="Picture Placeholder 5" descr="A close up of a cage&#10;&#10;Description automatically generated">
            <a:extLst>
              <a:ext uri="{FF2B5EF4-FFF2-40B4-BE49-F238E27FC236}">
                <a16:creationId xmlns:a16="http://schemas.microsoft.com/office/drawing/2014/main" id="{574A1D8A-6209-4407-8693-6826582978F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13"/>
          <a:stretch/>
        </p:blipFill>
        <p:spPr>
          <a:xfrm>
            <a:off x="3" y="10"/>
            <a:ext cx="4973099" cy="6857991"/>
          </a:xfrm>
          <a:custGeom>
            <a:avLst/>
            <a:gdLst>
              <a:gd name="connsiteX0" fmla="*/ 3628384 w 4973099"/>
              <a:gd name="connsiteY0" fmla="*/ 0 h 6858001"/>
              <a:gd name="connsiteX1" fmla="*/ 4971922 w 4973099"/>
              <a:gd name="connsiteY1" fmla="*/ 0 h 6858001"/>
              <a:gd name="connsiteX2" fmla="*/ 4946877 w 4973099"/>
              <a:gd name="connsiteY2" fmla="*/ 155677 h 6858001"/>
              <a:gd name="connsiteX3" fmla="*/ 4923008 w 4973099"/>
              <a:gd name="connsiteY3" fmla="*/ 310668 h 6858001"/>
              <a:gd name="connsiteX4" fmla="*/ 4899644 w 4973099"/>
              <a:gd name="connsiteY4" fmla="*/ 466344 h 6858001"/>
              <a:gd name="connsiteX5" fmla="*/ 4879641 w 4973099"/>
              <a:gd name="connsiteY5" fmla="*/ 622707 h 6858001"/>
              <a:gd name="connsiteX6" fmla="*/ 4859470 w 4973099"/>
              <a:gd name="connsiteY6" fmla="*/ 778383 h 6858001"/>
              <a:gd name="connsiteX7" fmla="*/ 4840644 w 4973099"/>
              <a:gd name="connsiteY7" fmla="*/ 934746 h 6858001"/>
              <a:gd name="connsiteX8" fmla="*/ 4824508 w 4973099"/>
              <a:gd name="connsiteY8" fmla="*/ 1089051 h 6858001"/>
              <a:gd name="connsiteX9" fmla="*/ 4809212 w 4973099"/>
              <a:gd name="connsiteY9" fmla="*/ 1245413 h 6858001"/>
              <a:gd name="connsiteX10" fmla="*/ 4795260 w 4973099"/>
              <a:gd name="connsiteY10" fmla="*/ 1401090 h 6858001"/>
              <a:gd name="connsiteX11" fmla="*/ 4783158 w 4973099"/>
              <a:gd name="connsiteY11" fmla="*/ 1554023 h 6858001"/>
              <a:gd name="connsiteX12" fmla="*/ 4771055 w 4973099"/>
              <a:gd name="connsiteY12" fmla="*/ 1709014 h 6858001"/>
              <a:gd name="connsiteX13" fmla="*/ 4760970 w 4973099"/>
              <a:gd name="connsiteY13" fmla="*/ 1861947 h 6858001"/>
              <a:gd name="connsiteX14" fmla="*/ 4753070 w 4973099"/>
              <a:gd name="connsiteY14" fmla="*/ 2014881 h 6858001"/>
              <a:gd name="connsiteX15" fmla="*/ 4744833 w 4973099"/>
              <a:gd name="connsiteY15" fmla="*/ 2167128 h 6858001"/>
              <a:gd name="connsiteX16" fmla="*/ 4737942 w 4973099"/>
              <a:gd name="connsiteY16" fmla="*/ 2318004 h 6858001"/>
              <a:gd name="connsiteX17" fmla="*/ 4733067 w 4973099"/>
              <a:gd name="connsiteY17" fmla="*/ 2467509 h 6858001"/>
              <a:gd name="connsiteX18" fmla="*/ 4728865 w 4973099"/>
              <a:gd name="connsiteY18" fmla="*/ 2617013 h 6858001"/>
              <a:gd name="connsiteX19" fmla="*/ 4724831 w 4973099"/>
              <a:gd name="connsiteY19" fmla="*/ 2765146 h 6858001"/>
              <a:gd name="connsiteX20" fmla="*/ 4722982 w 4973099"/>
              <a:gd name="connsiteY20" fmla="*/ 2911221 h 6858001"/>
              <a:gd name="connsiteX21" fmla="*/ 4720965 w 4973099"/>
              <a:gd name="connsiteY21" fmla="*/ 3057297 h 6858001"/>
              <a:gd name="connsiteX22" fmla="*/ 4719956 w 4973099"/>
              <a:gd name="connsiteY22" fmla="*/ 3201315 h 6858001"/>
              <a:gd name="connsiteX23" fmla="*/ 4720965 w 4973099"/>
              <a:gd name="connsiteY23" fmla="*/ 3343961 h 6858001"/>
              <a:gd name="connsiteX24" fmla="*/ 4720965 w 4973099"/>
              <a:gd name="connsiteY24" fmla="*/ 3485236 h 6858001"/>
              <a:gd name="connsiteX25" fmla="*/ 4722982 w 4973099"/>
              <a:gd name="connsiteY25" fmla="*/ 3625139 h 6858001"/>
              <a:gd name="connsiteX26" fmla="*/ 4726007 w 4973099"/>
              <a:gd name="connsiteY26" fmla="*/ 3762299 h 6858001"/>
              <a:gd name="connsiteX27" fmla="*/ 4728865 w 4973099"/>
              <a:gd name="connsiteY27" fmla="*/ 3898087 h 6858001"/>
              <a:gd name="connsiteX28" fmla="*/ 4732059 w 4973099"/>
              <a:gd name="connsiteY28" fmla="*/ 4031133 h 6858001"/>
              <a:gd name="connsiteX29" fmla="*/ 4736933 w 4973099"/>
              <a:gd name="connsiteY29" fmla="*/ 4163492 h 6858001"/>
              <a:gd name="connsiteX30" fmla="*/ 4742144 w 4973099"/>
              <a:gd name="connsiteY30" fmla="*/ 4293793 h 6858001"/>
              <a:gd name="connsiteX31" fmla="*/ 4746850 w 4973099"/>
              <a:gd name="connsiteY31" fmla="*/ 4421352 h 6858001"/>
              <a:gd name="connsiteX32" fmla="*/ 4760130 w 4973099"/>
              <a:gd name="connsiteY32" fmla="*/ 4670298 h 6858001"/>
              <a:gd name="connsiteX33" fmla="*/ 4774249 w 4973099"/>
              <a:gd name="connsiteY33" fmla="*/ 4908956 h 6858001"/>
              <a:gd name="connsiteX34" fmla="*/ 4789041 w 4973099"/>
              <a:gd name="connsiteY34" fmla="*/ 5138013 h 6858001"/>
              <a:gd name="connsiteX35" fmla="*/ 4805346 w 4973099"/>
              <a:gd name="connsiteY35" fmla="*/ 5354726 h 6858001"/>
              <a:gd name="connsiteX36" fmla="*/ 4822323 w 4973099"/>
              <a:gd name="connsiteY36" fmla="*/ 5561838 h 6858001"/>
              <a:gd name="connsiteX37" fmla="*/ 4840644 w 4973099"/>
              <a:gd name="connsiteY37" fmla="*/ 5753862 h 6858001"/>
              <a:gd name="connsiteX38" fmla="*/ 4858630 w 4973099"/>
              <a:gd name="connsiteY38" fmla="*/ 5934227 h 6858001"/>
              <a:gd name="connsiteX39" fmla="*/ 4876615 w 4973099"/>
              <a:gd name="connsiteY39" fmla="*/ 6100191 h 6858001"/>
              <a:gd name="connsiteX40" fmla="*/ 4893592 w 4973099"/>
              <a:gd name="connsiteY40" fmla="*/ 6252438 h 6858001"/>
              <a:gd name="connsiteX41" fmla="*/ 4909729 w 4973099"/>
              <a:gd name="connsiteY41" fmla="*/ 6387541 h 6858001"/>
              <a:gd name="connsiteX42" fmla="*/ 4925025 w 4973099"/>
              <a:gd name="connsiteY42" fmla="*/ 6509613 h 6858001"/>
              <a:gd name="connsiteX43" fmla="*/ 4937800 w 4973099"/>
              <a:gd name="connsiteY43" fmla="*/ 6612483 h 6858001"/>
              <a:gd name="connsiteX44" fmla="*/ 4949902 w 4973099"/>
              <a:gd name="connsiteY44" fmla="*/ 6698894 h 6858001"/>
              <a:gd name="connsiteX45" fmla="*/ 4967216 w 4973099"/>
              <a:gd name="connsiteY45" fmla="*/ 6817538 h 6858001"/>
              <a:gd name="connsiteX46" fmla="*/ 4973099 w 4973099"/>
              <a:gd name="connsiteY46" fmla="*/ 6858000 h 6858001"/>
              <a:gd name="connsiteX47" fmla="*/ 4075210 w 4973099"/>
              <a:gd name="connsiteY47" fmla="*/ 6858000 h 6858001"/>
              <a:gd name="connsiteX48" fmla="*/ 4075210 w 4973099"/>
              <a:gd name="connsiteY48" fmla="*/ 6858001 h 6858001"/>
              <a:gd name="connsiteX49" fmla="*/ 0 w 4973099"/>
              <a:gd name="connsiteY49" fmla="*/ 6858001 h 6858001"/>
              <a:gd name="connsiteX50" fmla="*/ 0 w 4973099"/>
              <a:gd name="connsiteY50" fmla="*/ 1 h 6858001"/>
              <a:gd name="connsiteX51" fmla="*/ 3628384 w 4973099"/>
              <a:gd name="connsiteY51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973099" h="6858001">
                <a:moveTo>
                  <a:pt x="3628384" y="0"/>
                </a:moveTo>
                <a:lnTo>
                  <a:pt x="4971922" y="0"/>
                </a:lnTo>
                <a:lnTo>
                  <a:pt x="4946877" y="155677"/>
                </a:lnTo>
                <a:lnTo>
                  <a:pt x="4923008" y="310668"/>
                </a:lnTo>
                <a:lnTo>
                  <a:pt x="4899644" y="466344"/>
                </a:lnTo>
                <a:lnTo>
                  <a:pt x="4879641" y="622707"/>
                </a:lnTo>
                <a:lnTo>
                  <a:pt x="4859470" y="778383"/>
                </a:lnTo>
                <a:lnTo>
                  <a:pt x="4840644" y="934746"/>
                </a:lnTo>
                <a:lnTo>
                  <a:pt x="4824508" y="1089051"/>
                </a:lnTo>
                <a:lnTo>
                  <a:pt x="4809212" y="1245413"/>
                </a:lnTo>
                <a:lnTo>
                  <a:pt x="4795260" y="1401090"/>
                </a:lnTo>
                <a:lnTo>
                  <a:pt x="4783158" y="1554023"/>
                </a:lnTo>
                <a:lnTo>
                  <a:pt x="4771055" y="1709014"/>
                </a:lnTo>
                <a:lnTo>
                  <a:pt x="4760970" y="1861947"/>
                </a:lnTo>
                <a:lnTo>
                  <a:pt x="4753070" y="2014881"/>
                </a:lnTo>
                <a:lnTo>
                  <a:pt x="4744833" y="2167128"/>
                </a:lnTo>
                <a:lnTo>
                  <a:pt x="4737942" y="2318004"/>
                </a:lnTo>
                <a:lnTo>
                  <a:pt x="4733067" y="2467509"/>
                </a:lnTo>
                <a:lnTo>
                  <a:pt x="4728865" y="2617013"/>
                </a:lnTo>
                <a:lnTo>
                  <a:pt x="4724831" y="2765146"/>
                </a:lnTo>
                <a:lnTo>
                  <a:pt x="4722982" y="2911221"/>
                </a:lnTo>
                <a:lnTo>
                  <a:pt x="4720965" y="3057297"/>
                </a:lnTo>
                <a:lnTo>
                  <a:pt x="4719956" y="3201315"/>
                </a:lnTo>
                <a:lnTo>
                  <a:pt x="4720965" y="3343961"/>
                </a:lnTo>
                <a:lnTo>
                  <a:pt x="4720965" y="3485236"/>
                </a:lnTo>
                <a:lnTo>
                  <a:pt x="4722982" y="3625139"/>
                </a:lnTo>
                <a:lnTo>
                  <a:pt x="4726007" y="3762299"/>
                </a:lnTo>
                <a:lnTo>
                  <a:pt x="4728865" y="3898087"/>
                </a:lnTo>
                <a:lnTo>
                  <a:pt x="4732059" y="4031133"/>
                </a:lnTo>
                <a:lnTo>
                  <a:pt x="4736933" y="4163492"/>
                </a:lnTo>
                <a:lnTo>
                  <a:pt x="4742144" y="4293793"/>
                </a:lnTo>
                <a:lnTo>
                  <a:pt x="4746850" y="4421352"/>
                </a:lnTo>
                <a:lnTo>
                  <a:pt x="4760130" y="4670298"/>
                </a:lnTo>
                <a:lnTo>
                  <a:pt x="4774249" y="4908956"/>
                </a:lnTo>
                <a:lnTo>
                  <a:pt x="4789041" y="5138013"/>
                </a:lnTo>
                <a:lnTo>
                  <a:pt x="4805346" y="5354726"/>
                </a:lnTo>
                <a:lnTo>
                  <a:pt x="4822323" y="5561838"/>
                </a:lnTo>
                <a:lnTo>
                  <a:pt x="4840644" y="5753862"/>
                </a:lnTo>
                <a:lnTo>
                  <a:pt x="4858630" y="5934227"/>
                </a:lnTo>
                <a:lnTo>
                  <a:pt x="4876615" y="6100191"/>
                </a:lnTo>
                <a:lnTo>
                  <a:pt x="4893592" y="6252438"/>
                </a:lnTo>
                <a:lnTo>
                  <a:pt x="4909729" y="6387541"/>
                </a:lnTo>
                <a:lnTo>
                  <a:pt x="4925025" y="6509613"/>
                </a:lnTo>
                <a:lnTo>
                  <a:pt x="4937800" y="6612483"/>
                </a:lnTo>
                <a:lnTo>
                  <a:pt x="4949902" y="6698894"/>
                </a:lnTo>
                <a:lnTo>
                  <a:pt x="4967216" y="6817538"/>
                </a:lnTo>
                <a:lnTo>
                  <a:pt x="4973099" y="6858000"/>
                </a:lnTo>
                <a:lnTo>
                  <a:pt x="4075210" y="6858000"/>
                </a:lnTo>
                <a:lnTo>
                  <a:pt x="4075210" y="6858001"/>
                </a:lnTo>
                <a:lnTo>
                  <a:pt x="0" y="6858001"/>
                </a:lnTo>
                <a:lnTo>
                  <a:pt x="0" y="1"/>
                </a:lnTo>
                <a:lnTo>
                  <a:pt x="3628384" y="1"/>
                </a:lnTo>
                <a:close/>
              </a:path>
            </a:pathLst>
          </a:cu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146FCC-DEF8-4DB3-9DF6-3D0885086D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10950" y="2052918"/>
            <a:ext cx="4638903" cy="4195481"/>
          </a:xfrm>
        </p:spPr>
        <p:txBody>
          <a:bodyPr vert="horz" lIns="91440" tIns="45720" rIns="91440" bIns="45720" rtlCol="0">
            <a:normAutofit/>
          </a:bodyPr>
          <a:lstStyle/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Iron Workers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Hem Saw 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Punch Press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Lathes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Drill Press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MIG &amp; TIG Welding </a:t>
            </a:r>
          </a:p>
          <a:p>
            <a:pPr marL="1200150" lvl="2" indent="-285750">
              <a:buFont typeface="Wingdings 3" charset="2"/>
              <a:buChar char=""/>
            </a:pPr>
            <a:r>
              <a:rPr lang="en-US" sz="2800" dirty="0"/>
              <a:t>Burning &amp; Brazing</a:t>
            </a:r>
          </a:p>
        </p:txBody>
      </p:sp>
    </p:spTree>
    <p:extLst>
      <p:ext uri="{BB962C8B-B14F-4D97-AF65-F5344CB8AC3E}">
        <p14:creationId xmlns:p14="http://schemas.microsoft.com/office/powerpoint/2010/main" val="22198159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28000"/>
                <a:satMod val="94000"/>
                <a:lumMod val="20000"/>
              </a:schemeClr>
              <a:schemeClr val="bg2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C70DEE-1522-499F-BC7E-EDB1EAB7F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537" y="609600"/>
            <a:ext cx="3952329" cy="254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Motor Gear Operator</a:t>
            </a:r>
            <a:br>
              <a:rPr lang="en-US" sz="4400" dirty="0"/>
            </a:br>
            <a:r>
              <a:rPr lang="en-US" sz="4400" dirty="0"/>
              <a:t>(MGO)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F0F4C77-5A90-4403-90A0-0DCCFD4A4B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192" y="2666999"/>
            <a:ext cx="3643674" cy="32162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Custom Designs</a:t>
            </a:r>
          </a:p>
          <a:p>
            <a:r>
              <a:rPr lang="en-US" sz="2800" dirty="0"/>
              <a:t>NEMA 4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  <p:pic>
        <p:nvPicPr>
          <p:cNvPr id="9" name="Picture 8" descr="A picture containing indoor, floor, object&#10;&#10;Description automatically generated">
            <a:extLst>
              <a:ext uri="{FF2B5EF4-FFF2-40B4-BE49-F238E27FC236}">
                <a16:creationId xmlns:a16="http://schemas.microsoft.com/office/drawing/2014/main" id="{1723FC24-5BEC-46F7-9224-5B4A08DE35D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994" y="675242"/>
            <a:ext cx="6916633" cy="5187474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4547499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0F262FD6-3409-4039-A531-64BD4D2F99E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2991</TotalTime>
  <Words>635</Words>
  <Application>Microsoft Office PowerPoint</Application>
  <PresentationFormat>Widescreen</PresentationFormat>
  <Paragraphs>124</Paragraphs>
  <Slides>46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2" baseType="lpstr">
      <vt:lpstr>Arial</vt:lpstr>
      <vt:lpstr>Calibri</vt:lpstr>
      <vt:lpstr>Century Gothic</vt:lpstr>
      <vt:lpstr>Tahoma</vt:lpstr>
      <vt:lpstr>Wingdings 3</vt:lpstr>
      <vt:lpstr>Mesh</vt:lpstr>
      <vt:lpstr>Pacific Air Switch Corporation</vt:lpstr>
      <vt:lpstr>30 Years of leadership in manufacturing Air disconnect Switch gear </vt:lpstr>
      <vt:lpstr>Founded in 1988</vt:lpstr>
      <vt:lpstr>PowerPoint Presentation</vt:lpstr>
      <vt:lpstr>Located in  forest grove, OR (25 min. from Portland)</vt:lpstr>
      <vt:lpstr>Marketing &amp; Sales</vt:lpstr>
      <vt:lpstr>Engineering</vt:lpstr>
      <vt:lpstr>Fabrication &amp; Machining</vt:lpstr>
      <vt:lpstr>Motor Gear Operator (MGO) </vt:lpstr>
      <vt:lpstr>PASCOR Switch Gear </vt:lpstr>
      <vt:lpstr>Vertical Break Switches  Aluminum &amp; Copper  15 – 345 kV 1200 – 4000 Amp </vt:lpstr>
      <vt:lpstr>Vertical Break Slant Switches Aluminum &amp; Copper  69 – 230 kV 1200 – 2000 Amp </vt:lpstr>
      <vt:lpstr>VBSA Unitized Switch  Single Crane Installation  3 Hours Total Install Time  </vt:lpstr>
      <vt:lpstr>Center Break Switches Aluminum &amp; Copper  15 – 230 kV 1200 – 3000 Amp  </vt:lpstr>
      <vt:lpstr>Center Break VEE Switches Aluminum &amp; Copper  15 – 230 kV 1200 – 3000 Amp  </vt:lpstr>
      <vt:lpstr>Ground Switches Aluminum &amp; Copper </vt:lpstr>
      <vt:lpstr>Special Application Packages Available</vt:lpstr>
      <vt:lpstr>Operators &amp; Accessories </vt:lpstr>
      <vt:lpstr>Worm Gear Operator      &amp; Swing Handle Operator   </vt:lpstr>
      <vt:lpstr>MGO- Motor GEAR Operator</vt:lpstr>
      <vt:lpstr>External  Auxiliary  Switches</vt:lpstr>
      <vt:lpstr>Position Indicartors</vt:lpstr>
      <vt:lpstr>PowerPoint Presentation</vt:lpstr>
      <vt:lpstr>Custom Operator Platforms</vt:lpstr>
      <vt:lpstr>Static and Hinged Options </vt:lpstr>
      <vt:lpstr>PowerPoint Presentation</vt:lpstr>
      <vt:lpstr>Custom Mounting</vt:lpstr>
      <vt:lpstr>CBPA 230 kV Center Break Tandem </vt:lpstr>
      <vt:lpstr>wire guides</vt:lpstr>
      <vt:lpstr>Standoff  Insulator Outriggers </vt:lpstr>
      <vt:lpstr>Testing for    Switch Gear </vt:lpstr>
      <vt:lpstr>High Voltage Testing</vt:lpstr>
      <vt:lpstr>Temperature Rise Testing</vt:lpstr>
      <vt:lpstr>Ice Testing</vt:lpstr>
      <vt:lpstr>Seismic Qualification Testing   High Seismic Level Qualification  per IEEE 693 </vt:lpstr>
      <vt:lpstr>PowerPoint Presentation</vt:lpstr>
      <vt:lpstr>Switch Parameters</vt:lpstr>
      <vt:lpstr>Switch Parameters</vt:lpstr>
      <vt:lpstr>Hinge Assembly</vt:lpstr>
      <vt:lpstr>PowerPoint Presentation</vt:lpstr>
      <vt:lpstr>PowerPoint Presentation</vt:lpstr>
      <vt:lpstr>PowerPoint Presentation</vt:lpstr>
      <vt:lpstr>Contact Assembly</vt:lpstr>
      <vt:lpstr>Ease of Installation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Air Switch Corporation</dc:title>
  <dc:creator>Justin O'Connor</dc:creator>
  <cp:lastModifiedBy>Joseph Manzanares</cp:lastModifiedBy>
  <cp:revision>8</cp:revision>
  <dcterms:created xsi:type="dcterms:W3CDTF">2019-05-31T18:06:07Z</dcterms:created>
  <dcterms:modified xsi:type="dcterms:W3CDTF">2025-09-16T16:20:50Z</dcterms:modified>
</cp:coreProperties>
</file>