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58" r:id="rId5"/>
    <p:sldId id="277" r:id="rId6"/>
    <p:sldId id="259" r:id="rId7"/>
    <p:sldId id="278" r:id="rId8"/>
    <p:sldId id="260" r:id="rId9"/>
    <p:sldId id="280" r:id="rId10"/>
    <p:sldId id="261" r:id="rId11"/>
    <p:sldId id="262" r:id="rId12"/>
    <p:sldId id="263" r:id="rId13"/>
    <p:sldId id="279" r:id="rId14"/>
    <p:sldId id="281" r:id="rId15"/>
    <p:sldId id="282" r:id="rId16"/>
    <p:sldId id="264" r:id="rId17"/>
    <p:sldId id="283" r:id="rId18"/>
    <p:sldId id="265" r:id="rId19"/>
    <p:sldId id="285" r:id="rId20"/>
    <p:sldId id="284" r:id="rId21"/>
    <p:sldId id="267" r:id="rId22"/>
    <p:sldId id="286" r:id="rId23"/>
    <p:sldId id="287" r:id="rId24"/>
    <p:sldId id="290" r:id="rId25"/>
    <p:sldId id="288" r:id="rId26"/>
    <p:sldId id="289" r:id="rId27"/>
    <p:sldId id="272" r:id="rId28"/>
    <p:sldId id="291" r:id="rId29"/>
    <p:sldId id="292" r:id="rId30"/>
    <p:sldId id="294" r:id="rId31"/>
    <p:sldId id="268" r:id="rId32"/>
    <p:sldId id="270" r:id="rId33"/>
    <p:sldId id="273" r:id="rId34"/>
    <p:sldId id="269" r:id="rId35"/>
    <p:sldId id="274" r:id="rId36"/>
    <p:sldId id="27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snapToGrid="0">
      <p:cViewPr>
        <p:scale>
          <a:sx n="100" d="100"/>
          <a:sy n="100" d="100"/>
        </p:scale>
        <p:origin x="78"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C00D8-E026-2038-355D-1BAF2CA722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94E3B5-55EE-F620-4BE6-D020E30C96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0C0A5A-16F9-5BD9-327A-2D57B7F4750A}"/>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5" name="Footer Placeholder 4">
            <a:extLst>
              <a:ext uri="{FF2B5EF4-FFF2-40B4-BE49-F238E27FC236}">
                <a16:creationId xmlns:a16="http://schemas.microsoft.com/office/drawing/2014/main" id="{6C35BBF5-FA14-9768-2F1D-14C002414E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208B42-36CF-093C-EA44-B68F3CDD23A7}"/>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2793352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1F285-0B7F-CCB9-0CDC-180530528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C24B69-566D-CC21-21C0-8C057854FF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537F7B-0862-3BB4-67C7-29D4A34BC147}"/>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5" name="Footer Placeholder 4">
            <a:extLst>
              <a:ext uri="{FF2B5EF4-FFF2-40B4-BE49-F238E27FC236}">
                <a16:creationId xmlns:a16="http://schemas.microsoft.com/office/drawing/2014/main" id="{5846989F-CFEE-C9BE-ECA3-4539CE86A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C9645-E18C-1956-E0E6-31BEA0884EBF}"/>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537146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C063BE-5121-B9F2-50AE-E95E544791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11BBE1-2D60-431E-06DC-458D5D485D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54A6B7-4F04-72BA-CF9B-4AC1B488A75B}"/>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5" name="Footer Placeholder 4">
            <a:extLst>
              <a:ext uri="{FF2B5EF4-FFF2-40B4-BE49-F238E27FC236}">
                <a16:creationId xmlns:a16="http://schemas.microsoft.com/office/drawing/2014/main" id="{EC9FCB13-7FDD-8420-28CF-A52A994EF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2532E-7B9E-6A5B-7866-EF1A097F2D12}"/>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2209593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713F2-61E5-C542-6F3C-92FC20773D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1D1D34-7F96-B791-D56C-C23B1E5609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E4D13E-5694-7707-A34A-CF5522966B31}"/>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5" name="Footer Placeholder 4">
            <a:extLst>
              <a:ext uri="{FF2B5EF4-FFF2-40B4-BE49-F238E27FC236}">
                <a16:creationId xmlns:a16="http://schemas.microsoft.com/office/drawing/2014/main" id="{0A379D92-9C5F-DED7-DFEC-7354929666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74E7CA-BEE1-C1FE-C98C-58B888EB55BE}"/>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319296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91DB8-C164-D069-1A4D-DFA7E460E5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60A6BE-F85C-0469-07FE-CDF4BD0C03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ABEA8D-CFB4-35EA-86C0-6768DA1FE80F}"/>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5" name="Footer Placeholder 4">
            <a:extLst>
              <a:ext uri="{FF2B5EF4-FFF2-40B4-BE49-F238E27FC236}">
                <a16:creationId xmlns:a16="http://schemas.microsoft.com/office/drawing/2014/main" id="{8053A8CB-FE69-0F41-D9D1-B6FD386354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E356E6-0F03-F958-877C-FE1CE8185D78}"/>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2545772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FED41-1B02-60BD-C65C-351FBE11B7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7BB83-559B-CB68-6380-3B3F485DF1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9D033D-E65D-7F32-35BF-82967A186F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0DF9CA-C214-F309-0106-F0EB2029000C}"/>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6" name="Footer Placeholder 5">
            <a:extLst>
              <a:ext uri="{FF2B5EF4-FFF2-40B4-BE49-F238E27FC236}">
                <a16:creationId xmlns:a16="http://schemas.microsoft.com/office/drawing/2014/main" id="{B7249487-07A1-27E0-8543-F4297A08F0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5B3B8E-E2B3-BA5B-56F0-10CF834C96A8}"/>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402581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E68E0-7361-63C4-C48E-605CF96FE6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BC9C03-A27C-04FC-2E3B-543829A0B3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75912B-01DF-A84B-DDD3-CB061FA45C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3F0B74-6FEC-5D88-20D8-299DCAB05F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B1900A-5B4F-556F-257F-734A653A57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606AA4-F905-92AC-CC8C-03A2A79CB908}"/>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8" name="Footer Placeholder 7">
            <a:extLst>
              <a:ext uri="{FF2B5EF4-FFF2-40B4-BE49-F238E27FC236}">
                <a16:creationId xmlns:a16="http://schemas.microsoft.com/office/drawing/2014/main" id="{BF1C4418-C21B-6C36-FC80-A3C7EDD38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8B0BA3-045A-8987-3738-BCD18C20D964}"/>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102373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CE99E-BDDF-3B17-64F4-9B1790E9BF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3B8373-613B-0B0A-0AF9-3D8D1BABF0FE}"/>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4" name="Footer Placeholder 3">
            <a:extLst>
              <a:ext uri="{FF2B5EF4-FFF2-40B4-BE49-F238E27FC236}">
                <a16:creationId xmlns:a16="http://schemas.microsoft.com/office/drawing/2014/main" id="{09E74C3E-C103-1E7C-4BC8-A0060489B6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2F270C-DD2D-F12C-7B66-7CD07DEBE618}"/>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2298418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93E3E6-D2F0-F330-0131-A9FFE1876A62}"/>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3" name="Footer Placeholder 2">
            <a:extLst>
              <a:ext uri="{FF2B5EF4-FFF2-40B4-BE49-F238E27FC236}">
                <a16:creationId xmlns:a16="http://schemas.microsoft.com/office/drawing/2014/main" id="{94424CAC-261D-A4B5-B06D-7AEE596FBB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184CB1-8657-3FA2-997D-0836CA0CECF5}"/>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3881731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AFC3F-A820-881C-EDDB-1F5C474828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214316-7F28-CC86-AD2F-CE8E6D16A1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249464-F549-58F3-5286-4C9E49ED6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223463-CA74-6C04-A8C2-E4B9927D968E}"/>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6" name="Footer Placeholder 5">
            <a:extLst>
              <a:ext uri="{FF2B5EF4-FFF2-40B4-BE49-F238E27FC236}">
                <a16:creationId xmlns:a16="http://schemas.microsoft.com/office/drawing/2014/main" id="{0A361682-DC95-F5D5-0ABA-D3028E64BB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09EC05-C010-FCB7-F5BA-0B69F0580883}"/>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2403998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07C1E-B19F-4567-5A33-496C140D8D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25B4BE-7C67-FC09-3336-07C49E8675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B05EB7-32E8-8F78-6228-EFBF5ED606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48C0FD-4EE6-4BEF-78B1-531CD598DA81}"/>
              </a:ext>
            </a:extLst>
          </p:cNvPr>
          <p:cNvSpPr>
            <a:spLocks noGrp="1"/>
          </p:cNvSpPr>
          <p:nvPr>
            <p:ph type="dt" sz="half" idx="10"/>
          </p:nvPr>
        </p:nvSpPr>
        <p:spPr/>
        <p:txBody>
          <a:bodyPr/>
          <a:lstStyle/>
          <a:p>
            <a:fld id="{2B3D72CD-66A1-4C9D-84AF-97EF44763D0E}" type="datetimeFigureOut">
              <a:rPr lang="en-US" smtClean="0"/>
              <a:t>4/29/2025</a:t>
            </a:fld>
            <a:endParaRPr lang="en-US"/>
          </a:p>
        </p:txBody>
      </p:sp>
      <p:sp>
        <p:nvSpPr>
          <p:cNvPr id="6" name="Footer Placeholder 5">
            <a:extLst>
              <a:ext uri="{FF2B5EF4-FFF2-40B4-BE49-F238E27FC236}">
                <a16:creationId xmlns:a16="http://schemas.microsoft.com/office/drawing/2014/main" id="{1D08B3A3-CE5E-A478-95B9-FEFF4CFCB0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A0708E-4A96-DA8D-BF74-8B0AEFEFC615}"/>
              </a:ext>
            </a:extLst>
          </p:cNvPr>
          <p:cNvSpPr>
            <a:spLocks noGrp="1"/>
          </p:cNvSpPr>
          <p:nvPr>
            <p:ph type="sldNum" sz="quarter" idx="12"/>
          </p:nvPr>
        </p:nvSpPr>
        <p:spPr/>
        <p:txBody>
          <a:bodyPr/>
          <a:lstStyle/>
          <a:p>
            <a:fld id="{68A23A1E-3018-4762-96F4-5B294F932972}" type="slidenum">
              <a:rPr lang="en-US" smtClean="0"/>
              <a:t>‹#›</a:t>
            </a:fld>
            <a:endParaRPr lang="en-US"/>
          </a:p>
        </p:txBody>
      </p:sp>
    </p:spTree>
    <p:extLst>
      <p:ext uri="{BB962C8B-B14F-4D97-AF65-F5344CB8AC3E}">
        <p14:creationId xmlns:p14="http://schemas.microsoft.com/office/powerpoint/2010/main" val="3963778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E74180-5107-2E99-B442-4CFB75A6F7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1031D1-825B-63D9-AD18-FA051D0A06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1241E7-7201-1C43-F79C-446D4C0536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D72CD-66A1-4C9D-84AF-97EF44763D0E}" type="datetimeFigureOut">
              <a:rPr lang="en-US" smtClean="0"/>
              <a:t>4/29/2025</a:t>
            </a:fld>
            <a:endParaRPr lang="en-US"/>
          </a:p>
        </p:txBody>
      </p:sp>
      <p:sp>
        <p:nvSpPr>
          <p:cNvPr id="5" name="Footer Placeholder 4">
            <a:extLst>
              <a:ext uri="{FF2B5EF4-FFF2-40B4-BE49-F238E27FC236}">
                <a16:creationId xmlns:a16="http://schemas.microsoft.com/office/drawing/2014/main" id="{2C740E05-5D09-D83A-CA6B-FF4D3223FE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92AE1E-51EC-6716-4272-6279BDCE53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23A1E-3018-4762-96F4-5B294F932972}" type="slidenum">
              <a:rPr lang="en-US" smtClean="0"/>
              <a:t>‹#›</a:t>
            </a:fld>
            <a:endParaRPr lang="en-US"/>
          </a:p>
        </p:txBody>
      </p:sp>
    </p:spTree>
    <p:extLst>
      <p:ext uri="{BB962C8B-B14F-4D97-AF65-F5344CB8AC3E}">
        <p14:creationId xmlns:p14="http://schemas.microsoft.com/office/powerpoint/2010/main" val="159973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www.ffministry.com/blog/what-is-the-kingdom-of-god"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F60F9-40DB-D4B2-AC9C-F3A0E4A2BAD4}"/>
              </a:ext>
            </a:extLst>
          </p:cNvPr>
          <p:cNvSpPr>
            <a:spLocks noGrp="1"/>
          </p:cNvSpPr>
          <p:nvPr>
            <p:ph type="ctrTitle"/>
          </p:nvPr>
        </p:nvSpPr>
        <p:spPr/>
        <p:txBody>
          <a:bodyPr/>
          <a:lstStyle/>
          <a:p>
            <a:r>
              <a:rPr lang="en-US" sz="4000" b="1" u="sng" kern="0" dirty="0">
                <a:effectLst/>
                <a:latin typeface="Garamond" panose="02020404030301010803" pitchFamily="18" charset="0"/>
                <a:ea typeface="Calibri" panose="020F0502020204030204" pitchFamily="34" charset="0"/>
                <a:cs typeface="Times New Roman" panose="02020603050405020304" pitchFamily="18" charset="0"/>
              </a:rPr>
              <a:t>LEADERSHIP OF THE CHURCH</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8FFFD85C-3AE1-26C8-85B1-64ECFB17C1AA}"/>
              </a:ext>
            </a:extLst>
          </p:cNvPr>
          <p:cNvSpPr>
            <a:spLocks noGrp="1"/>
          </p:cNvSpPr>
          <p:nvPr>
            <p:ph type="subTitle" idx="1"/>
          </p:nvPr>
        </p:nvSpPr>
        <p:spPr/>
        <p:txBody>
          <a:bodyPr/>
          <a:lstStyle/>
          <a:p>
            <a:pPr marL="1371600" marR="0" indent="457200">
              <a:lnSpc>
                <a:spcPct val="107000"/>
              </a:lnSpc>
              <a:spcAft>
                <a:spcPts val="800"/>
              </a:spcAft>
              <a:buNone/>
            </a:pPr>
            <a:r>
              <a:rPr lang="en-US" sz="3600" b="1" kern="0" dirty="0">
                <a:effectLst/>
                <a:ea typeface="Calibri" panose="020F0502020204030204" pitchFamily="34" charset="0"/>
                <a:cs typeface="Times New Roman" panose="02020603050405020304" pitchFamily="18" charset="0"/>
              </a:rPr>
              <a:t>Dr. James E. Hawkins, Sr. Pastor</a:t>
            </a:r>
            <a:endParaRPr lang="en-US" sz="3600" kern="100" dirty="0">
              <a:effectLst/>
              <a:ea typeface="Calibri" panose="020F0502020204030204" pitchFamily="34" charset="0"/>
              <a:cs typeface="Times New Roman" panose="02020603050405020304" pitchFamily="18" charset="0"/>
            </a:endParaRPr>
          </a:p>
          <a:p>
            <a:pPr marL="0" marR="0">
              <a:lnSpc>
                <a:spcPct val="107000"/>
              </a:lnSpc>
              <a:spcAft>
                <a:spcPts val="800"/>
              </a:spcAft>
            </a:pPr>
            <a:r>
              <a:rPr lang="en-US" sz="3600" b="1" kern="0" dirty="0">
                <a:effectLst/>
                <a:ea typeface="Calibri" panose="020F0502020204030204" pitchFamily="34" charset="0"/>
                <a:cs typeface="Times New Roman" panose="02020603050405020304" pitchFamily="18" charset="0"/>
              </a:rPr>
              <a:t>Higher Heights Community Baptist Church</a:t>
            </a:r>
            <a:endParaRPr lang="en-US" sz="3600" kern="1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04553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46720-9227-B91F-ACE0-DF38300287F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6F47855-06D6-B20B-E4FA-D3823A1D16A4}"/>
              </a:ext>
            </a:extLst>
          </p:cNvPr>
          <p:cNvSpPr txBox="1"/>
          <p:nvPr/>
        </p:nvSpPr>
        <p:spPr>
          <a:xfrm>
            <a:off x="1238864" y="593100"/>
            <a:ext cx="9930581" cy="765209"/>
          </a:xfrm>
          <a:prstGeom prst="rect">
            <a:avLst/>
          </a:prstGeom>
          <a:noFill/>
        </p:spPr>
        <p:txBody>
          <a:bodyPr wrap="square">
            <a:spAutoFit/>
          </a:bodyPr>
          <a:lstStyle/>
          <a:p>
            <a:pPr marR="0" lvl="0">
              <a:lnSpc>
                <a:spcPct val="115000"/>
              </a:lnSpc>
              <a:spcAft>
                <a:spcPts val="1000"/>
              </a:spcAft>
            </a:pPr>
            <a:r>
              <a:rPr lang="en-US" sz="4000" b="1" u="sng" dirty="0">
                <a:effectLst/>
                <a:latin typeface="Garamond" panose="02020404030301010803" pitchFamily="18" charset="0"/>
                <a:ea typeface="Calibri" panose="020F0502020204030204" pitchFamily="34" charset="0"/>
                <a:cs typeface="Times New Roman" panose="02020603050405020304" pitchFamily="18" charset="0"/>
              </a:rPr>
              <a:t>The Church’s Responsibility to Leaders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67D22036-A000-E7A3-833F-FD1888A9B989}"/>
              </a:ext>
            </a:extLst>
          </p:cNvPr>
          <p:cNvSpPr txBox="1"/>
          <p:nvPr/>
        </p:nvSpPr>
        <p:spPr>
          <a:xfrm>
            <a:off x="3224981" y="1975973"/>
            <a:ext cx="6096000" cy="3108543"/>
          </a:xfrm>
          <a:prstGeom prst="rect">
            <a:avLst/>
          </a:prstGeom>
          <a:noFill/>
        </p:spPr>
        <p:txBody>
          <a:bodyPr wrap="square">
            <a:spAutoFit/>
          </a:bodyPr>
          <a:lstStyle/>
          <a:p>
            <a:r>
              <a:rPr lang="en-US" sz="2800" b="1" i="1" dirty="0">
                <a:effectLst/>
                <a:latin typeface="Garamond" panose="02020404030301010803" pitchFamily="18" charset="0"/>
                <a:ea typeface="Calibri" panose="020F0502020204030204" pitchFamily="34" charset="0"/>
                <a:cs typeface="Times New Roman" panose="02020603050405020304" pitchFamily="18" charset="0"/>
              </a:rPr>
              <a:t>Pray for church leaders</a:t>
            </a:r>
          </a:p>
          <a:p>
            <a:endParaRPr lang="en-US" sz="2800" b="1" i="1" dirty="0">
              <a:effectLst/>
              <a:latin typeface="Garamond" panose="02020404030301010803" pitchFamily="18" charset="0"/>
              <a:ea typeface="Calibri" panose="020F0502020204030204" pitchFamily="34" charset="0"/>
              <a:cs typeface="Times New Roman" panose="02020603050405020304" pitchFamily="18" charset="0"/>
            </a:endParaRPr>
          </a:p>
          <a:p>
            <a:r>
              <a:rPr lang="en-US" sz="2800" b="1" i="1" dirty="0">
                <a:latin typeface="Garamond" panose="02020404030301010803" pitchFamily="18" charset="0"/>
                <a:ea typeface="Calibri" panose="020F0502020204030204" pitchFamily="34" charset="0"/>
                <a:cs typeface="Times New Roman" panose="02020603050405020304" pitchFamily="18" charset="0"/>
              </a:rPr>
              <a:t>Treat </a:t>
            </a:r>
            <a:r>
              <a:rPr lang="en-US" sz="2800" dirty="0">
                <a:effectLst/>
                <a:latin typeface="Garamond" panose="02020404030301010803" pitchFamily="18" charset="0"/>
                <a:ea typeface="Calibri" panose="020F0502020204030204" pitchFamily="34" charset="0"/>
                <a:cs typeface="Times New Roman" panose="02020603050405020304" pitchFamily="18" charset="0"/>
              </a:rPr>
              <a:t> </a:t>
            </a:r>
            <a:r>
              <a:rPr lang="en-US" sz="2800" b="1" i="1" dirty="0">
                <a:effectLst/>
                <a:latin typeface="Garamond" panose="02020404030301010803" pitchFamily="18" charset="0"/>
                <a:ea typeface="Calibri" panose="020F0502020204030204" pitchFamily="34" charset="0"/>
                <a:cs typeface="Times New Roman" panose="02020603050405020304" pitchFamily="18" charset="0"/>
              </a:rPr>
              <a:t>Leaders with Love and Respect</a:t>
            </a:r>
          </a:p>
          <a:p>
            <a:endParaRPr lang="en-US" sz="2800" b="1" i="1" dirty="0">
              <a:effectLst/>
              <a:latin typeface="Garamond" panose="02020404030301010803" pitchFamily="18" charset="0"/>
              <a:ea typeface="Calibri" panose="020F0502020204030204" pitchFamily="34" charset="0"/>
              <a:cs typeface="Times New Roman" panose="02020603050405020304" pitchFamily="18" charset="0"/>
            </a:endParaRPr>
          </a:p>
          <a:p>
            <a:r>
              <a:rPr lang="en-US" sz="2800" b="1" i="1" dirty="0">
                <a:effectLst/>
                <a:latin typeface="Garamond" panose="02020404030301010803" pitchFamily="18" charset="0"/>
                <a:ea typeface="Calibri" panose="020F0502020204030204" pitchFamily="34" charset="0"/>
                <a:cs typeface="Times New Roman" panose="02020603050405020304" pitchFamily="18" charset="0"/>
              </a:rPr>
              <a:t>Follow Spiritual Leaders</a:t>
            </a:r>
          </a:p>
          <a:p>
            <a:endParaRPr lang="en-US" sz="2800" b="1" i="1" dirty="0">
              <a:effectLst/>
              <a:latin typeface="Garamond" panose="02020404030301010803" pitchFamily="18" charset="0"/>
              <a:ea typeface="Calibri" panose="020F0502020204030204" pitchFamily="34" charset="0"/>
              <a:cs typeface="Times New Roman" panose="02020603050405020304" pitchFamily="18" charset="0"/>
            </a:endParaRPr>
          </a:p>
          <a:p>
            <a:r>
              <a:rPr lang="en-US" sz="2800" b="1" i="1" dirty="0">
                <a:effectLst/>
                <a:latin typeface="Garamond" panose="02020404030301010803" pitchFamily="18" charset="0"/>
                <a:ea typeface="Calibri" panose="020F0502020204030204" pitchFamily="34" charset="0"/>
                <a:cs typeface="Times New Roman" panose="02020603050405020304" pitchFamily="18" charset="0"/>
              </a:rPr>
              <a:t>Leaders Should Be Encouraged</a:t>
            </a:r>
            <a:endParaRPr lang="en-US" sz="2800" dirty="0"/>
          </a:p>
        </p:txBody>
      </p:sp>
    </p:spTree>
    <p:extLst>
      <p:ext uri="{BB962C8B-B14F-4D97-AF65-F5344CB8AC3E}">
        <p14:creationId xmlns:p14="http://schemas.microsoft.com/office/powerpoint/2010/main" val="1102162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620B8-CF92-618C-5F59-2C43A178100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F3810EF-7DFF-2A0F-F575-C5F50816E1FA}"/>
              </a:ext>
            </a:extLst>
          </p:cNvPr>
          <p:cNvSpPr txBox="1"/>
          <p:nvPr/>
        </p:nvSpPr>
        <p:spPr>
          <a:xfrm>
            <a:off x="1170038" y="669800"/>
            <a:ext cx="9665110" cy="1473096"/>
          </a:xfrm>
          <a:prstGeom prst="rect">
            <a:avLst/>
          </a:prstGeom>
          <a:noFill/>
        </p:spPr>
        <p:txBody>
          <a:bodyPr wrap="square">
            <a:spAutoFit/>
          </a:bodyPr>
          <a:lstStyle/>
          <a:p>
            <a:pPr marR="0" lvl="0">
              <a:lnSpc>
                <a:spcPct val="115000"/>
              </a:lnSpc>
              <a:spcAft>
                <a:spcPts val="1000"/>
              </a:spcAft>
            </a:pPr>
            <a:r>
              <a:rPr lang="en-US" sz="4000" b="1" u="sng" dirty="0">
                <a:effectLst/>
                <a:latin typeface="Garamond" panose="02020404030301010803" pitchFamily="18" charset="0"/>
                <a:ea typeface="Calibri" panose="020F0502020204030204" pitchFamily="34" charset="0"/>
                <a:cs typeface="Times New Roman" panose="02020603050405020304" pitchFamily="18" charset="0"/>
              </a:rPr>
              <a:t>The Importance of Leaders Understanding the Vision of the Bishop, Pastor</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6C53684-C81D-136A-9B4F-D378EAA4972D}"/>
              </a:ext>
            </a:extLst>
          </p:cNvPr>
          <p:cNvSpPr txBox="1"/>
          <p:nvPr/>
        </p:nvSpPr>
        <p:spPr>
          <a:xfrm>
            <a:off x="3048000" y="2494214"/>
            <a:ext cx="6096000" cy="4237186"/>
          </a:xfrm>
          <a:prstGeom prst="rect">
            <a:avLst/>
          </a:prstGeom>
          <a:noFill/>
        </p:spPr>
        <p:txBody>
          <a:bodyPr wrap="square">
            <a:spAutoFit/>
          </a:bodyPr>
          <a:lstStyle/>
          <a:p>
            <a:pPr marL="0" marR="0" indent="457200">
              <a:lnSpc>
                <a:spcPct val="115000"/>
              </a:lnSpc>
              <a:spcAft>
                <a:spcPts val="800"/>
              </a:spcAft>
              <a:buNone/>
            </a:pPr>
            <a:r>
              <a:rPr lang="en-US" sz="2800" kern="0" dirty="0">
                <a:effectLst/>
                <a:latin typeface="Garamond" panose="02020404030301010803" pitchFamily="18" charset="0"/>
                <a:ea typeface="Calibri" panose="020F0502020204030204" pitchFamily="34" charset="0"/>
                <a:cs typeface="Times New Roman" panose="02020603050405020304" pitchFamily="18" charset="0"/>
              </a:rPr>
              <a:t>Where there is no vision, the people perish</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Aft>
                <a:spcPts val="800"/>
              </a:spcAft>
              <a:buNone/>
            </a:pPr>
            <a:r>
              <a:rPr lang="en-US" sz="2800" kern="0" dirty="0">
                <a:effectLst/>
                <a:latin typeface="Garamond" panose="02020404030301010803" pitchFamily="18" charset="0"/>
                <a:ea typeface="Calibri" panose="020F0502020204030204" pitchFamily="34" charset="0"/>
                <a:cs typeface="Times New Roman" panose="02020603050405020304" pitchFamily="18" charset="0"/>
              </a:rPr>
              <a:t>Every leader of the church must know the vision of the Overseer, Bishop and Pastor.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Aft>
                <a:spcPts val="800"/>
              </a:spcAft>
            </a:pPr>
            <a:r>
              <a:rPr lang="en-US" sz="2800" kern="0" dirty="0">
                <a:effectLst/>
                <a:latin typeface="Garamond" panose="02020404030301010803" pitchFamily="18" charset="0"/>
                <a:ea typeface="Calibri" panose="020F0502020204030204" pitchFamily="34" charset="0"/>
                <a:cs typeface="Times New Roman" panose="02020603050405020304" pitchFamily="18" charset="0"/>
              </a:rPr>
              <a:t>Meet frequently to discuss new visions, projects and goals for the church and leadership team.</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5112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13DCCC-A92F-12F8-4DD4-5B2D31E481D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A0DB91C-0E89-29F1-CD0C-5B15D5A6C044}"/>
              </a:ext>
            </a:extLst>
          </p:cNvPr>
          <p:cNvSpPr txBox="1"/>
          <p:nvPr/>
        </p:nvSpPr>
        <p:spPr>
          <a:xfrm>
            <a:off x="2595717" y="425952"/>
            <a:ext cx="8032955" cy="765209"/>
          </a:xfrm>
          <a:prstGeom prst="rect">
            <a:avLst/>
          </a:prstGeom>
          <a:noFill/>
        </p:spPr>
        <p:txBody>
          <a:bodyPr wrap="square">
            <a:spAutoFit/>
          </a:bodyPr>
          <a:lstStyle/>
          <a:p>
            <a:pPr marR="0" lvl="0">
              <a:lnSpc>
                <a:spcPct val="115000"/>
              </a:lnSpc>
              <a:spcAft>
                <a:spcPts val="1000"/>
              </a:spcAft>
            </a:pPr>
            <a:r>
              <a:rPr lang="en-US" sz="4000" b="1" u="sng" dirty="0">
                <a:effectLst/>
                <a:latin typeface="Garamond" panose="02020404030301010803" pitchFamily="18" charset="0"/>
                <a:ea typeface="Calibri" panose="020F0502020204030204" pitchFamily="34" charset="0"/>
                <a:cs typeface="Times New Roman" panose="02020603050405020304" pitchFamily="18" charset="0"/>
              </a:rPr>
              <a:t>Conflict Resolution in the Church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6969524-A51A-3393-756F-F4705CB066C1}"/>
              </a:ext>
            </a:extLst>
          </p:cNvPr>
          <p:cNvSpPr txBox="1"/>
          <p:nvPr/>
        </p:nvSpPr>
        <p:spPr>
          <a:xfrm>
            <a:off x="1455174" y="1853632"/>
            <a:ext cx="9842091" cy="2750881"/>
          </a:xfrm>
          <a:prstGeom prst="rect">
            <a:avLst/>
          </a:prstGeom>
          <a:noFill/>
        </p:spPr>
        <p:txBody>
          <a:bodyPr wrap="square">
            <a:spAutoFit/>
          </a:bodyPr>
          <a:lstStyle/>
          <a:p>
            <a:pPr marL="457200" marR="0">
              <a:lnSpc>
                <a:spcPct val="107000"/>
              </a:lnSpc>
              <a:spcAft>
                <a:spcPts val="800"/>
              </a:spcAft>
              <a:buNone/>
            </a:pPr>
            <a:r>
              <a:rPr lang="en-US" sz="3600" b="1"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Three Ways That People Respond to Conflict </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Aft>
                <a:spcPts val="800"/>
              </a:spcAft>
              <a:buNone/>
            </a:pPr>
            <a:r>
              <a:rPr lang="en-US" sz="36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Escape Responses </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Aft>
                <a:spcPts val="800"/>
              </a:spcAft>
              <a:buNone/>
            </a:pPr>
            <a:r>
              <a:rPr lang="en-US" sz="36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Attack Responses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Aft>
                <a:spcPts val="800"/>
              </a:spcAft>
            </a:pPr>
            <a:r>
              <a:rPr lang="en-US" sz="36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Peacemaking Responses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1793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C4A33F-F0C4-3659-C2E6-D412C6D900F1}"/>
              </a:ext>
            </a:extLst>
          </p:cNvPr>
          <p:cNvSpPr txBox="1"/>
          <p:nvPr/>
        </p:nvSpPr>
        <p:spPr>
          <a:xfrm>
            <a:off x="609601" y="828760"/>
            <a:ext cx="10097728" cy="4086247"/>
          </a:xfrm>
          <a:prstGeom prst="rect">
            <a:avLst/>
          </a:prstGeom>
          <a:noFill/>
        </p:spPr>
        <p:txBody>
          <a:bodyPr wrap="square">
            <a:spAutoFit/>
          </a:bodyPr>
          <a:lstStyle/>
          <a:p>
            <a:pPr marL="0" marR="0" indent="457200" algn="ctr">
              <a:lnSpc>
                <a:spcPct val="107000"/>
              </a:lnSpc>
              <a:spcAft>
                <a:spcPts val="800"/>
              </a:spcAft>
              <a:buNone/>
            </a:pPr>
            <a:r>
              <a:rPr lang="en-US" sz="4000" b="1"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Four Causes of Conflict</a:t>
            </a:r>
          </a:p>
          <a:p>
            <a:pPr marL="0" marR="0" indent="457200" algn="ctr">
              <a:lnSpc>
                <a:spcPct val="107000"/>
              </a:lnSpc>
              <a:spcAft>
                <a:spcPts val="800"/>
              </a:spcAft>
              <a:buNone/>
            </a:pP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ctr">
              <a:lnSpc>
                <a:spcPct val="107000"/>
              </a:lnSpc>
              <a:spcAft>
                <a:spcPts val="800"/>
              </a:spcAft>
              <a:buNone/>
            </a:pPr>
            <a:r>
              <a:rPr lang="en-US" sz="2800" b="1" i="1"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Conflicts resulting from a difference in values, goals, etc.</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ctr">
              <a:lnSpc>
                <a:spcPct val="107000"/>
              </a:lnSpc>
              <a:spcAft>
                <a:spcPts val="800"/>
              </a:spcAft>
              <a:buNone/>
            </a:pPr>
            <a:r>
              <a:rPr lang="en-US" sz="2800" b="1" i="1"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Conflicts started from competition</a:t>
            </a:r>
            <a:r>
              <a:rPr lang="en-US" sz="28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ctr">
              <a:lnSpc>
                <a:spcPct val="107000"/>
              </a:lnSpc>
              <a:spcAft>
                <a:spcPts val="800"/>
              </a:spcAft>
              <a:buNone/>
            </a:pPr>
            <a:r>
              <a:rPr lang="en-US" sz="2800" b="1" i="1"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Conflicts are caused by sinful habits and attitudes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buNone/>
            </a:pPr>
            <a:r>
              <a:rPr lang="en-US" sz="1800" kern="0" dirty="0">
                <a:effectLst/>
                <a:latin typeface="Garamond" panose="02020404030301010803"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Aft>
                <a:spcPts val="800"/>
              </a:spcAft>
            </a:pPr>
            <a:r>
              <a:rPr lang="en-US" sz="2400" b="1" i="1"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Understanding conflict is key to effectively resolving it.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4825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4D0115-8FD8-32D5-752E-8AA82BAEF01E}"/>
              </a:ext>
            </a:extLst>
          </p:cNvPr>
          <p:cNvSpPr txBox="1"/>
          <p:nvPr/>
        </p:nvSpPr>
        <p:spPr>
          <a:xfrm>
            <a:off x="1905000" y="1609140"/>
            <a:ext cx="8543925" cy="3465436"/>
          </a:xfrm>
          <a:prstGeom prst="rect">
            <a:avLst/>
          </a:prstGeom>
          <a:noFill/>
        </p:spPr>
        <p:txBody>
          <a:bodyPr wrap="square">
            <a:spAutoFit/>
          </a:bodyPr>
          <a:lstStyle/>
          <a:p>
            <a:pPr marL="0" marR="0" indent="457200">
              <a:lnSpc>
                <a:spcPct val="107000"/>
              </a:lnSpc>
              <a:spcAft>
                <a:spcPts val="800"/>
              </a:spcAft>
              <a:buNone/>
            </a:pPr>
            <a:r>
              <a:rPr lang="en-US" sz="4000" b="1" u="sng"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Trusting God in Conflict</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Aft>
                <a:spcPts val="800"/>
              </a:spcAft>
            </a:pPr>
            <a:r>
              <a:rPr lang="en-US" sz="40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Conflict is not only an opportunity for us to show our love for God by placing people first, but it is also an opportunity for us to trust God.</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7426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92FFF9-284F-87C7-B977-808D9ADFEA62}"/>
              </a:ext>
            </a:extLst>
          </p:cNvPr>
          <p:cNvSpPr txBox="1"/>
          <p:nvPr/>
        </p:nvSpPr>
        <p:spPr>
          <a:xfrm>
            <a:off x="1743075" y="267975"/>
            <a:ext cx="8705850" cy="6826677"/>
          </a:xfrm>
          <a:prstGeom prst="rect">
            <a:avLst/>
          </a:prstGeom>
          <a:noFill/>
        </p:spPr>
        <p:txBody>
          <a:bodyPr wrap="square">
            <a:spAutoFit/>
          </a:bodyPr>
          <a:lstStyle/>
          <a:p>
            <a:pPr marL="0" marR="0" indent="457200" algn="ctr">
              <a:lnSpc>
                <a:spcPct val="107000"/>
              </a:lnSpc>
              <a:spcAft>
                <a:spcPts val="800"/>
              </a:spcAft>
              <a:buNone/>
            </a:pPr>
            <a:r>
              <a:rPr lang="en-US" sz="3600" b="1" u="sng"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To resolve church conflict:</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fontAlgn="t">
              <a:lnSpc>
                <a:spcPct val="107000"/>
              </a:lnSpc>
              <a:spcAft>
                <a:spcPts val="800"/>
              </a:spcAft>
              <a:buNone/>
            </a:pPr>
            <a:r>
              <a:rPr lang="en-US" sz="2400" b="1" i="1" u="sng"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Identify the Root Cause</a:t>
            </a:r>
            <a:r>
              <a:rPr lang="en-US" sz="2400" i="1" u="sng"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t>
            </a:r>
            <a:r>
              <a:rPr lang="en-US" sz="24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fontAlgn="t">
              <a:lnSpc>
                <a:spcPct val="107000"/>
              </a:lnSpc>
              <a:spcAft>
                <a:spcPts val="800"/>
              </a:spcAft>
              <a:buNone/>
            </a:pPr>
            <a:r>
              <a:rPr lang="en-US" sz="2400" b="1" i="1"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Engage Proactively</a:t>
            </a:r>
            <a:r>
              <a:rPr lang="en-US" sz="24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Take the initiative to address the conflict rather than waiting for it to resolve itself. Open communication is key.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Aft>
                <a:spcPts val="800"/>
              </a:spcAft>
              <a:buNone/>
              <a:tabLst>
                <a:tab pos="457200" algn="l"/>
              </a:tabLst>
            </a:pPr>
            <a:r>
              <a:rPr lang="en-US" sz="2400" b="1" i="1" u="sng"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Follow Biblical Principles</a:t>
            </a:r>
            <a:r>
              <a:rPr lang="en-US" sz="24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Refer to teachings from the Bible, such as Matthew 18:15-17, which provides guidance on addressing conflicts directly and privately.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Aft>
                <a:spcPts val="800"/>
              </a:spcAft>
              <a:buNone/>
              <a:tabLst>
                <a:tab pos="457200" algn="l"/>
              </a:tabLst>
            </a:pPr>
            <a:r>
              <a:rPr lang="en-US" sz="2400" b="1" i="1" u="sng"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Promote Humility and Grace</a:t>
            </a:r>
            <a:r>
              <a:rPr lang="en-US" sz="24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Approach the situation with humility, gentleness, and patience, as emphasized in Ephesians 4:2-3. This can facilitate constructive dialogue.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Aft>
                <a:spcPts val="800"/>
              </a:spcAft>
              <a:buNone/>
            </a:pPr>
            <a:r>
              <a:rPr lang="en-US" sz="2400" kern="0" dirty="0">
                <a:effectLst/>
                <a:latin typeface="Garamond" panose="02020404030301010803"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Aft>
                <a:spcPts val="800"/>
              </a:spcAft>
              <a:buNone/>
            </a:pPr>
            <a:r>
              <a:rPr lang="en-US" sz="2400" b="1" i="1" u="sng"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Seek Common Ground</a:t>
            </a:r>
            <a:r>
              <a:rPr lang="en-US" sz="2400" i="1" u="sng"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t>
            </a:r>
            <a:r>
              <a:rPr lang="en-US" sz="24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Focus on shared goals and values within the church community to foster understanding and collaboration.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Aft>
                <a:spcPts val="800"/>
              </a:spcAft>
            </a:pPr>
            <a:r>
              <a:rPr lang="en-US" sz="1800" kern="0" dirty="0">
                <a:effectLst/>
                <a:latin typeface="Garamond" panose="02020404030301010803"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1816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31BF3-6004-4235-E39F-98826331163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0E517A9-8B30-E4DF-4CE3-D92D2EC4D0A5}"/>
              </a:ext>
            </a:extLst>
          </p:cNvPr>
          <p:cNvSpPr txBox="1"/>
          <p:nvPr/>
        </p:nvSpPr>
        <p:spPr>
          <a:xfrm>
            <a:off x="285750" y="370952"/>
            <a:ext cx="11620500" cy="765209"/>
          </a:xfrm>
          <a:prstGeom prst="rect">
            <a:avLst/>
          </a:prstGeom>
          <a:noFill/>
        </p:spPr>
        <p:txBody>
          <a:bodyPr wrap="square">
            <a:spAutoFit/>
          </a:bodyPr>
          <a:lstStyle/>
          <a:p>
            <a:pPr marR="0" lvl="0">
              <a:lnSpc>
                <a:spcPct val="115000"/>
              </a:lnSpc>
              <a:spcAft>
                <a:spcPts val="1000"/>
              </a:spcAft>
            </a:pPr>
            <a:r>
              <a:rPr lang="en-US" sz="4000" b="1" dirty="0">
                <a:effectLst/>
                <a:latin typeface="Garamond" panose="02020404030301010803" pitchFamily="18" charset="0"/>
                <a:ea typeface="Calibri" panose="020F0502020204030204" pitchFamily="34" charset="0"/>
                <a:cs typeface="Times New Roman" panose="02020603050405020304" pitchFamily="18" charset="0"/>
              </a:rPr>
              <a:t>Common Challenges You Will Encounter in Ministry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F0FDC3E3-35E7-FC67-7CCE-4F688EECA487}"/>
              </a:ext>
            </a:extLst>
          </p:cNvPr>
          <p:cNvSpPr txBox="1"/>
          <p:nvPr/>
        </p:nvSpPr>
        <p:spPr>
          <a:xfrm>
            <a:off x="3048000" y="1898517"/>
            <a:ext cx="6096000" cy="4468018"/>
          </a:xfrm>
          <a:prstGeom prst="rect">
            <a:avLst/>
          </a:prstGeom>
          <a:noFill/>
        </p:spPr>
        <p:txBody>
          <a:bodyPr wrap="square">
            <a:spAutoFit/>
          </a:bodyPr>
          <a:lstStyle/>
          <a:p>
            <a:pPr marL="0" marR="0" indent="457200">
              <a:lnSpc>
                <a:spcPct val="115000"/>
              </a:lnSpc>
              <a:spcAft>
                <a:spcPts val="1000"/>
              </a:spcAft>
              <a:buNone/>
            </a:pPr>
            <a:r>
              <a:rPr lang="en-US" sz="2800" b="1" u="sng" kern="0" dirty="0">
                <a:effectLst/>
                <a:latin typeface="Garamond" panose="02020404030301010803" pitchFamily="18" charset="0"/>
                <a:ea typeface="Calibri" panose="020F0502020204030204" pitchFamily="34" charset="0"/>
                <a:cs typeface="Calibri" panose="020F0502020204030204" pitchFamily="34" charset="0"/>
              </a:rPr>
              <a:t>FRICTION</a:t>
            </a:r>
            <a:r>
              <a:rPr lang="en-US" sz="2800" kern="0" dirty="0">
                <a:effectLst/>
                <a:latin typeface="Garamond" panose="02020404030301010803" pitchFamily="18" charset="0"/>
                <a:ea typeface="Calibri" panose="020F0502020204030204" pitchFamily="34" charset="0"/>
                <a:cs typeface="Calibri" panose="020F0502020204030204" pitchFamily="34" charset="0"/>
              </a:rPr>
              <a:t>-is a common challenge you will encounter in ministry.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1371600" marR="0">
              <a:lnSpc>
                <a:spcPct val="115000"/>
              </a:lnSpc>
              <a:spcAft>
                <a:spcPts val="800"/>
              </a:spcAft>
              <a:buNone/>
            </a:pPr>
            <a:r>
              <a:rPr lang="en-US" sz="2800" b="1" kern="0" dirty="0">
                <a:effectLst/>
                <a:latin typeface="Garamond" panose="02020404030301010803" pitchFamily="18" charset="0"/>
                <a:ea typeface="Calibri" panose="020F0502020204030204" pitchFamily="34" charset="0"/>
                <a:cs typeface="Calibri" panose="020F0502020204030204" pitchFamily="34"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Aft>
                <a:spcPts val="800"/>
              </a:spcAft>
              <a:buNone/>
            </a:pPr>
            <a:r>
              <a:rPr lang="en-US" sz="2800" b="1" u="sng" kern="0" dirty="0">
                <a:effectLst/>
                <a:latin typeface="Garamond" panose="02020404030301010803" pitchFamily="18" charset="0"/>
                <a:ea typeface="Calibri" panose="020F0502020204030204" pitchFamily="34" charset="0"/>
                <a:cs typeface="Calibri" panose="020F0502020204030204" pitchFamily="34" charset="0"/>
              </a:rPr>
              <a:t>REJECTION –</a:t>
            </a:r>
            <a:r>
              <a:rPr lang="en-US" sz="2800" kern="0" dirty="0">
                <a:effectLst/>
                <a:latin typeface="Garamond" panose="02020404030301010803" pitchFamily="18" charset="0"/>
                <a:ea typeface="Calibri" panose="020F0502020204030204" pitchFamily="34" charset="0"/>
                <a:cs typeface="Calibri" panose="020F0502020204030204" pitchFamily="34" charset="0"/>
              </a:rPr>
              <a:t> is a common challenge you will encounter in ministry</a:t>
            </a:r>
            <a:r>
              <a:rPr lang="en-US" sz="2800" b="1" u="sng" kern="0" dirty="0">
                <a:effectLst/>
                <a:latin typeface="Garamond" panose="02020404030301010803" pitchFamily="18" charset="0"/>
                <a:ea typeface="Calibri" panose="020F0502020204030204" pitchFamily="34" charset="0"/>
                <a:cs typeface="Calibri" panose="020F0502020204030204" pitchFamily="34"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1371600" marR="0">
              <a:lnSpc>
                <a:spcPct val="115000"/>
              </a:lnSpc>
              <a:spcAft>
                <a:spcPts val="800"/>
              </a:spcAft>
              <a:buNone/>
            </a:pPr>
            <a:r>
              <a:rPr lang="en-US" sz="2800" b="1" kern="0" dirty="0">
                <a:effectLst/>
                <a:latin typeface="Garamond" panose="02020404030301010803" pitchFamily="18" charset="0"/>
                <a:ea typeface="Calibri" panose="020F0502020204030204" pitchFamily="34" charset="0"/>
                <a:cs typeface="Calibri" panose="020F0502020204030204" pitchFamily="34"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Aft>
                <a:spcPts val="800"/>
              </a:spcAft>
            </a:pPr>
            <a:r>
              <a:rPr lang="en-US" sz="2800" b="1" u="sng" kern="0" dirty="0">
                <a:effectLst/>
                <a:latin typeface="Garamond" panose="02020404030301010803" pitchFamily="18" charset="0"/>
                <a:ea typeface="Calibri" panose="020F0502020204030204" pitchFamily="34" charset="0"/>
                <a:cs typeface="Calibri" panose="020F0502020204030204" pitchFamily="34" charset="0"/>
              </a:rPr>
              <a:t>OPPOSITION-</a:t>
            </a:r>
            <a:r>
              <a:rPr lang="en-US" sz="2800" kern="0" dirty="0">
                <a:effectLst/>
                <a:latin typeface="Garamond" panose="02020404030301010803" pitchFamily="18" charset="0"/>
                <a:ea typeface="Calibri" panose="020F0502020204030204" pitchFamily="34" charset="0"/>
                <a:cs typeface="Calibri" panose="020F0502020204030204" pitchFamily="34" charset="0"/>
              </a:rPr>
              <a:t> is a common challenge you will encounter in ministry.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1646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558F4F-416D-6195-F4BF-4A5A9BA5EC40}"/>
              </a:ext>
            </a:extLst>
          </p:cNvPr>
          <p:cNvSpPr txBox="1"/>
          <p:nvPr/>
        </p:nvSpPr>
        <p:spPr>
          <a:xfrm>
            <a:off x="1914525" y="885235"/>
            <a:ext cx="7162800" cy="3381951"/>
          </a:xfrm>
          <a:prstGeom prst="rect">
            <a:avLst/>
          </a:prstGeom>
          <a:noFill/>
        </p:spPr>
        <p:txBody>
          <a:bodyPr wrap="square">
            <a:spAutoFit/>
          </a:bodyPr>
          <a:lstStyle/>
          <a:p>
            <a:pPr marL="0" marR="0" indent="457200">
              <a:lnSpc>
                <a:spcPct val="115000"/>
              </a:lnSpc>
              <a:spcAft>
                <a:spcPts val="800"/>
              </a:spcAft>
              <a:buNone/>
            </a:pPr>
            <a:r>
              <a:rPr lang="en-US" sz="4000" b="1" kern="0" dirty="0">
                <a:effectLst/>
                <a:latin typeface="Garamond" panose="02020404030301010803" pitchFamily="18" charset="0"/>
                <a:ea typeface="Calibri" panose="020F0502020204030204" pitchFamily="34" charset="0"/>
                <a:cs typeface="Calibri" panose="020F0502020204030204" pitchFamily="34" charset="0"/>
              </a:rPr>
              <a:t>Overcoming the Challenges:</a:t>
            </a:r>
          </a:p>
          <a:p>
            <a:pPr marL="0" marR="0" indent="457200">
              <a:lnSpc>
                <a:spcPct val="115000"/>
              </a:lnSpc>
              <a:spcAft>
                <a:spcPts val="800"/>
              </a:spcAft>
              <a:buNone/>
            </a:pP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Aft>
                <a:spcPts val="800"/>
              </a:spcAft>
              <a:buNone/>
            </a:pPr>
            <a:r>
              <a:rPr lang="en-US" sz="2800" b="1" kern="0" dirty="0">
                <a:effectLst/>
                <a:latin typeface="Garamond" panose="02020404030301010803" pitchFamily="18" charset="0"/>
                <a:ea typeface="Calibri" panose="020F0502020204030204" pitchFamily="34" charset="0"/>
                <a:cs typeface="Calibri" panose="020F0502020204030204" pitchFamily="34" charset="0"/>
              </a:rPr>
              <a:t>       FRICTION- Stay Composed:</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Aft>
                <a:spcPts val="800"/>
              </a:spcAft>
              <a:buNone/>
            </a:pPr>
            <a:r>
              <a:rPr lang="en-US" sz="2800" b="1" kern="0" dirty="0">
                <a:effectLst/>
                <a:latin typeface="Garamond" panose="02020404030301010803" pitchFamily="18" charset="0"/>
                <a:ea typeface="Calibri" panose="020F0502020204030204" pitchFamily="34" charset="0"/>
                <a:cs typeface="Calibri" panose="020F0502020204030204" pitchFamily="34" charset="0"/>
              </a:rPr>
              <a:t>       REJECTION- Stay Confident:</a:t>
            </a:r>
            <a:r>
              <a:rPr lang="en-US" sz="2800" b="1" u="sng" kern="0" dirty="0">
                <a:effectLst/>
                <a:latin typeface="Garamond" panose="02020404030301010803" pitchFamily="18" charset="0"/>
                <a:ea typeface="Calibri" panose="020F0502020204030204" pitchFamily="34" charset="0"/>
                <a:cs typeface="Calibri" panose="020F0502020204030204" pitchFamily="34"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Aft>
                <a:spcPts val="800"/>
              </a:spcAft>
            </a:pPr>
            <a:r>
              <a:rPr lang="en-US" sz="2800" b="1" kern="0" dirty="0">
                <a:effectLst/>
                <a:latin typeface="Garamond" panose="02020404030301010803" pitchFamily="18" charset="0"/>
                <a:ea typeface="Calibri" panose="020F0502020204030204" pitchFamily="34" charset="0"/>
                <a:cs typeface="Calibri" panose="020F0502020204030204" pitchFamily="34" charset="0"/>
              </a:rPr>
              <a:t>       OPPOSITION Stay Connected</a:t>
            </a:r>
            <a:r>
              <a:rPr lang="en-US" sz="1800" b="1" kern="0" dirty="0">
                <a:effectLst/>
                <a:latin typeface="Garamond" panose="02020404030301010803" pitchFamily="18" charset="0"/>
                <a:ea typeface="Calibri" panose="020F0502020204030204" pitchFamily="34" charset="0"/>
                <a:cs typeface="Calibri" panose="020F0502020204030204" pitchFamily="34"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8048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6CB66-0157-30D8-4562-31A617F79D0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D414B10-CB4C-FB18-3EFD-51372C32CC72}"/>
              </a:ext>
            </a:extLst>
          </p:cNvPr>
          <p:cNvSpPr txBox="1"/>
          <p:nvPr/>
        </p:nvSpPr>
        <p:spPr>
          <a:xfrm>
            <a:off x="4278902" y="618602"/>
            <a:ext cx="6100354" cy="765209"/>
          </a:xfrm>
          <a:prstGeom prst="rect">
            <a:avLst/>
          </a:prstGeom>
          <a:noFill/>
        </p:spPr>
        <p:txBody>
          <a:bodyPr wrap="square">
            <a:spAutoFit/>
          </a:bodyPr>
          <a:lstStyle/>
          <a:p>
            <a:pPr marR="0" lvl="0">
              <a:lnSpc>
                <a:spcPct val="115000"/>
              </a:lnSpc>
              <a:spcAft>
                <a:spcPts val="1000"/>
              </a:spcAft>
            </a:pPr>
            <a:r>
              <a:rPr lang="en-US" sz="4000" b="1" u="sng" dirty="0">
                <a:effectLst/>
                <a:latin typeface="Garamond" panose="02020404030301010803" pitchFamily="18" charset="0"/>
                <a:ea typeface="Calibri" panose="020F0502020204030204" pitchFamily="34" charset="0"/>
                <a:cs typeface="Times New Roman" panose="02020603050405020304" pitchFamily="18" charset="0"/>
              </a:rPr>
              <a:t>Spiritual Gifts</a:t>
            </a:r>
            <a:r>
              <a:rPr lang="en-US" sz="4000" b="1" dirty="0">
                <a:effectLst/>
                <a:latin typeface="Garamond" panose="02020404030301010803" pitchFamily="18"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4B354B6E-6F7C-55DF-9E14-CA04D671300F}"/>
              </a:ext>
            </a:extLst>
          </p:cNvPr>
          <p:cNvSpPr txBox="1"/>
          <p:nvPr/>
        </p:nvSpPr>
        <p:spPr>
          <a:xfrm>
            <a:off x="3048000" y="2435074"/>
            <a:ext cx="6096000" cy="1987852"/>
          </a:xfrm>
          <a:prstGeom prst="rect">
            <a:avLst/>
          </a:prstGeom>
          <a:noFill/>
        </p:spPr>
        <p:txBody>
          <a:bodyPr wrap="square">
            <a:spAutoFit/>
          </a:bodyPr>
          <a:lstStyle/>
          <a:p>
            <a:pPr marL="457200" marR="0">
              <a:lnSpc>
                <a:spcPct val="115000"/>
              </a:lnSpc>
              <a:spcAft>
                <a:spcPts val="800"/>
              </a:spcAft>
            </a:pPr>
            <a:r>
              <a:rPr lang="en-US" sz="1800" b="1" kern="0" dirty="0">
                <a:effectLst/>
                <a:latin typeface="Garamond" panose="02020404030301010803" pitchFamily="18" charset="0"/>
                <a:ea typeface="Calibri" panose="020F0502020204030204" pitchFamily="34" charset="0"/>
                <a:cs typeface="Times New Roman" panose="02020603050405020304" pitchFamily="18" charset="0"/>
              </a:rPr>
              <a:t>God</a:t>
            </a:r>
            <a:r>
              <a:rPr lang="en-US" sz="1800" kern="100" dirty="0">
                <a:effectLst/>
                <a:latin typeface="Garamond" panose="02020404030301010803" pitchFamily="18" charset="0"/>
                <a:ea typeface="Calibri" panose="020F0502020204030204" pitchFamily="34" charset="0"/>
                <a:cs typeface="Times New Roman" panose="02020603050405020304" pitchFamily="18" charset="0"/>
              </a:rPr>
              <a:t> has given every Christian certain gifts—spiritual gifts or, more accurately, gifts of grace. These gifts equip us to do the ministry that He has given the Church to do. Every believer has gifts and every believer is a minister. Knowing our gifts and the places they can be used increases our effectiveness as ministers in and through the Body of Christ.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5958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A665BA-F55E-9AB8-E2C4-D0790C9A4A72}"/>
              </a:ext>
            </a:extLst>
          </p:cNvPr>
          <p:cNvSpPr txBox="1"/>
          <p:nvPr/>
        </p:nvSpPr>
        <p:spPr>
          <a:xfrm>
            <a:off x="3048000" y="2183627"/>
            <a:ext cx="6096000" cy="3351430"/>
          </a:xfrm>
          <a:prstGeom prst="rect">
            <a:avLst/>
          </a:prstGeom>
          <a:noFill/>
        </p:spPr>
        <p:txBody>
          <a:bodyPr wrap="square">
            <a:spAutoFit/>
          </a:bodyPr>
          <a:lstStyle/>
          <a:p>
            <a:pPr marL="0" marR="0" algn="ctr">
              <a:lnSpc>
                <a:spcPct val="107000"/>
              </a:lnSpc>
              <a:spcAft>
                <a:spcPts val="800"/>
              </a:spcAft>
              <a:buNone/>
            </a:pPr>
            <a:r>
              <a:rPr lang="en-US" sz="3200" b="1" dirty="0"/>
              <a:t>Five-Fold Ministry </a:t>
            </a:r>
          </a:p>
          <a:p>
            <a:pPr marL="457200" marR="0">
              <a:lnSpc>
                <a:spcPct val="115000"/>
              </a:lnSpc>
              <a:spcAft>
                <a:spcPts val="800"/>
              </a:spcAft>
            </a:pPr>
            <a:r>
              <a:rPr lang="en-US" sz="1800" kern="100" spc="-30" dirty="0">
                <a:solidFill>
                  <a:srgbClr val="000000"/>
                </a:solidFill>
                <a:effectLst/>
                <a:latin typeface="Nunito Sans" pitchFamily="2" charset="0"/>
                <a:ea typeface="Calibri" panose="020F0502020204030204" pitchFamily="34" charset="0"/>
                <a:cs typeface="Times New Roman" panose="02020603050405020304" pitchFamily="18" charset="0"/>
              </a:rPr>
              <a:t>The five-fold ministry is found in Ephesians 4:11, and it refers to the five roles that God has called Christians to fill. </a:t>
            </a:r>
            <a:r>
              <a:rPr lang="en-US" sz="1800" b="1" kern="100" spc="-30" dirty="0">
                <a:solidFill>
                  <a:srgbClr val="000000"/>
                </a:solidFill>
                <a:effectLst/>
                <a:latin typeface="Nunito Sans" pitchFamily="2" charset="0"/>
                <a:ea typeface="Calibri" panose="020F0502020204030204" pitchFamily="34" charset="0"/>
                <a:cs typeface="Times New Roman" panose="02020603050405020304" pitchFamily="18" charset="0"/>
              </a:rPr>
              <a:t> 	(1) apostles</a:t>
            </a:r>
          </a:p>
          <a:p>
            <a:pPr marL="457200" marR="0">
              <a:lnSpc>
                <a:spcPct val="115000"/>
              </a:lnSpc>
              <a:spcAft>
                <a:spcPts val="800"/>
              </a:spcAft>
            </a:pPr>
            <a:r>
              <a:rPr lang="en-US" sz="1800" b="1" kern="100" spc="-30" dirty="0">
                <a:solidFill>
                  <a:srgbClr val="000000"/>
                </a:solidFill>
                <a:effectLst/>
                <a:latin typeface="Nunito Sans" pitchFamily="2" charset="0"/>
                <a:ea typeface="Calibri" panose="020F0502020204030204" pitchFamily="34" charset="0"/>
                <a:cs typeface="Times New Roman" panose="02020603050405020304" pitchFamily="18" charset="0"/>
              </a:rPr>
              <a:t>	 (2) prophets</a:t>
            </a:r>
          </a:p>
          <a:p>
            <a:pPr marL="457200" marR="0">
              <a:lnSpc>
                <a:spcPct val="115000"/>
              </a:lnSpc>
              <a:spcAft>
                <a:spcPts val="800"/>
              </a:spcAft>
            </a:pPr>
            <a:r>
              <a:rPr lang="en-US" b="1" kern="100" spc="-30" dirty="0">
                <a:solidFill>
                  <a:srgbClr val="000000"/>
                </a:solidFill>
                <a:latin typeface="Nunito Sans" pitchFamily="2" charset="0"/>
                <a:ea typeface="Calibri" panose="020F0502020204030204" pitchFamily="34" charset="0"/>
                <a:cs typeface="Times New Roman" panose="02020603050405020304" pitchFamily="18" charset="0"/>
              </a:rPr>
              <a:t>	</a:t>
            </a:r>
            <a:r>
              <a:rPr lang="en-US" sz="1800" b="1" kern="100" spc="-30" dirty="0">
                <a:solidFill>
                  <a:srgbClr val="000000"/>
                </a:solidFill>
                <a:effectLst/>
                <a:latin typeface="Nunito Sans" pitchFamily="2" charset="0"/>
                <a:ea typeface="Calibri" panose="020F0502020204030204" pitchFamily="34" charset="0"/>
                <a:cs typeface="Times New Roman" panose="02020603050405020304" pitchFamily="18" charset="0"/>
              </a:rPr>
              <a:t> (3) evangelists</a:t>
            </a:r>
          </a:p>
          <a:p>
            <a:pPr marL="457200" marR="0">
              <a:lnSpc>
                <a:spcPct val="115000"/>
              </a:lnSpc>
              <a:spcAft>
                <a:spcPts val="800"/>
              </a:spcAft>
            </a:pPr>
            <a:r>
              <a:rPr lang="en-US" b="1" kern="100" spc="-30" dirty="0">
                <a:solidFill>
                  <a:srgbClr val="000000"/>
                </a:solidFill>
                <a:latin typeface="Nunito Sans" pitchFamily="2" charset="0"/>
                <a:ea typeface="Calibri" panose="020F0502020204030204" pitchFamily="34" charset="0"/>
                <a:cs typeface="Times New Roman" panose="02020603050405020304" pitchFamily="18" charset="0"/>
              </a:rPr>
              <a:t>	</a:t>
            </a:r>
            <a:r>
              <a:rPr lang="en-US" sz="1800" b="1" kern="100" spc="-30" dirty="0">
                <a:solidFill>
                  <a:srgbClr val="000000"/>
                </a:solidFill>
                <a:effectLst/>
                <a:latin typeface="Nunito Sans" pitchFamily="2" charset="0"/>
                <a:ea typeface="Calibri" panose="020F0502020204030204" pitchFamily="34" charset="0"/>
                <a:cs typeface="Times New Roman" panose="02020603050405020304" pitchFamily="18" charset="0"/>
              </a:rPr>
              <a:t> (4) pastors, </a:t>
            </a:r>
            <a:endParaRPr lang="en-US" b="1" kern="100" spc="-30" dirty="0">
              <a:solidFill>
                <a:srgbClr val="000000"/>
              </a:solidFill>
              <a:latin typeface="Nunito Sans" pitchFamily="2" charset="0"/>
              <a:ea typeface="Calibri" panose="020F0502020204030204" pitchFamily="34" charset="0"/>
              <a:cs typeface="Times New Roman" panose="02020603050405020304" pitchFamily="18" charset="0"/>
            </a:endParaRPr>
          </a:p>
          <a:p>
            <a:pPr marL="457200" marR="0">
              <a:lnSpc>
                <a:spcPct val="115000"/>
              </a:lnSpc>
              <a:spcAft>
                <a:spcPts val="800"/>
              </a:spcAft>
            </a:pPr>
            <a:r>
              <a:rPr lang="en-US" sz="1800" b="1" kern="100" spc="-30" dirty="0">
                <a:solidFill>
                  <a:srgbClr val="000000"/>
                </a:solidFill>
                <a:effectLst/>
                <a:latin typeface="Nunito Sans" pitchFamily="2" charset="0"/>
                <a:ea typeface="Calibri" panose="020F0502020204030204" pitchFamily="34" charset="0"/>
                <a:cs typeface="Times New Roman" panose="02020603050405020304" pitchFamily="18" charset="0"/>
              </a:rPr>
              <a:t>	 (5) teachers.</a:t>
            </a:r>
            <a:r>
              <a:rPr lang="en-US" sz="1800" kern="100" spc="-30" dirty="0">
                <a:solidFill>
                  <a:srgbClr val="000000"/>
                </a:solidFill>
                <a:effectLst/>
                <a:latin typeface="Nunito Sans" pitchFamily="2" charset="0"/>
                <a:ea typeface="Calibri" panose="020F0502020204030204" pitchFamily="34" charset="0"/>
                <a:cs typeface="Times New Roman" panose="02020603050405020304" pitchFamily="18"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9117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2B5E5A-FE38-EB3F-4FF8-07825A629377}"/>
              </a:ext>
            </a:extLst>
          </p:cNvPr>
          <p:cNvSpPr txBox="1"/>
          <p:nvPr/>
        </p:nvSpPr>
        <p:spPr>
          <a:xfrm>
            <a:off x="618310" y="0"/>
            <a:ext cx="11573690" cy="6912983"/>
          </a:xfrm>
          <a:prstGeom prst="rect">
            <a:avLst/>
          </a:prstGeom>
          <a:noFill/>
        </p:spPr>
        <p:txBody>
          <a:bodyPr wrap="square">
            <a:spAutoFit/>
          </a:bodyPr>
          <a:lstStyle/>
          <a:p>
            <a:pPr marL="0" marR="0">
              <a:lnSpc>
                <a:spcPct val="115000"/>
              </a:lnSpc>
              <a:spcAft>
                <a:spcPts val="800"/>
              </a:spcAft>
              <a:buNone/>
            </a:pPr>
            <a:r>
              <a:rPr lang="en-US" sz="3200" b="1" u="sng" kern="0" dirty="0">
                <a:effectLst/>
                <a:latin typeface="Garamond" panose="02020404030301010803" pitchFamily="18" charset="0"/>
                <a:ea typeface="Calibri" panose="020F0502020204030204" pitchFamily="34" charset="0"/>
                <a:cs typeface="Times New Roman" panose="02020603050405020304" pitchFamily="18" charset="0"/>
              </a:rPr>
              <a:t>Introduction</a:t>
            </a:r>
            <a:r>
              <a:rPr lang="en-US" sz="3200" kern="0" dirty="0">
                <a:effectLst/>
                <a:latin typeface="Garamond" panose="02020404030301010803" pitchFamily="18" charset="0"/>
                <a:ea typeface="Calibri" panose="020F0502020204030204" pitchFamily="34" charset="0"/>
                <a:cs typeface="Times New Roman" panose="02020603050405020304" pitchFamily="18" charset="0"/>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pPr>
            <a:r>
              <a:rPr lang="en-US" sz="3600" kern="0" dirty="0">
                <a:effectLst/>
                <a:latin typeface="Garamond" panose="02020404030301010803" pitchFamily="18" charset="0"/>
                <a:ea typeface="Calibri" panose="020F0502020204030204" pitchFamily="34" charset="0"/>
                <a:cs typeface="Times New Roman" panose="02020603050405020304" pitchFamily="18" charset="0"/>
              </a:rPr>
              <a:t>This training will give you insight </a:t>
            </a:r>
            <a:r>
              <a:rPr lang="en-US" sz="3600" kern="0" dirty="0">
                <a:latin typeface="Garamond" panose="02020404030301010803" pitchFamily="18" charset="0"/>
                <a:ea typeface="Calibri" panose="020F0502020204030204" pitchFamily="34" charset="0"/>
                <a:cs typeface="Times New Roman" panose="02020603050405020304" pitchFamily="18" charset="0"/>
              </a:rPr>
              <a:t>into</a:t>
            </a:r>
            <a:r>
              <a:rPr lang="en-US" sz="3600" kern="0" dirty="0">
                <a:effectLst/>
                <a:latin typeface="Garamond" panose="02020404030301010803" pitchFamily="18" charset="0"/>
                <a:ea typeface="Calibri" panose="020F0502020204030204" pitchFamily="34" charset="0"/>
                <a:cs typeface="Times New Roman" panose="02020603050405020304" pitchFamily="18" charset="0"/>
              </a:rPr>
              <a:t> church leadership </a:t>
            </a:r>
            <a:r>
              <a:rPr lang="en-US" sz="3600" kern="0" dirty="0">
                <a:latin typeface="Garamond" panose="02020404030301010803" pitchFamily="18" charset="0"/>
                <a:ea typeface="Calibri" panose="020F0502020204030204" pitchFamily="34" charset="0"/>
                <a:cs typeface="Times New Roman" panose="02020603050405020304" pitchFamily="18" charset="0"/>
              </a:rPr>
              <a:t>based upon </a:t>
            </a:r>
            <a:r>
              <a:rPr lang="en-US" sz="3600" kern="0" dirty="0">
                <a:effectLst/>
                <a:latin typeface="Garamond" panose="02020404030301010803" pitchFamily="18" charset="0"/>
                <a:ea typeface="Calibri" panose="020F0502020204030204" pitchFamily="34" charset="0"/>
                <a:cs typeface="Times New Roman" panose="02020603050405020304" pitchFamily="18" charset="0"/>
              </a:rPr>
              <a:t>biblical principles and foundations found in scripture</a:t>
            </a:r>
            <a:r>
              <a:rPr lang="en-US" sz="3600" kern="0" dirty="0">
                <a:latin typeface="Garamond" panose="02020404030301010803" pitchFamily="18" charset="0"/>
                <a:ea typeface="Calibri" panose="020F0502020204030204" pitchFamily="34" charset="0"/>
                <a:cs typeface="Times New Roman" panose="02020603050405020304" pitchFamily="18" charset="0"/>
              </a:rPr>
              <a:t>.</a:t>
            </a:r>
          </a:p>
          <a:p>
            <a:pPr marL="0" marR="0">
              <a:lnSpc>
                <a:spcPct val="115000"/>
              </a:lnSpc>
              <a:spcAft>
                <a:spcPts val="800"/>
              </a:spcAft>
            </a:pPr>
            <a:r>
              <a:rPr lang="en-US" sz="3600" kern="0" dirty="0">
                <a:effectLst/>
                <a:latin typeface="Garamond" panose="02020404030301010803" pitchFamily="18" charset="0"/>
                <a:ea typeface="Calibri" panose="020F0502020204030204" pitchFamily="34" charset="0"/>
                <a:cs typeface="Times New Roman" panose="02020603050405020304" pitchFamily="18" charset="0"/>
              </a:rPr>
              <a:t>  We will discuss leadership styles, conflict </a:t>
            </a:r>
            <a:r>
              <a:rPr lang="en-US" sz="4400" kern="0" dirty="0">
                <a:effectLst/>
                <a:latin typeface="Garamond" panose="02020404030301010803" pitchFamily="18" charset="0"/>
                <a:ea typeface="Calibri" panose="020F0502020204030204" pitchFamily="34" charset="0"/>
                <a:cs typeface="Times New Roman" panose="02020603050405020304" pitchFamily="18" charset="0"/>
              </a:rPr>
              <a:t>resolution</a:t>
            </a:r>
            <a:r>
              <a:rPr lang="en-US" sz="3600" kern="0" dirty="0">
                <a:effectLst/>
                <a:latin typeface="Garamond" panose="02020404030301010803" pitchFamily="18" charset="0"/>
                <a:ea typeface="Calibri" panose="020F0502020204030204" pitchFamily="34" charset="0"/>
                <a:cs typeface="Times New Roman" panose="02020603050405020304" pitchFamily="18" charset="0"/>
              </a:rPr>
              <a:t>, spiritual gifts, </a:t>
            </a:r>
            <a:r>
              <a:rPr lang="en-US" sz="3600" kern="0" dirty="0">
                <a:latin typeface="Garamond" panose="02020404030301010803" pitchFamily="18" charset="0"/>
                <a:ea typeface="Calibri" panose="020F0502020204030204" pitchFamily="34" charset="0"/>
                <a:cs typeface="Times New Roman" panose="02020603050405020304" pitchFamily="18" charset="0"/>
              </a:rPr>
              <a:t>and </a:t>
            </a:r>
            <a:r>
              <a:rPr lang="en-US" sz="3600" kern="0" dirty="0">
                <a:effectLst/>
                <a:latin typeface="Garamond" panose="02020404030301010803" pitchFamily="18" charset="0"/>
                <a:ea typeface="Calibri" panose="020F0502020204030204" pitchFamily="34" charset="0"/>
                <a:cs typeface="Times New Roman" panose="02020603050405020304" pitchFamily="18" charset="0"/>
              </a:rPr>
              <a:t>evangelism</a:t>
            </a:r>
            <a:r>
              <a:rPr lang="en-US" sz="3600" kern="0" dirty="0">
                <a:latin typeface="Garamond" panose="02020404030301010803" pitchFamily="18" charset="0"/>
                <a:ea typeface="Calibri" panose="020F0502020204030204" pitchFamily="34" charset="0"/>
                <a:cs typeface="Times New Roman" panose="02020603050405020304" pitchFamily="18" charset="0"/>
              </a:rPr>
              <a:t>.</a:t>
            </a:r>
          </a:p>
          <a:p>
            <a:pPr marL="0" marR="0">
              <a:lnSpc>
                <a:spcPct val="115000"/>
              </a:lnSpc>
              <a:spcAft>
                <a:spcPts val="800"/>
              </a:spcAft>
            </a:pPr>
            <a:r>
              <a:rPr lang="en-US" sz="3600" kern="0" dirty="0">
                <a:effectLst/>
                <a:latin typeface="Garamond" panose="02020404030301010803" pitchFamily="18" charset="0"/>
                <a:ea typeface="Calibri" panose="020F0502020204030204" pitchFamily="34" charset="0"/>
                <a:cs typeface="Times New Roman" panose="02020603050405020304" pitchFamily="18" charset="0"/>
              </a:rPr>
              <a:t> I will present ideas and tools needed to strengthen your current leadership skills</a:t>
            </a:r>
            <a:r>
              <a:rPr lang="en-US" sz="3600" kern="0" dirty="0">
                <a:latin typeface="Garamond" panose="02020404030301010803" pitchFamily="18" charset="0"/>
                <a:ea typeface="Calibri" panose="020F0502020204030204" pitchFamily="34" charset="0"/>
                <a:cs typeface="Times New Roman" panose="02020603050405020304" pitchFamily="18" charset="0"/>
              </a:rPr>
              <a:t>.</a:t>
            </a:r>
          </a:p>
          <a:p>
            <a:pPr marL="0" marR="0">
              <a:lnSpc>
                <a:spcPct val="115000"/>
              </a:lnSpc>
              <a:spcAft>
                <a:spcPts val="800"/>
              </a:spcAft>
            </a:pPr>
            <a:r>
              <a:rPr lang="en-US" sz="3600" kern="0" dirty="0">
                <a:effectLst/>
                <a:latin typeface="Garamond" panose="02020404030301010803" pitchFamily="18" charset="0"/>
                <a:ea typeface="Calibri" panose="020F0502020204030204" pitchFamily="34" charset="0"/>
                <a:cs typeface="Times New Roman" panose="02020603050405020304" pitchFamily="18" charset="0"/>
              </a:rPr>
              <a:t>Going forward your ability to lead and strengthen your church through effective communication</a:t>
            </a:r>
            <a:r>
              <a:rPr lang="en-US" sz="3600" kern="0" dirty="0">
                <a:latin typeface="Garamond" panose="02020404030301010803" pitchFamily="18" charset="0"/>
                <a:ea typeface="Calibri" panose="020F0502020204030204" pitchFamily="34" charset="0"/>
                <a:cs typeface="Times New Roman" panose="02020603050405020304" pitchFamily="18" charset="0"/>
              </a:rPr>
              <a:t> will take your church to higher heights in ministry.</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4238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726D29-DFB7-8868-61F7-4512054036EC}"/>
              </a:ext>
            </a:extLst>
          </p:cNvPr>
          <p:cNvSpPr txBox="1"/>
          <p:nvPr/>
        </p:nvSpPr>
        <p:spPr>
          <a:xfrm>
            <a:off x="2257425" y="2091829"/>
            <a:ext cx="8401050" cy="1200329"/>
          </a:xfrm>
          <a:prstGeom prst="rect">
            <a:avLst/>
          </a:prstGeom>
          <a:noFill/>
        </p:spPr>
        <p:txBody>
          <a:bodyPr wrap="square">
            <a:spAutoFit/>
          </a:bodyPr>
          <a:lstStyle/>
          <a:p>
            <a:r>
              <a:rPr lang="en-US" sz="3600" b="1" kern="0" dirty="0">
                <a:effectLst/>
                <a:latin typeface="Playfair Display" panose="00000500000000000000" pitchFamily="2" charset="0"/>
                <a:ea typeface="Times New Roman" panose="02020603050405020304" pitchFamily="18" charset="0"/>
                <a:cs typeface="Times New Roman" panose="02020603050405020304" pitchFamily="18" charset="0"/>
              </a:rPr>
              <a:t>Does Everyone Have An Office?</a:t>
            </a:r>
          </a:p>
          <a:p>
            <a:r>
              <a:rPr lang="en-US" sz="3600" b="1" kern="0" dirty="0">
                <a:effectLst/>
                <a:latin typeface="Playfair Display" panose="00000500000000000000" pitchFamily="2" charset="0"/>
                <a:ea typeface="Times New Roman" panose="02020603050405020304" pitchFamily="18" charset="0"/>
                <a:cs typeface="Times New Roman" panose="02020603050405020304" pitchFamily="18" charset="0"/>
              </a:rPr>
              <a:t> </a:t>
            </a:r>
            <a:endParaRPr lang="en-US" sz="3600" dirty="0"/>
          </a:p>
        </p:txBody>
      </p:sp>
      <p:sp>
        <p:nvSpPr>
          <p:cNvPr id="5" name="TextBox 4">
            <a:extLst>
              <a:ext uri="{FF2B5EF4-FFF2-40B4-BE49-F238E27FC236}">
                <a16:creationId xmlns:a16="http://schemas.microsoft.com/office/drawing/2014/main" id="{06EC3D94-9E11-52A6-4468-9364C383D2C4}"/>
              </a:ext>
            </a:extLst>
          </p:cNvPr>
          <p:cNvSpPr txBox="1"/>
          <p:nvPr/>
        </p:nvSpPr>
        <p:spPr>
          <a:xfrm>
            <a:off x="2886075" y="3292158"/>
            <a:ext cx="6096000" cy="1569084"/>
          </a:xfrm>
          <a:prstGeom prst="rect">
            <a:avLst/>
          </a:prstGeom>
          <a:noFill/>
        </p:spPr>
        <p:txBody>
          <a:bodyPr wrap="square">
            <a:spAutoFit/>
          </a:bodyPr>
          <a:lstStyle/>
          <a:p>
            <a:pPr marL="0" marR="0">
              <a:lnSpc>
                <a:spcPct val="107000"/>
              </a:lnSpc>
              <a:spcAft>
                <a:spcPts val="800"/>
              </a:spcAft>
            </a:pPr>
            <a:r>
              <a:rPr lang="en-US" sz="1800"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The gifts of the Spirit of God are available to all for free. All you have to do is </a:t>
            </a:r>
            <a:r>
              <a:rPr lang="en-US" sz="1800" b="1"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believe in Jesus Christ</a:t>
            </a:r>
            <a:r>
              <a:rPr lang="en-US" sz="1800"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 and what He did on the cross. The Bible actually says to </a:t>
            </a:r>
            <a:r>
              <a:rPr lang="en-US" sz="1800" i="1"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"Pursue love, and earnestly desire the spiritual gifts, especially that you may prophesy."</a:t>
            </a:r>
            <a:r>
              <a:rPr lang="en-US" sz="1800"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 That means they are for everyone.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7261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E2811-796F-E26F-AFD5-03E9F2613D8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7686B2D-FDF7-A31D-71BA-5CDF0F2A2F09}"/>
              </a:ext>
            </a:extLst>
          </p:cNvPr>
          <p:cNvSpPr txBox="1"/>
          <p:nvPr/>
        </p:nvSpPr>
        <p:spPr>
          <a:xfrm>
            <a:off x="3050177" y="3237977"/>
            <a:ext cx="6770098" cy="765209"/>
          </a:xfrm>
          <a:prstGeom prst="rect">
            <a:avLst/>
          </a:prstGeom>
          <a:noFill/>
        </p:spPr>
        <p:txBody>
          <a:bodyPr wrap="square">
            <a:spAutoFit/>
          </a:bodyPr>
          <a:lstStyle/>
          <a:p>
            <a:pPr marR="0" lvl="0">
              <a:lnSpc>
                <a:spcPct val="115000"/>
              </a:lnSpc>
              <a:spcAft>
                <a:spcPts val="1000"/>
              </a:spcAft>
            </a:pPr>
            <a:r>
              <a:rPr lang="en-US" sz="4000" b="1" u="sng" dirty="0">
                <a:effectLst/>
                <a:latin typeface="Garamond" panose="02020404030301010803" pitchFamily="18" charset="0"/>
                <a:ea typeface="Calibri" panose="020F0502020204030204" pitchFamily="34" charset="0"/>
                <a:cs typeface="Times New Roman" panose="02020603050405020304" pitchFamily="18" charset="0"/>
              </a:rPr>
              <a:t>Leaders Roles &amp; Descriptions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9537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6F750A-0C5B-DD3A-43FE-B65F68604551}"/>
              </a:ext>
            </a:extLst>
          </p:cNvPr>
          <p:cNvSpPr txBox="1"/>
          <p:nvPr/>
        </p:nvSpPr>
        <p:spPr>
          <a:xfrm>
            <a:off x="2914650" y="1638300"/>
            <a:ext cx="6229350" cy="530017"/>
          </a:xfrm>
          <a:prstGeom prst="rect">
            <a:avLst/>
          </a:prstGeom>
          <a:noFill/>
        </p:spPr>
        <p:txBody>
          <a:bodyPr wrap="square">
            <a:spAutoFit/>
          </a:bodyPr>
          <a:lstStyle/>
          <a:p>
            <a:pPr marL="0" marR="0">
              <a:lnSpc>
                <a:spcPct val="107000"/>
              </a:lnSpc>
              <a:spcAft>
                <a:spcPts val="800"/>
              </a:spcAft>
            </a:pPr>
            <a:r>
              <a:rPr lang="en-US" sz="2800" b="1" kern="100" dirty="0">
                <a:effectLst/>
                <a:latin typeface="Playfair Display" panose="00000500000000000000" pitchFamily="2" charset="0"/>
                <a:ea typeface="Calibri" panose="020F0502020204030204" pitchFamily="34" charset="0"/>
                <a:cs typeface="Times New Roman" panose="02020603050405020304" pitchFamily="18" charset="0"/>
              </a:rPr>
              <a:t>What are the Roles of the Apostles?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FCCFBD22-2447-6A3A-7D36-4D59BBD78ADD}"/>
              </a:ext>
            </a:extLst>
          </p:cNvPr>
          <p:cNvSpPr txBox="1"/>
          <p:nvPr/>
        </p:nvSpPr>
        <p:spPr>
          <a:xfrm rot="10800000" flipV="1">
            <a:off x="3505200" y="2936910"/>
            <a:ext cx="5791200" cy="1664174"/>
          </a:xfrm>
          <a:prstGeom prst="rect">
            <a:avLst/>
          </a:prstGeom>
          <a:noFill/>
        </p:spPr>
        <p:txBody>
          <a:bodyPr wrap="square">
            <a:spAutoFit/>
          </a:bodyPr>
          <a:lstStyle/>
          <a:p>
            <a:pPr marL="0" marR="0">
              <a:lnSpc>
                <a:spcPct val="107000"/>
              </a:lnSpc>
              <a:spcAft>
                <a:spcPts val="800"/>
              </a:spcAft>
            </a:pPr>
            <a:r>
              <a:rPr lang="en-US" sz="3200"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An apostle is someone who is sent out by God to proclaim His message.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3823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BCB335-3BA1-2DE2-FB7A-3FAE8F0B7F65}"/>
              </a:ext>
            </a:extLst>
          </p:cNvPr>
          <p:cNvSpPr txBox="1"/>
          <p:nvPr/>
        </p:nvSpPr>
        <p:spPr>
          <a:xfrm>
            <a:off x="2628900" y="1718154"/>
            <a:ext cx="9077325" cy="592598"/>
          </a:xfrm>
          <a:prstGeom prst="rect">
            <a:avLst/>
          </a:prstGeom>
          <a:noFill/>
        </p:spPr>
        <p:txBody>
          <a:bodyPr wrap="square">
            <a:spAutoFit/>
          </a:bodyPr>
          <a:lstStyle/>
          <a:p>
            <a:pPr marL="0" marR="0">
              <a:lnSpc>
                <a:spcPct val="107000"/>
              </a:lnSpc>
              <a:spcAft>
                <a:spcPts val="800"/>
              </a:spcAft>
            </a:pPr>
            <a:r>
              <a:rPr lang="en-US" sz="3200" b="1" kern="100" dirty="0">
                <a:effectLst/>
                <a:latin typeface="Playfair Display" panose="00000500000000000000" pitchFamily="2" charset="0"/>
                <a:ea typeface="Calibri" panose="020F0502020204030204" pitchFamily="34" charset="0"/>
                <a:cs typeface="Times New Roman" panose="02020603050405020304" pitchFamily="18" charset="0"/>
              </a:rPr>
              <a:t>What are the Roles of a Prophet?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2740348-978D-F1BF-460A-E2ACA620460C}"/>
              </a:ext>
            </a:extLst>
          </p:cNvPr>
          <p:cNvSpPr txBox="1"/>
          <p:nvPr/>
        </p:nvSpPr>
        <p:spPr>
          <a:xfrm>
            <a:off x="3124200" y="2510946"/>
            <a:ext cx="6096000" cy="2374111"/>
          </a:xfrm>
          <a:prstGeom prst="rect">
            <a:avLst/>
          </a:prstGeom>
          <a:noFill/>
        </p:spPr>
        <p:txBody>
          <a:bodyPr wrap="square">
            <a:spAutoFit/>
          </a:bodyPr>
          <a:lstStyle/>
          <a:p>
            <a:pPr marL="0" marR="0">
              <a:lnSpc>
                <a:spcPct val="107000"/>
              </a:lnSpc>
              <a:spcAft>
                <a:spcPts val="800"/>
              </a:spcAft>
            </a:pPr>
            <a:r>
              <a:rPr lang="en-US" sz="2800" kern="0" spc="-30" dirty="0">
                <a:solidFill>
                  <a:srgbClr val="000000"/>
                </a:solidFill>
                <a:effectLst/>
                <a:latin typeface="Playfair Display" panose="00000500000000000000" pitchFamily="2" charset="0"/>
                <a:ea typeface="Times New Roman" panose="02020603050405020304" pitchFamily="18" charset="0"/>
                <a:cs typeface="Times New Roman" panose="02020603050405020304" pitchFamily="18" charset="0"/>
              </a:rPr>
              <a:t>A prophet releases God's word and truth. Prophets often receive messages from God that they then share with others to prepare God's people.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9469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8C3622-D1D5-F2E6-F7C4-86A0A2ECA440}"/>
              </a:ext>
            </a:extLst>
          </p:cNvPr>
          <p:cNvSpPr txBox="1"/>
          <p:nvPr/>
        </p:nvSpPr>
        <p:spPr>
          <a:xfrm>
            <a:off x="1295399" y="1603854"/>
            <a:ext cx="9439275" cy="717569"/>
          </a:xfrm>
          <a:prstGeom prst="rect">
            <a:avLst/>
          </a:prstGeom>
          <a:noFill/>
        </p:spPr>
        <p:txBody>
          <a:bodyPr wrap="square">
            <a:spAutoFit/>
          </a:bodyPr>
          <a:lstStyle/>
          <a:p>
            <a:pPr marL="0" marR="0">
              <a:lnSpc>
                <a:spcPct val="107000"/>
              </a:lnSpc>
              <a:spcAft>
                <a:spcPts val="800"/>
              </a:spcAft>
            </a:pPr>
            <a:r>
              <a:rPr lang="en-US" sz="4000" b="1" kern="100" dirty="0">
                <a:effectLst/>
                <a:latin typeface="Playfair Display" panose="00000500000000000000" pitchFamily="2" charset="0"/>
                <a:ea typeface="Calibri" panose="020F0502020204030204" pitchFamily="34" charset="0"/>
                <a:cs typeface="Times New Roman" panose="02020603050405020304" pitchFamily="18" charset="0"/>
              </a:rPr>
              <a:t>What are the Roles of an Evangelist?</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1119220E-EA47-F828-8806-C22AFC535CF6}"/>
              </a:ext>
            </a:extLst>
          </p:cNvPr>
          <p:cNvSpPr txBox="1"/>
          <p:nvPr/>
        </p:nvSpPr>
        <p:spPr>
          <a:xfrm>
            <a:off x="3048000" y="3089003"/>
            <a:ext cx="6096000" cy="1928541"/>
          </a:xfrm>
          <a:prstGeom prst="rect">
            <a:avLst/>
          </a:prstGeom>
          <a:noFill/>
        </p:spPr>
        <p:txBody>
          <a:bodyPr wrap="square">
            <a:spAutoFit/>
          </a:bodyPr>
          <a:lstStyle/>
          <a:p>
            <a:pPr marL="0" marR="0">
              <a:lnSpc>
                <a:spcPct val="107000"/>
              </a:lnSpc>
              <a:spcAft>
                <a:spcPts val="800"/>
              </a:spcAft>
            </a:pPr>
            <a:r>
              <a:rPr lang="en-US" sz="2800"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An evangelist is someone who is responsible for sharing the gospel message with those who haven't heard it yet.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7440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FC8707-0483-A22B-CDA1-9092D51C1D38}"/>
              </a:ext>
            </a:extLst>
          </p:cNvPr>
          <p:cNvSpPr txBox="1"/>
          <p:nvPr/>
        </p:nvSpPr>
        <p:spPr>
          <a:xfrm>
            <a:off x="2276475" y="1129784"/>
            <a:ext cx="7896225" cy="707886"/>
          </a:xfrm>
          <a:prstGeom prst="rect">
            <a:avLst/>
          </a:prstGeom>
          <a:noFill/>
        </p:spPr>
        <p:txBody>
          <a:bodyPr wrap="square">
            <a:spAutoFit/>
          </a:bodyPr>
          <a:lstStyle/>
          <a:p>
            <a:r>
              <a:rPr lang="en-US" sz="4000" dirty="0">
                <a:effectLst/>
                <a:latin typeface="Playfair Display" panose="00000500000000000000" pitchFamily="2" charset="0"/>
                <a:ea typeface="Calibri" panose="020F0502020204030204" pitchFamily="34" charset="0"/>
                <a:cs typeface="Times New Roman" panose="02020603050405020304" pitchFamily="18" charset="0"/>
              </a:rPr>
              <a:t>What are the Roles of a Pastor? </a:t>
            </a:r>
            <a:endParaRPr lang="en-US" sz="4000" dirty="0"/>
          </a:p>
        </p:txBody>
      </p:sp>
      <p:sp>
        <p:nvSpPr>
          <p:cNvPr id="7" name="TextBox 6">
            <a:extLst>
              <a:ext uri="{FF2B5EF4-FFF2-40B4-BE49-F238E27FC236}">
                <a16:creationId xmlns:a16="http://schemas.microsoft.com/office/drawing/2014/main" id="{071CED74-120B-A240-C27C-BD3EAD55D616}"/>
              </a:ext>
            </a:extLst>
          </p:cNvPr>
          <p:cNvSpPr txBox="1"/>
          <p:nvPr/>
        </p:nvSpPr>
        <p:spPr>
          <a:xfrm>
            <a:off x="3048000" y="3089003"/>
            <a:ext cx="6096000" cy="1006494"/>
          </a:xfrm>
          <a:prstGeom prst="rect">
            <a:avLst/>
          </a:prstGeom>
          <a:noFill/>
        </p:spPr>
        <p:txBody>
          <a:bodyPr wrap="square">
            <a:spAutoFit/>
          </a:bodyPr>
          <a:lstStyle/>
          <a:p>
            <a:pPr marL="0" marR="0">
              <a:lnSpc>
                <a:spcPct val="107000"/>
              </a:lnSpc>
              <a:spcAft>
                <a:spcPts val="800"/>
              </a:spcAft>
            </a:pPr>
            <a:r>
              <a:rPr lang="en-US" sz="2800"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A pastor is someone who shepherd's the flock (local church).</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4986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B53B0D-60D9-D520-FE14-549F1C7FBE0F}"/>
              </a:ext>
            </a:extLst>
          </p:cNvPr>
          <p:cNvSpPr txBox="1"/>
          <p:nvPr/>
        </p:nvSpPr>
        <p:spPr>
          <a:xfrm>
            <a:off x="1562100" y="1148834"/>
            <a:ext cx="9829800" cy="830997"/>
          </a:xfrm>
          <a:prstGeom prst="rect">
            <a:avLst/>
          </a:prstGeom>
          <a:noFill/>
        </p:spPr>
        <p:txBody>
          <a:bodyPr wrap="square">
            <a:spAutoFit/>
          </a:bodyPr>
          <a:lstStyle/>
          <a:p>
            <a:r>
              <a:rPr lang="en-US" sz="4800" dirty="0">
                <a:effectLst/>
                <a:latin typeface="Playfair Display" panose="00000500000000000000" pitchFamily="2" charset="0"/>
                <a:ea typeface="Calibri" panose="020F0502020204030204" pitchFamily="34" charset="0"/>
                <a:cs typeface="Times New Roman" panose="02020603050405020304" pitchFamily="18" charset="0"/>
              </a:rPr>
              <a:t>What are the Roles of a Teacher? </a:t>
            </a:r>
            <a:endParaRPr lang="en-US" sz="4800" dirty="0"/>
          </a:p>
        </p:txBody>
      </p:sp>
      <p:sp>
        <p:nvSpPr>
          <p:cNvPr id="5" name="TextBox 4">
            <a:extLst>
              <a:ext uri="{FF2B5EF4-FFF2-40B4-BE49-F238E27FC236}">
                <a16:creationId xmlns:a16="http://schemas.microsoft.com/office/drawing/2014/main" id="{94CC4735-8822-8FD2-C276-082A902B036E}"/>
              </a:ext>
            </a:extLst>
          </p:cNvPr>
          <p:cNvSpPr txBox="1"/>
          <p:nvPr/>
        </p:nvSpPr>
        <p:spPr>
          <a:xfrm>
            <a:off x="3048000" y="3105835"/>
            <a:ext cx="6096000" cy="1384995"/>
          </a:xfrm>
          <a:prstGeom prst="rect">
            <a:avLst/>
          </a:prstGeom>
          <a:noFill/>
        </p:spPr>
        <p:txBody>
          <a:bodyPr wrap="square">
            <a:spAutoFit/>
          </a:bodyPr>
          <a:lstStyle/>
          <a:p>
            <a:r>
              <a:rPr lang="en-US" sz="2800" kern="0" spc="-30" dirty="0">
                <a:effectLst/>
                <a:latin typeface="Nunito Sans" pitchFamily="2" charset="0"/>
                <a:ea typeface="Times New Roman" panose="02020603050405020304" pitchFamily="18" charset="0"/>
                <a:cs typeface="Times New Roman" panose="02020603050405020304" pitchFamily="18" charset="0"/>
              </a:rPr>
              <a:t>A teacher is someone who is responsible for instructing others in the things of God.</a:t>
            </a:r>
            <a:endParaRPr lang="en-US" sz="2800" dirty="0"/>
          </a:p>
        </p:txBody>
      </p:sp>
    </p:spTree>
    <p:extLst>
      <p:ext uri="{BB962C8B-B14F-4D97-AF65-F5344CB8AC3E}">
        <p14:creationId xmlns:p14="http://schemas.microsoft.com/office/powerpoint/2010/main" val="1604305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38EB0-0A27-6D7F-02D9-4D0671D4C96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1CCB0F1-2823-CB0E-74C9-05960320F6D8}"/>
              </a:ext>
            </a:extLst>
          </p:cNvPr>
          <p:cNvSpPr txBox="1"/>
          <p:nvPr/>
        </p:nvSpPr>
        <p:spPr>
          <a:xfrm>
            <a:off x="3914775" y="3040290"/>
            <a:ext cx="6096000" cy="1272721"/>
          </a:xfrm>
          <a:prstGeom prst="rect">
            <a:avLst/>
          </a:prstGeom>
          <a:noFill/>
        </p:spPr>
        <p:txBody>
          <a:bodyPr wrap="square">
            <a:spAutoFit/>
          </a:bodyPr>
          <a:lstStyle/>
          <a:p>
            <a:pPr marL="0" marR="0">
              <a:lnSpc>
                <a:spcPct val="107000"/>
              </a:lnSpc>
              <a:spcAft>
                <a:spcPts val="800"/>
              </a:spcAft>
            </a:pPr>
            <a:r>
              <a:rPr lang="en-US" sz="1800"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The five-fold ministry is an important part of what makes the Church function properly. Each member has a role to play, and when everyone is working together, great things can be accomplished for the </a:t>
            </a:r>
            <a:r>
              <a:rPr lang="en-US" sz="1800" u="sng" kern="0" spc="-30" dirty="0">
                <a:effectLst/>
                <a:latin typeface="Nunito Sans" pitchFamily="2"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kingdom of God</a:t>
            </a:r>
            <a:r>
              <a:rPr lang="en-US" sz="1800"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1122A3D0-8608-F8F4-46BA-CAB21C942B4C}"/>
              </a:ext>
            </a:extLst>
          </p:cNvPr>
          <p:cNvSpPr txBox="1"/>
          <p:nvPr/>
        </p:nvSpPr>
        <p:spPr>
          <a:xfrm>
            <a:off x="4238625" y="1748909"/>
            <a:ext cx="6096000" cy="707886"/>
          </a:xfrm>
          <a:prstGeom prst="rect">
            <a:avLst/>
          </a:prstGeom>
          <a:noFill/>
        </p:spPr>
        <p:txBody>
          <a:bodyPr wrap="square">
            <a:spAutoFit/>
          </a:bodyPr>
          <a:lstStyle/>
          <a:p>
            <a:r>
              <a:rPr lang="en-US" sz="4000" kern="0" spc="-30" dirty="0">
                <a:effectLst/>
                <a:latin typeface="Playfair Display" panose="00000500000000000000" pitchFamily="2" charset="0"/>
                <a:ea typeface="Times New Roman" panose="02020603050405020304" pitchFamily="18" charset="0"/>
                <a:cs typeface="Times New Roman" panose="02020603050405020304" pitchFamily="18" charset="0"/>
              </a:rPr>
              <a:t>The five-fold ministry </a:t>
            </a:r>
            <a:endParaRPr lang="en-US" sz="4000" dirty="0"/>
          </a:p>
        </p:txBody>
      </p:sp>
    </p:spTree>
    <p:extLst>
      <p:ext uri="{BB962C8B-B14F-4D97-AF65-F5344CB8AC3E}">
        <p14:creationId xmlns:p14="http://schemas.microsoft.com/office/powerpoint/2010/main" val="960765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A0619B-1189-BD6E-DE40-0DF5E4C28B08}"/>
              </a:ext>
            </a:extLst>
          </p:cNvPr>
          <p:cNvSpPr txBox="1"/>
          <p:nvPr/>
        </p:nvSpPr>
        <p:spPr>
          <a:xfrm>
            <a:off x="4362450" y="1301234"/>
            <a:ext cx="6096000" cy="369332"/>
          </a:xfrm>
          <a:prstGeom prst="rect">
            <a:avLst/>
          </a:prstGeom>
          <a:noFill/>
        </p:spPr>
        <p:txBody>
          <a:bodyPr wrap="square">
            <a:spAutoFit/>
          </a:bodyPr>
          <a:lstStyle/>
          <a:p>
            <a:endParaRPr lang="en-US" sz="1800" kern="0" spc="-30" dirty="0">
              <a:effectLst/>
              <a:latin typeface="Playfair Display" panose="00000500000000000000" pitchFamily="2"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B197CB7-4932-52C0-D339-ECE53E798356}"/>
              </a:ext>
            </a:extLst>
          </p:cNvPr>
          <p:cNvSpPr txBox="1"/>
          <p:nvPr/>
        </p:nvSpPr>
        <p:spPr>
          <a:xfrm>
            <a:off x="4219575" y="2310643"/>
            <a:ext cx="6096000" cy="1110560"/>
          </a:xfrm>
          <a:prstGeom prst="rect">
            <a:avLst/>
          </a:prstGeom>
          <a:noFill/>
        </p:spPr>
        <p:txBody>
          <a:bodyPr wrap="square">
            <a:spAutoFit/>
          </a:bodyPr>
          <a:lstStyle/>
          <a:p>
            <a:pPr marL="0" marR="0">
              <a:lnSpc>
                <a:spcPct val="107000"/>
              </a:lnSpc>
              <a:spcAft>
                <a:spcPts val="800"/>
              </a:spcAft>
            </a:pPr>
            <a:r>
              <a:rPr lang="en-US" sz="1800" kern="100" dirty="0">
                <a:effectLst/>
                <a:latin typeface="Playfair Display" panose="00000500000000000000" pitchFamily="2" charset="0"/>
                <a:ea typeface="Calibri" panose="020F0502020204030204" pitchFamily="34" charset="0"/>
                <a:cs typeface="Times New Roman" panose="02020603050405020304" pitchFamily="18" charset="0"/>
              </a:rPr>
              <a:t>Gifts of the Father</a:t>
            </a:r>
          </a:p>
          <a:p>
            <a:pPr marL="0" marR="0">
              <a:lnSpc>
                <a:spcPct val="107000"/>
              </a:lnSpc>
              <a:spcAft>
                <a:spcPts val="800"/>
              </a:spcAft>
            </a:pPr>
            <a:endParaRPr lang="en-US" kern="100" dirty="0">
              <a:latin typeface="Playfair Display" panose="00000500000000000000" pitchFamily="2" charset="0"/>
              <a:ea typeface="Calibri" panose="020F0502020204030204" pitchFamily="34" charset="0"/>
              <a:cs typeface="Times New Roman" panose="02020603050405020304" pitchFamily="18" charset="0"/>
            </a:endParaRPr>
          </a:p>
          <a:p>
            <a:pPr marL="0" marR="0">
              <a:lnSpc>
                <a:spcPct val="107000"/>
              </a:lnSpc>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DAE95C4A-4DA3-678E-119A-69E2E4F11332}"/>
              </a:ext>
            </a:extLst>
          </p:cNvPr>
          <p:cNvSpPr txBox="1"/>
          <p:nvPr/>
        </p:nvSpPr>
        <p:spPr>
          <a:xfrm rot="10800000" flipV="1">
            <a:off x="4362450" y="4342772"/>
            <a:ext cx="6010275" cy="373692"/>
          </a:xfrm>
          <a:prstGeom prst="rect">
            <a:avLst/>
          </a:prstGeom>
          <a:noFill/>
        </p:spPr>
        <p:txBody>
          <a:bodyPr wrap="square">
            <a:spAutoFit/>
          </a:bodyPr>
          <a:lstStyle/>
          <a:p>
            <a:pPr marL="0" marR="0">
              <a:lnSpc>
                <a:spcPct val="107000"/>
              </a:lnSpc>
              <a:spcAft>
                <a:spcPts val="800"/>
              </a:spcAft>
            </a:pPr>
            <a:r>
              <a:rPr lang="en-US" sz="1800" kern="100" dirty="0">
                <a:effectLst/>
                <a:latin typeface="Playfair Display" panose="00000500000000000000" pitchFamily="2" charset="0"/>
                <a:ea typeface="Calibri" panose="020F0502020204030204" pitchFamily="34" charset="0"/>
                <a:cs typeface="Times New Roman" panose="02020603050405020304" pitchFamily="18" charset="0"/>
              </a:rPr>
              <a:t>Gifts of the Holy Spirit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7DD237C1-FA0E-0609-BDE3-1CE2973A484F}"/>
              </a:ext>
            </a:extLst>
          </p:cNvPr>
          <p:cNvSpPr txBox="1"/>
          <p:nvPr/>
        </p:nvSpPr>
        <p:spPr>
          <a:xfrm>
            <a:off x="4276725" y="3306541"/>
            <a:ext cx="6096000" cy="383631"/>
          </a:xfrm>
          <a:prstGeom prst="rect">
            <a:avLst/>
          </a:prstGeom>
          <a:noFill/>
        </p:spPr>
        <p:txBody>
          <a:bodyPr wrap="square">
            <a:spAutoFit/>
          </a:bodyPr>
          <a:lstStyle/>
          <a:p>
            <a:pPr marL="0" marR="0">
              <a:lnSpc>
                <a:spcPct val="107000"/>
              </a:lnSpc>
              <a:spcAft>
                <a:spcPts val="800"/>
              </a:spcAft>
            </a:pPr>
            <a:r>
              <a:rPr lang="en-US" sz="1800"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Gifts of Jesus Christ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AD9DF7FF-C43B-6756-1BD6-95F56EC158E7}"/>
              </a:ext>
            </a:extLst>
          </p:cNvPr>
          <p:cNvSpPr txBox="1"/>
          <p:nvPr/>
        </p:nvSpPr>
        <p:spPr>
          <a:xfrm>
            <a:off x="1343024" y="1323817"/>
            <a:ext cx="10010775" cy="717569"/>
          </a:xfrm>
          <a:prstGeom prst="rect">
            <a:avLst/>
          </a:prstGeom>
          <a:noFill/>
        </p:spPr>
        <p:txBody>
          <a:bodyPr wrap="square">
            <a:spAutoFit/>
          </a:bodyPr>
          <a:lstStyle/>
          <a:p>
            <a:pPr marL="0" marR="0">
              <a:lnSpc>
                <a:spcPct val="107000"/>
              </a:lnSpc>
              <a:spcAft>
                <a:spcPts val="800"/>
              </a:spcAft>
            </a:pPr>
            <a:r>
              <a:rPr lang="en-US" sz="4000" b="1" kern="100" dirty="0">
                <a:effectLst/>
                <a:latin typeface="Playfair Display" panose="00000500000000000000" pitchFamily="2" charset="0"/>
                <a:ea typeface="Calibri" panose="020F0502020204030204" pitchFamily="34" charset="0"/>
                <a:cs typeface="Times New Roman" panose="02020603050405020304" pitchFamily="18" charset="0"/>
              </a:rPr>
              <a:t>Does Everyone Have A Five-Fold Gift?</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57017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984783-9708-399B-614F-68D82DFEBF0B}"/>
              </a:ext>
            </a:extLst>
          </p:cNvPr>
          <p:cNvSpPr txBox="1"/>
          <p:nvPr/>
        </p:nvSpPr>
        <p:spPr>
          <a:xfrm>
            <a:off x="3190875" y="1250198"/>
            <a:ext cx="6096000" cy="4357603"/>
          </a:xfrm>
          <a:prstGeom prst="rect">
            <a:avLst/>
          </a:prstGeom>
          <a:noFill/>
        </p:spPr>
        <p:txBody>
          <a:bodyPr wrap="square">
            <a:spAutoFit/>
          </a:bodyPr>
          <a:lstStyle/>
          <a:p>
            <a:pPr marL="0" marR="0">
              <a:lnSpc>
                <a:spcPct val="107000"/>
              </a:lnSpc>
              <a:spcAft>
                <a:spcPts val="800"/>
              </a:spcAft>
              <a:buNone/>
            </a:pPr>
            <a:r>
              <a:rPr lang="en-US" sz="4000" kern="100" dirty="0">
                <a:effectLst/>
                <a:latin typeface="Playfair Display" panose="00000500000000000000" pitchFamily="2" charset="0"/>
                <a:ea typeface="Calibri" panose="020F0502020204030204" pitchFamily="34" charset="0"/>
                <a:cs typeface="Times New Roman" panose="02020603050405020304" pitchFamily="18" charset="0"/>
              </a:rPr>
              <a:t>Gifts of the Holy Spirit</a:t>
            </a:r>
          </a:p>
          <a:p>
            <a:pPr marL="0" marR="0">
              <a:lnSpc>
                <a:spcPct val="107000"/>
              </a:lnSpc>
              <a:spcAft>
                <a:spcPts val="800"/>
              </a:spcAft>
              <a:buNone/>
            </a:pP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r>
              <a:rPr lang="en-US" sz="2800" kern="100" dirty="0">
                <a:effectLst/>
                <a:latin typeface="Playfair Display" panose="00000500000000000000" pitchFamily="2" charset="0"/>
                <a:ea typeface="Calibri" panose="020F0502020204030204" pitchFamily="34" charset="0"/>
                <a:cs typeface="Times New Roman" panose="02020603050405020304" pitchFamily="18" charset="0"/>
              </a:rPr>
              <a:t>The gifts of the Spirit are for today and they are listed in I Corinthians 12:7-11. These gifts are given to us by the Spirit of God and they are meant to be used for building up the Church.</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8934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3B7D90-FCE3-690A-0F61-6A931F1A1049}"/>
              </a:ext>
            </a:extLst>
          </p:cNvPr>
          <p:cNvSpPr txBox="1"/>
          <p:nvPr/>
        </p:nvSpPr>
        <p:spPr>
          <a:xfrm>
            <a:off x="2668088" y="2979069"/>
            <a:ext cx="6855823" cy="899862"/>
          </a:xfrm>
          <a:prstGeom prst="rect">
            <a:avLst/>
          </a:prstGeom>
          <a:noFill/>
        </p:spPr>
        <p:txBody>
          <a:bodyPr wrap="square">
            <a:spAutoFit/>
          </a:bodyPr>
          <a:lstStyle/>
          <a:p>
            <a:pPr marR="0" lvl="0">
              <a:lnSpc>
                <a:spcPct val="115000"/>
              </a:lnSpc>
              <a:spcAft>
                <a:spcPts val="1000"/>
              </a:spcAft>
            </a:pPr>
            <a:r>
              <a:rPr lang="en-US" sz="4800" b="1" dirty="0">
                <a:effectLst/>
                <a:latin typeface="Garamond" panose="02020404030301010803" pitchFamily="18" charset="0"/>
                <a:ea typeface="Calibri" panose="020F0502020204030204" pitchFamily="34" charset="0"/>
                <a:cs typeface="Times New Roman" panose="02020603050405020304" pitchFamily="18" charset="0"/>
              </a:rPr>
              <a:t>Leadership Styles</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6818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066CB3-1CEE-9421-AED4-55EAD7C048FE}"/>
              </a:ext>
            </a:extLst>
          </p:cNvPr>
          <p:cNvSpPr txBox="1"/>
          <p:nvPr/>
        </p:nvSpPr>
        <p:spPr>
          <a:xfrm>
            <a:off x="3048000" y="1158186"/>
            <a:ext cx="6096000" cy="3974229"/>
          </a:xfrm>
          <a:prstGeom prst="rect">
            <a:avLst/>
          </a:prstGeom>
          <a:noFill/>
        </p:spPr>
        <p:txBody>
          <a:bodyPr wrap="square">
            <a:spAutoFit/>
          </a:bodyPr>
          <a:lstStyle/>
          <a:p>
            <a:pPr marL="0" marR="0">
              <a:lnSpc>
                <a:spcPct val="107000"/>
              </a:lnSpc>
              <a:spcAft>
                <a:spcPts val="800"/>
              </a:spcAft>
              <a:buNone/>
            </a:pPr>
            <a:r>
              <a:rPr lang="en-US" sz="1800" kern="0" spc="-30" dirty="0">
                <a:effectLst/>
                <a:latin typeface="Nunito Sans" pitchFamily="2" charset="0"/>
                <a:ea typeface="Times New Roman" panose="02020603050405020304" pitchFamily="18" charset="0"/>
                <a:cs typeface="Times New Roman" panose="02020603050405020304" pitchFamily="18"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buNone/>
            </a:pPr>
            <a:r>
              <a:rPr lang="en-US" b="1" kern="0" spc="-30" dirty="0">
                <a:solidFill>
                  <a:srgbClr val="000000"/>
                </a:solidFill>
                <a:latin typeface="Nunito Sans" pitchFamily="2" charset="0"/>
                <a:ea typeface="Times New Roman" panose="02020603050405020304" pitchFamily="18" charset="0"/>
                <a:cs typeface="Times New Roman" panose="02020603050405020304" pitchFamily="18" charset="0"/>
              </a:rPr>
              <a:t>T</a:t>
            </a:r>
            <a:r>
              <a:rPr lang="en-US" sz="1800" b="1" kern="0" spc="-30" dirty="0">
                <a:solidFill>
                  <a:srgbClr val="000000"/>
                </a:solidFill>
                <a:effectLst/>
                <a:latin typeface="Nunito Sans" pitchFamily="2" charset="0"/>
                <a:ea typeface="Times New Roman" panose="02020603050405020304" pitchFamily="18" charset="0"/>
                <a:cs typeface="Times New Roman" panose="02020603050405020304" pitchFamily="18" charset="0"/>
              </a:rPr>
              <a:t>he gifts of the Holy Spirit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Font typeface="+mj-lt"/>
              <a:buAutoNum type="arabicPeriod"/>
              <a:tabLst>
                <a:tab pos="457200" algn="l"/>
              </a:tabLst>
            </a:pPr>
            <a:r>
              <a:rPr lang="en-US" sz="1800" kern="0" dirty="0">
                <a:solidFill>
                  <a:srgbClr val="000000"/>
                </a:solidFill>
                <a:effectLst/>
                <a:latin typeface="Nunito Sans" pitchFamily="2" charset="0"/>
                <a:ea typeface="Times New Roman" panose="02020603050405020304" pitchFamily="18" charset="0"/>
                <a:cs typeface="Times New Roman" panose="02020603050405020304" pitchFamily="18" charset="0"/>
              </a:rPr>
              <a:t>Word of Wisdom</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Font typeface="+mj-lt"/>
              <a:buAutoNum type="arabicPeriod"/>
              <a:tabLst>
                <a:tab pos="457200" algn="l"/>
              </a:tabLst>
            </a:pPr>
            <a:r>
              <a:rPr lang="en-US" sz="1800" kern="0" dirty="0">
                <a:solidFill>
                  <a:srgbClr val="000000"/>
                </a:solidFill>
                <a:effectLst/>
                <a:latin typeface="Nunito Sans" pitchFamily="2" charset="0"/>
                <a:ea typeface="Times New Roman" panose="02020603050405020304" pitchFamily="18" charset="0"/>
                <a:cs typeface="Times New Roman" panose="02020603050405020304" pitchFamily="18" charset="0"/>
              </a:rPr>
              <a:t>Word of Knowledge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Font typeface="+mj-lt"/>
              <a:buAutoNum type="arabicPeriod"/>
              <a:tabLst>
                <a:tab pos="457200" algn="l"/>
              </a:tabLst>
            </a:pPr>
            <a:r>
              <a:rPr lang="en-US" sz="1800" kern="0" dirty="0">
                <a:solidFill>
                  <a:srgbClr val="000000"/>
                </a:solidFill>
                <a:effectLst/>
                <a:latin typeface="Nunito Sans" pitchFamily="2" charset="0"/>
                <a:ea typeface="Times New Roman" panose="02020603050405020304" pitchFamily="18" charset="0"/>
                <a:cs typeface="Times New Roman" panose="02020603050405020304" pitchFamily="18" charset="0"/>
              </a:rPr>
              <a:t>Gift of Faith</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Font typeface="+mj-lt"/>
              <a:buAutoNum type="arabicPeriod"/>
              <a:tabLst>
                <a:tab pos="457200" algn="l"/>
              </a:tabLst>
            </a:pPr>
            <a:r>
              <a:rPr lang="en-US" sz="1800" kern="0" dirty="0">
                <a:solidFill>
                  <a:srgbClr val="000000"/>
                </a:solidFill>
                <a:effectLst/>
                <a:latin typeface="Nunito Sans" pitchFamily="2" charset="0"/>
                <a:ea typeface="Times New Roman" panose="02020603050405020304" pitchFamily="18" charset="0"/>
                <a:cs typeface="Times New Roman" panose="02020603050405020304" pitchFamily="18" charset="0"/>
              </a:rPr>
              <a:t>Gift of Healing</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Font typeface="+mj-lt"/>
              <a:buAutoNum type="arabicPeriod"/>
              <a:tabLst>
                <a:tab pos="457200" algn="l"/>
              </a:tabLst>
            </a:pPr>
            <a:r>
              <a:rPr lang="en-US" sz="1800" kern="0" dirty="0">
                <a:solidFill>
                  <a:srgbClr val="000000"/>
                </a:solidFill>
                <a:effectLst/>
                <a:latin typeface="Nunito Sans" pitchFamily="2" charset="0"/>
                <a:ea typeface="Times New Roman" panose="02020603050405020304" pitchFamily="18" charset="0"/>
                <a:cs typeface="Times New Roman" panose="02020603050405020304" pitchFamily="18" charset="0"/>
              </a:rPr>
              <a:t>Miracles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Font typeface="+mj-lt"/>
              <a:buAutoNum type="arabicPeriod"/>
              <a:tabLst>
                <a:tab pos="457200" algn="l"/>
              </a:tabLst>
            </a:pPr>
            <a:r>
              <a:rPr lang="en-US" sz="1800" kern="0" dirty="0">
                <a:solidFill>
                  <a:srgbClr val="000000"/>
                </a:solidFill>
                <a:effectLst/>
                <a:latin typeface="Nunito Sans" pitchFamily="2" charset="0"/>
                <a:ea typeface="Times New Roman" panose="02020603050405020304" pitchFamily="18" charset="0"/>
                <a:cs typeface="Times New Roman" panose="02020603050405020304" pitchFamily="18" charset="0"/>
              </a:rPr>
              <a:t>Gift of Prophecy,</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Font typeface="+mj-lt"/>
              <a:buAutoNum type="arabicPeriod"/>
              <a:tabLst>
                <a:tab pos="457200" algn="l"/>
              </a:tabLst>
            </a:pPr>
            <a:r>
              <a:rPr lang="en-US" sz="1800" kern="0" dirty="0">
                <a:solidFill>
                  <a:srgbClr val="000000"/>
                </a:solidFill>
                <a:effectLst/>
                <a:latin typeface="Nunito Sans" pitchFamily="2" charset="0"/>
                <a:ea typeface="Times New Roman" panose="02020603050405020304" pitchFamily="18" charset="0"/>
                <a:cs typeface="Times New Roman" panose="02020603050405020304" pitchFamily="18" charset="0"/>
              </a:rPr>
              <a:t>Gift of Discernment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Font typeface="+mj-lt"/>
              <a:buAutoNum type="arabicPeriod"/>
              <a:tabLst>
                <a:tab pos="457200" algn="l"/>
              </a:tabLst>
            </a:pPr>
            <a:r>
              <a:rPr lang="en-US" sz="1800" kern="0" dirty="0">
                <a:solidFill>
                  <a:srgbClr val="000000"/>
                </a:solidFill>
                <a:effectLst/>
                <a:latin typeface="Nunito Sans" pitchFamily="2" charset="0"/>
                <a:ea typeface="Times New Roman" panose="02020603050405020304" pitchFamily="18" charset="0"/>
                <a:cs typeface="Times New Roman" panose="02020603050405020304" pitchFamily="18" charset="0"/>
              </a:rPr>
              <a:t>Speaking In Tongues</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75169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0C303-B7CE-2CF8-F093-2B1AFD1DE4D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6D84514-D876-EBEB-C06E-345ED326EC11}"/>
              </a:ext>
            </a:extLst>
          </p:cNvPr>
          <p:cNvSpPr txBox="1"/>
          <p:nvPr/>
        </p:nvSpPr>
        <p:spPr>
          <a:xfrm>
            <a:off x="2183402" y="1161527"/>
            <a:ext cx="8713198" cy="767198"/>
          </a:xfrm>
          <a:prstGeom prst="rect">
            <a:avLst/>
          </a:prstGeom>
          <a:noFill/>
        </p:spPr>
        <p:txBody>
          <a:bodyPr wrap="square">
            <a:spAutoFit/>
          </a:bodyPr>
          <a:lstStyle/>
          <a:p>
            <a:pPr marR="0" lvl="0">
              <a:lnSpc>
                <a:spcPct val="115000"/>
              </a:lnSpc>
              <a:spcAft>
                <a:spcPts val="1000"/>
              </a:spcAft>
            </a:pPr>
            <a:r>
              <a:rPr lang="en-US" sz="4000" b="1" u="sng" dirty="0">
                <a:effectLst/>
                <a:latin typeface="Garamond" panose="02020404030301010803" pitchFamily="18" charset="0"/>
                <a:ea typeface="Calibri" panose="020F0502020204030204" pitchFamily="34" charset="0"/>
                <a:cs typeface="Times New Roman" panose="02020603050405020304" pitchFamily="18" charset="0"/>
              </a:rPr>
              <a:t>Mission Statement (Matthew 28:18-20</a:t>
            </a:r>
            <a:r>
              <a:rPr lang="en-US" sz="1800" b="1" u="sng" dirty="0">
                <a:effectLst/>
                <a:latin typeface="Garamond" panose="02020404030301010803"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38B003E-2BC5-DA4A-9FA6-FB5A2FE74287}"/>
              </a:ext>
            </a:extLst>
          </p:cNvPr>
          <p:cNvSpPr txBox="1"/>
          <p:nvPr/>
        </p:nvSpPr>
        <p:spPr>
          <a:xfrm>
            <a:off x="904875" y="2352675"/>
            <a:ext cx="10163175" cy="4185377"/>
          </a:xfrm>
          <a:prstGeom prst="rect">
            <a:avLst/>
          </a:prstGeom>
          <a:noFill/>
        </p:spPr>
        <p:txBody>
          <a:bodyPr wrap="square">
            <a:spAutoFit/>
          </a:bodyPr>
          <a:lstStyle/>
          <a:p>
            <a:pPr marL="0" marR="0" indent="457200">
              <a:lnSpc>
                <a:spcPct val="115000"/>
              </a:lnSpc>
              <a:spcAft>
                <a:spcPts val="800"/>
              </a:spcAft>
              <a:buNone/>
            </a:pPr>
            <a:r>
              <a:rPr lang="en-US" sz="1800" kern="0" dirty="0">
                <a:effectLst/>
                <a:latin typeface="Garamond" panose="02020404030301010803" pitchFamily="18" charset="0"/>
                <a:ea typeface="Calibri" panose="020F0502020204030204" pitchFamily="34" charset="0"/>
                <a:cs typeface="Times New Roman" panose="02020603050405020304" pitchFamily="18" charset="0"/>
              </a:rPr>
              <a:t>Our Mission			                  “To Make Disciples”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Aft>
                <a:spcPts val="800"/>
              </a:spcAft>
              <a:buNone/>
            </a:pPr>
            <a:r>
              <a:rPr lang="en-US" sz="1800" kern="0" dirty="0">
                <a:effectLst/>
                <a:latin typeface="Garamond" panose="02020404030301010803" pitchFamily="18" charset="0"/>
                <a:ea typeface="Calibri" panose="020F0502020204030204" pitchFamily="34" charset="0"/>
                <a:cs typeface="Times New Roman" panose="02020603050405020304" pitchFamily="18" charset="0"/>
              </a:rPr>
              <a:t>Our Vision 			                  “To Empower the Victorious Living in Christ”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Aft>
                <a:spcPts val="800"/>
              </a:spcAft>
              <a:buNone/>
            </a:pPr>
            <a:r>
              <a:rPr lang="en-US" sz="1800" kern="0" dirty="0">
                <a:effectLst/>
                <a:latin typeface="Garamond" panose="02020404030301010803" pitchFamily="18" charset="0"/>
                <a:ea typeface="Calibri" panose="020F0502020204030204" pitchFamily="34" charset="0"/>
                <a:cs typeface="Times New Roman" panose="02020603050405020304" pitchFamily="18" charset="0"/>
              </a:rPr>
              <a:t>                                            </a:t>
            </a:r>
            <a:r>
              <a:rPr lang="en-US" sz="2000" kern="0" dirty="0">
                <a:effectLst/>
                <a:latin typeface="Garamond" panose="02020404030301010803" pitchFamily="18" charset="0"/>
                <a:ea typeface="Calibri" panose="020F0502020204030204" pitchFamily="34" charset="0"/>
                <a:cs typeface="Times New Roman" panose="02020603050405020304" pitchFamily="18" charset="0"/>
              </a:rPr>
              <a:t>Our Three-Fold Function</a:t>
            </a:r>
            <a:r>
              <a:rPr lang="en-US" sz="1800" kern="0" dirty="0">
                <a:effectLst/>
                <a:latin typeface="Garamond" panose="02020404030301010803" pitchFamily="18" charset="0"/>
                <a:ea typeface="Calibri" panose="020F0502020204030204" pitchFamily="34" charset="0"/>
                <a:cs typeface="Times New Roman" panose="02020603050405020304" pitchFamily="18" charset="0"/>
              </a:rPr>
              <a:t>	                   </a:t>
            </a:r>
          </a:p>
          <a:p>
            <a:pPr marL="0" marR="0" indent="457200">
              <a:lnSpc>
                <a:spcPct val="115000"/>
              </a:lnSpc>
              <a:spcAft>
                <a:spcPts val="800"/>
              </a:spcAft>
              <a:buNone/>
            </a:pPr>
            <a:r>
              <a:rPr lang="en-US" kern="0" dirty="0">
                <a:latin typeface="Garamond" panose="02020404030301010803" pitchFamily="18" charset="0"/>
                <a:ea typeface="Calibri" panose="020F0502020204030204" pitchFamily="34" charset="0"/>
                <a:cs typeface="Times New Roman" panose="02020603050405020304" pitchFamily="18" charset="0"/>
              </a:rPr>
              <a:t>                                               </a:t>
            </a:r>
            <a:r>
              <a:rPr lang="en-US" sz="1800" kern="0" dirty="0">
                <a:effectLst/>
                <a:latin typeface="Garamond" panose="02020404030301010803" pitchFamily="18" charset="0"/>
                <a:ea typeface="Calibri" panose="020F0502020204030204" pitchFamily="34" charset="0"/>
                <a:cs typeface="Times New Roman" panose="02020603050405020304" pitchFamily="18" charset="0"/>
              </a:rPr>
              <a:t> “Up-reach-Exaltation”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828800" marR="0" indent="457200">
              <a:lnSpc>
                <a:spcPct val="115000"/>
              </a:lnSpc>
              <a:spcAft>
                <a:spcPts val="800"/>
              </a:spcAft>
              <a:buNone/>
            </a:pPr>
            <a:r>
              <a:rPr lang="en-US" sz="1800" kern="0" dirty="0">
                <a:effectLst/>
                <a:latin typeface="Garamond" panose="02020404030301010803" pitchFamily="18" charset="0"/>
                <a:ea typeface="Calibri" panose="020F0502020204030204" pitchFamily="34" charset="0"/>
                <a:cs typeface="Times New Roman" panose="02020603050405020304" pitchFamily="18" charset="0"/>
              </a:rPr>
              <a:t>                 “In-reach-Edification”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828800" marR="0" indent="457200">
              <a:lnSpc>
                <a:spcPct val="115000"/>
              </a:lnSpc>
              <a:spcAft>
                <a:spcPts val="800"/>
              </a:spcAft>
              <a:buNone/>
            </a:pPr>
            <a:r>
              <a:rPr lang="en-US" sz="1800" kern="0" dirty="0">
                <a:effectLst/>
                <a:latin typeface="Garamond" panose="02020404030301010803" pitchFamily="18" charset="0"/>
                <a:ea typeface="Calibri" panose="020F0502020204030204" pitchFamily="34" charset="0"/>
                <a:cs typeface="Times New Roman" panose="02020603050405020304" pitchFamily="18" charset="0"/>
              </a:rPr>
              <a:t>                 “Outreach-Evangelism”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15000"/>
              </a:lnSpc>
              <a:spcAft>
                <a:spcPts val="800"/>
              </a:spcAft>
              <a:buNone/>
            </a:pPr>
            <a:r>
              <a:rPr lang="en-US" sz="1800" kern="0" dirty="0">
                <a:effectLst/>
                <a:latin typeface="Garamond" panose="02020404030301010803" pitchFamily="18" charset="0"/>
                <a:ea typeface="Calibri" panose="020F0502020204030204" pitchFamily="34" charset="0"/>
                <a:cs typeface="Times New Roman" panose="02020603050405020304" pitchFamily="18" charset="0"/>
              </a:rPr>
              <a:t>                                   By fulfilling our functions, our results will be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1800" kern="0" dirty="0">
                <a:effectLst/>
                <a:latin typeface="Garamond" panose="02020404030301010803" pitchFamily="18" charset="0"/>
                <a:ea typeface="Calibri" panose="020F0502020204030204" pitchFamily="34" charset="0"/>
                <a:cs typeface="Times New Roman" panose="02020603050405020304" pitchFamily="18" charset="0"/>
              </a:rPr>
              <a:t>		</a:t>
            </a:r>
            <a:r>
              <a:rPr lang="en-US" kern="0" dirty="0">
                <a:latin typeface="Garamond" panose="02020404030301010803" pitchFamily="18" charset="0"/>
                <a:ea typeface="Calibri" panose="020F0502020204030204" pitchFamily="34" charset="0"/>
                <a:cs typeface="Times New Roman" panose="02020603050405020304" pitchFamily="18" charset="0"/>
              </a:rPr>
              <a:t>	            </a:t>
            </a:r>
            <a:r>
              <a:rPr lang="en-US" sz="1800" kern="0" dirty="0">
                <a:effectLst/>
                <a:latin typeface="Garamond" panose="02020404030301010803" pitchFamily="18" charset="0"/>
                <a:ea typeface="Calibri" panose="020F0502020204030204" pitchFamily="34" charset="0"/>
                <a:cs typeface="Times New Roman" panose="02020603050405020304" pitchFamily="18" charset="0"/>
              </a:rPr>
              <a:t>Numerical Growth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1800" kern="0" dirty="0">
                <a:effectLst/>
                <a:latin typeface="Garamond" panose="02020404030301010803" pitchFamily="18" charset="0"/>
                <a:ea typeface="Calibri" panose="020F0502020204030204" pitchFamily="34" charset="0"/>
                <a:cs typeface="Times New Roman" panose="02020603050405020304" pitchFamily="18" charset="0"/>
              </a:rPr>
              <a:t>			</a:t>
            </a:r>
            <a:r>
              <a:rPr lang="en-US" kern="0" dirty="0">
                <a:latin typeface="Garamond" panose="02020404030301010803" pitchFamily="18" charset="0"/>
                <a:ea typeface="Calibri" panose="020F0502020204030204" pitchFamily="34" charset="0"/>
                <a:cs typeface="Times New Roman" panose="02020603050405020304" pitchFamily="18" charset="0"/>
              </a:rPr>
              <a:t>             Increase </a:t>
            </a:r>
            <a:r>
              <a:rPr lang="en-US" sz="1800" kern="0" dirty="0">
                <a:effectLst/>
                <a:latin typeface="Garamond" panose="02020404030301010803" pitchFamily="18" charset="0"/>
                <a:ea typeface="Calibri" panose="020F0502020204030204" pitchFamily="34" charset="0"/>
                <a:cs typeface="Times New Roman" panose="02020603050405020304" pitchFamily="18" charset="0"/>
              </a:rPr>
              <a:t>Spiritual Growth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pPr>
            <a:r>
              <a:rPr lang="en-US" sz="1800" kern="0" dirty="0">
                <a:effectLst/>
                <a:latin typeface="Garamond" panose="02020404030301010803" pitchFamily="18" charset="0"/>
                <a:ea typeface="Calibri" panose="020F0502020204030204" pitchFamily="34" charset="0"/>
                <a:cs typeface="Times New Roman" panose="02020603050405020304" pitchFamily="18" charset="0"/>
              </a:rPr>
              <a:t>			</a:t>
            </a:r>
            <a:r>
              <a:rPr lang="en-US" kern="0" dirty="0">
                <a:latin typeface="Garamond" panose="02020404030301010803" pitchFamily="18" charset="0"/>
                <a:ea typeface="Calibri" panose="020F0502020204030204" pitchFamily="34" charset="0"/>
                <a:cs typeface="Times New Roman" panose="02020603050405020304" pitchFamily="18" charset="0"/>
              </a:rPr>
              <a:t>             Increase </a:t>
            </a:r>
            <a:r>
              <a:rPr lang="en-US" sz="1800" kern="0" dirty="0">
                <a:effectLst/>
                <a:latin typeface="Garamond" panose="02020404030301010803" pitchFamily="18" charset="0"/>
                <a:ea typeface="Calibri" panose="020F0502020204030204" pitchFamily="34" charset="0"/>
                <a:cs typeface="Times New Roman" panose="02020603050405020304" pitchFamily="18" charset="0"/>
              </a:rPr>
              <a:t>Ministerial Growth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4591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D3932-76E8-E1EB-6EBF-57D9EEA0FC1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2F5FFB90-D9E2-D085-41E0-A9F3AAC29650}"/>
              </a:ext>
            </a:extLst>
          </p:cNvPr>
          <p:cNvSpPr txBox="1"/>
          <p:nvPr/>
        </p:nvSpPr>
        <p:spPr>
          <a:xfrm>
            <a:off x="3124200" y="1413831"/>
            <a:ext cx="6096000" cy="5173339"/>
          </a:xfrm>
          <a:prstGeom prst="rect">
            <a:avLst/>
          </a:prstGeom>
          <a:noFill/>
        </p:spPr>
        <p:txBody>
          <a:bodyPr wrap="square">
            <a:spAutoFit/>
          </a:bodyPr>
          <a:lstStyle/>
          <a:p>
            <a:pPr marL="457200" marR="0">
              <a:lnSpc>
                <a:spcPct val="115000"/>
              </a:lnSpc>
              <a:spcAft>
                <a:spcPts val="800"/>
              </a:spcAft>
            </a:pPr>
            <a:r>
              <a:rPr lang="en-US" sz="1800" kern="0" dirty="0">
                <a:effectLst/>
                <a:latin typeface="Garamond" panose="02020404030301010803" pitchFamily="18" charset="0"/>
                <a:ea typeface="Calibri" panose="020F0502020204030204" pitchFamily="34" charset="0"/>
                <a:cs typeface="Times New Roman" panose="02020603050405020304" pitchFamily="18" charset="0"/>
              </a:rPr>
              <a:t>A value statement is a declaration that communicates an organizations or individual core beliefs and guiding principles.  They serve as a compass for decision making for the church or an individual’s culture or behavior.  The value statements reflect what is important to the church, the leadership and the members. Core value statement should articulate clearly what a congregation most highly values. This lays the foundation for building ministry, leadership and accountability.   Churches that take an internal look to discover and define its core values moves closer to discerning its unique mission. This definition can assist a congregation in shaping its vision and ministry for the future. It can also be helpful to persons looking to join the church and who seek to understand the very nature of the church and its priorities. Core values and the mission of a congregation (its purpose) should be in close alignment.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596CDE3F-DF27-1A3D-B657-A22D1ADFB0A4}"/>
              </a:ext>
            </a:extLst>
          </p:cNvPr>
          <p:cNvSpPr txBox="1"/>
          <p:nvPr/>
        </p:nvSpPr>
        <p:spPr>
          <a:xfrm>
            <a:off x="3733800" y="670404"/>
            <a:ext cx="6229350" cy="655116"/>
          </a:xfrm>
          <a:prstGeom prst="rect">
            <a:avLst/>
          </a:prstGeom>
          <a:noFill/>
        </p:spPr>
        <p:txBody>
          <a:bodyPr wrap="square">
            <a:spAutoFit/>
          </a:bodyPr>
          <a:lstStyle/>
          <a:p>
            <a:pPr marL="0" marR="0">
              <a:lnSpc>
                <a:spcPct val="107000"/>
              </a:lnSpc>
              <a:spcAft>
                <a:spcPts val="800"/>
              </a:spcAft>
            </a:pPr>
            <a:r>
              <a:rPr lang="en-US" sz="3600" b="1" u="sng" kern="100" dirty="0">
                <a:effectLst/>
                <a:latin typeface="Playfair Display" panose="00000500000000000000" pitchFamily="2" charset="0"/>
                <a:ea typeface="Calibri" panose="020F0502020204030204" pitchFamily="34" charset="0"/>
                <a:cs typeface="Times New Roman" panose="02020603050405020304" pitchFamily="18" charset="0"/>
              </a:rPr>
              <a:t> Core Value Statements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90807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BBC26-A796-9F24-843A-557EBC73619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0EB76EA-6A30-8193-665A-2ADD353FD4CC}"/>
              </a:ext>
            </a:extLst>
          </p:cNvPr>
          <p:cNvSpPr txBox="1"/>
          <p:nvPr/>
        </p:nvSpPr>
        <p:spPr>
          <a:xfrm>
            <a:off x="3048000" y="1288959"/>
            <a:ext cx="6096000" cy="4280082"/>
          </a:xfrm>
          <a:prstGeom prst="rect">
            <a:avLst/>
          </a:prstGeom>
          <a:noFill/>
        </p:spPr>
        <p:txBody>
          <a:bodyPr wrap="square">
            <a:spAutoFit/>
          </a:bodyPr>
          <a:lstStyle/>
          <a:p>
            <a:pPr marL="0" marR="0">
              <a:lnSpc>
                <a:spcPct val="115000"/>
              </a:lnSpc>
              <a:spcAft>
                <a:spcPts val="800"/>
              </a:spcAft>
              <a:buNone/>
            </a:pPr>
            <a:r>
              <a:rPr lang="en-US" sz="1600" b="1" u="none" strike="noStrike" kern="0" dirty="0">
                <a:effectLst/>
                <a:latin typeface="Garamond" panose="02020404030301010803" pitchFamily="18" charset="0"/>
                <a:ea typeface="Calibri" panose="020F0502020204030204" pitchFamily="34" charset="0"/>
                <a:cs typeface="Times New Roman" panose="02020603050405020304" pitchFamily="18"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Biblical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Accountable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Ethical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Relational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Influential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Punctual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Exceptional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Radical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Instrumental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Liberal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Motivational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mj-lt"/>
              <a:buAutoNum type="arabicPeriod"/>
            </a:pPr>
            <a:r>
              <a:rPr lang="en-US" sz="1800" dirty="0">
                <a:effectLst/>
                <a:latin typeface="Playfair Display" panose="00000500000000000000" pitchFamily="2" charset="0"/>
                <a:ea typeface="Calibri" panose="020F0502020204030204" pitchFamily="34" charset="0"/>
                <a:cs typeface="Times New Roman" panose="02020603050405020304" pitchFamily="18" charset="0"/>
              </a:rPr>
              <a:t>Practical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A4B1604B-CF6C-8654-9183-0282BE63DBD2}"/>
              </a:ext>
            </a:extLst>
          </p:cNvPr>
          <p:cNvSpPr txBox="1"/>
          <p:nvPr/>
        </p:nvSpPr>
        <p:spPr>
          <a:xfrm>
            <a:off x="2667000" y="751868"/>
            <a:ext cx="6096000" cy="707886"/>
          </a:xfrm>
          <a:prstGeom prst="rect">
            <a:avLst/>
          </a:prstGeom>
          <a:noFill/>
        </p:spPr>
        <p:txBody>
          <a:bodyPr wrap="square">
            <a:spAutoFit/>
          </a:bodyPr>
          <a:lstStyle/>
          <a:p>
            <a:r>
              <a:rPr lang="en-US" sz="4000" b="1" kern="0" dirty="0">
                <a:effectLst/>
                <a:latin typeface="Garamond" panose="02020404030301010803" pitchFamily="18" charset="0"/>
                <a:ea typeface="Calibri" panose="020F0502020204030204" pitchFamily="34" charset="0"/>
                <a:cs typeface="Times New Roman" panose="02020603050405020304" pitchFamily="18" charset="0"/>
              </a:rPr>
              <a:t>Core Value Statements are:</a:t>
            </a:r>
            <a:r>
              <a:rPr lang="en-US" sz="4000" b="1" u="sng" kern="0" dirty="0">
                <a:effectLst/>
                <a:latin typeface="Garamond" panose="02020404030301010803" pitchFamily="18" charset="0"/>
                <a:ea typeface="Calibri" panose="020F0502020204030204" pitchFamily="34" charset="0"/>
                <a:cs typeface="Times New Roman" panose="02020603050405020304" pitchFamily="18" charset="0"/>
              </a:rPr>
              <a:t> </a:t>
            </a:r>
            <a:endParaRPr lang="en-US" sz="4000" dirty="0"/>
          </a:p>
        </p:txBody>
      </p:sp>
    </p:spTree>
    <p:extLst>
      <p:ext uri="{BB962C8B-B14F-4D97-AF65-F5344CB8AC3E}">
        <p14:creationId xmlns:p14="http://schemas.microsoft.com/office/powerpoint/2010/main" val="5127914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5E9DD-4B61-6632-302B-E9619861669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43F5F0A-0D5A-1C15-44AE-BD7D080B8BCC}"/>
              </a:ext>
            </a:extLst>
          </p:cNvPr>
          <p:cNvSpPr txBox="1"/>
          <p:nvPr/>
        </p:nvSpPr>
        <p:spPr>
          <a:xfrm>
            <a:off x="3045823" y="209027"/>
            <a:ext cx="6100354" cy="697948"/>
          </a:xfrm>
          <a:prstGeom prst="rect">
            <a:avLst/>
          </a:prstGeom>
          <a:noFill/>
        </p:spPr>
        <p:txBody>
          <a:bodyPr wrap="square">
            <a:spAutoFit/>
          </a:bodyPr>
          <a:lstStyle/>
          <a:p>
            <a:pPr marR="0" lvl="0">
              <a:lnSpc>
                <a:spcPct val="115000"/>
              </a:lnSpc>
              <a:spcAft>
                <a:spcPts val="1000"/>
              </a:spcAft>
            </a:pPr>
            <a:r>
              <a:rPr lang="en-US" sz="3600" b="1" u="sng" dirty="0">
                <a:effectLst/>
                <a:latin typeface="Garamond" panose="02020404030301010803" pitchFamily="18" charset="0"/>
                <a:ea typeface="Calibri" panose="020F0502020204030204" pitchFamily="34" charset="0"/>
                <a:cs typeface="Times New Roman" panose="02020603050405020304" pitchFamily="18" charset="0"/>
              </a:rPr>
              <a:t> Core Value Statements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F96462C5-1F8D-97E2-4C85-154749098B03}"/>
              </a:ext>
            </a:extLst>
          </p:cNvPr>
          <p:cNvSpPr txBox="1"/>
          <p:nvPr/>
        </p:nvSpPr>
        <p:spPr>
          <a:xfrm>
            <a:off x="333375" y="1162050"/>
            <a:ext cx="11706225" cy="5561010"/>
          </a:xfrm>
          <a:prstGeom prst="rect">
            <a:avLst/>
          </a:prstGeom>
          <a:noFill/>
        </p:spPr>
        <p:txBody>
          <a:bodyPr wrap="square">
            <a:spAutoFit/>
          </a:bodyPr>
          <a:lstStyle/>
          <a:p>
            <a:pPr marL="0" marR="0" indent="457200">
              <a:lnSpc>
                <a:spcPct val="107000"/>
              </a:lnSpc>
              <a:spcAft>
                <a:spcPts val="800"/>
              </a:spcAft>
              <a:buNone/>
            </a:pPr>
            <a:r>
              <a:rPr lang="en-US" sz="1400" b="1" kern="100" dirty="0">
                <a:effectLst/>
                <a:latin typeface="Playfair Display" panose="00000500000000000000" pitchFamily="2" charset="0"/>
                <a:ea typeface="Calibri" panose="020F0502020204030204" pitchFamily="34" charset="0"/>
                <a:cs typeface="Times New Roman" panose="02020603050405020304" pitchFamily="18" charset="0"/>
              </a:rPr>
              <a:t>Building Core Values. . . Answer these Questions</a:t>
            </a:r>
            <a:r>
              <a:rPr lang="en-US" sz="1400" kern="100" dirty="0">
                <a:effectLst/>
                <a:latin typeface="Playfair Display" panose="00000500000000000000" pitchFamily="2" charset="0"/>
                <a:ea typeface="Calibri" panose="020F0502020204030204" pitchFamily="34" charset="0"/>
                <a:cs typeface="Times New Roman" panose="02020603050405020304" pitchFamily="18" charset="0"/>
              </a:rPr>
              <a:t>: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What do we stand for?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What are we all about?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What makes us different from other congregations?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Aft>
                <a:spcPts val="800"/>
              </a:spcAft>
              <a:buNone/>
            </a:pPr>
            <a:r>
              <a:rPr lang="en-US" sz="1400" b="1" kern="100" dirty="0">
                <a:effectLst/>
                <a:latin typeface="Playfair Display" panose="00000500000000000000" pitchFamily="2" charset="0"/>
                <a:ea typeface="Calibri" panose="020F0502020204030204" pitchFamily="34" charset="0"/>
                <a:cs typeface="Times New Roman" panose="02020603050405020304" pitchFamily="18" charset="0"/>
              </a:rPr>
              <a:t>Reflect Uniqueness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A congregation’s distinctive “personality”, culture, very nature and its priorities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Values are deeply held by the congregation and have been demonstrated in actions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Values are actual, not aspirational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Aft>
                <a:spcPts val="800"/>
              </a:spcAft>
              <a:buNone/>
            </a:pPr>
            <a:r>
              <a:rPr lang="en-US" sz="1400" b="1" kern="100" dirty="0">
                <a:effectLst/>
                <a:latin typeface="Playfair Display" panose="00000500000000000000" pitchFamily="2" charset="0"/>
                <a:ea typeface="Calibri" panose="020F0502020204030204" pitchFamily="34" charset="0"/>
                <a:cs typeface="Times New Roman" panose="02020603050405020304" pitchFamily="18" charset="0"/>
              </a:rPr>
              <a:t>Reflect Mission</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Values are in close alignment with the congregation’s sense of purpose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Aft>
                <a:spcPts val="800"/>
              </a:spcAft>
              <a:buNone/>
            </a:pPr>
            <a:r>
              <a:rPr lang="en-US" sz="1400" b="1" kern="100" dirty="0">
                <a:effectLst/>
                <a:latin typeface="Playfair Display" panose="00000500000000000000" pitchFamily="2" charset="0"/>
                <a:ea typeface="Calibri" panose="020F0502020204030204" pitchFamily="34" charset="0"/>
                <a:cs typeface="Times New Roman" panose="02020603050405020304" pitchFamily="18" charset="0"/>
              </a:rPr>
              <a:t>Shape Ministry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Values guide decision making Values guide goal setting, ministry priorities, budgets, best use of human and material resources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Aft>
                <a:spcPts val="800"/>
              </a:spcAft>
              <a:buNone/>
            </a:pPr>
            <a:r>
              <a:rPr lang="en-US" sz="1400" b="1" kern="100" dirty="0">
                <a:effectLst/>
                <a:latin typeface="Playfair Display" panose="00000500000000000000" pitchFamily="2" charset="0"/>
                <a:ea typeface="Calibri" panose="020F0502020204030204" pitchFamily="34" charset="0"/>
                <a:cs typeface="Times New Roman" panose="02020603050405020304" pitchFamily="18" charset="0"/>
              </a:rPr>
              <a:t>Lay the Foundation for Vision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God given vision for the future is best discerned when a congregation has clarity about what it values, then seeks God’s guidance and blessing to build a vision based on its mission and positive values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nSpc>
                <a:spcPct val="107000"/>
              </a:lnSpc>
              <a:spcAft>
                <a:spcPts val="800"/>
              </a:spcAft>
              <a:buNone/>
            </a:pPr>
            <a:r>
              <a:rPr lang="en-US" sz="1400" b="1" kern="100" dirty="0">
                <a:effectLst/>
                <a:latin typeface="Playfair Display" panose="00000500000000000000" pitchFamily="2" charset="0"/>
                <a:ea typeface="Calibri" panose="020F0502020204030204" pitchFamily="34" charset="0"/>
                <a:cs typeface="Times New Roman" panose="02020603050405020304" pitchFamily="18" charset="0"/>
              </a:rPr>
              <a:t>Touch </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the heart, elicit strong emotions, and are important to parishioners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Symbol" panose="05050102010706020507" pitchFamily="18" charset="2"/>
              <a:buChar char=""/>
            </a:pPr>
            <a:r>
              <a:rPr lang="en-US" sz="1400" dirty="0">
                <a:effectLst/>
                <a:latin typeface="Playfair Display" panose="00000500000000000000" pitchFamily="2" charset="0"/>
                <a:ea typeface="Calibri" panose="020F0502020204030204" pitchFamily="34" charset="0"/>
                <a:cs typeface="Times New Roman" panose="02020603050405020304" pitchFamily="18" charset="0"/>
              </a:rPr>
              <a:t>Define a congregation’s culture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5029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F32257-5852-65B6-7E7F-88400C293E1E}"/>
            </a:ext>
          </a:extLst>
        </p:cNvPr>
        <p:cNvGrpSpPr/>
        <p:nvPr/>
      </p:nvGrpSpPr>
      <p:grpSpPr>
        <a:xfrm>
          <a:off x="0" y="0"/>
          <a:ext cx="0" cy="0"/>
          <a:chOff x="0" y="0"/>
          <a:chExt cx="0" cy="0"/>
        </a:xfrm>
      </p:grpSpPr>
    </p:spTree>
    <p:extLst>
      <p:ext uri="{BB962C8B-B14F-4D97-AF65-F5344CB8AC3E}">
        <p14:creationId xmlns:p14="http://schemas.microsoft.com/office/powerpoint/2010/main" val="28970240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1104EC-4579-03BF-174D-20645B8BF451}"/>
            </a:ext>
          </a:extLst>
        </p:cNvPr>
        <p:cNvGrpSpPr/>
        <p:nvPr/>
      </p:nvGrpSpPr>
      <p:grpSpPr>
        <a:xfrm>
          <a:off x="0" y="0"/>
          <a:ext cx="0" cy="0"/>
          <a:chOff x="0" y="0"/>
          <a:chExt cx="0" cy="0"/>
        </a:xfrm>
      </p:grpSpPr>
    </p:spTree>
    <p:extLst>
      <p:ext uri="{BB962C8B-B14F-4D97-AF65-F5344CB8AC3E}">
        <p14:creationId xmlns:p14="http://schemas.microsoft.com/office/powerpoint/2010/main" val="2898456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F4AAA2-2E91-9562-ED30-6769CE407B6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2B0A4C1-12C5-C36D-6645-1F148920D6AD}"/>
              </a:ext>
            </a:extLst>
          </p:cNvPr>
          <p:cNvSpPr txBox="1"/>
          <p:nvPr/>
        </p:nvSpPr>
        <p:spPr>
          <a:xfrm>
            <a:off x="1310385" y="1229883"/>
            <a:ext cx="9039496" cy="4006225"/>
          </a:xfrm>
          <a:prstGeom prst="rect">
            <a:avLst/>
          </a:prstGeom>
          <a:noFill/>
        </p:spPr>
        <p:txBody>
          <a:bodyPr wrap="square">
            <a:spAutoFit/>
          </a:bodyPr>
          <a:lstStyle/>
          <a:p>
            <a:pPr marR="0" lvl="0">
              <a:lnSpc>
                <a:spcPct val="115000"/>
              </a:lnSpc>
              <a:spcAft>
                <a:spcPts val="1000"/>
              </a:spcAft>
            </a:pPr>
            <a:r>
              <a:rPr lang="en-US" sz="4000" b="1" u="sng" dirty="0">
                <a:effectLst/>
                <a:latin typeface="Garamond" panose="02020404030301010803" pitchFamily="18" charset="0"/>
                <a:ea typeface="Calibri" panose="020F0502020204030204" pitchFamily="34" charset="0"/>
                <a:cs typeface="Times New Roman" panose="02020603050405020304" pitchFamily="18" charset="0"/>
              </a:rPr>
              <a:t>Biblical Foundations of Leadership</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spcAft>
                <a:spcPts val="1200"/>
              </a:spcAft>
            </a:pPr>
            <a:r>
              <a:rPr lang="en-US" sz="4000" spc="25" dirty="0">
                <a:solidFill>
                  <a:srgbClr val="000000"/>
                </a:solidFill>
                <a:effectLst/>
                <a:latin typeface="Garamond" panose="02020404030301010803" pitchFamily="18" charset="0"/>
                <a:ea typeface="Times New Roman" panose="02020603050405020304" pitchFamily="18" charset="0"/>
                <a:cs typeface="Arial" panose="020B0604020202020204" pitchFamily="34" charset="0"/>
              </a:rPr>
              <a:t>Church leaders and pastors are not merely administrators; they are the spiritual shepherds who guide, nurture, and shape the faith journey of their congregations.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6402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BB3546-6983-B993-3854-E7F57CEC2D47}"/>
              </a:ext>
            </a:extLst>
          </p:cNvPr>
          <p:cNvSpPr txBox="1"/>
          <p:nvPr/>
        </p:nvSpPr>
        <p:spPr>
          <a:xfrm>
            <a:off x="3048000" y="0"/>
            <a:ext cx="6096000" cy="6588727"/>
          </a:xfrm>
          <a:prstGeom prst="rect">
            <a:avLst/>
          </a:prstGeom>
          <a:noFill/>
        </p:spPr>
        <p:txBody>
          <a:bodyPr wrap="square">
            <a:spAutoFit/>
          </a:bodyPr>
          <a:lstStyle/>
          <a:p>
            <a:pPr marL="0" marR="0" indent="457200">
              <a:lnSpc>
                <a:spcPct val="107000"/>
              </a:lnSpc>
              <a:spcAft>
                <a:spcPts val="750"/>
              </a:spcAft>
              <a:buNone/>
            </a:pPr>
            <a:r>
              <a:rPr lang="en-US" sz="3200" b="1" u="sng"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Core Principles of a Biblical Leader</a:t>
            </a:r>
            <a:r>
              <a:rPr lang="en-US" sz="3200" kern="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600"/>
              </a:spcAft>
              <a:buSzPts val="1000"/>
              <a:buFont typeface="Symbol" panose="05050102010706020507" pitchFamily="18" charset="2"/>
              <a:buChar char=""/>
              <a:tabLst>
                <a:tab pos="685800" algn="l"/>
              </a:tabLst>
            </a:pPr>
            <a:r>
              <a:rPr lang="en-US" sz="3200" b="1" kern="0" spc="-25"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Servant Leadership:</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600"/>
              </a:spcAft>
              <a:buSzPts val="1000"/>
              <a:buFont typeface="Symbol" panose="05050102010706020507" pitchFamily="18" charset="2"/>
              <a:buChar char=""/>
              <a:tabLst>
                <a:tab pos="685800" algn="l"/>
              </a:tabLst>
            </a:pPr>
            <a:r>
              <a:rPr lang="en-US" sz="3200" b="1" kern="0" spc="-25"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Humility:</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600"/>
              </a:spcAft>
              <a:buSzPts val="1000"/>
              <a:buFont typeface="Symbol" panose="05050102010706020507" pitchFamily="18" charset="2"/>
              <a:buChar char=""/>
              <a:tabLst>
                <a:tab pos="685800" algn="l"/>
              </a:tabLst>
            </a:pPr>
            <a:r>
              <a:rPr lang="en-US" sz="3200" b="1" kern="0" spc="-25"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Integrity:</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600"/>
              </a:spcAft>
              <a:buSzPts val="1000"/>
              <a:buFont typeface="Symbol" panose="05050102010706020507" pitchFamily="18" charset="2"/>
              <a:buChar char=""/>
              <a:tabLst>
                <a:tab pos="685800" algn="l"/>
              </a:tabLst>
            </a:pPr>
            <a:r>
              <a:rPr lang="en-US" sz="3200" b="1" kern="0" spc="-25"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Love: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600"/>
              </a:spcAft>
              <a:buSzPts val="1000"/>
              <a:buFont typeface="Symbol" panose="05050102010706020507" pitchFamily="18" charset="2"/>
              <a:buChar char=""/>
              <a:tabLst>
                <a:tab pos="685800" algn="l"/>
              </a:tabLst>
            </a:pPr>
            <a:r>
              <a:rPr lang="en-US" sz="3200" b="1" kern="0" spc="-25"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Following God's Will:</a:t>
            </a:r>
            <a:r>
              <a:rPr lang="en-US" sz="3200" kern="0" spc="1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600"/>
              </a:spcAft>
              <a:buSzPts val="1000"/>
              <a:buFont typeface="Symbol" panose="05050102010706020507" pitchFamily="18" charset="2"/>
              <a:buChar char=""/>
              <a:tabLst>
                <a:tab pos="685800" algn="l"/>
              </a:tabLst>
            </a:pPr>
            <a:r>
              <a:rPr lang="en-US" sz="3200" b="1" kern="0" spc="-25"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Leading by Example: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600"/>
              </a:spcAft>
              <a:buSzPts val="1000"/>
              <a:buFont typeface="Symbol" panose="05050102010706020507" pitchFamily="18" charset="2"/>
              <a:buChar char=""/>
              <a:tabLst>
                <a:tab pos="685800" algn="l"/>
              </a:tabLst>
            </a:pPr>
            <a:r>
              <a:rPr lang="en-US" sz="3200" b="1" kern="0" spc="-25"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Empowerment: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600"/>
              </a:spcAft>
              <a:buSzPts val="1000"/>
              <a:buFont typeface="Symbol" panose="05050102010706020507" pitchFamily="18" charset="2"/>
              <a:buChar char=""/>
              <a:tabLst>
                <a:tab pos="685800" algn="l"/>
              </a:tabLst>
            </a:pPr>
            <a:r>
              <a:rPr lang="en-US" sz="3200" b="1" kern="0" spc="-25"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Relational Process:</a:t>
            </a:r>
            <a:r>
              <a:rPr lang="en-US" sz="3200" kern="0" spc="1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SzPts val="1000"/>
              <a:buFont typeface="Symbol" panose="05050102010706020507" pitchFamily="18" charset="2"/>
              <a:buChar char=""/>
              <a:tabLst>
                <a:tab pos="685800" algn="l"/>
              </a:tabLst>
            </a:pPr>
            <a:r>
              <a:rPr lang="en-US" sz="3200" b="1" kern="0" spc="-25"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Spiritual Foundation:</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0307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9A337F-3B8B-107E-2D50-A0A569BDF80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4A4C02E-1D5B-E750-1CED-8770FB8A164E}"/>
              </a:ext>
            </a:extLst>
          </p:cNvPr>
          <p:cNvSpPr txBox="1"/>
          <p:nvPr/>
        </p:nvSpPr>
        <p:spPr>
          <a:xfrm>
            <a:off x="1346243" y="1130582"/>
            <a:ext cx="9901645" cy="3147849"/>
          </a:xfrm>
          <a:prstGeom prst="rect">
            <a:avLst/>
          </a:prstGeom>
          <a:noFill/>
        </p:spPr>
        <p:txBody>
          <a:bodyPr wrap="square">
            <a:spAutoFit/>
          </a:bodyPr>
          <a:lstStyle/>
          <a:p>
            <a:pPr marL="342900" marR="0" lvl="0" indent="-342900">
              <a:lnSpc>
                <a:spcPct val="115000"/>
              </a:lnSpc>
              <a:spcAft>
                <a:spcPts val="1000"/>
              </a:spcAft>
              <a:buFont typeface="+mj-lt"/>
              <a:buAutoNum type="romanUcPeriod"/>
            </a:pPr>
            <a:r>
              <a:rPr lang="en-US" sz="4400" b="1" u="sng" dirty="0">
                <a:effectLst/>
                <a:latin typeface="Garamond" panose="02020404030301010803" pitchFamily="18" charset="0"/>
                <a:ea typeface="Calibri" panose="020F0502020204030204" pitchFamily="34" charset="0"/>
                <a:cs typeface="Times New Roman" panose="02020603050405020304" pitchFamily="18" charset="0"/>
              </a:rPr>
              <a:t>Characteristics of a Godly Leader</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Aft>
                <a:spcPts val="800"/>
              </a:spcAft>
            </a:pPr>
            <a:r>
              <a:rPr lang="en-US" sz="4400" kern="0" dirty="0">
                <a:solidFill>
                  <a:srgbClr val="000000"/>
                </a:solidFill>
                <a:effectLst/>
                <a:latin typeface="Garamond" panose="02020404030301010803" pitchFamily="18" charset="0"/>
                <a:ea typeface="Times New Roman" panose="02020603050405020304" pitchFamily="18" charset="0"/>
                <a:cs typeface="Segoe UI" panose="020B0502040204020203" pitchFamily="34" charset="0"/>
              </a:rPr>
              <a:t>Biblical principles are perhaps the most important thing a leader should aspire to follow God’s ways instead of our ways.</a:t>
            </a:r>
            <a:endParaRPr lang="en-US" sz="4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1832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2A4E1D-C37B-3323-161A-DF47EEBB324A}"/>
              </a:ext>
            </a:extLst>
          </p:cNvPr>
          <p:cNvSpPr txBox="1"/>
          <p:nvPr/>
        </p:nvSpPr>
        <p:spPr>
          <a:xfrm>
            <a:off x="4153839" y="335845"/>
            <a:ext cx="6096000" cy="6186309"/>
          </a:xfrm>
          <a:prstGeom prst="rect">
            <a:avLst/>
          </a:prstGeom>
          <a:noFill/>
        </p:spPr>
        <p:txBody>
          <a:bodyPr wrap="square">
            <a:spAutoFit/>
          </a:bodyPr>
          <a:lstStyle/>
          <a:p>
            <a:r>
              <a:rPr lang="en-US" sz="3600" b="1" kern="0" dirty="0">
                <a:effectLst/>
                <a:latin typeface="Garamond" panose="02020404030301010803" pitchFamily="18" charset="0"/>
                <a:ea typeface="Times New Roman" panose="02020603050405020304" pitchFamily="18" charset="0"/>
                <a:cs typeface="Segoe UI" panose="020B0502040204020203" pitchFamily="34" charset="0"/>
              </a:rPr>
              <a:t>A Visionary </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a:p>
            <a:pPr>
              <a:buNone/>
            </a:pPr>
            <a:r>
              <a:rPr lang="en-US" sz="3600" b="1" kern="0" dirty="0">
                <a:effectLst/>
                <a:latin typeface="Garamond" panose="02020404030301010803" pitchFamily="18" charset="0"/>
                <a:ea typeface="Times New Roman" panose="02020603050405020304" pitchFamily="18" charset="0"/>
                <a:cs typeface="Segoe UI" panose="020B0502040204020203" pitchFamily="34" charset="0"/>
              </a:rPr>
              <a:t>Evangelistic &amp; Mission Minded. </a:t>
            </a:r>
          </a:p>
          <a:p>
            <a:pPr>
              <a:buNone/>
            </a:pPr>
            <a:r>
              <a:rPr lang="en-US" sz="3600" b="1" kern="0" dirty="0">
                <a:effectLst/>
                <a:latin typeface="Garamond" panose="02020404030301010803" pitchFamily="18" charset="0"/>
                <a:ea typeface="Times New Roman" panose="02020603050405020304" pitchFamily="18" charset="0"/>
                <a:cs typeface="Segoe UI" panose="020B0502040204020203" pitchFamily="34" charset="0"/>
              </a:rPr>
              <a:t>Passionate</a:t>
            </a:r>
          </a:p>
          <a:p>
            <a:pPr>
              <a:buNone/>
            </a:pPr>
            <a:r>
              <a:rPr lang="en-US" sz="3600" b="1" kern="0" dirty="0">
                <a:effectLst/>
                <a:latin typeface="Garamond" panose="02020404030301010803" pitchFamily="18" charset="0"/>
                <a:ea typeface="Times New Roman" panose="02020603050405020304" pitchFamily="18" charset="0"/>
                <a:cs typeface="Segoe UI" panose="020B0502040204020203" pitchFamily="34" charset="0"/>
              </a:rPr>
              <a:t>Spirit-led. </a:t>
            </a:r>
          </a:p>
          <a:p>
            <a:pPr>
              <a:buNone/>
            </a:pPr>
            <a:r>
              <a:rPr lang="en-US" sz="3600" b="1" kern="0" dirty="0">
                <a:effectLst/>
                <a:latin typeface="Garamond" panose="02020404030301010803" pitchFamily="18" charset="0"/>
                <a:ea typeface="Times New Roman" panose="02020603050405020304" pitchFamily="18" charset="0"/>
                <a:cs typeface="Segoe UI" panose="020B0502040204020203" pitchFamily="34" charset="0"/>
              </a:rPr>
              <a:t>Servant</a:t>
            </a:r>
          </a:p>
          <a:p>
            <a:pPr>
              <a:buNone/>
            </a:pPr>
            <a:r>
              <a:rPr lang="en-US" sz="3600" b="1" kern="0" dirty="0">
                <a:effectLst/>
                <a:latin typeface="Garamond" panose="02020404030301010803" pitchFamily="18" charset="0"/>
                <a:ea typeface="Times New Roman" panose="02020603050405020304" pitchFamily="18" charset="0"/>
                <a:cs typeface="Segoe UI" panose="020B0502040204020203" pitchFamily="34" charset="0"/>
              </a:rPr>
              <a:t>Focused</a:t>
            </a:r>
          </a:p>
          <a:p>
            <a:pPr>
              <a:buNone/>
            </a:pPr>
            <a:r>
              <a:rPr lang="en-US" sz="3600" b="1" kern="0" dirty="0">
                <a:effectLst/>
                <a:latin typeface="Garamond" panose="02020404030301010803" pitchFamily="18" charset="0"/>
                <a:ea typeface="Times New Roman" panose="02020603050405020304" pitchFamily="18" charset="0"/>
                <a:cs typeface="Segoe UI" panose="020B0502040204020203" pitchFamily="34" charset="0"/>
              </a:rPr>
              <a:t>Courageous</a:t>
            </a:r>
          </a:p>
          <a:p>
            <a:pPr>
              <a:buNone/>
            </a:pPr>
            <a:r>
              <a:rPr lang="en-US" sz="3600" b="1" kern="0" dirty="0">
                <a:effectLst/>
                <a:latin typeface="Garamond" panose="02020404030301010803" pitchFamily="18" charset="0"/>
                <a:ea typeface="Times New Roman" panose="02020603050405020304" pitchFamily="18" charset="0"/>
                <a:cs typeface="Segoe UI" panose="020B0502040204020203" pitchFamily="34" charset="0"/>
              </a:rPr>
              <a:t>Trusting. </a:t>
            </a:r>
          </a:p>
          <a:p>
            <a:pPr>
              <a:buNone/>
            </a:pPr>
            <a:r>
              <a:rPr lang="en-US" sz="3600" b="1" kern="0" dirty="0">
                <a:effectLst/>
                <a:latin typeface="Garamond" panose="02020404030301010803" pitchFamily="18" charset="0"/>
                <a:ea typeface="Times New Roman" panose="02020603050405020304" pitchFamily="18" charset="0"/>
                <a:cs typeface="Segoe UI" panose="020B0502040204020203" pitchFamily="34" charset="0"/>
              </a:rPr>
              <a:t>Prepared. </a:t>
            </a:r>
          </a:p>
          <a:p>
            <a:pPr>
              <a:buNone/>
            </a:pPr>
            <a:r>
              <a:rPr lang="en-US" sz="3600" b="1" kern="0" dirty="0">
                <a:effectLst/>
                <a:latin typeface="Garamond" panose="02020404030301010803" pitchFamily="18" charset="0"/>
                <a:ea typeface="Times New Roman" panose="02020603050405020304" pitchFamily="18" charset="0"/>
                <a:cs typeface="Segoe UI" panose="020B0502040204020203" pitchFamily="34" charset="0"/>
              </a:rPr>
              <a:t>Opportunistic</a:t>
            </a:r>
            <a:endParaRPr lang="en-US" sz="3600" b="1" dirty="0"/>
          </a:p>
        </p:txBody>
      </p:sp>
    </p:spTree>
    <p:extLst>
      <p:ext uri="{BB962C8B-B14F-4D97-AF65-F5344CB8AC3E}">
        <p14:creationId xmlns:p14="http://schemas.microsoft.com/office/powerpoint/2010/main" val="1661745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5506DD-9128-1835-37D4-98F154C2991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B66870C-BBA7-9216-48E6-FCE09B450B6B}"/>
              </a:ext>
            </a:extLst>
          </p:cNvPr>
          <p:cNvSpPr txBox="1"/>
          <p:nvPr/>
        </p:nvSpPr>
        <p:spPr>
          <a:xfrm>
            <a:off x="627016" y="3078703"/>
            <a:ext cx="11077303" cy="1611210"/>
          </a:xfrm>
          <a:prstGeom prst="rect">
            <a:avLst/>
          </a:prstGeom>
          <a:noFill/>
        </p:spPr>
        <p:txBody>
          <a:bodyPr wrap="square">
            <a:spAutoFit/>
          </a:bodyPr>
          <a:lstStyle/>
          <a:p>
            <a:pPr marR="0" lvl="0" algn="ctr">
              <a:lnSpc>
                <a:spcPct val="115000"/>
              </a:lnSpc>
              <a:spcAft>
                <a:spcPts val="1000"/>
              </a:spcAft>
            </a:pPr>
            <a:r>
              <a:rPr lang="en-US" sz="4400" b="1" dirty="0">
                <a:effectLst/>
                <a:latin typeface="Garamond" panose="02020404030301010803" pitchFamily="18" charset="0"/>
                <a:ea typeface="Calibri" panose="020F0502020204030204" pitchFamily="34" charset="0"/>
                <a:cs typeface="Times New Roman" panose="02020603050405020304" pitchFamily="18" charset="0"/>
              </a:rPr>
              <a:t>Basic/Minimum Requirements for Leaders of the Church</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669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B87AAF-D558-1EE4-560B-B9EB665D1773}"/>
              </a:ext>
            </a:extLst>
          </p:cNvPr>
          <p:cNvSpPr txBox="1"/>
          <p:nvPr/>
        </p:nvSpPr>
        <p:spPr>
          <a:xfrm>
            <a:off x="3048000" y="503335"/>
            <a:ext cx="6096000" cy="6001643"/>
          </a:xfrm>
          <a:prstGeom prst="rect">
            <a:avLst/>
          </a:prstGeom>
          <a:noFill/>
        </p:spPr>
        <p:txBody>
          <a:bodyPr wrap="square">
            <a:spAutoFit/>
          </a:bodyPr>
          <a:lstStyle/>
          <a:p>
            <a:r>
              <a:rPr lang="en-US" sz="3200" dirty="0">
                <a:effectLst/>
                <a:latin typeface="Garamond" panose="02020404030301010803" pitchFamily="18" charset="0"/>
                <a:ea typeface="Calibri" panose="020F0502020204030204" pitchFamily="34" charset="0"/>
                <a:cs typeface="Times New Roman" panose="02020603050405020304" pitchFamily="18" charset="0"/>
              </a:rPr>
              <a:t>Regular Worship Attendance</a:t>
            </a:r>
          </a:p>
          <a:p>
            <a:endParaRPr lang="en-US" sz="3200" dirty="0">
              <a:effectLst/>
              <a:latin typeface="Garamond" panose="02020404030301010803" pitchFamily="18" charset="0"/>
              <a:ea typeface="Calibri" panose="020F0502020204030204" pitchFamily="34" charset="0"/>
              <a:cs typeface="Times New Roman" panose="02020603050405020304" pitchFamily="18" charset="0"/>
            </a:endParaRPr>
          </a:p>
          <a:p>
            <a:r>
              <a:rPr lang="en-US" sz="3200" dirty="0">
                <a:effectLst/>
                <a:latin typeface="Garamond" panose="02020404030301010803" pitchFamily="18" charset="0"/>
                <a:ea typeface="Calibri" panose="020F0502020204030204" pitchFamily="34" charset="0"/>
                <a:cs typeface="Times New Roman" panose="02020603050405020304" pitchFamily="18" charset="0"/>
              </a:rPr>
              <a:t> </a:t>
            </a:r>
            <a:r>
              <a:rPr lang="en-US" sz="3200" kern="100" dirty="0">
                <a:effectLst/>
                <a:latin typeface="Garamond" panose="02020404030301010803" pitchFamily="18" charset="0"/>
                <a:ea typeface="Calibri" panose="020F0502020204030204" pitchFamily="34" charset="0"/>
                <a:cs typeface="Times New Roman" panose="02020603050405020304" pitchFamily="18" charset="0"/>
              </a:rPr>
              <a:t>Regular attendance at prayer service and bible study, Sunday school and other training</a:t>
            </a:r>
          </a:p>
          <a:p>
            <a:r>
              <a:rPr lang="en-US" sz="3200" kern="100" dirty="0">
                <a:effectLst/>
                <a:latin typeface="Garamond" panose="02020404030301010803" pitchFamily="18" charset="0"/>
                <a:ea typeface="Calibri" panose="020F0502020204030204" pitchFamily="34" charset="0"/>
                <a:cs typeface="Times New Roman" panose="02020603050405020304" pitchFamily="18" charset="0"/>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200" dirty="0">
                <a:effectLst/>
                <a:latin typeface="Garamond" panose="02020404030301010803" pitchFamily="18" charset="0"/>
                <a:ea typeface="Calibri" panose="020F0502020204030204" pitchFamily="34" charset="0"/>
                <a:cs typeface="Times New Roman" panose="02020603050405020304" pitchFamily="18" charset="0"/>
              </a:rPr>
              <a:t>Be a good Steward of time, talent and treasure </a:t>
            </a:r>
          </a:p>
          <a:p>
            <a:endParaRPr lang="en-US" sz="3200" dirty="0">
              <a:effectLst/>
              <a:latin typeface="Garamond" panose="02020404030301010803" pitchFamily="18" charset="0"/>
              <a:ea typeface="Calibri" panose="020F0502020204030204" pitchFamily="34" charset="0"/>
              <a:cs typeface="Times New Roman" panose="02020603050405020304" pitchFamily="18" charset="0"/>
            </a:endParaRPr>
          </a:p>
          <a:p>
            <a:r>
              <a:rPr lang="en-US" sz="3200" dirty="0">
                <a:effectLst/>
                <a:latin typeface="Garamond" panose="02020404030301010803" pitchFamily="18" charset="0"/>
                <a:ea typeface="Calibri" panose="020F0502020204030204" pitchFamily="34" charset="0"/>
                <a:cs typeface="Times New Roman" panose="02020603050405020304" pitchFamily="18" charset="0"/>
              </a:rPr>
              <a:t>Willingness to Lead by Example</a:t>
            </a:r>
          </a:p>
          <a:p>
            <a:endParaRPr lang="en-US" sz="3200" dirty="0">
              <a:effectLst/>
              <a:latin typeface="Garamond" panose="02020404030301010803" pitchFamily="18" charset="0"/>
              <a:ea typeface="Calibri" panose="020F0502020204030204" pitchFamily="34" charset="0"/>
              <a:cs typeface="Times New Roman" panose="02020603050405020304" pitchFamily="18" charset="0"/>
            </a:endParaRPr>
          </a:p>
          <a:p>
            <a:r>
              <a:rPr lang="en-US" sz="3200" dirty="0">
                <a:effectLst/>
                <a:latin typeface="Garamond" panose="02020404030301010803" pitchFamily="18" charset="0"/>
                <a:ea typeface="Calibri" panose="020F0502020204030204" pitchFamily="34" charset="0"/>
                <a:cs typeface="Times New Roman" panose="02020603050405020304" pitchFamily="18" charset="0"/>
              </a:rPr>
              <a:t>Support the programs of the church</a:t>
            </a:r>
            <a:endParaRPr lang="en-US" sz="3200" dirty="0"/>
          </a:p>
        </p:txBody>
      </p:sp>
    </p:spTree>
    <p:extLst>
      <p:ext uri="{BB962C8B-B14F-4D97-AF65-F5344CB8AC3E}">
        <p14:creationId xmlns:p14="http://schemas.microsoft.com/office/powerpoint/2010/main" val="1316739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1459</TotalTime>
  <Words>1485</Words>
  <Application>Microsoft Office PowerPoint</Application>
  <PresentationFormat>Widescreen</PresentationFormat>
  <Paragraphs>174</Paragraphs>
  <Slides>36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Arial</vt:lpstr>
      <vt:lpstr>Calibri</vt:lpstr>
      <vt:lpstr>Calibri Light</vt:lpstr>
      <vt:lpstr>Garamond</vt:lpstr>
      <vt:lpstr>Nunito Sans</vt:lpstr>
      <vt:lpstr>Playfair Display</vt:lpstr>
      <vt:lpstr>Symbol</vt:lpstr>
      <vt:lpstr>Times New Roman</vt:lpstr>
      <vt:lpstr>Office Theme</vt:lpstr>
      <vt:lpstr>LEADERSHIP OF THE CHURCH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Vance Williams</dc:creator>
  <cp:lastModifiedBy>Vance Williams</cp:lastModifiedBy>
  <cp:revision>18</cp:revision>
  <dcterms:created xsi:type="dcterms:W3CDTF">2025-04-28T23:01:06Z</dcterms:created>
  <dcterms:modified xsi:type="dcterms:W3CDTF">2025-05-01T02:38:07Z</dcterms:modified>
</cp:coreProperties>
</file>